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51"/>
  </p:notesMasterIdLst>
  <p:handoutMasterIdLst>
    <p:handoutMasterId r:id="rId52"/>
  </p:handoutMasterIdLst>
  <p:sldIdLst>
    <p:sldId id="266" r:id="rId2"/>
    <p:sldId id="26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4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316" r:id="rId47"/>
    <p:sldId id="285" r:id="rId48"/>
    <p:sldId id="318" r:id="rId49"/>
    <p:sldId id="319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31849"/>
    <a:srgbClr val="218F3B"/>
    <a:srgbClr val="2AC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8" autoAdjust="0"/>
    <p:restoredTop sz="85238" autoAdjust="0"/>
  </p:normalViewPr>
  <p:slideViewPr>
    <p:cSldViewPr snapToGrid="0" snapToObjects="1">
      <p:cViewPr>
        <p:scale>
          <a:sx n="75" d="100"/>
          <a:sy n="75" d="100"/>
        </p:scale>
        <p:origin x="144" y="-1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332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38BD9-4917-8D4E-AD7F-00C87105B56D}" type="datetimeFigureOut">
              <a:rPr lang="en-US" smtClean="0"/>
              <a:pPr/>
              <a:t>4/16/19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FD0A5-12A9-F248-9FA1-261E5D5F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973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761A9-F6AF-514E-AB09-9B183D711432}" type="datetimeFigureOut">
              <a:rPr lang="en-US" smtClean="0"/>
              <a:pPr/>
              <a:t>4/16/19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D974D-8C01-4845-B68A-3955301DB1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98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D974D-8C01-4845-B68A-3955301DB1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08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385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857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478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365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3258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6595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7193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840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06694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1684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57585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77853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1173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74721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16849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23362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79010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58068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14261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74005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8865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00637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78369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20477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936163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11993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08597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4635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713018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75959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448636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0294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40703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24260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106741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149973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770332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58880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07631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125893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021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3657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1123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0244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2859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698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© Nicolas Christin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© Nicolas Christin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© Nicolas Christin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© Nicolas Christin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© Nicolas Christin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© Nicolas Christin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© Nicolas Christin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© Nicolas Christin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© Nicolas Christin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© Nicolas Christin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© Nicolas Christin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18-731: Network Security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r>
              <a:rPr lang="en-US" sz="1000" smtClean="0">
                <a:solidFill>
                  <a:schemeClr val="tx2">
                    <a:shade val="50000"/>
                  </a:schemeClr>
                </a:solidFill>
              </a:rPr>
              <a:t>© Nicolas Christin</a:t>
            </a:r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r>
              <a:rPr kumimoji="0" lang="en-US" sz="1000" smtClean="0">
                <a:solidFill>
                  <a:schemeClr val="tx2">
                    <a:shade val="50000"/>
                  </a:schemeClr>
                </a:solidFill>
              </a:rPr>
              <a:t>18-731: Network Security</a:t>
            </a:r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7467" y="6492875"/>
            <a:ext cx="626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957AF-53C0-420B-9C2D-77DB1416566C}" type="slidenum">
              <a:rPr lang="en-US" smtClean="0"/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5.png"/><Relationship Id="rId7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5.png"/><Relationship Id="rId7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5.png"/><Relationship Id="rId7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5.png"/><Relationship Id="rId7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5.png"/><Relationship Id="rId7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5.png"/><Relationship Id="rId7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5.png"/><Relationship Id="rId7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5.png"/><Relationship Id="rId7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colinpurrington.com/2012/example-of-bad-scientific-poster/" TargetMode="External"/><Relationship Id="rId4" Type="http://schemas.openxmlformats.org/officeDocument/2006/relationships/hyperlink" Target="https://www.youtube.com/watch?v=PLuMRqcZhrI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uigalway.ie/remedi/poster/media/Posters_Good_and_bad.pdf" TargetMode="Externa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369673"/>
            <a:ext cx="9144000" cy="2473431"/>
          </a:xfrm>
        </p:spPr>
        <p:txBody>
          <a:bodyPr>
            <a:noAutofit/>
          </a:bodyPr>
          <a:lstStyle/>
          <a:p>
            <a:r>
              <a:rPr lang="en-US" sz="5200" dirty="0" smtClean="0"/>
              <a:t>Wireless Network Security</a:t>
            </a:r>
            <a:endParaRPr lang="en-US" sz="52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4614333"/>
            <a:ext cx="9144000" cy="17699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chemeClr val="tx1"/>
                </a:solidFill>
              </a:rPr>
              <a:t> </a:t>
            </a:r>
            <a:r>
              <a:rPr lang="en-US" sz="3800" dirty="0" smtClean="0">
                <a:solidFill>
                  <a:schemeClr val="tx1"/>
                </a:solidFill>
              </a:rPr>
              <a:t>     Vyas Sekar</a:t>
            </a:r>
          </a:p>
          <a:p>
            <a:endParaRPr lang="en-US" sz="3800" dirty="0">
              <a:solidFill>
                <a:schemeClr val="tx1"/>
              </a:solidFill>
            </a:endParaRPr>
          </a:p>
          <a:p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2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"/>
    </mc:Choice>
    <mc:Fallback xmlns="" xmlns:mv="urn:schemas-microsoft-com:mac:vml">
      <p:transition spd="slow" advTm="14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Spoofed packets I: tampering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2FB1F2C-F947-1443-B1DA-D370CB72C97A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10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37891" name="Rectangle 20"/>
          <p:cNvSpPr>
            <a:spLocks noGrp="1" noChangeArrowheads="1"/>
          </p:cNvSpPr>
          <p:nvPr>
            <p:ph idx="4294967295"/>
          </p:nvPr>
        </p:nvSpPr>
        <p:spPr>
          <a:xfrm>
            <a:off x="0" y="3048000"/>
            <a:ext cx="8229600" cy="2514600"/>
          </a:xfrm>
        </p:spPr>
        <p:txBody>
          <a:bodyPr/>
          <a:lstStyle/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CRC is linear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I.e. CRC(X </a:t>
            </a:r>
            <a:r>
              <a:rPr lang="en-US" altLang="ja-JP" sz="2000" b="1">
                <a:latin typeface="Arial" charset="0"/>
                <a:ea typeface="ＭＳ Ｐゴシック" charset="0"/>
                <a:sym typeface="Symbol" charset="0"/>
              </a:rPr>
              <a:t></a:t>
            </a:r>
            <a:r>
              <a:rPr lang="en-US" altLang="ja-JP" sz="2000">
                <a:latin typeface="Arial" charset="0"/>
                <a:ea typeface="ＭＳ Ｐゴシック" charset="0"/>
              </a:rPr>
              <a:t> Y) = CRC(X) </a:t>
            </a:r>
            <a:r>
              <a:rPr lang="en-US" altLang="ja-JP" sz="2000" b="1">
                <a:latin typeface="Arial" charset="0"/>
                <a:ea typeface="ＭＳ Ｐゴシック" charset="0"/>
                <a:sym typeface="Symbol" charset="0"/>
              </a:rPr>
              <a:t></a:t>
            </a:r>
            <a:r>
              <a:rPr lang="en-US" altLang="ja-JP" sz="2000">
                <a:latin typeface="Arial" charset="0"/>
                <a:ea typeface="ＭＳ Ｐゴシック" charset="0"/>
              </a:rPr>
              <a:t> CRC(Y)</a:t>
            </a:r>
          </a:p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Stream cipher has following property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RC4(k, IV, X </a:t>
            </a:r>
            <a:r>
              <a:rPr lang="en-US" altLang="ja-JP" sz="2000" b="1">
                <a:latin typeface="Arial" charset="0"/>
                <a:ea typeface="ＭＳ Ｐゴシック" charset="0"/>
                <a:sym typeface="Symbol" charset="0"/>
              </a:rPr>
              <a:t></a:t>
            </a:r>
            <a:r>
              <a:rPr lang="en-US" altLang="ja-JP" sz="2000">
                <a:latin typeface="Arial" charset="0"/>
                <a:ea typeface="ＭＳ Ｐゴシック" charset="0"/>
              </a:rPr>
              <a:t> Y) = RC4(k,IV) </a:t>
            </a:r>
            <a:r>
              <a:rPr lang="en-US" altLang="ja-JP" sz="2000" b="1">
                <a:latin typeface="Arial" charset="0"/>
                <a:ea typeface="ＭＳ Ｐゴシック" charset="0"/>
                <a:sym typeface="Symbol" charset="0"/>
              </a:rPr>
              <a:t></a:t>
            </a:r>
            <a:r>
              <a:rPr lang="en-US" altLang="ja-JP" sz="2000">
                <a:latin typeface="Arial" charset="0"/>
                <a:ea typeface="ＭＳ Ｐゴシック" charset="0"/>
              </a:rPr>
              <a:t> X </a:t>
            </a:r>
            <a:r>
              <a:rPr lang="en-US" altLang="ja-JP" sz="2000" b="1">
                <a:latin typeface="Arial" charset="0"/>
                <a:ea typeface="ＭＳ Ｐゴシック" charset="0"/>
                <a:sym typeface="Symbol" charset="0"/>
              </a:rPr>
              <a:t></a:t>
            </a:r>
            <a:r>
              <a:rPr lang="en-US" altLang="ja-JP" sz="2000">
                <a:latin typeface="Arial" charset="0"/>
                <a:ea typeface="ＭＳ Ｐゴシック" charset="0"/>
              </a:rPr>
              <a:t> Y</a:t>
            </a:r>
          </a:p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So: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RC4(k, IV, CRC(X</a:t>
            </a:r>
            <a:r>
              <a:rPr lang="en-US" altLang="ja-JP" sz="2000" b="1">
                <a:latin typeface="Arial" charset="0"/>
                <a:ea typeface="ＭＳ Ｐゴシック" charset="0"/>
                <a:sym typeface="Symbol" charset="0"/>
              </a:rPr>
              <a:t></a:t>
            </a:r>
            <a:r>
              <a:rPr lang="en-US" altLang="ja-JP" sz="2000">
                <a:latin typeface="Arial" charset="0"/>
                <a:ea typeface="ＭＳ Ｐゴシック" charset="0"/>
                <a:sym typeface="Symbol" charset="0"/>
              </a:rPr>
              <a:t>Y)) = RC4(k,IV) </a:t>
            </a:r>
            <a:r>
              <a:rPr lang="en-US" altLang="ja-JP" sz="2000" b="1">
                <a:latin typeface="Arial" charset="0"/>
                <a:ea typeface="ＭＳ Ｐゴシック" charset="0"/>
                <a:sym typeface="Symbol" charset="0"/>
              </a:rPr>
              <a:t></a:t>
            </a:r>
            <a:r>
              <a:rPr lang="en-US" altLang="ja-JP" sz="2000">
                <a:latin typeface="Arial" charset="0"/>
                <a:ea typeface="ＭＳ Ｐゴシック" charset="0"/>
              </a:rPr>
              <a:t> </a:t>
            </a:r>
            <a:r>
              <a:rPr lang="en-US" altLang="ja-JP" sz="2000">
                <a:latin typeface="Arial" charset="0"/>
                <a:ea typeface="ＭＳ Ｐゴシック" charset="0"/>
                <a:sym typeface="Symbol" charset="0"/>
              </a:rPr>
              <a:t>CRC(X) </a:t>
            </a:r>
            <a:r>
              <a:rPr lang="en-US" altLang="ja-JP" sz="2000" b="1">
                <a:latin typeface="Arial" charset="0"/>
                <a:ea typeface="ＭＳ Ｐゴシック" charset="0"/>
                <a:sym typeface="Symbol" charset="0"/>
              </a:rPr>
              <a:t></a:t>
            </a:r>
            <a:r>
              <a:rPr lang="en-US" altLang="ja-JP" sz="2000">
                <a:latin typeface="Arial" charset="0"/>
                <a:ea typeface="ＭＳ Ｐゴシック" charset="0"/>
                <a:sym typeface="Symbol" charset="0"/>
              </a:rPr>
              <a:t>CRC(Y)</a:t>
            </a:r>
          </a:p>
        </p:txBody>
      </p:sp>
      <p:sp>
        <p:nvSpPr>
          <p:cNvPr id="37895" name="Rectangle 4"/>
          <p:cNvSpPr>
            <a:spLocks noChangeArrowheads="1"/>
          </p:cNvSpPr>
          <p:nvPr/>
        </p:nvSpPr>
        <p:spPr bwMode="auto">
          <a:xfrm>
            <a:off x="2047875" y="2365375"/>
            <a:ext cx="838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r>
              <a:rPr lang="en-CA" altLang="ja-JP" sz="2000">
                <a:latin typeface="Times New Roman" charset="0"/>
              </a:rPr>
              <a:t>IV</a:t>
            </a: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6086475" y="2365375"/>
            <a:ext cx="11430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r>
              <a:rPr lang="en-CA" altLang="ja-JP" sz="2000">
                <a:latin typeface="Times New Roman" charset="0"/>
              </a:rPr>
              <a:t>CRC-32</a:t>
            </a:r>
          </a:p>
        </p:txBody>
      </p:sp>
      <p:sp>
        <p:nvSpPr>
          <p:cNvPr id="37897" name="Rectangle 6"/>
          <p:cNvSpPr>
            <a:spLocks noChangeArrowheads="1"/>
          </p:cNvSpPr>
          <p:nvPr/>
        </p:nvSpPr>
        <p:spPr bwMode="auto">
          <a:xfrm>
            <a:off x="2886075" y="2365375"/>
            <a:ext cx="457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8" name="Rectangle 7"/>
          <p:cNvSpPr>
            <a:spLocks noChangeArrowheads="1"/>
          </p:cNvSpPr>
          <p:nvPr/>
        </p:nvSpPr>
        <p:spPr bwMode="auto">
          <a:xfrm>
            <a:off x="5629275" y="2365375"/>
            <a:ext cx="457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9" name="Rectangle 8"/>
          <p:cNvSpPr>
            <a:spLocks noChangeArrowheads="1"/>
          </p:cNvSpPr>
          <p:nvPr/>
        </p:nvSpPr>
        <p:spPr bwMode="auto">
          <a:xfrm>
            <a:off x="3343275" y="2365375"/>
            <a:ext cx="17526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00" name="Text Box 9"/>
          <p:cNvSpPr txBox="1">
            <a:spLocks noChangeArrowheads="1"/>
          </p:cNvSpPr>
          <p:nvPr/>
        </p:nvSpPr>
        <p:spPr bwMode="auto">
          <a:xfrm>
            <a:off x="5095875" y="2270125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CA" altLang="ja-JP" sz="4000">
                <a:latin typeface="Times New Roman" charset="0"/>
              </a:rPr>
              <a:t>…</a:t>
            </a:r>
          </a:p>
        </p:txBody>
      </p:sp>
      <p:sp>
        <p:nvSpPr>
          <p:cNvPr id="37901" name="Rectangle 10"/>
          <p:cNvSpPr>
            <a:spLocks noChangeArrowheads="1"/>
          </p:cNvSpPr>
          <p:nvPr/>
        </p:nvSpPr>
        <p:spPr bwMode="auto">
          <a:xfrm>
            <a:off x="3343275" y="2365375"/>
            <a:ext cx="2743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r>
              <a:rPr lang="en-CA" altLang="ja-JP" sz="2000">
                <a:latin typeface="Times New Roman" charset="0"/>
              </a:rPr>
              <a:t>Payload</a:t>
            </a:r>
          </a:p>
        </p:txBody>
      </p:sp>
      <p:sp>
        <p:nvSpPr>
          <p:cNvPr id="37902" name="Text Box 11"/>
          <p:cNvSpPr txBox="1">
            <a:spLocks noChangeArrowheads="1"/>
          </p:cNvSpPr>
          <p:nvPr/>
        </p:nvSpPr>
        <p:spPr bwMode="auto">
          <a:xfrm>
            <a:off x="836613" y="1878013"/>
            <a:ext cx="1439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CA" altLang="ja-JP" sz="2000">
                <a:latin typeface="Times New Roman" charset="0"/>
              </a:rPr>
              <a:t>Key ID byte</a:t>
            </a:r>
          </a:p>
        </p:txBody>
      </p:sp>
      <p:cxnSp>
        <p:nvCxnSpPr>
          <p:cNvPr id="37903" name="AutoShape 12"/>
          <p:cNvCxnSpPr>
            <a:cxnSpLocks noChangeShapeType="1"/>
            <a:stCxn id="37902" idx="3"/>
            <a:endCxn id="37897" idx="0"/>
          </p:cNvCxnSpPr>
          <p:nvPr/>
        </p:nvCxnSpPr>
        <p:spPr bwMode="auto">
          <a:xfrm>
            <a:off x="2276475" y="2076450"/>
            <a:ext cx="838200" cy="288925"/>
          </a:xfrm>
          <a:prstGeom prst="straightConnector1">
            <a:avLst/>
          </a:prstGeom>
          <a:noFill/>
          <a:ln w="254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7904" name="Rectangle 13"/>
          <p:cNvSpPr>
            <a:spLocks noChangeArrowheads="1"/>
          </p:cNvSpPr>
          <p:nvPr/>
        </p:nvSpPr>
        <p:spPr bwMode="auto">
          <a:xfrm>
            <a:off x="3343275" y="1984375"/>
            <a:ext cx="3886200" cy="9144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05" name="Text Box 14"/>
          <p:cNvSpPr txBox="1">
            <a:spLocks noChangeArrowheads="1"/>
          </p:cNvSpPr>
          <p:nvPr/>
        </p:nvSpPr>
        <p:spPr bwMode="auto">
          <a:xfrm>
            <a:off x="4370388" y="1960563"/>
            <a:ext cx="1714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CA" altLang="ja-JP" sz="2000">
                <a:latin typeface="Times New Roman" charset="0"/>
              </a:rPr>
              <a:t>RC4 encrypted</a:t>
            </a:r>
          </a:p>
        </p:txBody>
      </p:sp>
      <p:sp>
        <p:nvSpPr>
          <p:cNvPr id="37906" name="Line 15"/>
          <p:cNvSpPr>
            <a:spLocks noChangeShapeType="1"/>
          </p:cNvSpPr>
          <p:nvPr/>
        </p:nvSpPr>
        <p:spPr bwMode="auto">
          <a:xfrm flipH="1">
            <a:off x="3495675" y="2136775"/>
            <a:ext cx="838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37907" name="Line 16"/>
          <p:cNvSpPr>
            <a:spLocks noChangeShapeType="1"/>
          </p:cNvSpPr>
          <p:nvPr/>
        </p:nvSpPr>
        <p:spPr bwMode="auto">
          <a:xfrm flipH="1">
            <a:off x="6086475" y="2136775"/>
            <a:ext cx="1143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37908" name="Line 17"/>
          <p:cNvSpPr>
            <a:spLocks noChangeShapeType="1"/>
          </p:cNvSpPr>
          <p:nvPr/>
        </p:nvSpPr>
        <p:spPr bwMode="auto">
          <a:xfrm flipH="1" flipV="1">
            <a:off x="6553200" y="2895600"/>
            <a:ext cx="152400" cy="38100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09" name="Rectangle 18"/>
          <p:cNvSpPr>
            <a:spLocks noChangeArrowheads="1"/>
          </p:cNvSpPr>
          <p:nvPr/>
        </p:nvSpPr>
        <p:spPr bwMode="auto">
          <a:xfrm>
            <a:off x="6019800" y="3276600"/>
            <a:ext cx="2211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>
                <a:solidFill>
                  <a:schemeClr val="hlink"/>
                </a:solidFill>
                <a:latin typeface="Tahoma" charset="0"/>
              </a:rPr>
              <a:t>P </a:t>
            </a:r>
            <a:r>
              <a:rPr lang="en-US" altLang="ja-JP">
                <a:solidFill>
                  <a:schemeClr val="hlink"/>
                </a:solidFill>
                <a:latin typeface="Tahoma" charset="0"/>
                <a:sym typeface="Symbol" charset="0"/>
              </a:rPr>
              <a:t></a:t>
            </a:r>
            <a:r>
              <a:rPr lang="en-US" altLang="ja-JP">
                <a:solidFill>
                  <a:schemeClr val="hlink"/>
                </a:solidFill>
                <a:latin typeface="Tahoma" charset="0"/>
              </a:rPr>
              <a:t> RC4(K, IV)</a:t>
            </a:r>
          </a:p>
        </p:txBody>
      </p:sp>
      <p:sp>
        <p:nvSpPr>
          <p:cNvPr id="37910" name="Text Box 21"/>
          <p:cNvSpPr txBox="1">
            <a:spLocks noChangeArrowheads="1"/>
          </p:cNvSpPr>
          <p:nvPr/>
        </p:nvSpPr>
        <p:spPr bwMode="auto">
          <a:xfrm>
            <a:off x="698500" y="5562600"/>
            <a:ext cx="7759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i="1">
                <a:solidFill>
                  <a:schemeClr val="hlink"/>
                </a:solidFill>
                <a:latin typeface="Arial" charset="0"/>
              </a:rPr>
              <a:t>All you need to do is to compute the checksum of the modification </a:t>
            </a:r>
            <a:r>
              <a:rPr lang="en-US" altLang="ja-JP" i="1">
                <a:solidFill>
                  <a:schemeClr val="hlink"/>
                </a:solidFill>
                <a:latin typeface="Symbol" charset="0"/>
                <a:sym typeface="Symbol" charset="0"/>
              </a:rPr>
              <a:t></a:t>
            </a:r>
            <a:r>
              <a:rPr lang="en-US" altLang="ja-JP" i="1">
                <a:solidFill>
                  <a:schemeClr val="hlink"/>
                </a:solidFill>
                <a:latin typeface="Arial" charset="0"/>
              </a:rPr>
              <a:t>, CRC(</a:t>
            </a:r>
            <a:r>
              <a:rPr lang="en-US" altLang="ja-JP" i="1">
                <a:solidFill>
                  <a:schemeClr val="hlink"/>
                </a:solidFill>
                <a:latin typeface="Symbol" charset="0"/>
              </a:rPr>
              <a:t>D</a:t>
            </a:r>
            <a:r>
              <a:rPr lang="en-US" altLang="ja-JP" i="1">
                <a:solidFill>
                  <a:schemeClr val="hlink"/>
                </a:solidFill>
                <a:latin typeface="Arial" charset="0"/>
              </a:rPr>
              <a:t>) and XOR it to the message!</a:t>
            </a:r>
          </a:p>
        </p:txBody>
      </p:sp>
    </p:spTree>
    <p:extLst>
      <p:ext uri="{BB962C8B-B14F-4D97-AF65-F5344CB8AC3E}">
        <p14:creationId xmlns:p14="http://schemas.microsoft.com/office/powerpoint/2010/main" val="227440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Spoofed packets II: injection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5291355-9988-E544-9BAF-A3FFFCE2DCAF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11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39939" name="Rectangle 18"/>
          <p:cNvSpPr>
            <a:spLocks noGrp="1" noChangeArrowheads="1"/>
          </p:cNvSpPr>
          <p:nvPr>
            <p:ph idx="4294967295"/>
          </p:nvPr>
        </p:nvSpPr>
        <p:spPr>
          <a:xfrm>
            <a:off x="0" y="3276600"/>
            <a:ext cx="8229600" cy="3124200"/>
          </a:xfrm>
        </p:spPr>
        <p:txBody>
          <a:bodyPr/>
          <a:lstStyle/>
          <a:p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CRC is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unkeyed</a:t>
            </a:r>
            <a:endParaRPr lang="en-US" altLang="ja-JP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If attacker can intercept </a:t>
            </a:r>
            <a:r>
              <a:rPr lang="en-US" altLang="ja-JP" sz="2400" b="1" dirty="0">
                <a:latin typeface="Arial" charset="0"/>
                <a:ea typeface="ＭＳ Ｐゴシック" charset="0"/>
                <a:cs typeface="ＭＳ Ｐゴシック" charset="0"/>
              </a:rPr>
              <a:t>one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value of RC4(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k,IV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) (</a:t>
            </a: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through </a:t>
            </a:r>
            <a:r>
              <a:rPr lang="en-US" altLang="ja-JP" sz="240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a plaintext/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ciphertext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pair, for instance), it is possible to forge a packet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C’ = &lt; M’, CRC(M’) &gt; </a:t>
            </a:r>
            <a:r>
              <a:rPr lang="en-US" altLang="ja-JP" sz="2000" b="1" dirty="0">
                <a:latin typeface="Arial" charset="0"/>
                <a:ea typeface="ＭＳ Ｐゴシック" charset="0"/>
                <a:sym typeface="Symbol" charset="0"/>
              </a:rPr>
              <a:t>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 RC4(k, IV)</a:t>
            </a:r>
          </a:p>
          <a:p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It implies reuse of IV, but this is permitted by the protocol</a:t>
            </a:r>
          </a:p>
        </p:txBody>
      </p:sp>
      <p:sp>
        <p:nvSpPr>
          <p:cNvPr id="39943" name="Rectangle 2"/>
          <p:cNvSpPr>
            <a:spLocks noChangeArrowheads="1"/>
          </p:cNvSpPr>
          <p:nvPr/>
        </p:nvSpPr>
        <p:spPr bwMode="auto">
          <a:xfrm>
            <a:off x="2047875" y="2365375"/>
            <a:ext cx="838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r>
              <a:rPr lang="en-CA" altLang="ja-JP" sz="2000">
                <a:latin typeface="Times New Roman" charset="0"/>
              </a:rPr>
              <a:t>IV</a:t>
            </a:r>
          </a:p>
        </p:txBody>
      </p:sp>
      <p:sp>
        <p:nvSpPr>
          <p:cNvPr id="39944" name="Rectangle 3"/>
          <p:cNvSpPr>
            <a:spLocks noChangeArrowheads="1"/>
          </p:cNvSpPr>
          <p:nvPr/>
        </p:nvSpPr>
        <p:spPr bwMode="auto">
          <a:xfrm>
            <a:off x="6086475" y="2365375"/>
            <a:ext cx="11430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r>
              <a:rPr lang="en-CA" altLang="ja-JP" sz="2000">
                <a:latin typeface="Times New Roman" charset="0"/>
              </a:rPr>
              <a:t>CRC-32</a:t>
            </a:r>
          </a:p>
        </p:txBody>
      </p:sp>
      <p:sp>
        <p:nvSpPr>
          <p:cNvPr id="39945" name="Rectangle 4"/>
          <p:cNvSpPr>
            <a:spLocks noChangeArrowheads="1"/>
          </p:cNvSpPr>
          <p:nvPr/>
        </p:nvSpPr>
        <p:spPr bwMode="auto">
          <a:xfrm>
            <a:off x="2886075" y="2365375"/>
            <a:ext cx="457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46" name="Rectangle 5"/>
          <p:cNvSpPr>
            <a:spLocks noChangeArrowheads="1"/>
          </p:cNvSpPr>
          <p:nvPr/>
        </p:nvSpPr>
        <p:spPr bwMode="auto">
          <a:xfrm>
            <a:off x="5629275" y="2365375"/>
            <a:ext cx="457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47" name="Rectangle 6"/>
          <p:cNvSpPr>
            <a:spLocks noChangeArrowheads="1"/>
          </p:cNvSpPr>
          <p:nvPr/>
        </p:nvSpPr>
        <p:spPr bwMode="auto">
          <a:xfrm>
            <a:off x="3343275" y="2365375"/>
            <a:ext cx="17526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48" name="Text Box 7"/>
          <p:cNvSpPr txBox="1">
            <a:spLocks noChangeArrowheads="1"/>
          </p:cNvSpPr>
          <p:nvPr/>
        </p:nvSpPr>
        <p:spPr bwMode="auto">
          <a:xfrm>
            <a:off x="5095875" y="2270125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CA" altLang="ja-JP" sz="4000">
                <a:latin typeface="Times New Roman" charset="0"/>
              </a:rPr>
              <a:t>…</a:t>
            </a:r>
          </a:p>
        </p:txBody>
      </p:sp>
      <p:sp>
        <p:nvSpPr>
          <p:cNvPr id="39949" name="Rectangle 8"/>
          <p:cNvSpPr>
            <a:spLocks noChangeArrowheads="1"/>
          </p:cNvSpPr>
          <p:nvPr/>
        </p:nvSpPr>
        <p:spPr bwMode="auto">
          <a:xfrm>
            <a:off x="3343275" y="2365375"/>
            <a:ext cx="2743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r>
              <a:rPr lang="en-CA" altLang="ja-JP" sz="2000">
                <a:latin typeface="Times New Roman" charset="0"/>
              </a:rPr>
              <a:t>Payload</a:t>
            </a:r>
          </a:p>
        </p:txBody>
      </p:sp>
      <p:sp>
        <p:nvSpPr>
          <p:cNvPr id="39950" name="Text Box 9"/>
          <p:cNvSpPr txBox="1">
            <a:spLocks noChangeArrowheads="1"/>
          </p:cNvSpPr>
          <p:nvPr/>
        </p:nvSpPr>
        <p:spPr bwMode="auto">
          <a:xfrm>
            <a:off x="836613" y="1878013"/>
            <a:ext cx="1439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CA" altLang="ja-JP" sz="2000">
                <a:latin typeface="Times New Roman" charset="0"/>
              </a:rPr>
              <a:t>Key ID byte</a:t>
            </a:r>
          </a:p>
        </p:txBody>
      </p:sp>
      <p:cxnSp>
        <p:nvCxnSpPr>
          <p:cNvPr id="39951" name="AutoShape 10"/>
          <p:cNvCxnSpPr>
            <a:cxnSpLocks noChangeShapeType="1"/>
            <a:stCxn id="39950" idx="3"/>
            <a:endCxn id="39945" idx="0"/>
          </p:cNvCxnSpPr>
          <p:nvPr/>
        </p:nvCxnSpPr>
        <p:spPr bwMode="auto">
          <a:xfrm>
            <a:off x="2276475" y="2076450"/>
            <a:ext cx="838200" cy="288925"/>
          </a:xfrm>
          <a:prstGeom prst="straightConnector1">
            <a:avLst/>
          </a:prstGeom>
          <a:noFill/>
          <a:ln w="254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9952" name="Rectangle 11"/>
          <p:cNvSpPr>
            <a:spLocks noChangeArrowheads="1"/>
          </p:cNvSpPr>
          <p:nvPr/>
        </p:nvSpPr>
        <p:spPr bwMode="auto">
          <a:xfrm>
            <a:off x="3343275" y="1984375"/>
            <a:ext cx="3886200" cy="9144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53" name="Text Box 12"/>
          <p:cNvSpPr txBox="1">
            <a:spLocks noChangeArrowheads="1"/>
          </p:cNvSpPr>
          <p:nvPr/>
        </p:nvSpPr>
        <p:spPr bwMode="auto">
          <a:xfrm>
            <a:off x="4370388" y="1960563"/>
            <a:ext cx="1714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CA" altLang="ja-JP" sz="2000">
                <a:latin typeface="Times New Roman" charset="0"/>
              </a:rPr>
              <a:t>RC4 encrypted</a:t>
            </a:r>
          </a:p>
        </p:txBody>
      </p:sp>
      <p:sp>
        <p:nvSpPr>
          <p:cNvPr id="39954" name="Line 13"/>
          <p:cNvSpPr>
            <a:spLocks noChangeShapeType="1"/>
          </p:cNvSpPr>
          <p:nvPr/>
        </p:nvSpPr>
        <p:spPr bwMode="auto">
          <a:xfrm flipH="1">
            <a:off x="3495675" y="2136775"/>
            <a:ext cx="838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39955" name="Line 14"/>
          <p:cNvSpPr>
            <a:spLocks noChangeShapeType="1"/>
          </p:cNvSpPr>
          <p:nvPr/>
        </p:nvSpPr>
        <p:spPr bwMode="auto">
          <a:xfrm flipH="1">
            <a:off x="6086475" y="2136775"/>
            <a:ext cx="1143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39956" name="Line 15"/>
          <p:cNvSpPr>
            <a:spLocks noChangeShapeType="1"/>
          </p:cNvSpPr>
          <p:nvPr/>
        </p:nvSpPr>
        <p:spPr bwMode="auto">
          <a:xfrm flipH="1" flipV="1">
            <a:off x="6553200" y="2895600"/>
            <a:ext cx="152400" cy="38100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57" name="Rectangle 16"/>
          <p:cNvSpPr>
            <a:spLocks noChangeArrowheads="1"/>
          </p:cNvSpPr>
          <p:nvPr/>
        </p:nvSpPr>
        <p:spPr bwMode="auto">
          <a:xfrm>
            <a:off x="6019800" y="3276600"/>
            <a:ext cx="2211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>
                <a:solidFill>
                  <a:schemeClr val="hlink"/>
                </a:solidFill>
                <a:latin typeface="Tahoma" charset="0"/>
              </a:rPr>
              <a:t>P </a:t>
            </a:r>
            <a:r>
              <a:rPr lang="en-US" altLang="ja-JP">
                <a:solidFill>
                  <a:schemeClr val="hlink"/>
                </a:solidFill>
                <a:latin typeface="Tahoma" charset="0"/>
                <a:sym typeface="Symbol" charset="0"/>
              </a:rPr>
              <a:t></a:t>
            </a:r>
            <a:r>
              <a:rPr lang="en-US" altLang="ja-JP">
                <a:solidFill>
                  <a:schemeClr val="hlink"/>
                </a:solidFill>
                <a:latin typeface="Tahoma" charset="0"/>
              </a:rPr>
              <a:t> RC4(K, IV)</a:t>
            </a:r>
          </a:p>
        </p:txBody>
      </p:sp>
      <p:sp>
        <p:nvSpPr>
          <p:cNvPr id="39958" name="Text Box 20"/>
          <p:cNvSpPr txBox="1">
            <a:spLocks noChangeArrowheads="1"/>
          </p:cNvSpPr>
          <p:nvPr/>
        </p:nvSpPr>
        <p:spPr bwMode="auto">
          <a:xfrm>
            <a:off x="698500" y="5897563"/>
            <a:ext cx="775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i="1">
                <a:solidFill>
                  <a:schemeClr val="hlink"/>
                </a:solidFill>
                <a:latin typeface="Arial" charset="0"/>
              </a:rPr>
              <a:t>Arbitrary injection of packets is possible</a:t>
            </a:r>
          </a:p>
        </p:txBody>
      </p:sp>
    </p:spTree>
    <p:extLst>
      <p:ext uri="{BB962C8B-B14F-4D97-AF65-F5344CB8AC3E}">
        <p14:creationId xmlns:p14="http://schemas.microsoft.com/office/powerpoint/2010/main" val="106351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Defeating WEP authentication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Access point sends plaintext challenge</a:t>
            </a:r>
          </a:p>
          <a:p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End-host replies with RC4-encrypted challenge</a:t>
            </a:r>
          </a:p>
          <a:p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Assumes that possession of the key means proof of identity</a:t>
            </a:r>
          </a:p>
          <a:p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Attack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Record first challenge-response, obtain </a:t>
            </a:r>
            <a:r>
              <a:rPr lang="en-US" altLang="ja-JP" sz="2000" dirty="0" err="1">
                <a:latin typeface="Arial" charset="0"/>
                <a:ea typeface="ＭＳ Ｐゴシック" charset="0"/>
              </a:rPr>
              <a:t>keystream</a:t>
            </a:r>
            <a:endParaRPr lang="en-US" altLang="ja-JP" sz="2000" dirty="0">
              <a:latin typeface="Arial" charset="0"/>
              <a:ea typeface="ＭＳ Ｐゴシック" charset="0"/>
            </a:endParaRP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Reuse </a:t>
            </a:r>
            <a:r>
              <a:rPr lang="en-US" altLang="ja-JP" sz="2000" dirty="0" err="1">
                <a:latin typeface="Arial" charset="0"/>
                <a:ea typeface="ＭＳ Ｐゴシック" charset="0"/>
              </a:rPr>
              <a:t>keystream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 next time</a:t>
            </a:r>
          </a:p>
          <a:p>
            <a:endParaRPr lang="ja-JP" alt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48688B0-3BCF-E44F-BD7E-EFFAF8E5A736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12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533400" y="5181600"/>
            <a:ext cx="775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i="1">
                <a:solidFill>
                  <a:schemeClr val="hlink"/>
                </a:solidFill>
                <a:latin typeface="Arial" charset="0"/>
              </a:rPr>
              <a:t>You don’t need the key to authenticate yourself</a:t>
            </a:r>
          </a:p>
        </p:txBody>
      </p:sp>
    </p:spTree>
    <p:extLst>
      <p:ext uri="{BB962C8B-B14F-4D97-AF65-F5344CB8AC3E}">
        <p14:creationId xmlns:p14="http://schemas.microsoft.com/office/powerpoint/2010/main" val="9645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sz="3600">
                <a:latin typeface="Arial" charset="0"/>
                <a:ea typeface="ＭＳ Ｐゴシック" charset="0"/>
                <a:cs typeface="ＭＳ Ｐゴシック" charset="0"/>
              </a:rPr>
              <a:t>Using the access point as an oracle</a:t>
            </a:r>
            <a:endParaRPr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Arbitrary injection allows arbitrary decryption 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Sniff encrypted packet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Modify destination address to an address on the Internet 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Replay packet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AP will decrypt it for you!</a:t>
            </a:r>
          </a:p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A little tricky: requires modification of the IP checksum 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Difficult without the key 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But can always compensate for checksum changes by modifying other header fields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CF706EA-F594-5143-BA06-A478901B7C50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13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3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Reaction attacks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Inject packets in network</a:t>
            </a:r>
          </a:p>
          <a:p>
            <a:pPr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See reaction of systems</a:t>
            </a:r>
          </a:p>
          <a:p>
            <a:pPr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For instance, slightly modify TCP packet</a:t>
            </a:r>
          </a:p>
          <a:p>
            <a:pPr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See if acknowledgment appears</a:t>
            </a:r>
          </a:p>
          <a:p>
            <a:pPr lvl="1"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</a:rPr>
              <a:t>If it does, checksum still valid</a:t>
            </a:r>
          </a:p>
          <a:p>
            <a:pPr lvl="1"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</a:rPr>
              <a:t>Meaning that you managed to “guess” correctly part of the packet</a:t>
            </a:r>
          </a:p>
          <a:p>
            <a:pPr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Details in paper</a:t>
            </a:r>
          </a:p>
        </p:txBody>
      </p:sp>
      <p:sp>
        <p:nvSpPr>
          <p:cNvPr id="460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AB551D16-4840-1C4D-B0A8-8F2A78BA628B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14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2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Cryptographic problems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dirty="0" err="1">
                <a:latin typeface="Arial" charset="0"/>
                <a:ea typeface="ＭＳ Ｐゴシック" charset="0"/>
                <a:cs typeface="ＭＳ Ｐゴシック" charset="0"/>
              </a:rPr>
              <a:t>Fluhrer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et al. came up with a recent attack on </a:t>
            </a:r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RC4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http://</a:t>
            </a:r>
            <a:r>
              <a:rPr lang="en-US" altLang="ja-JP" dirty="0" err="1">
                <a:latin typeface="Arial" charset="0"/>
                <a:ea typeface="ＭＳ Ｐゴシック" charset="0"/>
                <a:cs typeface="ＭＳ Ｐゴシック" charset="0"/>
              </a:rPr>
              <a:t>en.wikipedia.org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/wiki/</a:t>
            </a:r>
            <a:r>
              <a:rPr lang="en-US" altLang="ja-JP" dirty="0" err="1">
                <a:latin typeface="Arial" charset="0"/>
                <a:ea typeface="ＭＳ Ｐゴシック" charset="0"/>
                <a:cs typeface="ＭＳ Ｐゴシック" charset="0"/>
              </a:rPr>
              <a:t>Fluhrer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,_</a:t>
            </a:r>
            <a:r>
              <a:rPr lang="en-US" altLang="ja-JP" dirty="0" err="1">
                <a:latin typeface="Arial" charset="0"/>
                <a:ea typeface="ＭＳ Ｐゴシック" charset="0"/>
                <a:cs typeface="ＭＳ Ｐゴシック" charset="0"/>
              </a:rPr>
              <a:t>Mantin_and_Shamir_attack</a:t>
            </a:r>
            <a:endParaRPr lang="en-US" altLang="ja-JP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Designer’s worst fear: new flaw in encryption algorithm</a:t>
            </a:r>
          </a:p>
          <a:p>
            <a:pPr>
              <a:lnSpc>
                <a:spcPct val="90000"/>
              </a:lnSpc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Attack: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latin typeface="Arial" charset="0"/>
                <a:ea typeface="ＭＳ Ｐゴシック" charset="0"/>
              </a:rPr>
              <a:t>Monitor encrypted traffic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latin typeface="Arial" charset="0"/>
                <a:ea typeface="ＭＳ Ｐゴシック" charset="0"/>
              </a:rPr>
              <a:t>Look for special IV values that reveal information about key state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latin typeface="Arial" charset="0"/>
                <a:ea typeface="ＭＳ Ｐゴシック" charset="0"/>
              </a:rPr>
              <a:t>Recover key after several million packets</a:t>
            </a:r>
          </a:p>
        </p:txBody>
      </p:sp>
      <p:sp>
        <p:nvSpPr>
          <p:cNvPr id="481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21B6AD7-3801-5B4D-A468-5329CE42F70F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15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70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WEP conclusions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Security architecture does not meet its goals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No confidentiality</a:t>
            </a:r>
          </a:p>
          <a:p>
            <a:pPr lvl="2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Plaintext may be recovered because of IV reuse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No integrity</a:t>
            </a:r>
          </a:p>
          <a:p>
            <a:pPr lvl="2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Arbitrary modification or injection of messages is possible</a:t>
            </a:r>
          </a:p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And… RC4 actually turns out to not be as secure as previously thought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Software is available so you don’t need any expertise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Now you understand why we don’t use WEP here</a:t>
            </a:r>
          </a:p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… but many people still do!</a:t>
            </a:r>
          </a:p>
        </p:txBody>
      </p:sp>
      <p:sp>
        <p:nvSpPr>
          <p:cNvPr id="542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42E446A-CC7E-E142-95D3-BFBC13A94461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16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88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3200" dirty="0">
                <a:latin typeface="Arial" charset="0"/>
                <a:ea typeface="ＭＳ Ｐゴシック" charset="0"/>
                <a:cs typeface="ＭＳ Ｐゴシック" charset="0"/>
              </a:rPr>
              <a:t>Global System for Mobile </a:t>
            </a:r>
            <a:r>
              <a:rPr sz="3200" dirty="0" smtClean="0">
                <a:latin typeface="Arial" charset="0"/>
                <a:ea typeface="ＭＳ Ｐゴシック" charset="0"/>
                <a:cs typeface="ＭＳ Ｐゴシック" charset="0"/>
              </a:rPr>
              <a:t>Communications</a:t>
            </a:r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sz="3200" dirty="0" smtClean="0">
                <a:latin typeface="Arial" charset="0"/>
                <a:ea typeface="ＭＳ Ｐゴシック" charset="0"/>
                <a:cs typeface="ＭＳ Ｐゴシック" charset="0"/>
              </a:rPr>
              <a:t>GSM</a:t>
            </a:r>
            <a:r>
              <a:rPr sz="3200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One of the first digital mobile systems after analog era</a:t>
            </a:r>
          </a:p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Over 100 million subscribers</a:t>
            </a:r>
          </a:p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Primary cellular network in Western </a:t>
            </a:r>
            <a:r>
              <a:rPr lang="en-US" altLang="ja-JP" sz="2800" dirty="0" smtClean="0">
                <a:latin typeface="Arial" charset="0"/>
                <a:ea typeface="ＭＳ Ｐゴシック" charset="0"/>
                <a:cs typeface="ＭＳ Ｐゴシック" charset="0"/>
              </a:rPr>
              <a:t>Europe/Africa/(most of) Asia</a:t>
            </a:r>
            <a:endParaRPr lang="en-US" altLang="ja-JP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US: AT&amp;T and T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-Mobile</a:t>
            </a:r>
          </a:p>
          <a:p>
            <a:pPr>
              <a:lnSpc>
                <a:spcPct val="90000"/>
              </a:lnSpc>
            </a:pPr>
            <a:r>
              <a:rPr lang="en-US" altLang="ja-JP" sz="2800" dirty="0" smtClean="0">
                <a:latin typeface="Arial" charset="0"/>
                <a:ea typeface="ＭＳ Ｐゴシック" charset="0"/>
                <a:cs typeface="ＭＳ Ｐゴシック" charset="0"/>
              </a:rPr>
              <a:t>Limited use in 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Japan or South Korea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Except for “roaming”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2037FBE-4028-F441-A206-A6A5139103EC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17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63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GSM overview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91066" y="16002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Cellular network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Mobile devices connect to it by searching for cells in the immediate vicinity of the device</a:t>
            </a:r>
          </a:p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(Mostly) Four different frequency ranges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900 MHz, 1800 MHz most popular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US, Canada use 850 MHz and 1900 MHz bands</a:t>
            </a:r>
          </a:p>
          <a:p>
            <a:pPr lvl="2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900 and 1800 MHz frequency bands were already allocated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(Scandinavia also uses 400-450 MHz band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“Quad”-band phones operate in all bands …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Codecs compress 3.1kHz audio into between 6 and 13kbps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98E0BCA-2A93-4540-800F-A789147FB957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18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54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GSM security objectives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Avoid pitfalls of old analog cell phones</a:t>
            </a:r>
          </a:p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Resilient to cloning (and therefore to impersonation)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Should be impossible to call using someone else’s account</a:t>
            </a:r>
          </a:p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Resilient to eavesdropping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Analog calls were not encrypted at all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Should be impossible to eavesdrop using antenna or similar receiving equipment</a:t>
            </a:r>
          </a:p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Details were </a:t>
            </a:r>
            <a:r>
              <a:rPr lang="en-US" altLang="ja-JP" sz="2400" b="1">
                <a:latin typeface="Arial" charset="0"/>
                <a:ea typeface="ＭＳ Ｐゴシック" charset="0"/>
                <a:cs typeface="ＭＳ Ｐゴシック" charset="0"/>
              </a:rPr>
              <a:t>not</a:t>
            </a: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 public, but were reverse-engineered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Unclear if it was to add more security or due to other concerns?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2A19722-B850-6440-9E6D-EA6AD359415F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19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60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This lecture’s agenda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00668"/>
            <a:ext cx="8229600" cy="5025496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 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Objective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Understand in more details unique challenges of wireless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networks</a:t>
            </a:r>
          </a:p>
          <a:p>
            <a:pPr lvl="2">
              <a:lnSpc>
                <a:spcPct val="90000"/>
              </a:lnSpc>
            </a:pPr>
            <a:r>
              <a:rPr lang="en-US" altLang="ja-JP" sz="2000" dirty="0" smtClean="0">
                <a:latin typeface="Arial" charset="0"/>
                <a:ea typeface="ＭＳ Ｐゴシック" charset="0"/>
              </a:rPr>
              <a:t>WLAN and GSM</a:t>
            </a:r>
            <a:endParaRPr lang="en-US" altLang="ja-JP" sz="20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Understand design flaws in supposedly secure protocol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Gain exposure to real threat</a:t>
            </a:r>
          </a:p>
          <a:p>
            <a:pPr lvl="2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Know why you should never use WEP in an environment where security is important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DD9F833-A4BF-0C43-9768-81DAD53B6981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4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GSM network structure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B8BACF5-B821-A747-BA78-66C7D73371CC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20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26630" name="Picture 4" descr="Gsm_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2453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228600" y="1416050"/>
            <a:ext cx="1668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1600">
                <a:solidFill>
                  <a:schemeClr val="hlink"/>
                </a:solidFill>
              </a:rPr>
              <a:t>[from: Wikipedia]</a:t>
            </a:r>
          </a:p>
        </p:txBody>
      </p:sp>
    </p:spTree>
    <p:extLst>
      <p:ext uri="{BB962C8B-B14F-4D97-AF65-F5344CB8AC3E}">
        <p14:creationId xmlns:p14="http://schemas.microsoft.com/office/powerpoint/2010/main" val="323012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GSM network structure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D4446E6-369B-D341-AF57-5A45BEEE9C20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21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28678" name="Picture 3" descr="Gsm_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2453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228600" y="1416050"/>
            <a:ext cx="1668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1600">
                <a:solidFill>
                  <a:schemeClr val="hlink"/>
                </a:solidFill>
              </a:rPr>
              <a:t>[from: Wikipedia]</a:t>
            </a:r>
          </a:p>
        </p:txBody>
      </p:sp>
      <p:grpSp>
        <p:nvGrpSpPr>
          <p:cNvPr id="28680" name="Group 5"/>
          <p:cNvGrpSpPr>
            <a:grpSpLocks/>
          </p:cNvGrpSpPr>
          <p:nvPr/>
        </p:nvGrpSpPr>
        <p:grpSpPr bwMode="auto">
          <a:xfrm>
            <a:off x="152400" y="1828800"/>
            <a:ext cx="2133600" cy="990600"/>
            <a:chOff x="96" y="1152"/>
            <a:chExt cx="1344" cy="624"/>
          </a:xfrm>
        </p:grpSpPr>
        <p:sp>
          <p:nvSpPr>
            <p:cNvPr id="28694" name="Rectangle 6"/>
            <p:cNvSpPr>
              <a:spLocks noChangeArrowheads="1"/>
            </p:cNvSpPr>
            <p:nvPr/>
          </p:nvSpPr>
          <p:spPr bwMode="auto">
            <a:xfrm>
              <a:off x="96" y="1152"/>
              <a:ext cx="672" cy="468"/>
            </a:xfrm>
            <a:prstGeom prst="rect">
              <a:avLst/>
            </a:prstGeom>
            <a:solidFill>
              <a:srgbClr val="ECECE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ja-JP" sz="1400"/>
                <a:t>Base transceiver station</a:t>
              </a:r>
            </a:p>
          </p:txBody>
        </p:sp>
        <p:sp>
          <p:nvSpPr>
            <p:cNvPr id="28695" name="Line 7"/>
            <p:cNvSpPr>
              <a:spLocks noChangeShapeType="1"/>
            </p:cNvSpPr>
            <p:nvPr/>
          </p:nvSpPr>
          <p:spPr bwMode="auto">
            <a:xfrm>
              <a:off x="768" y="1392"/>
              <a:ext cx="672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8681" name="Group 9"/>
          <p:cNvGrpSpPr>
            <a:grpSpLocks/>
          </p:cNvGrpSpPr>
          <p:nvPr/>
        </p:nvGrpSpPr>
        <p:grpSpPr bwMode="auto">
          <a:xfrm>
            <a:off x="2438400" y="1981200"/>
            <a:ext cx="1066800" cy="1143000"/>
            <a:chOff x="1536" y="1248"/>
            <a:chExt cx="672" cy="720"/>
          </a:xfrm>
        </p:grpSpPr>
        <p:sp>
          <p:nvSpPr>
            <p:cNvPr id="28692" name="Line 10"/>
            <p:cNvSpPr>
              <a:spLocks noChangeShapeType="1"/>
            </p:cNvSpPr>
            <p:nvPr/>
          </p:nvSpPr>
          <p:spPr bwMode="auto">
            <a:xfrm>
              <a:off x="1824" y="1584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693" name="Rectangle 11"/>
            <p:cNvSpPr>
              <a:spLocks noChangeArrowheads="1"/>
            </p:cNvSpPr>
            <p:nvPr/>
          </p:nvSpPr>
          <p:spPr bwMode="auto">
            <a:xfrm>
              <a:off x="1536" y="1248"/>
              <a:ext cx="672" cy="334"/>
            </a:xfrm>
            <a:prstGeom prst="rect">
              <a:avLst/>
            </a:prstGeom>
            <a:solidFill>
              <a:srgbClr val="ECECE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ja-JP" sz="1400"/>
                <a:t>Base station controller</a:t>
              </a:r>
            </a:p>
          </p:txBody>
        </p:sp>
      </p:grpSp>
      <p:grpSp>
        <p:nvGrpSpPr>
          <p:cNvPr id="28682" name="Group 12"/>
          <p:cNvGrpSpPr>
            <a:grpSpLocks/>
          </p:cNvGrpSpPr>
          <p:nvPr/>
        </p:nvGrpSpPr>
        <p:grpSpPr bwMode="auto">
          <a:xfrm>
            <a:off x="7467600" y="2514600"/>
            <a:ext cx="1524000" cy="955675"/>
            <a:chOff x="4704" y="1584"/>
            <a:chExt cx="960" cy="602"/>
          </a:xfrm>
        </p:grpSpPr>
        <p:sp>
          <p:nvSpPr>
            <p:cNvPr id="28690" name="Rectangle 13"/>
            <p:cNvSpPr>
              <a:spLocks noChangeArrowheads="1"/>
            </p:cNvSpPr>
            <p:nvPr/>
          </p:nvSpPr>
          <p:spPr bwMode="auto">
            <a:xfrm>
              <a:off x="4848" y="1584"/>
              <a:ext cx="816" cy="602"/>
            </a:xfrm>
            <a:prstGeom prst="rect">
              <a:avLst/>
            </a:prstGeom>
            <a:solidFill>
              <a:srgbClr val="ECECE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ja-JP" sz="1400"/>
                <a:t>Home location register + Authentication center</a:t>
              </a:r>
            </a:p>
          </p:txBody>
        </p:sp>
        <p:sp>
          <p:nvSpPr>
            <p:cNvPr id="28691" name="Line 14"/>
            <p:cNvSpPr>
              <a:spLocks noChangeShapeType="1"/>
            </p:cNvSpPr>
            <p:nvPr/>
          </p:nvSpPr>
          <p:spPr bwMode="auto">
            <a:xfrm flipH="1">
              <a:off x="4704" y="1872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8683" name="Group 15"/>
          <p:cNvGrpSpPr>
            <a:grpSpLocks/>
          </p:cNvGrpSpPr>
          <p:nvPr/>
        </p:nvGrpSpPr>
        <p:grpSpPr bwMode="auto">
          <a:xfrm>
            <a:off x="2514600" y="3505200"/>
            <a:ext cx="2057400" cy="3089275"/>
            <a:chOff x="1584" y="2208"/>
            <a:chExt cx="1296" cy="1946"/>
          </a:xfrm>
        </p:grpSpPr>
        <p:sp>
          <p:nvSpPr>
            <p:cNvPr id="28688" name="Rectangle 16"/>
            <p:cNvSpPr>
              <a:spLocks noChangeArrowheads="1"/>
            </p:cNvSpPr>
            <p:nvPr/>
          </p:nvSpPr>
          <p:spPr bwMode="auto">
            <a:xfrm>
              <a:off x="1584" y="3552"/>
              <a:ext cx="1152" cy="602"/>
            </a:xfrm>
            <a:prstGeom prst="rect">
              <a:avLst/>
            </a:prstGeom>
            <a:solidFill>
              <a:srgbClr val="ECECE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ja-JP" sz="1400"/>
                <a:t>Mobile services switching center + Visitor location register</a:t>
              </a:r>
            </a:p>
          </p:txBody>
        </p:sp>
        <p:sp>
          <p:nvSpPr>
            <p:cNvPr id="28689" name="Line 17"/>
            <p:cNvSpPr>
              <a:spLocks noChangeShapeType="1"/>
            </p:cNvSpPr>
            <p:nvPr/>
          </p:nvSpPr>
          <p:spPr bwMode="auto">
            <a:xfrm flipV="1">
              <a:off x="2352" y="2208"/>
              <a:ext cx="528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8684" name="Group 20"/>
          <p:cNvGrpSpPr>
            <a:grpSpLocks/>
          </p:cNvGrpSpPr>
          <p:nvPr/>
        </p:nvGrpSpPr>
        <p:grpSpPr bwMode="auto">
          <a:xfrm>
            <a:off x="152400" y="3200400"/>
            <a:ext cx="1219200" cy="2571750"/>
            <a:chOff x="96" y="2016"/>
            <a:chExt cx="768" cy="1620"/>
          </a:xfrm>
        </p:grpSpPr>
        <p:sp>
          <p:nvSpPr>
            <p:cNvPr id="28685" name="Rectangle 8"/>
            <p:cNvSpPr>
              <a:spLocks noChangeArrowheads="1"/>
            </p:cNvSpPr>
            <p:nvPr/>
          </p:nvSpPr>
          <p:spPr bwMode="auto">
            <a:xfrm>
              <a:off x="96" y="3168"/>
              <a:ext cx="768" cy="468"/>
            </a:xfrm>
            <a:prstGeom prst="rect">
              <a:avLst/>
            </a:prstGeom>
            <a:solidFill>
              <a:srgbClr val="ECECE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ja-JP" sz="1400"/>
                <a:t>Receivers: identified by SIM card</a:t>
              </a:r>
            </a:p>
          </p:txBody>
        </p:sp>
        <p:sp>
          <p:nvSpPr>
            <p:cNvPr id="28686" name="Line 18"/>
            <p:cNvSpPr>
              <a:spLocks noChangeShapeType="1"/>
            </p:cNvSpPr>
            <p:nvPr/>
          </p:nvSpPr>
          <p:spPr bwMode="auto">
            <a:xfrm flipV="1">
              <a:off x="432" y="2976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687" name="Freeform 19"/>
            <p:cNvSpPr>
              <a:spLocks/>
            </p:cNvSpPr>
            <p:nvPr/>
          </p:nvSpPr>
          <p:spPr bwMode="auto">
            <a:xfrm>
              <a:off x="240" y="2016"/>
              <a:ext cx="560" cy="1152"/>
            </a:xfrm>
            <a:custGeom>
              <a:avLst/>
              <a:gdLst>
                <a:gd name="T0" fmla="*/ 80 w 560"/>
                <a:gd name="T1" fmla="*/ 1152 h 1152"/>
                <a:gd name="T2" fmla="*/ 80 w 560"/>
                <a:gd name="T3" fmla="*/ 432 h 1152"/>
                <a:gd name="T4" fmla="*/ 560 w 560"/>
                <a:gd name="T5" fmla="*/ 0 h 1152"/>
                <a:gd name="T6" fmla="*/ 0 60000 65536"/>
                <a:gd name="T7" fmla="*/ 0 60000 65536"/>
                <a:gd name="T8" fmla="*/ 0 60000 65536"/>
                <a:gd name="T9" fmla="*/ 0 w 560"/>
                <a:gd name="T10" fmla="*/ 0 h 1152"/>
                <a:gd name="T11" fmla="*/ 560 w 560"/>
                <a:gd name="T12" fmla="*/ 1152 h 11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0" h="1152">
                  <a:moveTo>
                    <a:pt x="80" y="1152"/>
                  </a:moveTo>
                  <a:cubicBezTo>
                    <a:pt x="40" y="888"/>
                    <a:pt x="0" y="624"/>
                    <a:pt x="80" y="432"/>
                  </a:cubicBezTo>
                  <a:cubicBezTo>
                    <a:pt x="160" y="240"/>
                    <a:pt x="360" y="120"/>
                    <a:pt x="56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744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Security model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3A9DF92-AF9A-E041-B6F7-EB5364BEB918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22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grpSp>
        <p:nvGrpSpPr>
          <p:cNvPr id="30726" name="Group 36"/>
          <p:cNvGrpSpPr>
            <a:grpSpLocks/>
          </p:cNvGrpSpPr>
          <p:nvPr/>
        </p:nvGrpSpPr>
        <p:grpSpPr bwMode="auto">
          <a:xfrm>
            <a:off x="457200" y="2590800"/>
            <a:ext cx="1484313" cy="2043113"/>
            <a:chOff x="502" y="1651"/>
            <a:chExt cx="935" cy="1287"/>
          </a:xfrm>
        </p:grpSpPr>
        <p:pic>
          <p:nvPicPr>
            <p:cNvPr id="30741" name="Picture 23" descr="cell phone cl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651"/>
              <a:ext cx="909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42" name="Text Box 25"/>
            <p:cNvSpPr txBox="1">
              <a:spLocks noChangeArrowheads="1"/>
            </p:cNvSpPr>
            <p:nvPr/>
          </p:nvSpPr>
          <p:spPr bwMode="auto">
            <a:xfrm>
              <a:off x="502" y="2496"/>
              <a:ext cx="61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Mobile </a:t>
              </a:r>
            </a:p>
            <a:p>
              <a:r>
                <a:rPr lang="en-US" altLang="ja-JP" sz="2000"/>
                <a:t>station</a:t>
              </a:r>
            </a:p>
          </p:txBody>
        </p:sp>
      </p:grpSp>
      <p:grpSp>
        <p:nvGrpSpPr>
          <p:cNvPr id="30727" name="Group 34"/>
          <p:cNvGrpSpPr>
            <a:grpSpLocks/>
          </p:cNvGrpSpPr>
          <p:nvPr/>
        </p:nvGrpSpPr>
        <p:grpSpPr bwMode="auto">
          <a:xfrm>
            <a:off x="7091363" y="2667000"/>
            <a:ext cx="1747837" cy="2068513"/>
            <a:chOff x="4131" y="1632"/>
            <a:chExt cx="1101" cy="1303"/>
          </a:xfrm>
        </p:grpSpPr>
        <p:pic>
          <p:nvPicPr>
            <p:cNvPr id="30739" name="Picture 24" descr="hlr_b-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1" y="1632"/>
              <a:ext cx="1101" cy="1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40" name="Text Box 26"/>
            <p:cNvSpPr txBox="1">
              <a:spLocks noChangeArrowheads="1"/>
            </p:cNvSpPr>
            <p:nvPr/>
          </p:nvSpPr>
          <p:spPr bwMode="auto">
            <a:xfrm>
              <a:off x="4294" y="2685"/>
              <a:ext cx="7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HLR/AuC</a:t>
              </a:r>
            </a:p>
          </p:txBody>
        </p:sp>
      </p:grpSp>
      <p:grpSp>
        <p:nvGrpSpPr>
          <p:cNvPr id="30728" name="Group 35"/>
          <p:cNvGrpSpPr>
            <a:grpSpLocks/>
          </p:cNvGrpSpPr>
          <p:nvPr/>
        </p:nvGrpSpPr>
        <p:grpSpPr bwMode="auto">
          <a:xfrm>
            <a:off x="4141788" y="3429000"/>
            <a:ext cx="2106612" cy="1958975"/>
            <a:chOff x="2256" y="1646"/>
            <a:chExt cx="1327" cy="1234"/>
          </a:xfrm>
        </p:grpSpPr>
        <p:pic>
          <p:nvPicPr>
            <p:cNvPr id="30737" name="Picture 27" descr="fangan01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646"/>
              <a:ext cx="1327" cy="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38" name="Text Box 28"/>
            <p:cNvSpPr txBox="1">
              <a:spLocks noChangeArrowheads="1"/>
            </p:cNvSpPr>
            <p:nvPr/>
          </p:nvSpPr>
          <p:spPr bwMode="auto">
            <a:xfrm>
              <a:off x="2448" y="2630"/>
              <a:ext cx="8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MSC/VLR</a:t>
              </a:r>
            </a:p>
          </p:txBody>
        </p:sp>
      </p:grpSp>
      <p:grpSp>
        <p:nvGrpSpPr>
          <p:cNvPr id="30729" name="Group 32"/>
          <p:cNvGrpSpPr>
            <a:grpSpLocks/>
          </p:cNvGrpSpPr>
          <p:nvPr/>
        </p:nvGrpSpPr>
        <p:grpSpPr bwMode="auto">
          <a:xfrm>
            <a:off x="7054850" y="1905000"/>
            <a:ext cx="1403350" cy="488950"/>
            <a:chOff x="4272" y="1008"/>
            <a:chExt cx="884" cy="308"/>
          </a:xfrm>
        </p:grpSpPr>
        <p:pic>
          <p:nvPicPr>
            <p:cNvPr id="30735" name="Picture 21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008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36" name="Text Box 29"/>
            <p:cNvSpPr txBox="1">
              <a:spLocks noChangeArrowheads="1"/>
            </p:cNvSpPr>
            <p:nvPr/>
          </p:nvSpPr>
          <p:spPr bwMode="auto">
            <a:xfrm>
              <a:off x="4896" y="1027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 sz="2000"/>
            </a:p>
          </p:txBody>
        </p:sp>
      </p:grpSp>
      <p:grpSp>
        <p:nvGrpSpPr>
          <p:cNvPr id="30730" name="Group 33"/>
          <p:cNvGrpSpPr>
            <a:grpSpLocks/>
          </p:cNvGrpSpPr>
          <p:nvPr/>
        </p:nvGrpSpPr>
        <p:grpSpPr bwMode="auto">
          <a:xfrm>
            <a:off x="1011238" y="2025650"/>
            <a:ext cx="1350962" cy="488950"/>
            <a:chOff x="432" y="1056"/>
            <a:chExt cx="851" cy="308"/>
          </a:xfrm>
        </p:grpSpPr>
        <p:pic>
          <p:nvPicPr>
            <p:cNvPr id="30733" name="Picture 30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56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34" name="Text Box 31"/>
            <p:cNvSpPr txBox="1">
              <a:spLocks noChangeArrowheads="1"/>
            </p:cNvSpPr>
            <p:nvPr/>
          </p:nvSpPr>
          <p:spPr bwMode="auto">
            <a:xfrm>
              <a:off x="1023" y="1075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/>
            </a:p>
          </p:txBody>
        </p:sp>
      </p:grpSp>
      <p:pic>
        <p:nvPicPr>
          <p:cNvPr id="30731" name="Picture 48" descr="cell t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29000"/>
            <a:ext cx="15986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2" name="Rectangle 50"/>
          <p:cNvSpPr>
            <a:spLocks noChangeArrowheads="1"/>
          </p:cNvSpPr>
          <p:nvPr/>
        </p:nvSpPr>
        <p:spPr bwMode="auto">
          <a:xfrm>
            <a:off x="2590800" y="56388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Base station</a:t>
            </a:r>
          </a:p>
        </p:txBody>
      </p:sp>
    </p:spTree>
    <p:extLst>
      <p:ext uri="{BB962C8B-B14F-4D97-AF65-F5344CB8AC3E}">
        <p14:creationId xmlns:p14="http://schemas.microsoft.com/office/powerpoint/2010/main" val="258342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Security model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C5988C6-665E-864D-873E-37EFB3D3B4DA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23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grpSp>
        <p:nvGrpSpPr>
          <p:cNvPr id="32774" name="Group 3"/>
          <p:cNvGrpSpPr>
            <a:grpSpLocks/>
          </p:cNvGrpSpPr>
          <p:nvPr/>
        </p:nvGrpSpPr>
        <p:grpSpPr bwMode="auto">
          <a:xfrm>
            <a:off x="457200" y="2590800"/>
            <a:ext cx="1484313" cy="2043113"/>
            <a:chOff x="502" y="1651"/>
            <a:chExt cx="935" cy="1287"/>
          </a:xfrm>
        </p:grpSpPr>
        <p:pic>
          <p:nvPicPr>
            <p:cNvPr id="32792" name="Picture 4" descr="cell phone cl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651"/>
              <a:ext cx="909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93" name="Text Box 5"/>
            <p:cNvSpPr txBox="1">
              <a:spLocks noChangeArrowheads="1"/>
            </p:cNvSpPr>
            <p:nvPr/>
          </p:nvSpPr>
          <p:spPr bwMode="auto">
            <a:xfrm>
              <a:off x="502" y="2496"/>
              <a:ext cx="61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Mobile </a:t>
              </a:r>
            </a:p>
            <a:p>
              <a:r>
                <a:rPr lang="en-US" altLang="ja-JP" sz="2000"/>
                <a:t>station</a:t>
              </a:r>
            </a:p>
          </p:txBody>
        </p:sp>
      </p:grpSp>
      <p:grpSp>
        <p:nvGrpSpPr>
          <p:cNvPr id="32775" name="Group 6"/>
          <p:cNvGrpSpPr>
            <a:grpSpLocks/>
          </p:cNvGrpSpPr>
          <p:nvPr/>
        </p:nvGrpSpPr>
        <p:grpSpPr bwMode="auto">
          <a:xfrm>
            <a:off x="7091363" y="2667000"/>
            <a:ext cx="1747837" cy="2068513"/>
            <a:chOff x="4131" y="1632"/>
            <a:chExt cx="1101" cy="1303"/>
          </a:xfrm>
        </p:grpSpPr>
        <p:pic>
          <p:nvPicPr>
            <p:cNvPr id="32790" name="Picture 7" descr="hlr_b-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1" y="1632"/>
              <a:ext cx="1101" cy="1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91" name="Text Box 8"/>
            <p:cNvSpPr txBox="1">
              <a:spLocks noChangeArrowheads="1"/>
            </p:cNvSpPr>
            <p:nvPr/>
          </p:nvSpPr>
          <p:spPr bwMode="auto">
            <a:xfrm>
              <a:off x="4294" y="2685"/>
              <a:ext cx="7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HLR/AuC</a:t>
              </a:r>
            </a:p>
          </p:txBody>
        </p:sp>
      </p:grpSp>
      <p:grpSp>
        <p:nvGrpSpPr>
          <p:cNvPr id="32776" name="Group 9"/>
          <p:cNvGrpSpPr>
            <a:grpSpLocks/>
          </p:cNvGrpSpPr>
          <p:nvPr/>
        </p:nvGrpSpPr>
        <p:grpSpPr bwMode="auto">
          <a:xfrm>
            <a:off x="4141788" y="3429000"/>
            <a:ext cx="2106612" cy="1958975"/>
            <a:chOff x="2256" y="1646"/>
            <a:chExt cx="1327" cy="1234"/>
          </a:xfrm>
        </p:grpSpPr>
        <p:pic>
          <p:nvPicPr>
            <p:cNvPr id="32788" name="Picture 10" descr="fangan01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646"/>
              <a:ext cx="1327" cy="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89" name="Text Box 11"/>
            <p:cNvSpPr txBox="1">
              <a:spLocks noChangeArrowheads="1"/>
            </p:cNvSpPr>
            <p:nvPr/>
          </p:nvSpPr>
          <p:spPr bwMode="auto">
            <a:xfrm>
              <a:off x="2448" y="2630"/>
              <a:ext cx="8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MSC/VLR</a:t>
              </a:r>
            </a:p>
          </p:txBody>
        </p:sp>
      </p:grpSp>
      <p:grpSp>
        <p:nvGrpSpPr>
          <p:cNvPr id="32777" name="Group 12"/>
          <p:cNvGrpSpPr>
            <a:grpSpLocks/>
          </p:cNvGrpSpPr>
          <p:nvPr/>
        </p:nvGrpSpPr>
        <p:grpSpPr bwMode="auto">
          <a:xfrm>
            <a:off x="7054850" y="1905000"/>
            <a:ext cx="1403350" cy="488950"/>
            <a:chOff x="4272" y="1008"/>
            <a:chExt cx="884" cy="308"/>
          </a:xfrm>
        </p:grpSpPr>
        <p:pic>
          <p:nvPicPr>
            <p:cNvPr id="32786" name="Picture 13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008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87" name="Text Box 14"/>
            <p:cNvSpPr txBox="1">
              <a:spLocks noChangeArrowheads="1"/>
            </p:cNvSpPr>
            <p:nvPr/>
          </p:nvSpPr>
          <p:spPr bwMode="auto">
            <a:xfrm>
              <a:off x="4896" y="1027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 sz="2000"/>
            </a:p>
          </p:txBody>
        </p:sp>
      </p:grpSp>
      <p:grpSp>
        <p:nvGrpSpPr>
          <p:cNvPr id="32778" name="Group 15"/>
          <p:cNvGrpSpPr>
            <a:grpSpLocks/>
          </p:cNvGrpSpPr>
          <p:nvPr/>
        </p:nvGrpSpPr>
        <p:grpSpPr bwMode="auto">
          <a:xfrm>
            <a:off x="1011238" y="2025650"/>
            <a:ext cx="1350962" cy="488950"/>
            <a:chOff x="432" y="1056"/>
            <a:chExt cx="851" cy="308"/>
          </a:xfrm>
        </p:grpSpPr>
        <p:pic>
          <p:nvPicPr>
            <p:cNvPr id="32784" name="Picture 16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56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85" name="Text Box 17"/>
            <p:cNvSpPr txBox="1">
              <a:spLocks noChangeArrowheads="1"/>
            </p:cNvSpPr>
            <p:nvPr/>
          </p:nvSpPr>
          <p:spPr bwMode="auto">
            <a:xfrm>
              <a:off x="1023" y="1075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/>
            </a:p>
          </p:txBody>
        </p:sp>
      </p:grpSp>
      <p:sp>
        <p:nvSpPr>
          <p:cNvPr id="32779" name="Text Box 18"/>
          <p:cNvSpPr txBox="1">
            <a:spLocks noChangeArrowheads="1"/>
          </p:cNvSpPr>
          <p:nvPr/>
        </p:nvSpPr>
        <p:spPr bwMode="auto">
          <a:xfrm>
            <a:off x="2906713" y="2163763"/>
            <a:ext cx="14112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1. first time </a:t>
            </a:r>
          </a:p>
          <a:p>
            <a:r>
              <a:rPr lang="en-US" altLang="ja-JP" sz="2000"/>
              <a:t>sign on</a:t>
            </a:r>
            <a:endParaRPr lang="en-US" altLang="ja-JP"/>
          </a:p>
        </p:txBody>
      </p:sp>
      <p:pic>
        <p:nvPicPr>
          <p:cNvPr id="32780" name="Picture 23" descr="cell t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29000"/>
            <a:ext cx="15986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1" name="Freeform 24"/>
          <p:cNvSpPr>
            <a:spLocks/>
          </p:cNvSpPr>
          <p:nvPr/>
        </p:nvSpPr>
        <p:spPr bwMode="auto">
          <a:xfrm>
            <a:off x="1981200" y="2717800"/>
            <a:ext cx="1295400" cy="711200"/>
          </a:xfrm>
          <a:custGeom>
            <a:avLst/>
            <a:gdLst>
              <a:gd name="T0" fmla="*/ 0 w 816"/>
              <a:gd name="T1" fmla="*/ 64 h 448"/>
              <a:gd name="T2" fmla="*/ 672 w 816"/>
              <a:gd name="T3" fmla="*/ 64 h 448"/>
              <a:gd name="T4" fmla="*/ 816 w 816"/>
              <a:gd name="T5" fmla="*/ 448 h 448"/>
              <a:gd name="T6" fmla="*/ 0 60000 65536"/>
              <a:gd name="T7" fmla="*/ 0 60000 65536"/>
              <a:gd name="T8" fmla="*/ 0 60000 65536"/>
              <a:gd name="T9" fmla="*/ 0 w 816"/>
              <a:gd name="T10" fmla="*/ 0 h 448"/>
              <a:gd name="T11" fmla="*/ 816 w 816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448">
                <a:moveTo>
                  <a:pt x="0" y="64"/>
                </a:moveTo>
                <a:cubicBezTo>
                  <a:pt x="268" y="32"/>
                  <a:pt x="536" y="0"/>
                  <a:pt x="672" y="64"/>
                </a:cubicBezTo>
                <a:cubicBezTo>
                  <a:pt x="808" y="128"/>
                  <a:pt x="792" y="384"/>
                  <a:pt x="816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2" name="Rectangle 25"/>
          <p:cNvSpPr>
            <a:spLocks noChangeArrowheads="1"/>
          </p:cNvSpPr>
          <p:nvPr/>
        </p:nvSpPr>
        <p:spPr bwMode="auto">
          <a:xfrm>
            <a:off x="2590800" y="56388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Base station</a:t>
            </a:r>
          </a:p>
        </p:txBody>
      </p:sp>
      <p:sp>
        <p:nvSpPr>
          <p:cNvPr id="32783" name="Freeform 28"/>
          <p:cNvSpPr>
            <a:spLocks/>
          </p:cNvSpPr>
          <p:nvPr/>
        </p:nvSpPr>
        <p:spPr bwMode="auto">
          <a:xfrm>
            <a:off x="3581400" y="2946400"/>
            <a:ext cx="1295400" cy="558800"/>
          </a:xfrm>
          <a:custGeom>
            <a:avLst/>
            <a:gdLst>
              <a:gd name="T0" fmla="*/ 0 w 816"/>
              <a:gd name="T1" fmla="*/ 256 h 352"/>
              <a:gd name="T2" fmla="*/ 240 w 816"/>
              <a:gd name="T3" fmla="*/ 16 h 352"/>
              <a:gd name="T4" fmla="*/ 816 w 816"/>
              <a:gd name="T5" fmla="*/ 352 h 352"/>
              <a:gd name="T6" fmla="*/ 0 60000 65536"/>
              <a:gd name="T7" fmla="*/ 0 60000 65536"/>
              <a:gd name="T8" fmla="*/ 0 60000 65536"/>
              <a:gd name="T9" fmla="*/ 0 w 816"/>
              <a:gd name="T10" fmla="*/ 0 h 352"/>
              <a:gd name="T11" fmla="*/ 816 w 816"/>
              <a:gd name="T12" fmla="*/ 352 h 3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52">
                <a:moveTo>
                  <a:pt x="0" y="256"/>
                </a:moveTo>
                <a:cubicBezTo>
                  <a:pt x="52" y="128"/>
                  <a:pt x="104" y="0"/>
                  <a:pt x="240" y="16"/>
                </a:cubicBezTo>
                <a:cubicBezTo>
                  <a:pt x="376" y="32"/>
                  <a:pt x="596" y="192"/>
                  <a:pt x="816" y="35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3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Security model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59AC2AF-79F7-FC4E-ACE5-C5AC65D35FFB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24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grpSp>
        <p:nvGrpSpPr>
          <p:cNvPr id="34822" name="Group 3"/>
          <p:cNvGrpSpPr>
            <a:grpSpLocks/>
          </p:cNvGrpSpPr>
          <p:nvPr/>
        </p:nvGrpSpPr>
        <p:grpSpPr bwMode="auto">
          <a:xfrm>
            <a:off x="457200" y="2590800"/>
            <a:ext cx="1484313" cy="2043113"/>
            <a:chOff x="502" y="1651"/>
            <a:chExt cx="935" cy="1287"/>
          </a:xfrm>
        </p:grpSpPr>
        <p:pic>
          <p:nvPicPr>
            <p:cNvPr id="34842" name="Picture 4" descr="cell phone cl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651"/>
              <a:ext cx="909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43" name="Text Box 5"/>
            <p:cNvSpPr txBox="1">
              <a:spLocks noChangeArrowheads="1"/>
            </p:cNvSpPr>
            <p:nvPr/>
          </p:nvSpPr>
          <p:spPr bwMode="auto">
            <a:xfrm>
              <a:off x="502" y="2496"/>
              <a:ext cx="61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Mobile </a:t>
              </a:r>
            </a:p>
            <a:p>
              <a:r>
                <a:rPr lang="en-US" altLang="ja-JP" sz="2000"/>
                <a:t>station</a:t>
              </a:r>
            </a:p>
          </p:txBody>
        </p:sp>
      </p:grpSp>
      <p:grpSp>
        <p:nvGrpSpPr>
          <p:cNvPr id="34823" name="Group 6"/>
          <p:cNvGrpSpPr>
            <a:grpSpLocks/>
          </p:cNvGrpSpPr>
          <p:nvPr/>
        </p:nvGrpSpPr>
        <p:grpSpPr bwMode="auto">
          <a:xfrm>
            <a:off x="7091363" y="2667000"/>
            <a:ext cx="1747837" cy="2068513"/>
            <a:chOff x="4131" y="1632"/>
            <a:chExt cx="1101" cy="1303"/>
          </a:xfrm>
        </p:grpSpPr>
        <p:pic>
          <p:nvPicPr>
            <p:cNvPr id="34840" name="Picture 7" descr="hlr_b-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1" y="1632"/>
              <a:ext cx="1101" cy="1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41" name="Text Box 8"/>
            <p:cNvSpPr txBox="1">
              <a:spLocks noChangeArrowheads="1"/>
            </p:cNvSpPr>
            <p:nvPr/>
          </p:nvSpPr>
          <p:spPr bwMode="auto">
            <a:xfrm>
              <a:off x="4294" y="2685"/>
              <a:ext cx="7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HLR/AuC</a:t>
              </a:r>
            </a:p>
          </p:txBody>
        </p:sp>
      </p:grpSp>
      <p:grpSp>
        <p:nvGrpSpPr>
          <p:cNvPr id="34824" name="Group 9"/>
          <p:cNvGrpSpPr>
            <a:grpSpLocks/>
          </p:cNvGrpSpPr>
          <p:nvPr/>
        </p:nvGrpSpPr>
        <p:grpSpPr bwMode="auto">
          <a:xfrm>
            <a:off x="4141788" y="3429000"/>
            <a:ext cx="2106612" cy="1958975"/>
            <a:chOff x="2256" y="1646"/>
            <a:chExt cx="1327" cy="1234"/>
          </a:xfrm>
        </p:grpSpPr>
        <p:pic>
          <p:nvPicPr>
            <p:cNvPr id="34838" name="Picture 10" descr="fangan01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646"/>
              <a:ext cx="1327" cy="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9" name="Text Box 11"/>
            <p:cNvSpPr txBox="1">
              <a:spLocks noChangeArrowheads="1"/>
            </p:cNvSpPr>
            <p:nvPr/>
          </p:nvSpPr>
          <p:spPr bwMode="auto">
            <a:xfrm>
              <a:off x="2448" y="2630"/>
              <a:ext cx="8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MSC/VLR</a:t>
              </a:r>
            </a:p>
          </p:txBody>
        </p:sp>
      </p:grpSp>
      <p:grpSp>
        <p:nvGrpSpPr>
          <p:cNvPr id="34825" name="Group 12"/>
          <p:cNvGrpSpPr>
            <a:grpSpLocks/>
          </p:cNvGrpSpPr>
          <p:nvPr/>
        </p:nvGrpSpPr>
        <p:grpSpPr bwMode="auto">
          <a:xfrm>
            <a:off x="7054850" y="1905000"/>
            <a:ext cx="1403350" cy="488950"/>
            <a:chOff x="4272" y="1008"/>
            <a:chExt cx="884" cy="308"/>
          </a:xfrm>
        </p:grpSpPr>
        <p:pic>
          <p:nvPicPr>
            <p:cNvPr id="34836" name="Picture 13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008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7" name="Text Box 14"/>
            <p:cNvSpPr txBox="1">
              <a:spLocks noChangeArrowheads="1"/>
            </p:cNvSpPr>
            <p:nvPr/>
          </p:nvSpPr>
          <p:spPr bwMode="auto">
            <a:xfrm>
              <a:off x="4896" y="1027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 sz="2000"/>
            </a:p>
          </p:txBody>
        </p:sp>
      </p:grpSp>
      <p:grpSp>
        <p:nvGrpSpPr>
          <p:cNvPr id="34826" name="Group 15"/>
          <p:cNvGrpSpPr>
            <a:grpSpLocks/>
          </p:cNvGrpSpPr>
          <p:nvPr/>
        </p:nvGrpSpPr>
        <p:grpSpPr bwMode="auto">
          <a:xfrm>
            <a:off x="1011238" y="2025650"/>
            <a:ext cx="1350962" cy="488950"/>
            <a:chOff x="432" y="1056"/>
            <a:chExt cx="851" cy="308"/>
          </a:xfrm>
        </p:grpSpPr>
        <p:pic>
          <p:nvPicPr>
            <p:cNvPr id="34834" name="Picture 16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56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5" name="Text Box 17"/>
            <p:cNvSpPr txBox="1">
              <a:spLocks noChangeArrowheads="1"/>
            </p:cNvSpPr>
            <p:nvPr/>
          </p:nvSpPr>
          <p:spPr bwMode="auto">
            <a:xfrm>
              <a:off x="1023" y="1075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/>
            </a:p>
          </p:txBody>
        </p:sp>
      </p:grpSp>
      <p:sp>
        <p:nvSpPr>
          <p:cNvPr id="34827" name="Text Box 18"/>
          <p:cNvSpPr txBox="1">
            <a:spLocks noChangeArrowheads="1"/>
          </p:cNvSpPr>
          <p:nvPr/>
        </p:nvSpPr>
        <p:spPr bwMode="auto">
          <a:xfrm>
            <a:off x="2906713" y="2163763"/>
            <a:ext cx="14112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1. first time </a:t>
            </a:r>
          </a:p>
          <a:p>
            <a:r>
              <a:rPr lang="en-US" altLang="ja-JP" sz="2000"/>
              <a:t>sign on</a:t>
            </a:r>
            <a:endParaRPr lang="en-US" altLang="ja-JP"/>
          </a:p>
        </p:txBody>
      </p:sp>
      <p:pic>
        <p:nvPicPr>
          <p:cNvPr id="34828" name="Picture 23" descr="cell t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29000"/>
            <a:ext cx="15986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9" name="Freeform 24"/>
          <p:cNvSpPr>
            <a:spLocks/>
          </p:cNvSpPr>
          <p:nvPr/>
        </p:nvSpPr>
        <p:spPr bwMode="auto">
          <a:xfrm>
            <a:off x="1981200" y="2717800"/>
            <a:ext cx="1295400" cy="711200"/>
          </a:xfrm>
          <a:custGeom>
            <a:avLst/>
            <a:gdLst>
              <a:gd name="T0" fmla="*/ 0 w 816"/>
              <a:gd name="T1" fmla="*/ 64 h 448"/>
              <a:gd name="T2" fmla="*/ 672 w 816"/>
              <a:gd name="T3" fmla="*/ 64 h 448"/>
              <a:gd name="T4" fmla="*/ 816 w 816"/>
              <a:gd name="T5" fmla="*/ 448 h 448"/>
              <a:gd name="T6" fmla="*/ 0 60000 65536"/>
              <a:gd name="T7" fmla="*/ 0 60000 65536"/>
              <a:gd name="T8" fmla="*/ 0 60000 65536"/>
              <a:gd name="T9" fmla="*/ 0 w 816"/>
              <a:gd name="T10" fmla="*/ 0 h 448"/>
              <a:gd name="T11" fmla="*/ 816 w 816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448">
                <a:moveTo>
                  <a:pt x="0" y="64"/>
                </a:moveTo>
                <a:cubicBezTo>
                  <a:pt x="268" y="32"/>
                  <a:pt x="536" y="0"/>
                  <a:pt x="672" y="64"/>
                </a:cubicBezTo>
                <a:cubicBezTo>
                  <a:pt x="808" y="128"/>
                  <a:pt x="792" y="384"/>
                  <a:pt x="816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0" name="Rectangle 25"/>
          <p:cNvSpPr>
            <a:spLocks noChangeArrowheads="1"/>
          </p:cNvSpPr>
          <p:nvPr/>
        </p:nvSpPr>
        <p:spPr bwMode="auto">
          <a:xfrm>
            <a:off x="2590800" y="56388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Base station</a:t>
            </a:r>
          </a:p>
        </p:txBody>
      </p:sp>
      <p:sp>
        <p:nvSpPr>
          <p:cNvPr id="34831" name="Freeform 28"/>
          <p:cNvSpPr>
            <a:spLocks/>
          </p:cNvSpPr>
          <p:nvPr/>
        </p:nvSpPr>
        <p:spPr bwMode="auto">
          <a:xfrm>
            <a:off x="3581400" y="2946400"/>
            <a:ext cx="1295400" cy="558800"/>
          </a:xfrm>
          <a:custGeom>
            <a:avLst/>
            <a:gdLst>
              <a:gd name="T0" fmla="*/ 0 w 816"/>
              <a:gd name="T1" fmla="*/ 256 h 352"/>
              <a:gd name="T2" fmla="*/ 240 w 816"/>
              <a:gd name="T3" fmla="*/ 16 h 352"/>
              <a:gd name="T4" fmla="*/ 816 w 816"/>
              <a:gd name="T5" fmla="*/ 352 h 352"/>
              <a:gd name="T6" fmla="*/ 0 60000 65536"/>
              <a:gd name="T7" fmla="*/ 0 60000 65536"/>
              <a:gd name="T8" fmla="*/ 0 60000 65536"/>
              <a:gd name="T9" fmla="*/ 0 w 816"/>
              <a:gd name="T10" fmla="*/ 0 h 352"/>
              <a:gd name="T11" fmla="*/ 816 w 816"/>
              <a:gd name="T12" fmla="*/ 352 h 3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52">
                <a:moveTo>
                  <a:pt x="0" y="256"/>
                </a:moveTo>
                <a:cubicBezTo>
                  <a:pt x="52" y="128"/>
                  <a:pt x="104" y="0"/>
                  <a:pt x="240" y="16"/>
                </a:cubicBezTo>
                <a:cubicBezTo>
                  <a:pt x="376" y="32"/>
                  <a:pt x="596" y="192"/>
                  <a:pt x="816" y="35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2" name="Freeform 29"/>
          <p:cNvSpPr>
            <a:spLocks/>
          </p:cNvSpPr>
          <p:nvPr/>
        </p:nvSpPr>
        <p:spPr bwMode="auto">
          <a:xfrm>
            <a:off x="5105400" y="2540000"/>
            <a:ext cx="2057400" cy="965200"/>
          </a:xfrm>
          <a:custGeom>
            <a:avLst/>
            <a:gdLst>
              <a:gd name="T0" fmla="*/ 0 w 1296"/>
              <a:gd name="T1" fmla="*/ 608 h 608"/>
              <a:gd name="T2" fmla="*/ 384 w 1296"/>
              <a:gd name="T3" fmla="*/ 80 h 608"/>
              <a:gd name="T4" fmla="*/ 1296 w 1296"/>
              <a:gd name="T5" fmla="*/ 128 h 608"/>
              <a:gd name="T6" fmla="*/ 0 60000 65536"/>
              <a:gd name="T7" fmla="*/ 0 60000 65536"/>
              <a:gd name="T8" fmla="*/ 0 60000 65536"/>
              <a:gd name="T9" fmla="*/ 0 w 1296"/>
              <a:gd name="T10" fmla="*/ 0 h 608"/>
              <a:gd name="T11" fmla="*/ 1296 w 1296"/>
              <a:gd name="T12" fmla="*/ 608 h 6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608">
                <a:moveTo>
                  <a:pt x="0" y="608"/>
                </a:moveTo>
                <a:cubicBezTo>
                  <a:pt x="84" y="384"/>
                  <a:pt x="168" y="160"/>
                  <a:pt x="384" y="80"/>
                </a:cubicBezTo>
                <a:cubicBezTo>
                  <a:pt x="600" y="0"/>
                  <a:pt x="948" y="64"/>
                  <a:pt x="1296" y="1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3" name="Text Box 30"/>
          <p:cNvSpPr txBox="1">
            <a:spLocks noChangeArrowheads="1"/>
          </p:cNvSpPr>
          <p:nvPr/>
        </p:nvSpPr>
        <p:spPr bwMode="auto">
          <a:xfrm>
            <a:off x="4756150" y="2133600"/>
            <a:ext cx="187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2. request triples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379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Security model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9F47BFC-0669-BE4A-93F9-F30424965BBD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25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grpSp>
        <p:nvGrpSpPr>
          <p:cNvPr id="36870" name="Group 3"/>
          <p:cNvGrpSpPr>
            <a:grpSpLocks/>
          </p:cNvGrpSpPr>
          <p:nvPr/>
        </p:nvGrpSpPr>
        <p:grpSpPr bwMode="auto">
          <a:xfrm>
            <a:off x="457200" y="2590800"/>
            <a:ext cx="1484313" cy="2043113"/>
            <a:chOff x="502" y="1651"/>
            <a:chExt cx="935" cy="1287"/>
          </a:xfrm>
        </p:grpSpPr>
        <p:pic>
          <p:nvPicPr>
            <p:cNvPr id="36893" name="Picture 4" descr="cell phone cl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651"/>
              <a:ext cx="909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94" name="Text Box 5"/>
            <p:cNvSpPr txBox="1">
              <a:spLocks noChangeArrowheads="1"/>
            </p:cNvSpPr>
            <p:nvPr/>
          </p:nvSpPr>
          <p:spPr bwMode="auto">
            <a:xfrm>
              <a:off x="502" y="2496"/>
              <a:ext cx="61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Mobile </a:t>
              </a:r>
            </a:p>
            <a:p>
              <a:r>
                <a:rPr lang="en-US" altLang="ja-JP" sz="2000"/>
                <a:t>station</a:t>
              </a:r>
            </a:p>
          </p:txBody>
        </p:sp>
      </p:grpSp>
      <p:grpSp>
        <p:nvGrpSpPr>
          <p:cNvPr id="36871" name="Group 6"/>
          <p:cNvGrpSpPr>
            <a:grpSpLocks/>
          </p:cNvGrpSpPr>
          <p:nvPr/>
        </p:nvGrpSpPr>
        <p:grpSpPr bwMode="auto">
          <a:xfrm>
            <a:off x="7091363" y="2667000"/>
            <a:ext cx="1747837" cy="2068513"/>
            <a:chOff x="4131" y="1632"/>
            <a:chExt cx="1101" cy="1303"/>
          </a:xfrm>
        </p:grpSpPr>
        <p:pic>
          <p:nvPicPr>
            <p:cNvPr id="36891" name="Picture 7" descr="hlr_b-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1" y="1632"/>
              <a:ext cx="1101" cy="1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92" name="Text Box 8"/>
            <p:cNvSpPr txBox="1">
              <a:spLocks noChangeArrowheads="1"/>
            </p:cNvSpPr>
            <p:nvPr/>
          </p:nvSpPr>
          <p:spPr bwMode="auto">
            <a:xfrm>
              <a:off x="4294" y="2685"/>
              <a:ext cx="7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HLR/AuC</a:t>
              </a:r>
            </a:p>
          </p:txBody>
        </p:sp>
      </p:grpSp>
      <p:grpSp>
        <p:nvGrpSpPr>
          <p:cNvPr id="36872" name="Group 9"/>
          <p:cNvGrpSpPr>
            <a:grpSpLocks/>
          </p:cNvGrpSpPr>
          <p:nvPr/>
        </p:nvGrpSpPr>
        <p:grpSpPr bwMode="auto">
          <a:xfrm>
            <a:off x="4141788" y="3429000"/>
            <a:ext cx="2106612" cy="1958975"/>
            <a:chOff x="2256" y="1646"/>
            <a:chExt cx="1327" cy="1234"/>
          </a:xfrm>
        </p:grpSpPr>
        <p:pic>
          <p:nvPicPr>
            <p:cNvPr id="36889" name="Picture 10" descr="fangan01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646"/>
              <a:ext cx="1327" cy="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90" name="Text Box 11"/>
            <p:cNvSpPr txBox="1">
              <a:spLocks noChangeArrowheads="1"/>
            </p:cNvSpPr>
            <p:nvPr/>
          </p:nvSpPr>
          <p:spPr bwMode="auto">
            <a:xfrm>
              <a:off x="2448" y="2630"/>
              <a:ext cx="8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MSC/VLR</a:t>
              </a:r>
            </a:p>
          </p:txBody>
        </p:sp>
      </p:grpSp>
      <p:grpSp>
        <p:nvGrpSpPr>
          <p:cNvPr id="36873" name="Group 12"/>
          <p:cNvGrpSpPr>
            <a:grpSpLocks/>
          </p:cNvGrpSpPr>
          <p:nvPr/>
        </p:nvGrpSpPr>
        <p:grpSpPr bwMode="auto">
          <a:xfrm>
            <a:off x="7054850" y="1905000"/>
            <a:ext cx="1403350" cy="488950"/>
            <a:chOff x="4272" y="1008"/>
            <a:chExt cx="884" cy="308"/>
          </a:xfrm>
        </p:grpSpPr>
        <p:pic>
          <p:nvPicPr>
            <p:cNvPr id="36887" name="Picture 13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008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88" name="Text Box 14"/>
            <p:cNvSpPr txBox="1">
              <a:spLocks noChangeArrowheads="1"/>
            </p:cNvSpPr>
            <p:nvPr/>
          </p:nvSpPr>
          <p:spPr bwMode="auto">
            <a:xfrm>
              <a:off x="4896" y="1027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 sz="2000"/>
            </a:p>
          </p:txBody>
        </p:sp>
      </p:grpSp>
      <p:grpSp>
        <p:nvGrpSpPr>
          <p:cNvPr id="36874" name="Group 15"/>
          <p:cNvGrpSpPr>
            <a:grpSpLocks/>
          </p:cNvGrpSpPr>
          <p:nvPr/>
        </p:nvGrpSpPr>
        <p:grpSpPr bwMode="auto">
          <a:xfrm>
            <a:off x="1011238" y="2025650"/>
            <a:ext cx="1350962" cy="488950"/>
            <a:chOff x="432" y="1056"/>
            <a:chExt cx="851" cy="308"/>
          </a:xfrm>
        </p:grpSpPr>
        <p:pic>
          <p:nvPicPr>
            <p:cNvPr id="36885" name="Picture 16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56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86" name="Text Box 17"/>
            <p:cNvSpPr txBox="1">
              <a:spLocks noChangeArrowheads="1"/>
            </p:cNvSpPr>
            <p:nvPr/>
          </p:nvSpPr>
          <p:spPr bwMode="auto">
            <a:xfrm>
              <a:off x="1023" y="1075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/>
            </a:p>
          </p:txBody>
        </p:sp>
      </p:grpSp>
      <p:sp>
        <p:nvSpPr>
          <p:cNvPr id="36875" name="Text Box 18"/>
          <p:cNvSpPr txBox="1">
            <a:spLocks noChangeArrowheads="1"/>
          </p:cNvSpPr>
          <p:nvPr/>
        </p:nvSpPr>
        <p:spPr bwMode="auto">
          <a:xfrm>
            <a:off x="2906713" y="2163763"/>
            <a:ext cx="14112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1. first time </a:t>
            </a:r>
          </a:p>
          <a:p>
            <a:r>
              <a:rPr lang="en-US" altLang="ja-JP" sz="2000"/>
              <a:t>sign on</a:t>
            </a:r>
            <a:endParaRPr lang="en-US" altLang="ja-JP"/>
          </a:p>
        </p:txBody>
      </p:sp>
      <p:sp>
        <p:nvSpPr>
          <p:cNvPr id="36876" name="Line 19"/>
          <p:cNvSpPr>
            <a:spLocks noChangeShapeType="1"/>
          </p:cNvSpPr>
          <p:nvPr/>
        </p:nvSpPr>
        <p:spPr bwMode="auto">
          <a:xfrm flipH="1">
            <a:off x="5943600" y="34290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7" name="Text Box 20"/>
          <p:cNvSpPr txBox="1">
            <a:spLocks noChangeArrowheads="1"/>
          </p:cNvSpPr>
          <p:nvPr/>
        </p:nvSpPr>
        <p:spPr bwMode="auto">
          <a:xfrm>
            <a:off x="6096000" y="3521075"/>
            <a:ext cx="990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1800"/>
              <a:t>3. (RAND, SRES, K</a:t>
            </a:r>
            <a:r>
              <a:rPr lang="en-US" altLang="ja-JP" sz="1800" baseline="-25000"/>
              <a:t>c</a:t>
            </a:r>
            <a:r>
              <a:rPr lang="en-US" altLang="ja-JP" sz="1800"/>
              <a:t>) x 5</a:t>
            </a:r>
          </a:p>
        </p:txBody>
      </p:sp>
      <p:pic>
        <p:nvPicPr>
          <p:cNvPr id="36878" name="Picture 23" descr="cell t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29000"/>
            <a:ext cx="15986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9" name="Freeform 24"/>
          <p:cNvSpPr>
            <a:spLocks/>
          </p:cNvSpPr>
          <p:nvPr/>
        </p:nvSpPr>
        <p:spPr bwMode="auto">
          <a:xfrm>
            <a:off x="1981200" y="2717800"/>
            <a:ext cx="1295400" cy="711200"/>
          </a:xfrm>
          <a:custGeom>
            <a:avLst/>
            <a:gdLst>
              <a:gd name="T0" fmla="*/ 0 w 816"/>
              <a:gd name="T1" fmla="*/ 64 h 448"/>
              <a:gd name="T2" fmla="*/ 672 w 816"/>
              <a:gd name="T3" fmla="*/ 64 h 448"/>
              <a:gd name="T4" fmla="*/ 816 w 816"/>
              <a:gd name="T5" fmla="*/ 448 h 448"/>
              <a:gd name="T6" fmla="*/ 0 60000 65536"/>
              <a:gd name="T7" fmla="*/ 0 60000 65536"/>
              <a:gd name="T8" fmla="*/ 0 60000 65536"/>
              <a:gd name="T9" fmla="*/ 0 w 816"/>
              <a:gd name="T10" fmla="*/ 0 h 448"/>
              <a:gd name="T11" fmla="*/ 816 w 816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448">
                <a:moveTo>
                  <a:pt x="0" y="64"/>
                </a:moveTo>
                <a:cubicBezTo>
                  <a:pt x="268" y="32"/>
                  <a:pt x="536" y="0"/>
                  <a:pt x="672" y="64"/>
                </a:cubicBezTo>
                <a:cubicBezTo>
                  <a:pt x="808" y="128"/>
                  <a:pt x="792" y="384"/>
                  <a:pt x="816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0" name="Rectangle 25"/>
          <p:cNvSpPr>
            <a:spLocks noChangeArrowheads="1"/>
          </p:cNvSpPr>
          <p:nvPr/>
        </p:nvSpPr>
        <p:spPr bwMode="auto">
          <a:xfrm>
            <a:off x="2590800" y="56388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Base station</a:t>
            </a:r>
          </a:p>
        </p:txBody>
      </p:sp>
      <p:sp>
        <p:nvSpPr>
          <p:cNvPr id="36881" name="Freeform 28"/>
          <p:cNvSpPr>
            <a:spLocks/>
          </p:cNvSpPr>
          <p:nvPr/>
        </p:nvSpPr>
        <p:spPr bwMode="auto">
          <a:xfrm>
            <a:off x="3581400" y="2946400"/>
            <a:ext cx="1295400" cy="558800"/>
          </a:xfrm>
          <a:custGeom>
            <a:avLst/>
            <a:gdLst>
              <a:gd name="T0" fmla="*/ 0 w 816"/>
              <a:gd name="T1" fmla="*/ 256 h 352"/>
              <a:gd name="T2" fmla="*/ 240 w 816"/>
              <a:gd name="T3" fmla="*/ 16 h 352"/>
              <a:gd name="T4" fmla="*/ 816 w 816"/>
              <a:gd name="T5" fmla="*/ 352 h 352"/>
              <a:gd name="T6" fmla="*/ 0 60000 65536"/>
              <a:gd name="T7" fmla="*/ 0 60000 65536"/>
              <a:gd name="T8" fmla="*/ 0 60000 65536"/>
              <a:gd name="T9" fmla="*/ 0 w 816"/>
              <a:gd name="T10" fmla="*/ 0 h 352"/>
              <a:gd name="T11" fmla="*/ 816 w 816"/>
              <a:gd name="T12" fmla="*/ 352 h 3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52">
                <a:moveTo>
                  <a:pt x="0" y="256"/>
                </a:moveTo>
                <a:cubicBezTo>
                  <a:pt x="52" y="128"/>
                  <a:pt x="104" y="0"/>
                  <a:pt x="240" y="16"/>
                </a:cubicBezTo>
                <a:cubicBezTo>
                  <a:pt x="376" y="32"/>
                  <a:pt x="596" y="192"/>
                  <a:pt x="816" y="35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2" name="Freeform 29"/>
          <p:cNvSpPr>
            <a:spLocks/>
          </p:cNvSpPr>
          <p:nvPr/>
        </p:nvSpPr>
        <p:spPr bwMode="auto">
          <a:xfrm>
            <a:off x="5105400" y="2540000"/>
            <a:ext cx="2057400" cy="965200"/>
          </a:xfrm>
          <a:custGeom>
            <a:avLst/>
            <a:gdLst>
              <a:gd name="T0" fmla="*/ 0 w 1296"/>
              <a:gd name="T1" fmla="*/ 608 h 608"/>
              <a:gd name="T2" fmla="*/ 384 w 1296"/>
              <a:gd name="T3" fmla="*/ 80 h 608"/>
              <a:gd name="T4" fmla="*/ 1296 w 1296"/>
              <a:gd name="T5" fmla="*/ 128 h 608"/>
              <a:gd name="T6" fmla="*/ 0 60000 65536"/>
              <a:gd name="T7" fmla="*/ 0 60000 65536"/>
              <a:gd name="T8" fmla="*/ 0 60000 65536"/>
              <a:gd name="T9" fmla="*/ 0 w 1296"/>
              <a:gd name="T10" fmla="*/ 0 h 608"/>
              <a:gd name="T11" fmla="*/ 1296 w 1296"/>
              <a:gd name="T12" fmla="*/ 608 h 6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608">
                <a:moveTo>
                  <a:pt x="0" y="608"/>
                </a:moveTo>
                <a:cubicBezTo>
                  <a:pt x="84" y="384"/>
                  <a:pt x="168" y="160"/>
                  <a:pt x="384" y="80"/>
                </a:cubicBezTo>
                <a:cubicBezTo>
                  <a:pt x="600" y="0"/>
                  <a:pt x="948" y="64"/>
                  <a:pt x="1296" y="1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3" name="Text Box 30"/>
          <p:cNvSpPr txBox="1">
            <a:spLocks noChangeArrowheads="1"/>
          </p:cNvSpPr>
          <p:nvPr/>
        </p:nvSpPr>
        <p:spPr bwMode="auto">
          <a:xfrm>
            <a:off x="4756150" y="2133600"/>
            <a:ext cx="187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2. request triples</a:t>
            </a:r>
            <a:endParaRPr lang="en-US" altLang="ja-JP"/>
          </a:p>
        </p:txBody>
      </p:sp>
      <p:sp>
        <p:nvSpPr>
          <p:cNvPr id="36884" name="Rectangle 31"/>
          <p:cNvSpPr>
            <a:spLocks noChangeArrowheads="1"/>
          </p:cNvSpPr>
          <p:nvPr/>
        </p:nvSpPr>
        <p:spPr bwMode="auto">
          <a:xfrm>
            <a:off x="6019800" y="5029200"/>
            <a:ext cx="2971800" cy="1219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2000"/>
              <a:t>RAND = random number</a:t>
            </a:r>
          </a:p>
          <a:p>
            <a:r>
              <a:rPr lang="en-US" altLang="ja-JP" sz="2000"/>
              <a:t>SRES = A3</a:t>
            </a:r>
            <a:r>
              <a:rPr lang="en-US" altLang="ja-JP" sz="2000" baseline="-25000"/>
              <a:t>K</a:t>
            </a:r>
            <a:r>
              <a:rPr lang="en-US" altLang="ja-JP" sz="2000" baseline="-50000"/>
              <a:t>i</a:t>
            </a:r>
            <a:r>
              <a:rPr lang="en-US" altLang="ja-JP" sz="2000"/>
              <a:t>(RAND)</a:t>
            </a:r>
          </a:p>
          <a:p>
            <a:r>
              <a:rPr lang="en-US" altLang="ja-JP" sz="2000"/>
              <a:t>K</a:t>
            </a:r>
            <a:r>
              <a:rPr lang="en-US" altLang="ja-JP" sz="2000" baseline="-25000"/>
              <a:t>c</a:t>
            </a:r>
            <a:r>
              <a:rPr lang="en-US" altLang="ja-JP" sz="2000"/>
              <a:t> = A8</a:t>
            </a:r>
            <a:r>
              <a:rPr lang="en-US" altLang="ja-JP" sz="2000" baseline="-25000"/>
              <a:t>K</a:t>
            </a:r>
            <a:r>
              <a:rPr lang="en-US" altLang="ja-JP" sz="2000" baseline="-50000"/>
              <a:t>i</a:t>
            </a:r>
            <a:r>
              <a:rPr lang="en-US" altLang="ja-JP" sz="2000"/>
              <a:t>(RAND)</a:t>
            </a:r>
          </a:p>
        </p:txBody>
      </p:sp>
    </p:spTree>
    <p:extLst>
      <p:ext uri="{BB962C8B-B14F-4D97-AF65-F5344CB8AC3E}">
        <p14:creationId xmlns:p14="http://schemas.microsoft.com/office/powerpoint/2010/main" val="25532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Security model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B6CB524-B2B9-9942-BAD6-DD3D5AC92A82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26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grpSp>
        <p:nvGrpSpPr>
          <p:cNvPr id="38918" name="Group 3"/>
          <p:cNvGrpSpPr>
            <a:grpSpLocks/>
          </p:cNvGrpSpPr>
          <p:nvPr/>
        </p:nvGrpSpPr>
        <p:grpSpPr bwMode="auto">
          <a:xfrm>
            <a:off x="457200" y="2590800"/>
            <a:ext cx="1484313" cy="2043113"/>
            <a:chOff x="502" y="1651"/>
            <a:chExt cx="935" cy="1287"/>
          </a:xfrm>
        </p:grpSpPr>
        <p:pic>
          <p:nvPicPr>
            <p:cNvPr id="38945" name="Picture 4" descr="cell phone cl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651"/>
              <a:ext cx="909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46" name="Text Box 5"/>
            <p:cNvSpPr txBox="1">
              <a:spLocks noChangeArrowheads="1"/>
            </p:cNvSpPr>
            <p:nvPr/>
          </p:nvSpPr>
          <p:spPr bwMode="auto">
            <a:xfrm>
              <a:off x="502" y="2496"/>
              <a:ext cx="61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Mobile </a:t>
              </a:r>
            </a:p>
            <a:p>
              <a:r>
                <a:rPr lang="en-US" altLang="ja-JP" sz="2000"/>
                <a:t>station</a:t>
              </a:r>
            </a:p>
          </p:txBody>
        </p:sp>
      </p:grpSp>
      <p:grpSp>
        <p:nvGrpSpPr>
          <p:cNvPr id="38919" name="Group 6"/>
          <p:cNvGrpSpPr>
            <a:grpSpLocks/>
          </p:cNvGrpSpPr>
          <p:nvPr/>
        </p:nvGrpSpPr>
        <p:grpSpPr bwMode="auto">
          <a:xfrm>
            <a:off x="7091363" y="2667000"/>
            <a:ext cx="1747837" cy="2068513"/>
            <a:chOff x="4131" y="1632"/>
            <a:chExt cx="1101" cy="1303"/>
          </a:xfrm>
        </p:grpSpPr>
        <p:pic>
          <p:nvPicPr>
            <p:cNvPr id="38943" name="Picture 7" descr="hlr_b-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1" y="1632"/>
              <a:ext cx="1101" cy="1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44" name="Text Box 8"/>
            <p:cNvSpPr txBox="1">
              <a:spLocks noChangeArrowheads="1"/>
            </p:cNvSpPr>
            <p:nvPr/>
          </p:nvSpPr>
          <p:spPr bwMode="auto">
            <a:xfrm>
              <a:off x="4294" y="2685"/>
              <a:ext cx="7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HLR/AuC</a:t>
              </a:r>
            </a:p>
          </p:txBody>
        </p:sp>
      </p:grpSp>
      <p:grpSp>
        <p:nvGrpSpPr>
          <p:cNvPr id="38920" name="Group 9"/>
          <p:cNvGrpSpPr>
            <a:grpSpLocks/>
          </p:cNvGrpSpPr>
          <p:nvPr/>
        </p:nvGrpSpPr>
        <p:grpSpPr bwMode="auto">
          <a:xfrm>
            <a:off x="4141788" y="3429000"/>
            <a:ext cx="2106612" cy="1958975"/>
            <a:chOff x="2256" y="1646"/>
            <a:chExt cx="1327" cy="1234"/>
          </a:xfrm>
        </p:grpSpPr>
        <p:pic>
          <p:nvPicPr>
            <p:cNvPr id="38941" name="Picture 10" descr="fangan01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646"/>
              <a:ext cx="1327" cy="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42" name="Text Box 11"/>
            <p:cNvSpPr txBox="1">
              <a:spLocks noChangeArrowheads="1"/>
            </p:cNvSpPr>
            <p:nvPr/>
          </p:nvSpPr>
          <p:spPr bwMode="auto">
            <a:xfrm>
              <a:off x="2448" y="2630"/>
              <a:ext cx="8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MSC/VLR</a:t>
              </a:r>
            </a:p>
          </p:txBody>
        </p:sp>
      </p:grpSp>
      <p:grpSp>
        <p:nvGrpSpPr>
          <p:cNvPr id="38921" name="Group 12"/>
          <p:cNvGrpSpPr>
            <a:grpSpLocks/>
          </p:cNvGrpSpPr>
          <p:nvPr/>
        </p:nvGrpSpPr>
        <p:grpSpPr bwMode="auto">
          <a:xfrm>
            <a:off x="7054850" y="1905000"/>
            <a:ext cx="1403350" cy="488950"/>
            <a:chOff x="4272" y="1008"/>
            <a:chExt cx="884" cy="308"/>
          </a:xfrm>
        </p:grpSpPr>
        <p:pic>
          <p:nvPicPr>
            <p:cNvPr id="38939" name="Picture 13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008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40" name="Text Box 14"/>
            <p:cNvSpPr txBox="1">
              <a:spLocks noChangeArrowheads="1"/>
            </p:cNvSpPr>
            <p:nvPr/>
          </p:nvSpPr>
          <p:spPr bwMode="auto">
            <a:xfrm>
              <a:off x="4896" y="1027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 sz="2000"/>
            </a:p>
          </p:txBody>
        </p:sp>
      </p:grpSp>
      <p:grpSp>
        <p:nvGrpSpPr>
          <p:cNvPr id="38922" name="Group 15"/>
          <p:cNvGrpSpPr>
            <a:grpSpLocks/>
          </p:cNvGrpSpPr>
          <p:nvPr/>
        </p:nvGrpSpPr>
        <p:grpSpPr bwMode="auto">
          <a:xfrm>
            <a:off x="1011238" y="2025650"/>
            <a:ext cx="1350962" cy="488950"/>
            <a:chOff x="432" y="1056"/>
            <a:chExt cx="851" cy="308"/>
          </a:xfrm>
        </p:grpSpPr>
        <p:pic>
          <p:nvPicPr>
            <p:cNvPr id="38937" name="Picture 16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56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38" name="Text Box 17"/>
            <p:cNvSpPr txBox="1">
              <a:spLocks noChangeArrowheads="1"/>
            </p:cNvSpPr>
            <p:nvPr/>
          </p:nvSpPr>
          <p:spPr bwMode="auto">
            <a:xfrm>
              <a:off x="1023" y="1075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/>
            </a:p>
          </p:txBody>
        </p:sp>
      </p:grpSp>
      <p:sp>
        <p:nvSpPr>
          <p:cNvPr id="38923" name="Text Box 18"/>
          <p:cNvSpPr txBox="1">
            <a:spLocks noChangeArrowheads="1"/>
          </p:cNvSpPr>
          <p:nvPr/>
        </p:nvSpPr>
        <p:spPr bwMode="auto">
          <a:xfrm>
            <a:off x="2906713" y="2163763"/>
            <a:ext cx="14112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1. first time </a:t>
            </a:r>
          </a:p>
          <a:p>
            <a:r>
              <a:rPr lang="en-US" altLang="ja-JP" sz="2000"/>
              <a:t>sign on</a:t>
            </a:r>
            <a:endParaRPr lang="en-US" altLang="ja-JP"/>
          </a:p>
        </p:txBody>
      </p:sp>
      <p:sp>
        <p:nvSpPr>
          <p:cNvPr id="38924" name="Line 19"/>
          <p:cNvSpPr>
            <a:spLocks noChangeShapeType="1"/>
          </p:cNvSpPr>
          <p:nvPr/>
        </p:nvSpPr>
        <p:spPr bwMode="auto">
          <a:xfrm flipH="1">
            <a:off x="5943600" y="34290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5" name="Text Box 20"/>
          <p:cNvSpPr txBox="1">
            <a:spLocks noChangeArrowheads="1"/>
          </p:cNvSpPr>
          <p:nvPr/>
        </p:nvSpPr>
        <p:spPr bwMode="auto">
          <a:xfrm>
            <a:off x="6096000" y="3521075"/>
            <a:ext cx="990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1800"/>
              <a:t>3. (RAND, SRES, K</a:t>
            </a:r>
            <a:r>
              <a:rPr lang="en-US" altLang="ja-JP" sz="1800" baseline="-25000"/>
              <a:t>c</a:t>
            </a:r>
            <a:r>
              <a:rPr lang="en-US" altLang="ja-JP" sz="1800"/>
              <a:t>) x 5</a:t>
            </a:r>
          </a:p>
        </p:txBody>
      </p:sp>
      <p:sp>
        <p:nvSpPr>
          <p:cNvPr id="38926" name="Rectangle 21"/>
          <p:cNvSpPr>
            <a:spLocks noChangeArrowheads="1"/>
          </p:cNvSpPr>
          <p:nvPr/>
        </p:nvSpPr>
        <p:spPr bwMode="auto">
          <a:xfrm>
            <a:off x="1743075" y="3048000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4.RAND</a:t>
            </a:r>
          </a:p>
        </p:txBody>
      </p:sp>
      <p:pic>
        <p:nvPicPr>
          <p:cNvPr id="38927" name="Picture 23" descr="cell t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29000"/>
            <a:ext cx="15986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8" name="Freeform 24"/>
          <p:cNvSpPr>
            <a:spLocks/>
          </p:cNvSpPr>
          <p:nvPr/>
        </p:nvSpPr>
        <p:spPr bwMode="auto">
          <a:xfrm>
            <a:off x="1981200" y="2717800"/>
            <a:ext cx="1295400" cy="711200"/>
          </a:xfrm>
          <a:custGeom>
            <a:avLst/>
            <a:gdLst>
              <a:gd name="T0" fmla="*/ 0 w 816"/>
              <a:gd name="T1" fmla="*/ 64 h 448"/>
              <a:gd name="T2" fmla="*/ 672 w 816"/>
              <a:gd name="T3" fmla="*/ 64 h 448"/>
              <a:gd name="T4" fmla="*/ 816 w 816"/>
              <a:gd name="T5" fmla="*/ 448 h 448"/>
              <a:gd name="T6" fmla="*/ 0 60000 65536"/>
              <a:gd name="T7" fmla="*/ 0 60000 65536"/>
              <a:gd name="T8" fmla="*/ 0 60000 65536"/>
              <a:gd name="T9" fmla="*/ 0 w 816"/>
              <a:gd name="T10" fmla="*/ 0 h 448"/>
              <a:gd name="T11" fmla="*/ 816 w 816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448">
                <a:moveTo>
                  <a:pt x="0" y="64"/>
                </a:moveTo>
                <a:cubicBezTo>
                  <a:pt x="268" y="32"/>
                  <a:pt x="536" y="0"/>
                  <a:pt x="672" y="64"/>
                </a:cubicBezTo>
                <a:cubicBezTo>
                  <a:pt x="808" y="128"/>
                  <a:pt x="792" y="384"/>
                  <a:pt x="816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9" name="Rectangle 25"/>
          <p:cNvSpPr>
            <a:spLocks noChangeArrowheads="1"/>
          </p:cNvSpPr>
          <p:nvPr/>
        </p:nvSpPr>
        <p:spPr bwMode="auto">
          <a:xfrm>
            <a:off x="2590800" y="56388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Base station</a:t>
            </a:r>
          </a:p>
        </p:txBody>
      </p:sp>
      <p:sp>
        <p:nvSpPr>
          <p:cNvPr id="38930" name="Freeform 26"/>
          <p:cNvSpPr>
            <a:spLocks/>
          </p:cNvSpPr>
          <p:nvPr/>
        </p:nvSpPr>
        <p:spPr bwMode="auto">
          <a:xfrm>
            <a:off x="1600200" y="3352800"/>
            <a:ext cx="2743200" cy="533400"/>
          </a:xfrm>
          <a:custGeom>
            <a:avLst/>
            <a:gdLst>
              <a:gd name="T0" fmla="*/ 1728 w 1728"/>
              <a:gd name="T1" fmla="*/ 336 h 336"/>
              <a:gd name="T2" fmla="*/ 432 w 1728"/>
              <a:gd name="T3" fmla="*/ 192 h 336"/>
              <a:gd name="T4" fmla="*/ 0 w 1728"/>
              <a:gd name="T5" fmla="*/ 0 h 336"/>
              <a:gd name="T6" fmla="*/ 0 60000 65536"/>
              <a:gd name="T7" fmla="*/ 0 60000 65536"/>
              <a:gd name="T8" fmla="*/ 0 60000 65536"/>
              <a:gd name="T9" fmla="*/ 0 w 1728"/>
              <a:gd name="T10" fmla="*/ 0 h 336"/>
              <a:gd name="T11" fmla="*/ 1728 w 1728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336">
                <a:moveTo>
                  <a:pt x="1728" y="336"/>
                </a:moveTo>
                <a:cubicBezTo>
                  <a:pt x="1224" y="292"/>
                  <a:pt x="720" y="248"/>
                  <a:pt x="432" y="192"/>
                </a:cubicBezTo>
                <a:cubicBezTo>
                  <a:pt x="144" y="136"/>
                  <a:pt x="72" y="68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31" name="Freeform 28"/>
          <p:cNvSpPr>
            <a:spLocks/>
          </p:cNvSpPr>
          <p:nvPr/>
        </p:nvSpPr>
        <p:spPr bwMode="auto">
          <a:xfrm>
            <a:off x="3581400" y="2946400"/>
            <a:ext cx="1295400" cy="558800"/>
          </a:xfrm>
          <a:custGeom>
            <a:avLst/>
            <a:gdLst>
              <a:gd name="T0" fmla="*/ 0 w 816"/>
              <a:gd name="T1" fmla="*/ 256 h 352"/>
              <a:gd name="T2" fmla="*/ 240 w 816"/>
              <a:gd name="T3" fmla="*/ 16 h 352"/>
              <a:gd name="T4" fmla="*/ 816 w 816"/>
              <a:gd name="T5" fmla="*/ 352 h 352"/>
              <a:gd name="T6" fmla="*/ 0 60000 65536"/>
              <a:gd name="T7" fmla="*/ 0 60000 65536"/>
              <a:gd name="T8" fmla="*/ 0 60000 65536"/>
              <a:gd name="T9" fmla="*/ 0 w 816"/>
              <a:gd name="T10" fmla="*/ 0 h 352"/>
              <a:gd name="T11" fmla="*/ 816 w 816"/>
              <a:gd name="T12" fmla="*/ 352 h 3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52">
                <a:moveTo>
                  <a:pt x="0" y="256"/>
                </a:moveTo>
                <a:cubicBezTo>
                  <a:pt x="52" y="128"/>
                  <a:pt x="104" y="0"/>
                  <a:pt x="240" y="16"/>
                </a:cubicBezTo>
                <a:cubicBezTo>
                  <a:pt x="376" y="32"/>
                  <a:pt x="596" y="192"/>
                  <a:pt x="816" y="35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32" name="Freeform 29"/>
          <p:cNvSpPr>
            <a:spLocks/>
          </p:cNvSpPr>
          <p:nvPr/>
        </p:nvSpPr>
        <p:spPr bwMode="auto">
          <a:xfrm>
            <a:off x="5105400" y="2540000"/>
            <a:ext cx="2057400" cy="965200"/>
          </a:xfrm>
          <a:custGeom>
            <a:avLst/>
            <a:gdLst>
              <a:gd name="T0" fmla="*/ 0 w 1296"/>
              <a:gd name="T1" fmla="*/ 608 h 608"/>
              <a:gd name="T2" fmla="*/ 384 w 1296"/>
              <a:gd name="T3" fmla="*/ 80 h 608"/>
              <a:gd name="T4" fmla="*/ 1296 w 1296"/>
              <a:gd name="T5" fmla="*/ 128 h 608"/>
              <a:gd name="T6" fmla="*/ 0 60000 65536"/>
              <a:gd name="T7" fmla="*/ 0 60000 65536"/>
              <a:gd name="T8" fmla="*/ 0 60000 65536"/>
              <a:gd name="T9" fmla="*/ 0 w 1296"/>
              <a:gd name="T10" fmla="*/ 0 h 608"/>
              <a:gd name="T11" fmla="*/ 1296 w 1296"/>
              <a:gd name="T12" fmla="*/ 608 h 6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608">
                <a:moveTo>
                  <a:pt x="0" y="608"/>
                </a:moveTo>
                <a:cubicBezTo>
                  <a:pt x="84" y="384"/>
                  <a:pt x="168" y="160"/>
                  <a:pt x="384" y="80"/>
                </a:cubicBezTo>
                <a:cubicBezTo>
                  <a:pt x="600" y="0"/>
                  <a:pt x="948" y="64"/>
                  <a:pt x="1296" y="1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33" name="Text Box 30"/>
          <p:cNvSpPr txBox="1">
            <a:spLocks noChangeArrowheads="1"/>
          </p:cNvSpPr>
          <p:nvPr/>
        </p:nvSpPr>
        <p:spPr bwMode="auto">
          <a:xfrm>
            <a:off x="4756150" y="2133600"/>
            <a:ext cx="187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2. request triples</a:t>
            </a:r>
            <a:endParaRPr lang="en-US" altLang="ja-JP"/>
          </a:p>
        </p:txBody>
      </p:sp>
      <p:sp>
        <p:nvSpPr>
          <p:cNvPr id="38934" name="Rectangle 31"/>
          <p:cNvSpPr>
            <a:spLocks noChangeArrowheads="1"/>
          </p:cNvSpPr>
          <p:nvPr/>
        </p:nvSpPr>
        <p:spPr bwMode="auto">
          <a:xfrm>
            <a:off x="6019800" y="5029200"/>
            <a:ext cx="2971800" cy="1219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2000"/>
              <a:t>RAND = random number</a:t>
            </a:r>
          </a:p>
          <a:p>
            <a:r>
              <a:rPr lang="en-US" altLang="ja-JP" sz="2000"/>
              <a:t>SRES = A3</a:t>
            </a:r>
            <a:r>
              <a:rPr lang="en-US" altLang="ja-JP" sz="2000" baseline="-25000"/>
              <a:t>K</a:t>
            </a:r>
            <a:r>
              <a:rPr lang="en-US" altLang="ja-JP" sz="2000" baseline="-50000"/>
              <a:t>i</a:t>
            </a:r>
            <a:r>
              <a:rPr lang="en-US" altLang="ja-JP" sz="2000"/>
              <a:t>(RAND)</a:t>
            </a:r>
          </a:p>
          <a:p>
            <a:r>
              <a:rPr lang="en-US" altLang="ja-JP" sz="2000"/>
              <a:t>K</a:t>
            </a:r>
            <a:r>
              <a:rPr lang="en-US" altLang="ja-JP" sz="2000" baseline="-25000"/>
              <a:t>c</a:t>
            </a:r>
            <a:r>
              <a:rPr lang="en-US" altLang="ja-JP" sz="2000"/>
              <a:t> = A8</a:t>
            </a:r>
            <a:r>
              <a:rPr lang="en-US" altLang="ja-JP" sz="2000" baseline="-25000"/>
              <a:t>K</a:t>
            </a:r>
            <a:r>
              <a:rPr lang="en-US" altLang="ja-JP" sz="2000" baseline="-50000"/>
              <a:t>i</a:t>
            </a:r>
            <a:r>
              <a:rPr lang="en-US" altLang="ja-JP" sz="2000"/>
              <a:t>(RAND)</a:t>
            </a:r>
          </a:p>
        </p:txBody>
      </p:sp>
      <p:sp>
        <p:nvSpPr>
          <p:cNvPr id="38935" name="Freeform 34"/>
          <p:cNvSpPr>
            <a:spLocks/>
          </p:cNvSpPr>
          <p:nvPr/>
        </p:nvSpPr>
        <p:spPr bwMode="auto">
          <a:xfrm>
            <a:off x="3581400" y="4114800"/>
            <a:ext cx="762000" cy="254000"/>
          </a:xfrm>
          <a:custGeom>
            <a:avLst/>
            <a:gdLst>
              <a:gd name="T0" fmla="*/ 480 w 480"/>
              <a:gd name="T1" fmla="*/ 0 h 160"/>
              <a:gd name="T2" fmla="*/ 240 w 480"/>
              <a:gd name="T3" fmla="*/ 144 h 160"/>
              <a:gd name="T4" fmla="*/ 0 w 480"/>
              <a:gd name="T5" fmla="*/ 96 h 160"/>
              <a:gd name="T6" fmla="*/ 0 60000 65536"/>
              <a:gd name="T7" fmla="*/ 0 60000 65536"/>
              <a:gd name="T8" fmla="*/ 0 60000 65536"/>
              <a:gd name="T9" fmla="*/ 0 w 480"/>
              <a:gd name="T10" fmla="*/ 0 h 160"/>
              <a:gd name="T11" fmla="*/ 480 w 480"/>
              <a:gd name="T12" fmla="*/ 160 h 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60">
                <a:moveTo>
                  <a:pt x="480" y="0"/>
                </a:moveTo>
                <a:cubicBezTo>
                  <a:pt x="400" y="64"/>
                  <a:pt x="320" y="128"/>
                  <a:pt x="240" y="144"/>
                </a:cubicBezTo>
                <a:cubicBezTo>
                  <a:pt x="160" y="160"/>
                  <a:pt x="80" y="128"/>
                  <a:pt x="0" y="9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36" name="Rectangle 35"/>
          <p:cNvSpPr>
            <a:spLocks noChangeArrowheads="1"/>
          </p:cNvSpPr>
          <p:nvPr/>
        </p:nvSpPr>
        <p:spPr bwMode="auto">
          <a:xfrm>
            <a:off x="3581400" y="3886200"/>
            <a:ext cx="646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4. K</a:t>
            </a:r>
            <a:r>
              <a:rPr lang="en-US" altLang="ja-JP" sz="1800" baseline="-2500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3493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Security model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D480E31-9123-2744-ABA6-09FCF25AD20B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27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grpSp>
        <p:nvGrpSpPr>
          <p:cNvPr id="40966" name="Group 3"/>
          <p:cNvGrpSpPr>
            <a:grpSpLocks/>
          </p:cNvGrpSpPr>
          <p:nvPr/>
        </p:nvGrpSpPr>
        <p:grpSpPr bwMode="auto">
          <a:xfrm>
            <a:off x="457200" y="2590800"/>
            <a:ext cx="1484313" cy="2043113"/>
            <a:chOff x="502" y="1651"/>
            <a:chExt cx="935" cy="1287"/>
          </a:xfrm>
        </p:grpSpPr>
        <p:pic>
          <p:nvPicPr>
            <p:cNvPr id="40995" name="Picture 4" descr="cell phone cl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651"/>
              <a:ext cx="909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96" name="Text Box 5"/>
            <p:cNvSpPr txBox="1">
              <a:spLocks noChangeArrowheads="1"/>
            </p:cNvSpPr>
            <p:nvPr/>
          </p:nvSpPr>
          <p:spPr bwMode="auto">
            <a:xfrm>
              <a:off x="502" y="2496"/>
              <a:ext cx="61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Mobile </a:t>
              </a:r>
            </a:p>
            <a:p>
              <a:r>
                <a:rPr lang="en-US" altLang="ja-JP" sz="2000"/>
                <a:t>station</a:t>
              </a:r>
            </a:p>
          </p:txBody>
        </p:sp>
      </p:grpSp>
      <p:grpSp>
        <p:nvGrpSpPr>
          <p:cNvPr id="40967" name="Group 6"/>
          <p:cNvGrpSpPr>
            <a:grpSpLocks/>
          </p:cNvGrpSpPr>
          <p:nvPr/>
        </p:nvGrpSpPr>
        <p:grpSpPr bwMode="auto">
          <a:xfrm>
            <a:off x="7091363" y="2667000"/>
            <a:ext cx="1747837" cy="2068513"/>
            <a:chOff x="4131" y="1632"/>
            <a:chExt cx="1101" cy="1303"/>
          </a:xfrm>
        </p:grpSpPr>
        <p:pic>
          <p:nvPicPr>
            <p:cNvPr id="40993" name="Picture 7" descr="hlr_b-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1" y="1632"/>
              <a:ext cx="1101" cy="1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94" name="Text Box 8"/>
            <p:cNvSpPr txBox="1">
              <a:spLocks noChangeArrowheads="1"/>
            </p:cNvSpPr>
            <p:nvPr/>
          </p:nvSpPr>
          <p:spPr bwMode="auto">
            <a:xfrm>
              <a:off x="4294" y="2685"/>
              <a:ext cx="7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HLR/AuC</a:t>
              </a:r>
            </a:p>
          </p:txBody>
        </p:sp>
      </p:grpSp>
      <p:grpSp>
        <p:nvGrpSpPr>
          <p:cNvPr id="40968" name="Group 9"/>
          <p:cNvGrpSpPr>
            <a:grpSpLocks/>
          </p:cNvGrpSpPr>
          <p:nvPr/>
        </p:nvGrpSpPr>
        <p:grpSpPr bwMode="auto">
          <a:xfrm>
            <a:off x="4141788" y="3429000"/>
            <a:ext cx="2106612" cy="1958975"/>
            <a:chOff x="2256" y="1646"/>
            <a:chExt cx="1327" cy="1234"/>
          </a:xfrm>
        </p:grpSpPr>
        <p:pic>
          <p:nvPicPr>
            <p:cNvPr id="40991" name="Picture 10" descr="fangan01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646"/>
              <a:ext cx="1327" cy="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92" name="Text Box 11"/>
            <p:cNvSpPr txBox="1">
              <a:spLocks noChangeArrowheads="1"/>
            </p:cNvSpPr>
            <p:nvPr/>
          </p:nvSpPr>
          <p:spPr bwMode="auto">
            <a:xfrm>
              <a:off x="2448" y="2630"/>
              <a:ext cx="8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MSC/VLR</a:t>
              </a:r>
            </a:p>
          </p:txBody>
        </p:sp>
      </p:grpSp>
      <p:grpSp>
        <p:nvGrpSpPr>
          <p:cNvPr id="40969" name="Group 12"/>
          <p:cNvGrpSpPr>
            <a:grpSpLocks/>
          </p:cNvGrpSpPr>
          <p:nvPr/>
        </p:nvGrpSpPr>
        <p:grpSpPr bwMode="auto">
          <a:xfrm>
            <a:off x="7054850" y="1905000"/>
            <a:ext cx="1403350" cy="488950"/>
            <a:chOff x="4272" y="1008"/>
            <a:chExt cx="884" cy="308"/>
          </a:xfrm>
        </p:grpSpPr>
        <p:pic>
          <p:nvPicPr>
            <p:cNvPr id="40989" name="Picture 13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008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90" name="Text Box 14"/>
            <p:cNvSpPr txBox="1">
              <a:spLocks noChangeArrowheads="1"/>
            </p:cNvSpPr>
            <p:nvPr/>
          </p:nvSpPr>
          <p:spPr bwMode="auto">
            <a:xfrm>
              <a:off x="4896" y="1027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 sz="2000"/>
            </a:p>
          </p:txBody>
        </p:sp>
      </p:grpSp>
      <p:grpSp>
        <p:nvGrpSpPr>
          <p:cNvPr id="40970" name="Group 15"/>
          <p:cNvGrpSpPr>
            <a:grpSpLocks/>
          </p:cNvGrpSpPr>
          <p:nvPr/>
        </p:nvGrpSpPr>
        <p:grpSpPr bwMode="auto">
          <a:xfrm>
            <a:off x="1011238" y="2025650"/>
            <a:ext cx="1350962" cy="488950"/>
            <a:chOff x="432" y="1056"/>
            <a:chExt cx="851" cy="308"/>
          </a:xfrm>
        </p:grpSpPr>
        <p:pic>
          <p:nvPicPr>
            <p:cNvPr id="40987" name="Picture 16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56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88" name="Text Box 17"/>
            <p:cNvSpPr txBox="1">
              <a:spLocks noChangeArrowheads="1"/>
            </p:cNvSpPr>
            <p:nvPr/>
          </p:nvSpPr>
          <p:spPr bwMode="auto">
            <a:xfrm>
              <a:off x="1023" y="1075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/>
            </a:p>
          </p:txBody>
        </p:sp>
      </p:grpSp>
      <p:sp>
        <p:nvSpPr>
          <p:cNvPr id="40971" name="Text Box 18"/>
          <p:cNvSpPr txBox="1">
            <a:spLocks noChangeArrowheads="1"/>
          </p:cNvSpPr>
          <p:nvPr/>
        </p:nvSpPr>
        <p:spPr bwMode="auto">
          <a:xfrm>
            <a:off x="2906713" y="2163763"/>
            <a:ext cx="14112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1. first time </a:t>
            </a:r>
          </a:p>
          <a:p>
            <a:r>
              <a:rPr lang="en-US" altLang="ja-JP" sz="2000"/>
              <a:t>sign on</a:t>
            </a:r>
            <a:endParaRPr lang="en-US" altLang="ja-JP"/>
          </a:p>
        </p:txBody>
      </p:sp>
      <p:sp>
        <p:nvSpPr>
          <p:cNvPr id="40972" name="Line 19"/>
          <p:cNvSpPr>
            <a:spLocks noChangeShapeType="1"/>
          </p:cNvSpPr>
          <p:nvPr/>
        </p:nvSpPr>
        <p:spPr bwMode="auto">
          <a:xfrm flipH="1">
            <a:off x="5943600" y="34290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3" name="Text Box 20"/>
          <p:cNvSpPr txBox="1">
            <a:spLocks noChangeArrowheads="1"/>
          </p:cNvSpPr>
          <p:nvPr/>
        </p:nvSpPr>
        <p:spPr bwMode="auto">
          <a:xfrm>
            <a:off x="6096000" y="3521075"/>
            <a:ext cx="990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1800"/>
              <a:t>3. (RAND, SRES, K</a:t>
            </a:r>
            <a:r>
              <a:rPr lang="en-US" altLang="ja-JP" sz="1800" baseline="-25000"/>
              <a:t>c</a:t>
            </a:r>
            <a:r>
              <a:rPr lang="en-US" altLang="ja-JP" sz="1800"/>
              <a:t>) x 5</a:t>
            </a:r>
          </a:p>
        </p:txBody>
      </p:sp>
      <p:sp>
        <p:nvSpPr>
          <p:cNvPr id="40974" name="Rectangle 21"/>
          <p:cNvSpPr>
            <a:spLocks noChangeArrowheads="1"/>
          </p:cNvSpPr>
          <p:nvPr/>
        </p:nvSpPr>
        <p:spPr bwMode="auto">
          <a:xfrm>
            <a:off x="1743075" y="3048000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4.RAND</a:t>
            </a:r>
          </a:p>
        </p:txBody>
      </p:sp>
      <p:sp>
        <p:nvSpPr>
          <p:cNvPr id="40975" name="Rectangle 22"/>
          <p:cNvSpPr>
            <a:spLocks noChangeArrowheads="1"/>
          </p:cNvSpPr>
          <p:nvPr/>
        </p:nvSpPr>
        <p:spPr bwMode="auto">
          <a:xfrm>
            <a:off x="1447800" y="4114800"/>
            <a:ext cx="958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5. SRES</a:t>
            </a:r>
          </a:p>
        </p:txBody>
      </p:sp>
      <p:pic>
        <p:nvPicPr>
          <p:cNvPr id="40976" name="Picture 23" descr="cell t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29000"/>
            <a:ext cx="15986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7" name="Freeform 24"/>
          <p:cNvSpPr>
            <a:spLocks/>
          </p:cNvSpPr>
          <p:nvPr/>
        </p:nvSpPr>
        <p:spPr bwMode="auto">
          <a:xfrm>
            <a:off x="1981200" y="2717800"/>
            <a:ext cx="1295400" cy="711200"/>
          </a:xfrm>
          <a:custGeom>
            <a:avLst/>
            <a:gdLst>
              <a:gd name="T0" fmla="*/ 0 w 816"/>
              <a:gd name="T1" fmla="*/ 64 h 448"/>
              <a:gd name="T2" fmla="*/ 672 w 816"/>
              <a:gd name="T3" fmla="*/ 64 h 448"/>
              <a:gd name="T4" fmla="*/ 816 w 816"/>
              <a:gd name="T5" fmla="*/ 448 h 448"/>
              <a:gd name="T6" fmla="*/ 0 60000 65536"/>
              <a:gd name="T7" fmla="*/ 0 60000 65536"/>
              <a:gd name="T8" fmla="*/ 0 60000 65536"/>
              <a:gd name="T9" fmla="*/ 0 w 816"/>
              <a:gd name="T10" fmla="*/ 0 h 448"/>
              <a:gd name="T11" fmla="*/ 816 w 816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448">
                <a:moveTo>
                  <a:pt x="0" y="64"/>
                </a:moveTo>
                <a:cubicBezTo>
                  <a:pt x="268" y="32"/>
                  <a:pt x="536" y="0"/>
                  <a:pt x="672" y="64"/>
                </a:cubicBezTo>
                <a:cubicBezTo>
                  <a:pt x="808" y="128"/>
                  <a:pt x="792" y="384"/>
                  <a:pt x="816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8" name="Rectangle 25"/>
          <p:cNvSpPr>
            <a:spLocks noChangeArrowheads="1"/>
          </p:cNvSpPr>
          <p:nvPr/>
        </p:nvSpPr>
        <p:spPr bwMode="auto">
          <a:xfrm>
            <a:off x="2590800" y="56388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Base station</a:t>
            </a:r>
          </a:p>
        </p:txBody>
      </p:sp>
      <p:sp>
        <p:nvSpPr>
          <p:cNvPr id="40979" name="Freeform 26"/>
          <p:cNvSpPr>
            <a:spLocks/>
          </p:cNvSpPr>
          <p:nvPr/>
        </p:nvSpPr>
        <p:spPr bwMode="auto">
          <a:xfrm>
            <a:off x="1600200" y="3352800"/>
            <a:ext cx="2743200" cy="533400"/>
          </a:xfrm>
          <a:custGeom>
            <a:avLst/>
            <a:gdLst>
              <a:gd name="T0" fmla="*/ 1728 w 1728"/>
              <a:gd name="T1" fmla="*/ 336 h 336"/>
              <a:gd name="T2" fmla="*/ 432 w 1728"/>
              <a:gd name="T3" fmla="*/ 192 h 336"/>
              <a:gd name="T4" fmla="*/ 0 w 1728"/>
              <a:gd name="T5" fmla="*/ 0 h 336"/>
              <a:gd name="T6" fmla="*/ 0 60000 65536"/>
              <a:gd name="T7" fmla="*/ 0 60000 65536"/>
              <a:gd name="T8" fmla="*/ 0 60000 65536"/>
              <a:gd name="T9" fmla="*/ 0 w 1728"/>
              <a:gd name="T10" fmla="*/ 0 h 336"/>
              <a:gd name="T11" fmla="*/ 1728 w 1728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336">
                <a:moveTo>
                  <a:pt x="1728" y="336"/>
                </a:moveTo>
                <a:cubicBezTo>
                  <a:pt x="1224" y="292"/>
                  <a:pt x="720" y="248"/>
                  <a:pt x="432" y="192"/>
                </a:cubicBezTo>
                <a:cubicBezTo>
                  <a:pt x="144" y="136"/>
                  <a:pt x="72" y="68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0" name="Freeform 27"/>
          <p:cNvSpPr>
            <a:spLocks/>
          </p:cNvSpPr>
          <p:nvPr/>
        </p:nvSpPr>
        <p:spPr bwMode="auto">
          <a:xfrm>
            <a:off x="1447800" y="3505200"/>
            <a:ext cx="2819400" cy="1143000"/>
          </a:xfrm>
          <a:custGeom>
            <a:avLst/>
            <a:gdLst>
              <a:gd name="T0" fmla="*/ 0 w 1728"/>
              <a:gd name="T1" fmla="*/ 0 h 504"/>
              <a:gd name="T2" fmla="*/ 960 w 1728"/>
              <a:gd name="T3" fmla="*/ 432 h 504"/>
              <a:gd name="T4" fmla="*/ 1728 w 1728"/>
              <a:gd name="T5" fmla="*/ 432 h 504"/>
              <a:gd name="T6" fmla="*/ 0 60000 65536"/>
              <a:gd name="T7" fmla="*/ 0 60000 65536"/>
              <a:gd name="T8" fmla="*/ 0 60000 65536"/>
              <a:gd name="T9" fmla="*/ 0 w 1728"/>
              <a:gd name="T10" fmla="*/ 0 h 504"/>
              <a:gd name="T11" fmla="*/ 1728 w 1728"/>
              <a:gd name="T12" fmla="*/ 504 h 5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504">
                <a:moveTo>
                  <a:pt x="0" y="0"/>
                </a:moveTo>
                <a:cubicBezTo>
                  <a:pt x="336" y="180"/>
                  <a:pt x="672" y="360"/>
                  <a:pt x="960" y="432"/>
                </a:cubicBezTo>
                <a:cubicBezTo>
                  <a:pt x="1248" y="504"/>
                  <a:pt x="1488" y="468"/>
                  <a:pt x="1728" y="43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1" name="Freeform 28"/>
          <p:cNvSpPr>
            <a:spLocks/>
          </p:cNvSpPr>
          <p:nvPr/>
        </p:nvSpPr>
        <p:spPr bwMode="auto">
          <a:xfrm>
            <a:off x="3581400" y="2946400"/>
            <a:ext cx="1295400" cy="558800"/>
          </a:xfrm>
          <a:custGeom>
            <a:avLst/>
            <a:gdLst>
              <a:gd name="T0" fmla="*/ 0 w 816"/>
              <a:gd name="T1" fmla="*/ 256 h 352"/>
              <a:gd name="T2" fmla="*/ 240 w 816"/>
              <a:gd name="T3" fmla="*/ 16 h 352"/>
              <a:gd name="T4" fmla="*/ 816 w 816"/>
              <a:gd name="T5" fmla="*/ 352 h 352"/>
              <a:gd name="T6" fmla="*/ 0 60000 65536"/>
              <a:gd name="T7" fmla="*/ 0 60000 65536"/>
              <a:gd name="T8" fmla="*/ 0 60000 65536"/>
              <a:gd name="T9" fmla="*/ 0 w 816"/>
              <a:gd name="T10" fmla="*/ 0 h 352"/>
              <a:gd name="T11" fmla="*/ 816 w 816"/>
              <a:gd name="T12" fmla="*/ 352 h 3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52">
                <a:moveTo>
                  <a:pt x="0" y="256"/>
                </a:moveTo>
                <a:cubicBezTo>
                  <a:pt x="52" y="128"/>
                  <a:pt x="104" y="0"/>
                  <a:pt x="240" y="16"/>
                </a:cubicBezTo>
                <a:cubicBezTo>
                  <a:pt x="376" y="32"/>
                  <a:pt x="596" y="192"/>
                  <a:pt x="816" y="35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2" name="Freeform 29"/>
          <p:cNvSpPr>
            <a:spLocks/>
          </p:cNvSpPr>
          <p:nvPr/>
        </p:nvSpPr>
        <p:spPr bwMode="auto">
          <a:xfrm>
            <a:off x="5105400" y="2540000"/>
            <a:ext cx="2057400" cy="965200"/>
          </a:xfrm>
          <a:custGeom>
            <a:avLst/>
            <a:gdLst>
              <a:gd name="T0" fmla="*/ 0 w 1296"/>
              <a:gd name="T1" fmla="*/ 608 h 608"/>
              <a:gd name="T2" fmla="*/ 384 w 1296"/>
              <a:gd name="T3" fmla="*/ 80 h 608"/>
              <a:gd name="T4" fmla="*/ 1296 w 1296"/>
              <a:gd name="T5" fmla="*/ 128 h 608"/>
              <a:gd name="T6" fmla="*/ 0 60000 65536"/>
              <a:gd name="T7" fmla="*/ 0 60000 65536"/>
              <a:gd name="T8" fmla="*/ 0 60000 65536"/>
              <a:gd name="T9" fmla="*/ 0 w 1296"/>
              <a:gd name="T10" fmla="*/ 0 h 608"/>
              <a:gd name="T11" fmla="*/ 1296 w 1296"/>
              <a:gd name="T12" fmla="*/ 608 h 6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608">
                <a:moveTo>
                  <a:pt x="0" y="608"/>
                </a:moveTo>
                <a:cubicBezTo>
                  <a:pt x="84" y="384"/>
                  <a:pt x="168" y="160"/>
                  <a:pt x="384" y="80"/>
                </a:cubicBezTo>
                <a:cubicBezTo>
                  <a:pt x="600" y="0"/>
                  <a:pt x="948" y="64"/>
                  <a:pt x="1296" y="1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3" name="Text Box 30"/>
          <p:cNvSpPr txBox="1">
            <a:spLocks noChangeArrowheads="1"/>
          </p:cNvSpPr>
          <p:nvPr/>
        </p:nvSpPr>
        <p:spPr bwMode="auto">
          <a:xfrm>
            <a:off x="4756150" y="2133600"/>
            <a:ext cx="187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2. request triples</a:t>
            </a:r>
            <a:endParaRPr lang="en-US" altLang="ja-JP"/>
          </a:p>
        </p:txBody>
      </p:sp>
      <p:sp>
        <p:nvSpPr>
          <p:cNvPr id="40984" name="Rectangle 31"/>
          <p:cNvSpPr>
            <a:spLocks noChangeArrowheads="1"/>
          </p:cNvSpPr>
          <p:nvPr/>
        </p:nvSpPr>
        <p:spPr bwMode="auto">
          <a:xfrm>
            <a:off x="6019800" y="5029200"/>
            <a:ext cx="2971800" cy="1219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2000"/>
              <a:t>RAND = random number</a:t>
            </a:r>
          </a:p>
          <a:p>
            <a:r>
              <a:rPr lang="en-US" altLang="ja-JP" sz="2000"/>
              <a:t>SRES = A3</a:t>
            </a:r>
            <a:r>
              <a:rPr lang="en-US" altLang="ja-JP" sz="2000" baseline="-25000"/>
              <a:t>K</a:t>
            </a:r>
            <a:r>
              <a:rPr lang="en-US" altLang="ja-JP" sz="2000" baseline="-50000"/>
              <a:t>i</a:t>
            </a:r>
            <a:r>
              <a:rPr lang="en-US" altLang="ja-JP" sz="2000"/>
              <a:t>(RAND)</a:t>
            </a:r>
          </a:p>
          <a:p>
            <a:r>
              <a:rPr lang="en-US" altLang="ja-JP" sz="2000"/>
              <a:t>K</a:t>
            </a:r>
            <a:r>
              <a:rPr lang="en-US" altLang="ja-JP" sz="2000" baseline="-25000"/>
              <a:t>c</a:t>
            </a:r>
            <a:r>
              <a:rPr lang="en-US" altLang="ja-JP" sz="2000"/>
              <a:t> = A8</a:t>
            </a:r>
            <a:r>
              <a:rPr lang="en-US" altLang="ja-JP" sz="2000" baseline="-25000"/>
              <a:t>K</a:t>
            </a:r>
            <a:r>
              <a:rPr lang="en-US" altLang="ja-JP" sz="2000" baseline="-50000"/>
              <a:t>i</a:t>
            </a:r>
            <a:r>
              <a:rPr lang="en-US" altLang="ja-JP" sz="2000"/>
              <a:t>(RAND)</a:t>
            </a:r>
          </a:p>
        </p:txBody>
      </p:sp>
      <p:sp>
        <p:nvSpPr>
          <p:cNvPr id="40985" name="Freeform 34"/>
          <p:cNvSpPr>
            <a:spLocks/>
          </p:cNvSpPr>
          <p:nvPr/>
        </p:nvSpPr>
        <p:spPr bwMode="auto">
          <a:xfrm>
            <a:off x="3581400" y="4114800"/>
            <a:ext cx="762000" cy="254000"/>
          </a:xfrm>
          <a:custGeom>
            <a:avLst/>
            <a:gdLst>
              <a:gd name="T0" fmla="*/ 480 w 480"/>
              <a:gd name="T1" fmla="*/ 0 h 160"/>
              <a:gd name="T2" fmla="*/ 240 w 480"/>
              <a:gd name="T3" fmla="*/ 144 h 160"/>
              <a:gd name="T4" fmla="*/ 0 w 480"/>
              <a:gd name="T5" fmla="*/ 96 h 160"/>
              <a:gd name="T6" fmla="*/ 0 60000 65536"/>
              <a:gd name="T7" fmla="*/ 0 60000 65536"/>
              <a:gd name="T8" fmla="*/ 0 60000 65536"/>
              <a:gd name="T9" fmla="*/ 0 w 480"/>
              <a:gd name="T10" fmla="*/ 0 h 160"/>
              <a:gd name="T11" fmla="*/ 480 w 480"/>
              <a:gd name="T12" fmla="*/ 160 h 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60">
                <a:moveTo>
                  <a:pt x="480" y="0"/>
                </a:moveTo>
                <a:cubicBezTo>
                  <a:pt x="400" y="64"/>
                  <a:pt x="320" y="128"/>
                  <a:pt x="240" y="144"/>
                </a:cubicBezTo>
                <a:cubicBezTo>
                  <a:pt x="160" y="160"/>
                  <a:pt x="80" y="128"/>
                  <a:pt x="0" y="9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6" name="Rectangle 35"/>
          <p:cNvSpPr>
            <a:spLocks noChangeArrowheads="1"/>
          </p:cNvSpPr>
          <p:nvPr/>
        </p:nvSpPr>
        <p:spPr bwMode="auto">
          <a:xfrm>
            <a:off x="3581400" y="3886200"/>
            <a:ext cx="646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4. K</a:t>
            </a:r>
            <a:r>
              <a:rPr lang="en-US" altLang="ja-JP" sz="1800" baseline="-2500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0349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Security model</a:t>
            </a: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C8D0CDF-F480-1D43-B1DE-B76658F0DBCC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28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grpSp>
        <p:nvGrpSpPr>
          <p:cNvPr id="43014" name="Group 3"/>
          <p:cNvGrpSpPr>
            <a:grpSpLocks/>
          </p:cNvGrpSpPr>
          <p:nvPr/>
        </p:nvGrpSpPr>
        <p:grpSpPr bwMode="auto">
          <a:xfrm>
            <a:off x="457200" y="2590800"/>
            <a:ext cx="1484313" cy="2043113"/>
            <a:chOff x="502" y="1651"/>
            <a:chExt cx="935" cy="1287"/>
          </a:xfrm>
        </p:grpSpPr>
        <p:pic>
          <p:nvPicPr>
            <p:cNvPr id="43044" name="Picture 4" descr="cell phone cl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651"/>
              <a:ext cx="909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45" name="Text Box 5"/>
            <p:cNvSpPr txBox="1">
              <a:spLocks noChangeArrowheads="1"/>
            </p:cNvSpPr>
            <p:nvPr/>
          </p:nvSpPr>
          <p:spPr bwMode="auto">
            <a:xfrm>
              <a:off x="502" y="2496"/>
              <a:ext cx="61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Mobile </a:t>
              </a:r>
            </a:p>
            <a:p>
              <a:r>
                <a:rPr lang="en-US" altLang="ja-JP" sz="2000"/>
                <a:t>station</a:t>
              </a:r>
            </a:p>
          </p:txBody>
        </p:sp>
      </p:grpSp>
      <p:grpSp>
        <p:nvGrpSpPr>
          <p:cNvPr id="43015" name="Group 6"/>
          <p:cNvGrpSpPr>
            <a:grpSpLocks/>
          </p:cNvGrpSpPr>
          <p:nvPr/>
        </p:nvGrpSpPr>
        <p:grpSpPr bwMode="auto">
          <a:xfrm>
            <a:off x="7091363" y="2667000"/>
            <a:ext cx="1747837" cy="2068513"/>
            <a:chOff x="4131" y="1632"/>
            <a:chExt cx="1101" cy="1303"/>
          </a:xfrm>
        </p:grpSpPr>
        <p:pic>
          <p:nvPicPr>
            <p:cNvPr id="43042" name="Picture 7" descr="hlr_b-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1" y="1632"/>
              <a:ext cx="1101" cy="1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43" name="Text Box 8"/>
            <p:cNvSpPr txBox="1">
              <a:spLocks noChangeArrowheads="1"/>
            </p:cNvSpPr>
            <p:nvPr/>
          </p:nvSpPr>
          <p:spPr bwMode="auto">
            <a:xfrm>
              <a:off x="4294" y="2685"/>
              <a:ext cx="7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HLR/AuC</a:t>
              </a:r>
            </a:p>
          </p:txBody>
        </p:sp>
      </p:grpSp>
      <p:grpSp>
        <p:nvGrpSpPr>
          <p:cNvPr id="43016" name="Group 9"/>
          <p:cNvGrpSpPr>
            <a:grpSpLocks/>
          </p:cNvGrpSpPr>
          <p:nvPr/>
        </p:nvGrpSpPr>
        <p:grpSpPr bwMode="auto">
          <a:xfrm>
            <a:off x="4141788" y="3429000"/>
            <a:ext cx="2106612" cy="1958975"/>
            <a:chOff x="2256" y="1646"/>
            <a:chExt cx="1327" cy="1234"/>
          </a:xfrm>
        </p:grpSpPr>
        <p:pic>
          <p:nvPicPr>
            <p:cNvPr id="43040" name="Picture 10" descr="fangan01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646"/>
              <a:ext cx="1327" cy="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41" name="Text Box 11"/>
            <p:cNvSpPr txBox="1">
              <a:spLocks noChangeArrowheads="1"/>
            </p:cNvSpPr>
            <p:nvPr/>
          </p:nvSpPr>
          <p:spPr bwMode="auto">
            <a:xfrm>
              <a:off x="2448" y="2630"/>
              <a:ext cx="8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MSC/VLR</a:t>
              </a:r>
            </a:p>
          </p:txBody>
        </p:sp>
      </p:grpSp>
      <p:grpSp>
        <p:nvGrpSpPr>
          <p:cNvPr id="43017" name="Group 12"/>
          <p:cNvGrpSpPr>
            <a:grpSpLocks/>
          </p:cNvGrpSpPr>
          <p:nvPr/>
        </p:nvGrpSpPr>
        <p:grpSpPr bwMode="auto">
          <a:xfrm>
            <a:off x="7054850" y="1905000"/>
            <a:ext cx="1403350" cy="488950"/>
            <a:chOff x="4272" y="1008"/>
            <a:chExt cx="884" cy="308"/>
          </a:xfrm>
        </p:grpSpPr>
        <p:pic>
          <p:nvPicPr>
            <p:cNvPr id="43038" name="Picture 13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008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39" name="Text Box 14"/>
            <p:cNvSpPr txBox="1">
              <a:spLocks noChangeArrowheads="1"/>
            </p:cNvSpPr>
            <p:nvPr/>
          </p:nvSpPr>
          <p:spPr bwMode="auto">
            <a:xfrm>
              <a:off x="4896" y="1027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 sz="2000"/>
            </a:p>
          </p:txBody>
        </p:sp>
      </p:grpSp>
      <p:grpSp>
        <p:nvGrpSpPr>
          <p:cNvPr id="43018" name="Group 15"/>
          <p:cNvGrpSpPr>
            <a:grpSpLocks/>
          </p:cNvGrpSpPr>
          <p:nvPr/>
        </p:nvGrpSpPr>
        <p:grpSpPr bwMode="auto">
          <a:xfrm>
            <a:off x="1011238" y="2025650"/>
            <a:ext cx="1350962" cy="488950"/>
            <a:chOff x="432" y="1056"/>
            <a:chExt cx="851" cy="308"/>
          </a:xfrm>
        </p:grpSpPr>
        <p:pic>
          <p:nvPicPr>
            <p:cNvPr id="43036" name="Picture 16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56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37" name="Text Box 17"/>
            <p:cNvSpPr txBox="1">
              <a:spLocks noChangeArrowheads="1"/>
            </p:cNvSpPr>
            <p:nvPr/>
          </p:nvSpPr>
          <p:spPr bwMode="auto">
            <a:xfrm>
              <a:off x="1023" y="1075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/>
            </a:p>
          </p:txBody>
        </p:sp>
      </p:grpSp>
      <p:sp>
        <p:nvSpPr>
          <p:cNvPr id="43019" name="Text Box 18"/>
          <p:cNvSpPr txBox="1">
            <a:spLocks noChangeArrowheads="1"/>
          </p:cNvSpPr>
          <p:nvPr/>
        </p:nvSpPr>
        <p:spPr bwMode="auto">
          <a:xfrm>
            <a:off x="2906713" y="2163763"/>
            <a:ext cx="14112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1. first time </a:t>
            </a:r>
          </a:p>
          <a:p>
            <a:r>
              <a:rPr lang="en-US" altLang="ja-JP" sz="2000"/>
              <a:t>sign on</a:t>
            </a:r>
            <a:endParaRPr lang="en-US" altLang="ja-JP"/>
          </a:p>
        </p:txBody>
      </p:sp>
      <p:sp>
        <p:nvSpPr>
          <p:cNvPr id="43020" name="Line 19"/>
          <p:cNvSpPr>
            <a:spLocks noChangeShapeType="1"/>
          </p:cNvSpPr>
          <p:nvPr/>
        </p:nvSpPr>
        <p:spPr bwMode="auto">
          <a:xfrm flipH="1">
            <a:off x="5943600" y="34290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21" name="Text Box 20"/>
          <p:cNvSpPr txBox="1">
            <a:spLocks noChangeArrowheads="1"/>
          </p:cNvSpPr>
          <p:nvPr/>
        </p:nvSpPr>
        <p:spPr bwMode="auto">
          <a:xfrm>
            <a:off x="6096000" y="3521075"/>
            <a:ext cx="990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1800"/>
              <a:t>3. (RAND, SRES, K</a:t>
            </a:r>
            <a:r>
              <a:rPr lang="en-US" altLang="ja-JP" sz="1800" baseline="-25000"/>
              <a:t>c</a:t>
            </a:r>
            <a:r>
              <a:rPr lang="en-US" altLang="ja-JP" sz="1800"/>
              <a:t>) x 5</a:t>
            </a:r>
          </a:p>
        </p:txBody>
      </p:sp>
      <p:sp>
        <p:nvSpPr>
          <p:cNvPr id="43022" name="Rectangle 21"/>
          <p:cNvSpPr>
            <a:spLocks noChangeArrowheads="1"/>
          </p:cNvSpPr>
          <p:nvPr/>
        </p:nvSpPr>
        <p:spPr bwMode="auto">
          <a:xfrm>
            <a:off x="1743075" y="3048000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4.RAND</a:t>
            </a:r>
          </a:p>
        </p:txBody>
      </p:sp>
      <p:sp>
        <p:nvSpPr>
          <p:cNvPr id="43023" name="Rectangle 22"/>
          <p:cNvSpPr>
            <a:spLocks noChangeArrowheads="1"/>
          </p:cNvSpPr>
          <p:nvPr/>
        </p:nvSpPr>
        <p:spPr bwMode="auto">
          <a:xfrm>
            <a:off x="1447800" y="4114800"/>
            <a:ext cx="958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5. SRES</a:t>
            </a:r>
          </a:p>
        </p:txBody>
      </p:sp>
      <p:pic>
        <p:nvPicPr>
          <p:cNvPr id="43024" name="Picture 23" descr="cell t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29000"/>
            <a:ext cx="15986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5" name="Freeform 24"/>
          <p:cNvSpPr>
            <a:spLocks/>
          </p:cNvSpPr>
          <p:nvPr/>
        </p:nvSpPr>
        <p:spPr bwMode="auto">
          <a:xfrm>
            <a:off x="1981200" y="2717800"/>
            <a:ext cx="1295400" cy="711200"/>
          </a:xfrm>
          <a:custGeom>
            <a:avLst/>
            <a:gdLst>
              <a:gd name="T0" fmla="*/ 0 w 816"/>
              <a:gd name="T1" fmla="*/ 64 h 448"/>
              <a:gd name="T2" fmla="*/ 672 w 816"/>
              <a:gd name="T3" fmla="*/ 64 h 448"/>
              <a:gd name="T4" fmla="*/ 816 w 816"/>
              <a:gd name="T5" fmla="*/ 448 h 448"/>
              <a:gd name="T6" fmla="*/ 0 60000 65536"/>
              <a:gd name="T7" fmla="*/ 0 60000 65536"/>
              <a:gd name="T8" fmla="*/ 0 60000 65536"/>
              <a:gd name="T9" fmla="*/ 0 w 816"/>
              <a:gd name="T10" fmla="*/ 0 h 448"/>
              <a:gd name="T11" fmla="*/ 816 w 816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448">
                <a:moveTo>
                  <a:pt x="0" y="64"/>
                </a:moveTo>
                <a:cubicBezTo>
                  <a:pt x="268" y="32"/>
                  <a:pt x="536" y="0"/>
                  <a:pt x="672" y="64"/>
                </a:cubicBezTo>
                <a:cubicBezTo>
                  <a:pt x="808" y="128"/>
                  <a:pt x="792" y="384"/>
                  <a:pt x="816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26" name="Rectangle 25"/>
          <p:cNvSpPr>
            <a:spLocks noChangeArrowheads="1"/>
          </p:cNvSpPr>
          <p:nvPr/>
        </p:nvSpPr>
        <p:spPr bwMode="auto">
          <a:xfrm>
            <a:off x="2590800" y="56388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Base station</a:t>
            </a:r>
          </a:p>
        </p:txBody>
      </p:sp>
      <p:sp>
        <p:nvSpPr>
          <p:cNvPr id="43027" name="Freeform 26"/>
          <p:cNvSpPr>
            <a:spLocks/>
          </p:cNvSpPr>
          <p:nvPr/>
        </p:nvSpPr>
        <p:spPr bwMode="auto">
          <a:xfrm>
            <a:off x="1600200" y="3352800"/>
            <a:ext cx="2743200" cy="533400"/>
          </a:xfrm>
          <a:custGeom>
            <a:avLst/>
            <a:gdLst>
              <a:gd name="T0" fmla="*/ 1728 w 1728"/>
              <a:gd name="T1" fmla="*/ 336 h 336"/>
              <a:gd name="T2" fmla="*/ 432 w 1728"/>
              <a:gd name="T3" fmla="*/ 192 h 336"/>
              <a:gd name="T4" fmla="*/ 0 w 1728"/>
              <a:gd name="T5" fmla="*/ 0 h 336"/>
              <a:gd name="T6" fmla="*/ 0 60000 65536"/>
              <a:gd name="T7" fmla="*/ 0 60000 65536"/>
              <a:gd name="T8" fmla="*/ 0 60000 65536"/>
              <a:gd name="T9" fmla="*/ 0 w 1728"/>
              <a:gd name="T10" fmla="*/ 0 h 336"/>
              <a:gd name="T11" fmla="*/ 1728 w 1728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336">
                <a:moveTo>
                  <a:pt x="1728" y="336"/>
                </a:moveTo>
                <a:cubicBezTo>
                  <a:pt x="1224" y="292"/>
                  <a:pt x="720" y="248"/>
                  <a:pt x="432" y="192"/>
                </a:cubicBezTo>
                <a:cubicBezTo>
                  <a:pt x="144" y="136"/>
                  <a:pt x="72" y="68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28" name="Freeform 27"/>
          <p:cNvSpPr>
            <a:spLocks/>
          </p:cNvSpPr>
          <p:nvPr/>
        </p:nvSpPr>
        <p:spPr bwMode="auto">
          <a:xfrm>
            <a:off x="1447800" y="3505200"/>
            <a:ext cx="2819400" cy="1143000"/>
          </a:xfrm>
          <a:custGeom>
            <a:avLst/>
            <a:gdLst>
              <a:gd name="T0" fmla="*/ 0 w 1728"/>
              <a:gd name="T1" fmla="*/ 0 h 504"/>
              <a:gd name="T2" fmla="*/ 960 w 1728"/>
              <a:gd name="T3" fmla="*/ 432 h 504"/>
              <a:gd name="T4" fmla="*/ 1728 w 1728"/>
              <a:gd name="T5" fmla="*/ 432 h 504"/>
              <a:gd name="T6" fmla="*/ 0 60000 65536"/>
              <a:gd name="T7" fmla="*/ 0 60000 65536"/>
              <a:gd name="T8" fmla="*/ 0 60000 65536"/>
              <a:gd name="T9" fmla="*/ 0 w 1728"/>
              <a:gd name="T10" fmla="*/ 0 h 504"/>
              <a:gd name="T11" fmla="*/ 1728 w 1728"/>
              <a:gd name="T12" fmla="*/ 504 h 5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504">
                <a:moveTo>
                  <a:pt x="0" y="0"/>
                </a:moveTo>
                <a:cubicBezTo>
                  <a:pt x="336" y="180"/>
                  <a:pt x="672" y="360"/>
                  <a:pt x="960" y="432"/>
                </a:cubicBezTo>
                <a:cubicBezTo>
                  <a:pt x="1248" y="504"/>
                  <a:pt x="1488" y="468"/>
                  <a:pt x="1728" y="43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29" name="Freeform 28"/>
          <p:cNvSpPr>
            <a:spLocks/>
          </p:cNvSpPr>
          <p:nvPr/>
        </p:nvSpPr>
        <p:spPr bwMode="auto">
          <a:xfrm>
            <a:off x="3581400" y="2946400"/>
            <a:ext cx="1295400" cy="558800"/>
          </a:xfrm>
          <a:custGeom>
            <a:avLst/>
            <a:gdLst>
              <a:gd name="T0" fmla="*/ 0 w 816"/>
              <a:gd name="T1" fmla="*/ 256 h 352"/>
              <a:gd name="T2" fmla="*/ 240 w 816"/>
              <a:gd name="T3" fmla="*/ 16 h 352"/>
              <a:gd name="T4" fmla="*/ 816 w 816"/>
              <a:gd name="T5" fmla="*/ 352 h 352"/>
              <a:gd name="T6" fmla="*/ 0 60000 65536"/>
              <a:gd name="T7" fmla="*/ 0 60000 65536"/>
              <a:gd name="T8" fmla="*/ 0 60000 65536"/>
              <a:gd name="T9" fmla="*/ 0 w 816"/>
              <a:gd name="T10" fmla="*/ 0 h 352"/>
              <a:gd name="T11" fmla="*/ 816 w 816"/>
              <a:gd name="T12" fmla="*/ 352 h 3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52">
                <a:moveTo>
                  <a:pt x="0" y="256"/>
                </a:moveTo>
                <a:cubicBezTo>
                  <a:pt x="52" y="128"/>
                  <a:pt x="104" y="0"/>
                  <a:pt x="240" y="16"/>
                </a:cubicBezTo>
                <a:cubicBezTo>
                  <a:pt x="376" y="32"/>
                  <a:pt x="596" y="192"/>
                  <a:pt x="816" y="35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30" name="Freeform 29"/>
          <p:cNvSpPr>
            <a:spLocks/>
          </p:cNvSpPr>
          <p:nvPr/>
        </p:nvSpPr>
        <p:spPr bwMode="auto">
          <a:xfrm>
            <a:off x="5105400" y="2540000"/>
            <a:ext cx="2057400" cy="965200"/>
          </a:xfrm>
          <a:custGeom>
            <a:avLst/>
            <a:gdLst>
              <a:gd name="T0" fmla="*/ 0 w 1296"/>
              <a:gd name="T1" fmla="*/ 608 h 608"/>
              <a:gd name="T2" fmla="*/ 384 w 1296"/>
              <a:gd name="T3" fmla="*/ 80 h 608"/>
              <a:gd name="T4" fmla="*/ 1296 w 1296"/>
              <a:gd name="T5" fmla="*/ 128 h 608"/>
              <a:gd name="T6" fmla="*/ 0 60000 65536"/>
              <a:gd name="T7" fmla="*/ 0 60000 65536"/>
              <a:gd name="T8" fmla="*/ 0 60000 65536"/>
              <a:gd name="T9" fmla="*/ 0 w 1296"/>
              <a:gd name="T10" fmla="*/ 0 h 608"/>
              <a:gd name="T11" fmla="*/ 1296 w 1296"/>
              <a:gd name="T12" fmla="*/ 608 h 6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608">
                <a:moveTo>
                  <a:pt x="0" y="608"/>
                </a:moveTo>
                <a:cubicBezTo>
                  <a:pt x="84" y="384"/>
                  <a:pt x="168" y="160"/>
                  <a:pt x="384" y="80"/>
                </a:cubicBezTo>
                <a:cubicBezTo>
                  <a:pt x="600" y="0"/>
                  <a:pt x="948" y="64"/>
                  <a:pt x="1296" y="1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31" name="Text Box 30"/>
          <p:cNvSpPr txBox="1">
            <a:spLocks noChangeArrowheads="1"/>
          </p:cNvSpPr>
          <p:nvPr/>
        </p:nvSpPr>
        <p:spPr bwMode="auto">
          <a:xfrm>
            <a:off x="4756150" y="2133600"/>
            <a:ext cx="187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2. request triples</a:t>
            </a:r>
            <a:endParaRPr lang="en-US" altLang="ja-JP"/>
          </a:p>
        </p:txBody>
      </p:sp>
      <p:sp>
        <p:nvSpPr>
          <p:cNvPr id="43032" name="Rectangle 31"/>
          <p:cNvSpPr>
            <a:spLocks noChangeArrowheads="1"/>
          </p:cNvSpPr>
          <p:nvPr/>
        </p:nvSpPr>
        <p:spPr bwMode="auto">
          <a:xfrm>
            <a:off x="6019800" y="5029200"/>
            <a:ext cx="2971800" cy="1219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2000"/>
              <a:t>RAND = random number</a:t>
            </a:r>
          </a:p>
          <a:p>
            <a:r>
              <a:rPr lang="en-US" altLang="ja-JP" sz="2000"/>
              <a:t>SRES = A3</a:t>
            </a:r>
            <a:r>
              <a:rPr lang="en-US" altLang="ja-JP" sz="2000" baseline="-25000"/>
              <a:t>K</a:t>
            </a:r>
            <a:r>
              <a:rPr lang="en-US" altLang="ja-JP" sz="2000" baseline="-50000"/>
              <a:t>i</a:t>
            </a:r>
            <a:r>
              <a:rPr lang="en-US" altLang="ja-JP" sz="2000"/>
              <a:t>(RAND)</a:t>
            </a:r>
          </a:p>
          <a:p>
            <a:r>
              <a:rPr lang="en-US" altLang="ja-JP" sz="2000"/>
              <a:t>K</a:t>
            </a:r>
            <a:r>
              <a:rPr lang="en-US" altLang="ja-JP" sz="2000" baseline="-25000"/>
              <a:t>c</a:t>
            </a:r>
            <a:r>
              <a:rPr lang="en-US" altLang="ja-JP" sz="2000"/>
              <a:t> = A8</a:t>
            </a:r>
            <a:r>
              <a:rPr lang="en-US" altLang="ja-JP" sz="2000" baseline="-25000"/>
              <a:t>K</a:t>
            </a:r>
            <a:r>
              <a:rPr lang="en-US" altLang="ja-JP" sz="2000" baseline="-50000"/>
              <a:t>i</a:t>
            </a:r>
            <a:r>
              <a:rPr lang="en-US" altLang="ja-JP" sz="2000"/>
              <a:t>(RAND)</a:t>
            </a:r>
          </a:p>
        </p:txBody>
      </p:sp>
      <p:sp>
        <p:nvSpPr>
          <p:cNvPr id="43033" name="AutoShape 32"/>
          <p:cNvSpPr>
            <a:spLocks noChangeArrowheads="1"/>
          </p:cNvSpPr>
          <p:nvPr/>
        </p:nvSpPr>
        <p:spPr bwMode="auto">
          <a:xfrm>
            <a:off x="3810000" y="5715000"/>
            <a:ext cx="1371600" cy="914400"/>
          </a:xfrm>
          <a:prstGeom prst="wedgeEllipseCallout">
            <a:avLst>
              <a:gd name="adj1" fmla="val -8218"/>
              <a:gd name="adj2" fmla="val -146009"/>
            </a:avLst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1800"/>
              <a:t>6. SRES ok!</a:t>
            </a:r>
            <a:endParaRPr lang="en-US" altLang="ja-JP"/>
          </a:p>
        </p:txBody>
      </p:sp>
      <p:sp>
        <p:nvSpPr>
          <p:cNvPr id="43034" name="Freeform 34"/>
          <p:cNvSpPr>
            <a:spLocks/>
          </p:cNvSpPr>
          <p:nvPr/>
        </p:nvSpPr>
        <p:spPr bwMode="auto">
          <a:xfrm>
            <a:off x="3581400" y="4114800"/>
            <a:ext cx="762000" cy="254000"/>
          </a:xfrm>
          <a:custGeom>
            <a:avLst/>
            <a:gdLst>
              <a:gd name="T0" fmla="*/ 480 w 480"/>
              <a:gd name="T1" fmla="*/ 0 h 160"/>
              <a:gd name="T2" fmla="*/ 240 w 480"/>
              <a:gd name="T3" fmla="*/ 144 h 160"/>
              <a:gd name="T4" fmla="*/ 0 w 480"/>
              <a:gd name="T5" fmla="*/ 96 h 160"/>
              <a:gd name="T6" fmla="*/ 0 60000 65536"/>
              <a:gd name="T7" fmla="*/ 0 60000 65536"/>
              <a:gd name="T8" fmla="*/ 0 60000 65536"/>
              <a:gd name="T9" fmla="*/ 0 w 480"/>
              <a:gd name="T10" fmla="*/ 0 h 160"/>
              <a:gd name="T11" fmla="*/ 480 w 480"/>
              <a:gd name="T12" fmla="*/ 160 h 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60">
                <a:moveTo>
                  <a:pt x="480" y="0"/>
                </a:moveTo>
                <a:cubicBezTo>
                  <a:pt x="400" y="64"/>
                  <a:pt x="320" y="128"/>
                  <a:pt x="240" y="144"/>
                </a:cubicBezTo>
                <a:cubicBezTo>
                  <a:pt x="160" y="160"/>
                  <a:pt x="80" y="128"/>
                  <a:pt x="0" y="9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35" name="Rectangle 35"/>
          <p:cNvSpPr>
            <a:spLocks noChangeArrowheads="1"/>
          </p:cNvSpPr>
          <p:nvPr/>
        </p:nvSpPr>
        <p:spPr bwMode="auto">
          <a:xfrm>
            <a:off x="3581400" y="3886200"/>
            <a:ext cx="646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4. K</a:t>
            </a:r>
            <a:r>
              <a:rPr lang="en-US" altLang="ja-JP" sz="1800" baseline="-2500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7925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Security model</a:t>
            </a:r>
          </a:p>
        </p:txBody>
      </p:sp>
      <p:sp>
        <p:nvSpPr>
          <p:cNvPr id="450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385D62C-3340-C34B-9353-E0928FD8EF16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29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grpSp>
        <p:nvGrpSpPr>
          <p:cNvPr id="45062" name="Group 3"/>
          <p:cNvGrpSpPr>
            <a:grpSpLocks/>
          </p:cNvGrpSpPr>
          <p:nvPr/>
        </p:nvGrpSpPr>
        <p:grpSpPr bwMode="auto">
          <a:xfrm>
            <a:off x="457200" y="2590800"/>
            <a:ext cx="1484313" cy="2043113"/>
            <a:chOff x="502" y="1651"/>
            <a:chExt cx="935" cy="1287"/>
          </a:xfrm>
        </p:grpSpPr>
        <p:pic>
          <p:nvPicPr>
            <p:cNvPr id="45094" name="Picture 4" descr="cell phone cl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651"/>
              <a:ext cx="909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95" name="Text Box 5"/>
            <p:cNvSpPr txBox="1">
              <a:spLocks noChangeArrowheads="1"/>
            </p:cNvSpPr>
            <p:nvPr/>
          </p:nvSpPr>
          <p:spPr bwMode="auto">
            <a:xfrm>
              <a:off x="502" y="2496"/>
              <a:ext cx="61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Mobile </a:t>
              </a:r>
            </a:p>
            <a:p>
              <a:r>
                <a:rPr lang="en-US" altLang="ja-JP" sz="2000"/>
                <a:t>station</a:t>
              </a:r>
            </a:p>
          </p:txBody>
        </p:sp>
      </p:grpSp>
      <p:grpSp>
        <p:nvGrpSpPr>
          <p:cNvPr id="45063" name="Group 6"/>
          <p:cNvGrpSpPr>
            <a:grpSpLocks/>
          </p:cNvGrpSpPr>
          <p:nvPr/>
        </p:nvGrpSpPr>
        <p:grpSpPr bwMode="auto">
          <a:xfrm>
            <a:off x="7091363" y="2667000"/>
            <a:ext cx="1747837" cy="2068513"/>
            <a:chOff x="4131" y="1632"/>
            <a:chExt cx="1101" cy="1303"/>
          </a:xfrm>
        </p:grpSpPr>
        <p:pic>
          <p:nvPicPr>
            <p:cNvPr id="45092" name="Picture 7" descr="hlr_b-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1" y="1632"/>
              <a:ext cx="1101" cy="1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93" name="Text Box 8"/>
            <p:cNvSpPr txBox="1">
              <a:spLocks noChangeArrowheads="1"/>
            </p:cNvSpPr>
            <p:nvPr/>
          </p:nvSpPr>
          <p:spPr bwMode="auto">
            <a:xfrm>
              <a:off x="4294" y="2685"/>
              <a:ext cx="7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HLR/AuC</a:t>
              </a:r>
            </a:p>
          </p:txBody>
        </p:sp>
      </p:grpSp>
      <p:grpSp>
        <p:nvGrpSpPr>
          <p:cNvPr id="45064" name="Group 9"/>
          <p:cNvGrpSpPr>
            <a:grpSpLocks/>
          </p:cNvGrpSpPr>
          <p:nvPr/>
        </p:nvGrpSpPr>
        <p:grpSpPr bwMode="auto">
          <a:xfrm>
            <a:off x="4141788" y="3429000"/>
            <a:ext cx="2106612" cy="1958975"/>
            <a:chOff x="2256" y="1646"/>
            <a:chExt cx="1327" cy="1234"/>
          </a:xfrm>
        </p:grpSpPr>
        <p:pic>
          <p:nvPicPr>
            <p:cNvPr id="45090" name="Picture 10" descr="fangan01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646"/>
              <a:ext cx="1327" cy="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91" name="Text Box 11"/>
            <p:cNvSpPr txBox="1">
              <a:spLocks noChangeArrowheads="1"/>
            </p:cNvSpPr>
            <p:nvPr/>
          </p:nvSpPr>
          <p:spPr bwMode="auto">
            <a:xfrm>
              <a:off x="2448" y="2630"/>
              <a:ext cx="8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MSC/VLR</a:t>
              </a:r>
            </a:p>
          </p:txBody>
        </p:sp>
      </p:grpSp>
      <p:grpSp>
        <p:nvGrpSpPr>
          <p:cNvPr id="45065" name="Group 12"/>
          <p:cNvGrpSpPr>
            <a:grpSpLocks/>
          </p:cNvGrpSpPr>
          <p:nvPr/>
        </p:nvGrpSpPr>
        <p:grpSpPr bwMode="auto">
          <a:xfrm>
            <a:off x="7054850" y="1905000"/>
            <a:ext cx="1403350" cy="488950"/>
            <a:chOff x="4272" y="1008"/>
            <a:chExt cx="884" cy="308"/>
          </a:xfrm>
        </p:grpSpPr>
        <p:pic>
          <p:nvPicPr>
            <p:cNvPr id="45088" name="Picture 13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008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89" name="Text Box 14"/>
            <p:cNvSpPr txBox="1">
              <a:spLocks noChangeArrowheads="1"/>
            </p:cNvSpPr>
            <p:nvPr/>
          </p:nvSpPr>
          <p:spPr bwMode="auto">
            <a:xfrm>
              <a:off x="4896" y="1027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 sz="2000"/>
            </a:p>
          </p:txBody>
        </p:sp>
      </p:grpSp>
      <p:grpSp>
        <p:nvGrpSpPr>
          <p:cNvPr id="45066" name="Group 15"/>
          <p:cNvGrpSpPr>
            <a:grpSpLocks/>
          </p:cNvGrpSpPr>
          <p:nvPr/>
        </p:nvGrpSpPr>
        <p:grpSpPr bwMode="auto">
          <a:xfrm>
            <a:off x="1011238" y="2025650"/>
            <a:ext cx="1350962" cy="488950"/>
            <a:chOff x="432" y="1056"/>
            <a:chExt cx="851" cy="308"/>
          </a:xfrm>
        </p:grpSpPr>
        <p:pic>
          <p:nvPicPr>
            <p:cNvPr id="45086" name="Picture 16" descr="key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56"/>
              <a:ext cx="57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87" name="Text Box 17"/>
            <p:cNvSpPr txBox="1">
              <a:spLocks noChangeArrowheads="1"/>
            </p:cNvSpPr>
            <p:nvPr/>
          </p:nvSpPr>
          <p:spPr bwMode="auto">
            <a:xfrm>
              <a:off x="1023" y="1075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altLang="ja-JP" sz="2000"/>
                <a:t>K</a:t>
              </a:r>
              <a:r>
                <a:rPr lang="en-US" altLang="ja-JP" sz="2000" baseline="-25000"/>
                <a:t>i</a:t>
              </a:r>
              <a:endParaRPr lang="en-US" altLang="ja-JP"/>
            </a:p>
          </p:txBody>
        </p:sp>
      </p:grpSp>
      <p:sp>
        <p:nvSpPr>
          <p:cNvPr id="45067" name="Text Box 18"/>
          <p:cNvSpPr txBox="1">
            <a:spLocks noChangeArrowheads="1"/>
          </p:cNvSpPr>
          <p:nvPr/>
        </p:nvSpPr>
        <p:spPr bwMode="auto">
          <a:xfrm>
            <a:off x="2906713" y="2163763"/>
            <a:ext cx="14112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1. first time </a:t>
            </a:r>
          </a:p>
          <a:p>
            <a:r>
              <a:rPr lang="en-US" altLang="ja-JP" sz="2000"/>
              <a:t>sign on</a:t>
            </a:r>
            <a:endParaRPr lang="en-US" altLang="ja-JP"/>
          </a:p>
        </p:txBody>
      </p:sp>
      <p:sp>
        <p:nvSpPr>
          <p:cNvPr id="45068" name="Line 19"/>
          <p:cNvSpPr>
            <a:spLocks noChangeShapeType="1"/>
          </p:cNvSpPr>
          <p:nvPr/>
        </p:nvSpPr>
        <p:spPr bwMode="auto">
          <a:xfrm flipH="1">
            <a:off x="5943600" y="34290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9" name="Text Box 20"/>
          <p:cNvSpPr txBox="1">
            <a:spLocks noChangeArrowheads="1"/>
          </p:cNvSpPr>
          <p:nvPr/>
        </p:nvSpPr>
        <p:spPr bwMode="auto">
          <a:xfrm>
            <a:off x="6096000" y="3521075"/>
            <a:ext cx="990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1800"/>
              <a:t>3. (RAND, SRES, K</a:t>
            </a:r>
            <a:r>
              <a:rPr lang="en-US" altLang="ja-JP" sz="1800" baseline="-25000"/>
              <a:t>c</a:t>
            </a:r>
            <a:r>
              <a:rPr lang="en-US" altLang="ja-JP" sz="1800"/>
              <a:t>) x 5</a:t>
            </a:r>
          </a:p>
        </p:txBody>
      </p:sp>
      <p:sp>
        <p:nvSpPr>
          <p:cNvPr id="45070" name="Rectangle 21"/>
          <p:cNvSpPr>
            <a:spLocks noChangeArrowheads="1"/>
          </p:cNvSpPr>
          <p:nvPr/>
        </p:nvSpPr>
        <p:spPr bwMode="auto">
          <a:xfrm>
            <a:off x="1743075" y="3048000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4.RAND</a:t>
            </a:r>
          </a:p>
        </p:txBody>
      </p:sp>
      <p:sp>
        <p:nvSpPr>
          <p:cNvPr id="45071" name="Rectangle 22"/>
          <p:cNvSpPr>
            <a:spLocks noChangeArrowheads="1"/>
          </p:cNvSpPr>
          <p:nvPr/>
        </p:nvSpPr>
        <p:spPr bwMode="auto">
          <a:xfrm>
            <a:off x="1447800" y="4114800"/>
            <a:ext cx="958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5. SRES</a:t>
            </a:r>
          </a:p>
        </p:txBody>
      </p:sp>
      <p:pic>
        <p:nvPicPr>
          <p:cNvPr id="45072" name="Picture 23" descr="cell t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29000"/>
            <a:ext cx="15986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73" name="Freeform 24"/>
          <p:cNvSpPr>
            <a:spLocks/>
          </p:cNvSpPr>
          <p:nvPr/>
        </p:nvSpPr>
        <p:spPr bwMode="auto">
          <a:xfrm>
            <a:off x="1981200" y="2717800"/>
            <a:ext cx="1295400" cy="711200"/>
          </a:xfrm>
          <a:custGeom>
            <a:avLst/>
            <a:gdLst>
              <a:gd name="T0" fmla="*/ 0 w 816"/>
              <a:gd name="T1" fmla="*/ 64 h 448"/>
              <a:gd name="T2" fmla="*/ 672 w 816"/>
              <a:gd name="T3" fmla="*/ 64 h 448"/>
              <a:gd name="T4" fmla="*/ 816 w 816"/>
              <a:gd name="T5" fmla="*/ 448 h 448"/>
              <a:gd name="T6" fmla="*/ 0 60000 65536"/>
              <a:gd name="T7" fmla="*/ 0 60000 65536"/>
              <a:gd name="T8" fmla="*/ 0 60000 65536"/>
              <a:gd name="T9" fmla="*/ 0 w 816"/>
              <a:gd name="T10" fmla="*/ 0 h 448"/>
              <a:gd name="T11" fmla="*/ 816 w 816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448">
                <a:moveTo>
                  <a:pt x="0" y="64"/>
                </a:moveTo>
                <a:cubicBezTo>
                  <a:pt x="268" y="32"/>
                  <a:pt x="536" y="0"/>
                  <a:pt x="672" y="64"/>
                </a:cubicBezTo>
                <a:cubicBezTo>
                  <a:pt x="808" y="128"/>
                  <a:pt x="792" y="384"/>
                  <a:pt x="816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74" name="Rectangle 25"/>
          <p:cNvSpPr>
            <a:spLocks noChangeArrowheads="1"/>
          </p:cNvSpPr>
          <p:nvPr/>
        </p:nvSpPr>
        <p:spPr bwMode="auto">
          <a:xfrm>
            <a:off x="2590800" y="56388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Base station</a:t>
            </a:r>
          </a:p>
        </p:txBody>
      </p:sp>
      <p:sp>
        <p:nvSpPr>
          <p:cNvPr id="45075" name="Freeform 26"/>
          <p:cNvSpPr>
            <a:spLocks/>
          </p:cNvSpPr>
          <p:nvPr/>
        </p:nvSpPr>
        <p:spPr bwMode="auto">
          <a:xfrm>
            <a:off x="1600200" y="3352800"/>
            <a:ext cx="2743200" cy="533400"/>
          </a:xfrm>
          <a:custGeom>
            <a:avLst/>
            <a:gdLst>
              <a:gd name="T0" fmla="*/ 1728 w 1728"/>
              <a:gd name="T1" fmla="*/ 336 h 336"/>
              <a:gd name="T2" fmla="*/ 432 w 1728"/>
              <a:gd name="T3" fmla="*/ 192 h 336"/>
              <a:gd name="T4" fmla="*/ 0 w 1728"/>
              <a:gd name="T5" fmla="*/ 0 h 336"/>
              <a:gd name="T6" fmla="*/ 0 60000 65536"/>
              <a:gd name="T7" fmla="*/ 0 60000 65536"/>
              <a:gd name="T8" fmla="*/ 0 60000 65536"/>
              <a:gd name="T9" fmla="*/ 0 w 1728"/>
              <a:gd name="T10" fmla="*/ 0 h 336"/>
              <a:gd name="T11" fmla="*/ 1728 w 1728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336">
                <a:moveTo>
                  <a:pt x="1728" y="336"/>
                </a:moveTo>
                <a:cubicBezTo>
                  <a:pt x="1224" y="292"/>
                  <a:pt x="720" y="248"/>
                  <a:pt x="432" y="192"/>
                </a:cubicBezTo>
                <a:cubicBezTo>
                  <a:pt x="144" y="136"/>
                  <a:pt x="72" y="68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76" name="Freeform 27"/>
          <p:cNvSpPr>
            <a:spLocks/>
          </p:cNvSpPr>
          <p:nvPr/>
        </p:nvSpPr>
        <p:spPr bwMode="auto">
          <a:xfrm>
            <a:off x="1447800" y="3505200"/>
            <a:ext cx="2819400" cy="1143000"/>
          </a:xfrm>
          <a:custGeom>
            <a:avLst/>
            <a:gdLst>
              <a:gd name="T0" fmla="*/ 0 w 1728"/>
              <a:gd name="T1" fmla="*/ 0 h 504"/>
              <a:gd name="T2" fmla="*/ 960 w 1728"/>
              <a:gd name="T3" fmla="*/ 432 h 504"/>
              <a:gd name="T4" fmla="*/ 1728 w 1728"/>
              <a:gd name="T5" fmla="*/ 432 h 504"/>
              <a:gd name="T6" fmla="*/ 0 60000 65536"/>
              <a:gd name="T7" fmla="*/ 0 60000 65536"/>
              <a:gd name="T8" fmla="*/ 0 60000 65536"/>
              <a:gd name="T9" fmla="*/ 0 w 1728"/>
              <a:gd name="T10" fmla="*/ 0 h 504"/>
              <a:gd name="T11" fmla="*/ 1728 w 1728"/>
              <a:gd name="T12" fmla="*/ 504 h 5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504">
                <a:moveTo>
                  <a:pt x="0" y="0"/>
                </a:moveTo>
                <a:cubicBezTo>
                  <a:pt x="336" y="180"/>
                  <a:pt x="672" y="360"/>
                  <a:pt x="960" y="432"/>
                </a:cubicBezTo>
                <a:cubicBezTo>
                  <a:pt x="1248" y="504"/>
                  <a:pt x="1488" y="468"/>
                  <a:pt x="1728" y="43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77" name="Freeform 28"/>
          <p:cNvSpPr>
            <a:spLocks/>
          </p:cNvSpPr>
          <p:nvPr/>
        </p:nvSpPr>
        <p:spPr bwMode="auto">
          <a:xfrm>
            <a:off x="3581400" y="2946400"/>
            <a:ext cx="1295400" cy="558800"/>
          </a:xfrm>
          <a:custGeom>
            <a:avLst/>
            <a:gdLst>
              <a:gd name="T0" fmla="*/ 0 w 816"/>
              <a:gd name="T1" fmla="*/ 256 h 352"/>
              <a:gd name="T2" fmla="*/ 240 w 816"/>
              <a:gd name="T3" fmla="*/ 16 h 352"/>
              <a:gd name="T4" fmla="*/ 816 w 816"/>
              <a:gd name="T5" fmla="*/ 352 h 352"/>
              <a:gd name="T6" fmla="*/ 0 60000 65536"/>
              <a:gd name="T7" fmla="*/ 0 60000 65536"/>
              <a:gd name="T8" fmla="*/ 0 60000 65536"/>
              <a:gd name="T9" fmla="*/ 0 w 816"/>
              <a:gd name="T10" fmla="*/ 0 h 352"/>
              <a:gd name="T11" fmla="*/ 816 w 816"/>
              <a:gd name="T12" fmla="*/ 352 h 3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52">
                <a:moveTo>
                  <a:pt x="0" y="256"/>
                </a:moveTo>
                <a:cubicBezTo>
                  <a:pt x="52" y="128"/>
                  <a:pt x="104" y="0"/>
                  <a:pt x="240" y="16"/>
                </a:cubicBezTo>
                <a:cubicBezTo>
                  <a:pt x="376" y="32"/>
                  <a:pt x="596" y="192"/>
                  <a:pt x="816" y="35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78" name="Freeform 29"/>
          <p:cNvSpPr>
            <a:spLocks/>
          </p:cNvSpPr>
          <p:nvPr/>
        </p:nvSpPr>
        <p:spPr bwMode="auto">
          <a:xfrm>
            <a:off x="5105400" y="2540000"/>
            <a:ext cx="2057400" cy="965200"/>
          </a:xfrm>
          <a:custGeom>
            <a:avLst/>
            <a:gdLst>
              <a:gd name="T0" fmla="*/ 0 w 1296"/>
              <a:gd name="T1" fmla="*/ 608 h 608"/>
              <a:gd name="T2" fmla="*/ 384 w 1296"/>
              <a:gd name="T3" fmla="*/ 80 h 608"/>
              <a:gd name="T4" fmla="*/ 1296 w 1296"/>
              <a:gd name="T5" fmla="*/ 128 h 608"/>
              <a:gd name="T6" fmla="*/ 0 60000 65536"/>
              <a:gd name="T7" fmla="*/ 0 60000 65536"/>
              <a:gd name="T8" fmla="*/ 0 60000 65536"/>
              <a:gd name="T9" fmla="*/ 0 w 1296"/>
              <a:gd name="T10" fmla="*/ 0 h 608"/>
              <a:gd name="T11" fmla="*/ 1296 w 1296"/>
              <a:gd name="T12" fmla="*/ 608 h 6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608">
                <a:moveTo>
                  <a:pt x="0" y="608"/>
                </a:moveTo>
                <a:cubicBezTo>
                  <a:pt x="84" y="384"/>
                  <a:pt x="168" y="160"/>
                  <a:pt x="384" y="80"/>
                </a:cubicBezTo>
                <a:cubicBezTo>
                  <a:pt x="600" y="0"/>
                  <a:pt x="948" y="64"/>
                  <a:pt x="1296" y="1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79" name="Text Box 30"/>
          <p:cNvSpPr txBox="1">
            <a:spLocks noChangeArrowheads="1"/>
          </p:cNvSpPr>
          <p:nvPr/>
        </p:nvSpPr>
        <p:spPr bwMode="auto">
          <a:xfrm>
            <a:off x="4756150" y="2133600"/>
            <a:ext cx="187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sz="2000"/>
              <a:t>2. request triples</a:t>
            </a:r>
            <a:endParaRPr lang="en-US" altLang="ja-JP"/>
          </a:p>
        </p:txBody>
      </p:sp>
      <p:sp>
        <p:nvSpPr>
          <p:cNvPr id="45080" name="Rectangle 31"/>
          <p:cNvSpPr>
            <a:spLocks noChangeArrowheads="1"/>
          </p:cNvSpPr>
          <p:nvPr/>
        </p:nvSpPr>
        <p:spPr bwMode="auto">
          <a:xfrm>
            <a:off x="6019800" y="5029200"/>
            <a:ext cx="2971800" cy="1219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2000"/>
              <a:t>RAND = random number</a:t>
            </a:r>
          </a:p>
          <a:p>
            <a:r>
              <a:rPr lang="en-US" altLang="ja-JP" sz="2000"/>
              <a:t>SRES = A3</a:t>
            </a:r>
            <a:r>
              <a:rPr lang="en-US" altLang="ja-JP" sz="2000" baseline="-25000"/>
              <a:t>K</a:t>
            </a:r>
            <a:r>
              <a:rPr lang="en-US" altLang="ja-JP" sz="2000" baseline="-50000"/>
              <a:t>i</a:t>
            </a:r>
            <a:r>
              <a:rPr lang="en-US" altLang="ja-JP" sz="2000"/>
              <a:t>(RAND)</a:t>
            </a:r>
          </a:p>
          <a:p>
            <a:r>
              <a:rPr lang="en-US" altLang="ja-JP" sz="2000"/>
              <a:t>K</a:t>
            </a:r>
            <a:r>
              <a:rPr lang="en-US" altLang="ja-JP" sz="2000" baseline="-25000"/>
              <a:t>c</a:t>
            </a:r>
            <a:r>
              <a:rPr lang="en-US" altLang="ja-JP" sz="2000"/>
              <a:t> = A8</a:t>
            </a:r>
            <a:r>
              <a:rPr lang="en-US" altLang="ja-JP" sz="2000" baseline="-25000"/>
              <a:t>K</a:t>
            </a:r>
            <a:r>
              <a:rPr lang="en-US" altLang="ja-JP" sz="2000" baseline="-50000"/>
              <a:t>i</a:t>
            </a:r>
            <a:r>
              <a:rPr lang="en-US" altLang="ja-JP" sz="2000"/>
              <a:t>(RAND)</a:t>
            </a:r>
          </a:p>
        </p:txBody>
      </p:sp>
      <p:sp>
        <p:nvSpPr>
          <p:cNvPr id="45081" name="AutoShape 32"/>
          <p:cNvSpPr>
            <a:spLocks noChangeArrowheads="1"/>
          </p:cNvSpPr>
          <p:nvPr/>
        </p:nvSpPr>
        <p:spPr bwMode="auto">
          <a:xfrm>
            <a:off x="3810000" y="5715000"/>
            <a:ext cx="1371600" cy="914400"/>
          </a:xfrm>
          <a:prstGeom prst="wedgeEllipseCallout">
            <a:avLst>
              <a:gd name="adj1" fmla="val -8218"/>
              <a:gd name="adj2" fmla="val -146009"/>
            </a:avLst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1800"/>
              <a:t>6. SRES ok!</a:t>
            </a:r>
            <a:endParaRPr lang="en-US" altLang="ja-JP"/>
          </a:p>
        </p:txBody>
      </p:sp>
      <p:sp>
        <p:nvSpPr>
          <p:cNvPr id="45082" name="Freeform 33"/>
          <p:cNvSpPr>
            <a:spLocks/>
          </p:cNvSpPr>
          <p:nvPr/>
        </p:nvSpPr>
        <p:spPr bwMode="auto">
          <a:xfrm>
            <a:off x="1371600" y="4114800"/>
            <a:ext cx="1371600" cy="1219200"/>
          </a:xfrm>
          <a:custGeom>
            <a:avLst/>
            <a:gdLst>
              <a:gd name="T0" fmla="*/ 0 w 624"/>
              <a:gd name="T1" fmla="*/ 0 h 512"/>
              <a:gd name="T2" fmla="*/ 192 w 624"/>
              <a:gd name="T3" fmla="*/ 432 h 512"/>
              <a:gd name="T4" fmla="*/ 624 w 624"/>
              <a:gd name="T5" fmla="*/ 480 h 512"/>
              <a:gd name="T6" fmla="*/ 0 60000 65536"/>
              <a:gd name="T7" fmla="*/ 0 60000 65536"/>
              <a:gd name="T8" fmla="*/ 0 60000 65536"/>
              <a:gd name="T9" fmla="*/ 0 w 624"/>
              <a:gd name="T10" fmla="*/ 0 h 512"/>
              <a:gd name="T11" fmla="*/ 624 w 624"/>
              <a:gd name="T12" fmla="*/ 512 h 5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512">
                <a:moveTo>
                  <a:pt x="0" y="0"/>
                </a:moveTo>
                <a:cubicBezTo>
                  <a:pt x="44" y="176"/>
                  <a:pt x="88" y="352"/>
                  <a:pt x="192" y="432"/>
                </a:cubicBezTo>
                <a:cubicBezTo>
                  <a:pt x="296" y="512"/>
                  <a:pt x="460" y="496"/>
                  <a:pt x="624" y="48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83" name="Freeform 34"/>
          <p:cNvSpPr>
            <a:spLocks/>
          </p:cNvSpPr>
          <p:nvPr/>
        </p:nvSpPr>
        <p:spPr bwMode="auto">
          <a:xfrm>
            <a:off x="3581400" y="4114800"/>
            <a:ext cx="762000" cy="254000"/>
          </a:xfrm>
          <a:custGeom>
            <a:avLst/>
            <a:gdLst>
              <a:gd name="T0" fmla="*/ 480 w 480"/>
              <a:gd name="T1" fmla="*/ 0 h 160"/>
              <a:gd name="T2" fmla="*/ 240 w 480"/>
              <a:gd name="T3" fmla="*/ 144 h 160"/>
              <a:gd name="T4" fmla="*/ 0 w 480"/>
              <a:gd name="T5" fmla="*/ 96 h 160"/>
              <a:gd name="T6" fmla="*/ 0 60000 65536"/>
              <a:gd name="T7" fmla="*/ 0 60000 65536"/>
              <a:gd name="T8" fmla="*/ 0 60000 65536"/>
              <a:gd name="T9" fmla="*/ 0 w 480"/>
              <a:gd name="T10" fmla="*/ 0 h 160"/>
              <a:gd name="T11" fmla="*/ 480 w 480"/>
              <a:gd name="T12" fmla="*/ 160 h 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60">
                <a:moveTo>
                  <a:pt x="480" y="0"/>
                </a:moveTo>
                <a:cubicBezTo>
                  <a:pt x="400" y="64"/>
                  <a:pt x="320" y="128"/>
                  <a:pt x="240" y="144"/>
                </a:cubicBezTo>
                <a:cubicBezTo>
                  <a:pt x="160" y="160"/>
                  <a:pt x="80" y="128"/>
                  <a:pt x="0" y="9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84" name="Rectangle 35"/>
          <p:cNvSpPr>
            <a:spLocks noChangeArrowheads="1"/>
          </p:cNvSpPr>
          <p:nvPr/>
        </p:nvSpPr>
        <p:spPr bwMode="auto">
          <a:xfrm>
            <a:off x="3581400" y="3886200"/>
            <a:ext cx="646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4. K</a:t>
            </a:r>
            <a:r>
              <a:rPr lang="en-US" altLang="ja-JP" sz="1800" baseline="-25000"/>
              <a:t>c</a:t>
            </a:r>
          </a:p>
        </p:txBody>
      </p:sp>
      <p:sp>
        <p:nvSpPr>
          <p:cNvPr id="45085" name="Rectangle 36"/>
          <p:cNvSpPr>
            <a:spLocks noChangeArrowheads="1"/>
          </p:cNvSpPr>
          <p:nvPr/>
        </p:nvSpPr>
        <p:spPr bwMode="auto">
          <a:xfrm>
            <a:off x="647700" y="5181600"/>
            <a:ext cx="1365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800"/>
              <a:t>7. A5</a:t>
            </a:r>
            <a:r>
              <a:rPr lang="en-US" altLang="ja-JP" sz="1800" baseline="-25000"/>
              <a:t>K</a:t>
            </a:r>
            <a:r>
              <a:rPr lang="en-US" altLang="ja-JP" sz="1800" baseline="-50000"/>
              <a:t>c</a:t>
            </a:r>
            <a:r>
              <a:rPr lang="en-US" altLang="ja-JP" sz="1800"/>
              <a:t>(talk)</a:t>
            </a:r>
          </a:p>
        </p:txBody>
      </p:sp>
    </p:spTree>
    <p:extLst>
      <p:ext uri="{BB962C8B-B14F-4D97-AF65-F5344CB8AC3E}">
        <p14:creationId xmlns:p14="http://schemas.microsoft.com/office/powerpoint/2010/main" val="393768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Wireless communications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13A00D0-C77F-994F-B74A-6DA2B9A6FE2A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3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23558" name="Picture 3" descr="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43200"/>
            <a:ext cx="137636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4" descr="lap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86200"/>
            <a:ext cx="12192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Picture 5" descr="p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514600"/>
            <a:ext cx="1227138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1" name="Picture 6" descr="lap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257800"/>
            <a:ext cx="12192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2" name="Arc 7"/>
          <p:cNvSpPr>
            <a:spLocks/>
          </p:cNvSpPr>
          <p:nvPr/>
        </p:nvSpPr>
        <p:spPr bwMode="auto">
          <a:xfrm flipH="1">
            <a:off x="6324600" y="19050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3" name="Arc 8"/>
          <p:cNvSpPr>
            <a:spLocks/>
          </p:cNvSpPr>
          <p:nvPr/>
        </p:nvSpPr>
        <p:spPr bwMode="auto">
          <a:xfrm flipH="1">
            <a:off x="6477000" y="20574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4" name="Arc 9"/>
          <p:cNvSpPr>
            <a:spLocks/>
          </p:cNvSpPr>
          <p:nvPr/>
        </p:nvSpPr>
        <p:spPr bwMode="auto">
          <a:xfrm flipH="1">
            <a:off x="6629400" y="22098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5" name="Arc 10"/>
          <p:cNvSpPr>
            <a:spLocks/>
          </p:cNvSpPr>
          <p:nvPr/>
        </p:nvSpPr>
        <p:spPr bwMode="auto">
          <a:xfrm flipH="1">
            <a:off x="6781800" y="23622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6" name="Arc 11"/>
          <p:cNvSpPr>
            <a:spLocks/>
          </p:cNvSpPr>
          <p:nvPr/>
        </p:nvSpPr>
        <p:spPr bwMode="auto">
          <a:xfrm>
            <a:off x="4572000" y="24384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7" name="Arc 12"/>
          <p:cNvSpPr>
            <a:spLocks/>
          </p:cNvSpPr>
          <p:nvPr/>
        </p:nvSpPr>
        <p:spPr bwMode="auto">
          <a:xfrm>
            <a:off x="4724400" y="22860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8" name="Arc 13"/>
          <p:cNvSpPr>
            <a:spLocks/>
          </p:cNvSpPr>
          <p:nvPr/>
        </p:nvSpPr>
        <p:spPr bwMode="auto">
          <a:xfrm>
            <a:off x="4876800" y="21336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9" name="Arc 14"/>
          <p:cNvSpPr>
            <a:spLocks/>
          </p:cNvSpPr>
          <p:nvPr/>
        </p:nvSpPr>
        <p:spPr bwMode="auto">
          <a:xfrm>
            <a:off x="5029200" y="19812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0" name="Arc 15"/>
          <p:cNvSpPr>
            <a:spLocks/>
          </p:cNvSpPr>
          <p:nvPr/>
        </p:nvSpPr>
        <p:spPr bwMode="auto">
          <a:xfrm>
            <a:off x="3124200" y="47244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1" name="Arc 16"/>
          <p:cNvSpPr>
            <a:spLocks/>
          </p:cNvSpPr>
          <p:nvPr/>
        </p:nvSpPr>
        <p:spPr bwMode="auto">
          <a:xfrm>
            <a:off x="3276600" y="45720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2" name="Arc 17"/>
          <p:cNvSpPr>
            <a:spLocks/>
          </p:cNvSpPr>
          <p:nvPr/>
        </p:nvSpPr>
        <p:spPr bwMode="auto">
          <a:xfrm>
            <a:off x="3429000" y="44196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3" name="Arc 18"/>
          <p:cNvSpPr>
            <a:spLocks/>
          </p:cNvSpPr>
          <p:nvPr/>
        </p:nvSpPr>
        <p:spPr bwMode="auto">
          <a:xfrm>
            <a:off x="3581400" y="42672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4" name="Arc 19"/>
          <p:cNvSpPr>
            <a:spLocks/>
          </p:cNvSpPr>
          <p:nvPr/>
        </p:nvSpPr>
        <p:spPr bwMode="auto">
          <a:xfrm>
            <a:off x="838200" y="34290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5" name="Arc 20"/>
          <p:cNvSpPr>
            <a:spLocks/>
          </p:cNvSpPr>
          <p:nvPr/>
        </p:nvSpPr>
        <p:spPr bwMode="auto">
          <a:xfrm>
            <a:off x="990600" y="32766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6" name="Arc 21"/>
          <p:cNvSpPr>
            <a:spLocks/>
          </p:cNvSpPr>
          <p:nvPr/>
        </p:nvSpPr>
        <p:spPr bwMode="auto">
          <a:xfrm>
            <a:off x="1143000" y="31242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7" name="Arc 22"/>
          <p:cNvSpPr>
            <a:spLocks/>
          </p:cNvSpPr>
          <p:nvPr/>
        </p:nvSpPr>
        <p:spPr bwMode="auto">
          <a:xfrm>
            <a:off x="1295400" y="29718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3578" name="Picture 24" descr="bigantenna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0292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79" name="Rectangle 28"/>
          <p:cNvSpPr>
            <a:spLocks noChangeArrowheads="1"/>
          </p:cNvSpPr>
          <p:nvPr/>
        </p:nvSpPr>
        <p:spPr bwMode="auto">
          <a:xfrm>
            <a:off x="6019800" y="3886200"/>
            <a:ext cx="2438400" cy="11430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>
                <a:latin typeface="Arial" charset="0"/>
              </a:rPr>
              <a:t>Easy to eavesdrop on or tamper with!</a:t>
            </a:r>
          </a:p>
        </p:txBody>
      </p:sp>
    </p:spTree>
    <p:extLst>
      <p:ext uri="{BB962C8B-B14F-4D97-AF65-F5344CB8AC3E}">
        <p14:creationId xmlns:p14="http://schemas.microsoft.com/office/powerpoint/2010/main" val="80769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Authentication and key generation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70DD06F-77A9-A345-89C3-3905A934BA7C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30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1600200" y="3505200"/>
            <a:ext cx="1143000" cy="1219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A3</a:t>
            </a: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293688" y="2743200"/>
            <a:ext cx="3744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K</a:t>
            </a:r>
            <a:r>
              <a:rPr lang="en-US" altLang="ja-JP" baseline="-25000"/>
              <a:t>i</a:t>
            </a:r>
            <a:r>
              <a:rPr lang="en-US" altLang="ja-JP"/>
              <a:t> (128 bit), RAND (128 bit)</a:t>
            </a: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4484688" y="2743200"/>
            <a:ext cx="3744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K</a:t>
            </a:r>
            <a:r>
              <a:rPr lang="en-US" altLang="ja-JP" baseline="-25000"/>
              <a:t>i</a:t>
            </a:r>
            <a:r>
              <a:rPr lang="en-US" altLang="ja-JP"/>
              <a:t> (128 bit), RAND (128 bit)</a:t>
            </a:r>
          </a:p>
        </p:txBody>
      </p:sp>
      <p:sp>
        <p:nvSpPr>
          <p:cNvPr id="47113" name="Rectangle 7"/>
          <p:cNvSpPr>
            <a:spLocks noChangeArrowheads="1"/>
          </p:cNvSpPr>
          <p:nvPr/>
        </p:nvSpPr>
        <p:spPr bwMode="auto">
          <a:xfrm>
            <a:off x="5791200" y="3505200"/>
            <a:ext cx="1143000" cy="1219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A8</a:t>
            </a:r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6981825" y="3581400"/>
            <a:ext cx="1476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K</a:t>
            </a:r>
            <a:r>
              <a:rPr lang="en-US" altLang="ja-JP" baseline="-25000"/>
              <a:t>c</a:t>
            </a:r>
            <a:r>
              <a:rPr lang="en-US" altLang="ja-JP"/>
              <a:t> (64 bit)</a:t>
            </a:r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2819400" y="3581400"/>
            <a:ext cx="189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SRES (32 bit)</a:t>
            </a:r>
          </a:p>
        </p:txBody>
      </p:sp>
      <p:cxnSp>
        <p:nvCxnSpPr>
          <p:cNvPr id="47116" name="AutoShape 11"/>
          <p:cNvCxnSpPr>
            <a:cxnSpLocks noChangeShapeType="1"/>
            <a:stCxn id="47111" idx="2"/>
            <a:endCxn id="47110" idx="0"/>
          </p:cNvCxnSpPr>
          <p:nvPr/>
        </p:nvCxnSpPr>
        <p:spPr bwMode="auto">
          <a:xfrm>
            <a:off x="2166938" y="3200400"/>
            <a:ext cx="4762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7117" name="AutoShape 12"/>
          <p:cNvCxnSpPr>
            <a:cxnSpLocks noChangeShapeType="1"/>
            <a:stCxn id="47112" idx="2"/>
            <a:endCxn id="47113" idx="0"/>
          </p:cNvCxnSpPr>
          <p:nvPr/>
        </p:nvCxnSpPr>
        <p:spPr bwMode="auto">
          <a:xfrm>
            <a:off x="6357938" y="3200400"/>
            <a:ext cx="4762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7118" name="AutoShape 13"/>
          <p:cNvCxnSpPr>
            <a:cxnSpLocks noChangeShapeType="1"/>
            <a:stCxn id="47110" idx="3"/>
          </p:cNvCxnSpPr>
          <p:nvPr/>
        </p:nvCxnSpPr>
        <p:spPr bwMode="auto">
          <a:xfrm>
            <a:off x="2743200" y="4114800"/>
            <a:ext cx="15240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7119" name="AutoShape 14"/>
          <p:cNvCxnSpPr>
            <a:cxnSpLocks noChangeShapeType="1"/>
            <a:stCxn id="47113" idx="3"/>
          </p:cNvCxnSpPr>
          <p:nvPr/>
        </p:nvCxnSpPr>
        <p:spPr bwMode="auto">
          <a:xfrm>
            <a:off x="6934200" y="4114800"/>
            <a:ext cx="152400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5072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Authentication and key generation</a:t>
            </a:r>
          </a:p>
        </p:txBody>
      </p:sp>
      <p:sp>
        <p:nvSpPr>
          <p:cNvPr id="491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9805F49-C2F6-4349-9C3D-4D4495D2100D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31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49155" name="Rectangle 1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229600" cy="914400"/>
          </a:xfrm>
        </p:spPr>
        <p:txBody>
          <a:bodyPr/>
          <a:lstStyle/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In practice, however… A3 = A8 = COMP128</a:t>
            </a:r>
          </a:p>
        </p:txBody>
      </p:sp>
      <p:sp>
        <p:nvSpPr>
          <p:cNvPr id="49159" name="Rectangle 14"/>
          <p:cNvSpPr>
            <a:spLocks noChangeArrowheads="1"/>
          </p:cNvSpPr>
          <p:nvPr/>
        </p:nvSpPr>
        <p:spPr bwMode="auto">
          <a:xfrm>
            <a:off x="1262063" y="3352800"/>
            <a:ext cx="1676400" cy="838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COMP128</a:t>
            </a:r>
          </a:p>
        </p:txBody>
      </p:sp>
      <p:cxnSp>
        <p:nvCxnSpPr>
          <p:cNvPr id="49160" name="AutoShape 15"/>
          <p:cNvCxnSpPr>
            <a:cxnSpLocks noChangeShapeType="1"/>
            <a:stCxn id="49162" idx="2"/>
            <a:endCxn id="49159" idx="0"/>
          </p:cNvCxnSpPr>
          <p:nvPr/>
        </p:nvCxnSpPr>
        <p:spPr bwMode="auto">
          <a:xfrm flipH="1">
            <a:off x="2100263" y="2971800"/>
            <a:ext cx="1587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9161" name="AutoShape 16"/>
          <p:cNvCxnSpPr>
            <a:cxnSpLocks noChangeShapeType="1"/>
            <a:stCxn id="49159" idx="3"/>
          </p:cNvCxnSpPr>
          <p:nvPr/>
        </p:nvCxnSpPr>
        <p:spPr bwMode="auto">
          <a:xfrm flipV="1">
            <a:off x="2938463" y="3767138"/>
            <a:ext cx="719137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9162" name="Text Box 17"/>
          <p:cNvSpPr txBox="1">
            <a:spLocks noChangeArrowheads="1"/>
          </p:cNvSpPr>
          <p:nvPr/>
        </p:nvSpPr>
        <p:spPr bwMode="auto">
          <a:xfrm>
            <a:off x="228600" y="2514600"/>
            <a:ext cx="3744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K</a:t>
            </a:r>
            <a:r>
              <a:rPr lang="en-US" altLang="ja-JP" baseline="-25000"/>
              <a:t>i</a:t>
            </a:r>
            <a:r>
              <a:rPr lang="en-US" altLang="ja-JP"/>
              <a:t> (128 bit), RAND (128 bit)</a:t>
            </a:r>
          </a:p>
        </p:txBody>
      </p:sp>
      <p:sp>
        <p:nvSpPr>
          <p:cNvPr id="49163" name="Rectangle 18"/>
          <p:cNvSpPr>
            <a:spLocks noChangeArrowheads="1"/>
          </p:cNvSpPr>
          <p:nvPr/>
        </p:nvSpPr>
        <p:spPr bwMode="auto">
          <a:xfrm>
            <a:off x="4038600" y="3505200"/>
            <a:ext cx="4876800" cy="457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4" name="Rectangle 19"/>
          <p:cNvSpPr>
            <a:spLocks noChangeArrowheads="1"/>
          </p:cNvSpPr>
          <p:nvPr/>
        </p:nvSpPr>
        <p:spPr bwMode="auto">
          <a:xfrm>
            <a:off x="4038600" y="3505200"/>
            <a:ext cx="1828800" cy="457200"/>
          </a:xfrm>
          <a:prstGeom prst="rect">
            <a:avLst/>
          </a:prstGeom>
          <a:solidFill>
            <a:srgbClr val="00808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SRES</a:t>
            </a:r>
          </a:p>
        </p:txBody>
      </p:sp>
      <p:sp>
        <p:nvSpPr>
          <p:cNvPr id="49165" name="Rectangle 21"/>
          <p:cNvSpPr>
            <a:spLocks noChangeArrowheads="1"/>
          </p:cNvSpPr>
          <p:nvPr/>
        </p:nvSpPr>
        <p:spPr bwMode="auto">
          <a:xfrm>
            <a:off x="6858000" y="3505200"/>
            <a:ext cx="2057400" cy="457200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K’</a:t>
            </a:r>
            <a:r>
              <a:rPr lang="en-US" altLang="ja-JP" baseline="-25000"/>
              <a:t>c</a:t>
            </a:r>
          </a:p>
        </p:txBody>
      </p:sp>
      <p:sp>
        <p:nvSpPr>
          <p:cNvPr id="49166" name="Line 22"/>
          <p:cNvSpPr>
            <a:spLocks noChangeShapeType="1"/>
          </p:cNvSpPr>
          <p:nvPr/>
        </p:nvSpPr>
        <p:spPr bwMode="auto">
          <a:xfrm>
            <a:off x="4038600" y="3352800"/>
            <a:ext cx="487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7" name="Text Box 23"/>
          <p:cNvSpPr txBox="1">
            <a:spLocks noChangeArrowheads="1"/>
          </p:cNvSpPr>
          <p:nvPr/>
        </p:nvSpPr>
        <p:spPr bwMode="auto">
          <a:xfrm>
            <a:off x="5791200" y="2895600"/>
            <a:ext cx="1157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128 bits</a:t>
            </a:r>
          </a:p>
        </p:txBody>
      </p:sp>
      <p:sp>
        <p:nvSpPr>
          <p:cNvPr id="49168" name="Line 24"/>
          <p:cNvSpPr>
            <a:spLocks noChangeShapeType="1"/>
          </p:cNvSpPr>
          <p:nvPr/>
        </p:nvSpPr>
        <p:spPr bwMode="auto">
          <a:xfrm>
            <a:off x="4038600" y="4114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9" name="Text Box 26"/>
          <p:cNvSpPr txBox="1">
            <a:spLocks noChangeArrowheads="1"/>
          </p:cNvSpPr>
          <p:nvPr/>
        </p:nvSpPr>
        <p:spPr bwMode="auto">
          <a:xfrm>
            <a:off x="4495800" y="4114800"/>
            <a:ext cx="1004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32 bits</a:t>
            </a:r>
          </a:p>
        </p:txBody>
      </p:sp>
      <p:sp>
        <p:nvSpPr>
          <p:cNvPr id="49170" name="Line 27"/>
          <p:cNvSpPr>
            <a:spLocks noChangeShapeType="1"/>
          </p:cNvSpPr>
          <p:nvPr/>
        </p:nvSpPr>
        <p:spPr bwMode="auto">
          <a:xfrm>
            <a:off x="6858000" y="41148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71" name="Rectangle 28"/>
          <p:cNvSpPr>
            <a:spLocks noChangeArrowheads="1"/>
          </p:cNvSpPr>
          <p:nvPr/>
        </p:nvSpPr>
        <p:spPr bwMode="auto">
          <a:xfrm>
            <a:off x="7467600" y="4114800"/>
            <a:ext cx="1004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54 bits</a:t>
            </a:r>
          </a:p>
        </p:txBody>
      </p:sp>
    </p:spTree>
    <p:extLst>
      <p:ext uri="{BB962C8B-B14F-4D97-AF65-F5344CB8AC3E}">
        <p14:creationId xmlns:p14="http://schemas.microsoft.com/office/powerpoint/2010/main" val="78873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Authentication and key generation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In practice, however… A3 = A8 = COMP128</a:t>
            </a:r>
          </a:p>
          <a:p>
            <a:endParaRPr lang="en-US" altLang="ja-JP" sz="240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altLang="ja-JP" sz="240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altLang="ja-JP" sz="240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altLang="ja-JP" sz="240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altLang="ja-JP" sz="240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altLang="ja-JP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Done in </a:t>
            </a:r>
            <a:r>
              <a:rPr lang="en-US" altLang="ja-JP" sz="2400" b="1">
                <a:latin typeface="Arial" charset="0"/>
                <a:ea typeface="ＭＳ Ｐゴシック" charset="0"/>
                <a:cs typeface="ＭＳ Ｐゴシック" charset="0"/>
              </a:rPr>
              <a:t>ALL</a:t>
            </a: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buFontTx/>
              <a:buNone/>
            </a:pP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	implementations!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including non COMP128</a:t>
            </a:r>
          </a:p>
        </p:txBody>
      </p:sp>
      <p:sp>
        <p:nvSpPr>
          <p:cNvPr id="512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0A6B37B-BEC5-AC44-A7C1-B273B8658D23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32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1262063" y="3352800"/>
            <a:ext cx="1676400" cy="838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COMP128</a:t>
            </a:r>
          </a:p>
        </p:txBody>
      </p:sp>
      <p:cxnSp>
        <p:nvCxnSpPr>
          <p:cNvPr id="51208" name="AutoShape 5"/>
          <p:cNvCxnSpPr>
            <a:cxnSpLocks noChangeShapeType="1"/>
            <a:stCxn id="51210" idx="2"/>
            <a:endCxn id="51207" idx="0"/>
          </p:cNvCxnSpPr>
          <p:nvPr/>
        </p:nvCxnSpPr>
        <p:spPr bwMode="auto">
          <a:xfrm flipH="1">
            <a:off x="2100263" y="2971800"/>
            <a:ext cx="1587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1209" name="AutoShape 6"/>
          <p:cNvCxnSpPr>
            <a:cxnSpLocks noChangeShapeType="1"/>
            <a:stCxn id="51207" idx="3"/>
          </p:cNvCxnSpPr>
          <p:nvPr/>
        </p:nvCxnSpPr>
        <p:spPr bwMode="auto">
          <a:xfrm flipV="1">
            <a:off x="2938463" y="3767138"/>
            <a:ext cx="719137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1210" name="Text Box 7"/>
          <p:cNvSpPr txBox="1">
            <a:spLocks noChangeArrowheads="1"/>
          </p:cNvSpPr>
          <p:nvPr/>
        </p:nvSpPr>
        <p:spPr bwMode="auto">
          <a:xfrm>
            <a:off x="228600" y="2514600"/>
            <a:ext cx="3744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K</a:t>
            </a:r>
            <a:r>
              <a:rPr lang="en-US" altLang="ja-JP" baseline="-25000"/>
              <a:t>i</a:t>
            </a:r>
            <a:r>
              <a:rPr lang="en-US" altLang="ja-JP"/>
              <a:t> (128 bit), RAND (128 bit)</a:t>
            </a:r>
          </a:p>
        </p:txBody>
      </p:sp>
      <p:sp>
        <p:nvSpPr>
          <p:cNvPr id="51211" name="Rectangle 8"/>
          <p:cNvSpPr>
            <a:spLocks noChangeArrowheads="1"/>
          </p:cNvSpPr>
          <p:nvPr/>
        </p:nvSpPr>
        <p:spPr bwMode="auto">
          <a:xfrm>
            <a:off x="4038600" y="3505200"/>
            <a:ext cx="4876800" cy="457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12" name="Rectangle 9"/>
          <p:cNvSpPr>
            <a:spLocks noChangeArrowheads="1"/>
          </p:cNvSpPr>
          <p:nvPr/>
        </p:nvSpPr>
        <p:spPr bwMode="auto">
          <a:xfrm>
            <a:off x="4038600" y="3505200"/>
            <a:ext cx="1828800" cy="457200"/>
          </a:xfrm>
          <a:prstGeom prst="rect">
            <a:avLst/>
          </a:prstGeom>
          <a:solidFill>
            <a:srgbClr val="00808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SRES</a:t>
            </a:r>
          </a:p>
        </p:txBody>
      </p:sp>
      <p:sp>
        <p:nvSpPr>
          <p:cNvPr id="51213" name="Rectangle 10"/>
          <p:cNvSpPr>
            <a:spLocks noChangeArrowheads="1"/>
          </p:cNvSpPr>
          <p:nvPr/>
        </p:nvSpPr>
        <p:spPr bwMode="auto">
          <a:xfrm>
            <a:off x="6858000" y="3505200"/>
            <a:ext cx="2057400" cy="457200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K’</a:t>
            </a:r>
            <a:r>
              <a:rPr lang="en-US" altLang="ja-JP" baseline="-25000"/>
              <a:t>c</a:t>
            </a:r>
          </a:p>
        </p:txBody>
      </p:sp>
      <p:sp>
        <p:nvSpPr>
          <p:cNvPr id="51214" name="Line 11"/>
          <p:cNvSpPr>
            <a:spLocks noChangeShapeType="1"/>
          </p:cNvSpPr>
          <p:nvPr/>
        </p:nvSpPr>
        <p:spPr bwMode="auto">
          <a:xfrm>
            <a:off x="4038600" y="3352800"/>
            <a:ext cx="487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15" name="Text Box 12"/>
          <p:cNvSpPr txBox="1">
            <a:spLocks noChangeArrowheads="1"/>
          </p:cNvSpPr>
          <p:nvPr/>
        </p:nvSpPr>
        <p:spPr bwMode="auto">
          <a:xfrm>
            <a:off x="5791200" y="2895600"/>
            <a:ext cx="1157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128 bits</a:t>
            </a:r>
          </a:p>
        </p:txBody>
      </p:sp>
      <p:sp>
        <p:nvSpPr>
          <p:cNvPr id="51216" name="Line 13"/>
          <p:cNvSpPr>
            <a:spLocks noChangeShapeType="1"/>
          </p:cNvSpPr>
          <p:nvPr/>
        </p:nvSpPr>
        <p:spPr bwMode="auto">
          <a:xfrm>
            <a:off x="4038600" y="4114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17" name="Text Box 14"/>
          <p:cNvSpPr txBox="1">
            <a:spLocks noChangeArrowheads="1"/>
          </p:cNvSpPr>
          <p:nvPr/>
        </p:nvSpPr>
        <p:spPr bwMode="auto">
          <a:xfrm>
            <a:off x="4495800" y="4114800"/>
            <a:ext cx="1004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32 bits</a:t>
            </a:r>
          </a:p>
        </p:txBody>
      </p:sp>
      <p:sp>
        <p:nvSpPr>
          <p:cNvPr id="51218" name="Line 15"/>
          <p:cNvSpPr>
            <a:spLocks noChangeShapeType="1"/>
          </p:cNvSpPr>
          <p:nvPr/>
        </p:nvSpPr>
        <p:spPr bwMode="auto">
          <a:xfrm>
            <a:off x="6858000" y="41148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19" name="Rectangle 16"/>
          <p:cNvSpPr>
            <a:spLocks noChangeArrowheads="1"/>
          </p:cNvSpPr>
          <p:nvPr/>
        </p:nvSpPr>
        <p:spPr bwMode="auto">
          <a:xfrm>
            <a:off x="7467600" y="4114800"/>
            <a:ext cx="1004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54 bits</a:t>
            </a:r>
          </a:p>
        </p:txBody>
      </p:sp>
      <p:sp>
        <p:nvSpPr>
          <p:cNvPr id="51220" name="Rectangle 17"/>
          <p:cNvSpPr>
            <a:spLocks noChangeArrowheads="1"/>
          </p:cNvSpPr>
          <p:nvPr/>
        </p:nvSpPr>
        <p:spPr bwMode="auto">
          <a:xfrm>
            <a:off x="4572000" y="5334000"/>
            <a:ext cx="2057400" cy="457200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K’</a:t>
            </a:r>
            <a:r>
              <a:rPr lang="en-US" altLang="ja-JP" baseline="-25000"/>
              <a:t>c</a:t>
            </a:r>
          </a:p>
        </p:txBody>
      </p:sp>
      <p:sp>
        <p:nvSpPr>
          <p:cNvPr id="51221" name="Rectangle 18"/>
          <p:cNvSpPr>
            <a:spLocks noChangeArrowheads="1"/>
          </p:cNvSpPr>
          <p:nvPr/>
        </p:nvSpPr>
        <p:spPr bwMode="auto">
          <a:xfrm>
            <a:off x="6629400" y="5334000"/>
            <a:ext cx="1676400" cy="4572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0000000000</a:t>
            </a:r>
          </a:p>
        </p:txBody>
      </p:sp>
      <p:sp>
        <p:nvSpPr>
          <p:cNvPr id="51222" name="Rectangle 19"/>
          <p:cNvSpPr>
            <a:spLocks noChangeArrowheads="1"/>
          </p:cNvSpPr>
          <p:nvPr/>
        </p:nvSpPr>
        <p:spPr bwMode="auto">
          <a:xfrm>
            <a:off x="6019800" y="6019800"/>
            <a:ext cx="1004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64 bits</a:t>
            </a:r>
          </a:p>
        </p:txBody>
      </p:sp>
      <p:sp>
        <p:nvSpPr>
          <p:cNvPr id="51223" name="Line 20"/>
          <p:cNvSpPr>
            <a:spLocks noChangeShapeType="1"/>
          </p:cNvSpPr>
          <p:nvPr/>
        </p:nvSpPr>
        <p:spPr bwMode="auto">
          <a:xfrm>
            <a:off x="4572000" y="5943600"/>
            <a:ext cx="373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24" name="Rectangle 21"/>
          <p:cNvSpPr>
            <a:spLocks noChangeArrowheads="1"/>
          </p:cNvSpPr>
          <p:nvPr/>
        </p:nvSpPr>
        <p:spPr bwMode="auto">
          <a:xfrm>
            <a:off x="3962400" y="4800600"/>
            <a:ext cx="57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K</a:t>
            </a:r>
            <a:r>
              <a:rPr lang="en-US" altLang="ja-JP" baseline="-25000"/>
              <a:t>c</a:t>
            </a:r>
            <a:r>
              <a:rPr lang="en-US" altLang="ja-JP"/>
              <a:t>:</a:t>
            </a:r>
            <a:endParaRPr lang="en-US" altLang="ja-JP" baseline="-25000"/>
          </a:p>
        </p:txBody>
      </p:sp>
      <p:sp>
        <p:nvSpPr>
          <p:cNvPr id="51225" name="Line 22"/>
          <p:cNvSpPr>
            <a:spLocks noChangeShapeType="1"/>
          </p:cNvSpPr>
          <p:nvPr/>
        </p:nvSpPr>
        <p:spPr bwMode="auto">
          <a:xfrm flipH="1">
            <a:off x="4572000" y="3962400"/>
            <a:ext cx="2286000" cy="13716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26" name="Line 23"/>
          <p:cNvSpPr>
            <a:spLocks noChangeShapeType="1"/>
          </p:cNvSpPr>
          <p:nvPr/>
        </p:nvSpPr>
        <p:spPr bwMode="auto">
          <a:xfrm flipH="1">
            <a:off x="8305800" y="3962400"/>
            <a:ext cx="609600" cy="13716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564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Over-the-air encryption</a:t>
            </a:r>
          </a:p>
        </p:txBody>
      </p:sp>
      <p:sp>
        <p:nvSpPr>
          <p:cNvPr id="532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ACCCA26-A4DE-2B40-B50D-5AED45202DAF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33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53254" name="Picture 31" descr="cell phone cli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76600"/>
            <a:ext cx="220186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5" name="Picture 27" descr="cell t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2971800"/>
            <a:ext cx="19415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6" name="Line 33"/>
          <p:cNvSpPr>
            <a:spLocks noChangeShapeType="1"/>
          </p:cNvSpPr>
          <p:nvPr/>
        </p:nvSpPr>
        <p:spPr bwMode="auto">
          <a:xfrm flipV="1">
            <a:off x="3657600" y="4114800"/>
            <a:ext cx="1752600" cy="30480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787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Over-the-air encryption</a:t>
            </a:r>
          </a:p>
        </p:txBody>
      </p:sp>
      <p:sp>
        <p:nvSpPr>
          <p:cNvPr id="553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1874D99-AAD9-CE42-961E-FA2AADBB5ED6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34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55302" name="Picture 2" descr="cell phone clip"/>
          <p:cNvPicPr>
            <a:picLocks noChangeAspect="1" noChangeArrowheads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76600"/>
            <a:ext cx="220186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25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3" name="Picture 3" descr="cell tower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2971800"/>
            <a:ext cx="19415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4" name="Rectangle 5"/>
          <p:cNvSpPr>
            <a:spLocks noChangeArrowheads="1"/>
          </p:cNvSpPr>
          <p:nvPr/>
        </p:nvSpPr>
        <p:spPr bwMode="auto">
          <a:xfrm>
            <a:off x="2033588" y="3200400"/>
            <a:ext cx="11430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ja-JP"/>
              <a:t>A5</a:t>
            </a:r>
          </a:p>
        </p:txBody>
      </p:sp>
      <p:sp>
        <p:nvSpPr>
          <p:cNvPr id="55305" name="Text Box 6"/>
          <p:cNvSpPr txBox="1">
            <a:spLocks noChangeArrowheads="1"/>
          </p:cNvSpPr>
          <p:nvPr/>
        </p:nvSpPr>
        <p:spPr bwMode="auto">
          <a:xfrm>
            <a:off x="1125538" y="1905000"/>
            <a:ext cx="2952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K</a:t>
            </a:r>
            <a:r>
              <a:rPr lang="en-US" altLang="ja-JP" baseline="-25000"/>
              <a:t>c</a:t>
            </a:r>
            <a:r>
              <a:rPr lang="en-US" altLang="ja-JP"/>
              <a:t> (64 bit), </a:t>
            </a:r>
          </a:p>
          <a:p>
            <a:r>
              <a:rPr lang="en-US" altLang="ja-JP"/>
              <a:t>Frame number (22 bit)</a:t>
            </a:r>
          </a:p>
        </p:txBody>
      </p:sp>
      <p:sp>
        <p:nvSpPr>
          <p:cNvPr id="55306" name="Rectangle 7"/>
          <p:cNvSpPr>
            <a:spLocks noChangeArrowheads="1"/>
          </p:cNvSpPr>
          <p:nvPr/>
        </p:nvSpPr>
        <p:spPr bwMode="auto">
          <a:xfrm>
            <a:off x="1403350" y="4800600"/>
            <a:ext cx="239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114-bit keystream</a:t>
            </a:r>
          </a:p>
        </p:txBody>
      </p:sp>
      <p:cxnSp>
        <p:nvCxnSpPr>
          <p:cNvPr id="55307" name="AutoShape 8"/>
          <p:cNvCxnSpPr>
            <a:cxnSpLocks noChangeShapeType="1"/>
            <a:stCxn id="55305" idx="2"/>
            <a:endCxn id="55304" idx="0"/>
          </p:cNvCxnSpPr>
          <p:nvPr/>
        </p:nvCxnSpPr>
        <p:spPr bwMode="auto">
          <a:xfrm>
            <a:off x="2601913" y="2727325"/>
            <a:ext cx="3175" cy="4730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5308" name="AutoShape 9"/>
          <p:cNvCxnSpPr>
            <a:cxnSpLocks noChangeShapeType="1"/>
            <a:stCxn id="55304" idx="2"/>
            <a:endCxn id="55306" idx="0"/>
          </p:cNvCxnSpPr>
          <p:nvPr/>
        </p:nvCxnSpPr>
        <p:spPr bwMode="auto">
          <a:xfrm flipH="1">
            <a:off x="2600325" y="4419600"/>
            <a:ext cx="4763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5309" name="AutoShape 10"/>
          <p:cNvCxnSpPr>
            <a:cxnSpLocks noChangeShapeType="1"/>
            <a:stCxn id="55306" idx="2"/>
            <a:endCxn id="55310" idx="0"/>
          </p:cNvCxnSpPr>
          <p:nvPr/>
        </p:nvCxnSpPr>
        <p:spPr bwMode="auto">
          <a:xfrm>
            <a:off x="2600325" y="5257800"/>
            <a:ext cx="635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5310" name="Oval 11"/>
          <p:cNvSpPr>
            <a:spLocks noChangeArrowheads="1"/>
          </p:cNvSpPr>
          <p:nvPr/>
        </p:nvSpPr>
        <p:spPr bwMode="auto">
          <a:xfrm>
            <a:off x="2416175" y="5638800"/>
            <a:ext cx="381000" cy="381000"/>
          </a:xfrm>
          <a:prstGeom prst="ellipse">
            <a:avLst/>
          </a:prstGeom>
          <a:solidFill>
            <a:srgbClr val="ECECE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+</a:t>
            </a:r>
          </a:p>
        </p:txBody>
      </p:sp>
      <p:cxnSp>
        <p:nvCxnSpPr>
          <p:cNvPr id="55311" name="AutoShape 12"/>
          <p:cNvCxnSpPr>
            <a:cxnSpLocks noChangeShapeType="1"/>
            <a:stCxn id="55312" idx="3"/>
            <a:endCxn id="55310" idx="2"/>
          </p:cNvCxnSpPr>
          <p:nvPr/>
        </p:nvCxnSpPr>
        <p:spPr bwMode="auto">
          <a:xfrm>
            <a:off x="1382713" y="5826125"/>
            <a:ext cx="10334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5312" name="Rectangle 13"/>
          <p:cNvSpPr>
            <a:spLocks noChangeArrowheads="1"/>
          </p:cNvSpPr>
          <p:nvPr/>
        </p:nvSpPr>
        <p:spPr bwMode="auto">
          <a:xfrm>
            <a:off x="114300" y="5414963"/>
            <a:ext cx="12684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Plaintext</a:t>
            </a:r>
          </a:p>
          <a:p>
            <a:r>
              <a:rPr lang="en-US" altLang="ja-JP"/>
              <a:t>(frame)</a:t>
            </a:r>
          </a:p>
        </p:txBody>
      </p:sp>
      <p:sp>
        <p:nvSpPr>
          <p:cNvPr id="55313" name="Rectangle 14"/>
          <p:cNvSpPr>
            <a:spLocks noChangeArrowheads="1"/>
          </p:cNvSpPr>
          <p:nvPr/>
        </p:nvSpPr>
        <p:spPr bwMode="auto">
          <a:xfrm>
            <a:off x="3200400" y="5595938"/>
            <a:ext cx="147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Ciphertext</a:t>
            </a:r>
          </a:p>
        </p:txBody>
      </p:sp>
      <p:cxnSp>
        <p:nvCxnSpPr>
          <p:cNvPr id="55314" name="AutoShape 15"/>
          <p:cNvCxnSpPr>
            <a:cxnSpLocks noChangeShapeType="1"/>
            <a:stCxn id="55310" idx="6"/>
            <a:endCxn id="55313" idx="1"/>
          </p:cNvCxnSpPr>
          <p:nvPr/>
        </p:nvCxnSpPr>
        <p:spPr bwMode="auto">
          <a:xfrm flipV="1">
            <a:off x="2797175" y="5824538"/>
            <a:ext cx="403225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5315" name="Rectangle 16"/>
          <p:cNvSpPr>
            <a:spLocks noChangeArrowheads="1"/>
          </p:cNvSpPr>
          <p:nvPr/>
        </p:nvSpPr>
        <p:spPr bwMode="auto">
          <a:xfrm>
            <a:off x="6148388" y="3233738"/>
            <a:ext cx="11430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ja-JP"/>
              <a:t>A5</a:t>
            </a:r>
          </a:p>
        </p:txBody>
      </p:sp>
      <p:sp>
        <p:nvSpPr>
          <p:cNvPr id="55316" name="Text Box 17"/>
          <p:cNvSpPr txBox="1">
            <a:spLocks noChangeArrowheads="1"/>
          </p:cNvSpPr>
          <p:nvPr/>
        </p:nvSpPr>
        <p:spPr bwMode="auto">
          <a:xfrm>
            <a:off x="5240338" y="1920875"/>
            <a:ext cx="2952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K</a:t>
            </a:r>
            <a:r>
              <a:rPr lang="en-US" altLang="ja-JP" baseline="-25000"/>
              <a:t>c</a:t>
            </a:r>
            <a:r>
              <a:rPr lang="en-US" altLang="ja-JP"/>
              <a:t> (64 bit), </a:t>
            </a:r>
          </a:p>
          <a:p>
            <a:r>
              <a:rPr lang="en-US" altLang="ja-JP"/>
              <a:t>Frame number (22 bit)</a:t>
            </a:r>
          </a:p>
        </p:txBody>
      </p:sp>
      <p:sp>
        <p:nvSpPr>
          <p:cNvPr id="55317" name="Rectangle 18"/>
          <p:cNvSpPr>
            <a:spLocks noChangeArrowheads="1"/>
          </p:cNvSpPr>
          <p:nvPr/>
        </p:nvSpPr>
        <p:spPr bwMode="auto">
          <a:xfrm>
            <a:off x="5518150" y="4833938"/>
            <a:ext cx="239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114-bit keystream</a:t>
            </a:r>
          </a:p>
        </p:txBody>
      </p:sp>
      <p:cxnSp>
        <p:nvCxnSpPr>
          <p:cNvPr id="55318" name="AutoShape 19"/>
          <p:cNvCxnSpPr>
            <a:cxnSpLocks noChangeShapeType="1"/>
            <a:stCxn id="55316" idx="2"/>
            <a:endCxn id="55315" idx="0"/>
          </p:cNvCxnSpPr>
          <p:nvPr/>
        </p:nvCxnSpPr>
        <p:spPr bwMode="auto">
          <a:xfrm>
            <a:off x="6716713" y="2743200"/>
            <a:ext cx="3175" cy="4905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5319" name="AutoShape 20"/>
          <p:cNvCxnSpPr>
            <a:cxnSpLocks noChangeShapeType="1"/>
            <a:stCxn id="55315" idx="2"/>
            <a:endCxn id="55317" idx="0"/>
          </p:cNvCxnSpPr>
          <p:nvPr/>
        </p:nvCxnSpPr>
        <p:spPr bwMode="auto">
          <a:xfrm flipH="1">
            <a:off x="6715125" y="4452938"/>
            <a:ext cx="4763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5320" name="AutoShape 21"/>
          <p:cNvCxnSpPr>
            <a:cxnSpLocks noChangeShapeType="1"/>
            <a:stCxn id="55317" idx="2"/>
            <a:endCxn id="55321" idx="0"/>
          </p:cNvCxnSpPr>
          <p:nvPr/>
        </p:nvCxnSpPr>
        <p:spPr bwMode="auto">
          <a:xfrm>
            <a:off x="6715125" y="5291138"/>
            <a:ext cx="635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5321" name="Oval 22"/>
          <p:cNvSpPr>
            <a:spLocks noChangeArrowheads="1"/>
          </p:cNvSpPr>
          <p:nvPr/>
        </p:nvSpPr>
        <p:spPr bwMode="auto">
          <a:xfrm>
            <a:off x="6530975" y="5672138"/>
            <a:ext cx="381000" cy="381000"/>
          </a:xfrm>
          <a:prstGeom prst="ellipse">
            <a:avLst/>
          </a:prstGeom>
          <a:solidFill>
            <a:srgbClr val="ECECE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+</a:t>
            </a:r>
          </a:p>
        </p:txBody>
      </p:sp>
      <p:cxnSp>
        <p:nvCxnSpPr>
          <p:cNvPr id="55322" name="AutoShape 23"/>
          <p:cNvCxnSpPr>
            <a:cxnSpLocks noChangeShapeType="1"/>
            <a:endCxn id="55321" idx="2"/>
          </p:cNvCxnSpPr>
          <p:nvPr/>
        </p:nvCxnSpPr>
        <p:spPr bwMode="auto">
          <a:xfrm>
            <a:off x="5497513" y="5859463"/>
            <a:ext cx="10334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5323" name="Rectangle 24"/>
          <p:cNvSpPr>
            <a:spLocks noChangeArrowheads="1"/>
          </p:cNvSpPr>
          <p:nvPr/>
        </p:nvSpPr>
        <p:spPr bwMode="auto">
          <a:xfrm>
            <a:off x="7624763" y="56388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Plaintext</a:t>
            </a:r>
          </a:p>
        </p:txBody>
      </p:sp>
      <p:cxnSp>
        <p:nvCxnSpPr>
          <p:cNvPr id="55324" name="AutoShape 25"/>
          <p:cNvCxnSpPr>
            <a:cxnSpLocks noChangeShapeType="1"/>
            <a:stCxn id="55321" idx="6"/>
            <a:endCxn id="55323" idx="1"/>
          </p:cNvCxnSpPr>
          <p:nvPr/>
        </p:nvCxnSpPr>
        <p:spPr bwMode="auto">
          <a:xfrm>
            <a:off x="6911975" y="5862638"/>
            <a:ext cx="712788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5325" name="Freeform 26"/>
          <p:cNvSpPr>
            <a:spLocks/>
          </p:cNvSpPr>
          <p:nvPr/>
        </p:nvSpPr>
        <p:spPr bwMode="auto">
          <a:xfrm>
            <a:off x="4038600" y="3810000"/>
            <a:ext cx="1447800" cy="1600200"/>
          </a:xfrm>
          <a:custGeom>
            <a:avLst/>
            <a:gdLst>
              <a:gd name="T0" fmla="*/ 48 w 912"/>
              <a:gd name="T1" fmla="*/ 1008 h 1008"/>
              <a:gd name="T2" fmla="*/ 144 w 912"/>
              <a:gd name="T3" fmla="*/ 480 h 1008"/>
              <a:gd name="T4" fmla="*/ 912 w 912"/>
              <a:gd name="T5" fmla="*/ 0 h 1008"/>
              <a:gd name="T6" fmla="*/ 0 60000 65536"/>
              <a:gd name="T7" fmla="*/ 0 60000 65536"/>
              <a:gd name="T8" fmla="*/ 0 60000 65536"/>
              <a:gd name="T9" fmla="*/ 0 w 912"/>
              <a:gd name="T10" fmla="*/ 0 h 1008"/>
              <a:gd name="T11" fmla="*/ 912 w 912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1008">
                <a:moveTo>
                  <a:pt x="48" y="1008"/>
                </a:moveTo>
                <a:cubicBezTo>
                  <a:pt x="24" y="828"/>
                  <a:pt x="0" y="648"/>
                  <a:pt x="144" y="480"/>
                </a:cubicBezTo>
                <a:cubicBezTo>
                  <a:pt x="288" y="312"/>
                  <a:pt x="600" y="156"/>
                  <a:pt x="912" y="0"/>
                </a:cubicBezTo>
              </a:path>
            </a:pathLst>
          </a:custGeom>
          <a:noFill/>
          <a:ln w="57150" cap="rnd">
            <a:solidFill>
              <a:schemeClr val="tx1"/>
            </a:solidFill>
            <a:prstDash val="sysDot"/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546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Over-the-air encryption</a:t>
            </a:r>
          </a:p>
        </p:txBody>
      </p:sp>
      <p:sp>
        <p:nvSpPr>
          <p:cNvPr id="573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49582A4-9A90-154B-B9F1-2DD2B9E0CABF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35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57350" name="Picture 2" descr="cell phone clip"/>
          <p:cNvPicPr>
            <a:picLocks noChangeAspect="1" noChangeArrowheads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76600"/>
            <a:ext cx="220186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25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1" name="Picture 3" descr="cell tower"/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2971800"/>
            <a:ext cx="19415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2" name="Rectangle 5"/>
          <p:cNvSpPr>
            <a:spLocks noChangeArrowheads="1"/>
          </p:cNvSpPr>
          <p:nvPr/>
        </p:nvSpPr>
        <p:spPr bwMode="auto">
          <a:xfrm>
            <a:off x="2033588" y="3200400"/>
            <a:ext cx="11430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ja-JP"/>
              <a:t>A5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1125538" y="1905000"/>
            <a:ext cx="2952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K</a:t>
            </a:r>
            <a:r>
              <a:rPr lang="en-US" altLang="ja-JP" baseline="-25000"/>
              <a:t>c</a:t>
            </a:r>
            <a:r>
              <a:rPr lang="en-US" altLang="ja-JP"/>
              <a:t> (64 bit), </a:t>
            </a:r>
          </a:p>
          <a:p>
            <a:r>
              <a:rPr lang="en-US" altLang="ja-JP"/>
              <a:t>Frame number (22 bit)</a:t>
            </a:r>
          </a:p>
        </p:txBody>
      </p:sp>
      <p:sp>
        <p:nvSpPr>
          <p:cNvPr id="57354" name="Rectangle 7"/>
          <p:cNvSpPr>
            <a:spLocks noChangeArrowheads="1"/>
          </p:cNvSpPr>
          <p:nvPr/>
        </p:nvSpPr>
        <p:spPr bwMode="auto">
          <a:xfrm>
            <a:off x="1403350" y="4800600"/>
            <a:ext cx="239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114-bit keystream</a:t>
            </a:r>
          </a:p>
        </p:txBody>
      </p:sp>
      <p:cxnSp>
        <p:nvCxnSpPr>
          <p:cNvPr id="57355" name="AutoShape 8"/>
          <p:cNvCxnSpPr>
            <a:cxnSpLocks noChangeShapeType="1"/>
            <a:stCxn id="57353" idx="2"/>
            <a:endCxn id="57352" idx="0"/>
          </p:cNvCxnSpPr>
          <p:nvPr/>
        </p:nvCxnSpPr>
        <p:spPr bwMode="auto">
          <a:xfrm>
            <a:off x="2601913" y="2727325"/>
            <a:ext cx="3175" cy="4730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7356" name="AutoShape 9"/>
          <p:cNvCxnSpPr>
            <a:cxnSpLocks noChangeShapeType="1"/>
            <a:stCxn id="57352" idx="2"/>
            <a:endCxn id="57354" idx="0"/>
          </p:cNvCxnSpPr>
          <p:nvPr/>
        </p:nvCxnSpPr>
        <p:spPr bwMode="auto">
          <a:xfrm flipH="1">
            <a:off x="2600325" y="4419600"/>
            <a:ext cx="4763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7357" name="AutoShape 10"/>
          <p:cNvCxnSpPr>
            <a:cxnSpLocks noChangeShapeType="1"/>
            <a:stCxn id="57354" idx="2"/>
            <a:endCxn id="57358" idx="0"/>
          </p:cNvCxnSpPr>
          <p:nvPr/>
        </p:nvCxnSpPr>
        <p:spPr bwMode="auto">
          <a:xfrm>
            <a:off x="2600325" y="5257800"/>
            <a:ext cx="635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7358" name="Oval 11"/>
          <p:cNvSpPr>
            <a:spLocks noChangeArrowheads="1"/>
          </p:cNvSpPr>
          <p:nvPr/>
        </p:nvSpPr>
        <p:spPr bwMode="auto">
          <a:xfrm>
            <a:off x="2416175" y="5638800"/>
            <a:ext cx="381000" cy="381000"/>
          </a:xfrm>
          <a:prstGeom prst="ellipse">
            <a:avLst/>
          </a:prstGeom>
          <a:solidFill>
            <a:srgbClr val="ECECE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+</a:t>
            </a:r>
          </a:p>
        </p:txBody>
      </p:sp>
      <p:cxnSp>
        <p:nvCxnSpPr>
          <p:cNvPr id="57359" name="AutoShape 12"/>
          <p:cNvCxnSpPr>
            <a:cxnSpLocks noChangeShapeType="1"/>
            <a:stCxn id="57360" idx="3"/>
            <a:endCxn id="57358" idx="2"/>
          </p:cNvCxnSpPr>
          <p:nvPr/>
        </p:nvCxnSpPr>
        <p:spPr bwMode="auto">
          <a:xfrm>
            <a:off x="1382713" y="5826125"/>
            <a:ext cx="10334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7360" name="Rectangle 13"/>
          <p:cNvSpPr>
            <a:spLocks noChangeArrowheads="1"/>
          </p:cNvSpPr>
          <p:nvPr/>
        </p:nvSpPr>
        <p:spPr bwMode="auto">
          <a:xfrm>
            <a:off x="114300" y="5414963"/>
            <a:ext cx="12684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Plaintext</a:t>
            </a:r>
          </a:p>
          <a:p>
            <a:r>
              <a:rPr lang="en-US" altLang="ja-JP"/>
              <a:t>(frame)</a:t>
            </a:r>
          </a:p>
        </p:txBody>
      </p:sp>
      <p:sp>
        <p:nvSpPr>
          <p:cNvPr id="57361" name="Rectangle 14"/>
          <p:cNvSpPr>
            <a:spLocks noChangeArrowheads="1"/>
          </p:cNvSpPr>
          <p:nvPr/>
        </p:nvSpPr>
        <p:spPr bwMode="auto">
          <a:xfrm>
            <a:off x="3200400" y="5595938"/>
            <a:ext cx="147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Ciphertext</a:t>
            </a:r>
          </a:p>
        </p:txBody>
      </p:sp>
      <p:cxnSp>
        <p:nvCxnSpPr>
          <p:cNvPr id="57362" name="AutoShape 15"/>
          <p:cNvCxnSpPr>
            <a:cxnSpLocks noChangeShapeType="1"/>
            <a:stCxn id="57358" idx="6"/>
            <a:endCxn id="57361" idx="1"/>
          </p:cNvCxnSpPr>
          <p:nvPr/>
        </p:nvCxnSpPr>
        <p:spPr bwMode="auto">
          <a:xfrm flipV="1">
            <a:off x="2797175" y="5824538"/>
            <a:ext cx="403225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7363" name="Rectangle 16"/>
          <p:cNvSpPr>
            <a:spLocks noChangeArrowheads="1"/>
          </p:cNvSpPr>
          <p:nvPr/>
        </p:nvSpPr>
        <p:spPr bwMode="auto">
          <a:xfrm>
            <a:off x="6148388" y="3233738"/>
            <a:ext cx="11430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ja-JP"/>
              <a:t>A5</a:t>
            </a:r>
          </a:p>
        </p:txBody>
      </p:sp>
      <p:sp>
        <p:nvSpPr>
          <p:cNvPr id="57364" name="Text Box 17"/>
          <p:cNvSpPr txBox="1">
            <a:spLocks noChangeArrowheads="1"/>
          </p:cNvSpPr>
          <p:nvPr/>
        </p:nvSpPr>
        <p:spPr bwMode="auto">
          <a:xfrm>
            <a:off x="5240338" y="1920875"/>
            <a:ext cx="2952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K</a:t>
            </a:r>
            <a:r>
              <a:rPr lang="en-US" altLang="ja-JP" baseline="-25000"/>
              <a:t>c</a:t>
            </a:r>
            <a:r>
              <a:rPr lang="en-US" altLang="ja-JP"/>
              <a:t> (64 bit), </a:t>
            </a:r>
          </a:p>
          <a:p>
            <a:r>
              <a:rPr lang="en-US" altLang="ja-JP"/>
              <a:t>Frame number (22 bit)</a:t>
            </a:r>
          </a:p>
        </p:txBody>
      </p:sp>
      <p:sp>
        <p:nvSpPr>
          <p:cNvPr id="57365" name="Rectangle 18"/>
          <p:cNvSpPr>
            <a:spLocks noChangeArrowheads="1"/>
          </p:cNvSpPr>
          <p:nvPr/>
        </p:nvSpPr>
        <p:spPr bwMode="auto">
          <a:xfrm>
            <a:off x="5518150" y="4833938"/>
            <a:ext cx="239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114-bit keystream</a:t>
            </a:r>
          </a:p>
        </p:txBody>
      </p:sp>
      <p:cxnSp>
        <p:nvCxnSpPr>
          <p:cNvPr id="57366" name="AutoShape 19"/>
          <p:cNvCxnSpPr>
            <a:cxnSpLocks noChangeShapeType="1"/>
            <a:stCxn id="57364" idx="2"/>
            <a:endCxn id="57363" idx="0"/>
          </p:cNvCxnSpPr>
          <p:nvPr/>
        </p:nvCxnSpPr>
        <p:spPr bwMode="auto">
          <a:xfrm>
            <a:off x="6716713" y="2743200"/>
            <a:ext cx="3175" cy="4905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7367" name="AutoShape 20"/>
          <p:cNvCxnSpPr>
            <a:cxnSpLocks noChangeShapeType="1"/>
            <a:stCxn id="57363" idx="2"/>
            <a:endCxn id="57365" idx="0"/>
          </p:cNvCxnSpPr>
          <p:nvPr/>
        </p:nvCxnSpPr>
        <p:spPr bwMode="auto">
          <a:xfrm flipH="1">
            <a:off x="6715125" y="4452938"/>
            <a:ext cx="4763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7368" name="AutoShape 21"/>
          <p:cNvCxnSpPr>
            <a:cxnSpLocks noChangeShapeType="1"/>
            <a:stCxn id="57365" idx="2"/>
            <a:endCxn id="57369" idx="0"/>
          </p:cNvCxnSpPr>
          <p:nvPr/>
        </p:nvCxnSpPr>
        <p:spPr bwMode="auto">
          <a:xfrm>
            <a:off x="6715125" y="5291138"/>
            <a:ext cx="635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7369" name="Oval 22"/>
          <p:cNvSpPr>
            <a:spLocks noChangeArrowheads="1"/>
          </p:cNvSpPr>
          <p:nvPr/>
        </p:nvSpPr>
        <p:spPr bwMode="auto">
          <a:xfrm>
            <a:off x="6530975" y="5672138"/>
            <a:ext cx="381000" cy="381000"/>
          </a:xfrm>
          <a:prstGeom prst="ellipse">
            <a:avLst/>
          </a:prstGeom>
          <a:solidFill>
            <a:srgbClr val="ECECE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+</a:t>
            </a:r>
          </a:p>
        </p:txBody>
      </p:sp>
      <p:cxnSp>
        <p:nvCxnSpPr>
          <p:cNvPr id="57370" name="AutoShape 23"/>
          <p:cNvCxnSpPr>
            <a:cxnSpLocks noChangeShapeType="1"/>
            <a:endCxn id="57369" idx="2"/>
          </p:cNvCxnSpPr>
          <p:nvPr/>
        </p:nvCxnSpPr>
        <p:spPr bwMode="auto">
          <a:xfrm>
            <a:off x="5497513" y="5859463"/>
            <a:ext cx="10334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7371" name="Rectangle 24"/>
          <p:cNvSpPr>
            <a:spLocks noChangeArrowheads="1"/>
          </p:cNvSpPr>
          <p:nvPr/>
        </p:nvSpPr>
        <p:spPr bwMode="auto">
          <a:xfrm>
            <a:off x="7624763" y="56388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/>
              <a:t>Plaintext</a:t>
            </a:r>
          </a:p>
        </p:txBody>
      </p:sp>
      <p:cxnSp>
        <p:nvCxnSpPr>
          <p:cNvPr id="57372" name="AutoShape 25"/>
          <p:cNvCxnSpPr>
            <a:cxnSpLocks noChangeShapeType="1"/>
            <a:stCxn id="57369" idx="6"/>
            <a:endCxn id="57371" idx="1"/>
          </p:cNvCxnSpPr>
          <p:nvPr/>
        </p:nvCxnSpPr>
        <p:spPr bwMode="auto">
          <a:xfrm>
            <a:off x="6911975" y="5862638"/>
            <a:ext cx="712788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7373" name="Freeform 26"/>
          <p:cNvSpPr>
            <a:spLocks/>
          </p:cNvSpPr>
          <p:nvPr/>
        </p:nvSpPr>
        <p:spPr bwMode="auto">
          <a:xfrm>
            <a:off x="4038600" y="3810000"/>
            <a:ext cx="1447800" cy="1600200"/>
          </a:xfrm>
          <a:custGeom>
            <a:avLst/>
            <a:gdLst>
              <a:gd name="T0" fmla="*/ 48 w 912"/>
              <a:gd name="T1" fmla="*/ 1008 h 1008"/>
              <a:gd name="T2" fmla="*/ 144 w 912"/>
              <a:gd name="T3" fmla="*/ 480 h 1008"/>
              <a:gd name="T4" fmla="*/ 912 w 912"/>
              <a:gd name="T5" fmla="*/ 0 h 1008"/>
              <a:gd name="T6" fmla="*/ 0 60000 65536"/>
              <a:gd name="T7" fmla="*/ 0 60000 65536"/>
              <a:gd name="T8" fmla="*/ 0 60000 65536"/>
              <a:gd name="T9" fmla="*/ 0 w 912"/>
              <a:gd name="T10" fmla="*/ 0 h 1008"/>
              <a:gd name="T11" fmla="*/ 912 w 912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1008">
                <a:moveTo>
                  <a:pt x="48" y="1008"/>
                </a:moveTo>
                <a:cubicBezTo>
                  <a:pt x="24" y="828"/>
                  <a:pt x="0" y="648"/>
                  <a:pt x="144" y="480"/>
                </a:cubicBezTo>
                <a:cubicBezTo>
                  <a:pt x="288" y="312"/>
                  <a:pt x="600" y="156"/>
                  <a:pt x="912" y="0"/>
                </a:cubicBezTo>
              </a:path>
            </a:pathLst>
          </a:custGeom>
          <a:noFill/>
          <a:ln w="57150" cap="rnd">
            <a:solidFill>
              <a:schemeClr val="tx1"/>
            </a:solidFill>
            <a:prstDash val="sysDot"/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4" name="Oval 27"/>
          <p:cNvSpPr>
            <a:spLocks noChangeArrowheads="1"/>
          </p:cNvSpPr>
          <p:nvPr/>
        </p:nvSpPr>
        <p:spPr bwMode="auto">
          <a:xfrm>
            <a:off x="7543800" y="5486400"/>
            <a:ext cx="1447800" cy="68580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5" name="Text Box 28"/>
          <p:cNvSpPr txBox="1">
            <a:spLocks noChangeArrowheads="1"/>
          </p:cNvSpPr>
          <p:nvPr/>
        </p:nvSpPr>
        <p:spPr bwMode="auto">
          <a:xfrm>
            <a:off x="8569325" y="60960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>
                <a:solidFill>
                  <a:schemeClr val="hlink"/>
                </a:solidFill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45593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A5/x algorithm family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A5/0: no encryption</a:t>
            </a:r>
          </a:p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A5/1: LSFR (Linear-shift-feedback register)-based, supposedly 64-bit strong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But already limited to 54-bit b/c of </a:t>
            </a:r>
            <a:r>
              <a:rPr lang="en-US" altLang="ja-JP" sz="2400" i="1" dirty="0" err="1">
                <a:latin typeface="Times New Roman" charset="0"/>
                <a:ea typeface="ＭＳ Ｐゴシック" charset="0"/>
              </a:rPr>
              <a:t>K</a:t>
            </a:r>
            <a:r>
              <a:rPr lang="en-US" altLang="ja-JP" sz="2400" i="1" baseline="-25000" dirty="0" err="1">
                <a:latin typeface="Times New Roman" charset="0"/>
                <a:ea typeface="ＭＳ Ｐゴシック" charset="0"/>
              </a:rPr>
              <a:t>c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 computation</a:t>
            </a:r>
          </a:p>
          <a:p>
            <a:pPr lvl="1">
              <a:lnSpc>
                <a:spcPct val="90000"/>
              </a:lnSpc>
            </a:pPr>
            <a:r>
              <a:rPr lang="en-US" altLang="ja-JP" sz="2400" smtClean="0">
                <a:latin typeface="Arial" charset="0"/>
                <a:ea typeface="ＭＳ Ｐゴシック" charset="0"/>
              </a:rPr>
              <a:t>Completely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broken in 2010 (</a:t>
            </a:r>
            <a:r>
              <a:rPr lang="en-US" altLang="ja-JP" sz="2400" dirty="0" err="1" smtClean="0">
                <a:latin typeface="Arial" charset="0"/>
                <a:ea typeface="ＭＳ Ｐゴシック" charset="0"/>
              </a:rPr>
              <a:t>Nohl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 et al.)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A5/2: weaker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Used for export to “some” countries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Can be broken in real time using low end equipment (Goldberg &amp; Wagner)</a:t>
            </a:r>
          </a:p>
        </p:txBody>
      </p:sp>
      <p:sp>
        <p:nvSpPr>
          <p:cNvPr id="593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48071FF-C84D-8149-B0DF-5ED4803A8985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36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7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Attacks on GSM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Crypto attacks on A5 algorithms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Accessing the signaling network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SIM cloning</a:t>
            </a:r>
          </a:p>
          <a:p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Cracking COMP128?</a:t>
            </a:r>
          </a:p>
        </p:txBody>
      </p:sp>
      <p:sp>
        <p:nvSpPr>
          <p:cNvPr id="614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0FEC9C3-8D43-B344-A484-933E280957A9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37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Crypto attacks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Brute force: 54-bit, doable but expensive</a:t>
            </a:r>
          </a:p>
          <a:p>
            <a:pPr lvl="1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The same </a:t>
            </a:r>
            <a:r>
              <a:rPr lang="en-US" altLang="ja-JP" sz="2000" i="1">
                <a:latin typeface="Times New Roman" charset="0"/>
                <a:ea typeface="ＭＳ Ｐゴシック" charset="0"/>
              </a:rPr>
              <a:t>K</a:t>
            </a:r>
            <a:r>
              <a:rPr lang="en-US" altLang="ja-JP" sz="2000" i="1" baseline="-25000">
                <a:latin typeface="Times New Roman" charset="0"/>
                <a:ea typeface="ＭＳ Ｐゴシック" charset="0"/>
              </a:rPr>
              <a:t>c</a:t>
            </a:r>
            <a:r>
              <a:rPr lang="en-US" altLang="ja-JP" sz="2000">
                <a:latin typeface="Arial" charset="0"/>
                <a:ea typeface="ＭＳ Ｐゴシック" charset="0"/>
              </a:rPr>
              <a:t> may be in use for days…</a:t>
            </a:r>
          </a:p>
          <a:p>
            <a:pPr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Known plaintext attack (1997): </a:t>
            </a:r>
            <a:r>
              <a:rPr lang="en-US" altLang="ja-JP" sz="2400" i="1">
                <a:latin typeface="Times New Roman" charset="0"/>
                <a:ea typeface="ＭＳ Ｐゴシック" charset="0"/>
                <a:cs typeface="ＭＳ Ｐゴシック" charset="0"/>
              </a:rPr>
              <a:t>O(2</a:t>
            </a:r>
            <a:r>
              <a:rPr lang="en-US" altLang="ja-JP" sz="2400" i="1" baseline="30000">
                <a:latin typeface="Times New Roman" charset="0"/>
                <a:ea typeface="ＭＳ Ｐゴシック" charset="0"/>
                <a:cs typeface="ＭＳ Ｐゴシック" charset="0"/>
              </a:rPr>
              <a:t>45</a:t>
            </a:r>
            <a:r>
              <a:rPr lang="en-US" altLang="ja-JP" sz="2400" i="1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  <a:endParaRPr lang="en-US" altLang="ja-JP" sz="240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Determine the initial state of the LSFR through known keystream sequence</a:t>
            </a:r>
          </a:p>
          <a:p>
            <a:pPr lvl="1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Only need 64 known bits!</a:t>
            </a:r>
          </a:p>
          <a:p>
            <a:pPr lvl="1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Can be optimized to </a:t>
            </a:r>
            <a:r>
              <a:rPr lang="en-US" altLang="ja-JP" sz="2000" i="1">
                <a:latin typeface="Times New Roman" charset="0"/>
                <a:ea typeface="ＭＳ Ｐゴシック" charset="0"/>
              </a:rPr>
              <a:t>O(2</a:t>
            </a:r>
            <a:r>
              <a:rPr lang="en-US" altLang="ja-JP" sz="2000" i="1" baseline="30000">
                <a:latin typeface="Times New Roman" charset="0"/>
                <a:ea typeface="ＭＳ Ｐゴシック" charset="0"/>
              </a:rPr>
              <a:t>40</a:t>
            </a:r>
            <a:r>
              <a:rPr lang="en-US" altLang="ja-JP" sz="2000" i="1">
                <a:latin typeface="Times New Roman" charset="0"/>
                <a:ea typeface="ＭＳ Ｐゴシック" charset="0"/>
              </a:rPr>
              <a:t>)</a:t>
            </a:r>
            <a:endParaRPr lang="en-US" altLang="ja-JP" sz="200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  <a:cs typeface="ＭＳ Ｐゴシック" charset="0"/>
              </a:rPr>
              <a:t>More recent attacks (2000-)</a:t>
            </a:r>
            <a:endParaRPr lang="en-US" altLang="ja-JP" sz="240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Can break A5/1 in minutes with only 2 or 3 minutes of plaintext conversation</a:t>
            </a:r>
          </a:p>
          <a:p>
            <a:pPr lvl="1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Can break A5/1 through a ciphertext-only attack </a:t>
            </a:r>
          </a:p>
          <a:p>
            <a:pPr lvl="2">
              <a:lnSpc>
                <a:spcPct val="90000"/>
              </a:lnSpc>
            </a:pPr>
            <a:r>
              <a:rPr lang="en-US" altLang="ja-JP" sz="1600">
                <a:latin typeface="Arial" charset="0"/>
                <a:ea typeface="ＭＳ Ｐゴシック" charset="0"/>
              </a:rPr>
              <a:t>Rainbow-tables (2008), pre-computation attacks (2010)</a:t>
            </a:r>
            <a:endParaRPr lang="en-US" altLang="ja-JP" sz="140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sz="2000">
                <a:latin typeface="Arial" charset="0"/>
                <a:ea typeface="ＭＳ Ｐゴシック" charset="0"/>
              </a:rPr>
              <a:t>Active attack: phone can be made to use A5/2 for a few minutes</a:t>
            </a:r>
          </a:p>
          <a:p>
            <a:pPr lvl="2">
              <a:lnSpc>
                <a:spcPct val="90000"/>
              </a:lnSpc>
            </a:pPr>
            <a:r>
              <a:rPr lang="en-US" altLang="ja-JP" sz="1800" b="1">
                <a:latin typeface="Arial" charset="0"/>
                <a:ea typeface="ＭＳ Ｐゴシック" charset="0"/>
              </a:rPr>
              <a:t>The same </a:t>
            </a:r>
            <a:r>
              <a:rPr lang="en-US" altLang="ja-JP" sz="2000" b="1" i="1">
                <a:latin typeface="Times New Roman" charset="0"/>
                <a:ea typeface="ＭＳ Ｐゴシック" charset="0"/>
              </a:rPr>
              <a:t>K</a:t>
            </a:r>
            <a:r>
              <a:rPr lang="en-US" altLang="ja-JP" sz="2000" b="1" i="1" baseline="-25000">
                <a:latin typeface="Times New Roman" charset="0"/>
                <a:ea typeface="ＭＳ Ｐゴシック" charset="0"/>
              </a:rPr>
              <a:t>c</a:t>
            </a:r>
            <a:r>
              <a:rPr lang="en-US" altLang="ja-JP" sz="1800" b="1">
                <a:latin typeface="Arial" charset="0"/>
                <a:ea typeface="ＭＳ Ｐゴシック" charset="0"/>
              </a:rPr>
              <a:t> is used </a:t>
            </a:r>
            <a:r>
              <a:rPr lang="en-US" altLang="ja-JP" sz="1800">
                <a:latin typeface="Arial" charset="0"/>
                <a:ea typeface="ＭＳ Ｐゴシック" charset="0"/>
              </a:rPr>
              <a:t>and can be easily recovered then!!</a:t>
            </a:r>
          </a:p>
        </p:txBody>
      </p:sp>
      <p:sp>
        <p:nvSpPr>
          <p:cNvPr id="634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F0E99BD-93F5-1647-9E32-B9C9AC9E0F77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38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32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Accessing the signaling network </a:t>
            </a:r>
          </a:p>
        </p:txBody>
      </p:sp>
      <p:sp>
        <p:nvSpPr>
          <p:cNvPr id="655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3F0B501-4B2B-1043-A4BC-AECDF5BF3932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39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65542" name="Picture 4" descr="Gsm_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2453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52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Need for over-the-air crypto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Easy to intercept traffic with regular equipment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Can be done from afar</a:t>
            </a:r>
          </a:p>
          <a:p>
            <a:pPr lvl="1"/>
            <a:r>
              <a:rPr lang="en-US" altLang="ja-JP">
                <a:latin typeface="Arial" charset="0"/>
                <a:ea typeface="ＭＳ Ｐゴシック" charset="0"/>
              </a:rPr>
              <a:t>RF leakage </a:t>
            </a:r>
          </a:p>
          <a:p>
            <a:pPr lvl="2"/>
            <a:r>
              <a:rPr lang="en-US" altLang="ja-JP">
                <a:latin typeface="Arial" charset="0"/>
                <a:ea typeface="ＭＳ Ｐゴシック" charset="0"/>
              </a:rPr>
              <a:t>May span several </a:t>
            </a:r>
            <a:r>
              <a:rPr lang="en-US" altLang="ja-JP" b="1">
                <a:latin typeface="Arial" charset="0"/>
                <a:ea typeface="ＭＳ Ｐゴシック" charset="0"/>
              </a:rPr>
              <a:t>blocks</a:t>
            </a:r>
            <a:endParaRPr lang="en-US" altLang="ja-JP">
              <a:latin typeface="Arial" charset="0"/>
              <a:ea typeface="ＭＳ Ｐゴシック" charset="0"/>
            </a:endParaRP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No privacy, confidentiality, integrity guaranteed </a:t>
            </a:r>
            <a:r>
              <a:rPr lang="en-US" altLang="ja-JP" b="1">
                <a:latin typeface="Arial" charset="0"/>
                <a:ea typeface="ＭＳ Ｐゴシック" charset="0"/>
                <a:cs typeface="ＭＳ Ｐゴシック" charset="0"/>
              </a:rPr>
              <a:t>at all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FEBCA4A-1A36-0548-8331-31C17939E360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5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Accessing the signaling network </a:t>
            </a:r>
          </a:p>
        </p:txBody>
      </p:sp>
      <p:sp>
        <p:nvSpPr>
          <p:cNvPr id="675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E26853C-A600-C144-8FC6-B2DE0C746F29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40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67590" name="Picture 3" descr="Gsm_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2453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91" name="Oval 4"/>
          <p:cNvSpPr>
            <a:spLocks noChangeArrowheads="1"/>
          </p:cNvSpPr>
          <p:nvPr/>
        </p:nvSpPr>
        <p:spPr bwMode="auto">
          <a:xfrm>
            <a:off x="685800" y="2133600"/>
            <a:ext cx="1905000" cy="3733800"/>
          </a:xfrm>
          <a:prstGeom prst="ellipse">
            <a:avLst/>
          </a:prstGeom>
          <a:solidFill>
            <a:srgbClr val="4D8F4D">
              <a:alpha val="50195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592" name="Text Box 6"/>
          <p:cNvSpPr txBox="1">
            <a:spLocks noChangeArrowheads="1"/>
          </p:cNvSpPr>
          <p:nvPr/>
        </p:nvSpPr>
        <p:spPr bwMode="auto">
          <a:xfrm>
            <a:off x="381000" y="2209800"/>
            <a:ext cx="1385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encrypted</a:t>
            </a:r>
          </a:p>
        </p:txBody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7315200" y="2743200"/>
            <a:ext cx="169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unencrypted</a:t>
            </a:r>
          </a:p>
        </p:txBody>
      </p:sp>
      <p:sp>
        <p:nvSpPr>
          <p:cNvPr id="67594" name="Freeform 9"/>
          <p:cNvSpPr>
            <a:spLocks/>
          </p:cNvSpPr>
          <p:nvPr/>
        </p:nvSpPr>
        <p:spPr bwMode="auto">
          <a:xfrm>
            <a:off x="2590800" y="1803400"/>
            <a:ext cx="5029200" cy="3111500"/>
          </a:xfrm>
          <a:custGeom>
            <a:avLst/>
            <a:gdLst>
              <a:gd name="T0" fmla="*/ 48 w 3168"/>
              <a:gd name="T1" fmla="*/ 1456 h 1960"/>
              <a:gd name="T2" fmla="*/ 96 w 3168"/>
              <a:gd name="T3" fmla="*/ 928 h 1960"/>
              <a:gd name="T4" fmla="*/ 624 w 3168"/>
              <a:gd name="T5" fmla="*/ 352 h 1960"/>
              <a:gd name="T6" fmla="*/ 2352 w 3168"/>
              <a:gd name="T7" fmla="*/ 16 h 1960"/>
              <a:gd name="T8" fmla="*/ 3072 w 3168"/>
              <a:gd name="T9" fmla="*/ 256 h 1960"/>
              <a:gd name="T10" fmla="*/ 2928 w 3168"/>
              <a:gd name="T11" fmla="*/ 1264 h 1960"/>
              <a:gd name="T12" fmla="*/ 1776 w 3168"/>
              <a:gd name="T13" fmla="*/ 1552 h 1960"/>
              <a:gd name="T14" fmla="*/ 864 w 3168"/>
              <a:gd name="T15" fmla="*/ 1552 h 1960"/>
              <a:gd name="T16" fmla="*/ 576 w 3168"/>
              <a:gd name="T17" fmla="*/ 1792 h 1960"/>
              <a:gd name="T18" fmla="*/ 144 w 3168"/>
              <a:gd name="T19" fmla="*/ 1936 h 1960"/>
              <a:gd name="T20" fmla="*/ 48 w 3168"/>
              <a:gd name="T21" fmla="*/ 1648 h 1960"/>
              <a:gd name="T22" fmla="*/ 48 w 3168"/>
              <a:gd name="T23" fmla="*/ 1456 h 196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68"/>
              <a:gd name="T37" fmla="*/ 0 h 1960"/>
              <a:gd name="T38" fmla="*/ 3168 w 3168"/>
              <a:gd name="T39" fmla="*/ 1960 h 196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68" h="1960">
                <a:moveTo>
                  <a:pt x="48" y="1456"/>
                </a:moveTo>
                <a:cubicBezTo>
                  <a:pt x="56" y="1336"/>
                  <a:pt x="0" y="1112"/>
                  <a:pt x="96" y="928"/>
                </a:cubicBezTo>
                <a:cubicBezTo>
                  <a:pt x="192" y="744"/>
                  <a:pt x="248" y="504"/>
                  <a:pt x="624" y="352"/>
                </a:cubicBezTo>
                <a:cubicBezTo>
                  <a:pt x="1000" y="200"/>
                  <a:pt x="1944" y="32"/>
                  <a:pt x="2352" y="16"/>
                </a:cubicBezTo>
                <a:cubicBezTo>
                  <a:pt x="2760" y="0"/>
                  <a:pt x="2976" y="48"/>
                  <a:pt x="3072" y="256"/>
                </a:cubicBezTo>
                <a:cubicBezTo>
                  <a:pt x="3168" y="464"/>
                  <a:pt x="3144" y="1048"/>
                  <a:pt x="2928" y="1264"/>
                </a:cubicBezTo>
                <a:cubicBezTo>
                  <a:pt x="2712" y="1480"/>
                  <a:pt x="2120" y="1504"/>
                  <a:pt x="1776" y="1552"/>
                </a:cubicBezTo>
                <a:cubicBezTo>
                  <a:pt x="1432" y="1600"/>
                  <a:pt x="1064" y="1512"/>
                  <a:pt x="864" y="1552"/>
                </a:cubicBezTo>
                <a:cubicBezTo>
                  <a:pt x="664" y="1592"/>
                  <a:pt x="696" y="1728"/>
                  <a:pt x="576" y="1792"/>
                </a:cubicBezTo>
                <a:cubicBezTo>
                  <a:pt x="456" y="1856"/>
                  <a:pt x="232" y="1960"/>
                  <a:pt x="144" y="1936"/>
                </a:cubicBezTo>
                <a:cubicBezTo>
                  <a:pt x="56" y="1912"/>
                  <a:pt x="64" y="1728"/>
                  <a:pt x="48" y="1648"/>
                </a:cubicBezTo>
                <a:cubicBezTo>
                  <a:pt x="32" y="1568"/>
                  <a:pt x="40" y="1576"/>
                  <a:pt x="48" y="1456"/>
                </a:cubicBezTo>
                <a:close/>
              </a:path>
            </a:pathLst>
          </a:custGeom>
          <a:solidFill>
            <a:schemeClr val="hlink">
              <a:alpha val="50195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890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Accessing the signaling network </a:t>
            </a:r>
          </a:p>
        </p:txBody>
      </p:sp>
      <p:sp>
        <p:nvSpPr>
          <p:cNvPr id="696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5D5B932-542C-534C-B756-DB978571F424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41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69638" name="Picture 3" descr="Gsm_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2453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9" name="Oval 4"/>
          <p:cNvSpPr>
            <a:spLocks noChangeArrowheads="1"/>
          </p:cNvSpPr>
          <p:nvPr/>
        </p:nvSpPr>
        <p:spPr bwMode="auto">
          <a:xfrm>
            <a:off x="685800" y="2133600"/>
            <a:ext cx="1905000" cy="3733800"/>
          </a:xfrm>
          <a:prstGeom prst="ellipse">
            <a:avLst/>
          </a:prstGeom>
          <a:solidFill>
            <a:srgbClr val="4D8F4D">
              <a:alpha val="50195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381000" y="2209800"/>
            <a:ext cx="1385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encrypted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7315200" y="2743200"/>
            <a:ext cx="169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unencrypted</a:t>
            </a:r>
          </a:p>
        </p:txBody>
      </p:sp>
      <p:sp>
        <p:nvSpPr>
          <p:cNvPr id="69642" name="Freeform 7"/>
          <p:cNvSpPr>
            <a:spLocks/>
          </p:cNvSpPr>
          <p:nvPr/>
        </p:nvSpPr>
        <p:spPr bwMode="auto">
          <a:xfrm>
            <a:off x="2590800" y="1803400"/>
            <a:ext cx="5029200" cy="3111500"/>
          </a:xfrm>
          <a:custGeom>
            <a:avLst/>
            <a:gdLst>
              <a:gd name="T0" fmla="*/ 48 w 3168"/>
              <a:gd name="T1" fmla="*/ 1456 h 1960"/>
              <a:gd name="T2" fmla="*/ 96 w 3168"/>
              <a:gd name="T3" fmla="*/ 928 h 1960"/>
              <a:gd name="T4" fmla="*/ 624 w 3168"/>
              <a:gd name="T5" fmla="*/ 352 h 1960"/>
              <a:gd name="T6" fmla="*/ 2352 w 3168"/>
              <a:gd name="T7" fmla="*/ 16 h 1960"/>
              <a:gd name="T8" fmla="*/ 3072 w 3168"/>
              <a:gd name="T9" fmla="*/ 256 h 1960"/>
              <a:gd name="T10" fmla="*/ 2928 w 3168"/>
              <a:gd name="T11" fmla="*/ 1264 h 1960"/>
              <a:gd name="T12" fmla="*/ 1776 w 3168"/>
              <a:gd name="T13" fmla="*/ 1552 h 1960"/>
              <a:gd name="T14" fmla="*/ 864 w 3168"/>
              <a:gd name="T15" fmla="*/ 1552 h 1960"/>
              <a:gd name="T16" fmla="*/ 576 w 3168"/>
              <a:gd name="T17" fmla="*/ 1792 h 1960"/>
              <a:gd name="T18" fmla="*/ 144 w 3168"/>
              <a:gd name="T19" fmla="*/ 1936 h 1960"/>
              <a:gd name="T20" fmla="*/ 48 w 3168"/>
              <a:gd name="T21" fmla="*/ 1648 h 1960"/>
              <a:gd name="T22" fmla="*/ 48 w 3168"/>
              <a:gd name="T23" fmla="*/ 1456 h 196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68"/>
              <a:gd name="T37" fmla="*/ 0 h 1960"/>
              <a:gd name="T38" fmla="*/ 3168 w 3168"/>
              <a:gd name="T39" fmla="*/ 1960 h 196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68" h="1960">
                <a:moveTo>
                  <a:pt x="48" y="1456"/>
                </a:moveTo>
                <a:cubicBezTo>
                  <a:pt x="56" y="1336"/>
                  <a:pt x="0" y="1112"/>
                  <a:pt x="96" y="928"/>
                </a:cubicBezTo>
                <a:cubicBezTo>
                  <a:pt x="192" y="744"/>
                  <a:pt x="248" y="504"/>
                  <a:pt x="624" y="352"/>
                </a:cubicBezTo>
                <a:cubicBezTo>
                  <a:pt x="1000" y="200"/>
                  <a:pt x="1944" y="32"/>
                  <a:pt x="2352" y="16"/>
                </a:cubicBezTo>
                <a:cubicBezTo>
                  <a:pt x="2760" y="0"/>
                  <a:pt x="2976" y="48"/>
                  <a:pt x="3072" y="256"/>
                </a:cubicBezTo>
                <a:cubicBezTo>
                  <a:pt x="3168" y="464"/>
                  <a:pt x="3144" y="1048"/>
                  <a:pt x="2928" y="1264"/>
                </a:cubicBezTo>
                <a:cubicBezTo>
                  <a:pt x="2712" y="1480"/>
                  <a:pt x="2120" y="1504"/>
                  <a:pt x="1776" y="1552"/>
                </a:cubicBezTo>
                <a:cubicBezTo>
                  <a:pt x="1432" y="1600"/>
                  <a:pt x="1064" y="1512"/>
                  <a:pt x="864" y="1552"/>
                </a:cubicBezTo>
                <a:cubicBezTo>
                  <a:pt x="664" y="1592"/>
                  <a:pt x="696" y="1728"/>
                  <a:pt x="576" y="1792"/>
                </a:cubicBezTo>
                <a:cubicBezTo>
                  <a:pt x="456" y="1856"/>
                  <a:pt x="232" y="1960"/>
                  <a:pt x="144" y="1936"/>
                </a:cubicBezTo>
                <a:cubicBezTo>
                  <a:pt x="56" y="1912"/>
                  <a:pt x="64" y="1728"/>
                  <a:pt x="48" y="1648"/>
                </a:cubicBezTo>
                <a:cubicBezTo>
                  <a:pt x="32" y="1568"/>
                  <a:pt x="40" y="1576"/>
                  <a:pt x="48" y="1456"/>
                </a:cubicBezTo>
                <a:close/>
              </a:path>
            </a:pathLst>
          </a:custGeom>
          <a:solidFill>
            <a:schemeClr val="hlink">
              <a:alpha val="50195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43" name="Line 8"/>
          <p:cNvSpPr>
            <a:spLocks noChangeShapeType="1"/>
          </p:cNvSpPr>
          <p:nvPr/>
        </p:nvSpPr>
        <p:spPr bwMode="auto">
          <a:xfrm flipV="1">
            <a:off x="3581400" y="3733800"/>
            <a:ext cx="3352800" cy="2590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44" name="Line 9"/>
          <p:cNvSpPr>
            <a:spLocks noChangeShapeType="1"/>
          </p:cNvSpPr>
          <p:nvPr/>
        </p:nvSpPr>
        <p:spPr bwMode="auto">
          <a:xfrm flipV="1">
            <a:off x="3200400" y="3810000"/>
            <a:ext cx="2362200" cy="2438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45" name="Line 10"/>
          <p:cNvSpPr>
            <a:spLocks noChangeShapeType="1"/>
          </p:cNvSpPr>
          <p:nvPr/>
        </p:nvSpPr>
        <p:spPr bwMode="auto">
          <a:xfrm flipV="1">
            <a:off x="2895600" y="4191000"/>
            <a:ext cx="76200" cy="1981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46" name="Text Box 11"/>
          <p:cNvSpPr txBox="1">
            <a:spLocks noChangeArrowheads="1"/>
          </p:cNvSpPr>
          <p:nvPr/>
        </p:nvSpPr>
        <p:spPr bwMode="auto">
          <a:xfrm>
            <a:off x="1844675" y="6248400"/>
            <a:ext cx="2268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>
                <a:solidFill>
                  <a:schemeClr val="hlink"/>
                </a:solidFill>
                <a:latin typeface="Arial" charset="0"/>
              </a:rPr>
              <a:t>Points of attack</a:t>
            </a:r>
          </a:p>
        </p:txBody>
      </p:sp>
      <p:sp>
        <p:nvSpPr>
          <p:cNvPr id="69647" name="Line 12"/>
          <p:cNvSpPr>
            <a:spLocks noChangeShapeType="1"/>
          </p:cNvSpPr>
          <p:nvPr/>
        </p:nvSpPr>
        <p:spPr bwMode="auto">
          <a:xfrm flipV="1">
            <a:off x="2971800" y="3657600"/>
            <a:ext cx="1600200" cy="2514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035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Accessing the signaling network </a:t>
            </a:r>
          </a:p>
        </p:txBody>
      </p:sp>
      <p:sp>
        <p:nvSpPr>
          <p:cNvPr id="716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90B95DB-8DFC-C54B-BE7F-099C991F133F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42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71686" name="Picture 3" descr="Gsm_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2453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7" name="Oval 4"/>
          <p:cNvSpPr>
            <a:spLocks noChangeArrowheads="1"/>
          </p:cNvSpPr>
          <p:nvPr/>
        </p:nvSpPr>
        <p:spPr bwMode="auto">
          <a:xfrm>
            <a:off x="685800" y="2133600"/>
            <a:ext cx="1905000" cy="3733800"/>
          </a:xfrm>
          <a:prstGeom prst="ellipse">
            <a:avLst/>
          </a:prstGeom>
          <a:solidFill>
            <a:srgbClr val="4D8F4D">
              <a:alpha val="50195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8" name="Text Box 5"/>
          <p:cNvSpPr txBox="1">
            <a:spLocks noChangeArrowheads="1"/>
          </p:cNvSpPr>
          <p:nvPr/>
        </p:nvSpPr>
        <p:spPr bwMode="auto">
          <a:xfrm>
            <a:off x="381000" y="2209800"/>
            <a:ext cx="1385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encrypted</a:t>
            </a:r>
          </a:p>
        </p:txBody>
      </p:sp>
      <p:sp>
        <p:nvSpPr>
          <p:cNvPr id="71689" name="Text Box 6"/>
          <p:cNvSpPr txBox="1">
            <a:spLocks noChangeArrowheads="1"/>
          </p:cNvSpPr>
          <p:nvPr/>
        </p:nvSpPr>
        <p:spPr bwMode="auto">
          <a:xfrm>
            <a:off x="7315200" y="2743200"/>
            <a:ext cx="169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/>
              <a:t>unencrypted</a:t>
            </a:r>
          </a:p>
        </p:txBody>
      </p:sp>
      <p:sp>
        <p:nvSpPr>
          <p:cNvPr id="71690" name="Freeform 7"/>
          <p:cNvSpPr>
            <a:spLocks/>
          </p:cNvSpPr>
          <p:nvPr/>
        </p:nvSpPr>
        <p:spPr bwMode="auto">
          <a:xfrm>
            <a:off x="2590800" y="1803400"/>
            <a:ext cx="5029200" cy="3111500"/>
          </a:xfrm>
          <a:custGeom>
            <a:avLst/>
            <a:gdLst>
              <a:gd name="T0" fmla="*/ 48 w 3168"/>
              <a:gd name="T1" fmla="*/ 1456 h 1960"/>
              <a:gd name="T2" fmla="*/ 96 w 3168"/>
              <a:gd name="T3" fmla="*/ 928 h 1960"/>
              <a:gd name="T4" fmla="*/ 624 w 3168"/>
              <a:gd name="T5" fmla="*/ 352 h 1960"/>
              <a:gd name="T6" fmla="*/ 2352 w 3168"/>
              <a:gd name="T7" fmla="*/ 16 h 1960"/>
              <a:gd name="T8" fmla="*/ 3072 w 3168"/>
              <a:gd name="T9" fmla="*/ 256 h 1960"/>
              <a:gd name="T10" fmla="*/ 2928 w 3168"/>
              <a:gd name="T11" fmla="*/ 1264 h 1960"/>
              <a:gd name="T12" fmla="*/ 1776 w 3168"/>
              <a:gd name="T13" fmla="*/ 1552 h 1960"/>
              <a:gd name="T14" fmla="*/ 864 w 3168"/>
              <a:gd name="T15" fmla="*/ 1552 h 1960"/>
              <a:gd name="T16" fmla="*/ 576 w 3168"/>
              <a:gd name="T17" fmla="*/ 1792 h 1960"/>
              <a:gd name="T18" fmla="*/ 144 w 3168"/>
              <a:gd name="T19" fmla="*/ 1936 h 1960"/>
              <a:gd name="T20" fmla="*/ 48 w 3168"/>
              <a:gd name="T21" fmla="*/ 1648 h 1960"/>
              <a:gd name="T22" fmla="*/ 48 w 3168"/>
              <a:gd name="T23" fmla="*/ 1456 h 196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68"/>
              <a:gd name="T37" fmla="*/ 0 h 1960"/>
              <a:gd name="T38" fmla="*/ 3168 w 3168"/>
              <a:gd name="T39" fmla="*/ 1960 h 196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68" h="1960">
                <a:moveTo>
                  <a:pt x="48" y="1456"/>
                </a:moveTo>
                <a:cubicBezTo>
                  <a:pt x="56" y="1336"/>
                  <a:pt x="0" y="1112"/>
                  <a:pt x="96" y="928"/>
                </a:cubicBezTo>
                <a:cubicBezTo>
                  <a:pt x="192" y="744"/>
                  <a:pt x="248" y="504"/>
                  <a:pt x="624" y="352"/>
                </a:cubicBezTo>
                <a:cubicBezTo>
                  <a:pt x="1000" y="200"/>
                  <a:pt x="1944" y="32"/>
                  <a:pt x="2352" y="16"/>
                </a:cubicBezTo>
                <a:cubicBezTo>
                  <a:pt x="2760" y="0"/>
                  <a:pt x="2976" y="48"/>
                  <a:pt x="3072" y="256"/>
                </a:cubicBezTo>
                <a:cubicBezTo>
                  <a:pt x="3168" y="464"/>
                  <a:pt x="3144" y="1048"/>
                  <a:pt x="2928" y="1264"/>
                </a:cubicBezTo>
                <a:cubicBezTo>
                  <a:pt x="2712" y="1480"/>
                  <a:pt x="2120" y="1504"/>
                  <a:pt x="1776" y="1552"/>
                </a:cubicBezTo>
                <a:cubicBezTo>
                  <a:pt x="1432" y="1600"/>
                  <a:pt x="1064" y="1512"/>
                  <a:pt x="864" y="1552"/>
                </a:cubicBezTo>
                <a:cubicBezTo>
                  <a:pt x="664" y="1592"/>
                  <a:pt x="696" y="1728"/>
                  <a:pt x="576" y="1792"/>
                </a:cubicBezTo>
                <a:cubicBezTo>
                  <a:pt x="456" y="1856"/>
                  <a:pt x="232" y="1960"/>
                  <a:pt x="144" y="1936"/>
                </a:cubicBezTo>
                <a:cubicBezTo>
                  <a:pt x="56" y="1912"/>
                  <a:pt x="64" y="1728"/>
                  <a:pt x="48" y="1648"/>
                </a:cubicBezTo>
                <a:cubicBezTo>
                  <a:pt x="32" y="1568"/>
                  <a:pt x="40" y="1576"/>
                  <a:pt x="48" y="1456"/>
                </a:cubicBezTo>
                <a:close/>
              </a:path>
            </a:pathLst>
          </a:custGeom>
          <a:solidFill>
            <a:schemeClr val="hlink">
              <a:alpha val="50195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91" name="Line 10"/>
          <p:cNvSpPr>
            <a:spLocks noChangeShapeType="1"/>
          </p:cNvSpPr>
          <p:nvPr/>
        </p:nvSpPr>
        <p:spPr bwMode="auto">
          <a:xfrm flipV="1">
            <a:off x="2895600" y="4191000"/>
            <a:ext cx="76200" cy="1981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92" name="Text Box 11"/>
          <p:cNvSpPr txBox="1">
            <a:spLocks noChangeArrowheads="1"/>
          </p:cNvSpPr>
          <p:nvPr/>
        </p:nvSpPr>
        <p:spPr bwMode="auto">
          <a:xfrm>
            <a:off x="1844675" y="6248400"/>
            <a:ext cx="2268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>
                <a:solidFill>
                  <a:schemeClr val="hlink"/>
                </a:solidFill>
                <a:latin typeface="Arial" charset="0"/>
              </a:rPr>
              <a:t>Points of attack</a:t>
            </a:r>
          </a:p>
        </p:txBody>
      </p:sp>
    </p:spTree>
    <p:extLst>
      <p:ext uri="{BB962C8B-B14F-4D97-AF65-F5344CB8AC3E}">
        <p14:creationId xmlns:p14="http://schemas.microsoft.com/office/powerpoint/2010/main" val="196209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BTS to BSC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Simple cable</a:t>
            </a:r>
          </a:p>
          <a:p>
            <a:pPr lvl="1"/>
            <a:r>
              <a:rPr lang="en-US" altLang="ja-JP">
                <a:latin typeface="Arial" charset="0"/>
                <a:ea typeface="ＭＳ Ｐゴシック" charset="0"/>
              </a:rPr>
              <a:t>Easy to wiretap if not properly secured physically</a:t>
            </a:r>
          </a:p>
          <a:p>
            <a:pPr lvl="1"/>
            <a:r>
              <a:rPr lang="en-US" altLang="ja-JP">
                <a:latin typeface="Arial" charset="0"/>
                <a:ea typeface="ＭＳ Ｐゴシック" charset="0"/>
              </a:rPr>
              <a:t>Can go undetected for a long time!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Satellite link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Microwave link</a:t>
            </a:r>
          </a:p>
          <a:p>
            <a:pPr lvl="1"/>
            <a:r>
              <a:rPr lang="en-US" altLang="ja-JP">
                <a:latin typeface="Arial" charset="0"/>
                <a:ea typeface="ＭＳ Ｐゴシック" charset="0"/>
              </a:rPr>
              <a:t>With the right type of equipment, easy to eavesdrop on if no crypto</a:t>
            </a:r>
          </a:p>
        </p:txBody>
      </p:sp>
      <p:sp>
        <p:nvSpPr>
          <p:cNvPr id="737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D8F8988-0233-AE45-8555-C4C2ECA0201F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43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6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SIM cloning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Everything hinges on </a:t>
            </a:r>
            <a:r>
              <a:rPr lang="en-US" altLang="ja-JP" sz="2800" i="1">
                <a:latin typeface="Times New Roman" charset="0"/>
                <a:ea typeface="ＭＳ Ｐゴシック" charset="0"/>
                <a:cs typeface="ＭＳ Ｐゴシック" charset="0"/>
              </a:rPr>
              <a:t>K</a:t>
            </a:r>
            <a:r>
              <a:rPr lang="en-US" altLang="ja-JP" sz="2800" i="1" baseline="-2500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endParaRPr lang="en-US" altLang="ja-JP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If you get my </a:t>
            </a:r>
            <a:r>
              <a:rPr lang="en-US" altLang="ja-JP" sz="2800" i="1">
                <a:latin typeface="Times New Roman" charset="0"/>
                <a:ea typeface="ＭＳ Ｐゴシック" charset="0"/>
                <a:cs typeface="ＭＳ Ｐゴシック" charset="0"/>
              </a:rPr>
              <a:t>K</a:t>
            </a:r>
            <a:r>
              <a:rPr lang="en-US" altLang="ja-JP" sz="2800" i="1" baseline="-2500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, you can impersonate me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Placing a call while I am calling results in the account being cancelled… 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… but still possible to eavesdrop at will</a:t>
            </a:r>
          </a:p>
          <a:p>
            <a:pPr>
              <a:lnSpc>
                <a:spcPct val="90000"/>
              </a:lnSpc>
            </a:pP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Problem: COMP128 broken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With the “right” RAND values given, one can recover Ki from SRES!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150,000 challenges + differential cryptanalysis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</a:rPr>
              <a:t>Easy to do if SIM card is physically available for a couple of hours</a:t>
            </a:r>
          </a:p>
        </p:txBody>
      </p:sp>
      <p:sp>
        <p:nvSpPr>
          <p:cNvPr id="757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872B15A-1120-9245-85F0-C6F865F0FD63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44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75783" name="Rectangle 4"/>
          <p:cNvSpPr>
            <a:spLocks noChangeArrowheads="1"/>
          </p:cNvSpPr>
          <p:nvPr/>
        </p:nvSpPr>
        <p:spPr bwMode="auto">
          <a:xfrm>
            <a:off x="8299450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0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SIM cloning over the air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Same attack can be launched remotely</a:t>
            </a:r>
          </a:p>
          <a:p>
            <a:pPr lvl="1"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</a:rPr>
              <a:t>Base Tower Station does not authenticate itself</a:t>
            </a:r>
          </a:p>
          <a:p>
            <a:pPr lvl="1"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</a:rPr>
              <a:t>So, if you can overpower the BTS, you can pose as a legitimate tower and start issuing challenges</a:t>
            </a:r>
          </a:p>
          <a:p>
            <a:pPr lvl="1"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</a:rPr>
              <a:t>Not so hard to do when your phone gets bad signal or no signal</a:t>
            </a:r>
          </a:p>
          <a:p>
            <a:pPr lvl="2">
              <a:lnSpc>
                <a:spcPct val="90000"/>
              </a:lnSpc>
            </a:pPr>
            <a:r>
              <a:rPr lang="en-US" altLang="ja-JP">
                <a:latin typeface="Arial" charset="0"/>
                <a:ea typeface="ＭＳ Ｐゴシック" charset="0"/>
              </a:rPr>
              <a:t>Subway, buildings (e.g., the CIC in Pittsburgh a couple of years ago), …</a:t>
            </a:r>
          </a:p>
        </p:txBody>
      </p:sp>
      <p:sp>
        <p:nvSpPr>
          <p:cNvPr id="778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102F1CB-F593-6249-A99A-00906841F78B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45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7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GSM conclusions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Security architecture does not meet its goals</a:t>
            </a:r>
          </a:p>
          <a:p>
            <a:pPr lvl="1"/>
            <a:r>
              <a:rPr lang="en-US" altLang="ja-JP" sz="2400">
                <a:latin typeface="Arial" charset="0"/>
                <a:ea typeface="ＭＳ Ｐゴシック" charset="0"/>
              </a:rPr>
              <a:t>Too many possible weak links in the network</a:t>
            </a:r>
          </a:p>
          <a:p>
            <a:pPr lvl="1"/>
            <a:r>
              <a:rPr lang="en-US" altLang="ja-JP" sz="2400">
                <a:latin typeface="Arial" charset="0"/>
                <a:ea typeface="ＭＳ Ｐゴシック" charset="0"/>
              </a:rPr>
              <a:t>Questionable cryptographic strength</a:t>
            </a:r>
          </a:p>
          <a:p>
            <a:pPr lvl="1"/>
            <a:r>
              <a:rPr lang="en-US" altLang="ja-JP" sz="2400">
                <a:latin typeface="Arial" charset="0"/>
                <a:ea typeface="ＭＳ Ｐゴシック" charset="0"/>
              </a:rPr>
              <a:t>Single point of failure (</a:t>
            </a:r>
            <a:r>
              <a:rPr lang="en-US" altLang="ja-JP" sz="2400" i="1">
                <a:latin typeface="Times New Roman" charset="0"/>
                <a:ea typeface="ＭＳ Ｐゴシック" charset="0"/>
              </a:rPr>
              <a:t>K</a:t>
            </a:r>
            <a:r>
              <a:rPr lang="en-US" altLang="ja-JP" sz="2400" i="1" baseline="-25000">
                <a:latin typeface="Times New Roman" charset="0"/>
                <a:ea typeface="ＭＳ Ｐゴシック" charset="0"/>
              </a:rPr>
              <a:t>I</a:t>
            </a:r>
            <a:r>
              <a:rPr lang="en-US" altLang="ja-JP" sz="2400">
                <a:latin typeface="Arial" charset="0"/>
                <a:ea typeface="ＭＳ Ｐゴシック" charset="0"/>
              </a:rPr>
              <a:t>)</a:t>
            </a:r>
          </a:p>
          <a:p>
            <a:pPr lvl="1"/>
            <a:r>
              <a:rPr lang="en-US" altLang="ja-JP" sz="2400">
                <a:latin typeface="Arial" charset="0"/>
                <a:ea typeface="ＭＳ Ｐゴシック" charset="0"/>
              </a:rPr>
              <a:t>No mutual authentication</a:t>
            </a:r>
          </a:p>
          <a:p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All of this found through reverse-engineering</a:t>
            </a:r>
          </a:p>
          <a:p>
            <a:pPr lvl="1"/>
            <a:r>
              <a:rPr lang="en-US" altLang="ja-JP" sz="2400">
                <a:latin typeface="Arial" charset="0"/>
                <a:ea typeface="ＭＳ Ｐゴシック" charset="0"/>
              </a:rPr>
              <a:t>Maybe the design process should have been more open…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399E201-62CC-954B-8A13-99AA92405DBE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46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97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Take away slide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Wireless networking is convenient, but physical channel is completely insecure</a:t>
            </a: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Definitely need security at the link layer</a:t>
            </a: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Not easy to do!</a:t>
            </a: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WEP and GSM are both examples of how badly things can be broken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Meet </a:t>
            </a:r>
            <a:r>
              <a:rPr lang="en-US" altLang="ja-JP" sz="2000" b="1" dirty="0">
                <a:latin typeface="Arial" charset="0"/>
                <a:ea typeface="ＭＳ Ｐゴシック" charset="0"/>
              </a:rPr>
              <a:t>none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 of their security objectives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Arial" charset="0"/>
                <a:ea typeface="ＭＳ Ｐゴシック" charset="0"/>
              </a:rPr>
              <a:t>Questionable use of crypto, cryptographic flaws, architectural flaws, multiple violations of secure design principles, …</a:t>
            </a:r>
          </a:p>
          <a:p>
            <a:pPr>
              <a:lnSpc>
                <a:spcPct val="90000"/>
              </a:lnSpc>
            </a:pPr>
            <a:endParaRPr lang="en-US" altLang="ja-JP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CD77BD4-22EC-D843-BE15-D28DA63D2471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47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21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We will send poster templates/examples</a:t>
            </a:r>
          </a:p>
          <a:p>
            <a:endParaRPr lang="en-US" dirty="0"/>
          </a:p>
          <a:p>
            <a:r>
              <a:rPr lang="en-US" dirty="0"/>
              <a:t>Make it visual/interesting, don</a:t>
            </a:r>
            <a:r>
              <a:rPr lang="fr-FR" dirty="0"/>
              <a:t>’</a:t>
            </a:r>
            <a:r>
              <a:rPr lang="en-US" dirty="0"/>
              <a:t>t dump text</a:t>
            </a:r>
            <a:r>
              <a:rPr lang="en-US" dirty="0" smtClean="0"/>
              <a:t>!</a:t>
            </a:r>
          </a:p>
          <a:p>
            <a:endParaRPr lang="en-US" dirty="0"/>
          </a:p>
          <a:p>
            <a:r>
              <a:rPr lang="en-US" dirty="0" smtClean="0"/>
              <a:t>Some useful advice on the web</a:t>
            </a:r>
            <a:endParaRPr lang="en-US" dirty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://www.nuigalway.ie/remedi/poster/media/</a:t>
            </a:r>
            <a:r>
              <a:rPr lang="en-US" dirty="0" smtClean="0">
                <a:hlinkClick r:id="rId2"/>
              </a:rPr>
              <a:t>Posters_Good_and_bad.pdf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http://colinpurrington.com/2012/example-of-bad-scientific-poster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https://www.youtube.com/watch?v=</a:t>
            </a:r>
            <a:r>
              <a:rPr lang="en-US" dirty="0" smtClean="0">
                <a:hlinkClick r:id="rId4"/>
              </a:rPr>
              <a:t>PLuMRqcZhrI</a:t>
            </a:r>
            <a:endParaRPr lang="en-US" dirty="0" smtClean="0"/>
          </a:p>
          <a:p>
            <a:pPr lvl="1"/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=agtgnJP3KoQ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Start early -- </a:t>
            </a:r>
            <a:r>
              <a:rPr lang="en-US" dirty="0"/>
              <a:t>Happy to give you feedback!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6004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Prizes!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two projects/posters</a:t>
            </a:r>
          </a:p>
          <a:p>
            <a:pPr lvl="1"/>
            <a:r>
              <a:rPr lang="en-US" dirty="0" smtClean="0"/>
              <a:t>Most likely</a:t>
            </a:r>
            <a:r>
              <a:rPr lang="en-US" smtClean="0"/>
              <a:t>: Gift </a:t>
            </a:r>
            <a:r>
              <a:rPr lang="en-US" dirty="0" smtClean="0"/>
              <a:t>cards from the bookstore </a:t>
            </a:r>
          </a:p>
          <a:p>
            <a:pPr lvl="1"/>
            <a:r>
              <a:rPr lang="en-US" dirty="0" smtClean="0"/>
              <a:t>Bragging rights </a:t>
            </a:r>
            <a:r>
              <a:rPr lang="en-US" dirty="0" smtClean="0">
                <a:sym typeface="Wingdings"/>
              </a:rPr>
              <a:t>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Judging: We will have votes from you/visitors/course staff</a:t>
            </a:r>
          </a:p>
          <a:p>
            <a:endParaRPr lang="en-US" dirty="0"/>
          </a:p>
          <a:p>
            <a:r>
              <a:rPr lang="en-US" dirty="0" smtClean="0"/>
              <a:t>Most important: Have fun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594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WEP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08AA540-811B-264D-B1ED-34491756FC5B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5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pic>
        <p:nvPicPr>
          <p:cNvPr id="27655" name="Picture 3" descr="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43200"/>
            <a:ext cx="137636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4" descr="lap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86200"/>
            <a:ext cx="12192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7" name="Picture 5" descr="p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514600"/>
            <a:ext cx="1227138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8" name="Picture 6" descr="lap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257800"/>
            <a:ext cx="12192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9" name="Arc 7"/>
          <p:cNvSpPr>
            <a:spLocks/>
          </p:cNvSpPr>
          <p:nvPr/>
        </p:nvSpPr>
        <p:spPr bwMode="auto">
          <a:xfrm flipH="1">
            <a:off x="6324600" y="19050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0" name="Arc 8"/>
          <p:cNvSpPr>
            <a:spLocks/>
          </p:cNvSpPr>
          <p:nvPr/>
        </p:nvSpPr>
        <p:spPr bwMode="auto">
          <a:xfrm flipH="1">
            <a:off x="6477000" y="20574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1" name="Arc 9"/>
          <p:cNvSpPr>
            <a:spLocks/>
          </p:cNvSpPr>
          <p:nvPr/>
        </p:nvSpPr>
        <p:spPr bwMode="auto">
          <a:xfrm flipH="1">
            <a:off x="6629400" y="22098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2" name="Arc 10"/>
          <p:cNvSpPr>
            <a:spLocks/>
          </p:cNvSpPr>
          <p:nvPr/>
        </p:nvSpPr>
        <p:spPr bwMode="auto">
          <a:xfrm flipH="1">
            <a:off x="6781800" y="23622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3" name="Arc 11"/>
          <p:cNvSpPr>
            <a:spLocks/>
          </p:cNvSpPr>
          <p:nvPr/>
        </p:nvSpPr>
        <p:spPr bwMode="auto">
          <a:xfrm>
            <a:off x="4572000" y="24384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4" name="Arc 12"/>
          <p:cNvSpPr>
            <a:spLocks/>
          </p:cNvSpPr>
          <p:nvPr/>
        </p:nvSpPr>
        <p:spPr bwMode="auto">
          <a:xfrm>
            <a:off x="4724400" y="22860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5" name="Arc 13"/>
          <p:cNvSpPr>
            <a:spLocks/>
          </p:cNvSpPr>
          <p:nvPr/>
        </p:nvSpPr>
        <p:spPr bwMode="auto">
          <a:xfrm>
            <a:off x="4876800" y="21336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6" name="Arc 14"/>
          <p:cNvSpPr>
            <a:spLocks/>
          </p:cNvSpPr>
          <p:nvPr/>
        </p:nvSpPr>
        <p:spPr bwMode="auto">
          <a:xfrm>
            <a:off x="5029200" y="19812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7" name="Arc 15"/>
          <p:cNvSpPr>
            <a:spLocks/>
          </p:cNvSpPr>
          <p:nvPr/>
        </p:nvSpPr>
        <p:spPr bwMode="auto">
          <a:xfrm>
            <a:off x="3124200" y="47244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8" name="Arc 16"/>
          <p:cNvSpPr>
            <a:spLocks/>
          </p:cNvSpPr>
          <p:nvPr/>
        </p:nvSpPr>
        <p:spPr bwMode="auto">
          <a:xfrm>
            <a:off x="3276600" y="45720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9" name="Arc 17"/>
          <p:cNvSpPr>
            <a:spLocks/>
          </p:cNvSpPr>
          <p:nvPr/>
        </p:nvSpPr>
        <p:spPr bwMode="auto">
          <a:xfrm>
            <a:off x="3429000" y="44196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0" name="Arc 18"/>
          <p:cNvSpPr>
            <a:spLocks/>
          </p:cNvSpPr>
          <p:nvPr/>
        </p:nvSpPr>
        <p:spPr bwMode="auto">
          <a:xfrm>
            <a:off x="3581400" y="42672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1" name="Arc 19"/>
          <p:cNvSpPr>
            <a:spLocks/>
          </p:cNvSpPr>
          <p:nvPr/>
        </p:nvSpPr>
        <p:spPr bwMode="auto">
          <a:xfrm>
            <a:off x="838200" y="34290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2" name="Arc 20"/>
          <p:cNvSpPr>
            <a:spLocks/>
          </p:cNvSpPr>
          <p:nvPr/>
        </p:nvSpPr>
        <p:spPr bwMode="auto">
          <a:xfrm>
            <a:off x="990600" y="32766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3" name="Arc 21"/>
          <p:cNvSpPr>
            <a:spLocks/>
          </p:cNvSpPr>
          <p:nvPr/>
        </p:nvSpPr>
        <p:spPr bwMode="auto">
          <a:xfrm>
            <a:off x="1143000" y="31242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4" name="Arc 22"/>
          <p:cNvSpPr>
            <a:spLocks/>
          </p:cNvSpPr>
          <p:nvPr/>
        </p:nvSpPr>
        <p:spPr bwMode="auto">
          <a:xfrm>
            <a:off x="1295400" y="2971800"/>
            <a:ext cx="762000" cy="838200"/>
          </a:xfrm>
          <a:custGeom>
            <a:avLst/>
            <a:gdLst>
              <a:gd name="T0" fmla="*/ 0 w 21600"/>
              <a:gd name="T1" fmla="*/ 0 h 21600"/>
              <a:gd name="T2" fmla="*/ 762000 w 21600"/>
              <a:gd name="T3" fmla="*/ 838200 h 21600"/>
              <a:gd name="T4" fmla="*/ 0 w 21600"/>
              <a:gd name="T5" fmla="*/ 838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7675" name="Picture 25" descr="key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800600"/>
            <a:ext cx="914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6" name="Picture 27" descr="key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096000"/>
            <a:ext cx="914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7" name="Picture 28" descr="key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953000"/>
            <a:ext cx="914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8" name="Picture 29" descr="key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810000"/>
            <a:ext cx="914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31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3886200" cy="462560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Shared key (statically configured master)</a:t>
            </a: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Uses a stream cipher</a:t>
            </a:r>
          </a:p>
        </p:txBody>
      </p:sp>
    </p:spTree>
    <p:extLst>
      <p:ext uri="{BB962C8B-B14F-4D97-AF65-F5344CB8AC3E}">
        <p14:creationId xmlns:p14="http://schemas.microsoft.com/office/powerpoint/2010/main" val="17258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WEP encryption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60C195D-3EF0-2448-A294-494E4656029D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6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4470400"/>
            <a:ext cx="8229600" cy="1541463"/>
          </a:xfrm>
        </p:spPr>
        <p:txBody>
          <a:bodyPr/>
          <a:lstStyle/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WEP uses the RC4 stream cipher to encrypt a TCP/IP</a:t>
            </a:r>
            <a:b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packet (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  <a:cs typeface="ＭＳ Ｐゴシック" charset="0"/>
              </a:rPr>
              <a:t>P</a:t>
            </a: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) by xor-ing it with keystream (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  <a:cs typeface="ＭＳ Ｐゴシック" charset="0"/>
              </a:rPr>
              <a:t>RC4(K, IV)</a:t>
            </a: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endParaRPr lang="ja-JP" altLang="en-US" sz="2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703" name="Line 6"/>
          <p:cNvSpPr>
            <a:spLocks noChangeShapeType="1"/>
          </p:cNvSpPr>
          <p:nvPr/>
        </p:nvSpPr>
        <p:spPr bwMode="auto">
          <a:xfrm>
            <a:off x="1828800" y="3435350"/>
            <a:ext cx="57832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pic>
        <p:nvPicPr>
          <p:cNvPr id="29704" name="Picture 8" descr="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638" y="2901950"/>
            <a:ext cx="1376362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9" descr="lap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54350"/>
            <a:ext cx="12192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6" name="Rectangle 13"/>
          <p:cNvSpPr>
            <a:spLocks noChangeArrowheads="1"/>
          </p:cNvSpPr>
          <p:nvPr/>
        </p:nvSpPr>
        <p:spPr bwMode="auto">
          <a:xfrm>
            <a:off x="2047875" y="2676525"/>
            <a:ext cx="838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r>
              <a:rPr lang="en-CA" altLang="ja-JP" sz="2000">
                <a:latin typeface="Times New Roman" charset="0"/>
              </a:rPr>
              <a:t>IV</a:t>
            </a:r>
          </a:p>
        </p:txBody>
      </p:sp>
      <p:sp>
        <p:nvSpPr>
          <p:cNvPr id="29707" name="Rectangle 14"/>
          <p:cNvSpPr>
            <a:spLocks noChangeArrowheads="1"/>
          </p:cNvSpPr>
          <p:nvPr/>
        </p:nvSpPr>
        <p:spPr bwMode="auto">
          <a:xfrm>
            <a:off x="6086475" y="2676525"/>
            <a:ext cx="11430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r>
              <a:rPr lang="en-CA" altLang="ja-JP" sz="2000">
                <a:latin typeface="Times New Roman" charset="0"/>
              </a:rPr>
              <a:t>CRC-32</a:t>
            </a:r>
          </a:p>
        </p:txBody>
      </p:sp>
      <p:sp>
        <p:nvSpPr>
          <p:cNvPr id="29708" name="Rectangle 15"/>
          <p:cNvSpPr>
            <a:spLocks noChangeArrowheads="1"/>
          </p:cNvSpPr>
          <p:nvPr/>
        </p:nvSpPr>
        <p:spPr bwMode="auto">
          <a:xfrm>
            <a:off x="2886075" y="2676525"/>
            <a:ext cx="457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9" name="Rectangle 16"/>
          <p:cNvSpPr>
            <a:spLocks noChangeArrowheads="1"/>
          </p:cNvSpPr>
          <p:nvPr/>
        </p:nvSpPr>
        <p:spPr bwMode="auto">
          <a:xfrm>
            <a:off x="5629275" y="2676525"/>
            <a:ext cx="457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0" name="Rectangle 17"/>
          <p:cNvSpPr>
            <a:spLocks noChangeArrowheads="1"/>
          </p:cNvSpPr>
          <p:nvPr/>
        </p:nvSpPr>
        <p:spPr bwMode="auto">
          <a:xfrm>
            <a:off x="3343275" y="2676525"/>
            <a:ext cx="17526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1" name="Text Box 18"/>
          <p:cNvSpPr txBox="1">
            <a:spLocks noChangeArrowheads="1"/>
          </p:cNvSpPr>
          <p:nvPr/>
        </p:nvSpPr>
        <p:spPr bwMode="auto">
          <a:xfrm>
            <a:off x="5095875" y="2581275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CA" altLang="ja-JP" sz="4000">
                <a:latin typeface="Times New Roman" charset="0"/>
              </a:rPr>
              <a:t>…</a:t>
            </a:r>
          </a:p>
        </p:txBody>
      </p:sp>
      <p:sp>
        <p:nvSpPr>
          <p:cNvPr id="29712" name="Rectangle 19"/>
          <p:cNvSpPr>
            <a:spLocks noChangeArrowheads="1"/>
          </p:cNvSpPr>
          <p:nvPr/>
        </p:nvSpPr>
        <p:spPr bwMode="auto">
          <a:xfrm>
            <a:off x="3343275" y="2676525"/>
            <a:ext cx="2743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r>
              <a:rPr lang="en-CA" altLang="ja-JP" sz="2000">
                <a:latin typeface="Times New Roman" charset="0"/>
              </a:rPr>
              <a:t>Payload</a:t>
            </a:r>
          </a:p>
        </p:txBody>
      </p:sp>
      <p:sp>
        <p:nvSpPr>
          <p:cNvPr id="29713" name="Text Box 20"/>
          <p:cNvSpPr txBox="1">
            <a:spLocks noChangeArrowheads="1"/>
          </p:cNvSpPr>
          <p:nvPr/>
        </p:nvSpPr>
        <p:spPr bwMode="auto">
          <a:xfrm>
            <a:off x="836613" y="2189163"/>
            <a:ext cx="1439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CA" altLang="ja-JP" sz="2000">
                <a:latin typeface="Times New Roman" charset="0"/>
              </a:rPr>
              <a:t>Key ID byte</a:t>
            </a:r>
          </a:p>
        </p:txBody>
      </p:sp>
      <p:cxnSp>
        <p:nvCxnSpPr>
          <p:cNvPr id="29714" name="AutoShape 21"/>
          <p:cNvCxnSpPr>
            <a:cxnSpLocks noChangeShapeType="1"/>
            <a:stCxn id="29713" idx="3"/>
            <a:endCxn id="29708" idx="0"/>
          </p:cNvCxnSpPr>
          <p:nvPr/>
        </p:nvCxnSpPr>
        <p:spPr bwMode="auto">
          <a:xfrm>
            <a:off x="2276475" y="2387600"/>
            <a:ext cx="838200" cy="288925"/>
          </a:xfrm>
          <a:prstGeom prst="straightConnector1">
            <a:avLst/>
          </a:prstGeom>
          <a:noFill/>
          <a:ln w="254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715" name="Rectangle 22"/>
          <p:cNvSpPr>
            <a:spLocks noChangeArrowheads="1"/>
          </p:cNvSpPr>
          <p:nvPr/>
        </p:nvSpPr>
        <p:spPr bwMode="auto">
          <a:xfrm>
            <a:off x="3343275" y="2295525"/>
            <a:ext cx="3886200" cy="9144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6" name="Text Box 23"/>
          <p:cNvSpPr txBox="1">
            <a:spLocks noChangeArrowheads="1"/>
          </p:cNvSpPr>
          <p:nvPr/>
        </p:nvSpPr>
        <p:spPr bwMode="auto">
          <a:xfrm>
            <a:off x="4370388" y="2271713"/>
            <a:ext cx="1714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CA" altLang="ja-JP" sz="2000">
                <a:latin typeface="Times New Roman" charset="0"/>
              </a:rPr>
              <a:t>RC4 encrypted</a:t>
            </a:r>
          </a:p>
        </p:txBody>
      </p:sp>
      <p:sp>
        <p:nvSpPr>
          <p:cNvPr id="29717" name="Line 24"/>
          <p:cNvSpPr>
            <a:spLocks noChangeShapeType="1"/>
          </p:cNvSpPr>
          <p:nvPr/>
        </p:nvSpPr>
        <p:spPr bwMode="auto">
          <a:xfrm flipH="1">
            <a:off x="3495675" y="2447925"/>
            <a:ext cx="838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29718" name="Line 25"/>
          <p:cNvSpPr>
            <a:spLocks noChangeShapeType="1"/>
          </p:cNvSpPr>
          <p:nvPr/>
        </p:nvSpPr>
        <p:spPr bwMode="auto">
          <a:xfrm flipH="1">
            <a:off x="6086475" y="2447925"/>
            <a:ext cx="1143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29719" name="Line 26"/>
          <p:cNvSpPr>
            <a:spLocks noChangeShapeType="1"/>
          </p:cNvSpPr>
          <p:nvPr/>
        </p:nvSpPr>
        <p:spPr bwMode="auto">
          <a:xfrm flipV="1">
            <a:off x="6086475" y="1835150"/>
            <a:ext cx="84138" cy="46037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0" name="Rectangle 27"/>
          <p:cNvSpPr>
            <a:spLocks noChangeArrowheads="1"/>
          </p:cNvSpPr>
          <p:nvPr/>
        </p:nvSpPr>
        <p:spPr bwMode="auto">
          <a:xfrm>
            <a:off x="5332413" y="1403462"/>
            <a:ext cx="2211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dirty="0">
                <a:solidFill>
                  <a:schemeClr val="hlink"/>
                </a:solidFill>
                <a:latin typeface="Tahoma" charset="0"/>
              </a:rPr>
              <a:t>P </a:t>
            </a:r>
            <a:r>
              <a:rPr lang="en-US" altLang="ja-JP" dirty="0">
                <a:solidFill>
                  <a:schemeClr val="hlink"/>
                </a:solidFill>
                <a:latin typeface="Tahoma" charset="0"/>
                <a:sym typeface="Symbol" charset="0"/>
              </a:rPr>
              <a:t></a:t>
            </a:r>
            <a:r>
              <a:rPr lang="en-US" altLang="ja-JP" dirty="0">
                <a:solidFill>
                  <a:schemeClr val="hlink"/>
                </a:solidFill>
                <a:latin typeface="Tahoma" charset="0"/>
              </a:rPr>
              <a:t> RC4(K, IV)</a:t>
            </a:r>
          </a:p>
        </p:txBody>
      </p:sp>
    </p:spTree>
    <p:extLst>
      <p:ext uri="{BB962C8B-B14F-4D97-AF65-F5344CB8AC3E}">
        <p14:creationId xmlns:p14="http://schemas.microsoft.com/office/powerpoint/2010/main" val="397288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 property of RC4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Keystream leaks, under known-plaintext attack</a:t>
            </a:r>
          </a:p>
          <a:p>
            <a:pPr lvl="1"/>
            <a:r>
              <a:rPr lang="en-US" altLang="ja-JP" sz="2400">
                <a:latin typeface="Arial" charset="0"/>
                <a:ea typeface="ＭＳ Ｐゴシック" charset="0"/>
              </a:rPr>
              <a:t>Suppose we intercept a ciphertext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</a:rPr>
              <a:t>C</a:t>
            </a:r>
            <a:r>
              <a:rPr lang="en-US" altLang="ja-JP" sz="2400">
                <a:latin typeface="Arial" charset="0"/>
                <a:ea typeface="ＭＳ Ｐゴシック" charset="0"/>
              </a:rPr>
              <a:t>, and suppose we can guess the corresponding plaintext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</a:rPr>
              <a:t>P</a:t>
            </a:r>
          </a:p>
          <a:p>
            <a:pPr lvl="1"/>
            <a:r>
              <a:rPr lang="en-US" altLang="ja-JP" sz="2400">
                <a:latin typeface="Arial" charset="0"/>
                <a:ea typeface="ＭＳ Ｐゴシック" charset="0"/>
              </a:rPr>
              <a:t>Let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</a:rPr>
              <a:t>Z </a:t>
            </a:r>
            <a:r>
              <a:rPr lang="en-US" altLang="ja-JP" sz="2400">
                <a:latin typeface="Arial" charset="0"/>
                <a:ea typeface="ＭＳ Ｐゴシック" charset="0"/>
              </a:rPr>
              <a:t>=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</a:rPr>
              <a:t> RC4(K, IV)</a:t>
            </a:r>
            <a:r>
              <a:rPr lang="en-US" altLang="ja-JP" sz="2400">
                <a:latin typeface="Arial" charset="0"/>
                <a:ea typeface="ＭＳ Ｐゴシック" charset="0"/>
                <a:sym typeface="Symbol" charset="0"/>
              </a:rPr>
              <a:t> be the RC4 keystream</a:t>
            </a:r>
            <a:endParaRPr lang="en-US" altLang="ja-JP" sz="2400">
              <a:latin typeface="Arial" charset="0"/>
              <a:ea typeface="ＭＳ Ｐゴシック" charset="0"/>
            </a:endParaRPr>
          </a:p>
          <a:p>
            <a:pPr lvl="1"/>
            <a:r>
              <a:rPr lang="en-US" altLang="ja-JP" sz="2400">
                <a:latin typeface="Arial" charset="0"/>
                <a:ea typeface="ＭＳ Ｐゴシック" charset="0"/>
              </a:rPr>
              <a:t>Since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</a:rPr>
              <a:t>C</a:t>
            </a:r>
            <a:r>
              <a:rPr lang="en-US" altLang="ja-JP" sz="2400">
                <a:latin typeface="Arial" charset="0"/>
                <a:ea typeface="ＭＳ Ｐゴシック" charset="0"/>
              </a:rPr>
              <a:t> =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</a:rPr>
              <a:t>P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  <a:sym typeface="Symbol" charset="0"/>
              </a:rPr>
              <a:t> Z</a:t>
            </a:r>
            <a:r>
              <a:rPr lang="en-US" altLang="ja-JP" sz="2400">
                <a:latin typeface="Arial" charset="0"/>
                <a:ea typeface="ＭＳ Ｐゴシック" charset="0"/>
                <a:sym typeface="Symbol" charset="0"/>
              </a:rPr>
              <a:t>, we can derive the RC4 keystream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  <a:sym typeface="Symbol" charset="0"/>
              </a:rPr>
              <a:t>Z </a:t>
            </a:r>
            <a:r>
              <a:rPr lang="en-US" altLang="ja-JP" sz="2400">
                <a:latin typeface="Arial" charset="0"/>
                <a:ea typeface="ＭＳ Ｐゴシック" charset="0"/>
                <a:sym typeface="Symbol" charset="0"/>
              </a:rPr>
              <a:t>by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</a:rPr>
              <a:t>P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  <a:sym typeface="Symbol" charset="0"/>
              </a:rPr>
              <a:t> C</a:t>
            </a:r>
            <a:r>
              <a:rPr lang="en-US" altLang="ja-JP" sz="2400">
                <a:latin typeface="Arial" charset="0"/>
                <a:ea typeface="ＭＳ Ｐゴシック" charset="0"/>
                <a:sym typeface="Symbol" charset="0"/>
              </a:rPr>
              <a:t> =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</a:rPr>
              <a:t>P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  <a:sym typeface="Symbol" charset="0"/>
              </a:rPr>
              <a:t> (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</a:rPr>
              <a:t>P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  <a:sym typeface="Symbol" charset="0"/>
              </a:rPr>
              <a:t> Z)</a:t>
            </a:r>
            <a:r>
              <a:rPr lang="en-US" altLang="ja-JP" sz="2400">
                <a:latin typeface="Arial" charset="0"/>
                <a:ea typeface="ＭＳ Ｐゴシック" charset="0"/>
                <a:sym typeface="Symbol" charset="0"/>
              </a:rPr>
              <a:t> = </a:t>
            </a:r>
            <a:r>
              <a:rPr lang="en-US" altLang="ja-JP" sz="2400">
                <a:solidFill>
                  <a:schemeClr val="hlink"/>
                </a:solidFill>
                <a:latin typeface="Arial" charset="0"/>
                <a:ea typeface="ＭＳ Ｐゴシック" charset="0"/>
                <a:sym typeface="Symbol" charset="0"/>
              </a:rPr>
              <a:t>Z</a:t>
            </a:r>
          </a:p>
          <a:p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This is not a problem ... unless keystream is reused!</a:t>
            </a: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45C0AFF-0A38-AB4A-82EB-4FBFA3F5AB2B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7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A risk of keystream reuse</a:t>
            </a:r>
          </a:p>
        </p:txBody>
      </p:sp>
      <p:sp>
        <p:nvSpPr>
          <p:cNvPr id="337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965C9F4-5B03-0B4E-A58F-F5E85566AE37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8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4648200"/>
            <a:ext cx="8763000" cy="1600200"/>
          </a:xfrm>
        </p:spPr>
        <p:txBody>
          <a:bodyPr/>
          <a:lstStyle/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If IV’s repeat, confidentiality is at risk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If we send two ciphertexts (</a:t>
            </a:r>
            <a:r>
              <a:rPr lang="en-US" altLang="ja-JP" sz="2000">
                <a:solidFill>
                  <a:schemeClr val="hlink"/>
                </a:solidFill>
                <a:latin typeface="Arial" charset="0"/>
                <a:ea typeface="ＭＳ Ｐゴシック" charset="0"/>
              </a:rPr>
              <a:t>C</a:t>
            </a:r>
            <a:r>
              <a:rPr lang="en-US" altLang="ja-JP" sz="2000">
                <a:latin typeface="Arial" charset="0"/>
                <a:ea typeface="ＭＳ Ｐゴシック" charset="0"/>
              </a:rPr>
              <a:t>, </a:t>
            </a:r>
            <a:r>
              <a:rPr lang="en-US" altLang="ja-JP" sz="2000">
                <a:solidFill>
                  <a:schemeClr val="hlink"/>
                </a:solidFill>
                <a:latin typeface="Arial" charset="0"/>
                <a:ea typeface="ＭＳ Ｐゴシック" charset="0"/>
              </a:rPr>
              <a:t>C’</a:t>
            </a:r>
            <a:r>
              <a:rPr lang="en-US" altLang="ja-JP" sz="2000">
                <a:latin typeface="Arial" charset="0"/>
                <a:ea typeface="ＭＳ Ｐゴシック" charset="0"/>
              </a:rPr>
              <a:t>) using the same </a:t>
            </a:r>
            <a:r>
              <a:rPr lang="en-US" altLang="ja-JP" sz="2000">
                <a:solidFill>
                  <a:schemeClr val="hlink"/>
                </a:solidFill>
                <a:latin typeface="Arial" charset="0"/>
                <a:ea typeface="ＭＳ Ｐゴシック" charset="0"/>
              </a:rPr>
              <a:t>IV</a:t>
            </a:r>
            <a:r>
              <a:rPr lang="en-US" altLang="ja-JP" sz="2000">
                <a:latin typeface="Arial" charset="0"/>
                <a:ea typeface="ＭＳ Ｐゴシック" charset="0"/>
              </a:rPr>
              <a:t>, then the xor of plaintexts leaks (</a:t>
            </a:r>
            <a:r>
              <a:rPr lang="en-US" altLang="ja-JP" sz="2000">
                <a:solidFill>
                  <a:schemeClr val="hlink"/>
                </a:solidFill>
                <a:latin typeface="Arial" charset="0"/>
                <a:ea typeface="ＭＳ Ｐゴシック" charset="0"/>
              </a:rPr>
              <a:t>P </a:t>
            </a:r>
            <a:r>
              <a:rPr lang="en-US" altLang="ja-JP" sz="2000">
                <a:solidFill>
                  <a:schemeClr val="hlink"/>
                </a:solidFill>
                <a:latin typeface="Arial" charset="0"/>
                <a:ea typeface="ＭＳ Ｐゴシック" charset="0"/>
                <a:sym typeface="Symbol" charset="0"/>
              </a:rPr>
              <a:t> P’</a:t>
            </a:r>
            <a:r>
              <a:rPr lang="en-US" altLang="ja-JP" sz="2000">
                <a:latin typeface="Arial" charset="0"/>
                <a:ea typeface="ＭＳ Ｐゴシック" charset="0"/>
                <a:sym typeface="Symbol" charset="0"/>
              </a:rPr>
              <a:t> = </a:t>
            </a:r>
            <a:r>
              <a:rPr lang="en-US" altLang="ja-JP" sz="2000">
                <a:solidFill>
                  <a:schemeClr val="hlink"/>
                </a:solidFill>
                <a:latin typeface="Arial" charset="0"/>
                <a:ea typeface="ＭＳ Ｐゴシック" charset="0"/>
              </a:rPr>
              <a:t>C </a:t>
            </a:r>
            <a:r>
              <a:rPr lang="en-US" altLang="ja-JP" sz="2000">
                <a:solidFill>
                  <a:schemeClr val="hlink"/>
                </a:solidFill>
                <a:latin typeface="Arial" charset="0"/>
                <a:ea typeface="ＭＳ Ｐゴシック" charset="0"/>
                <a:sym typeface="Symbol" charset="0"/>
              </a:rPr>
              <a:t> C’</a:t>
            </a:r>
            <a:r>
              <a:rPr lang="en-US" altLang="ja-JP" sz="2000">
                <a:latin typeface="Arial" charset="0"/>
                <a:ea typeface="ＭＳ Ｐゴシック" charset="0"/>
                <a:sym typeface="Symbol" charset="0"/>
              </a:rPr>
              <a:t>), which might reveal both plaintexts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  <a:sym typeface="Symbol" charset="0"/>
              </a:rPr>
              <a:t>If there is redundancy, if we can guess one plaintext, etc…</a:t>
            </a:r>
            <a:endParaRPr lang="en-US" altLang="ja-JP" sz="1800">
              <a:latin typeface="Arial" charset="0"/>
              <a:ea typeface="ＭＳ Ｐゴシック" charset="0"/>
              <a:sym typeface="Symbol" charset="0"/>
            </a:endParaRP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2286000" y="28956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148013" y="2438400"/>
            <a:ext cx="3074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altLang="ja-JP">
                <a:latin typeface="Tahoma" charset="0"/>
              </a:rPr>
              <a:t>IV,     P </a:t>
            </a:r>
            <a:r>
              <a:rPr lang="en-US" altLang="ja-JP">
                <a:latin typeface="Tahoma" charset="0"/>
                <a:sym typeface="Symbol" charset="0"/>
              </a:rPr>
              <a:t></a:t>
            </a:r>
            <a:r>
              <a:rPr lang="en-US" altLang="ja-JP">
                <a:latin typeface="Tahoma" charset="0"/>
              </a:rPr>
              <a:t> RC4(K, IV)</a:t>
            </a:r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>
            <a:off x="2286000" y="35814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33802" name="Text Box 11"/>
          <p:cNvSpPr txBox="1">
            <a:spLocks noChangeArrowheads="1"/>
          </p:cNvSpPr>
          <p:nvPr/>
        </p:nvSpPr>
        <p:spPr bwMode="auto">
          <a:xfrm>
            <a:off x="3148013" y="3124200"/>
            <a:ext cx="3140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altLang="ja-JP">
                <a:latin typeface="Tahoma" charset="0"/>
              </a:rPr>
              <a:t>IV,     P’ </a:t>
            </a:r>
            <a:r>
              <a:rPr lang="en-US" altLang="ja-JP">
                <a:latin typeface="Tahoma" charset="0"/>
                <a:sym typeface="Symbol" charset="0"/>
              </a:rPr>
              <a:t></a:t>
            </a:r>
            <a:r>
              <a:rPr lang="en-US" altLang="ja-JP">
                <a:latin typeface="Tahoma" charset="0"/>
              </a:rPr>
              <a:t> RC4(K, IV)</a:t>
            </a:r>
          </a:p>
        </p:txBody>
      </p:sp>
      <p:pic>
        <p:nvPicPr>
          <p:cNvPr id="33803" name="Picture 12" descr="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2743200"/>
            <a:ext cx="137636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4" name="Picture 13" descr="lap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600"/>
            <a:ext cx="12192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38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IV selection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IV reuse implies keystream reuse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Since keystream function only of IV and fixed master key</a:t>
            </a:r>
          </a:p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IV changes after every packet, but only 2</a:t>
            </a:r>
            <a:r>
              <a:rPr lang="en-US" altLang="ja-JP" sz="2400" baseline="30000">
                <a:latin typeface="Arial" charset="0"/>
                <a:ea typeface="ＭＳ Ｐゴシック" charset="0"/>
                <a:cs typeface="ＭＳ Ｐゴシック" charset="0"/>
              </a:rPr>
              <a:t>24</a:t>
            </a: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 = 16,777,216 possible values (from the standard)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</a:rPr>
              <a:t>Will definitely repeat after a while</a:t>
            </a:r>
          </a:p>
          <a:p>
            <a:pPr marL="1085850" lvl="2"/>
            <a:r>
              <a:rPr lang="en-US" altLang="ja-JP" sz="1800">
                <a:latin typeface="Arial" charset="0"/>
                <a:ea typeface="ＭＳ Ｐゴシック" charset="0"/>
              </a:rPr>
              <a:t>1500 byte-packets, 5 Mbps: repeats after half a day</a:t>
            </a:r>
          </a:p>
          <a:p>
            <a:pPr marL="1085850" lvl="2"/>
            <a:r>
              <a:rPr lang="en-US" altLang="ja-JP" sz="1800">
                <a:latin typeface="Arial" charset="0"/>
                <a:ea typeface="ＭＳ Ｐゴシック" charset="0"/>
              </a:rPr>
              <a:t>This is a best-case - random selection of IV after each packet yields collisions after 5,000 packets</a:t>
            </a:r>
          </a:p>
          <a:p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Initial IV value (after boot) often picked to be zero</a:t>
            </a:r>
          </a:p>
          <a:p>
            <a:pPr lvl="1"/>
            <a:r>
              <a:rPr lang="en-US" altLang="ja-JP" sz="2000">
                <a:latin typeface="Arial" charset="0"/>
                <a:ea typeface="ＭＳ Ｐゴシック" charset="0"/>
                <a:sym typeface="Symbol" charset="0"/>
              </a:rPr>
              <a:t>Rebooting may cause IV reuse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AC167D04-388A-7646-ACA7-C3BB5F6C7DC8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9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2133600" y="5791200"/>
            <a:ext cx="4538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ja-JP" i="1">
                <a:solidFill>
                  <a:schemeClr val="hlink"/>
                </a:solidFill>
                <a:latin typeface="Arial" charset="0"/>
              </a:rPr>
              <a:t>Confidentiality is not guaranteed</a:t>
            </a:r>
          </a:p>
        </p:txBody>
      </p:sp>
    </p:spTree>
    <p:extLst>
      <p:ext uri="{BB962C8B-B14F-4D97-AF65-F5344CB8AC3E}">
        <p14:creationId xmlns:p14="http://schemas.microsoft.com/office/powerpoint/2010/main" val="4099777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Presentation2.potx</Template>
  <TotalTime>10345</TotalTime>
  <Words>2192</Words>
  <Application>Microsoft Macintosh PowerPoint</Application>
  <PresentationFormat>On-screen Show (4:3)</PresentationFormat>
  <Paragraphs>493</Paragraphs>
  <Slides>49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9" baseType="lpstr">
      <vt:lpstr>Calibri</vt:lpstr>
      <vt:lpstr>MS PGothic</vt:lpstr>
      <vt:lpstr>ＭＳ Ｐゴシック</vt:lpstr>
      <vt:lpstr>Symbol</vt:lpstr>
      <vt:lpstr>Tahoma</vt:lpstr>
      <vt:lpstr>Times</vt:lpstr>
      <vt:lpstr>Times New Roman</vt:lpstr>
      <vt:lpstr>Wingdings</vt:lpstr>
      <vt:lpstr>Arial</vt:lpstr>
      <vt:lpstr>Presentation2</vt:lpstr>
      <vt:lpstr>Wireless Network Security</vt:lpstr>
      <vt:lpstr>This lecture’s agenda</vt:lpstr>
      <vt:lpstr>Wireless communications</vt:lpstr>
      <vt:lpstr>Need for over-the-air crypto</vt:lpstr>
      <vt:lpstr>WEP</vt:lpstr>
      <vt:lpstr>WEP encryption</vt:lpstr>
      <vt:lpstr>A property of RC4</vt:lpstr>
      <vt:lpstr>A risk of keystream reuse</vt:lpstr>
      <vt:lpstr>IV selection</vt:lpstr>
      <vt:lpstr>Spoofed packets I: tampering</vt:lpstr>
      <vt:lpstr>Spoofed packets II: injection</vt:lpstr>
      <vt:lpstr>Defeating WEP authentication</vt:lpstr>
      <vt:lpstr>Using the access point as an oracle</vt:lpstr>
      <vt:lpstr>Reaction attacks</vt:lpstr>
      <vt:lpstr>Cryptographic problems</vt:lpstr>
      <vt:lpstr>WEP conclusions</vt:lpstr>
      <vt:lpstr>Global System for Mobile Communications (GSM)</vt:lpstr>
      <vt:lpstr>GSM overview</vt:lpstr>
      <vt:lpstr>GSM security objectives</vt:lpstr>
      <vt:lpstr>GSM network structure</vt:lpstr>
      <vt:lpstr>GSM network structure</vt:lpstr>
      <vt:lpstr>Security model</vt:lpstr>
      <vt:lpstr>Security model</vt:lpstr>
      <vt:lpstr>Security model</vt:lpstr>
      <vt:lpstr>Security model</vt:lpstr>
      <vt:lpstr>Security model</vt:lpstr>
      <vt:lpstr>Security model</vt:lpstr>
      <vt:lpstr>Security model</vt:lpstr>
      <vt:lpstr>Security model</vt:lpstr>
      <vt:lpstr>Authentication and key generation</vt:lpstr>
      <vt:lpstr>Authentication and key generation</vt:lpstr>
      <vt:lpstr>Authentication and key generation</vt:lpstr>
      <vt:lpstr>Over-the-air encryption</vt:lpstr>
      <vt:lpstr>Over-the-air encryption</vt:lpstr>
      <vt:lpstr>Over-the-air encryption</vt:lpstr>
      <vt:lpstr>A5/x algorithm family</vt:lpstr>
      <vt:lpstr>Attacks on GSM</vt:lpstr>
      <vt:lpstr>Crypto attacks</vt:lpstr>
      <vt:lpstr>Accessing the signaling network </vt:lpstr>
      <vt:lpstr>Accessing the signaling network </vt:lpstr>
      <vt:lpstr>Accessing the signaling network </vt:lpstr>
      <vt:lpstr>Accessing the signaling network </vt:lpstr>
      <vt:lpstr>BTS to BSC</vt:lpstr>
      <vt:lpstr>SIM cloning</vt:lpstr>
      <vt:lpstr>SIM cloning over the air</vt:lpstr>
      <vt:lpstr>GSM conclusions</vt:lpstr>
      <vt:lpstr>Take away slide</vt:lpstr>
      <vt:lpstr>Poster guidelines</vt:lpstr>
      <vt:lpstr>Prizes! 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Butkiewicz</dc:creator>
  <cp:lastModifiedBy>Vyas Sekar</cp:lastModifiedBy>
  <cp:revision>4299</cp:revision>
  <dcterms:created xsi:type="dcterms:W3CDTF">2013-01-16T19:50:08Z</dcterms:created>
  <dcterms:modified xsi:type="dcterms:W3CDTF">2019-04-17T03:28:12Z</dcterms:modified>
</cp:coreProperties>
</file>