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41"/>
  </p:notesMasterIdLst>
  <p:handoutMasterIdLst>
    <p:handoutMasterId r:id="rId42"/>
  </p:handoutMasterIdLst>
  <p:sldIdLst>
    <p:sldId id="266" r:id="rId2"/>
    <p:sldId id="267" r:id="rId3"/>
    <p:sldId id="303" r:id="rId4"/>
    <p:sldId id="268" r:id="rId5"/>
    <p:sldId id="269" r:id="rId6"/>
    <p:sldId id="270" r:id="rId7"/>
    <p:sldId id="272" r:id="rId8"/>
    <p:sldId id="271" r:id="rId9"/>
    <p:sldId id="274" r:id="rId10"/>
    <p:sldId id="275" r:id="rId11"/>
    <p:sldId id="277" r:id="rId12"/>
    <p:sldId id="290" r:id="rId13"/>
    <p:sldId id="273" r:id="rId14"/>
    <p:sldId id="278" r:id="rId15"/>
    <p:sldId id="280" r:id="rId16"/>
    <p:sldId id="279" r:id="rId17"/>
    <p:sldId id="281" r:id="rId18"/>
    <p:sldId id="282" r:id="rId19"/>
    <p:sldId id="283" r:id="rId20"/>
    <p:sldId id="285" r:id="rId21"/>
    <p:sldId id="286" r:id="rId22"/>
    <p:sldId id="287" r:id="rId23"/>
    <p:sldId id="288" r:id="rId24"/>
    <p:sldId id="289" r:id="rId25"/>
    <p:sldId id="276" r:id="rId26"/>
    <p:sldId id="284" r:id="rId27"/>
    <p:sldId id="291" r:id="rId28"/>
    <p:sldId id="292" r:id="rId29"/>
    <p:sldId id="293" r:id="rId30"/>
    <p:sldId id="296" r:id="rId31"/>
    <p:sldId id="294" r:id="rId32"/>
    <p:sldId id="295" r:id="rId33"/>
    <p:sldId id="297" r:id="rId34"/>
    <p:sldId id="299" r:id="rId35"/>
    <p:sldId id="298" r:id="rId36"/>
    <p:sldId id="300" r:id="rId37"/>
    <p:sldId id="301" r:id="rId38"/>
    <p:sldId id="302" r:id="rId39"/>
    <p:sldId id="30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1849"/>
    <a:srgbClr val="218F3B"/>
    <a:srgbClr val="2AC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8" autoAdjust="0"/>
    <p:restoredTop sz="91429" autoAdjust="0"/>
  </p:normalViewPr>
  <p:slideViewPr>
    <p:cSldViewPr snapToGrid="0" snapToObjects="1">
      <p:cViewPr>
        <p:scale>
          <a:sx n="75" d="100"/>
          <a:sy n="75" d="100"/>
        </p:scale>
        <p:origin x="144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68"/>
    </p:cViewPr>
  </p:sorterViewPr>
  <p:notesViewPr>
    <p:cSldViewPr snapToGrid="0" snapToObjects="1">
      <p:cViewPr varScale="1">
        <p:scale>
          <a:sx n="83" d="100"/>
          <a:sy n="83" d="100"/>
        </p:scale>
        <p:origin x="-332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38BD9-4917-8D4E-AD7F-00C87105B56D}" type="datetimeFigureOut">
              <a:rPr lang="en-US" smtClean="0"/>
              <a:pPr/>
              <a:t>4/10/19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FD0A5-12A9-F248-9FA1-261E5D5F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97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761A9-F6AF-514E-AB09-9B183D711432}" type="datetimeFigureOut">
              <a:rPr lang="en-US" smtClean="0"/>
              <a:pPr/>
              <a:t>4/10/19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D974D-8C01-4845-B68A-3955301DB1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8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Carnegie Mellon University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Dragnet 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r>
              <a:rPr lang="en-US" sz="1000" smtClean="0">
                <a:solidFill>
                  <a:schemeClr val="tx2">
                    <a:shade val="50000"/>
                  </a:schemeClr>
                </a:solidFill>
              </a:rPr>
              <a:t>Carnegie Mellon University</a:t>
            </a:r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r>
              <a:rPr kumimoji="0" lang="en-US" sz="1000" smtClean="0">
                <a:solidFill>
                  <a:schemeClr val="tx2">
                    <a:shade val="50000"/>
                  </a:schemeClr>
                </a:solidFill>
              </a:rPr>
              <a:t>Dragnet </a:t>
            </a:r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7467" y="6492875"/>
            <a:ext cx="626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57AF-53C0-420B-9C2D-77DB1416566C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369673"/>
            <a:ext cx="9144000" cy="2473431"/>
          </a:xfrm>
        </p:spPr>
        <p:txBody>
          <a:bodyPr>
            <a:noAutofit/>
          </a:bodyPr>
          <a:lstStyle/>
          <a:p>
            <a:r>
              <a:rPr lang="en-US" sz="5200" dirty="0" smtClean="0"/>
              <a:t>Internet </a:t>
            </a:r>
            <a:r>
              <a:rPr lang="en-US" sz="5200" dirty="0" err="1" smtClean="0"/>
              <a:t>CyberCrime</a:t>
            </a:r>
            <a:r>
              <a:rPr lang="en-US" sz="5200" dirty="0" smtClean="0"/>
              <a:t> Economics</a:t>
            </a:r>
            <a:endParaRPr lang="en-US" sz="52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4614333"/>
            <a:ext cx="9144000" cy="1769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dirty="0" smtClean="0">
                <a:solidFill>
                  <a:schemeClr val="tx1"/>
                </a:solidFill>
              </a:rPr>
              <a:t>     Vyas Sekar</a:t>
            </a:r>
          </a:p>
          <a:p>
            <a:endParaRPr lang="en-US" sz="3800" dirty="0">
              <a:solidFill>
                <a:schemeClr val="tx1"/>
              </a:solidFill>
            </a:endParaRPr>
          </a:p>
          <a:p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2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"/>
    </mc:Choice>
    <mc:Fallback xmlns:mv="urn:schemas-microsoft-com:mac:vml" xmlns="">
      <p:transition spd="slow" advTm="14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Emergence of affiliates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Before</a:t>
            </a:r>
          </a:p>
          <a:p>
            <a:pPr lvl="1"/>
            <a:r>
              <a:rPr lang="en-US" dirty="0" smtClean="0"/>
              <a:t>Spammer does everything from sending to hosting  and payment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Now</a:t>
            </a:r>
          </a:p>
          <a:p>
            <a:pPr lvl="1"/>
            <a:r>
              <a:rPr lang="en-US" dirty="0" smtClean="0"/>
              <a:t>Find a way to spam</a:t>
            </a:r>
          </a:p>
          <a:p>
            <a:pPr lvl="1"/>
            <a:r>
              <a:rPr lang="en-US" dirty="0" smtClean="0"/>
              <a:t>Join affiliate</a:t>
            </a:r>
          </a:p>
          <a:p>
            <a:pPr lvl="1"/>
            <a:endParaRPr lang="en-US" dirty="0"/>
          </a:p>
          <a:p>
            <a:r>
              <a:rPr lang="en-US" dirty="0" smtClean="0"/>
              <a:t>Affiliate </a:t>
            </a:r>
          </a:p>
          <a:p>
            <a:pPr lvl="1"/>
            <a:r>
              <a:rPr lang="en-US" dirty="0" smtClean="0"/>
              <a:t>Handles logistics and pays “commission” to spammer</a:t>
            </a:r>
          </a:p>
          <a:p>
            <a:pPr lvl="1"/>
            <a:r>
              <a:rPr lang="en-US" dirty="0" smtClean="0"/>
              <a:t>Provides storefront/web templates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“Specialization” of market!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509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Realization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conventional payment step like </a:t>
            </a:r>
            <a:r>
              <a:rPr lang="en-US" dirty="0" err="1" smtClean="0"/>
              <a:t>paypal</a:t>
            </a:r>
            <a:r>
              <a:rPr lang="en-US" dirty="0" smtClean="0"/>
              <a:t>/credit card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Three parts:</a:t>
            </a:r>
          </a:p>
          <a:p>
            <a:pPr lvl="1"/>
            <a:r>
              <a:rPr lang="en-US" dirty="0" smtClean="0"/>
              <a:t>Issuing bank, </a:t>
            </a:r>
          </a:p>
          <a:p>
            <a:pPr lvl="1"/>
            <a:r>
              <a:rPr lang="en-US" dirty="0" smtClean="0"/>
              <a:t>acquiring bank,</a:t>
            </a:r>
          </a:p>
          <a:p>
            <a:pPr lvl="1"/>
            <a:r>
              <a:rPr lang="en-US" dirty="0" smtClean="0"/>
              <a:t> association network (</a:t>
            </a:r>
            <a:r>
              <a:rPr lang="en-US" dirty="0" err="1" smtClean="0"/>
              <a:t>visa,mastercard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be viable have to be part of association network and abide by their rules</a:t>
            </a:r>
          </a:p>
          <a:p>
            <a:endParaRPr lang="en-US" dirty="0"/>
          </a:p>
          <a:p>
            <a:r>
              <a:rPr lang="en-US" dirty="0" smtClean="0"/>
              <a:t>Get product from somewhere and ship</a:t>
            </a:r>
          </a:p>
          <a:p>
            <a:pPr lvl="1"/>
            <a:r>
              <a:rPr lang="en-US" dirty="0" smtClean="0"/>
              <a:t>“B2B” sites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824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Curiously..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transactions are coded with correct transaction codes</a:t>
            </a:r>
          </a:p>
          <a:p>
            <a:endParaRPr lang="en-US" dirty="0"/>
          </a:p>
          <a:p>
            <a:r>
              <a:rPr lang="en-US" dirty="0" smtClean="0"/>
              <a:t>Visa/</a:t>
            </a:r>
            <a:r>
              <a:rPr lang="en-US" dirty="0" err="1" smtClean="0"/>
              <a:t>Mastercard</a:t>
            </a:r>
            <a:r>
              <a:rPr lang="en-US" dirty="0" smtClean="0"/>
              <a:t> are quite severe on violations!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54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13</a:t>
            </a:fld>
            <a:endParaRPr kumimoji="0" lang="en-US"/>
          </a:p>
        </p:txBody>
      </p:sp>
      <p:pic>
        <p:nvPicPr>
          <p:cNvPr id="5" name="Picture 4" descr="Screen Shot 2015-04-07 at 7.28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9144000" cy="5706533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Globalization of Spam!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14</a:t>
            </a:fld>
            <a:endParaRPr kumimoji="0" lang="en-US"/>
          </a:p>
        </p:txBody>
      </p:sp>
      <p:pic>
        <p:nvPicPr>
          <p:cNvPr id="6" name="Picture 5" descr="Screen Shot 2015-04-07 at 7.41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67" y="914400"/>
            <a:ext cx="7128933" cy="545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4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4134"/>
            <a:ext cx="8229600" cy="5652030"/>
          </a:xfrm>
        </p:spPr>
        <p:txBody>
          <a:bodyPr/>
          <a:lstStyle/>
          <a:p>
            <a:r>
              <a:rPr lang="en-US" dirty="0" smtClean="0"/>
              <a:t>Feed collection from multiple sources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, honeypots, bots, third parties</a:t>
            </a:r>
          </a:p>
          <a:p>
            <a:pPr lvl="1"/>
            <a:endParaRPr lang="en-US" dirty="0"/>
          </a:p>
          <a:p>
            <a:r>
              <a:rPr lang="en-US" dirty="0" smtClean="0"/>
              <a:t>Extract URLs that point to spam</a:t>
            </a:r>
          </a:p>
          <a:p>
            <a:endParaRPr lang="en-US" dirty="0"/>
          </a:p>
          <a:p>
            <a:r>
              <a:rPr lang="en-US" dirty="0" smtClean="0"/>
              <a:t>Build custom DNS and web crawlers to extract </a:t>
            </a:r>
            <a:r>
              <a:rPr lang="en-US" dirty="0" err="1" smtClean="0"/>
              <a:t>nameservers</a:t>
            </a:r>
            <a:r>
              <a:rPr lang="en-US" dirty="0" smtClean="0"/>
              <a:t> and hosting servers</a:t>
            </a:r>
          </a:p>
          <a:p>
            <a:pPr lvl="1"/>
            <a:r>
              <a:rPr lang="en-US" dirty="0" smtClean="0"/>
              <a:t>E.g., take screenshots, emulate JS/flash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Some optimizations for scalability to reduce redundant crawls </a:t>
            </a:r>
            <a:r>
              <a:rPr lang="en-US" dirty="0" err="1" smtClean="0"/>
              <a:t>etc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101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16</a:t>
            </a:fld>
            <a:endParaRPr kumimoji="0" lang="en-US"/>
          </a:p>
        </p:txBody>
      </p:sp>
      <p:pic>
        <p:nvPicPr>
          <p:cNvPr id="5" name="Picture 4" descr="Screen Shot 2015-04-07 at 7.42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1153140"/>
            <a:ext cx="6694301" cy="533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99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8800"/>
            <a:ext cx="8229600" cy="5567363"/>
          </a:xfrm>
        </p:spPr>
        <p:txBody>
          <a:bodyPr/>
          <a:lstStyle/>
          <a:p>
            <a:r>
              <a:rPr lang="en-US" dirty="0" smtClean="0"/>
              <a:t>Content clustering to get “high-level” business </a:t>
            </a:r>
            <a:r>
              <a:rPr lang="en-US" dirty="0" err="1" smtClean="0"/>
              <a:t>activites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Pharma</a:t>
            </a:r>
            <a:r>
              <a:rPr lang="en-US" dirty="0" smtClean="0"/>
              <a:t>, Replicas, Software</a:t>
            </a:r>
          </a:p>
          <a:p>
            <a:pPr lvl="1"/>
            <a:endParaRPr lang="en-US" dirty="0"/>
          </a:p>
          <a:p>
            <a:r>
              <a:rPr lang="en-US" dirty="0" smtClean="0"/>
              <a:t>Cluster pages that look similar and tag categories </a:t>
            </a:r>
          </a:p>
          <a:p>
            <a:endParaRPr lang="en-US" dirty="0"/>
          </a:p>
          <a:p>
            <a:r>
              <a:rPr lang="en-US" dirty="0" smtClean="0"/>
              <a:t>Cluster by affiliates also </a:t>
            </a:r>
          </a:p>
          <a:p>
            <a:pPr lvl="1"/>
            <a:r>
              <a:rPr lang="en-US" dirty="0" smtClean="0"/>
              <a:t>Manual </a:t>
            </a:r>
            <a:r>
              <a:rPr lang="en-US" dirty="0" err="1" smtClean="0"/>
              <a:t>reg</a:t>
            </a:r>
            <a:r>
              <a:rPr lang="en-US" dirty="0" smtClean="0"/>
              <a:t> </a:t>
            </a:r>
            <a:r>
              <a:rPr lang="en-US" dirty="0" err="1" smtClean="0"/>
              <a:t>exp</a:t>
            </a:r>
            <a:r>
              <a:rPr lang="en-US" dirty="0" smtClean="0"/>
              <a:t> tagging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7551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Did 120 purchases</a:t>
            </a:r>
          </a:p>
          <a:p>
            <a:endParaRPr lang="en-US" dirty="0"/>
          </a:p>
          <a:p>
            <a:r>
              <a:rPr lang="en-US" dirty="0" smtClean="0"/>
              <a:t>Some were blocked!</a:t>
            </a:r>
          </a:p>
          <a:p>
            <a:endParaRPr lang="en-US" dirty="0"/>
          </a:p>
          <a:p>
            <a:r>
              <a:rPr lang="en-US" dirty="0" smtClean="0"/>
              <a:t>76 authorized and 56 settled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154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this study is non-trivial!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Spammers are not dumb!</a:t>
            </a:r>
          </a:p>
          <a:p>
            <a:pPr lvl="1"/>
            <a:r>
              <a:rPr lang="en-US" dirty="0"/>
              <a:t>Care to ensure IP was correct</a:t>
            </a:r>
          </a:p>
          <a:p>
            <a:pPr lvl="1"/>
            <a:r>
              <a:rPr lang="en-US" dirty="0"/>
              <a:t>Spammers check for security companies trying to catch them and use </a:t>
            </a:r>
            <a:r>
              <a:rPr lang="en-US" dirty="0" err="1"/>
              <a:t>GeoLoc</a:t>
            </a:r>
            <a:r>
              <a:rPr lang="en-US" dirty="0"/>
              <a:t> services </a:t>
            </a:r>
            <a:r>
              <a:rPr lang="en-US" dirty="0" smtClean="0">
                <a:sym typeface="Wingdings"/>
              </a:rPr>
              <a:t>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Tracking transactions is not easy</a:t>
            </a:r>
          </a:p>
          <a:p>
            <a:r>
              <a:rPr lang="en-US" dirty="0" smtClean="0">
                <a:sym typeface="Wingdings"/>
              </a:rPr>
              <a:t>Paying from grants is not easy </a:t>
            </a:r>
          </a:p>
          <a:p>
            <a:pPr lvl="1"/>
            <a:r>
              <a:rPr lang="en-US" dirty="0" smtClean="0">
                <a:sym typeface="Wingdings"/>
              </a:rPr>
              <a:t>Got a bank to give them throwaway cards and track transactions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Ethics/Legality</a:t>
            </a:r>
          </a:p>
          <a:p>
            <a:pPr lvl="1"/>
            <a:r>
              <a:rPr lang="en-US" dirty="0" smtClean="0">
                <a:sym typeface="Wingdings"/>
              </a:rPr>
              <a:t>What products to buy?</a:t>
            </a:r>
          </a:p>
          <a:p>
            <a:pPr lvl="1"/>
            <a:r>
              <a:rPr lang="en-US" dirty="0" smtClean="0">
                <a:sym typeface="Wingdings"/>
              </a:rPr>
              <a:t>Human subjects?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94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Internet cybercrime?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Understand structure of attack ecosystem</a:t>
            </a:r>
          </a:p>
          <a:p>
            <a:endParaRPr lang="en-US" dirty="0"/>
          </a:p>
          <a:p>
            <a:r>
              <a:rPr lang="en-US" dirty="0" smtClean="0"/>
              <a:t>Potential weaknesses?</a:t>
            </a:r>
          </a:p>
          <a:p>
            <a:endParaRPr lang="en-US" dirty="0"/>
          </a:p>
          <a:p>
            <a:r>
              <a:rPr lang="en-US" dirty="0" smtClean="0"/>
              <a:t>How many organizations involved?</a:t>
            </a:r>
          </a:p>
          <a:p>
            <a:endParaRPr lang="en-US" dirty="0"/>
          </a:p>
          <a:p>
            <a:r>
              <a:rPr lang="en-US" dirty="0" smtClean="0"/>
              <a:t>How easy is to stop?</a:t>
            </a:r>
          </a:p>
          <a:p>
            <a:endParaRPr lang="en-US" dirty="0"/>
          </a:p>
          <a:p>
            <a:r>
              <a:rPr lang="en-US" dirty="0" smtClean="0"/>
              <a:t>How easy is it for attackers to </a:t>
            </a:r>
            <a:r>
              <a:rPr lang="en-US" dirty="0" err="1" smtClean="0"/>
              <a:t>respawn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93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take all this pain??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bottlenecks in spam value chain!</a:t>
            </a:r>
          </a:p>
          <a:p>
            <a:endParaRPr lang="en-US" dirty="0"/>
          </a:p>
          <a:p>
            <a:r>
              <a:rPr lang="en-US" dirty="0" smtClean="0"/>
              <a:t>Name servers?</a:t>
            </a:r>
          </a:p>
          <a:p>
            <a:endParaRPr lang="en-US" dirty="0"/>
          </a:p>
          <a:p>
            <a:r>
              <a:rPr lang="en-US" dirty="0" smtClean="0"/>
              <a:t>Hosting servers?</a:t>
            </a:r>
          </a:p>
          <a:p>
            <a:endParaRPr lang="en-US" dirty="0"/>
          </a:p>
          <a:p>
            <a:r>
              <a:rPr lang="en-US" dirty="0" smtClean="0"/>
              <a:t>Realization?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300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blocking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diversity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Switching cost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Few opportunities for spammers to </a:t>
            </a:r>
            <a:r>
              <a:rPr lang="en-US" dirty="0" err="1" smtClean="0"/>
              <a:t>respawn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297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registrars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/>
              <a:t>concentration </a:t>
            </a:r>
            <a:r>
              <a:rPr lang="en-US" dirty="0" smtClean="0"/>
              <a:t>(</a:t>
            </a:r>
            <a:r>
              <a:rPr lang="en-US" dirty="0" err="1"/>
              <a:t>NauNet</a:t>
            </a:r>
            <a:r>
              <a:rPr lang="en-US" dirty="0"/>
              <a:t>)</a:t>
            </a:r>
          </a:p>
          <a:p>
            <a:r>
              <a:rPr lang="en-US" dirty="0"/>
              <a:t>But lots of diversity </a:t>
            </a:r>
          </a:p>
          <a:p>
            <a:r>
              <a:rPr lang="en-US" dirty="0"/>
              <a:t>Low switching cost</a:t>
            </a:r>
          </a:p>
          <a:p>
            <a:pPr lvl="1"/>
            <a:r>
              <a:rPr lang="en-US" dirty="0"/>
              <a:t>Domains are cheap and expendable </a:t>
            </a:r>
            <a:endParaRPr lang="en-US" dirty="0" smtClean="0"/>
          </a:p>
          <a:p>
            <a:pPr lvl="1"/>
            <a:r>
              <a:rPr lang="en-US" dirty="0" smtClean="0"/>
              <a:t>bulk </a:t>
            </a:r>
            <a:r>
              <a:rPr lang="en-US" dirty="0"/>
              <a:t>price: $</a:t>
            </a:r>
            <a:r>
              <a:rPr lang="en-US" dirty="0" smtClean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966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choices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Low switching cost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Host via botnets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5582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</a:t>
            </a:r>
            <a:r>
              <a:rPr lang="en-US" dirty="0"/>
              <a:t>diversity</a:t>
            </a:r>
          </a:p>
          <a:p>
            <a:pPr lvl="1"/>
            <a:r>
              <a:rPr lang="en-US" dirty="0"/>
              <a:t>Three banks cover 95% of our corpus</a:t>
            </a:r>
          </a:p>
          <a:p>
            <a:r>
              <a:rPr lang="en-US" dirty="0"/>
              <a:t>Few banks willing to work with “high risk” merchants</a:t>
            </a:r>
          </a:p>
          <a:p>
            <a:pPr lvl="1"/>
            <a:r>
              <a:rPr lang="en-US" dirty="0"/>
              <a:t>High switching cost</a:t>
            </a:r>
          </a:p>
          <a:p>
            <a:r>
              <a:rPr lang="en-US" dirty="0"/>
              <a:t>Requires creating merchant account at bank in person</a:t>
            </a:r>
          </a:p>
          <a:p>
            <a:pPr lvl="1"/>
            <a:r>
              <a:rPr lang="en-US" dirty="0"/>
              <a:t>Money held by bank to cover chargebacks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719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reading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25</a:t>
            </a:fld>
            <a:endParaRPr kumimoji="0"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00" y="1676399"/>
            <a:ext cx="2781300" cy="417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66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papers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Trajectories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Manufacturing Compromise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6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they are studying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Emergence of “software-as-a-service” model in browser compromise</a:t>
            </a:r>
          </a:p>
          <a:p>
            <a:endParaRPr lang="en-US" dirty="0"/>
          </a:p>
          <a:p>
            <a:r>
              <a:rPr lang="en-US" dirty="0" smtClean="0"/>
              <a:t>Exploit as a service!</a:t>
            </a:r>
          </a:p>
          <a:p>
            <a:endParaRPr lang="en-US" dirty="0"/>
          </a:p>
          <a:p>
            <a:r>
              <a:rPr lang="en-US" dirty="0" smtClean="0"/>
              <a:t>Decoupling complexity of compromise from the act of driving traffic to the malicious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539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</a:t>
            </a:r>
            <a:r>
              <a:rPr lang="en-US" dirty="0" err="1" smtClean="0"/>
              <a:t>EaaS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Pay per install</a:t>
            </a:r>
          </a:p>
          <a:p>
            <a:endParaRPr lang="en-US" dirty="0"/>
          </a:p>
          <a:p>
            <a:r>
              <a:rPr lang="en-US" dirty="0" smtClean="0"/>
              <a:t>Malware compromises host by social </a:t>
            </a:r>
            <a:r>
              <a:rPr lang="en-US" dirty="0" err="1" smtClean="0"/>
              <a:t>engg</a:t>
            </a:r>
            <a:r>
              <a:rPr lang="en-US" dirty="0" smtClean="0"/>
              <a:t>, spam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Hosts shared on underground forums</a:t>
            </a:r>
          </a:p>
          <a:p>
            <a:endParaRPr lang="en-US" dirty="0"/>
          </a:p>
          <a:p>
            <a:r>
              <a:rPr lang="en-US" dirty="0" err="1" smtClean="0"/>
              <a:t>EaaS</a:t>
            </a:r>
            <a:r>
              <a:rPr lang="en-US" dirty="0" smtClean="0"/>
              <a:t> focuses on drive by downloads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081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 drive by download?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</a:t>
            </a:r>
            <a:r>
              <a:rPr lang="en-US" dirty="0"/>
              <a:t>that happens </a:t>
            </a:r>
            <a:r>
              <a:rPr lang="en-US" b="1" dirty="0"/>
              <a:t>without</a:t>
            </a:r>
            <a:r>
              <a:rPr lang="en-US" dirty="0"/>
              <a:t> a </a:t>
            </a:r>
            <a:r>
              <a:rPr lang="en-US" dirty="0" smtClean="0"/>
              <a:t>users’ knowledge</a:t>
            </a:r>
          </a:p>
          <a:p>
            <a:endParaRPr lang="en-US" dirty="0"/>
          </a:p>
          <a:p>
            <a:r>
              <a:rPr lang="en-US" dirty="0" smtClean="0"/>
              <a:t>E.g., innocent click on popup window or message is “implicit” </a:t>
            </a:r>
            <a:r>
              <a:rPr lang="en-US" dirty="0" err="1" smtClean="0"/>
              <a:t>ack</a:t>
            </a:r>
            <a:r>
              <a:rPr lang="en-US" dirty="0" smtClean="0"/>
              <a:t> for downloading</a:t>
            </a:r>
          </a:p>
          <a:p>
            <a:endParaRPr lang="en-US" dirty="0"/>
          </a:p>
          <a:p>
            <a:r>
              <a:rPr lang="en-US" dirty="0" smtClean="0"/>
              <a:t>Target browser and extension vulnerabilities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778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published on this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Sensitive</a:t>
            </a:r>
          </a:p>
          <a:p>
            <a:endParaRPr lang="en-US" dirty="0"/>
          </a:p>
          <a:p>
            <a:r>
              <a:rPr lang="en-US" dirty="0" smtClean="0"/>
              <a:t>Hard to perform this style of investigation</a:t>
            </a:r>
          </a:p>
          <a:p>
            <a:endParaRPr lang="en-US" dirty="0"/>
          </a:p>
          <a:p>
            <a:r>
              <a:rPr lang="en-US" dirty="0" smtClean="0"/>
              <a:t>Ground truth</a:t>
            </a:r>
          </a:p>
          <a:p>
            <a:endParaRPr lang="en-US" dirty="0"/>
          </a:p>
          <a:p>
            <a:r>
              <a:rPr lang="en-US" dirty="0" smtClean="0"/>
              <a:t>E.g., check out </a:t>
            </a:r>
            <a:r>
              <a:rPr lang="en-US" dirty="0" err="1" smtClean="0"/>
              <a:t>krebsonsecurity.com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UCSD/ICSI have done quite a bit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3148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30</a:t>
            </a:fld>
            <a:endParaRPr kumimoji="0" lang="en-US"/>
          </a:p>
        </p:txBody>
      </p:sp>
      <p:pic>
        <p:nvPicPr>
          <p:cNvPr id="5" name="Picture 4" descr="Screen Shot 2015-04-07 at 10.06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1200"/>
            <a:ext cx="9144000" cy="393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37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 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Earliest known was MPACK 2006</a:t>
            </a:r>
          </a:p>
          <a:p>
            <a:endParaRPr lang="en-US" dirty="0"/>
          </a:p>
          <a:p>
            <a:r>
              <a:rPr lang="en-US" dirty="0" smtClean="0"/>
              <a:t>Profiles browser/OS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Delivers a suitable exploit </a:t>
            </a:r>
          </a:p>
          <a:p>
            <a:endParaRPr lang="en-US" dirty="0"/>
          </a:p>
          <a:p>
            <a:r>
              <a:rPr lang="en-US" dirty="0" smtClean="0"/>
              <a:t>Traditional: one-time fees like software</a:t>
            </a:r>
          </a:p>
          <a:p>
            <a:endParaRPr lang="en-US" dirty="0"/>
          </a:p>
          <a:p>
            <a:r>
              <a:rPr lang="en-US" dirty="0" smtClean="0"/>
              <a:t>New model: </a:t>
            </a:r>
            <a:r>
              <a:rPr lang="en-US" dirty="0" err="1" smtClean="0"/>
              <a:t>SaaS</a:t>
            </a:r>
            <a:r>
              <a:rPr lang="en-US" dirty="0" smtClean="0"/>
              <a:t> paradigm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4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Evolution of PPI</a:t>
            </a:r>
          </a:p>
          <a:p>
            <a:endParaRPr lang="en-US" dirty="0"/>
          </a:p>
          <a:p>
            <a:r>
              <a:rPr lang="en-US" dirty="0" smtClean="0"/>
              <a:t>Decouple </a:t>
            </a:r>
            <a:r>
              <a:rPr lang="en-US" smtClean="0"/>
              <a:t>the </a:t>
            </a:r>
            <a:r>
              <a:rPr lang="en-US" smtClean="0"/>
              <a:t>steps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PPI Service handles 1,2,3 and 5 </a:t>
            </a:r>
          </a:p>
          <a:p>
            <a:endParaRPr lang="en-US" dirty="0"/>
          </a:p>
          <a:p>
            <a:r>
              <a:rPr lang="en-US" dirty="0" smtClean="0"/>
              <a:t>“Client” just provides (4)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644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after install?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Monetization via </a:t>
            </a:r>
          </a:p>
          <a:p>
            <a:pPr lvl="1"/>
            <a:r>
              <a:rPr lang="en-US" dirty="0" smtClean="0"/>
              <a:t>Spam</a:t>
            </a:r>
          </a:p>
          <a:p>
            <a:pPr lvl="1"/>
            <a:r>
              <a:rPr lang="en-US" dirty="0" smtClean="0"/>
              <a:t>PII harvesting</a:t>
            </a:r>
          </a:p>
          <a:p>
            <a:pPr lvl="1"/>
            <a:r>
              <a:rPr lang="en-US" dirty="0" smtClean="0"/>
              <a:t>Click fraud</a:t>
            </a:r>
          </a:p>
          <a:p>
            <a:pPr lvl="1"/>
            <a:r>
              <a:rPr lang="en-US" dirty="0" smtClean="0"/>
              <a:t>Hijacking browser</a:t>
            </a:r>
          </a:p>
          <a:p>
            <a:pPr lvl="1"/>
            <a:r>
              <a:rPr lang="en-US" dirty="0" err="1" smtClean="0"/>
              <a:t>FakeAV</a:t>
            </a:r>
            <a:endParaRPr lang="en-US" dirty="0" smtClean="0"/>
          </a:p>
          <a:p>
            <a:pPr lvl="1"/>
            <a:r>
              <a:rPr lang="en-US" dirty="0" smtClean="0"/>
              <a:t>Proxy and hosting (“cloud”)</a:t>
            </a:r>
          </a:p>
          <a:p>
            <a:pPr lvl="1"/>
            <a:r>
              <a:rPr lang="en-US" dirty="0" smtClean="0"/>
              <a:t>Droppers for third parties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824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34</a:t>
            </a:fld>
            <a:endParaRPr kumimoji="0" lang="en-US"/>
          </a:p>
        </p:txBody>
      </p:sp>
      <p:pic>
        <p:nvPicPr>
          <p:cNvPr id="3" name="Picture 2" descr="Screen Shot 2015-04-07 at 10.10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1067"/>
            <a:ext cx="91440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76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35</a:t>
            </a:fld>
            <a:endParaRPr kumimoji="0" lang="en-US"/>
          </a:p>
        </p:txBody>
      </p:sp>
      <p:pic>
        <p:nvPicPr>
          <p:cNvPr id="5" name="Picture 4" descr="Screen Shot 2015-04-07 at 10.09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1557867"/>
            <a:ext cx="6607332" cy="364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4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Contained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of “honeypots”</a:t>
            </a:r>
          </a:p>
          <a:p>
            <a:endParaRPr lang="en-US" dirty="0"/>
          </a:p>
          <a:p>
            <a:r>
              <a:rPr lang="en-US" dirty="0" smtClean="0"/>
              <a:t>Want to “fake” real services so that malware behaves normally</a:t>
            </a:r>
          </a:p>
          <a:p>
            <a:endParaRPr lang="en-US" dirty="0"/>
          </a:p>
          <a:p>
            <a:r>
              <a:rPr lang="en-US" dirty="0" smtClean="0"/>
              <a:t>But avoid damage to real services</a:t>
            </a:r>
          </a:p>
          <a:p>
            <a:pPr lvl="1"/>
            <a:r>
              <a:rPr lang="en-US" dirty="0" smtClean="0"/>
              <a:t>E.g., Trap on actual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386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malware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7" y="4020609"/>
            <a:ext cx="8229600" cy="253153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Several heuristics</a:t>
            </a:r>
          </a:p>
          <a:p>
            <a:pPr lvl="1"/>
            <a:r>
              <a:rPr lang="en-US" dirty="0" smtClean="0"/>
              <a:t>Domains contacted</a:t>
            </a:r>
          </a:p>
          <a:p>
            <a:pPr lvl="1"/>
            <a:r>
              <a:rPr lang="en-US" dirty="0" smtClean="0"/>
              <a:t>HTTP requests</a:t>
            </a:r>
          </a:p>
          <a:p>
            <a:pPr lvl="1"/>
            <a:r>
              <a:rPr lang="en-US" dirty="0" smtClean="0"/>
              <a:t>System modifications</a:t>
            </a:r>
          </a:p>
          <a:p>
            <a:pPr lvl="1"/>
            <a:r>
              <a:rPr lang="en-US" dirty="0" smtClean="0"/>
              <a:t>Screenshots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37</a:t>
            </a:fld>
            <a:endParaRPr kumimoji="0" lang="en-US"/>
          </a:p>
        </p:txBody>
      </p:sp>
      <p:pic>
        <p:nvPicPr>
          <p:cNvPr id="5" name="Picture 4" descr="Screen Shot 2015-04-07 at 10.14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72" y="1253066"/>
            <a:ext cx="6967095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4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single source of malware is comprehensive</a:t>
            </a:r>
            <a:endParaRPr lang="en-US" dirty="0"/>
          </a:p>
          <a:p>
            <a:r>
              <a:rPr lang="en-US" dirty="0" smtClean="0"/>
              <a:t>9 exploit kits account for 92% of malicious URLS</a:t>
            </a:r>
          </a:p>
          <a:p>
            <a:pPr lvl="1"/>
            <a:r>
              <a:rPr lang="en-US" dirty="0" smtClean="0"/>
              <a:t>29% are </a:t>
            </a:r>
            <a:r>
              <a:rPr lang="en-US" dirty="0" err="1" smtClean="0"/>
              <a:t>Blackhole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Kits distribute 32 most prominent malware families</a:t>
            </a:r>
          </a:p>
          <a:p>
            <a:r>
              <a:rPr lang="en-US" dirty="0" smtClean="0"/>
              <a:t>Infrastructure for hosting is short lived </a:t>
            </a:r>
          </a:p>
          <a:p>
            <a:pPr lvl="1"/>
            <a:r>
              <a:rPr lang="en-US" dirty="0" smtClean="0"/>
              <a:t>2.5 </a:t>
            </a:r>
            <a:r>
              <a:rPr lang="en-US" dirty="0" err="1" smtClean="0"/>
              <a:t>hrs</a:t>
            </a:r>
            <a:r>
              <a:rPr lang="en-US"/>
              <a:t> </a:t>
            </a:r>
            <a:r>
              <a:rPr lang="en-US" smtClean="0">
                <a:sym typeface="Wingdings"/>
              </a:rPr>
              <a:t> </a:t>
            </a:r>
            <a:r>
              <a:rPr lang="en-US" smtClean="0"/>
              <a:t>URL </a:t>
            </a:r>
            <a:r>
              <a:rPr lang="en-US" dirty="0"/>
              <a:t>crawling has limitations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92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Cybercrime infrastructure is a full-fledged business</a:t>
            </a:r>
          </a:p>
          <a:p>
            <a:endParaRPr lang="en-US" dirty="0"/>
          </a:p>
          <a:p>
            <a:r>
              <a:rPr lang="en-US" dirty="0" smtClean="0"/>
              <a:t>Pretty “robust” ecosystem</a:t>
            </a:r>
          </a:p>
          <a:p>
            <a:pPr lvl="1"/>
            <a:r>
              <a:rPr lang="en-US" dirty="0" smtClean="0"/>
              <a:t>Often hide behind bulletproof hosting services and/or botnets</a:t>
            </a:r>
          </a:p>
          <a:p>
            <a:pPr lvl="1"/>
            <a:endParaRPr lang="en-US" dirty="0"/>
          </a:p>
          <a:p>
            <a:r>
              <a:rPr lang="en-US" dirty="0" smtClean="0"/>
              <a:t>Emergence of  business models</a:t>
            </a:r>
          </a:p>
          <a:p>
            <a:pPr lvl="1"/>
            <a:r>
              <a:rPr lang="en-US" dirty="0" smtClean="0"/>
              <a:t>Affiliates, </a:t>
            </a:r>
            <a:r>
              <a:rPr lang="en-US" dirty="0" err="1" smtClean="0"/>
              <a:t>EaaS</a:t>
            </a:r>
            <a:r>
              <a:rPr lang="en-US" dirty="0" smtClean="0"/>
              <a:t>, Exploit kits, “specialization”, “globalization”, customer care 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Payment seems like a potential bottleneck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29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papers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Click Trajectories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Manufacturing Compromise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48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Trajectory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Characterize resource dependencies for spam</a:t>
            </a:r>
          </a:p>
          <a:p>
            <a:endParaRPr lang="en-US" dirty="0"/>
          </a:p>
          <a:p>
            <a:r>
              <a:rPr lang="en-US" dirty="0" smtClean="0"/>
              <a:t>Many months of spam data </a:t>
            </a:r>
          </a:p>
          <a:p>
            <a:endParaRPr lang="en-US" dirty="0" smtClean="0"/>
          </a:p>
          <a:p>
            <a:r>
              <a:rPr lang="en-US" dirty="0" smtClean="0"/>
              <a:t>Analyze ecosystem of servers, name servers, hosts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Real online transactions!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397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 from paper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 tier is most concentrated</a:t>
            </a:r>
          </a:p>
          <a:p>
            <a:endParaRPr lang="en-US" dirty="0"/>
          </a:p>
          <a:p>
            <a:r>
              <a:rPr lang="en-US" dirty="0" smtClean="0"/>
              <a:t>Few banks seem to transact most payments</a:t>
            </a:r>
          </a:p>
          <a:p>
            <a:endParaRPr lang="en-US" dirty="0"/>
          </a:p>
          <a:p>
            <a:r>
              <a:rPr lang="en-US" dirty="0" smtClean="0"/>
              <a:t>Potential point of effective blocking!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11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is a complex business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Advertising</a:t>
            </a:r>
          </a:p>
          <a:p>
            <a:pPr lvl="1"/>
            <a:r>
              <a:rPr lang="en-US" dirty="0" smtClean="0"/>
              <a:t>Sending emails </a:t>
            </a:r>
            <a:r>
              <a:rPr lang="en-US" dirty="0" err="1" smtClean="0"/>
              <a:t>ec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Click support</a:t>
            </a:r>
          </a:p>
          <a:p>
            <a:pPr lvl="1"/>
            <a:r>
              <a:rPr lang="en-US" dirty="0" smtClean="0"/>
              <a:t>Non trivial and need to be robust to defenders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Realization</a:t>
            </a:r>
          </a:p>
          <a:p>
            <a:pPr lvl="1"/>
            <a:r>
              <a:rPr lang="en-US" dirty="0" smtClean="0"/>
              <a:t>Get actual transactions customer support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605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 on Spam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78475"/>
          </a:xfrm>
        </p:spPr>
        <p:txBody>
          <a:bodyPr>
            <a:normAutofit/>
          </a:bodyPr>
          <a:lstStyle/>
          <a:p>
            <a:r>
              <a:rPr lang="en-US" dirty="0" smtClean="0"/>
              <a:t>Detection – ML/NLP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Blocking – signatures, network blocks</a:t>
            </a:r>
          </a:p>
          <a:p>
            <a:endParaRPr lang="en-US" dirty="0"/>
          </a:p>
          <a:p>
            <a:r>
              <a:rPr lang="en-US" dirty="0" smtClean="0"/>
              <a:t>Mostly focus on the “advertising” aspect</a:t>
            </a:r>
          </a:p>
          <a:p>
            <a:endParaRPr lang="en-US" dirty="0"/>
          </a:p>
          <a:p>
            <a:r>
              <a:rPr lang="en-US" dirty="0" smtClean="0"/>
              <a:t>This work is different – focus on Click and realization aspects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6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support in depth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Historical: direct </a:t>
            </a:r>
            <a:r>
              <a:rPr lang="en-US" dirty="0" err="1" smtClean="0"/>
              <a:t>urls</a:t>
            </a:r>
            <a:endParaRPr lang="en-US" dirty="0" smtClean="0"/>
          </a:p>
          <a:p>
            <a:pPr lvl="1"/>
            <a:r>
              <a:rPr lang="en-US" dirty="0" smtClean="0"/>
              <a:t>Easy to block</a:t>
            </a:r>
            <a:endParaRPr lang="en-US" dirty="0"/>
          </a:p>
          <a:p>
            <a:r>
              <a:rPr lang="en-US" dirty="0" smtClean="0"/>
              <a:t>Currently use many redirects</a:t>
            </a:r>
          </a:p>
          <a:p>
            <a:pPr lvl="1"/>
            <a:r>
              <a:rPr lang="en-US" dirty="0" smtClean="0"/>
              <a:t>Outsourced DNS</a:t>
            </a:r>
          </a:p>
          <a:p>
            <a:pPr lvl="1"/>
            <a:r>
              <a:rPr lang="en-US" dirty="0" smtClean="0"/>
              <a:t>Managed DNS</a:t>
            </a:r>
            <a:endParaRPr lang="en-US" dirty="0"/>
          </a:p>
          <a:p>
            <a:r>
              <a:rPr lang="en-US" dirty="0" smtClean="0"/>
              <a:t>Domain resources eventually managed by spammer</a:t>
            </a:r>
          </a:p>
          <a:p>
            <a:pPr lvl="1"/>
            <a:r>
              <a:rPr lang="en-US" dirty="0" smtClean="0"/>
              <a:t>Find “indifferent” registrars</a:t>
            </a:r>
          </a:p>
          <a:p>
            <a:r>
              <a:rPr lang="en-US" dirty="0" smtClean="0"/>
              <a:t>Name servers</a:t>
            </a:r>
          </a:p>
          <a:p>
            <a:pPr lvl="1"/>
            <a:r>
              <a:rPr lang="en-US" dirty="0" smtClean="0"/>
              <a:t>Find “bulletproof” hosting services</a:t>
            </a:r>
          </a:p>
          <a:p>
            <a:r>
              <a:rPr lang="en-US" dirty="0" smtClean="0"/>
              <a:t>Web servers </a:t>
            </a:r>
          </a:p>
          <a:p>
            <a:pPr lvl="1"/>
            <a:r>
              <a:rPr lang="en-US" dirty="0" smtClean="0"/>
              <a:t>Bulletproof hosting, fast flux DNS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165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Presentation2.potx</Template>
  <TotalTime>9948</TotalTime>
  <Words>956</Words>
  <Application>Microsoft Macintosh PowerPoint</Application>
  <PresentationFormat>On-screen Show (4:3)</PresentationFormat>
  <Paragraphs>298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Wingdings</vt:lpstr>
      <vt:lpstr>Presentation2</vt:lpstr>
      <vt:lpstr>Internet CyberCrime Economics</vt:lpstr>
      <vt:lpstr>Why study Internet cybercrime?</vt:lpstr>
      <vt:lpstr>Little published on this topic</vt:lpstr>
      <vt:lpstr>Two papers </vt:lpstr>
      <vt:lpstr>Click Trajectory</vt:lpstr>
      <vt:lpstr>Key findings from paper </vt:lpstr>
      <vt:lpstr>Spam is a complex business today</vt:lpstr>
      <vt:lpstr>Prior work on Spam </vt:lpstr>
      <vt:lpstr>Click support in depth</vt:lpstr>
      <vt:lpstr>Emergence of affiliates</vt:lpstr>
      <vt:lpstr>Realization step</vt:lpstr>
      <vt:lpstr>Curiously.. </vt:lpstr>
      <vt:lpstr>Globalization of Spam!</vt:lpstr>
      <vt:lpstr>Data collection</vt:lpstr>
      <vt:lpstr>PowerPoint Presentation</vt:lpstr>
      <vt:lpstr>Data collection (2)</vt:lpstr>
      <vt:lpstr>PowerPoint Presentation</vt:lpstr>
      <vt:lpstr>Purchasing </vt:lpstr>
      <vt:lpstr>Doing this study is non-trivial!</vt:lpstr>
      <vt:lpstr>Why take all this pain?? </vt:lpstr>
      <vt:lpstr>Criteria for blocking</vt:lpstr>
      <vt:lpstr>Name registrars</vt:lpstr>
      <vt:lpstr>Hosting?</vt:lpstr>
      <vt:lpstr>Banks?</vt:lpstr>
      <vt:lpstr>Suggested reading </vt:lpstr>
      <vt:lpstr>Two papers </vt:lpstr>
      <vt:lpstr>Problem they are studying</vt:lpstr>
      <vt:lpstr>Before EaaS </vt:lpstr>
      <vt:lpstr>What’s a drive by download?</vt:lpstr>
      <vt:lpstr>PowerPoint Presentation</vt:lpstr>
      <vt:lpstr>Exploit Kit</vt:lpstr>
      <vt:lpstr>Traffic PPI</vt:lpstr>
      <vt:lpstr>What happens after install?</vt:lpstr>
      <vt:lpstr>Measurement methodology</vt:lpstr>
      <vt:lpstr>Malware sources</vt:lpstr>
      <vt:lpstr>Contained execution</vt:lpstr>
      <vt:lpstr>Clustering malware families</vt:lpstr>
      <vt:lpstr>Key findings</vt:lpstr>
      <vt:lpstr>Takeaways 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Butkiewicz</dc:creator>
  <cp:lastModifiedBy>Vyas Sekar</cp:lastModifiedBy>
  <cp:revision>4245</cp:revision>
  <dcterms:created xsi:type="dcterms:W3CDTF">2013-01-16T19:50:08Z</dcterms:created>
  <dcterms:modified xsi:type="dcterms:W3CDTF">2019-04-10T15:36:17Z</dcterms:modified>
</cp:coreProperties>
</file>