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40_DBF3AE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54"/>
  </p:notesMasterIdLst>
  <p:handoutMasterIdLst>
    <p:handoutMasterId r:id="rId55"/>
  </p:handoutMasterIdLst>
  <p:sldIdLst>
    <p:sldId id="266" r:id="rId2"/>
    <p:sldId id="267" r:id="rId3"/>
    <p:sldId id="360" r:id="rId4"/>
    <p:sldId id="576" r:id="rId5"/>
    <p:sldId id="361" r:id="rId6"/>
    <p:sldId id="326" r:id="rId7"/>
    <p:sldId id="273" r:id="rId8"/>
    <p:sldId id="366" r:id="rId9"/>
    <p:sldId id="367" r:id="rId10"/>
    <p:sldId id="368" r:id="rId11"/>
    <p:sldId id="370" r:id="rId12"/>
    <p:sldId id="377" r:id="rId13"/>
    <p:sldId id="371" r:id="rId14"/>
    <p:sldId id="372" r:id="rId15"/>
    <p:sldId id="373" r:id="rId16"/>
    <p:sldId id="374" r:id="rId17"/>
    <p:sldId id="375" r:id="rId18"/>
    <p:sldId id="376" r:id="rId19"/>
    <p:sldId id="355" r:id="rId20"/>
    <p:sldId id="268" r:id="rId21"/>
    <p:sldId id="332" r:id="rId22"/>
    <p:sldId id="353" r:id="rId23"/>
    <p:sldId id="354" r:id="rId24"/>
    <p:sldId id="327" r:id="rId25"/>
    <p:sldId id="363" r:id="rId26"/>
    <p:sldId id="364" r:id="rId27"/>
    <p:sldId id="348" r:id="rId28"/>
    <p:sldId id="270" r:id="rId29"/>
    <p:sldId id="330" r:id="rId30"/>
    <p:sldId id="336" r:id="rId31"/>
    <p:sldId id="577" r:id="rId32"/>
    <p:sldId id="331" r:id="rId33"/>
    <p:sldId id="333" r:id="rId34"/>
    <p:sldId id="325" r:id="rId35"/>
    <p:sldId id="349" r:id="rId36"/>
    <p:sldId id="321" r:id="rId37"/>
    <p:sldId id="322" r:id="rId38"/>
    <p:sldId id="323" r:id="rId39"/>
    <p:sldId id="350" r:id="rId40"/>
    <p:sldId id="337" r:id="rId41"/>
    <p:sldId id="352" r:id="rId42"/>
    <p:sldId id="338" r:id="rId43"/>
    <p:sldId id="356" r:id="rId44"/>
    <p:sldId id="339" r:id="rId45"/>
    <p:sldId id="357" r:id="rId46"/>
    <p:sldId id="346" r:id="rId47"/>
    <p:sldId id="341" r:id="rId48"/>
    <p:sldId id="342" r:id="rId49"/>
    <p:sldId id="345" r:id="rId50"/>
    <p:sldId id="344" r:id="rId51"/>
    <p:sldId id="358" r:id="rId52"/>
    <p:sldId id="34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6163A2-2033-D7F5-BF13-BC1C073BA051}" name="Vyas Sekar" initials="" userId="S::vsekar@andrew.cmu.edu::c0e1a0b4-246a-4a2d-90ab-7349c9c38f28" providerId="AD"/>
  <p188:author id="{CC1BDFC3-0C1D-4EDC-31FE-7398E396D4D8}" name="Vyas Sekar" initials="VS" userId="Vyas Seka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1849"/>
    <a:srgbClr val="218F3B"/>
    <a:srgbClr val="2AC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2" autoAdjust="0"/>
    <p:restoredTop sz="91437" autoAdjust="0"/>
  </p:normalViewPr>
  <p:slideViewPr>
    <p:cSldViewPr snapToGrid="0" snapToObjects="1">
      <p:cViewPr varScale="1">
        <p:scale>
          <a:sx n="103" d="100"/>
          <a:sy n="103" d="100"/>
        </p:scale>
        <p:origin x="19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comments/modernComment_240_DBF3AE71.xml><?xml version="1.0" encoding="utf-8"?>
<p188:cmLst xmlns:a="http://schemas.openxmlformats.org/drawingml/2006/main" xmlns:r="http://schemas.openxmlformats.org/officeDocument/2006/relationships" xmlns:p188="http://schemas.microsoft.com/office/powerpoint/2018/8/main">
  <p188:cm id="{D99CAC84-B4AF-9549-BA66-EAE42BF5DF7E}" authorId="{CC1BDFC3-0C1D-4EDC-31FE-7398E396D4D8}" status="resolved" created="2021-07-21T17:54:29.522" complete="100000">
    <ac:deMkLst xmlns:ac="http://schemas.microsoft.com/office/drawing/2013/main/command">
      <pc:docMk xmlns:pc="http://schemas.microsoft.com/office/powerpoint/2013/main/command"/>
      <pc:sldMk xmlns:pc="http://schemas.microsoft.com/office/powerpoint/2013/main/command" cId="3690180209" sldId="576"/>
      <ac:picMk id="7" creationId="{44647384-871E-C54F-8429-0B5FE97BF163}"/>
    </ac:deMkLst>
    <p188:txBody>
      <a:bodyPr/>
      <a:lstStyle/>
      <a:p>
        <a:r>
          <a:rPr lang="en-US"/>
          <a:t>why does the ? in future proof look odd?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38BD9-4917-8D4E-AD7F-00C87105B56D}" type="datetimeFigureOut">
              <a:rPr lang="en-US" smtClean="0"/>
              <a:pPr/>
              <a:t>1/14/25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9FD0A5-12A9-F248-9FA1-261E5D5F20C6}" type="slidenum">
              <a:rPr lang="en-US" smtClean="0"/>
              <a:pPr/>
              <a:t>‹#›</a:t>
            </a:fld>
            <a:endParaRPr lang="en-US"/>
          </a:p>
        </p:txBody>
      </p:sp>
    </p:spTree>
    <p:extLst>
      <p:ext uri="{BB962C8B-B14F-4D97-AF65-F5344CB8AC3E}">
        <p14:creationId xmlns:p14="http://schemas.microsoft.com/office/powerpoint/2010/main" val="406919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61A9-F6AF-514E-AB09-9B183D711432}" type="datetimeFigureOut">
              <a:rPr lang="en-US" smtClean="0"/>
              <a:pPr/>
              <a:t>1/14/25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D974D-8C01-4845-B68A-3955301DB1AE}" type="slidenum">
              <a:rPr lang="en-US" smtClean="0"/>
              <a:pPr/>
              <a:t>‹#›</a:t>
            </a:fld>
            <a:endParaRPr lang="en-US"/>
          </a:p>
        </p:txBody>
      </p:sp>
    </p:spTree>
    <p:extLst>
      <p:ext uri="{BB962C8B-B14F-4D97-AF65-F5344CB8AC3E}">
        <p14:creationId xmlns:p14="http://schemas.microsoft.com/office/powerpoint/2010/main" val="88949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D974D-8C01-4845-B68A-3955301DB1AE}" type="slidenum">
              <a:rPr lang="en-US" smtClean="0"/>
              <a:pPr/>
              <a:t>1</a:t>
            </a:fld>
            <a:endParaRPr lang="en-US"/>
          </a:p>
        </p:txBody>
      </p:sp>
    </p:spTree>
    <p:extLst>
      <p:ext uri="{BB962C8B-B14F-4D97-AF65-F5344CB8AC3E}">
        <p14:creationId xmlns:p14="http://schemas.microsoft.com/office/powerpoint/2010/main" val="16146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104201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3784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47675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48635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78611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83286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EC20FA-8B28-B14A-B3A3-D823DE685120}" type="slidenum">
              <a:rPr lang="en-US" sz="1200"/>
              <a:pPr eaLnBrk="1" hangingPunct="1"/>
              <a:t>40</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3892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F36FE8-F72D-6F48-B2BA-F695E687A1AC}" type="slidenum">
              <a:rPr lang="en-US" sz="1200"/>
              <a:pPr eaLnBrk="1" hangingPunct="1"/>
              <a:t>42</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096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5627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DCC43E-2A7A-3E48-A6BE-9872CBE10E57}" type="slidenum">
              <a:rPr lang="en-US" sz="1200"/>
              <a:pPr eaLnBrk="1" hangingPunct="1"/>
              <a:t>44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9843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3</a:t>
            </a:fld>
            <a:endParaRPr lang="en-US"/>
          </a:p>
        </p:txBody>
      </p:sp>
    </p:spTree>
    <p:extLst>
      <p:ext uri="{BB962C8B-B14F-4D97-AF65-F5344CB8AC3E}">
        <p14:creationId xmlns:p14="http://schemas.microsoft.com/office/powerpoint/2010/main" val="17529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970110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94347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brings us to the grand challenge that we are posing as the motivating question behind this initiative</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Is it possible to replicate these successes for these </a:t>
            </a:r>
            <a:r>
              <a:rPr lang="en-US" sz="1200" b="0" i="0" u="none" strike="noStrike" kern="1200" dirty="0" err="1">
                <a:solidFill>
                  <a:schemeClr val="tx1"/>
                </a:solidFill>
                <a:effectLst/>
                <a:latin typeface="+mn-lt"/>
                <a:ea typeface="+mn-ea"/>
                <a:cs typeface="+mn-cs"/>
              </a:rPr>
              <a:t>hyperscalers</a:t>
            </a:r>
            <a:r>
              <a:rPr lang="en-US" sz="1200" b="0" i="0" u="none" strike="noStrike" kern="1200" dirty="0">
                <a:solidFill>
                  <a:schemeClr val="tx1"/>
                </a:solidFill>
                <a:effectLst/>
                <a:latin typeface="+mn-lt"/>
                <a:ea typeface="+mn-ea"/>
                <a:cs typeface="+mn-cs"/>
              </a:rPr>
              <a:t> for ALL scales of enterprises in the future?</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That is we want a future-proof solution robust to future threats that can replicate the security posture of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these large giants for every enterprise even though they don't have the global scale, bespoke solutions, and large security teams?</a:t>
            </a:r>
            <a:endParaRPr lang="en-US" b="0" dirty="0">
              <a:effectLst/>
            </a:endParaRPr>
          </a:p>
        </p:txBody>
      </p:sp>
      <p:sp>
        <p:nvSpPr>
          <p:cNvPr id="4" name="Slide Number Placeholder 3"/>
          <p:cNvSpPr>
            <a:spLocks noGrp="1"/>
          </p:cNvSpPr>
          <p:nvPr>
            <p:ph type="sldNum" sz="quarter" idx="5"/>
          </p:nvPr>
        </p:nvSpPr>
        <p:spPr/>
        <p:txBody>
          <a:bodyPr/>
          <a:lstStyle/>
          <a:p>
            <a:fld id="{D3FB6137-34D0-E04D-A207-36B4FE0B126B}" type="slidenum">
              <a:rPr lang="en-US" smtClean="0"/>
              <a:t>4</a:t>
            </a:fld>
            <a:endParaRPr lang="en-US"/>
          </a:p>
        </p:txBody>
      </p:sp>
    </p:spTree>
    <p:extLst>
      <p:ext uri="{BB962C8B-B14F-4D97-AF65-F5344CB8AC3E}">
        <p14:creationId xmlns:p14="http://schemas.microsoft.com/office/powerpoint/2010/main" val="16654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8</a:t>
            </a:fld>
            <a:endParaRPr lang="en-US"/>
          </a:p>
        </p:txBody>
      </p:sp>
    </p:spTree>
    <p:extLst>
      <p:ext uri="{BB962C8B-B14F-4D97-AF65-F5344CB8AC3E}">
        <p14:creationId xmlns:p14="http://schemas.microsoft.com/office/powerpoint/2010/main" val="136640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13</a:t>
            </a:fld>
            <a:endParaRPr lang="en-US"/>
          </a:p>
        </p:txBody>
      </p:sp>
    </p:spTree>
    <p:extLst>
      <p:ext uri="{BB962C8B-B14F-4D97-AF65-F5344CB8AC3E}">
        <p14:creationId xmlns:p14="http://schemas.microsoft.com/office/powerpoint/2010/main" val="159062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15</a:t>
            </a:fld>
            <a:endParaRPr lang="en-US"/>
          </a:p>
        </p:txBody>
      </p:sp>
    </p:spTree>
    <p:extLst>
      <p:ext uri="{BB962C8B-B14F-4D97-AF65-F5344CB8AC3E}">
        <p14:creationId xmlns:p14="http://schemas.microsoft.com/office/powerpoint/2010/main" val="39890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16</a:t>
            </a:fld>
            <a:endParaRPr lang="en-US"/>
          </a:p>
        </p:txBody>
      </p:sp>
    </p:spTree>
    <p:extLst>
      <p:ext uri="{BB962C8B-B14F-4D97-AF65-F5344CB8AC3E}">
        <p14:creationId xmlns:p14="http://schemas.microsoft.com/office/powerpoint/2010/main" val="20843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140410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ja-JP" altLang="en-US">
              <a:latin typeface="Times" charset="0"/>
            </a:endParaRPr>
          </a:p>
        </p:txBody>
      </p:sp>
    </p:spTree>
    <p:extLst>
      <p:ext uri="{BB962C8B-B14F-4D97-AF65-F5344CB8AC3E}">
        <p14:creationId xmlns:p14="http://schemas.microsoft.com/office/powerpoint/2010/main" val="9870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2B00450A-AB89-124F-88E7-AB93D7928DCA}" type="datetime1">
              <a:rPr lang="en-US" smtClean="0"/>
              <a:pPr eaLnBrk="1" latinLnBrk="0" hangingPunct="1"/>
              <a:t>1/14/25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CD40E-F4D9-6D47-B939-690BA66B95D3}" type="datetime1">
              <a:rPr lang="en-US" smtClean="0"/>
              <a:pPr eaLnBrk="1" latinLnBrk="0" hangingPunct="1"/>
              <a:t>1/14/25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69D767DF-A1E7-934F-88B6-72E55F292199}" type="datetime1">
              <a:rPr lang="en-US" smtClean="0"/>
              <a:pPr eaLnBrk="1" latinLnBrk="0" hangingPunct="1"/>
              <a:t>1/14/25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0832FB23-04D6-EB4D-A057-83C82F9BB796}" type="datetime1">
              <a:rPr lang="en-US" smtClean="0"/>
              <a:pPr eaLnBrk="1" latinLnBrk="0" hangingPunct="1"/>
              <a:t>1/14/25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8833D03E-4271-F341-81FE-A4F3CDC53255}" type="datetime1">
              <a:rPr lang="en-US" smtClean="0"/>
              <a:pPr eaLnBrk="1" latinLnBrk="0" hangingPunct="1"/>
              <a:t>1/14/25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eaLnBrk="1" latinLnBrk="0" hangingPunct="1"/>
            <a:fld id="{94648BBF-E200-3C40-93AD-5A388DF6523C}" type="datetime1">
              <a:rPr lang="en-US" smtClean="0"/>
              <a:pPr eaLnBrk="1" latinLnBrk="0" hangingPunct="1"/>
              <a:t>1/14/25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12BC10BA-F471-1047-B0FF-DAF216104529}" type="datetime1">
              <a:rPr lang="en-US" smtClean="0"/>
              <a:pPr eaLnBrk="1" latinLnBrk="0" hangingPunct="1"/>
              <a:t>1/14/25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A0A60EF8-AF49-2E45-BDC5-64ED1F4D5745}" type="datetime1">
              <a:rPr lang="en-US" smtClean="0"/>
              <a:pPr eaLnBrk="1" latinLnBrk="0" hangingPunct="1"/>
              <a:t>1/14/25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9E19EDE-ED75-1A4C-A9B9-4DA6303FA80D}" type="datetime1">
              <a:rPr lang="en-US" smtClean="0"/>
              <a:pPr eaLnBrk="1" latinLnBrk="0" hangingPunct="1"/>
              <a:t>1/14/25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1E34EE8D-312F-8048-A783-6CD0EAA5C21F}" type="datetime1">
              <a:rPr lang="en-US" smtClean="0"/>
              <a:pPr eaLnBrk="1" latinLnBrk="0" hangingPunct="1"/>
              <a:t>1/14/25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4DE3F1F2-F45F-D64F-AE6E-1B53A2442998}" type="datetime1">
              <a:rPr lang="en-US" smtClean="0"/>
              <a:pPr eaLnBrk="1" latinLnBrk="0" hangingPunct="1"/>
              <a:t>1/14/25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86740E98-760B-F84C-9C2B-D4C390CB18D0}" type="datetime1">
              <a:rPr lang="en-US" smtClean="0"/>
              <a:pPr eaLnBrk="1" latinLnBrk="0" hangingPunct="1"/>
              <a:t>1/14/25</a:t>
            </a:fld>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8517467" y="6492875"/>
            <a:ext cx="626533"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AA957AF-53C0-420B-9C2D-77DB1416566C}" type="slidenum">
              <a:rPr lang="en-US" smtClean="0"/>
              <a:pPr/>
              <a:t>‹#›</a:t>
            </a:fld>
            <a:endParaRPr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users.ece.cmu.edu/~vsekar/Teaching/Spring2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40_DBF3AE7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users.ece.cmu.edu/~vsekar/Teaching/Spring16/18731/project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69673"/>
            <a:ext cx="9144000" cy="2473431"/>
          </a:xfrm>
        </p:spPr>
        <p:txBody>
          <a:bodyPr>
            <a:noAutofit/>
          </a:bodyPr>
          <a:lstStyle/>
          <a:p>
            <a:r>
              <a:rPr lang="en-US" sz="5200" dirty="0"/>
              <a:t>ECE 18731</a:t>
            </a:r>
            <a:br>
              <a:rPr lang="en-US" sz="5200" dirty="0"/>
            </a:br>
            <a:r>
              <a:rPr lang="en-US" sz="5200" dirty="0"/>
              <a:t>Network Security</a:t>
            </a:r>
            <a:br>
              <a:rPr lang="en-US" sz="5200" dirty="0"/>
            </a:br>
            <a:br>
              <a:rPr lang="en-US" sz="5200" dirty="0"/>
            </a:br>
            <a:r>
              <a:rPr lang="en-US" sz="5200" dirty="0"/>
              <a:t>Course Overview</a:t>
            </a:r>
          </a:p>
        </p:txBody>
      </p:sp>
      <p:sp>
        <p:nvSpPr>
          <p:cNvPr id="6" name="Slide Number Placeholder 5"/>
          <p:cNvSpPr>
            <a:spLocks noGrp="1"/>
          </p:cNvSpPr>
          <p:nvPr>
            <p:ph type="sldNum" sz="quarter" idx="12"/>
          </p:nvPr>
        </p:nvSpPr>
        <p:spPr/>
        <p:txBody>
          <a:bodyPr/>
          <a:lstStyle/>
          <a:p>
            <a:fld id="{2754ED01-E2A0-4C1E-8E21-014B99041579}" type="slidenum">
              <a:rPr lang="en-US" smtClean="0"/>
              <a:pPr/>
              <a:t>1</a:t>
            </a:fld>
            <a:endParaRPr lang="en-US"/>
          </a:p>
        </p:txBody>
      </p:sp>
      <p:sp>
        <p:nvSpPr>
          <p:cNvPr id="5" name="Title 3"/>
          <p:cNvSpPr txBox="1">
            <a:spLocks/>
          </p:cNvSpPr>
          <p:nvPr/>
        </p:nvSpPr>
        <p:spPr>
          <a:xfrm>
            <a:off x="0" y="4106333"/>
            <a:ext cx="9144000" cy="1769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800" dirty="0">
                <a:solidFill>
                  <a:schemeClr val="tx1"/>
                </a:solidFill>
              </a:rPr>
              <a:t>      Vyas Sekar</a:t>
            </a:r>
          </a:p>
        </p:txBody>
      </p:sp>
    </p:spTree>
    <p:extLst>
      <p:ext uri="{BB962C8B-B14F-4D97-AF65-F5344CB8AC3E}">
        <p14:creationId xmlns:p14="http://schemas.microsoft.com/office/powerpoint/2010/main" val="1065321972"/>
      </p:ext>
    </p:extLst>
  </p:cSld>
  <p:clrMapOvr>
    <a:masterClrMapping/>
  </p:clrMapOvr>
  <mc:AlternateContent xmlns:mc="http://schemas.openxmlformats.org/markup-compatibility/2006" xmlns:p14="http://schemas.microsoft.com/office/powerpoint/2010/main">
    <mc:Choice Requires="p14">
      <p:transition spd="slow" p14:dur="2000" advTm="1400"/>
    </mc:Choice>
    <mc:Fallback xmlns:mv="urn:schemas-microsoft-com:mac:vml" xmlns="">
      <p:transition spd="slow" advTm="14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10</a:t>
            </a:fld>
            <a:endParaRPr kumimoji="0" lang="en-US"/>
          </a:p>
        </p:txBody>
      </p:sp>
      <p:pic>
        <p:nvPicPr>
          <p:cNvPr id="5" name="Picture 4" descr="Screen Shot 2015-01-24 at 5.1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8407400" cy="4101554"/>
          </a:xfrm>
          <a:prstGeom prst="rect">
            <a:avLst/>
          </a:prstGeom>
        </p:spPr>
      </p:pic>
      <p:sp>
        <p:nvSpPr>
          <p:cNvPr id="6" name="Rectangle 5"/>
          <p:cNvSpPr/>
          <p:nvPr/>
        </p:nvSpPr>
        <p:spPr>
          <a:xfrm>
            <a:off x="215900" y="4732635"/>
            <a:ext cx="8636000" cy="307777"/>
          </a:xfrm>
          <a:prstGeom prst="rect">
            <a:avLst/>
          </a:prstGeom>
        </p:spPr>
        <p:txBody>
          <a:bodyPr wrap="square">
            <a:spAutoFit/>
          </a:bodyPr>
          <a:lstStyle/>
          <a:p>
            <a:r>
              <a:rPr lang="en-US" sz="1400" dirty="0"/>
              <a:t>http://</a:t>
            </a:r>
            <a:r>
              <a:rPr lang="en-US" sz="1400" dirty="0" err="1"/>
              <a:t>www.secureworks.com</a:t>
            </a:r>
            <a:r>
              <a:rPr lang="en-US" sz="1400" dirty="0"/>
              <a:t>/cyber-threat-intelligence/threats/</a:t>
            </a:r>
            <a:r>
              <a:rPr lang="en-US" sz="1400" dirty="0" err="1"/>
              <a:t>bgp</a:t>
            </a:r>
            <a:r>
              <a:rPr lang="en-US" sz="1400" dirty="0"/>
              <a:t>-hijacking-for-</a:t>
            </a:r>
            <a:r>
              <a:rPr lang="en-US" sz="1400" dirty="0" err="1"/>
              <a:t>cryptocurrency</a:t>
            </a:r>
            <a:r>
              <a:rPr lang="en-US" sz="1400" dirty="0"/>
              <a:t>-profit/</a:t>
            </a:r>
          </a:p>
        </p:txBody>
      </p:sp>
    </p:spTree>
    <p:extLst>
      <p:ext uri="{BB962C8B-B14F-4D97-AF65-F5344CB8AC3E}">
        <p14:creationId xmlns:p14="http://schemas.microsoft.com/office/powerpoint/2010/main" val="210370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61266" y="1905000"/>
            <a:ext cx="2734733" cy="2066950"/>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Bob</a:t>
            </a:r>
            <a:endParaRPr lang="en-US" dirty="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3" name="TextBox 22"/>
          <p:cNvSpPr txBox="1"/>
          <p:nvPr/>
        </p:nvSpPr>
        <p:spPr>
          <a:xfrm>
            <a:off x="3238499" y="990600"/>
            <a:ext cx="1904999" cy="914400"/>
          </a:xfrm>
          <a:prstGeom prst="rect">
            <a:avLst/>
          </a:prstGeom>
          <a:noFill/>
          <a:ln>
            <a:noFill/>
          </a:ln>
        </p:spPr>
        <p:txBody>
          <a:bodyPr wrap="none" rtlCol="0">
            <a:noAutofit/>
          </a:bodyPr>
          <a:lstStyle/>
          <a:p>
            <a:r>
              <a:rPr lang="en-US" sz="3200" dirty="0">
                <a:solidFill>
                  <a:srgbClr val="000000"/>
                </a:solidFill>
                <a:latin typeface="Calibri"/>
                <a:cs typeface="Calibri"/>
              </a:rPr>
              <a:t>Public Channel</a:t>
            </a:r>
          </a:p>
        </p:txBody>
      </p:sp>
      <p:pic>
        <p:nvPicPr>
          <p:cNvPr id="25" name="Picture 24"/>
          <p:cNvPicPr>
            <a:picLocks noChangeAspect="1"/>
          </p:cNvPicPr>
          <p:nvPr/>
        </p:nvPicPr>
        <p:blipFill>
          <a:blip r:embed="rId5"/>
          <a:stretch>
            <a:fillRect/>
          </a:stretch>
        </p:blipFill>
        <p:spPr>
          <a:xfrm>
            <a:off x="821267" y="3810000"/>
            <a:ext cx="1828800" cy="1371601"/>
          </a:xfrm>
          <a:prstGeom prst="rect">
            <a:avLst/>
          </a:prstGeom>
        </p:spPr>
      </p:pic>
      <p:sp>
        <p:nvSpPr>
          <p:cNvPr id="14" name="Title 4"/>
          <p:cNvSpPr>
            <a:spLocks noGrp="1"/>
          </p:cNvSpPr>
          <p:nvPr>
            <p:ph type="title"/>
          </p:nvPr>
        </p:nvSpPr>
        <p:spPr>
          <a:xfrm>
            <a:off x="0" y="44843"/>
            <a:ext cx="9143999" cy="753670"/>
          </a:xfrm>
        </p:spPr>
        <p:txBody>
          <a:bodyPr>
            <a:normAutofit fontScale="90000"/>
          </a:bodyPr>
          <a:lstStyle/>
          <a:p>
            <a:r>
              <a:rPr lang="en-US" dirty="0"/>
              <a:t>What is Network Security?</a:t>
            </a:r>
          </a:p>
        </p:txBody>
      </p:sp>
      <p:cxnSp>
        <p:nvCxnSpPr>
          <p:cNvPr id="15" name="Curved Connector 14"/>
          <p:cNvCxnSpPr/>
          <p:nvPr/>
        </p:nvCxnSpPr>
        <p:spPr bwMode="auto">
          <a:xfrm flipV="1">
            <a:off x="2438400" y="2810980"/>
            <a:ext cx="4114800" cy="1394197"/>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11" name="TextBox 10"/>
          <p:cNvSpPr txBox="1"/>
          <p:nvPr/>
        </p:nvSpPr>
        <p:spPr>
          <a:xfrm>
            <a:off x="787925" y="5410200"/>
            <a:ext cx="8066631" cy="830997"/>
          </a:xfrm>
          <a:prstGeom prst="rect">
            <a:avLst/>
          </a:prstGeom>
          <a:noFill/>
        </p:spPr>
        <p:txBody>
          <a:bodyPr wrap="none" rtlCol="0">
            <a:spAutoFit/>
          </a:bodyPr>
          <a:lstStyle/>
          <a:p>
            <a:r>
              <a:rPr lang="en-US" sz="2400" dirty="0"/>
              <a:t>2. Providing an “available” channel</a:t>
            </a:r>
          </a:p>
          <a:p>
            <a:r>
              <a:rPr lang="en-US" sz="2400" dirty="0">
                <a:sym typeface="Wingdings"/>
              </a:rPr>
              <a:t> Can Alice talk to Bob? Can Eve deny service to Alice/Bob?</a:t>
            </a:r>
            <a:endParaRPr lang="en-US" sz="2400" dirty="0"/>
          </a:p>
        </p:txBody>
      </p:sp>
      <p:sp>
        <p:nvSpPr>
          <p:cNvPr id="12" name="TextBox 11"/>
          <p:cNvSpPr txBox="1"/>
          <p:nvPr/>
        </p:nvSpPr>
        <p:spPr>
          <a:xfrm>
            <a:off x="5104831" y="4049627"/>
            <a:ext cx="3736420" cy="830997"/>
          </a:xfrm>
          <a:prstGeom prst="rect">
            <a:avLst/>
          </a:prstGeom>
          <a:noFill/>
        </p:spPr>
        <p:txBody>
          <a:bodyPr wrap="none" rtlCol="0">
            <a:spAutoFit/>
          </a:bodyPr>
          <a:lstStyle/>
          <a:p>
            <a:r>
              <a:rPr lang="en-US" sz="2400" dirty="0"/>
              <a:t>The Network, </a:t>
            </a:r>
          </a:p>
          <a:p>
            <a:r>
              <a:rPr lang="en-US" sz="2400" dirty="0"/>
              <a:t>typically runs IP “protocol”</a:t>
            </a:r>
          </a:p>
        </p:txBody>
      </p:sp>
      <p:cxnSp>
        <p:nvCxnSpPr>
          <p:cNvPr id="18" name="Straight Arrow Connector 17"/>
          <p:cNvCxnSpPr/>
          <p:nvPr/>
        </p:nvCxnSpPr>
        <p:spPr>
          <a:xfrm flipH="1" flipV="1">
            <a:off x="5867400" y="3505200"/>
            <a:ext cx="1371600" cy="6999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68987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12</a:t>
            </a:fld>
            <a:endParaRPr kumimoji="0" lang="en-US"/>
          </a:p>
        </p:txBody>
      </p:sp>
      <p:pic>
        <p:nvPicPr>
          <p:cNvPr id="5" name="Picture 4" descr="Screen Shot 2015-01-24 at 5.04.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100"/>
            <a:ext cx="9144000" cy="2616165"/>
          </a:xfrm>
          <a:prstGeom prst="rect">
            <a:avLst/>
          </a:prstGeom>
        </p:spPr>
      </p:pic>
      <p:sp>
        <p:nvSpPr>
          <p:cNvPr id="6" name="Rectangle 5"/>
          <p:cNvSpPr/>
          <p:nvPr/>
        </p:nvSpPr>
        <p:spPr>
          <a:xfrm>
            <a:off x="0" y="4732635"/>
            <a:ext cx="9144000" cy="338554"/>
          </a:xfrm>
          <a:prstGeom prst="rect">
            <a:avLst/>
          </a:prstGeom>
        </p:spPr>
        <p:txBody>
          <a:bodyPr wrap="square">
            <a:spAutoFit/>
          </a:bodyPr>
          <a:lstStyle/>
          <a:p>
            <a:r>
              <a:rPr lang="en-US" sz="1600" dirty="0"/>
              <a:t>http://</a:t>
            </a:r>
            <a:r>
              <a:rPr lang="en-US" sz="1600" dirty="0" err="1"/>
              <a:t>www.networkworld.com</a:t>
            </a:r>
            <a:r>
              <a:rPr lang="en-US" sz="1600" dirty="0"/>
              <a:t>/article/2272520/</a:t>
            </a:r>
            <a:r>
              <a:rPr lang="en-US" sz="1600" dirty="0" err="1"/>
              <a:t>lan</a:t>
            </a:r>
            <a:r>
              <a:rPr lang="en-US" sz="1600" dirty="0"/>
              <a:t>-wan/six-worst-internet-routing-</a:t>
            </a:r>
            <a:r>
              <a:rPr lang="en-US" sz="1600" dirty="0" err="1"/>
              <a:t>attacks.html</a:t>
            </a:r>
            <a:endParaRPr lang="en-US" sz="1600" dirty="0"/>
          </a:p>
        </p:txBody>
      </p:sp>
    </p:spTree>
    <p:extLst>
      <p:ext uri="{BB962C8B-B14F-4D97-AF65-F5344CB8AC3E}">
        <p14:creationId xmlns:p14="http://schemas.microsoft.com/office/powerpoint/2010/main" val="175146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13</a:t>
            </a:fld>
            <a:endParaRPr kumimoji="0" lang="en-US"/>
          </a:p>
        </p:txBody>
      </p:sp>
      <p:pic>
        <p:nvPicPr>
          <p:cNvPr id="9" name="Picture 8" descr="Screen Shot 2015-08-03 at 8.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191000"/>
            <a:ext cx="4864100" cy="2667000"/>
          </a:xfrm>
          <a:prstGeom prst="rect">
            <a:avLst/>
          </a:prstGeom>
        </p:spPr>
      </p:pic>
      <p:pic>
        <p:nvPicPr>
          <p:cNvPr id="10" name="Picture 9" descr="Screen Shot 2015-08-03 at 8.28.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50" y="1716216"/>
            <a:ext cx="4584700" cy="1955800"/>
          </a:xfrm>
          <a:prstGeom prst="rect">
            <a:avLst/>
          </a:prstGeom>
        </p:spPr>
      </p:pic>
      <p:pic>
        <p:nvPicPr>
          <p:cNvPr id="11" name="Picture 10" descr="Screen Shot 2015-08-03 at 8.28.2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5" y="1728916"/>
            <a:ext cx="4368800" cy="1943100"/>
          </a:xfrm>
          <a:prstGeom prst="rect">
            <a:avLst/>
          </a:prstGeom>
        </p:spPr>
      </p:pic>
      <p:sp>
        <p:nvSpPr>
          <p:cNvPr id="12" name="TextBox 11"/>
          <p:cNvSpPr txBox="1"/>
          <p:nvPr/>
        </p:nvSpPr>
        <p:spPr>
          <a:xfrm>
            <a:off x="-6350" y="487228"/>
            <a:ext cx="9143999" cy="646331"/>
          </a:xfrm>
          <a:prstGeom prst="rect">
            <a:avLst/>
          </a:prstGeom>
          <a:noFill/>
        </p:spPr>
        <p:txBody>
          <a:bodyPr wrap="square" rtlCol="0">
            <a:spAutoFit/>
          </a:bodyPr>
          <a:lstStyle/>
          <a:p>
            <a:pPr algn="ctr"/>
            <a:r>
              <a:rPr lang="en-US" sz="3600" b="1" i="1" dirty="0" err="1">
                <a:solidFill>
                  <a:srgbClr val="FF0000"/>
                </a:solidFill>
              </a:rPr>
              <a:t>DDoS</a:t>
            </a:r>
            <a:r>
              <a:rPr lang="en-US" sz="3600" dirty="0">
                <a:solidFill>
                  <a:srgbClr val="FF0000"/>
                </a:solidFill>
              </a:rPr>
              <a:t> </a:t>
            </a:r>
            <a:r>
              <a:rPr lang="en-US" sz="3600" dirty="0"/>
              <a:t>growing in number, scale, and  diversity</a:t>
            </a:r>
          </a:p>
        </p:txBody>
      </p:sp>
      <p:sp>
        <p:nvSpPr>
          <p:cNvPr id="13" name="TextBox 12"/>
          <p:cNvSpPr txBox="1"/>
          <p:nvPr/>
        </p:nvSpPr>
        <p:spPr>
          <a:xfrm>
            <a:off x="0" y="6488668"/>
            <a:ext cx="1693079" cy="369332"/>
          </a:xfrm>
          <a:prstGeom prst="rect">
            <a:avLst/>
          </a:prstGeom>
          <a:noFill/>
        </p:spPr>
        <p:txBody>
          <a:bodyPr wrap="none" rtlCol="0">
            <a:spAutoFit/>
          </a:bodyPr>
          <a:lstStyle/>
          <a:p>
            <a:r>
              <a:rPr lang="en-US" dirty="0"/>
              <a:t>Source: </a:t>
            </a:r>
            <a:r>
              <a:rPr lang="en-US" dirty="0" err="1"/>
              <a:t>Verisign</a:t>
            </a:r>
            <a:endParaRPr lang="en-US" dirty="0"/>
          </a:p>
        </p:txBody>
      </p:sp>
    </p:spTree>
    <p:extLst>
      <p:ext uri="{BB962C8B-B14F-4D97-AF65-F5344CB8AC3E}">
        <p14:creationId xmlns:p14="http://schemas.microsoft.com/office/powerpoint/2010/main" val="50224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61266" y="1905000"/>
            <a:ext cx="2734733" cy="2066950"/>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Bob</a:t>
            </a:r>
            <a:endParaRPr lang="en-US" dirty="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3" name="TextBox 22"/>
          <p:cNvSpPr txBox="1"/>
          <p:nvPr/>
        </p:nvSpPr>
        <p:spPr>
          <a:xfrm>
            <a:off x="3238499" y="990600"/>
            <a:ext cx="1904999" cy="914400"/>
          </a:xfrm>
          <a:prstGeom prst="rect">
            <a:avLst/>
          </a:prstGeom>
          <a:noFill/>
          <a:ln>
            <a:noFill/>
          </a:ln>
        </p:spPr>
        <p:txBody>
          <a:bodyPr wrap="none" rtlCol="0">
            <a:noAutofit/>
          </a:bodyPr>
          <a:lstStyle/>
          <a:p>
            <a:r>
              <a:rPr lang="en-US" sz="3200" dirty="0">
                <a:solidFill>
                  <a:srgbClr val="000000"/>
                </a:solidFill>
                <a:latin typeface="Calibri"/>
                <a:cs typeface="Calibri"/>
              </a:rPr>
              <a:t>Public Channel</a:t>
            </a:r>
          </a:p>
        </p:txBody>
      </p:sp>
      <p:pic>
        <p:nvPicPr>
          <p:cNvPr id="25" name="Picture 24"/>
          <p:cNvPicPr>
            <a:picLocks noChangeAspect="1"/>
          </p:cNvPicPr>
          <p:nvPr/>
        </p:nvPicPr>
        <p:blipFill>
          <a:blip r:embed="rId5"/>
          <a:stretch>
            <a:fillRect/>
          </a:stretch>
        </p:blipFill>
        <p:spPr>
          <a:xfrm>
            <a:off x="821267" y="3810000"/>
            <a:ext cx="1828800" cy="1371601"/>
          </a:xfrm>
          <a:prstGeom prst="rect">
            <a:avLst/>
          </a:prstGeom>
        </p:spPr>
      </p:pic>
      <p:sp>
        <p:nvSpPr>
          <p:cNvPr id="14" name="Title 4"/>
          <p:cNvSpPr>
            <a:spLocks noGrp="1"/>
          </p:cNvSpPr>
          <p:nvPr>
            <p:ph type="title"/>
          </p:nvPr>
        </p:nvSpPr>
        <p:spPr>
          <a:xfrm>
            <a:off x="0" y="44843"/>
            <a:ext cx="9143999" cy="753670"/>
          </a:xfrm>
        </p:spPr>
        <p:txBody>
          <a:bodyPr>
            <a:normAutofit fontScale="90000"/>
          </a:bodyPr>
          <a:lstStyle/>
          <a:p>
            <a:r>
              <a:rPr lang="en-US" dirty="0"/>
              <a:t>What is Network Security?</a:t>
            </a:r>
          </a:p>
        </p:txBody>
      </p:sp>
      <p:cxnSp>
        <p:nvCxnSpPr>
          <p:cNvPr id="15" name="Curved Connector 14"/>
          <p:cNvCxnSpPr/>
          <p:nvPr/>
        </p:nvCxnSpPr>
        <p:spPr bwMode="auto">
          <a:xfrm flipV="1">
            <a:off x="2438400" y="2810980"/>
            <a:ext cx="4114800" cy="1394197"/>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11" name="TextBox 10"/>
          <p:cNvSpPr txBox="1"/>
          <p:nvPr/>
        </p:nvSpPr>
        <p:spPr>
          <a:xfrm>
            <a:off x="304800" y="5410200"/>
            <a:ext cx="8273268" cy="1200328"/>
          </a:xfrm>
          <a:prstGeom prst="rect">
            <a:avLst/>
          </a:prstGeom>
          <a:noFill/>
        </p:spPr>
        <p:txBody>
          <a:bodyPr wrap="none" rtlCol="0">
            <a:spAutoFit/>
          </a:bodyPr>
          <a:lstStyle/>
          <a:p>
            <a:r>
              <a:rPr lang="en-US" sz="2400" dirty="0"/>
              <a:t>3. Providing an “enforcement” for observing/mediating access</a:t>
            </a:r>
          </a:p>
          <a:p>
            <a:pPr marL="342900" indent="-342900">
              <a:buFont typeface="Wingdings" charset="0"/>
              <a:buChar char="à"/>
            </a:pPr>
            <a:r>
              <a:rPr lang="en-US" sz="2400" dirty="0">
                <a:sym typeface="Wingdings"/>
              </a:rPr>
              <a:t>Stop Eve’s malware from reaching Bob in the first place</a:t>
            </a:r>
          </a:p>
          <a:p>
            <a:pPr marL="342900" indent="-342900">
              <a:buFont typeface="Wingdings" charset="0"/>
              <a:buChar char="à"/>
            </a:pPr>
            <a:r>
              <a:rPr lang="en-US" sz="2400" dirty="0">
                <a:sym typeface="Wingdings"/>
              </a:rPr>
              <a:t>Observe aggregated view of malicious intents</a:t>
            </a:r>
          </a:p>
        </p:txBody>
      </p:sp>
      <p:sp>
        <p:nvSpPr>
          <p:cNvPr id="12" name="TextBox 11"/>
          <p:cNvSpPr txBox="1"/>
          <p:nvPr/>
        </p:nvSpPr>
        <p:spPr>
          <a:xfrm>
            <a:off x="5104831" y="4049627"/>
            <a:ext cx="3736420" cy="830997"/>
          </a:xfrm>
          <a:prstGeom prst="rect">
            <a:avLst/>
          </a:prstGeom>
          <a:noFill/>
        </p:spPr>
        <p:txBody>
          <a:bodyPr wrap="none" rtlCol="0">
            <a:spAutoFit/>
          </a:bodyPr>
          <a:lstStyle/>
          <a:p>
            <a:r>
              <a:rPr lang="en-US" sz="2400" dirty="0"/>
              <a:t>The Network, </a:t>
            </a:r>
          </a:p>
          <a:p>
            <a:r>
              <a:rPr lang="en-US" sz="2400" dirty="0"/>
              <a:t>typically runs IP “protocol”</a:t>
            </a:r>
          </a:p>
        </p:txBody>
      </p:sp>
      <p:cxnSp>
        <p:nvCxnSpPr>
          <p:cNvPr id="18" name="Straight Arrow Connector 17"/>
          <p:cNvCxnSpPr/>
          <p:nvPr/>
        </p:nvCxnSpPr>
        <p:spPr>
          <a:xfrm flipH="1" flipV="1">
            <a:off x="5867400" y="3505200"/>
            <a:ext cx="1371600" cy="6999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182261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15</a:t>
            </a:fld>
            <a:endParaRPr kumimoji="0" lang="en-US"/>
          </a:p>
        </p:txBody>
      </p:sp>
      <p:sp>
        <p:nvSpPr>
          <p:cNvPr id="5" name="TextBox 4"/>
          <p:cNvSpPr txBox="1"/>
          <p:nvPr/>
        </p:nvSpPr>
        <p:spPr>
          <a:xfrm>
            <a:off x="0" y="6488668"/>
            <a:ext cx="1787669" cy="369332"/>
          </a:xfrm>
          <a:prstGeom prst="rect">
            <a:avLst/>
          </a:prstGeom>
          <a:noFill/>
        </p:spPr>
        <p:txBody>
          <a:bodyPr wrap="none" rtlCol="0">
            <a:spAutoFit/>
          </a:bodyPr>
          <a:lstStyle/>
          <a:p>
            <a:r>
              <a:rPr lang="en-US" dirty="0"/>
              <a:t>Source: </a:t>
            </a:r>
            <a:r>
              <a:rPr lang="en-US" dirty="0" err="1"/>
              <a:t>Webroot</a:t>
            </a:r>
            <a:endParaRPr lang="en-US" dirty="0"/>
          </a:p>
        </p:txBody>
      </p:sp>
      <p:pic>
        <p:nvPicPr>
          <p:cNvPr id="6" name="Picture 5" descr="Screen Shot 2015-08-03 at 10.09.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457575"/>
            <a:ext cx="3311193" cy="2393806"/>
          </a:xfrm>
          <a:prstGeom prst="rect">
            <a:avLst/>
          </a:prstGeom>
        </p:spPr>
      </p:pic>
      <p:pic>
        <p:nvPicPr>
          <p:cNvPr id="8" name="Picture 7" descr="Screen Shot 2015-08-03 at 10.09.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101" y="3165475"/>
            <a:ext cx="2803524" cy="3144823"/>
          </a:xfrm>
          <a:prstGeom prst="rect">
            <a:avLst/>
          </a:prstGeom>
        </p:spPr>
      </p:pic>
      <p:pic>
        <p:nvPicPr>
          <p:cNvPr id="9" name="Picture 8" descr="Screen Shot 2015-08-03 at 10.09.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1900" y="1038225"/>
            <a:ext cx="4113906" cy="1920778"/>
          </a:xfrm>
          <a:prstGeom prst="rect">
            <a:avLst/>
          </a:prstGeom>
        </p:spPr>
      </p:pic>
      <p:pic>
        <p:nvPicPr>
          <p:cNvPr id="10" name="Picture 9" descr="Screen Shot 2015-08-03 at 10.09.0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99" y="1038224"/>
            <a:ext cx="3698215" cy="1763103"/>
          </a:xfrm>
          <a:prstGeom prst="rect">
            <a:avLst/>
          </a:prstGeom>
        </p:spPr>
      </p:pic>
    </p:spTree>
    <p:extLst>
      <p:ext uri="{BB962C8B-B14F-4D97-AF65-F5344CB8AC3E}">
        <p14:creationId xmlns:p14="http://schemas.microsoft.com/office/powerpoint/2010/main" val="90759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4675" y="756870"/>
            <a:ext cx="8073200" cy="5401410"/>
          </a:xfrm>
          <a:prstGeom prst="rect">
            <a:avLst/>
          </a:prstGeom>
        </p:spPr>
      </p:pic>
      <p:sp>
        <p:nvSpPr>
          <p:cNvPr id="4" name="Slide Number Placeholder 3"/>
          <p:cNvSpPr>
            <a:spLocks noGrp="1"/>
          </p:cNvSpPr>
          <p:nvPr>
            <p:ph type="sldNum" sz="quarter" idx="12"/>
          </p:nvPr>
        </p:nvSpPr>
        <p:spPr/>
        <p:txBody>
          <a:bodyPr/>
          <a:lstStyle/>
          <a:p>
            <a:fld id="{2AA957AF-53C0-420B-9C2D-77DB1416566C}" type="slidenum">
              <a:rPr kumimoji="0" lang="en-US" smtClean="0"/>
              <a:pPr/>
              <a:t>16</a:t>
            </a:fld>
            <a:endParaRPr kumimoji="0" lang="en-US"/>
          </a:p>
        </p:txBody>
      </p:sp>
      <p:sp>
        <p:nvSpPr>
          <p:cNvPr id="10" name="TextBox 9"/>
          <p:cNvSpPr txBox="1"/>
          <p:nvPr/>
        </p:nvSpPr>
        <p:spPr>
          <a:xfrm>
            <a:off x="0" y="6488668"/>
            <a:ext cx="1203687" cy="369332"/>
          </a:xfrm>
          <a:prstGeom prst="rect">
            <a:avLst/>
          </a:prstGeom>
          <a:noFill/>
        </p:spPr>
        <p:txBody>
          <a:bodyPr wrap="none" rtlCol="0">
            <a:spAutoFit/>
          </a:bodyPr>
          <a:lstStyle/>
          <a:p>
            <a:r>
              <a:rPr lang="en-US" dirty="0"/>
              <a:t>Source: HP</a:t>
            </a:r>
          </a:p>
        </p:txBody>
      </p:sp>
    </p:spTree>
    <p:extLst>
      <p:ext uri="{BB962C8B-B14F-4D97-AF65-F5344CB8AC3E}">
        <p14:creationId xmlns:p14="http://schemas.microsoft.com/office/powerpoint/2010/main" val="209689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61266" y="1905000"/>
            <a:ext cx="2734733" cy="2066950"/>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Bob</a:t>
            </a:r>
            <a:endParaRPr lang="en-US" dirty="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3" name="TextBox 22"/>
          <p:cNvSpPr txBox="1"/>
          <p:nvPr/>
        </p:nvSpPr>
        <p:spPr>
          <a:xfrm>
            <a:off x="3238499" y="990600"/>
            <a:ext cx="1904999" cy="914400"/>
          </a:xfrm>
          <a:prstGeom prst="rect">
            <a:avLst/>
          </a:prstGeom>
          <a:noFill/>
          <a:ln>
            <a:noFill/>
          </a:ln>
        </p:spPr>
        <p:txBody>
          <a:bodyPr wrap="none" rtlCol="0">
            <a:noAutofit/>
          </a:bodyPr>
          <a:lstStyle/>
          <a:p>
            <a:r>
              <a:rPr lang="en-US" sz="3200" dirty="0">
                <a:solidFill>
                  <a:srgbClr val="000000"/>
                </a:solidFill>
                <a:latin typeface="Calibri"/>
                <a:cs typeface="Calibri"/>
              </a:rPr>
              <a:t>Public Channel</a:t>
            </a:r>
          </a:p>
        </p:txBody>
      </p:sp>
      <p:pic>
        <p:nvPicPr>
          <p:cNvPr id="25" name="Picture 24"/>
          <p:cNvPicPr>
            <a:picLocks noChangeAspect="1"/>
          </p:cNvPicPr>
          <p:nvPr/>
        </p:nvPicPr>
        <p:blipFill>
          <a:blip r:embed="rId5"/>
          <a:stretch>
            <a:fillRect/>
          </a:stretch>
        </p:blipFill>
        <p:spPr>
          <a:xfrm>
            <a:off x="821267" y="3810000"/>
            <a:ext cx="1828800" cy="1371601"/>
          </a:xfrm>
          <a:prstGeom prst="rect">
            <a:avLst/>
          </a:prstGeom>
        </p:spPr>
      </p:pic>
      <p:sp>
        <p:nvSpPr>
          <p:cNvPr id="14" name="Title 4"/>
          <p:cNvSpPr>
            <a:spLocks noGrp="1"/>
          </p:cNvSpPr>
          <p:nvPr>
            <p:ph type="title"/>
          </p:nvPr>
        </p:nvSpPr>
        <p:spPr>
          <a:xfrm>
            <a:off x="0" y="44843"/>
            <a:ext cx="9143999" cy="753670"/>
          </a:xfrm>
        </p:spPr>
        <p:txBody>
          <a:bodyPr>
            <a:normAutofit fontScale="90000"/>
          </a:bodyPr>
          <a:lstStyle/>
          <a:p>
            <a:r>
              <a:rPr lang="en-US" dirty="0"/>
              <a:t>What is Network Security?</a:t>
            </a:r>
          </a:p>
        </p:txBody>
      </p:sp>
      <p:cxnSp>
        <p:nvCxnSpPr>
          <p:cNvPr id="15" name="Curved Connector 14"/>
          <p:cNvCxnSpPr/>
          <p:nvPr/>
        </p:nvCxnSpPr>
        <p:spPr bwMode="auto">
          <a:xfrm flipV="1">
            <a:off x="2438400" y="2810980"/>
            <a:ext cx="4114800" cy="1394197"/>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11" name="TextBox 10"/>
          <p:cNvSpPr txBox="1"/>
          <p:nvPr/>
        </p:nvSpPr>
        <p:spPr>
          <a:xfrm>
            <a:off x="291036" y="5401733"/>
            <a:ext cx="7787709" cy="830997"/>
          </a:xfrm>
          <a:prstGeom prst="rect">
            <a:avLst/>
          </a:prstGeom>
          <a:noFill/>
        </p:spPr>
        <p:txBody>
          <a:bodyPr wrap="none" rtlCol="0">
            <a:spAutoFit/>
          </a:bodyPr>
          <a:lstStyle/>
          <a:p>
            <a:r>
              <a:rPr lang="en-US" sz="2400" dirty="0"/>
              <a:t>4.   Enabling and preventing eavesdropping/modifications</a:t>
            </a:r>
          </a:p>
          <a:p>
            <a:r>
              <a:rPr lang="en-US" sz="2400" dirty="0">
                <a:sym typeface="Wingdings"/>
              </a:rPr>
              <a:t> Not all network protocols use crypto!</a:t>
            </a:r>
            <a:endParaRPr lang="en-US" sz="2400" dirty="0"/>
          </a:p>
        </p:txBody>
      </p:sp>
      <p:sp>
        <p:nvSpPr>
          <p:cNvPr id="12" name="TextBox 11"/>
          <p:cNvSpPr txBox="1"/>
          <p:nvPr/>
        </p:nvSpPr>
        <p:spPr>
          <a:xfrm>
            <a:off x="5104831" y="4049627"/>
            <a:ext cx="3736420" cy="830997"/>
          </a:xfrm>
          <a:prstGeom prst="rect">
            <a:avLst/>
          </a:prstGeom>
          <a:noFill/>
        </p:spPr>
        <p:txBody>
          <a:bodyPr wrap="none" rtlCol="0">
            <a:spAutoFit/>
          </a:bodyPr>
          <a:lstStyle/>
          <a:p>
            <a:r>
              <a:rPr lang="en-US" sz="2400" dirty="0"/>
              <a:t>The Network, </a:t>
            </a:r>
          </a:p>
          <a:p>
            <a:r>
              <a:rPr lang="en-US" sz="2400" dirty="0"/>
              <a:t>typically runs IP “protocol”</a:t>
            </a:r>
          </a:p>
        </p:txBody>
      </p:sp>
      <p:cxnSp>
        <p:nvCxnSpPr>
          <p:cNvPr id="18" name="Straight Arrow Connector 17"/>
          <p:cNvCxnSpPr/>
          <p:nvPr/>
        </p:nvCxnSpPr>
        <p:spPr>
          <a:xfrm flipH="1" flipV="1">
            <a:off x="5867400" y="3505200"/>
            <a:ext cx="1371600" cy="6999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66157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1.prweb.com/prfiles/2008/10/15/420634/netsweeperlogo.jpg"/>
          <p:cNvSpPr>
            <a:spLocks noChangeAspect="1" noChangeArrowheads="1"/>
          </p:cNvSpPr>
          <p:nvPr/>
        </p:nvSpPr>
        <p:spPr bwMode="auto">
          <a:xfrm>
            <a:off x="1139781" y="4512748"/>
            <a:ext cx="558717" cy="74495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1184" y="0"/>
            <a:ext cx="3958190" cy="6811326"/>
          </a:xfrm>
          <a:prstGeom prst="rect">
            <a:avLst/>
          </a:prstGeom>
        </p:spPr>
      </p:pic>
      <p:pic>
        <p:nvPicPr>
          <p:cNvPr id="4" name="Picture 3"/>
          <p:cNvPicPr>
            <a:picLocks noChangeAspect="1"/>
          </p:cNvPicPr>
          <p:nvPr/>
        </p:nvPicPr>
        <p:blipFill>
          <a:blip r:embed="rId3"/>
          <a:stretch>
            <a:fillRect/>
          </a:stretch>
        </p:blipFill>
        <p:spPr>
          <a:xfrm>
            <a:off x="3884210" y="139248"/>
            <a:ext cx="5241678" cy="6261553"/>
          </a:xfrm>
          <a:prstGeom prst="rect">
            <a:avLst/>
          </a:prstGeom>
        </p:spPr>
      </p:pic>
      <p:sp>
        <p:nvSpPr>
          <p:cNvPr id="5" name="Slide Number Placeholder 4"/>
          <p:cNvSpPr>
            <a:spLocks noGrp="1"/>
          </p:cNvSpPr>
          <p:nvPr>
            <p:ph type="sldNum" sz="quarter" idx="12"/>
          </p:nvPr>
        </p:nvSpPr>
        <p:spPr/>
        <p:txBody>
          <a:bodyPr/>
          <a:lstStyle/>
          <a:p>
            <a:fld id="{2AA957AF-53C0-420B-9C2D-77DB1416566C}" type="slidenum">
              <a:rPr kumimoji="0" lang="en-US" smtClean="0"/>
              <a:pPr/>
              <a:t>18</a:t>
            </a:fld>
            <a:endParaRPr kumimoji="0" lang="en-US"/>
          </a:p>
        </p:txBody>
      </p:sp>
    </p:spTree>
    <p:extLst>
      <p:ext uri="{BB962C8B-B14F-4D97-AF65-F5344CB8AC3E}">
        <p14:creationId xmlns:p14="http://schemas.microsoft.com/office/powerpoint/2010/main" val="149003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dirty="0">
                <a:latin typeface="Arial" charset="0"/>
                <a:ea typeface="ＭＳ Ｐゴシック" charset="0"/>
                <a:cs typeface="ＭＳ Ｐゴシック" charset="0"/>
              </a:rPr>
              <a:t>Specifics of network security</a:t>
            </a:r>
          </a:p>
        </p:txBody>
      </p:sp>
      <p:sp>
        <p:nvSpPr>
          <p:cNvPr id="52227" name="Rectangle 3"/>
          <p:cNvSpPr>
            <a:spLocks noGrp="1" noChangeArrowheads="1"/>
          </p:cNvSpPr>
          <p:nvPr>
            <p:ph idx="1"/>
          </p:nvPr>
        </p:nvSpPr>
        <p:spPr/>
        <p:txBody>
          <a:bodyPr/>
          <a:lstStyle/>
          <a:p>
            <a:pPr>
              <a:lnSpc>
                <a:spcPct val="90000"/>
              </a:lnSpc>
            </a:pPr>
            <a:r>
              <a:rPr lang="en-US" altLang="ja-JP" sz="2800" dirty="0">
                <a:latin typeface="Arial" charset="0"/>
                <a:ea typeface="ＭＳ Ｐゴシック" charset="0"/>
                <a:cs typeface="ＭＳ Ｐゴシック" charset="0"/>
              </a:rPr>
              <a:t>Large scale (people and hardware)</a:t>
            </a:r>
          </a:p>
          <a:p>
            <a:pPr>
              <a:lnSpc>
                <a:spcPct val="90000"/>
              </a:lnSpc>
            </a:pPr>
            <a:r>
              <a:rPr lang="en-US" altLang="ja-JP" sz="2800" dirty="0">
                <a:latin typeface="Arial" charset="0"/>
                <a:ea typeface="ＭＳ Ｐゴシック" charset="0"/>
                <a:cs typeface="ＭＳ Ｐゴシック" charset="0"/>
              </a:rPr>
              <a:t>Heterogeneity (hardware, protocols, implementations, apps)</a:t>
            </a:r>
          </a:p>
          <a:p>
            <a:pPr>
              <a:lnSpc>
                <a:spcPct val="90000"/>
              </a:lnSpc>
            </a:pPr>
            <a:r>
              <a:rPr lang="en-US" altLang="ja-JP" sz="2800" dirty="0">
                <a:latin typeface="Arial" charset="0"/>
                <a:ea typeface="ＭＳ Ｐゴシック" charset="0"/>
                <a:cs typeface="ＭＳ Ｐゴシック" charset="0"/>
              </a:rPr>
              <a:t>No centrally trusted authority</a:t>
            </a:r>
          </a:p>
          <a:p>
            <a:pPr>
              <a:lnSpc>
                <a:spcPct val="90000"/>
              </a:lnSpc>
            </a:pPr>
            <a:r>
              <a:rPr lang="en-US" altLang="ja-JP" sz="2800" dirty="0">
                <a:latin typeface="Arial" charset="0"/>
                <a:ea typeface="ＭＳ Ｐゴシック" charset="0"/>
                <a:cs typeface="ＭＳ Ｐゴシック" charset="0"/>
              </a:rPr>
              <a:t>Distributed management</a:t>
            </a:r>
          </a:p>
          <a:p>
            <a:pPr>
              <a:lnSpc>
                <a:spcPct val="90000"/>
              </a:lnSpc>
            </a:pPr>
            <a:r>
              <a:rPr lang="en-US" altLang="ja-JP" sz="2800" dirty="0">
                <a:latin typeface="Arial" charset="0"/>
                <a:ea typeface="ＭＳ Ｐゴシック" charset="0"/>
                <a:cs typeface="ＭＳ Ｐゴシック" charset="0"/>
              </a:rPr>
              <a:t>Geographically diverse (long latencies)</a:t>
            </a:r>
          </a:p>
          <a:p>
            <a:pPr>
              <a:lnSpc>
                <a:spcPct val="90000"/>
              </a:lnSpc>
            </a:pPr>
            <a:r>
              <a:rPr lang="en-US" altLang="ja-JP" sz="2800" dirty="0">
                <a:latin typeface="Arial" charset="0"/>
                <a:ea typeface="ＭＳ Ｐゴシック" charset="0"/>
                <a:cs typeface="ＭＳ Ｐゴシック" charset="0"/>
              </a:rPr>
              <a:t>Potentially mobile (wireless communications)</a:t>
            </a:r>
          </a:p>
          <a:p>
            <a:pPr>
              <a:lnSpc>
                <a:spcPct val="90000"/>
              </a:lnSpc>
            </a:pPr>
            <a:r>
              <a:rPr lang="en-US" altLang="ja-JP" sz="2800" dirty="0">
                <a:latin typeface="Arial" charset="0"/>
                <a:ea typeface="ＭＳ Ｐゴシック" charset="0"/>
                <a:cs typeface="ＭＳ Ｐゴシック" charset="0"/>
              </a:rPr>
              <a:t>Participants from different administrative entities</a:t>
            </a:r>
          </a:p>
        </p:txBody>
      </p:sp>
      <p:sp>
        <p:nvSpPr>
          <p:cNvPr id="522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FDDF228-6C19-434F-B690-B0F79CF17ABB}" type="slidenum">
              <a:rPr lang="en-US" altLang="ja-JP" sz="800">
                <a:latin typeface="Arial" charset="0"/>
                <a:ea typeface="MS PGothic" charset="0"/>
                <a:cs typeface="MS PGothic" charset="0"/>
              </a:rPr>
              <a:pPr/>
              <a:t>19</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39912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117600"/>
            <a:ext cx="8229600" cy="5008563"/>
          </a:xfrm>
        </p:spPr>
        <p:txBody>
          <a:bodyPr>
            <a:normAutofit fontScale="92500" lnSpcReduction="20000"/>
          </a:bodyPr>
          <a:lstStyle/>
          <a:p>
            <a:r>
              <a:rPr lang="en-US" dirty="0"/>
              <a:t>Me = </a:t>
            </a:r>
            <a:r>
              <a:rPr lang="en-US" dirty="0" err="1"/>
              <a:t>Vyas</a:t>
            </a:r>
            <a:r>
              <a:rPr lang="en-US" dirty="0"/>
              <a:t> </a:t>
            </a:r>
            <a:r>
              <a:rPr lang="en-US" dirty="0" err="1"/>
              <a:t>Sekar</a:t>
            </a:r>
            <a:br>
              <a:rPr lang="en-US" dirty="0"/>
            </a:br>
            <a:endParaRPr lang="en-US" dirty="0"/>
          </a:p>
          <a:p>
            <a:r>
              <a:rPr lang="en-US" dirty="0"/>
              <a:t>Best way to reach me – </a:t>
            </a:r>
            <a:r>
              <a:rPr lang="en-US" dirty="0" err="1"/>
              <a:t>vsekar@andrew</a:t>
            </a:r>
            <a:endParaRPr lang="en-US" dirty="0"/>
          </a:p>
          <a:p>
            <a:pPr lvl="1"/>
            <a:r>
              <a:rPr lang="en-US" dirty="0"/>
              <a:t>For course material -- Piazza</a:t>
            </a:r>
          </a:p>
          <a:p>
            <a:pPr lvl="1"/>
            <a:endParaRPr lang="en-US" dirty="0"/>
          </a:p>
          <a:p>
            <a:r>
              <a:rPr lang="en-US" dirty="0"/>
              <a:t>Office Hours: TBD</a:t>
            </a:r>
          </a:p>
          <a:p>
            <a:pPr marL="0" indent="0">
              <a:buNone/>
            </a:pPr>
            <a:endParaRPr lang="en-US" dirty="0"/>
          </a:p>
          <a:p>
            <a:r>
              <a:rPr lang="en-US" dirty="0"/>
              <a:t>TA: </a:t>
            </a:r>
            <a:br>
              <a:rPr lang="en-US" dirty="0"/>
            </a:br>
            <a:r>
              <a:rPr lang="en-US" dirty="0"/>
              <a:t>Brian Singer </a:t>
            </a:r>
          </a:p>
          <a:p>
            <a:endParaRPr lang="en-US" dirty="0"/>
          </a:p>
          <a:p>
            <a:r>
              <a:rPr lang="en-US" dirty="0"/>
              <a:t>TA Office Hours: TBD</a:t>
            </a:r>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a:t>
            </a:fld>
            <a:endParaRPr kumimoji="0" lang="en-US"/>
          </a:p>
        </p:txBody>
      </p:sp>
    </p:spTree>
    <p:extLst>
      <p:ext uri="{BB962C8B-B14F-4D97-AF65-F5344CB8AC3E}">
        <p14:creationId xmlns:p14="http://schemas.microsoft.com/office/powerpoint/2010/main" val="418359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Expectations</a:t>
            </a:r>
          </a:p>
        </p:txBody>
      </p:sp>
      <p:sp>
        <p:nvSpPr>
          <p:cNvPr id="3" name="Content Placeholder 2"/>
          <p:cNvSpPr>
            <a:spLocks noGrp="1"/>
          </p:cNvSpPr>
          <p:nvPr>
            <p:ph idx="1"/>
          </p:nvPr>
        </p:nvSpPr>
        <p:spPr>
          <a:xfrm>
            <a:off x="457200" y="1295400"/>
            <a:ext cx="8229600" cy="5197475"/>
          </a:xfrm>
        </p:spPr>
        <p:txBody>
          <a:bodyPr>
            <a:normAutofit lnSpcReduction="10000"/>
          </a:bodyPr>
          <a:lstStyle/>
          <a:p>
            <a:r>
              <a:rPr lang="en-US" dirty="0"/>
              <a:t>Mix of theory/concept + Practice </a:t>
            </a:r>
          </a:p>
          <a:p>
            <a:pPr lvl="1"/>
            <a:r>
              <a:rPr lang="en-US" dirty="0"/>
              <a:t>Not pure theory or pure tools </a:t>
            </a:r>
            <a:br>
              <a:rPr lang="en-US" dirty="0"/>
            </a:br>
            <a:endParaRPr lang="en-US" dirty="0"/>
          </a:p>
          <a:p>
            <a:r>
              <a:rPr lang="en-US" dirty="0"/>
              <a:t>Expect to write code (C/scripting </a:t>
            </a:r>
            <a:r>
              <a:rPr lang="en-US" dirty="0" err="1"/>
              <a:t>etc</a:t>
            </a:r>
            <a:r>
              <a:rPr lang="en-US" dirty="0"/>
              <a:t>)</a:t>
            </a:r>
          </a:p>
          <a:p>
            <a:pPr lvl="1"/>
            <a:r>
              <a:rPr lang="en-US" dirty="0"/>
              <a:t>All </a:t>
            </a:r>
            <a:r>
              <a:rPr lang="en-US" dirty="0" err="1"/>
              <a:t>homeworks</a:t>
            </a:r>
            <a:r>
              <a:rPr lang="en-US" dirty="0"/>
              <a:t> will involve writing code</a:t>
            </a:r>
          </a:p>
          <a:p>
            <a:pPr lvl="1"/>
            <a:r>
              <a:rPr lang="en-US" dirty="0"/>
              <a:t>All </a:t>
            </a:r>
            <a:r>
              <a:rPr lang="en-US" dirty="0" err="1"/>
              <a:t>homeworks</a:t>
            </a:r>
            <a:r>
              <a:rPr lang="en-US" i="1" dirty="0"/>
              <a:t> </a:t>
            </a:r>
            <a:r>
              <a:rPr lang="en-US" dirty="0"/>
              <a:t>involve use real n/w security tools</a:t>
            </a:r>
          </a:p>
          <a:p>
            <a:pPr lvl="1"/>
            <a:r>
              <a:rPr lang="en-US" dirty="0"/>
              <a:t>Projects will involve implementation</a:t>
            </a:r>
          </a:p>
          <a:p>
            <a:pPr lvl="1"/>
            <a:endParaRPr lang="en-US" dirty="0"/>
          </a:p>
          <a:p>
            <a:r>
              <a:rPr lang="en-US" dirty="0"/>
              <a:t>We assume you have UG </a:t>
            </a:r>
            <a:br>
              <a:rPr lang="en-US" dirty="0"/>
            </a:br>
            <a:r>
              <a:rPr lang="en-US" dirty="0"/>
              <a:t>networks/systems background</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20</a:t>
            </a:fld>
            <a:endParaRPr kumimoji="0" lang="en-US"/>
          </a:p>
        </p:txBody>
      </p:sp>
    </p:spTree>
    <p:extLst>
      <p:ext uri="{BB962C8B-B14F-4D97-AF65-F5344CB8AC3E}">
        <p14:creationId xmlns:p14="http://schemas.microsoft.com/office/powerpoint/2010/main" val="246587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a:latin typeface="Arial" charset="0"/>
                <a:ea typeface="ＭＳ Ｐゴシック" charset="0"/>
                <a:cs typeface="ＭＳ Ｐゴシック" charset="0"/>
              </a:rPr>
              <a:t>Prerequisites</a:t>
            </a:r>
          </a:p>
        </p:txBody>
      </p:sp>
      <p:sp>
        <p:nvSpPr>
          <p:cNvPr id="39939" name="Rectangle 3"/>
          <p:cNvSpPr>
            <a:spLocks noGrp="1" noChangeArrowheads="1"/>
          </p:cNvSpPr>
          <p:nvPr>
            <p:ph idx="1"/>
          </p:nvPr>
        </p:nvSpPr>
        <p:spPr>
          <a:xfrm>
            <a:off x="457200" y="1130300"/>
            <a:ext cx="8229600" cy="5067300"/>
          </a:xfrm>
        </p:spPr>
        <p:txBody>
          <a:bodyPr>
            <a:normAutofit fontScale="92500" lnSpcReduction="10000"/>
          </a:bodyPr>
          <a:lstStyle/>
          <a:p>
            <a:r>
              <a:rPr lang="en-US" altLang="ja-JP" sz="2400" dirty="0">
                <a:latin typeface="Arial" charset="0"/>
                <a:ea typeface="ＭＳ Ｐゴシック" charset="0"/>
                <a:cs typeface="ＭＳ Ｐゴシック" charset="0"/>
              </a:rPr>
              <a:t>Passing grade (C or above) in </a:t>
            </a:r>
          </a:p>
          <a:p>
            <a:pPr lvl="1"/>
            <a:r>
              <a:rPr lang="en-US" altLang="ja-JP" sz="2000" dirty="0">
                <a:latin typeface="Arial" charset="0"/>
                <a:ea typeface="ＭＳ Ｐゴシック" charset="0"/>
              </a:rPr>
              <a:t>An intro networking class: 18-345, 14-740, 15-441</a:t>
            </a:r>
          </a:p>
          <a:p>
            <a:pPr lvl="1"/>
            <a:r>
              <a:rPr lang="en-US" altLang="ja-JP" sz="2000" dirty="0">
                <a:latin typeface="Arial" charset="0"/>
                <a:ea typeface="ＭＳ Ｐゴシック" charset="0"/>
              </a:rPr>
              <a:t>An intro security class: 14-741/18-631, 18-730, 18-487 (330)</a:t>
            </a:r>
          </a:p>
          <a:p>
            <a:pPr lvl="1"/>
            <a:r>
              <a:rPr lang="en-US" altLang="ja-JP" sz="2000" dirty="0">
                <a:latin typeface="Arial" charset="0"/>
                <a:ea typeface="ＭＳ Ｐゴシック" charset="0"/>
              </a:rPr>
              <a:t>(or equivalent coursework)</a:t>
            </a:r>
          </a:p>
          <a:p>
            <a:pPr lvl="1"/>
            <a:endParaRPr lang="en-US" altLang="ja-JP" sz="2000" dirty="0">
              <a:latin typeface="Arial" charset="0"/>
              <a:ea typeface="ＭＳ Ｐゴシック" charset="0"/>
            </a:endParaRPr>
          </a:p>
          <a:p>
            <a:r>
              <a:rPr lang="en-US" altLang="ja-JP" sz="2400" dirty="0">
                <a:latin typeface="Arial" charset="0"/>
                <a:ea typeface="ＭＳ Ｐゴシック" charset="0"/>
                <a:cs typeface="ＭＳ Ｐゴシック" charset="0"/>
              </a:rPr>
              <a:t>Very limited (if any) review of crypto, security properties, basic networking materials</a:t>
            </a:r>
          </a:p>
          <a:p>
            <a:pPr lvl="1"/>
            <a:r>
              <a:rPr lang="en-US" altLang="ja-JP" sz="2000" dirty="0">
                <a:latin typeface="Arial" charset="0"/>
                <a:ea typeface="ＭＳ Ｐゴシック" charset="0"/>
              </a:rPr>
              <a:t>You may want to review the materials covered in these classes</a:t>
            </a:r>
          </a:p>
          <a:p>
            <a:pPr lvl="1"/>
            <a:endParaRPr lang="en-US" altLang="ja-JP" sz="2000" dirty="0">
              <a:latin typeface="Arial" charset="0"/>
              <a:ea typeface="ＭＳ Ｐゴシック" charset="0"/>
            </a:endParaRPr>
          </a:p>
          <a:p>
            <a:r>
              <a:rPr lang="en-US" altLang="ja-JP" sz="2400" dirty="0">
                <a:latin typeface="Arial" charset="0"/>
                <a:ea typeface="ＭＳ Ｐゴシック" charset="0"/>
                <a:cs typeface="ＭＳ Ｐゴシック" charset="0"/>
              </a:rPr>
              <a:t>C and UNIX programming skills will be helpful for </a:t>
            </a:r>
            <a:r>
              <a:rPr lang="en-US" altLang="ja-JP" sz="2400" dirty="0" err="1">
                <a:latin typeface="Arial" charset="0"/>
                <a:ea typeface="ＭＳ Ｐゴシック" charset="0"/>
                <a:cs typeface="ＭＳ Ｐゴシック" charset="0"/>
              </a:rPr>
              <a:t>homeworks</a:t>
            </a:r>
            <a:r>
              <a:rPr lang="en-US" altLang="ja-JP" sz="2400" dirty="0">
                <a:latin typeface="Arial" charset="0"/>
                <a:ea typeface="ＭＳ Ｐゴシック" charset="0"/>
                <a:cs typeface="ＭＳ Ｐゴシック" charset="0"/>
              </a:rPr>
              <a:t> and semester project</a:t>
            </a:r>
          </a:p>
          <a:p>
            <a:endParaRPr lang="en-US" altLang="ja-JP" sz="2400" dirty="0">
              <a:latin typeface="Arial" charset="0"/>
              <a:ea typeface="ＭＳ Ｐゴシック" charset="0"/>
              <a:cs typeface="ＭＳ Ｐゴシック" charset="0"/>
            </a:endParaRPr>
          </a:p>
          <a:p>
            <a:r>
              <a:rPr lang="en-US" altLang="ja-JP" sz="2400" dirty="0">
                <a:latin typeface="Arial" charset="0"/>
                <a:ea typeface="ＭＳ Ｐゴシック" charset="0"/>
                <a:cs typeface="ＭＳ Ｐゴシック" charset="0"/>
              </a:rPr>
              <a:t>Talk to me ASAP if you are unsure of pre-</a:t>
            </a:r>
            <a:r>
              <a:rPr lang="en-US" altLang="ja-JP" sz="2400" dirty="0" err="1">
                <a:latin typeface="Arial" charset="0"/>
                <a:ea typeface="ＭＳ Ｐゴシック" charset="0"/>
                <a:cs typeface="ＭＳ Ｐゴシック" charset="0"/>
              </a:rPr>
              <a:t>reqs</a:t>
            </a:r>
            <a:r>
              <a:rPr lang="en-US" altLang="ja-JP" sz="2400" dirty="0">
                <a:latin typeface="Arial" charset="0"/>
                <a:ea typeface="ＭＳ Ｐゴシック" charset="0"/>
                <a:cs typeface="ＭＳ Ｐゴシック" charset="0"/>
              </a:rPr>
              <a:t> or readiness for class.</a:t>
            </a:r>
          </a:p>
          <a:p>
            <a:endParaRPr lang="ja-JP" altLang="en-US" sz="2400" dirty="0">
              <a:latin typeface="Arial" charset="0"/>
              <a:ea typeface="ＭＳ Ｐゴシック" charset="0"/>
              <a:cs typeface="ＭＳ Ｐゴシック" charset="0"/>
            </a:endParaRP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6050F44-7371-FF4F-A36B-F653319696F4}" type="slidenum">
              <a:rPr lang="en-US" altLang="ja-JP" sz="800">
                <a:latin typeface="Arial" charset="0"/>
                <a:ea typeface="MS PGothic" charset="0"/>
                <a:cs typeface="MS PGothic" charset="0"/>
              </a:rPr>
              <a:pPr/>
              <a:t>21</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77348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a:latin typeface="Arial" charset="0"/>
                <a:ea typeface="ＭＳ Ｐゴシック" charset="0"/>
                <a:cs typeface="ＭＳ Ｐゴシック" charset="0"/>
              </a:rPr>
              <a:t>Class format</a:t>
            </a:r>
          </a:p>
        </p:txBody>
      </p:sp>
      <p:sp>
        <p:nvSpPr>
          <p:cNvPr id="31747" name="Rectangle 3"/>
          <p:cNvSpPr>
            <a:spLocks noGrp="1" noChangeArrowheads="1"/>
          </p:cNvSpPr>
          <p:nvPr>
            <p:ph idx="1"/>
          </p:nvPr>
        </p:nvSpPr>
        <p:spPr>
          <a:xfrm>
            <a:off x="457200" y="2057400"/>
            <a:ext cx="8229600" cy="4419600"/>
          </a:xfrm>
        </p:spPr>
        <p:txBody>
          <a:bodyPr/>
          <a:lstStyle/>
          <a:p>
            <a:pPr>
              <a:lnSpc>
                <a:spcPct val="90000"/>
              </a:lnSpc>
            </a:pPr>
            <a:r>
              <a:rPr lang="en-US" altLang="ja-JP" dirty="0">
                <a:latin typeface="Arial" charset="0"/>
                <a:ea typeface="ＭＳ Ｐゴシック" charset="0"/>
                <a:cs typeface="ＭＳ Ｐゴシック" charset="0"/>
              </a:rPr>
              <a:t>Concepts explained in lectures</a:t>
            </a:r>
          </a:p>
          <a:p>
            <a:pPr>
              <a:lnSpc>
                <a:spcPct val="90000"/>
              </a:lnSpc>
            </a:pPr>
            <a:r>
              <a:rPr lang="en-US" altLang="ja-JP" dirty="0">
                <a:latin typeface="Arial" charset="0"/>
                <a:ea typeface="ＭＳ Ｐゴシック" charset="0"/>
                <a:cs typeface="ＭＳ Ｐゴシック" charset="0"/>
              </a:rPr>
              <a:t>Tools and techniques introduced through homework assignments</a:t>
            </a:r>
          </a:p>
          <a:p>
            <a:pPr>
              <a:lnSpc>
                <a:spcPct val="90000"/>
              </a:lnSpc>
            </a:pPr>
            <a:r>
              <a:rPr lang="en-US" altLang="ja-JP" dirty="0">
                <a:latin typeface="Arial" charset="0"/>
                <a:ea typeface="ＭＳ Ｐゴシック" charset="0"/>
                <a:cs typeface="ＭＳ Ｐゴシック" charset="0"/>
              </a:rPr>
              <a:t>Gain additional knowledge (practical and/or theoretical) in your favorite topic through semester project </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BAEA122-7BE0-1346-A31F-05CB4171F37D}" type="slidenum">
              <a:rPr lang="en-US" altLang="ja-JP" sz="800">
                <a:latin typeface="Arial" charset="0"/>
                <a:ea typeface="MS PGothic" charset="0"/>
                <a:cs typeface="MS PGothic" charset="0"/>
              </a:rPr>
              <a:pPr/>
              <a:t>22</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512737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sz="3600">
                <a:latin typeface="Arial" charset="0"/>
                <a:ea typeface="ＭＳ Ｐゴシック" charset="0"/>
                <a:cs typeface="ＭＳ Ｐゴシック" charset="0"/>
              </a:rPr>
              <a:t>Class format details</a:t>
            </a:r>
          </a:p>
        </p:txBody>
      </p:sp>
      <p:sp>
        <p:nvSpPr>
          <p:cNvPr id="35843" name="Rectangle 3"/>
          <p:cNvSpPr>
            <a:spLocks noGrp="1" noChangeArrowheads="1"/>
          </p:cNvSpPr>
          <p:nvPr>
            <p:ph idx="1"/>
          </p:nvPr>
        </p:nvSpPr>
        <p:spPr>
          <a:xfrm>
            <a:off x="457200" y="1282700"/>
            <a:ext cx="8229600" cy="5210175"/>
          </a:xfrm>
        </p:spPr>
        <p:txBody>
          <a:bodyPr>
            <a:noAutofit/>
          </a:bodyPr>
          <a:lstStyle/>
          <a:p>
            <a:pPr>
              <a:lnSpc>
                <a:spcPct val="90000"/>
              </a:lnSpc>
            </a:pPr>
            <a:r>
              <a:rPr lang="en-US" altLang="ja-JP" sz="2200" dirty="0">
                <a:latin typeface="Arial" charset="0"/>
                <a:ea typeface="ＭＳ Ｐゴシック" charset="0"/>
                <a:cs typeface="ＭＳ Ｐゴシック" charset="0"/>
              </a:rPr>
              <a:t>For each lecture</a:t>
            </a:r>
          </a:p>
          <a:p>
            <a:pPr lvl="1">
              <a:lnSpc>
                <a:spcPct val="90000"/>
              </a:lnSpc>
            </a:pPr>
            <a:r>
              <a:rPr lang="en-US" altLang="ja-JP" sz="2200" dirty="0">
                <a:latin typeface="Arial" charset="0"/>
                <a:ea typeface="ＭＳ Ｐゴシック" charset="0"/>
              </a:rPr>
              <a:t>Approx. 12-page reading assignment (on average), hand in summary before lecture</a:t>
            </a:r>
          </a:p>
          <a:p>
            <a:pPr lvl="1">
              <a:lnSpc>
                <a:spcPct val="90000"/>
              </a:lnSpc>
            </a:pPr>
            <a:r>
              <a:rPr lang="en-US" altLang="ja-JP" sz="2200" dirty="0">
                <a:latin typeface="Arial" charset="0"/>
                <a:ea typeface="ＭＳ Ｐゴシック" charset="0"/>
              </a:rPr>
              <a:t>Active participation is expected</a:t>
            </a:r>
          </a:p>
          <a:p>
            <a:pPr lvl="2">
              <a:lnSpc>
                <a:spcPct val="90000"/>
              </a:lnSpc>
            </a:pPr>
            <a:r>
              <a:rPr lang="en-US" altLang="ja-JP" sz="2200" dirty="0">
                <a:latin typeface="Arial" charset="0"/>
                <a:ea typeface="ＭＳ Ｐゴシック" charset="0"/>
              </a:rPr>
              <a:t>Please do ask questions and make constructive comments during lectures…</a:t>
            </a:r>
          </a:p>
          <a:p>
            <a:pPr lvl="2">
              <a:lnSpc>
                <a:spcPct val="90000"/>
              </a:lnSpc>
            </a:pPr>
            <a:r>
              <a:rPr lang="en-US" altLang="ja-JP" sz="2200" dirty="0">
                <a:latin typeface="Arial" charset="0"/>
                <a:ea typeface="ＭＳ Ｐゴシック" charset="0"/>
              </a:rPr>
              <a:t>You participation grade depends on it </a:t>
            </a:r>
          </a:p>
          <a:p>
            <a:pPr lvl="1">
              <a:lnSpc>
                <a:spcPct val="90000"/>
              </a:lnSpc>
            </a:pPr>
            <a:r>
              <a:rPr lang="en-US" altLang="ja-JP" sz="2200" dirty="0">
                <a:latin typeface="Arial" charset="0"/>
                <a:ea typeface="ＭＳ Ｐゴシック" charset="0"/>
              </a:rPr>
              <a:t>Be on time! (important announcements are made at beginning of lecture)</a:t>
            </a:r>
          </a:p>
          <a:p>
            <a:pPr>
              <a:lnSpc>
                <a:spcPct val="90000"/>
              </a:lnSpc>
            </a:pPr>
            <a:r>
              <a:rPr lang="en-US" altLang="ja-JP" sz="2200" dirty="0">
                <a:latin typeface="Arial" charset="0"/>
                <a:ea typeface="ＭＳ Ｐゴシック" charset="0"/>
                <a:cs typeface="ＭＳ Ｐゴシック" charset="0"/>
              </a:rPr>
              <a:t>4-6 homework assignments/mini-projects (TBA) </a:t>
            </a:r>
            <a:br>
              <a:rPr lang="en-US" altLang="ja-JP" sz="1800" dirty="0">
                <a:latin typeface="Arial" charset="0"/>
                <a:ea typeface="ＭＳ Ｐゴシック" charset="0"/>
                <a:cs typeface="ＭＳ Ｐゴシック" charset="0"/>
              </a:rPr>
            </a:br>
            <a:endParaRPr lang="en-US" altLang="ja-JP" sz="1800" dirty="0">
              <a:latin typeface="Arial" charset="0"/>
              <a:ea typeface="ＭＳ Ｐゴシック" charset="0"/>
              <a:cs typeface="ＭＳ Ｐゴシック" charset="0"/>
            </a:endParaRPr>
          </a:p>
          <a:p>
            <a:pPr>
              <a:lnSpc>
                <a:spcPct val="90000"/>
              </a:lnSpc>
            </a:pPr>
            <a:r>
              <a:rPr lang="en-US" altLang="ja-JP" sz="2200" dirty="0">
                <a:latin typeface="Arial" charset="0"/>
                <a:ea typeface="ＭＳ Ｐゴシック" charset="0"/>
                <a:cs typeface="ＭＳ Ｐゴシック" charset="0"/>
              </a:rPr>
              <a:t>2 in-class written exams: midterm and final (not cumulative)</a:t>
            </a:r>
            <a:br>
              <a:rPr lang="en-US" altLang="ja-JP" sz="2200" dirty="0">
                <a:latin typeface="Arial" charset="0"/>
                <a:ea typeface="ＭＳ Ｐゴシック" charset="0"/>
                <a:cs typeface="ＭＳ Ｐゴシック" charset="0"/>
              </a:rPr>
            </a:br>
            <a:endParaRPr lang="en-US" altLang="ja-JP" sz="2200" dirty="0">
              <a:latin typeface="Arial" charset="0"/>
              <a:ea typeface="ＭＳ Ｐゴシック" charset="0"/>
              <a:cs typeface="ＭＳ Ｐゴシック" charset="0"/>
            </a:endParaRPr>
          </a:p>
          <a:p>
            <a:pPr>
              <a:lnSpc>
                <a:spcPct val="90000"/>
              </a:lnSpc>
            </a:pPr>
            <a:r>
              <a:rPr lang="en-US" altLang="ja-JP" sz="2200" dirty="0">
                <a:latin typeface="Arial" charset="0"/>
                <a:ea typeface="ＭＳ Ｐゴシック" charset="0"/>
                <a:cs typeface="ＭＳ Ｐゴシック" charset="0"/>
              </a:rPr>
              <a:t>1 semester project</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9C849FF-0284-D843-8E0C-0868073A61B3}" type="slidenum">
              <a:rPr lang="en-US" altLang="ja-JP" sz="800">
                <a:latin typeface="Arial" charset="0"/>
                <a:ea typeface="MS PGothic" charset="0"/>
                <a:cs typeface="MS PGothic" charset="0"/>
              </a:rPr>
              <a:pPr/>
              <a:t>23</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48120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Topics</a:t>
            </a:r>
          </a:p>
        </p:txBody>
      </p:sp>
      <p:sp>
        <p:nvSpPr>
          <p:cNvPr id="3" name="Content Placeholder 2"/>
          <p:cNvSpPr>
            <a:spLocks noGrp="1"/>
          </p:cNvSpPr>
          <p:nvPr>
            <p:ph idx="1"/>
          </p:nvPr>
        </p:nvSpPr>
        <p:spPr>
          <a:xfrm>
            <a:off x="457200" y="1320800"/>
            <a:ext cx="8229600" cy="4805363"/>
          </a:xfrm>
        </p:spPr>
        <p:txBody>
          <a:bodyPr>
            <a:normAutofit fontScale="92500" lnSpcReduction="10000"/>
          </a:bodyPr>
          <a:lstStyle/>
          <a:p>
            <a:pPr marL="514350" indent="-514350">
              <a:buFont typeface="+mj-lt"/>
              <a:buAutoNum type="arabicPeriod"/>
            </a:pPr>
            <a:r>
              <a:rPr lang="en-US" dirty="0"/>
              <a:t>Infrastructure</a:t>
            </a:r>
          </a:p>
          <a:p>
            <a:pPr lvl="1"/>
            <a:r>
              <a:rPr lang="en-US" dirty="0"/>
              <a:t>E.g., TCP/IP, DNS, SDN</a:t>
            </a:r>
          </a:p>
          <a:p>
            <a:pPr marL="514350" indent="-514350">
              <a:buFont typeface="+mj-lt"/>
              <a:buAutoNum type="arabicPeriod"/>
            </a:pPr>
            <a:r>
              <a:rPr lang="en-US" dirty="0"/>
              <a:t>Network-wide attacks</a:t>
            </a:r>
          </a:p>
          <a:p>
            <a:pPr lvl="1"/>
            <a:r>
              <a:rPr lang="en-US" dirty="0"/>
              <a:t>E.g., Worm, </a:t>
            </a:r>
            <a:r>
              <a:rPr lang="en-US" dirty="0" err="1"/>
              <a:t>DDoS</a:t>
            </a:r>
            <a:endParaRPr lang="en-US" dirty="0"/>
          </a:p>
          <a:p>
            <a:pPr marL="514350" indent="-514350">
              <a:buFont typeface="+mj-lt"/>
              <a:buAutoNum type="arabicPeriod"/>
            </a:pPr>
            <a:r>
              <a:rPr lang="en-US" dirty="0"/>
              <a:t>Analysis and Inference</a:t>
            </a:r>
          </a:p>
          <a:p>
            <a:pPr lvl="1"/>
            <a:r>
              <a:rPr lang="en-US" dirty="0"/>
              <a:t>E.g., side channels, economics, forensics</a:t>
            </a:r>
          </a:p>
          <a:p>
            <a:pPr marL="514350" indent="-514350">
              <a:buFont typeface="+mj-lt"/>
              <a:buAutoNum type="arabicPeriod"/>
            </a:pPr>
            <a:r>
              <a:rPr lang="en-US" dirty="0"/>
              <a:t>User-related topics</a:t>
            </a:r>
          </a:p>
          <a:p>
            <a:pPr lvl="1"/>
            <a:r>
              <a:rPr lang="en-US" dirty="0"/>
              <a:t>E.g., Anonymity, censorship,</a:t>
            </a:r>
          </a:p>
          <a:p>
            <a:pPr marL="0" indent="0">
              <a:buNone/>
            </a:pPr>
            <a:r>
              <a:rPr lang="en-US" dirty="0"/>
              <a:t>5. New technologies</a:t>
            </a:r>
          </a:p>
          <a:p>
            <a:pPr lvl="1"/>
            <a:r>
              <a:rPr lang="en-US" dirty="0"/>
              <a:t>E.g., Future Internet, </a:t>
            </a:r>
            <a:r>
              <a:rPr lang="en-US" dirty="0" err="1"/>
              <a:t>IoT</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24</a:t>
            </a:fld>
            <a:endParaRPr kumimoji="0" lang="en-US"/>
          </a:p>
        </p:txBody>
      </p:sp>
    </p:spTree>
    <p:extLst>
      <p:ext uri="{BB962C8B-B14F-4D97-AF65-F5344CB8AC3E}">
        <p14:creationId xmlns:p14="http://schemas.microsoft.com/office/powerpoint/2010/main" val="266183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this different from course X ?	</a:t>
            </a:r>
          </a:p>
        </p:txBody>
      </p:sp>
      <p:sp>
        <p:nvSpPr>
          <p:cNvPr id="3" name="Content Placeholder 2"/>
          <p:cNvSpPr>
            <a:spLocks noGrp="1"/>
          </p:cNvSpPr>
          <p:nvPr>
            <p:ph idx="1"/>
          </p:nvPr>
        </p:nvSpPr>
        <p:spPr>
          <a:xfrm>
            <a:off x="457200" y="914400"/>
            <a:ext cx="8686800" cy="5211763"/>
          </a:xfrm>
        </p:spPr>
        <p:txBody>
          <a:bodyPr>
            <a:normAutofit fontScale="77500" lnSpcReduction="20000"/>
          </a:bodyPr>
          <a:lstStyle/>
          <a:p>
            <a:r>
              <a:rPr lang="en-US" dirty="0"/>
              <a:t>18487 (330): (UG) Intro to security</a:t>
            </a:r>
          </a:p>
          <a:p>
            <a:pPr lvl="1"/>
            <a:r>
              <a:rPr lang="en-US" dirty="0"/>
              <a:t>Some topics were covered briefly (e.g., BGP, </a:t>
            </a:r>
            <a:r>
              <a:rPr lang="en-US" dirty="0" err="1"/>
              <a:t>DDoS</a:t>
            </a:r>
            <a:r>
              <a:rPr lang="en-US" dirty="0"/>
              <a:t>, NIDS)</a:t>
            </a:r>
          </a:p>
          <a:p>
            <a:pPr lvl="1"/>
            <a:r>
              <a:rPr lang="en-US" dirty="0"/>
              <a:t>90% different topics</a:t>
            </a:r>
          </a:p>
          <a:p>
            <a:pPr lvl="1"/>
            <a:endParaRPr lang="en-US" dirty="0"/>
          </a:p>
          <a:p>
            <a:endParaRPr lang="en-US" dirty="0"/>
          </a:p>
          <a:p>
            <a:r>
              <a:rPr lang="en-US" dirty="0"/>
              <a:t>18631/18730: Intro to information security</a:t>
            </a:r>
          </a:p>
          <a:p>
            <a:pPr lvl="1"/>
            <a:r>
              <a:rPr lang="en-US" dirty="0"/>
              <a:t>80% different topics</a:t>
            </a:r>
          </a:p>
          <a:p>
            <a:pPr lvl="1"/>
            <a:r>
              <a:rPr lang="en-US" dirty="0"/>
              <a:t>Some topics revisited (e.g., NIDS, </a:t>
            </a:r>
            <a:r>
              <a:rPr lang="en-US" dirty="0" err="1"/>
              <a:t>DDoS</a:t>
            </a:r>
            <a:r>
              <a:rPr lang="en-US" dirty="0"/>
              <a:t>, Anonymity, TCP/IP, Econ)</a:t>
            </a:r>
          </a:p>
          <a:p>
            <a:pPr lvl="2"/>
            <a:endParaRPr lang="en-US" dirty="0"/>
          </a:p>
          <a:p>
            <a:r>
              <a:rPr lang="en-US" dirty="0"/>
              <a:t>We will go in greater depth + more “research” mentality</a:t>
            </a:r>
          </a:p>
          <a:p>
            <a:pPr marL="457200" lvl="1" indent="0">
              <a:buNone/>
            </a:pPr>
            <a:endParaRPr lang="en-US" dirty="0"/>
          </a:p>
          <a:p>
            <a:r>
              <a:rPr lang="en-US" dirty="0"/>
              <a:t>Homework assignments are hands-on + different topics</a:t>
            </a:r>
          </a:p>
          <a:p>
            <a:endParaRPr lang="en-US" dirty="0"/>
          </a:p>
          <a:p>
            <a:r>
              <a:rPr lang="en-US" dirty="0"/>
              <a:t>Research project gives you a unique opportunity!</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25</a:t>
            </a:fld>
            <a:endParaRPr kumimoji="0" lang="en-US"/>
          </a:p>
        </p:txBody>
      </p:sp>
    </p:spTree>
    <p:extLst>
      <p:ext uri="{BB962C8B-B14F-4D97-AF65-F5344CB8AC3E}">
        <p14:creationId xmlns:p14="http://schemas.microsoft.com/office/powerpoint/2010/main" val="834047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lstStyle/>
          <a:p>
            <a:r>
              <a:rPr lang="en-US" dirty="0"/>
              <a:t>Hands on </a:t>
            </a:r>
          </a:p>
          <a:p>
            <a:endParaRPr lang="en-US" dirty="0"/>
          </a:p>
          <a:p>
            <a:r>
              <a:rPr lang="en-US" dirty="0"/>
              <a:t>Complements “theory” side of papers </a:t>
            </a:r>
          </a:p>
          <a:p>
            <a:endParaRPr lang="en-US" dirty="0"/>
          </a:p>
          <a:p>
            <a:r>
              <a:rPr lang="en-US" dirty="0"/>
              <a:t>Will use state-of-art open source tools </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26</a:t>
            </a:fld>
            <a:endParaRPr kumimoji="0" lang="en-US"/>
          </a:p>
        </p:txBody>
      </p:sp>
    </p:spTree>
    <p:extLst>
      <p:ext uri="{BB962C8B-B14F-4D97-AF65-F5344CB8AC3E}">
        <p14:creationId xmlns:p14="http://schemas.microsoft.com/office/powerpoint/2010/main" val="102493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Class</a:t>
            </a:r>
          </a:p>
        </p:txBody>
      </p:sp>
      <p:sp>
        <p:nvSpPr>
          <p:cNvPr id="3" name="Content Placeholder 2"/>
          <p:cNvSpPr>
            <a:spLocks noGrp="1"/>
          </p:cNvSpPr>
          <p:nvPr>
            <p:ph idx="1"/>
          </p:nvPr>
        </p:nvSpPr>
        <p:spPr>
          <a:xfrm>
            <a:off x="457200" y="1168400"/>
            <a:ext cx="8229600" cy="4957763"/>
          </a:xfrm>
        </p:spPr>
        <p:txBody>
          <a:bodyPr>
            <a:normAutofit lnSpcReduction="10000"/>
          </a:bodyPr>
          <a:lstStyle/>
          <a:p>
            <a:r>
              <a:rPr lang="en-US" strike="sngStrike" dirty="0"/>
              <a:t>Course personnel introductions</a:t>
            </a:r>
          </a:p>
          <a:p>
            <a:pPr marL="0" indent="0">
              <a:buNone/>
            </a:pPr>
            <a:endParaRPr lang="en-US" dirty="0"/>
          </a:p>
          <a:p>
            <a:r>
              <a:rPr lang="en-US" strike="sngStrike" dirty="0"/>
              <a:t>Course expectations</a:t>
            </a:r>
          </a:p>
          <a:p>
            <a:endParaRPr lang="en-US" dirty="0"/>
          </a:p>
          <a:p>
            <a:r>
              <a:rPr lang="en-US" dirty="0"/>
              <a:t>Grading and course policies</a:t>
            </a:r>
          </a:p>
          <a:p>
            <a:endParaRPr lang="en-US" dirty="0"/>
          </a:p>
          <a:p>
            <a:r>
              <a:rPr lang="en-US" dirty="0"/>
              <a:t>Paper review</a:t>
            </a:r>
          </a:p>
          <a:p>
            <a:endParaRPr lang="en-US" dirty="0"/>
          </a:p>
          <a:p>
            <a:r>
              <a:rPr lang="en-US" dirty="0"/>
              <a:t>Projects (never too early to start)</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27</a:t>
            </a:fld>
            <a:endParaRPr kumimoji="0" lang="en-US"/>
          </a:p>
        </p:txBody>
      </p:sp>
      <p:sp>
        <p:nvSpPr>
          <p:cNvPr id="5" name="TextBox 4"/>
          <p:cNvSpPr txBox="1"/>
          <p:nvPr/>
        </p:nvSpPr>
        <p:spPr>
          <a:xfrm>
            <a:off x="4368800" y="-241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178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normAutofit fontScale="70000" lnSpcReduction="20000"/>
          </a:bodyPr>
          <a:lstStyle/>
          <a:p>
            <a:r>
              <a:rPr lang="en-US" dirty="0"/>
              <a:t>http://</a:t>
            </a:r>
            <a:r>
              <a:rPr lang="en-US" dirty="0" err="1"/>
              <a:t>users.ece.cmu.edu</a:t>
            </a:r>
            <a:r>
              <a:rPr lang="en-US" dirty="0"/>
              <a:t>/~</a:t>
            </a:r>
            <a:r>
              <a:rPr lang="en-US" dirty="0" err="1"/>
              <a:t>vsekar</a:t>
            </a:r>
            <a:r>
              <a:rPr lang="en-US" dirty="0"/>
              <a:t>/Teaching/Spring25/18731/policy</a:t>
            </a:r>
          </a:p>
          <a:p>
            <a:endParaRPr lang="en-US" dirty="0"/>
          </a:p>
          <a:p>
            <a:r>
              <a:rPr lang="en-US" dirty="0"/>
              <a:t>30% </a:t>
            </a:r>
            <a:r>
              <a:rPr lang="en-US" dirty="0" err="1"/>
              <a:t>Homeworks</a:t>
            </a:r>
            <a:r>
              <a:rPr lang="en-US" dirty="0"/>
              <a:t>: To be </a:t>
            </a:r>
            <a:r>
              <a:rPr lang="en-US" b="1" i="1" dirty="0"/>
              <a:t>done individually</a:t>
            </a:r>
          </a:p>
          <a:p>
            <a:pPr marL="457200" lvl="1" indent="0">
              <a:buNone/>
            </a:pPr>
            <a:endParaRPr lang="en-US" dirty="0"/>
          </a:p>
          <a:p>
            <a:r>
              <a:rPr lang="en-US" dirty="0"/>
              <a:t>30% Class research project</a:t>
            </a:r>
          </a:p>
          <a:p>
            <a:pPr lvl="1"/>
            <a:r>
              <a:rPr lang="en-US" b="1" dirty="0"/>
              <a:t>Groups of 2-3</a:t>
            </a:r>
          </a:p>
          <a:p>
            <a:endParaRPr lang="en-US" dirty="0"/>
          </a:p>
          <a:p>
            <a:r>
              <a:rPr lang="en-US" dirty="0"/>
              <a:t>15% Midterm (in class)</a:t>
            </a:r>
          </a:p>
          <a:p>
            <a:endParaRPr lang="en-US" dirty="0"/>
          </a:p>
          <a:p>
            <a:r>
              <a:rPr lang="en-US" dirty="0"/>
              <a:t>15% Final  (in class)</a:t>
            </a:r>
          </a:p>
          <a:p>
            <a:pPr marL="0" indent="0">
              <a:buNone/>
            </a:pPr>
            <a:endParaRPr lang="en-US" dirty="0"/>
          </a:p>
          <a:p>
            <a:r>
              <a:rPr lang="en-US" dirty="0"/>
              <a:t>10% Paper reviews and Discussion/participation</a:t>
            </a:r>
          </a:p>
          <a:p>
            <a:pPr marL="457200" lvl="1"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28</a:t>
            </a:fld>
            <a:endParaRPr kumimoji="0" lang="en-US"/>
          </a:p>
        </p:txBody>
      </p:sp>
    </p:spTree>
    <p:extLst>
      <p:ext uri="{BB962C8B-B14F-4D97-AF65-F5344CB8AC3E}">
        <p14:creationId xmlns:p14="http://schemas.microsoft.com/office/powerpoint/2010/main" val="2266081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sz="3600">
                <a:latin typeface="Arial" charset="0"/>
                <a:ea typeface="ＭＳ Ｐゴシック" charset="0"/>
                <a:cs typeface="ＭＳ Ｐゴシック" charset="0"/>
              </a:rPr>
              <a:t>Course policies: Plagiarism</a:t>
            </a:r>
          </a:p>
        </p:txBody>
      </p:sp>
      <p:sp>
        <p:nvSpPr>
          <p:cNvPr id="27651" name="Rectangle 6"/>
          <p:cNvSpPr>
            <a:spLocks noGrp="1" noChangeArrowheads="1"/>
          </p:cNvSpPr>
          <p:nvPr>
            <p:ph idx="1"/>
          </p:nvPr>
        </p:nvSpPr>
        <p:spPr/>
        <p:txBody>
          <a:bodyPr/>
          <a:lstStyle/>
          <a:p>
            <a:pPr>
              <a:lnSpc>
                <a:spcPct val="80000"/>
              </a:lnSpc>
            </a:pPr>
            <a:r>
              <a:rPr lang="en-US" altLang="ja-JP" sz="2400" dirty="0">
                <a:latin typeface="Arial" charset="0"/>
                <a:ea typeface="ＭＳ Ｐゴシック" charset="0"/>
                <a:cs typeface="ＭＳ Ｐゴシック" charset="0"/>
              </a:rPr>
              <a:t>Homework assignments (including reading critiques)</a:t>
            </a:r>
          </a:p>
          <a:p>
            <a:pPr lvl="1">
              <a:lnSpc>
                <a:spcPct val="80000"/>
              </a:lnSpc>
            </a:pPr>
            <a:r>
              <a:rPr lang="en-US" altLang="ja-JP" sz="2000" dirty="0">
                <a:latin typeface="Arial" charset="0"/>
                <a:ea typeface="ＭＳ Ｐゴシック" charset="0"/>
              </a:rPr>
              <a:t>Your fellow students are your best resource for advice, discussions... </a:t>
            </a:r>
          </a:p>
          <a:p>
            <a:pPr lvl="1">
              <a:lnSpc>
                <a:spcPct val="80000"/>
              </a:lnSpc>
            </a:pPr>
            <a:r>
              <a:rPr lang="en-US" altLang="ja-JP" sz="2000" dirty="0">
                <a:latin typeface="Arial" charset="0"/>
                <a:ea typeface="ＭＳ Ｐゴシック" charset="0"/>
              </a:rPr>
              <a:t>But all solutions presented </a:t>
            </a:r>
            <a:r>
              <a:rPr lang="en-US" altLang="ja-JP" sz="2000" b="1" dirty="0">
                <a:latin typeface="Arial" charset="0"/>
                <a:ea typeface="ＭＳ Ｐゴシック" charset="0"/>
              </a:rPr>
              <a:t>must be your own work</a:t>
            </a:r>
            <a:endParaRPr lang="en-US" altLang="ja-JP" sz="2000" dirty="0">
              <a:latin typeface="Arial" charset="0"/>
              <a:ea typeface="ＭＳ Ｐゴシック" charset="0"/>
            </a:endParaRPr>
          </a:p>
          <a:p>
            <a:pPr lvl="1">
              <a:lnSpc>
                <a:spcPct val="80000"/>
              </a:lnSpc>
            </a:pPr>
            <a:r>
              <a:rPr lang="en-US" altLang="ja-JP" sz="2000" dirty="0">
                <a:latin typeface="Arial" charset="0"/>
                <a:ea typeface="ＭＳ Ｐゴシック" charset="0"/>
              </a:rPr>
              <a:t>Don’t copy from any source (web, other students, …)</a:t>
            </a:r>
          </a:p>
          <a:p>
            <a:pPr lvl="2">
              <a:lnSpc>
                <a:spcPct val="80000"/>
              </a:lnSpc>
            </a:pPr>
            <a:r>
              <a:rPr lang="en-US" altLang="ja-JP" sz="1800" dirty="0">
                <a:latin typeface="Arial" charset="0"/>
                <a:ea typeface="ＭＳ Ｐゴシック" charset="0"/>
              </a:rPr>
              <a:t>Short citations are ok, if properly quoted and referenced</a:t>
            </a:r>
          </a:p>
          <a:p>
            <a:pPr>
              <a:lnSpc>
                <a:spcPct val="80000"/>
              </a:lnSpc>
            </a:pPr>
            <a:r>
              <a:rPr lang="en-US" altLang="ja-JP" sz="2400" dirty="0">
                <a:latin typeface="Arial" charset="0"/>
                <a:ea typeface="ＭＳ Ｐゴシック" charset="0"/>
                <a:cs typeface="ＭＳ Ｐゴシック" charset="0"/>
              </a:rPr>
              <a:t>In-class exams </a:t>
            </a:r>
          </a:p>
          <a:p>
            <a:pPr lvl="1">
              <a:lnSpc>
                <a:spcPct val="80000"/>
              </a:lnSpc>
            </a:pPr>
            <a:r>
              <a:rPr lang="en-US" altLang="ja-JP" sz="2000" dirty="0">
                <a:latin typeface="Arial" charset="0"/>
                <a:ea typeface="ＭＳ Ｐゴシック" charset="0"/>
              </a:rPr>
              <a:t>No collaboration of any kind is allowed</a:t>
            </a:r>
          </a:p>
          <a:p>
            <a:pPr lvl="1">
              <a:lnSpc>
                <a:spcPct val="80000"/>
              </a:lnSpc>
            </a:pPr>
            <a:r>
              <a:rPr lang="en-US" altLang="ja-JP" sz="2000" dirty="0">
                <a:latin typeface="Arial" charset="0"/>
                <a:ea typeface="ＭＳ Ｐゴシック" charset="0"/>
              </a:rPr>
              <a:t>Laptops and cell phones can’t be used</a:t>
            </a:r>
          </a:p>
          <a:p>
            <a:pPr lvl="1">
              <a:lnSpc>
                <a:spcPct val="80000"/>
              </a:lnSpc>
            </a:pPr>
            <a:r>
              <a:rPr lang="en-US" altLang="ja-JP" sz="2000" dirty="0">
                <a:latin typeface="Arial" charset="0"/>
                <a:ea typeface="ＭＳ Ｐゴシック" charset="0"/>
              </a:rPr>
              <a:t>Open notes/papers </a:t>
            </a:r>
          </a:p>
          <a:p>
            <a:pPr lvl="1">
              <a:lnSpc>
                <a:spcPct val="80000"/>
              </a:lnSpc>
            </a:pPr>
            <a:endParaRPr lang="en-US" altLang="ja-JP" sz="2000" dirty="0">
              <a:latin typeface="Arial" charset="0"/>
              <a:ea typeface="ＭＳ Ｐゴシック" charset="0"/>
            </a:endParaRPr>
          </a:p>
          <a:p>
            <a:pPr>
              <a:lnSpc>
                <a:spcPct val="80000"/>
              </a:lnSpc>
            </a:pPr>
            <a:r>
              <a:rPr lang="en-US" altLang="ja-JP" sz="2400" dirty="0">
                <a:latin typeface="Arial" charset="0"/>
                <a:ea typeface="ＭＳ Ｐゴシック" charset="0"/>
                <a:cs typeface="ＭＳ Ｐゴシック" charset="0"/>
              </a:rPr>
              <a:t>Cheating will be dealt with in the severest manner</a:t>
            </a:r>
          </a:p>
          <a:p>
            <a:pPr lvl="1">
              <a:lnSpc>
                <a:spcPct val="80000"/>
              </a:lnSpc>
            </a:pPr>
            <a:r>
              <a:rPr lang="en-US" altLang="ja-JP" sz="2000" b="1" dirty="0">
                <a:latin typeface="Arial" charset="0"/>
                <a:ea typeface="ＭＳ Ｐゴシック" charset="0"/>
              </a:rPr>
              <a:t>Don’t do it</a:t>
            </a:r>
            <a:r>
              <a:rPr lang="en-US" altLang="ja-JP" sz="2000" dirty="0">
                <a:latin typeface="Arial" charset="0"/>
                <a:ea typeface="ＭＳ Ｐゴシック" charset="0"/>
              </a:rPr>
              <a:t>: you will get caught and it is not worth it</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C343B91-60FE-2A42-86E3-FCA3389F6F36}" type="slidenum">
              <a:rPr lang="en-US" altLang="ja-JP" sz="800">
                <a:latin typeface="Arial" charset="0"/>
                <a:ea typeface="MS PGothic" charset="0"/>
                <a:cs typeface="MS PGothic" charset="0"/>
              </a:rPr>
              <a:pPr/>
              <a:t>29</a:t>
            </a:fld>
            <a:endParaRPr lang="en-US" altLang="ja-JP" sz="800">
              <a:latin typeface="Arial" charset="0"/>
              <a:ea typeface="MS PGothic" charset="0"/>
              <a:cs typeface="MS PGothic" charset="0"/>
            </a:endParaRPr>
          </a:p>
        </p:txBody>
      </p:sp>
      <p:sp>
        <p:nvSpPr>
          <p:cNvPr id="27655" name="Text Box 5"/>
          <p:cNvSpPr txBox="1">
            <a:spLocks noChangeArrowheads="1"/>
          </p:cNvSpPr>
          <p:nvPr/>
        </p:nvSpPr>
        <p:spPr bwMode="auto">
          <a:xfrm>
            <a:off x="342900" y="5847854"/>
            <a:ext cx="8801100"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dirty="0">
                <a:solidFill>
                  <a:schemeClr val="hlink"/>
                </a:solidFill>
              </a:rPr>
              <a:t>Contact me if you are unsure if some form of collaboration is OK</a:t>
            </a:r>
          </a:p>
        </p:txBody>
      </p:sp>
    </p:spTree>
    <p:extLst>
      <p:ext uri="{BB962C8B-B14F-4D97-AF65-F5344CB8AC3E}">
        <p14:creationId xmlns:p14="http://schemas.microsoft.com/office/powerpoint/2010/main" val="401827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460376"/>
            <a:ext cx="9144000" cy="5857874"/>
          </a:xfrm>
        </p:spPr>
        <p:txBody>
          <a:bodyPr>
            <a:noAutofit/>
          </a:bodyPr>
          <a:lstStyle/>
          <a:p>
            <a:pPr algn="l"/>
            <a:br>
              <a:rPr lang="en-US" sz="2800" b="1" dirty="0"/>
            </a:br>
            <a:r>
              <a:rPr lang="en-US" sz="2800" dirty="0" err="1"/>
              <a:t>B.Tech</a:t>
            </a:r>
            <a:r>
              <a:rPr lang="en-US" sz="2800" dirty="0"/>
              <a:t>, IIT Madras CSE,2003</a:t>
            </a:r>
            <a:br>
              <a:rPr lang="en-US" sz="2800" dirty="0"/>
            </a:br>
            <a:r>
              <a:rPr lang="en-US" sz="2800" dirty="0"/>
              <a:t>PhD, CMU CSD, 2010</a:t>
            </a:r>
            <a:br>
              <a:rPr lang="en-US" sz="2800" dirty="0"/>
            </a:br>
            <a:r>
              <a:rPr lang="en-US" sz="2800" dirty="0"/>
              <a:t>Pittsburgh </a:t>
            </a:r>
            <a:r>
              <a:rPr lang="en-US" sz="2800" dirty="0">
                <a:sym typeface="Wingdings"/>
              </a:rPr>
              <a:t> Berkeley  Long Island </a:t>
            </a:r>
            <a:r>
              <a:rPr lang="en-US" sz="2800">
                <a:sym typeface="Wingdings"/>
              </a:rPr>
              <a:t> Pittsburgh </a:t>
            </a:r>
            <a:br>
              <a:rPr lang="en-US" sz="2800">
                <a:sym typeface="Wingdings"/>
              </a:rPr>
            </a:br>
            <a:r>
              <a:rPr lang="en-US" sz="2800">
                <a:sym typeface="Wingdings" pitchFamily="2" charset="2"/>
              </a:rPr>
              <a:t> </a:t>
            </a:r>
            <a:r>
              <a:rPr lang="en-US" sz="2800">
                <a:sym typeface="Wingdings"/>
              </a:rPr>
              <a:t>Bay </a:t>
            </a:r>
            <a:r>
              <a:rPr lang="en-US" sz="2800" dirty="0">
                <a:sym typeface="Wingdings"/>
              </a:rPr>
              <a:t>area </a:t>
            </a:r>
            <a:r>
              <a:rPr lang="en-US" sz="2800" dirty="0">
                <a:sym typeface="Wingdings" pitchFamily="2" charset="2"/>
              </a:rPr>
              <a:t></a:t>
            </a:r>
            <a:r>
              <a:rPr lang="en-US" sz="2800" dirty="0">
                <a:sym typeface="Wingdings"/>
              </a:rPr>
              <a:t> Pittsburgh!</a:t>
            </a:r>
            <a:br>
              <a:rPr lang="en-US" sz="2800" dirty="0"/>
            </a:br>
            <a:br>
              <a:rPr lang="en-US" sz="2800" dirty="0"/>
            </a:br>
            <a:r>
              <a:rPr lang="en-US" sz="2800" u="sng" dirty="0"/>
              <a:t>Research:</a:t>
            </a:r>
            <a:r>
              <a:rPr lang="en-US" sz="2800" dirty="0"/>
              <a:t> Networking, Security,  Systems</a:t>
            </a:r>
            <a:br>
              <a:rPr lang="en-US" sz="2800" dirty="0"/>
            </a:br>
            <a:r>
              <a:rPr lang="en-US" sz="2800" u="sng" dirty="0"/>
              <a:t>Where:</a:t>
            </a:r>
            <a:r>
              <a:rPr lang="en-US" sz="2800" dirty="0"/>
              <a:t> </a:t>
            </a:r>
            <a:r>
              <a:rPr lang="en-US" sz="2800" strike="sngStrike" dirty="0"/>
              <a:t>CIC 2122 </a:t>
            </a:r>
            <a:r>
              <a:rPr lang="en-US" sz="2800" dirty="0"/>
              <a:t>CIC 2202</a:t>
            </a:r>
            <a:br>
              <a:rPr lang="en-US" sz="2800" dirty="0"/>
            </a:br>
            <a:r>
              <a:rPr lang="en-US" sz="2800" u="sng" dirty="0"/>
              <a:t>Web:</a:t>
            </a:r>
            <a:r>
              <a:rPr lang="en-US" sz="2800" dirty="0"/>
              <a:t> http://</a:t>
            </a:r>
            <a:r>
              <a:rPr lang="en-US" sz="2800" dirty="0" err="1"/>
              <a:t>users.ece.cmu.edu</a:t>
            </a:r>
            <a:r>
              <a:rPr lang="en-US" sz="2800" dirty="0"/>
              <a:t>/~</a:t>
            </a:r>
            <a:r>
              <a:rPr lang="en-US" sz="2800" dirty="0" err="1"/>
              <a:t>vsekar</a:t>
            </a:r>
            <a:r>
              <a:rPr lang="en-US" sz="2800" dirty="0"/>
              <a:t>/</a:t>
            </a:r>
            <a:br>
              <a:rPr lang="en-US" sz="2800" dirty="0"/>
            </a:br>
            <a:br>
              <a:rPr lang="en-US" sz="2800" dirty="0"/>
            </a:br>
            <a:r>
              <a:rPr lang="en-US" sz="2800" dirty="0"/>
              <a:t>Current Research: </a:t>
            </a:r>
            <a:br>
              <a:rPr lang="en-US" sz="2800" dirty="0"/>
            </a:br>
            <a:r>
              <a:rPr lang="en-US" sz="2800" dirty="0"/>
              <a:t>Telemetry, </a:t>
            </a:r>
            <a:r>
              <a:rPr lang="en-US" sz="2800" dirty="0" err="1"/>
              <a:t>NetSec</a:t>
            </a:r>
            <a:r>
              <a:rPr lang="en-US" sz="2800" dirty="0"/>
              <a:t> + AI/deception, Synthetic Data, Troubleshooting  </a:t>
            </a:r>
            <a:br>
              <a:rPr lang="en-US" sz="2800" dirty="0"/>
            </a:br>
            <a:br>
              <a:rPr lang="en-US" sz="2400" dirty="0"/>
            </a:br>
            <a:r>
              <a:rPr lang="en-US" sz="2400" dirty="0"/>
              <a:t>Non-work: Run, squash, frisbee, cryptic crosswords, trivia, word puzzles</a:t>
            </a:r>
          </a:p>
        </p:txBody>
      </p:sp>
      <p:sp>
        <p:nvSpPr>
          <p:cNvPr id="6" name="Slide Number Placeholder 5"/>
          <p:cNvSpPr>
            <a:spLocks noGrp="1"/>
          </p:cNvSpPr>
          <p:nvPr>
            <p:ph type="sldNum" sz="quarter" idx="12"/>
          </p:nvPr>
        </p:nvSpPr>
        <p:spPr/>
        <p:txBody>
          <a:bodyPr/>
          <a:lstStyle/>
          <a:p>
            <a:fld id="{2754ED01-E2A0-4C1E-8E21-014B99041579}" type="slidenum">
              <a:rPr lang="en-US" smtClean="0"/>
              <a:pPr/>
              <a:t>3</a:t>
            </a:fld>
            <a:endParaRPr lang="en-US"/>
          </a:p>
        </p:txBody>
      </p:sp>
      <p:sp>
        <p:nvSpPr>
          <p:cNvPr id="2" name="TextBox 1"/>
          <p:cNvSpPr txBox="1"/>
          <p:nvPr/>
        </p:nvSpPr>
        <p:spPr>
          <a:xfrm>
            <a:off x="-1127125" y="-476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4182867"/>
      </p:ext>
    </p:extLst>
  </p:cSld>
  <p:clrMapOvr>
    <a:masterClrMapping/>
  </p:clrMapOvr>
  <mc:AlternateContent xmlns:mc="http://schemas.openxmlformats.org/markup-compatibility/2006" xmlns:p14="http://schemas.microsoft.com/office/powerpoint/2010/main">
    <mc:Choice Requires="p14">
      <p:transition spd="slow" p14:dur="2000" advTm="1400"/>
    </mc:Choice>
    <mc:Fallback xmlns="">
      <p:transition spd="slow" advTm="14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sz="3600">
                <a:latin typeface="Arial" charset="0"/>
                <a:ea typeface="ＭＳ Ｐゴシック" charset="0"/>
                <a:cs typeface="ＭＳ Ｐゴシック" charset="0"/>
              </a:rPr>
              <a:t>Course policies: Late submissions</a:t>
            </a:r>
          </a:p>
        </p:txBody>
      </p:sp>
      <p:sp>
        <p:nvSpPr>
          <p:cNvPr id="25603" name="Rectangle 3"/>
          <p:cNvSpPr>
            <a:spLocks noGrp="1" noChangeArrowheads="1"/>
          </p:cNvSpPr>
          <p:nvPr>
            <p:ph idx="1"/>
          </p:nvPr>
        </p:nvSpPr>
        <p:spPr/>
        <p:txBody>
          <a:bodyPr>
            <a:normAutofit lnSpcReduction="10000"/>
          </a:bodyPr>
          <a:lstStyle/>
          <a:p>
            <a:r>
              <a:rPr lang="en-US" altLang="ja-JP" sz="2400" dirty="0">
                <a:latin typeface="Arial" charset="0"/>
                <a:ea typeface="ＭＳ Ｐゴシック" charset="0"/>
                <a:cs typeface="ＭＳ Ｐゴシック" charset="0"/>
              </a:rPr>
              <a:t>Reviews are due before class, otherwise don</a:t>
            </a:r>
            <a:r>
              <a:rPr lang="fr-FR" altLang="ja-JP"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t count for credit</a:t>
            </a:r>
          </a:p>
          <a:p>
            <a:pPr marL="0" indent="0">
              <a:buNone/>
            </a:pPr>
            <a:endParaRPr lang="en-US" altLang="ja-JP" sz="2400" dirty="0">
              <a:latin typeface="Arial" charset="0"/>
              <a:ea typeface="ＭＳ Ｐゴシック" charset="0"/>
              <a:cs typeface="ＭＳ Ｐゴシック" charset="0"/>
            </a:endParaRPr>
          </a:p>
          <a:p>
            <a:r>
              <a:rPr lang="en-US" altLang="ja-JP" sz="2400" dirty="0">
                <a:latin typeface="Arial" charset="0"/>
                <a:ea typeface="ＭＳ Ｐゴシック" charset="0"/>
                <a:cs typeface="ＭＳ Ｐゴシック" charset="0"/>
              </a:rPr>
              <a:t>Homework must be turned in </a:t>
            </a:r>
            <a:r>
              <a:rPr lang="en-US" altLang="ja-JP" sz="2400" b="1" dirty="0">
                <a:latin typeface="Arial" charset="0"/>
                <a:ea typeface="ＭＳ Ｐゴシック" charset="0"/>
                <a:cs typeface="ＭＳ Ｐゴシック" charset="0"/>
              </a:rPr>
              <a:t>by class time</a:t>
            </a:r>
            <a:r>
              <a:rPr lang="en-US" altLang="ja-JP" sz="2400" dirty="0">
                <a:latin typeface="Arial" charset="0"/>
                <a:ea typeface="ＭＳ Ｐゴシック" charset="0"/>
                <a:cs typeface="ＭＳ Ｐゴシック" charset="0"/>
              </a:rPr>
              <a:t> on the due date</a:t>
            </a:r>
          </a:p>
          <a:p>
            <a:pPr lvl="1"/>
            <a:r>
              <a:rPr lang="en-US" altLang="ja-JP" sz="2000" dirty="0">
                <a:latin typeface="Arial" charset="0"/>
                <a:ea typeface="ＭＳ Ｐゴシック" charset="0"/>
                <a:cs typeface="ＭＳ Ｐゴシック" charset="0"/>
              </a:rPr>
              <a:t>Two grace credits for the entire semester</a:t>
            </a:r>
          </a:p>
          <a:p>
            <a:pPr lvl="1"/>
            <a:r>
              <a:rPr lang="en-US" altLang="ja-JP" sz="2000" dirty="0">
                <a:latin typeface="Arial" charset="0"/>
                <a:ea typeface="ＭＳ Ｐゴシック" charset="0"/>
                <a:cs typeface="ＭＳ Ｐゴシック" charset="0"/>
              </a:rPr>
              <a:t>You can use each grace credit at your convenience to extend a deadline by 24 hours</a:t>
            </a:r>
          </a:p>
          <a:p>
            <a:pPr lvl="1"/>
            <a:r>
              <a:rPr lang="en-US" altLang="ja-JP" sz="2000" dirty="0">
                <a:latin typeface="Arial" charset="0"/>
                <a:ea typeface="ＭＳ Ｐゴシック" charset="0"/>
                <a:cs typeface="ＭＳ Ｐゴシック" charset="0"/>
              </a:rPr>
              <a:t>When you run out of grace credits, you incur a penalty of 25% per day your homework is late</a:t>
            </a:r>
          </a:p>
          <a:p>
            <a:pPr lvl="1"/>
            <a:r>
              <a:rPr lang="en-US" altLang="ja-JP" sz="2000" dirty="0">
                <a:latin typeface="Arial" charset="0"/>
                <a:ea typeface="ＭＳ Ｐゴシック" charset="0"/>
                <a:cs typeface="ＭＳ Ｐゴシック" charset="0"/>
              </a:rPr>
              <a:t>We will not accept homework late by more than three days</a:t>
            </a:r>
          </a:p>
          <a:p>
            <a:pPr lvl="1"/>
            <a:endParaRPr lang="en-US" altLang="ja-JP" sz="2000" dirty="0">
              <a:latin typeface="Arial" charset="0"/>
              <a:ea typeface="ＭＳ Ｐゴシック" charset="0"/>
              <a:cs typeface="ＭＳ Ｐゴシック" charset="0"/>
            </a:endParaRPr>
          </a:p>
          <a:p>
            <a:r>
              <a:rPr lang="en-US" altLang="ja-JP" sz="2400" b="1" dirty="0">
                <a:solidFill>
                  <a:srgbClr val="CC0000"/>
                </a:solidFill>
                <a:latin typeface="Arial" charset="0"/>
                <a:ea typeface="ＭＳ Ｐゴシック" charset="0"/>
                <a:cs typeface="ＭＳ Ｐゴシック" charset="0"/>
              </a:rPr>
              <a:t>Project deliverables cannot be submitted late</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6230139-0B46-2049-8748-1FC4BA969C24}" type="slidenum">
              <a:rPr lang="en-US" altLang="ja-JP" sz="800">
                <a:latin typeface="Arial" charset="0"/>
                <a:ea typeface="MS PGothic" charset="0"/>
                <a:cs typeface="MS PGothic" charset="0"/>
              </a:rPr>
              <a:pPr/>
              <a:t>30</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578823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5473-0507-F1E0-DC19-60921A966700}"/>
              </a:ext>
            </a:extLst>
          </p:cNvPr>
          <p:cNvSpPr>
            <a:spLocks noGrp="1"/>
          </p:cNvSpPr>
          <p:nvPr>
            <p:ph type="title"/>
          </p:nvPr>
        </p:nvSpPr>
        <p:spPr/>
        <p:txBody>
          <a:bodyPr/>
          <a:lstStyle/>
          <a:p>
            <a:r>
              <a:rPr lang="en-US" dirty="0"/>
              <a:t>Course Policies: AI/LLM/</a:t>
            </a:r>
            <a:r>
              <a:rPr lang="en-US" dirty="0" err="1"/>
              <a:t>GenAI</a:t>
            </a:r>
            <a:endParaRPr lang="en-US" dirty="0"/>
          </a:p>
        </p:txBody>
      </p:sp>
      <p:sp>
        <p:nvSpPr>
          <p:cNvPr id="3" name="Content Placeholder 2">
            <a:extLst>
              <a:ext uri="{FF2B5EF4-FFF2-40B4-BE49-F238E27FC236}">
                <a16:creationId xmlns:a16="http://schemas.microsoft.com/office/drawing/2014/main" id="{D51B8DEA-81BF-99CD-AD22-0557E703D1DE}"/>
              </a:ext>
            </a:extLst>
          </p:cNvPr>
          <p:cNvSpPr>
            <a:spLocks noGrp="1"/>
          </p:cNvSpPr>
          <p:nvPr>
            <p:ph idx="1"/>
          </p:nvPr>
        </p:nvSpPr>
        <p:spPr/>
        <p:txBody>
          <a:bodyPr>
            <a:normAutofit fontScale="55000" lnSpcReduction="20000"/>
          </a:bodyPr>
          <a:lstStyle/>
          <a:p>
            <a:r>
              <a:rPr lang="en-US" dirty="0"/>
              <a:t>AI tools, such as, but not limited to, ChatGPT and Co-Pilot may be used to get help with understanding APIs, libraries, frameworks, provided code, error/warning/info messages</a:t>
            </a:r>
          </a:p>
          <a:p>
            <a:r>
              <a:rPr lang="en-US" dirty="0"/>
              <a:t>AI tools, such as, but not limited to, ChatGPT and Co-Pilot, may not be used to get partial or complete solutions to any portion of any paper reviews or assignment. </a:t>
            </a:r>
          </a:p>
          <a:p>
            <a:r>
              <a:rPr lang="en-US" dirty="0"/>
              <a:t>In general, you may use AI tools for help understanding course material of any kind, but you may not ask it to generate anything toward any assignment or deliverable, e.g. code, steps, paper summaries </a:t>
            </a:r>
            <a:r>
              <a:rPr lang="en-US" dirty="0" err="1"/>
              <a:t>etc</a:t>
            </a:r>
            <a:r>
              <a:rPr lang="en-US" dirty="0"/>
              <a:t> </a:t>
            </a:r>
          </a:p>
          <a:p>
            <a:r>
              <a:rPr lang="en-US" dirty="0"/>
              <a:t>Please keep in mind: Responses you receive from an AI tool may well be attributable to publicly accessible materials and not properly cited by the AI tool. You, not your tools, are wholly responsible for your submissions.</a:t>
            </a:r>
          </a:p>
          <a:p>
            <a:r>
              <a:rPr lang="en-US" dirty="0"/>
              <a:t>Please treat responses from AI Tools as if they came from a person or a published work and cite them to the AI Tool in any case where you would cite the contribution should it have been made by a person or have come from a published work.</a:t>
            </a:r>
          </a:p>
          <a:p>
            <a:r>
              <a:rPr lang="en-US" dirty="0"/>
              <a:t>For projects, use of coding assistants to accelerate your work or language assistants to clean up writing is OK. But your code/writing/work should be your own!</a:t>
            </a:r>
          </a:p>
        </p:txBody>
      </p:sp>
      <p:sp>
        <p:nvSpPr>
          <p:cNvPr id="4" name="Slide Number Placeholder 3">
            <a:extLst>
              <a:ext uri="{FF2B5EF4-FFF2-40B4-BE49-F238E27FC236}">
                <a16:creationId xmlns:a16="http://schemas.microsoft.com/office/drawing/2014/main" id="{ABE8B1E4-2A1B-83BA-8E97-107AF23EE71A}"/>
              </a:ext>
            </a:extLst>
          </p:cNvPr>
          <p:cNvSpPr>
            <a:spLocks noGrp="1"/>
          </p:cNvSpPr>
          <p:nvPr>
            <p:ph type="sldNum" sz="quarter" idx="12"/>
          </p:nvPr>
        </p:nvSpPr>
        <p:spPr/>
        <p:txBody>
          <a:bodyPr/>
          <a:lstStyle/>
          <a:p>
            <a:fld id="{2AA957AF-53C0-420B-9C2D-77DB1416566C}" type="slidenum">
              <a:rPr kumimoji="0" lang="en-US" smtClean="0"/>
              <a:pPr/>
              <a:t>31</a:t>
            </a:fld>
            <a:endParaRPr kumimoji="0" lang="en-US"/>
          </a:p>
        </p:txBody>
      </p:sp>
    </p:spTree>
    <p:extLst>
      <p:ext uri="{BB962C8B-B14F-4D97-AF65-F5344CB8AC3E}">
        <p14:creationId xmlns:p14="http://schemas.microsoft.com/office/powerpoint/2010/main" val="1646437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r>
              <a:rPr sz="3600">
                <a:latin typeface="Arial" charset="0"/>
                <a:ea typeface="ＭＳ Ｐゴシック" charset="0"/>
                <a:cs typeface="ＭＳ Ｐゴシック" charset="0"/>
              </a:rPr>
              <a:t>Course policies: Other</a:t>
            </a:r>
          </a:p>
        </p:txBody>
      </p:sp>
      <p:sp>
        <p:nvSpPr>
          <p:cNvPr id="27654" name="Rectangle 3"/>
          <p:cNvSpPr>
            <a:spLocks noGrp="1" noChangeArrowheads="1"/>
          </p:cNvSpPr>
          <p:nvPr>
            <p:ph idx="1"/>
          </p:nvPr>
        </p:nvSpPr>
        <p:spPr>
          <a:xfrm>
            <a:off x="457200" y="1206500"/>
            <a:ext cx="8229600" cy="5537200"/>
          </a:xfrm>
        </p:spPr>
        <p:txBody>
          <a:bodyPr>
            <a:normAutofit lnSpcReduction="10000"/>
          </a:bodyPr>
          <a:lstStyle/>
          <a:p>
            <a:pPr eaLnBrk="1" hangingPunct="1">
              <a:lnSpc>
                <a:spcPct val="110000"/>
              </a:lnSpc>
            </a:pPr>
            <a:r>
              <a:rPr lang="en-US" altLang="ja-JP" sz="2400" dirty="0">
                <a:latin typeface="Arial" charset="0"/>
                <a:ea typeface="ＭＳ Ｐゴシック" charset="0"/>
                <a:cs typeface="ＭＳ Ｐゴシック" charset="0"/>
              </a:rPr>
              <a:t>Please turn off/mute your cell phones </a:t>
            </a:r>
          </a:p>
          <a:p>
            <a:pPr eaLnBrk="1" hangingPunct="1">
              <a:lnSpc>
                <a:spcPct val="110000"/>
              </a:lnSpc>
              <a:buFontTx/>
              <a:buNone/>
            </a:pPr>
            <a:r>
              <a:rPr lang="en-US" altLang="ja-JP" sz="2400" dirty="0">
                <a:latin typeface="Arial" charset="0"/>
                <a:ea typeface="ＭＳ Ｐゴシック" charset="0"/>
                <a:cs typeface="ＭＳ Ｐゴシック" charset="0"/>
              </a:rPr>
              <a:t>	(or put them on vibrate – and don’t pick up!)</a:t>
            </a:r>
          </a:p>
          <a:p>
            <a:pPr lvl="1" eaLnBrk="1" hangingPunct="1">
              <a:lnSpc>
                <a:spcPct val="110000"/>
              </a:lnSpc>
            </a:pPr>
            <a:r>
              <a:rPr lang="en-US" altLang="ja-JP" sz="2000" dirty="0">
                <a:latin typeface="Arial" charset="0"/>
                <a:ea typeface="ＭＳ Ｐゴシック" charset="0"/>
              </a:rPr>
              <a:t>Penalty on participation grade for offenders </a:t>
            </a:r>
          </a:p>
          <a:p>
            <a:pPr>
              <a:lnSpc>
                <a:spcPct val="110000"/>
              </a:lnSpc>
            </a:pPr>
            <a:r>
              <a:rPr lang="en-US" altLang="ja-JP" dirty="0">
                <a:latin typeface="Arial" charset="0"/>
                <a:ea typeface="ＭＳ Ｐゴシック" charset="0"/>
                <a:cs typeface="ＭＳ Ｐゴシック" charset="0"/>
              </a:rPr>
              <a:t>Laptops OK, but</a:t>
            </a:r>
          </a:p>
          <a:p>
            <a:pPr lvl="1" eaLnBrk="1" hangingPunct="1">
              <a:lnSpc>
                <a:spcPct val="110000"/>
              </a:lnSpc>
            </a:pPr>
            <a:r>
              <a:rPr lang="en-US" altLang="ja-JP" sz="2000" dirty="0">
                <a:latin typeface="Arial" charset="0"/>
                <a:ea typeface="ＭＳ Ｐゴシック" charset="0"/>
              </a:rPr>
              <a:t>Please refrain from reading the news, being on Facebook, or checking email in class</a:t>
            </a:r>
          </a:p>
          <a:p>
            <a:pPr lvl="2" eaLnBrk="1" hangingPunct="1">
              <a:lnSpc>
                <a:spcPct val="110000"/>
              </a:lnSpc>
            </a:pPr>
            <a:r>
              <a:rPr lang="en-US" altLang="ja-JP" sz="1800" dirty="0">
                <a:latin typeface="Arial" charset="0"/>
                <a:ea typeface="ＭＳ Ｐゴシック" charset="0"/>
              </a:rPr>
              <a:t>Even though it may not necessarily disrupt the lecture, it is rude!</a:t>
            </a:r>
          </a:p>
          <a:p>
            <a:pPr lvl="2" eaLnBrk="1" hangingPunct="1">
              <a:lnSpc>
                <a:spcPct val="110000"/>
              </a:lnSpc>
            </a:pPr>
            <a:r>
              <a:rPr lang="en-US" altLang="ja-JP" sz="1800" dirty="0">
                <a:latin typeface="Arial" charset="0"/>
                <a:ea typeface="ＭＳ Ｐゴシック" charset="0"/>
              </a:rPr>
              <a:t>You probably do not need to have your laptop with you in class</a:t>
            </a:r>
          </a:p>
          <a:p>
            <a:pPr lvl="1" eaLnBrk="1" hangingPunct="1">
              <a:lnSpc>
                <a:spcPct val="110000"/>
              </a:lnSpc>
            </a:pPr>
            <a:r>
              <a:rPr lang="en-US" altLang="ja-JP" sz="2000" dirty="0">
                <a:latin typeface="Arial" charset="0"/>
                <a:ea typeface="ＭＳ Ｐゴシック" charset="0"/>
              </a:rPr>
              <a:t>Please avoid using backchannels (Twitter, IRC, instant messaging) with other students</a:t>
            </a:r>
          </a:p>
          <a:p>
            <a:pPr lvl="2" eaLnBrk="1" hangingPunct="1">
              <a:lnSpc>
                <a:spcPct val="110000"/>
              </a:lnSpc>
            </a:pPr>
            <a:r>
              <a:rPr lang="en-US" altLang="ja-JP" sz="1800" dirty="0">
                <a:latin typeface="Arial" charset="0"/>
                <a:ea typeface="ＭＳ Ｐゴシック" charset="0"/>
              </a:rPr>
              <a:t>Instead, share your comments with the rest of the class</a:t>
            </a:r>
          </a:p>
          <a:p>
            <a:pPr lvl="2" eaLnBrk="1" hangingPunct="1">
              <a:lnSpc>
                <a:spcPct val="110000"/>
              </a:lnSpc>
            </a:pPr>
            <a:endParaRPr lang="en-US" altLang="ja-JP" sz="1800" dirty="0">
              <a:latin typeface="Arial" charset="0"/>
              <a:ea typeface="ＭＳ Ｐゴシック" charset="0"/>
            </a:endParaRPr>
          </a:p>
          <a:p>
            <a:pPr eaLnBrk="1" hangingPunct="1">
              <a:lnSpc>
                <a:spcPct val="110000"/>
              </a:lnSpc>
            </a:pPr>
            <a:r>
              <a:rPr lang="en-US" altLang="ja-JP" sz="2400" b="1" dirty="0">
                <a:latin typeface="Arial" charset="0"/>
                <a:ea typeface="ＭＳ Ｐゴシック" charset="0"/>
                <a:cs typeface="ＭＳ Ｐゴシック" charset="0"/>
              </a:rPr>
              <a:t>Please do not upload or redistribute class materials without instructor’s permission</a:t>
            </a:r>
          </a:p>
        </p:txBody>
      </p:sp>
      <p:sp>
        <p:nvSpPr>
          <p:cNvPr id="27652" name="Slide Number Placeholder 5"/>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C11CFC4-704E-F947-8226-51DEDFC5AE20}" type="slidenum">
              <a:rPr lang="en-US" altLang="ja-JP" sz="800">
                <a:latin typeface="Arial" charset="0"/>
                <a:ea typeface="MS PGothic" charset="0"/>
                <a:cs typeface="MS PGothic" charset="0"/>
              </a:rPr>
              <a:pPr/>
              <a:t>32</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0346088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a:latin typeface="Arial" charset="0"/>
                <a:ea typeface="ＭＳ Ｐゴシック" charset="0"/>
                <a:cs typeface="ＭＳ Ｐゴシック" charset="0"/>
              </a:rPr>
              <a:t>Staying out of trouble</a:t>
            </a:r>
          </a:p>
        </p:txBody>
      </p:sp>
      <p:sp>
        <p:nvSpPr>
          <p:cNvPr id="56323" name="Rectangle 3"/>
          <p:cNvSpPr>
            <a:spLocks noGrp="1" noChangeArrowheads="1"/>
          </p:cNvSpPr>
          <p:nvPr>
            <p:ph idx="1"/>
          </p:nvPr>
        </p:nvSpPr>
        <p:spPr/>
        <p:txBody>
          <a:bodyPr/>
          <a:lstStyle/>
          <a:p>
            <a:pPr>
              <a:lnSpc>
                <a:spcPct val="90000"/>
              </a:lnSpc>
            </a:pPr>
            <a:r>
              <a:rPr lang="en-US" altLang="ja-JP" sz="2400" dirty="0">
                <a:latin typeface="Arial" charset="0"/>
                <a:ea typeface="ＭＳ Ｐゴシック" charset="0"/>
                <a:cs typeface="ＭＳ Ｐゴシック" charset="0"/>
              </a:rPr>
              <a:t>Attacks discussed in class are illegal to execute</a:t>
            </a:r>
          </a:p>
          <a:p>
            <a:pPr>
              <a:lnSpc>
                <a:spcPct val="90000"/>
              </a:lnSpc>
            </a:pPr>
            <a:r>
              <a:rPr lang="en-US" altLang="ja-JP" sz="2400" dirty="0">
                <a:latin typeface="Arial" charset="0"/>
                <a:ea typeface="ＭＳ Ｐゴシック" charset="0"/>
                <a:cs typeface="ＭＳ Ｐゴシック" charset="0"/>
              </a:rPr>
              <a:t>Warning: don’t try this at home </a:t>
            </a:r>
          </a:p>
          <a:p>
            <a:pPr lvl="1">
              <a:lnSpc>
                <a:spcPct val="90000"/>
              </a:lnSpc>
            </a:pPr>
            <a:r>
              <a:rPr lang="en-US" altLang="ja-JP" sz="2000" dirty="0">
                <a:latin typeface="Arial" charset="0"/>
                <a:ea typeface="ＭＳ Ｐゴシック" charset="0"/>
              </a:rPr>
              <a:t>Well, actually, you might, if you have your own private network</a:t>
            </a:r>
          </a:p>
          <a:p>
            <a:pPr>
              <a:lnSpc>
                <a:spcPct val="90000"/>
              </a:lnSpc>
            </a:pPr>
            <a:r>
              <a:rPr lang="en-US" altLang="ja-JP" sz="2400" dirty="0">
                <a:latin typeface="Arial" charset="0"/>
                <a:ea typeface="ＭＳ Ｐゴシック" charset="0"/>
                <a:cs typeface="ＭＳ Ｐゴシック" charset="0"/>
              </a:rPr>
              <a:t>Goal of this course is not to teach you how to attack systems …</a:t>
            </a:r>
            <a:br>
              <a:rPr lang="en-US" altLang="ja-JP" sz="2400" dirty="0">
                <a:latin typeface="Arial" charset="0"/>
                <a:ea typeface="ＭＳ Ｐゴシック" charset="0"/>
                <a:cs typeface="ＭＳ Ｐゴシック" charset="0"/>
              </a:rPr>
            </a:br>
            <a:r>
              <a:rPr lang="en-US" altLang="ja-JP" sz="2400" dirty="0">
                <a:latin typeface="Arial" charset="0"/>
                <a:ea typeface="ＭＳ Ｐゴシック" charset="0"/>
                <a:cs typeface="ＭＳ Ｐゴシック" charset="0"/>
              </a:rPr>
              <a:t>But, to teach you how to defend systems by knowing what the attackers do</a:t>
            </a:r>
          </a:p>
          <a:p>
            <a:pPr>
              <a:lnSpc>
                <a:spcPct val="90000"/>
              </a:lnSpc>
            </a:pPr>
            <a:r>
              <a:rPr lang="en-US" altLang="ja-JP" sz="2400" dirty="0">
                <a:latin typeface="Arial" charset="0"/>
                <a:ea typeface="ＭＳ Ｐゴシック" charset="0"/>
                <a:cs typeface="ＭＳ Ｐゴシック" charset="0"/>
              </a:rPr>
              <a:t>Never use any of the attacks on a network connected to the Internet!</a:t>
            </a:r>
          </a:p>
          <a:p>
            <a:pPr>
              <a:lnSpc>
                <a:spcPct val="90000"/>
              </a:lnSpc>
            </a:pPr>
            <a:r>
              <a:rPr lang="en-US" altLang="ja-JP" sz="2400" dirty="0">
                <a:latin typeface="Arial" charset="0"/>
                <a:ea typeface="ＭＳ Ｐゴシック" charset="0"/>
                <a:cs typeface="ＭＳ Ｐゴシック" charset="0"/>
              </a:rPr>
              <a:t>Approach for projects/assignments: </a:t>
            </a:r>
          </a:p>
          <a:p>
            <a:pPr lvl="1">
              <a:lnSpc>
                <a:spcPct val="90000"/>
              </a:lnSpc>
            </a:pPr>
            <a:r>
              <a:rPr lang="en-US" altLang="ja-JP" sz="2000" dirty="0">
                <a:latin typeface="Arial" charset="0"/>
                <a:ea typeface="ＭＳ Ｐゴシック" charset="0"/>
                <a:cs typeface="ＭＳ Ｐゴシック" charset="0"/>
              </a:rPr>
              <a:t>code is executed on isolated network (e.g., virtual machine)</a:t>
            </a:r>
          </a:p>
          <a:p>
            <a:pPr lvl="1">
              <a:lnSpc>
                <a:spcPct val="90000"/>
              </a:lnSpc>
            </a:pPr>
            <a:r>
              <a:rPr lang="en-US" altLang="ja-JP" sz="2000" dirty="0">
                <a:latin typeface="Arial" charset="0"/>
                <a:ea typeface="ＭＳ Ｐゴシック" charset="0"/>
                <a:cs typeface="ＭＳ Ｐゴシック" charset="0"/>
              </a:rPr>
              <a:t>Sandbox, sandbox, sandbox</a:t>
            </a:r>
          </a:p>
        </p:txBody>
      </p:sp>
      <p:sp>
        <p:nvSpPr>
          <p:cNvPr id="563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E8A4DB8-5B12-A24E-A3CE-C49B0DD602A8}" type="slidenum">
              <a:rPr lang="en-US" altLang="ja-JP" sz="800">
                <a:latin typeface="Arial" charset="0"/>
                <a:ea typeface="MS PGothic" charset="0"/>
                <a:cs typeface="MS PGothic" charset="0"/>
              </a:rPr>
              <a:pPr/>
              <a:t>33</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41851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URLs</a:t>
            </a:r>
          </a:p>
        </p:txBody>
      </p:sp>
      <p:sp>
        <p:nvSpPr>
          <p:cNvPr id="3" name="Content Placeholder 2"/>
          <p:cNvSpPr>
            <a:spLocks noGrp="1"/>
          </p:cNvSpPr>
          <p:nvPr>
            <p:ph idx="1"/>
          </p:nvPr>
        </p:nvSpPr>
        <p:spPr>
          <a:xfrm>
            <a:off x="457200" y="1181100"/>
            <a:ext cx="8229600" cy="4945063"/>
          </a:xfrm>
        </p:spPr>
        <p:txBody>
          <a:bodyPr>
            <a:normAutofit fontScale="77500" lnSpcReduction="20000"/>
          </a:bodyPr>
          <a:lstStyle/>
          <a:p>
            <a:r>
              <a:rPr lang="en-US" dirty="0"/>
              <a:t>Course webpage</a:t>
            </a:r>
          </a:p>
          <a:p>
            <a:pPr marL="0" indent="0">
              <a:buNone/>
            </a:pPr>
            <a:r>
              <a:rPr lang="en-US" u="sng" dirty="0">
                <a:solidFill>
                  <a:srgbClr val="0000FF"/>
                </a:solidFill>
                <a:hlinkClick r:id="rId2"/>
              </a:rPr>
              <a:t>http://users.ece.cmu.edu/~vsekar/Teaching/Spring25/</a:t>
            </a:r>
            <a:r>
              <a:rPr lang="en-US" u="sng" dirty="0">
                <a:solidFill>
                  <a:srgbClr val="0000FF"/>
                </a:solidFill>
              </a:rPr>
              <a:t>18731</a:t>
            </a:r>
          </a:p>
          <a:p>
            <a:pPr marL="0" indent="0">
              <a:buNone/>
            </a:pPr>
            <a:r>
              <a:rPr lang="en-US" dirty="0"/>
              <a:t>	Check announcements for course updates!</a:t>
            </a:r>
          </a:p>
          <a:p>
            <a:pPr marL="0" indent="0">
              <a:buNone/>
            </a:pPr>
            <a:endParaRPr lang="en-US" dirty="0"/>
          </a:p>
          <a:p>
            <a:r>
              <a:rPr lang="en-US" dirty="0"/>
              <a:t>Discussion of papers </a:t>
            </a:r>
            <a:r>
              <a:rPr lang="en-US" dirty="0" err="1"/>
              <a:t>etc</a:t>
            </a:r>
            <a:r>
              <a:rPr lang="en-US" dirty="0"/>
              <a:t> on Piazza</a:t>
            </a:r>
          </a:p>
          <a:p>
            <a:pPr marL="0" indent="0">
              <a:buNone/>
            </a:pPr>
            <a:r>
              <a:rPr lang="en-US" dirty="0"/>
              <a:t>https://</a:t>
            </a:r>
            <a:r>
              <a:rPr lang="en-US" dirty="0" err="1"/>
              <a:t>piazza.com</a:t>
            </a:r>
            <a:r>
              <a:rPr lang="en-US" dirty="0"/>
              <a:t>/class/m5tyxyblm4l395</a:t>
            </a:r>
            <a:br>
              <a:rPr lang="en-US" dirty="0"/>
            </a:br>
            <a:r>
              <a:rPr lang="en-US" dirty="0"/>
              <a:t>	</a:t>
            </a:r>
            <a:r>
              <a:rPr lang="en-US" dirty="0">
                <a:sym typeface="Wingdings"/>
              </a:rPr>
              <a:t> We enrolled from s3, if you are not yet in, ping me</a:t>
            </a:r>
            <a:endParaRPr lang="en-US" dirty="0"/>
          </a:p>
          <a:p>
            <a:pPr marL="0" indent="0">
              <a:buNone/>
            </a:pPr>
            <a:endParaRPr lang="en-US" dirty="0"/>
          </a:p>
          <a:p>
            <a:pPr marL="0" indent="0">
              <a:buNone/>
            </a:pPr>
            <a:endParaRPr lang="en-US" dirty="0"/>
          </a:p>
          <a:p>
            <a:r>
              <a:rPr lang="en-US" dirty="0"/>
              <a:t>Canvas: For grades </a:t>
            </a:r>
            <a:r>
              <a:rPr lang="en-US" dirty="0" err="1"/>
              <a:t>etc</a:t>
            </a:r>
            <a:endParaRPr lang="en-US" dirty="0"/>
          </a:p>
          <a:p>
            <a:endParaRPr lang="en-US" dirty="0"/>
          </a:p>
          <a:p>
            <a:endParaRPr lang="en-US" dirty="0"/>
          </a:p>
          <a:p>
            <a:r>
              <a:rPr lang="en-US" dirty="0"/>
              <a:t>Paper review submission site: See webpage</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34</a:t>
            </a:fld>
            <a:endParaRPr kumimoji="0" lang="en-US"/>
          </a:p>
        </p:txBody>
      </p:sp>
      <p:sp>
        <p:nvSpPr>
          <p:cNvPr id="5" name="TextBox 4">
            <a:extLst>
              <a:ext uri="{FF2B5EF4-FFF2-40B4-BE49-F238E27FC236}">
                <a16:creationId xmlns:a16="http://schemas.microsoft.com/office/drawing/2014/main" id="{E984A28C-EA86-5FFE-C911-F7501B26BEEB}"/>
              </a:ext>
            </a:extLst>
          </p:cNvPr>
          <p:cNvSpPr txBox="1"/>
          <p:nvPr/>
        </p:nvSpPr>
        <p:spPr>
          <a:xfrm>
            <a:off x="222422" y="1556951"/>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8E4A5DCC-A50A-E1F6-DD79-447D64E7A2EF}"/>
              </a:ext>
            </a:extLst>
          </p:cNvPr>
          <p:cNvSpPr txBox="1"/>
          <p:nvPr/>
        </p:nvSpPr>
        <p:spPr>
          <a:xfrm>
            <a:off x="8501449" y="175465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3120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Class</a:t>
            </a:r>
          </a:p>
        </p:txBody>
      </p:sp>
      <p:sp>
        <p:nvSpPr>
          <p:cNvPr id="3" name="Content Placeholder 2"/>
          <p:cNvSpPr>
            <a:spLocks noGrp="1"/>
          </p:cNvSpPr>
          <p:nvPr>
            <p:ph idx="1"/>
          </p:nvPr>
        </p:nvSpPr>
        <p:spPr>
          <a:xfrm>
            <a:off x="457200" y="1168400"/>
            <a:ext cx="8229600" cy="4957763"/>
          </a:xfrm>
        </p:spPr>
        <p:txBody>
          <a:bodyPr>
            <a:normAutofit lnSpcReduction="10000"/>
          </a:bodyPr>
          <a:lstStyle/>
          <a:p>
            <a:r>
              <a:rPr lang="en-US" strike="sngStrike" dirty="0"/>
              <a:t>Course personnel introductions</a:t>
            </a:r>
          </a:p>
          <a:p>
            <a:pPr marL="0" indent="0">
              <a:buNone/>
            </a:pPr>
            <a:endParaRPr lang="en-US" dirty="0"/>
          </a:p>
          <a:p>
            <a:r>
              <a:rPr lang="en-US" strike="sngStrike" dirty="0"/>
              <a:t>Course expectations</a:t>
            </a:r>
          </a:p>
          <a:p>
            <a:endParaRPr lang="en-US" dirty="0"/>
          </a:p>
          <a:p>
            <a:r>
              <a:rPr lang="en-US" strike="sngStrike" dirty="0"/>
              <a:t>Grading and course policies</a:t>
            </a:r>
          </a:p>
          <a:p>
            <a:endParaRPr lang="en-US" dirty="0"/>
          </a:p>
          <a:p>
            <a:r>
              <a:rPr lang="en-US" dirty="0"/>
              <a:t>Paper review</a:t>
            </a:r>
          </a:p>
          <a:p>
            <a:endParaRPr lang="en-US" dirty="0"/>
          </a:p>
          <a:p>
            <a:r>
              <a:rPr lang="en-US" dirty="0"/>
              <a:t>Projects (never too early to start)</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35</a:t>
            </a:fld>
            <a:endParaRPr kumimoji="0" lang="en-US"/>
          </a:p>
        </p:txBody>
      </p:sp>
      <p:sp>
        <p:nvSpPr>
          <p:cNvPr id="5" name="TextBox 4"/>
          <p:cNvSpPr txBox="1"/>
          <p:nvPr/>
        </p:nvSpPr>
        <p:spPr>
          <a:xfrm>
            <a:off x="4368800" y="-241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69179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Three-pass  approach</a:t>
            </a:r>
          </a:p>
        </p:txBody>
      </p:sp>
      <p:sp>
        <p:nvSpPr>
          <p:cNvPr id="3" name="Content Placeholder 2"/>
          <p:cNvSpPr>
            <a:spLocks noGrp="1"/>
          </p:cNvSpPr>
          <p:nvPr>
            <p:ph idx="1"/>
          </p:nvPr>
        </p:nvSpPr>
        <p:spPr/>
        <p:txBody>
          <a:bodyPr/>
          <a:lstStyle/>
          <a:p>
            <a:r>
              <a:rPr lang="en-US" dirty="0"/>
              <a:t>Pass1: The skim</a:t>
            </a:r>
          </a:p>
          <a:p>
            <a:pPr lvl="1"/>
            <a:r>
              <a:rPr lang="en-US" dirty="0"/>
              <a:t>Read abstract, intro, conclusions, section titles</a:t>
            </a:r>
          </a:p>
          <a:p>
            <a:endParaRPr lang="en-US" dirty="0"/>
          </a:p>
          <a:p>
            <a:r>
              <a:rPr lang="en-US" dirty="0"/>
              <a:t>Pass2: Grasp technical content </a:t>
            </a:r>
          </a:p>
          <a:p>
            <a:pPr lvl="1"/>
            <a:r>
              <a:rPr lang="en-US" dirty="0"/>
              <a:t>Main thrust + supporting evidence</a:t>
            </a:r>
          </a:p>
          <a:p>
            <a:endParaRPr lang="en-US" dirty="0"/>
          </a:p>
          <a:p>
            <a:r>
              <a:rPr lang="en-US" dirty="0"/>
              <a:t>Pass3: Virtually re-implement the paper</a:t>
            </a:r>
          </a:p>
          <a:p>
            <a:pPr lvl="1"/>
            <a:r>
              <a:rPr lang="en-US" dirty="0"/>
              <a:t>Challenge/Question every assumption</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36</a:t>
            </a:fld>
            <a:endParaRPr kumimoji="0" lang="en-US"/>
          </a:p>
        </p:txBody>
      </p:sp>
    </p:spTree>
    <p:extLst>
      <p:ext uri="{BB962C8B-B14F-4D97-AF65-F5344CB8AC3E}">
        <p14:creationId xmlns:p14="http://schemas.microsoft.com/office/powerpoint/2010/main" val="282123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Cs to summarize the paper</a:t>
            </a:r>
          </a:p>
        </p:txBody>
      </p:sp>
      <p:sp>
        <p:nvSpPr>
          <p:cNvPr id="3" name="Content Placeholder 2"/>
          <p:cNvSpPr>
            <a:spLocks noGrp="1"/>
          </p:cNvSpPr>
          <p:nvPr>
            <p:ph idx="1"/>
          </p:nvPr>
        </p:nvSpPr>
        <p:spPr>
          <a:xfrm>
            <a:off x="457200" y="1358900"/>
            <a:ext cx="8229600" cy="5308600"/>
          </a:xfrm>
        </p:spPr>
        <p:txBody>
          <a:bodyPr>
            <a:normAutofit fontScale="85000" lnSpcReduction="10000"/>
          </a:bodyPr>
          <a:lstStyle/>
          <a:p>
            <a:r>
              <a:rPr lang="en-US" b="1" dirty="0"/>
              <a:t>Category: </a:t>
            </a:r>
            <a:br>
              <a:rPr lang="en-US" b="1" dirty="0"/>
            </a:br>
            <a:r>
              <a:rPr lang="en-US" dirty="0"/>
              <a:t>What type of paper is this? A measurement paper? An analysis of an existing system? A description of a research prototype? </a:t>
            </a:r>
          </a:p>
          <a:p>
            <a:r>
              <a:rPr lang="en-US" b="1" dirty="0"/>
              <a:t>Context:</a:t>
            </a:r>
            <a:br>
              <a:rPr lang="en-US" dirty="0"/>
            </a:br>
            <a:r>
              <a:rPr lang="en-US" dirty="0"/>
              <a:t>Which other papers is it related to? Which theoretical bases were used to analyze the problem? </a:t>
            </a:r>
          </a:p>
          <a:p>
            <a:r>
              <a:rPr lang="en-US" b="1" dirty="0"/>
              <a:t>Correctness: </a:t>
            </a:r>
            <a:br>
              <a:rPr lang="en-US" b="1" dirty="0"/>
            </a:br>
            <a:r>
              <a:rPr lang="en-US" dirty="0"/>
              <a:t>Do the assumptions appear to be valid? </a:t>
            </a:r>
          </a:p>
          <a:p>
            <a:r>
              <a:rPr lang="en-US" b="1" dirty="0"/>
              <a:t>Contributions:</a:t>
            </a:r>
            <a:br>
              <a:rPr lang="en-US" b="1" dirty="0"/>
            </a:br>
            <a:r>
              <a:rPr lang="en-US" dirty="0"/>
              <a:t> What are the paper’s main contributions? </a:t>
            </a:r>
          </a:p>
          <a:p>
            <a:r>
              <a:rPr lang="en-US" b="1" dirty="0"/>
              <a:t>Clarity</a:t>
            </a:r>
            <a:r>
              <a:rPr lang="en-US" dirty="0"/>
              <a:t>: </a:t>
            </a:r>
            <a:br>
              <a:rPr lang="en-US" dirty="0"/>
            </a:br>
            <a:r>
              <a:rPr lang="en-US" dirty="0"/>
              <a:t>Is the paper well written? </a:t>
            </a:r>
          </a:p>
          <a:p>
            <a:pPr marL="0"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37</a:t>
            </a:fld>
            <a:endParaRPr kumimoji="0" lang="en-US"/>
          </a:p>
        </p:txBody>
      </p:sp>
    </p:spTree>
    <p:extLst>
      <p:ext uri="{BB962C8B-B14F-4D97-AF65-F5344CB8AC3E}">
        <p14:creationId xmlns:p14="http://schemas.microsoft.com/office/powerpoint/2010/main" val="3108921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t>
            </a:r>
            <a:r>
              <a:rPr lang="en-US" b="1" i="1" dirty="0">
                <a:solidFill>
                  <a:srgbClr val="FF0000"/>
                </a:solidFill>
              </a:rPr>
              <a:t>your</a:t>
            </a:r>
            <a:r>
              <a:rPr lang="en-US" dirty="0"/>
              <a:t> review</a:t>
            </a:r>
          </a:p>
        </p:txBody>
      </p:sp>
      <p:sp>
        <p:nvSpPr>
          <p:cNvPr id="3" name="Content Placeholder 2"/>
          <p:cNvSpPr>
            <a:spLocks noGrp="1"/>
          </p:cNvSpPr>
          <p:nvPr>
            <p:ph idx="1"/>
          </p:nvPr>
        </p:nvSpPr>
        <p:spPr>
          <a:xfrm>
            <a:off x="457200" y="1219200"/>
            <a:ext cx="8229600" cy="5397500"/>
          </a:xfrm>
        </p:spPr>
        <p:txBody>
          <a:bodyPr>
            <a:normAutofit fontScale="62500" lnSpcReduction="20000"/>
          </a:bodyPr>
          <a:lstStyle/>
          <a:p>
            <a:pPr marL="342900" lvl="1" indent="-342900">
              <a:buFont typeface="Arial"/>
              <a:buChar char="•"/>
            </a:pPr>
            <a:r>
              <a:rPr lang="en-US" altLang="ja-JP" sz="3200" b="1" dirty="0">
                <a:latin typeface="Calibri"/>
                <a:ea typeface="ＭＳ Ｐゴシック" charset="0"/>
                <a:cs typeface="Calibri"/>
              </a:rPr>
              <a:t>DO NOT PARAPHRASE THE PAPER, have a critical, independent view</a:t>
            </a:r>
          </a:p>
          <a:p>
            <a:pPr marL="0" indent="0">
              <a:buNone/>
            </a:pPr>
            <a:endParaRPr lang="en-US" dirty="0"/>
          </a:p>
          <a:p>
            <a:r>
              <a:rPr lang="en-US" dirty="0"/>
              <a:t>Did you like this paper? </a:t>
            </a:r>
          </a:p>
          <a:p>
            <a:pPr lvl="1"/>
            <a:r>
              <a:rPr lang="en-US" dirty="0"/>
              <a:t>Why? 1-2 sentences.</a:t>
            </a:r>
            <a:br>
              <a:rPr lang="en-US" dirty="0"/>
            </a:br>
            <a:endParaRPr lang="en-US" dirty="0"/>
          </a:p>
          <a:p>
            <a:r>
              <a:rPr lang="en-US" dirty="0"/>
              <a:t>What problem is this paper solving? </a:t>
            </a:r>
          </a:p>
          <a:p>
            <a:pPr lvl="1"/>
            <a:r>
              <a:rPr lang="en-US" dirty="0"/>
              <a:t>2-3 sentences.</a:t>
            </a:r>
            <a:br>
              <a:rPr lang="en-US" dirty="0"/>
            </a:br>
            <a:endParaRPr lang="en-US" dirty="0"/>
          </a:p>
          <a:p>
            <a:r>
              <a:rPr lang="en-US" dirty="0"/>
              <a:t>What are the strengths of this paper? </a:t>
            </a:r>
          </a:p>
          <a:p>
            <a:pPr lvl="1"/>
            <a:r>
              <a:rPr lang="en-US" dirty="0"/>
              <a:t>3-4 sentences.</a:t>
            </a:r>
            <a:br>
              <a:rPr lang="en-US" dirty="0"/>
            </a:br>
            <a:endParaRPr lang="en-US" dirty="0"/>
          </a:p>
          <a:p>
            <a:r>
              <a:rPr lang="en-US" dirty="0"/>
              <a:t>What are the main weaknesses in the paper?</a:t>
            </a:r>
          </a:p>
          <a:p>
            <a:pPr lvl="1"/>
            <a:r>
              <a:rPr lang="en-US" dirty="0"/>
              <a:t> 3-4 sentences.</a:t>
            </a:r>
            <a:br>
              <a:rPr lang="en-US" dirty="0"/>
            </a:br>
            <a:endParaRPr lang="en-US" dirty="0"/>
          </a:p>
          <a:p>
            <a:r>
              <a:rPr lang="en-US" dirty="0"/>
              <a:t>What would you do differently? </a:t>
            </a:r>
            <a:br>
              <a:rPr lang="en-US" dirty="0"/>
            </a:br>
            <a:r>
              <a:rPr lang="en-US" dirty="0"/>
              <a:t>Are there assumptions you disagree with? </a:t>
            </a:r>
            <a:br>
              <a:rPr lang="en-US" dirty="0"/>
            </a:br>
            <a:r>
              <a:rPr lang="en-US" dirty="0"/>
              <a:t>Do you see ideas for future work or improving the solution?</a:t>
            </a:r>
          </a:p>
          <a:p>
            <a:pPr marL="0" indent="0">
              <a:buNone/>
            </a:pPr>
            <a:r>
              <a:rPr lang="en-US" dirty="0"/>
              <a:t>     Do you see new attack vectors/vulnerabilities? </a:t>
            </a:r>
          </a:p>
          <a:p>
            <a:pPr lvl="1"/>
            <a:r>
              <a:rPr lang="en-US" dirty="0"/>
              <a:t> 5-6 sentences </a:t>
            </a:r>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38</a:t>
            </a:fld>
            <a:endParaRPr kumimoji="0" lang="en-US"/>
          </a:p>
        </p:txBody>
      </p:sp>
    </p:spTree>
    <p:extLst>
      <p:ext uri="{BB962C8B-B14F-4D97-AF65-F5344CB8AC3E}">
        <p14:creationId xmlns:p14="http://schemas.microsoft.com/office/powerpoint/2010/main" val="1499260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Class</a:t>
            </a:r>
          </a:p>
        </p:txBody>
      </p:sp>
      <p:sp>
        <p:nvSpPr>
          <p:cNvPr id="3" name="Content Placeholder 2"/>
          <p:cNvSpPr>
            <a:spLocks noGrp="1"/>
          </p:cNvSpPr>
          <p:nvPr>
            <p:ph idx="1"/>
          </p:nvPr>
        </p:nvSpPr>
        <p:spPr>
          <a:xfrm>
            <a:off x="457200" y="1168400"/>
            <a:ext cx="8229600" cy="4957763"/>
          </a:xfrm>
        </p:spPr>
        <p:txBody>
          <a:bodyPr>
            <a:normAutofit lnSpcReduction="10000"/>
          </a:bodyPr>
          <a:lstStyle/>
          <a:p>
            <a:r>
              <a:rPr lang="en-US" strike="sngStrike" dirty="0"/>
              <a:t>Course personnel introductions</a:t>
            </a:r>
          </a:p>
          <a:p>
            <a:pPr marL="0" indent="0">
              <a:buNone/>
            </a:pPr>
            <a:endParaRPr lang="en-US" dirty="0"/>
          </a:p>
          <a:p>
            <a:r>
              <a:rPr lang="en-US" strike="sngStrike" dirty="0"/>
              <a:t>Course expectations</a:t>
            </a:r>
          </a:p>
          <a:p>
            <a:endParaRPr lang="en-US" dirty="0"/>
          </a:p>
          <a:p>
            <a:r>
              <a:rPr lang="en-US" strike="sngStrike" dirty="0"/>
              <a:t>Grading and course policies</a:t>
            </a:r>
          </a:p>
          <a:p>
            <a:endParaRPr lang="en-US" dirty="0"/>
          </a:p>
          <a:p>
            <a:r>
              <a:rPr lang="en-US" strike="sngStrike" dirty="0"/>
              <a:t>Paper review</a:t>
            </a:r>
          </a:p>
          <a:p>
            <a:endParaRPr lang="en-US" dirty="0"/>
          </a:p>
          <a:p>
            <a:r>
              <a:rPr lang="en-US" dirty="0"/>
              <a:t>Projects (never too early to start)</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39</a:t>
            </a:fld>
            <a:endParaRPr kumimoji="0" lang="en-US"/>
          </a:p>
        </p:txBody>
      </p:sp>
      <p:sp>
        <p:nvSpPr>
          <p:cNvPr id="5" name="TextBox 4"/>
          <p:cNvSpPr txBox="1"/>
          <p:nvPr/>
        </p:nvSpPr>
        <p:spPr>
          <a:xfrm>
            <a:off x="4368800" y="-241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6685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966E-DC3A-EA41-8D8A-89552DAEA3FB}"/>
              </a:ext>
            </a:extLst>
          </p:cNvPr>
          <p:cNvSpPr>
            <a:spLocks noGrp="1"/>
          </p:cNvSpPr>
          <p:nvPr>
            <p:ph type="title"/>
          </p:nvPr>
        </p:nvSpPr>
        <p:spPr/>
        <p:txBody>
          <a:bodyPr>
            <a:normAutofit fontScale="90000"/>
          </a:bodyPr>
          <a:lstStyle/>
          <a:p>
            <a:r>
              <a:rPr lang="en-US" dirty="0"/>
              <a:t>Research Grand Challenge Question</a:t>
            </a:r>
          </a:p>
        </p:txBody>
      </p:sp>
      <p:sp>
        <p:nvSpPr>
          <p:cNvPr id="3" name="Content Placeholder 2">
            <a:extLst>
              <a:ext uri="{FF2B5EF4-FFF2-40B4-BE49-F238E27FC236}">
                <a16:creationId xmlns:a16="http://schemas.microsoft.com/office/drawing/2014/main" id="{FC14E149-EE65-1A49-8A6D-CD9482319684}"/>
              </a:ext>
            </a:extLst>
          </p:cNvPr>
          <p:cNvSpPr>
            <a:spLocks noGrp="1"/>
          </p:cNvSpPr>
          <p:nvPr>
            <p:ph idx="1"/>
          </p:nvPr>
        </p:nvSpPr>
        <p:spPr>
          <a:xfrm>
            <a:off x="685800" y="2123316"/>
            <a:ext cx="7772400" cy="1143000"/>
          </a:xfrm>
        </p:spPr>
        <p:txBody>
          <a:bodyPr>
            <a:normAutofit fontScale="92500"/>
          </a:bodyPr>
          <a:lstStyle/>
          <a:p>
            <a:pPr marL="0" indent="0">
              <a:buNone/>
            </a:pPr>
            <a:r>
              <a:rPr lang="en-US" sz="2000" dirty="0"/>
              <a:t>Can we ensure that the operational security postures of ALL enterprises in future scenarios are comparable to the select few “hyperscale operations” that have large security teams and global-scale visibility into threats?</a:t>
            </a:r>
          </a:p>
        </p:txBody>
      </p:sp>
      <p:pic>
        <p:nvPicPr>
          <p:cNvPr id="7" name="Picture 6" descr="A picture containing shape&#10;&#10;Description automatically generated">
            <a:extLst>
              <a:ext uri="{FF2B5EF4-FFF2-40B4-BE49-F238E27FC236}">
                <a16:creationId xmlns:a16="http://schemas.microsoft.com/office/drawing/2014/main" id="{44647384-871E-C54F-8429-0B5FE97BF1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7522" y="3429000"/>
            <a:ext cx="7376250" cy="2283392"/>
          </a:xfrm>
          <a:prstGeom prst="rect">
            <a:avLst/>
          </a:prstGeom>
        </p:spPr>
      </p:pic>
    </p:spTree>
    <p:extLst>
      <p:ext uri="{BB962C8B-B14F-4D97-AF65-F5344CB8AC3E}">
        <p14:creationId xmlns:p14="http://schemas.microsoft.com/office/powerpoint/2010/main" val="369018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715A6DD-29BE-3442-B35A-818773C4DE83}" type="slidenum">
              <a:rPr lang="en-US" sz="1400">
                <a:latin typeface="Arial" charset="0"/>
              </a:rPr>
              <a:pPr eaLnBrk="1" hangingPunct="1"/>
              <a:t>40</a:t>
            </a:fld>
            <a:endParaRPr lang="en-US" sz="1400">
              <a:latin typeface="Arial" charset="0"/>
            </a:endParaRPr>
          </a:p>
        </p:txBody>
      </p:sp>
      <p:sp>
        <p:nvSpPr>
          <p:cNvPr id="27651"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Research-oriented Class Project</a:t>
            </a:r>
          </a:p>
        </p:txBody>
      </p:sp>
      <p:sp>
        <p:nvSpPr>
          <p:cNvPr id="27652" name="Rectangle 3"/>
          <p:cNvSpPr>
            <a:spLocks noGrp="1" noChangeArrowheads="1"/>
          </p:cNvSpPr>
          <p:nvPr>
            <p:ph type="body" idx="1"/>
          </p:nvPr>
        </p:nvSpPr>
        <p:spPr/>
        <p:txBody>
          <a:bodyPr>
            <a:normAutofit lnSpcReduction="10000"/>
          </a:bodyPr>
          <a:lstStyle/>
          <a:p>
            <a:pPr eaLnBrk="1" hangingPunct="1"/>
            <a:r>
              <a:rPr lang="en-US" dirty="0">
                <a:latin typeface="Arial" charset="0"/>
                <a:ea typeface="ＭＳ Ｐゴシック" charset="0"/>
                <a:cs typeface="ＭＳ Ｐゴシック" charset="0"/>
              </a:rPr>
              <a:t>Project groups of 2-3 students</a:t>
            </a:r>
          </a:p>
          <a:p>
            <a:pPr lvl="1" eaLnBrk="1" hangingPunct="1"/>
            <a:r>
              <a:rPr lang="en-US" dirty="0">
                <a:latin typeface="Arial" charset="0"/>
                <a:ea typeface="ＭＳ Ｐゴシック" charset="0"/>
              </a:rPr>
              <a:t>Any group of different size has to get OK-</a:t>
            </a:r>
            <a:r>
              <a:rPr lang="en-US" dirty="0" err="1">
                <a:latin typeface="Arial" charset="0"/>
                <a:ea typeface="ＭＳ Ｐゴシック" charset="0"/>
              </a:rPr>
              <a:t>ed</a:t>
            </a:r>
            <a:endParaRPr lang="en-US" dirty="0">
              <a:latin typeface="Arial" charset="0"/>
              <a:ea typeface="ＭＳ Ｐゴシック" charset="0"/>
            </a:endParaRPr>
          </a:p>
          <a:p>
            <a:pPr lvl="1" eaLnBrk="1" hangingPunct="1"/>
            <a:r>
              <a:rPr lang="en-US" dirty="0">
                <a:latin typeface="Arial" charset="0"/>
                <a:ea typeface="ＭＳ Ｐゴシック" charset="0"/>
              </a:rPr>
              <a:t>Start forming groups early</a:t>
            </a:r>
          </a:p>
          <a:p>
            <a:pPr lvl="1" eaLnBrk="1" hangingPunct="1"/>
            <a:endParaRPr lang="en-US" dirty="0">
              <a:latin typeface="Arial" charset="0"/>
              <a:ea typeface="ＭＳ Ｐゴシック" charset="0"/>
            </a:endParaRPr>
          </a:p>
          <a:p>
            <a:pPr eaLnBrk="1" hangingPunct="1"/>
            <a:r>
              <a:rPr lang="en-US" dirty="0">
                <a:latin typeface="Arial" charset="0"/>
                <a:ea typeface="ＭＳ Ｐゴシック" charset="0"/>
                <a:cs typeface="ＭＳ Ｐゴシック" charset="0"/>
              </a:rPr>
              <a:t>Project grading criteria</a:t>
            </a:r>
          </a:p>
          <a:p>
            <a:pPr lvl="1" eaLnBrk="1" hangingPunct="1"/>
            <a:r>
              <a:rPr lang="en-US" dirty="0">
                <a:latin typeface="Arial" charset="0"/>
                <a:ea typeface="ＭＳ Ｐゴシック" charset="0"/>
              </a:rPr>
              <a:t>Research component</a:t>
            </a:r>
          </a:p>
          <a:p>
            <a:pPr lvl="1" eaLnBrk="1" hangingPunct="1"/>
            <a:r>
              <a:rPr lang="en-US" dirty="0">
                <a:latin typeface="Arial" charset="0"/>
                <a:ea typeface="ＭＳ Ｐゴシック" charset="0"/>
              </a:rPr>
              <a:t>Implementation component</a:t>
            </a:r>
          </a:p>
          <a:p>
            <a:pPr lvl="1" eaLnBrk="1" hangingPunct="1"/>
            <a:r>
              <a:rPr lang="en-US" dirty="0">
                <a:latin typeface="Arial" charset="0"/>
                <a:ea typeface="ＭＳ Ｐゴシック" charset="0"/>
              </a:rPr>
              <a:t>Project presentation/poster</a:t>
            </a:r>
          </a:p>
          <a:p>
            <a:pPr lvl="1" eaLnBrk="1" hangingPunct="1"/>
            <a:r>
              <a:rPr lang="en-US" dirty="0">
                <a:latin typeface="Arial" charset="0"/>
                <a:ea typeface="ＭＳ Ｐゴシック" charset="0"/>
              </a:rPr>
              <a:t>Project report</a:t>
            </a:r>
          </a:p>
        </p:txBody>
      </p:sp>
    </p:spTree>
    <p:extLst>
      <p:ext uri="{BB962C8B-B14F-4D97-AF65-F5344CB8AC3E}">
        <p14:creationId xmlns:p14="http://schemas.microsoft.com/office/powerpoint/2010/main" val="3576666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a research project</a:t>
            </a:r>
          </a:p>
        </p:txBody>
      </p:sp>
      <p:sp>
        <p:nvSpPr>
          <p:cNvPr id="3" name="Content Placeholder 2"/>
          <p:cNvSpPr>
            <a:spLocks noGrp="1"/>
          </p:cNvSpPr>
          <p:nvPr>
            <p:ph idx="1"/>
          </p:nvPr>
        </p:nvSpPr>
        <p:spPr>
          <a:xfrm>
            <a:off x="457200" y="914399"/>
            <a:ext cx="8229600" cy="5943601"/>
          </a:xfrm>
        </p:spPr>
        <p:txBody>
          <a:bodyPr>
            <a:normAutofit fontScale="77500" lnSpcReduction="20000"/>
          </a:bodyPr>
          <a:lstStyle/>
          <a:p>
            <a:r>
              <a:rPr lang="en-US" dirty="0"/>
              <a:t>Problem statement</a:t>
            </a:r>
          </a:p>
          <a:p>
            <a:pPr lvl="1"/>
            <a:r>
              <a:rPr lang="en-US" dirty="0"/>
              <a:t>What problem, does it matter</a:t>
            </a:r>
          </a:p>
          <a:p>
            <a:pPr lvl="1"/>
            <a:r>
              <a:rPr lang="en-US" dirty="0"/>
              <a:t>Who will benefit</a:t>
            </a:r>
            <a:br>
              <a:rPr lang="en-US" dirty="0"/>
            </a:br>
            <a:endParaRPr lang="en-US" dirty="0"/>
          </a:p>
          <a:p>
            <a:r>
              <a:rPr lang="en-US" dirty="0"/>
              <a:t>Proposed approach</a:t>
            </a:r>
          </a:p>
          <a:p>
            <a:pPr lvl="1"/>
            <a:r>
              <a:rPr lang="en-US" dirty="0"/>
              <a:t>What method or idea</a:t>
            </a:r>
          </a:p>
          <a:p>
            <a:endParaRPr lang="en-US" dirty="0"/>
          </a:p>
          <a:p>
            <a:r>
              <a:rPr lang="en-US" dirty="0"/>
              <a:t>Hypothesis </a:t>
            </a:r>
          </a:p>
          <a:p>
            <a:pPr lvl="1"/>
            <a:r>
              <a:rPr lang="en-US" dirty="0"/>
              <a:t>Do you have specific expectations? What is known?</a:t>
            </a:r>
          </a:p>
          <a:p>
            <a:endParaRPr lang="en-US" dirty="0"/>
          </a:p>
          <a:p>
            <a:r>
              <a:rPr lang="en-US" dirty="0"/>
              <a:t>Evaluation plan </a:t>
            </a:r>
          </a:p>
          <a:p>
            <a:pPr lvl="1"/>
            <a:r>
              <a:rPr lang="en-US" dirty="0"/>
              <a:t>What tools? What resources?</a:t>
            </a:r>
          </a:p>
          <a:p>
            <a:endParaRPr lang="en-US" dirty="0"/>
          </a:p>
          <a:p>
            <a:r>
              <a:rPr lang="en-US" dirty="0"/>
              <a:t>Results </a:t>
            </a:r>
          </a:p>
          <a:p>
            <a:pPr lvl="1"/>
            <a:r>
              <a:rPr lang="en-US" dirty="0"/>
              <a:t>What are the metrics of success? What is the deliverable? </a:t>
            </a:r>
          </a:p>
          <a:p>
            <a:pPr lvl="1"/>
            <a:r>
              <a:rPr lang="en-US" dirty="0"/>
              <a:t>Milestones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41</a:t>
            </a:fld>
            <a:endParaRPr kumimoji="0" lang="en-US"/>
          </a:p>
        </p:txBody>
      </p:sp>
    </p:spTree>
    <p:extLst>
      <p:ext uri="{BB962C8B-B14F-4D97-AF65-F5344CB8AC3E}">
        <p14:creationId xmlns:p14="http://schemas.microsoft.com/office/powerpoint/2010/main" val="172165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2EB54C-B5F7-654E-8B20-7DF950A79550}" type="slidenum">
              <a:rPr lang="en-US" sz="1400">
                <a:latin typeface="Arial" charset="0"/>
              </a:rPr>
              <a:pPr eaLnBrk="1" hangingPunct="1"/>
              <a:t>42</a:t>
            </a:fld>
            <a:endParaRPr lang="en-US" sz="1400" dirty="0">
              <a:latin typeface="Arial" charset="0"/>
            </a:endParaRPr>
          </a:p>
        </p:txBody>
      </p:sp>
      <p:sp>
        <p:nvSpPr>
          <p:cNvPr id="29699"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Project Logistics</a:t>
            </a:r>
          </a:p>
        </p:txBody>
      </p:sp>
      <p:sp>
        <p:nvSpPr>
          <p:cNvPr id="29700" name="Rectangle 3"/>
          <p:cNvSpPr>
            <a:spLocks noGrp="1" noChangeArrowheads="1"/>
          </p:cNvSpPr>
          <p:nvPr>
            <p:ph type="body" idx="1"/>
          </p:nvPr>
        </p:nvSpPr>
        <p:spPr>
          <a:xfrm>
            <a:off x="304800" y="914400"/>
            <a:ext cx="8534400" cy="5105400"/>
          </a:xfrm>
        </p:spPr>
        <p:txBody>
          <a:bodyPr/>
          <a:lstStyle/>
          <a:p>
            <a:pPr eaLnBrk="1" hangingPunct="1"/>
            <a:r>
              <a:rPr lang="en-US" dirty="0">
                <a:latin typeface="Arial" charset="0"/>
                <a:ea typeface="ＭＳ Ｐゴシック" charset="0"/>
                <a:cs typeface="ＭＳ Ｐゴシック" charset="0"/>
              </a:rPr>
              <a:t>Project proposal</a:t>
            </a:r>
          </a:p>
          <a:p>
            <a:pPr lvl="1" eaLnBrk="1" hangingPunct="1"/>
            <a:r>
              <a:rPr lang="en-US" dirty="0">
                <a:latin typeface="Arial" charset="0"/>
                <a:ea typeface="ＭＳ Ｐゴシック" charset="0"/>
              </a:rPr>
              <a:t>Project description</a:t>
            </a:r>
          </a:p>
          <a:p>
            <a:pPr lvl="1" eaLnBrk="1" hangingPunct="1"/>
            <a:r>
              <a:rPr lang="en-US" dirty="0">
                <a:latin typeface="Arial" charset="0"/>
                <a:ea typeface="ＭＳ Ｐゴシック" charset="0"/>
              </a:rPr>
              <a:t>Related work</a:t>
            </a:r>
          </a:p>
          <a:p>
            <a:pPr lvl="1" eaLnBrk="1" hangingPunct="1"/>
            <a:r>
              <a:rPr lang="en-US" dirty="0">
                <a:latin typeface="Arial" charset="0"/>
                <a:ea typeface="ＭＳ Ｐゴシック" charset="0"/>
              </a:rPr>
              <a:t>Outline of research contribution</a:t>
            </a:r>
          </a:p>
          <a:p>
            <a:pPr lvl="1" eaLnBrk="1" hangingPunct="1"/>
            <a:r>
              <a:rPr lang="en-US" dirty="0">
                <a:latin typeface="Arial" charset="0"/>
                <a:ea typeface="ＭＳ Ｐゴシック" charset="0"/>
              </a:rPr>
              <a:t>Timeline of implementation milestones</a:t>
            </a:r>
          </a:p>
          <a:p>
            <a:pPr lvl="1" eaLnBrk="1" hangingPunct="1"/>
            <a:r>
              <a:rPr lang="en-US" dirty="0">
                <a:latin typeface="Arial" charset="0"/>
                <a:ea typeface="ＭＳ Ｐゴシック" charset="0"/>
              </a:rPr>
              <a:t>Evaluation metrics (how do you know that you were successful)</a:t>
            </a:r>
          </a:p>
        </p:txBody>
      </p:sp>
    </p:spTree>
    <p:extLst>
      <p:ext uri="{BB962C8B-B14F-4D97-AF65-F5344CB8AC3E}">
        <p14:creationId xmlns:p14="http://schemas.microsoft.com/office/powerpoint/2010/main" val="242537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a:latin typeface="Arial" charset="0"/>
                <a:ea typeface="ＭＳ Ｐゴシック" charset="0"/>
                <a:cs typeface="ＭＳ Ｐゴシック" charset="0"/>
              </a:rPr>
              <a:t>Project milestones</a:t>
            </a:r>
          </a:p>
        </p:txBody>
      </p:sp>
      <p:sp>
        <p:nvSpPr>
          <p:cNvPr id="62467" name="Rectangle 3"/>
          <p:cNvSpPr>
            <a:spLocks noGrp="1" noChangeArrowheads="1"/>
          </p:cNvSpPr>
          <p:nvPr>
            <p:ph idx="1"/>
          </p:nvPr>
        </p:nvSpPr>
        <p:spPr>
          <a:xfrm>
            <a:off x="457200" y="1587500"/>
            <a:ext cx="8229600" cy="5041900"/>
          </a:xfrm>
        </p:spPr>
        <p:txBody>
          <a:bodyPr>
            <a:normAutofit/>
          </a:bodyPr>
          <a:lstStyle/>
          <a:p>
            <a:r>
              <a:rPr lang="en-US" altLang="ja-JP" sz="2000" dirty="0">
                <a:latin typeface="Helvetica" charset="0"/>
                <a:ea typeface="ＭＳ Ｐゴシック" charset="0"/>
                <a:cs typeface="ＭＳ Ｐゴシック" charset="0"/>
              </a:rPr>
              <a:t>3-4 milestones</a:t>
            </a:r>
          </a:p>
          <a:p>
            <a:pPr lvl="1"/>
            <a:r>
              <a:rPr lang="en-US" altLang="ja-JP" sz="1800" dirty="0">
                <a:latin typeface="Helvetica" charset="0"/>
                <a:ea typeface="ＭＳ Ｐゴシック" charset="0"/>
              </a:rPr>
              <a:t>A (written) proposal phase (until Feb XXX)</a:t>
            </a:r>
          </a:p>
          <a:p>
            <a:pPr lvl="2"/>
            <a:r>
              <a:rPr lang="en-US" altLang="ja-JP" sz="1400" dirty="0">
                <a:latin typeface="Helvetica" charset="0"/>
                <a:ea typeface="ＭＳ Ｐゴシック" charset="0"/>
              </a:rPr>
              <a:t>Form groups, submit pre-proposal to make sure your project is feasible</a:t>
            </a:r>
          </a:p>
          <a:p>
            <a:pPr lvl="1"/>
            <a:r>
              <a:rPr lang="en-US" altLang="ja-JP" sz="1600" dirty="0">
                <a:latin typeface="Helvetica" charset="0"/>
                <a:ea typeface="ＭＳ Ｐゴシック" charset="0"/>
              </a:rPr>
              <a:t>Describe the proposed work</a:t>
            </a:r>
          </a:p>
          <a:p>
            <a:pPr lvl="2"/>
            <a:r>
              <a:rPr lang="en-US" altLang="ja-JP" sz="1600" dirty="0">
                <a:latin typeface="Helvetica" charset="0"/>
                <a:ea typeface="ＭＳ Ｐゴシック" charset="0"/>
              </a:rPr>
              <a:t>Motivation behind it</a:t>
            </a:r>
          </a:p>
          <a:p>
            <a:pPr lvl="2"/>
            <a:r>
              <a:rPr lang="en-US" altLang="ja-JP" sz="1600" dirty="0">
                <a:latin typeface="Helvetica" charset="0"/>
                <a:ea typeface="ＭＳ Ｐゴシック" charset="0"/>
              </a:rPr>
              <a:t>Schedule to completion </a:t>
            </a:r>
          </a:p>
          <a:p>
            <a:pPr lvl="1"/>
            <a:r>
              <a:rPr lang="en-US" altLang="ja-JP" sz="1800" dirty="0">
                <a:latin typeface="Helvetica" charset="0"/>
                <a:ea typeface="ＭＳ Ｐゴシック" charset="0"/>
              </a:rPr>
              <a:t>One mid-semester emails (tentatively  March 15 and week of April 7)</a:t>
            </a:r>
          </a:p>
          <a:p>
            <a:pPr lvl="2"/>
            <a:r>
              <a:rPr lang="en-US" altLang="ja-JP" sz="1600" dirty="0">
                <a:latin typeface="Helvetica" charset="0"/>
                <a:ea typeface="ＭＳ Ｐゴシック" charset="0"/>
              </a:rPr>
              <a:t>One page report where you will describe the status of your project – instructors may follow up with an interview with the team if needed.</a:t>
            </a:r>
          </a:p>
          <a:p>
            <a:pPr lvl="1"/>
            <a:r>
              <a:rPr lang="en-US" altLang="ja-JP" sz="1800" dirty="0">
                <a:latin typeface="Helvetica" charset="0"/>
                <a:ea typeface="ＭＳ Ｐゴシック" charset="0"/>
              </a:rPr>
              <a:t>Final presentation (in class) and report (early May/finals week)</a:t>
            </a:r>
          </a:p>
          <a:p>
            <a:r>
              <a:rPr lang="en-US" altLang="ja-JP" sz="2000" b="1" dirty="0">
                <a:latin typeface="Helvetica" charset="0"/>
                <a:ea typeface="ＭＳ Ｐゴシック" charset="0"/>
                <a:cs typeface="ＭＳ Ｐゴシック" charset="0"/>
              </a:rPr>
              <a:t>Highly encouraged</a:t>
            </a:r>
            <a:r>
              <a:rPr lang="en-US" altLang="ja-JP" sz="2000" dirty="0">
                <a:latin typeface="Helvetica" charset="0"/>
                <a:ea typeface="ＭＳ Ｐゴシック" charset="0"/>
                <a:cs typeface="ＭＳ Ｐゴシック" charset="0"/>
              </a:rPr>
              <a:t> to communicate with the instructors outside of the mandatory milestones</a:t>
            </a:r>
          </a:p>
          <a:p>
            <a:pPr lvl="1"/>
            <a:r>
              <a:rPr lang="en-US" altLang="ja-JP" sz="1800" dirty="0">
                <a:latin typeface="Helvetica" charset="0"/>
                <a:ea typeface="ＭＳ Ｐゴシック" charset="0"/>
              </a:rPr>
              <a:t>Communicate!</a:t>
            </a:r>
          </a:p>
          <a:p>
            <a:pPr lvl="1"/>
            <a:r>
              <a:rPr lang="en-US" altLang="ja-JP" sz="1800" dirty="0">
                <a:latin typeface="Helvetica" charset="0"/>
                <a:ea typeface="ＭＳ Ｐゴシック" charset="0"/>
              </a:rPr>
              <a:t>We will not run after you to get information, you are in complete control</a:t>
            </a:r>
            <a:endParaRPr lang="en-US" altLang="ja-JP" sz="1800" dirty="0">
              <a:latin typeface="Arial" charset="0"/>
              <a:ea typeface="ＭＳ Ｐゴシック" charset="0"/>
            </a:endParaRPr>
          </a:p>
        </p:txBody>
      </p:sp>
      <p:sp>
        <p:nvSpPr>
          <p:cNvPr id="6247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6122769-B860-DD4A-A5D8-42014F8A583F}" type="slidenum">
              <a:rPr lang="en-US" altLang="ja-JP" sz="800">
                <a:latin typeface="Arial" charset="0"/>
                <a:ea typeface="MS PGothic" charset="0"/>
                <a:cs typeface="MS PGothic" charset="0"/>
              </a:rPr>
              <a:pPr/>
              <a:t>43</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991884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26F0D-497E-FE40-A62E-121C8C7504D2}" type="slidenum">
              <a:rPr lang="en-US" sz="1400">
                <a:latin typeface="Arial" charset="0"/>
              </a:rPr>
              <a:pPr eaLnBrk="1" hangingPunct="1"/>
              <a:t>44</a:t>
            </a:fld>
            <a:endParaRPr lang="en-US" sz="1400">
              <a:latin typeface="Arial" charset="0"/>
            </a:endParaRPr>
          </a:p>
        </p:txBody>
      </p:sp>
      <p:sp>
        <p:nvSpPr>
          <p:cNvPr id="31747"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Some example topics ..</a:t>
            </a:r>
          </a:p>
        </p:txBody>
      </p:sp>
      <p:sp>
        <p:nvSpPr>
          <p:cNvPr id="31748" name="Rectangle 3"/>
          <p:cNvSpPr>
            <a:spLocks noGrp="1" noChangeArrowheads="1"/>
          </p:cNvSpPr>
          <p:nvPr>
            <p:ph type="body" idx="1"/>
          </p:nvPr>
        </p:nvSpPr>
        <p:spPr>
          <a:xfrm>
            <a:off x="304800" y="1009650"/>
            <a:ext cx="8763000" cy="5346700"/>
          </a:xfrm>
        </p:spPr>
        <p:txBody>
          <a:bodyPr>
            <a:normAutofit/>
          </a:bodyPr>
          <a:lstStyle/>
          <a:p>
            <a:pPr marL="0" indent="0">
              <a:buNone/>
            </a:pPr>
            <a:endParaRPr lang="en-US" sz="2400" dirty="0">
              <a:latin typeface="Arial" charset="0"/>
              <a:ea typeface="ＭＳ Ｐゴシック" charset="0"/>
              <a:cs typeface="ＭＳ Ｐゴシック" charset="0"/>
              <a:hlinkClick r:id="rId3"/>
            </a:endParaRPr>
          </a:p>
          <a:p>
            <a:pPr marL="0" indent="0">
              <a:buNone/>
            </a:pPr>
            <a:r>
              <a:rPr lang="en-US" sz="2400" dirty="0">
                <a:latin typeface="Arial" charset="0"/>
                <a:ea typeface="ＭＳ Ｐゴシック" charset="0"/>
                <a:cs typeface="ＭＳ Ｐゴシック" charset="0"/>
                <a:hlinkClick r:id="rId3"/>
              </a:rPr>
              <a:t>Will be posted soon </a:t>
            </a:r>
          </a:p>
          <a:p>
            <a:pPr marL="0" indent="0">
              <a:buNone/>
            </a:pPr>
            <a:endParaRPr lang="en-US" sz="2400" dirty="0">
              <a:latin typeface="Arial" charset="0"/>
              <a:ea typeface="ＭＳ Ｐゴシック" charset="0"/>
              <a:cs typeface="ＭＳ Ｐゴシック" charset="0"/>
              <a:hlinkClick r:id="rId3"/>
            </a:endParaRPr>
          </a:p>
          <a:p>
            <a:pPr marL="0" indent="0">
              <a:buNone/>
            </a:pPr>
            <a:endParaRPr lang="en-US" sz="2400" dirty="0">
              <a:latin typeface="Arial" charset="0"/>
              <a:ea typeface="ＭＳ Ｐゴシック" charset="0"/>
              <a:cs typeface="ＭＳ Ｐゴシック" charset="0"/>
            </a:endParaRPr>
          </a:p>
          <a:p>
            <a:pPr marL="0" indent="0">
              <a:buNone/>
            </a:pPr>
            <a:r>
              <a:rPr lang="en-US" sz="2400" dirty="0">
                <a:latin typeface="Arial" charset="0"/>
                <a:ea typeface="ＭＳ Ｐゴシック" charset="0"/>
                <a:cs typeface="ＭＳ Ｐゴシック" charset="0"/>
              </a:rPr>
              <a:t>More in a couple of weeks</a:t>
            </a:r>
          </a:p>
        </p:txBody>
      </p:sp>
    </p:spTree>
    <p:extLst>
      <p:ext uri="{BB962C8B-B14F-4D97-AF65-F5344CB8AC3E}">
        <p14:creationId xmlns:p14="http://schemas.microsoft.com/office/powerpoint/2010/main" val="2790413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a:latin typeface="Arial" charset="0"/>
                <a:ea typeface="ＭＳ Ｐゴシック" charset="0"/>
                <a:cs typeface="ＭＳ Ｐゴシック" charset="0"/>
              </a:rPr>
              <a:t>Choosing your own project</a:t>
            </a:r>
          </a:p>
        </p:txBody>
      </p:sp>
      <p:sp>
        <p:nvSpPr>
          <p:cNvPr id="70659" name="Rectangle 3"/>
          <p:cNvSpPr>
            <a:spLocks noGrp="1" noChangeArrowheads="1"/>
          </p:cNvSpPr>
          <p:nvPr>
            <p:ph idx="1"/>
          </p:nvPr>
        </p:nvSpPr>
        <p:spPr/>
        <p:txBody>
          <a:bodyPr/>
          <a:lstStyle/>
          <a:p>
            <a:r>
              <a:rPr lang="en-US" altLang="ja-JP">
                <a:latin typeface="Arial" charset="0"/>
                <a:ea typeface="ＭＳ Ｐゴシック" charset="0"/>
                <a:cs typeface="ＭＳ Ｐゴシック" charset="0"/>
              </a:rPr>
              <a:t>Anything related to this course and appropriately challenging should be doable</a:t>
            </a:r>
          </a:p>
          <a:p>
            <a:endParaRPr lang="en-US" altLang="ja-JP">
              <a:latin typeface="Arial" charset="0"/>
              <a:ea typeface="ＭＳ Ｐゴシック" charset="0"/>
              <a:cs typeface="ＭＳ Ｐゴシック" charset="0"/>
            </a:endParaRPr>
          </a:p>
          <a:p>
            <a:r>
              <a:rPr lang="en-US" altLang="ja-JP" dirty="0">
                <a:latin typeface="Arial" charset="0"/>
                <a:ea typeface="ＭＳ Ｐゴシック" charset="0"/>
                <a:cs typeface="ＭＳ Ｐゴシック" charset="0"/>
              </a:rPr>
              <a:t>Most important factor: your </a:t>
            </a:r>
            <a:r>
              <a:rPr lang="en-US" altLang="ja-JP">
                <a:latin typeface="Arial" charset="0"/>
                <a:ea typeface="ＭＳ Ｐゴシック" charset="0"/>
                <a:cs typeface="ＭＳ Ｐゴシック" charset="0"/>
              </a:rPr>
              <a:t>own motivation</a:t>
            </a:r>
          </a:p>
          <a:p>
            <a:endParaRPr lang="en-US" altLang="ja-JP" dirty="0">
              <a:latin typeface="Arial" charset="0"/>
              <a:ea typeface="ＭＳ Ｐゴシック" charset="0"/>
              <a:cs typeface="ＭＳ Ｐゴシック" charset="0"/>
            </a:endParaRPr>
          </a:p>
          <a:p>
            <a:r>
              <a:rPr lang="en-US" altLang="ja-JP" dirty="0">
                <a:latin typeface="Arial" charset="0"/>
                <a:ea typeface="ＭＳ Ｐゴシック" charset="0"/>
                <a:cs typeface="ＭＳ Ｐゴシック" charset="0"/>
              </a:rPr>
              <a:t>Talk to us!</a:t>
            </a:r>
          </a:p>
        </p:txBody>
      </p:sp>
      <p:sp>
        <p:nvSpPr>
          <p:cNvPr id="7066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4D10334-0035-6546-9FEA-3E5BBA9CBC0A}" type="slidenum">
              <a:rPr lang="en-US" altLang="ja-JP" sz="800">
                <a:latin typeface="Arial" charset="0"/>
                <a:ea typeface="MS PGothic" charset="0"/>
                <a:cs typeface="MS PGothic" charset="0"/>
              </a:rPr>
              <a:pPr/>
              <a:t>45</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44286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Todo</a:t>
            </a:r>
            <a:r>
              <a:rPr lang="en-US" dirty="0"/>
              <a:t> (0)</a:t>
            </a:r>
          </a:p>
        </p:txBody>
      </p:sp>
      <p:sp>
        <p:nvSpPr>
          <p:cNvPr id="3" name="Content Placeholder 2"/>
          <p:cNvSpPr>
            <a:spLocks noGrp="1"/>
          </p:cNvSpPr>
          <p:nvPr>
            <p:ph idx="1"/>
          </p:nvPr>
        </p:nvSpPr>
        <p:spPr/>
        <p:txBody>
          <a:bodyPr/>
          <a:lstStyle/>
          <a:p>
            <a:r>
              <a:rPr lang="en-US" dirty="0"/>
              <a:t>Read the “how to read”</a:t>
            </a:r>
          </a:p>
          <a:p>
            <a:endParaRPr lang="en-US" dirty="0"/>
          </a:p>
          <a:p>
            <a:r>
              <a:rPr lang="en-US" dirty="0"/>
              <a:t>Read the “project how to”</a:t>
            </a:r>
          </a:p>
          <a:p>
            <a:endParaRPr lang="en-US" dirty="0"/>
          </a:p>
          <a:p>
            <a:r>
              <a:rPr lang="en-US" dirty="0"/>
              <a:t>Internalize these!</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46</a:t>
            </a:fld>
            <a:endParaRPr kumimoji="0" lang="en-US"/>
          </a:p>
        </p:txBody>
      </p:sp>
    </p:spTree>
    <p:extLst>
      <p:ext uri="{BB962C8B-B14F-4D97-AF65-F5344CB8AC3E}">
        <p14:creationId xmlns:p14="http://schemas.microsoft.com/office/powerpoint/2010/main" val="222747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Todo</a:t>
            </a:r>
            <a:r>
              <a:rPr lang="en-US" dirty="0"/>
              <a:t> (1) for you this week</a:t>
            </a:r>
          </a:p>
        </p:txBody>
      </p:sp>
      <p:sp>
        <p:nvSpPr>
          <p:cNvPr id="3" name="Content Placeholder 2"/>
          <p:cNvSpPr>
            <a:spLocks noGrp="1"/>
          </p:cNvSpPr>
          <p:nvPr>
            <p:ph idx="1"/>
          </p:nvPr>
        </p:nvSpPr>
        <p:spPr>
          <a:xfrm>
            <a:off x="457200" y="1168400"/>
            <a:ext cx="8229600" cy="4957763"/>
          </a:xfrm>
        </p:spPr>
        <p:txBody>
          <a:bodyPr>
            <a:normAutofit/>
          </a:bodyPr>
          <a:lstStyle/>
          <a:p>
            <a:r>
              <a:rPr lang="en-US" dirty="0"/>
              <a:t>Look at the draft syllabus</a:t>
            </a:r>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47</a:t>
            </a:fld>
            <a:endParaRPr kumimoji="0" lang="en-US"/>
          </a:p>
        </p:txBody>
      </p:sp>
      <p:sp>
        <p:nvSpPr>
          <p:cNvPr id="5" name="TextBox 4"/>
          <p:cNvSpPr txBox="1"/>
          <p:nvPr/>
        </p:nvSpPr>
        <p:spPr>
          <a:xfrm>
            <a:off x="4368800" y="-241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7671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Todo</a:t>
            </a:r>
            <a:r>
              <a:rPr lang="en-US" dirty="0"/>
              <a:t> (2) for you this week</a:t>
            </a:r>
          </a:p>
        </p:txBody>
      </p:sp>
      <p:sp>
        <p:nvSpPr>
          <p:cNvPr id="3" name="Content Placeholder 2"/>
          <p:cNvSpPr>
            <a:spLocks noGrp="1"/>
          </p:cNvSpPr>
          <p:nvPr>
            <p:ph idx="1"/>
          </p:nvPr>
        </p:nvSpPr>
        <p:spPr/>
        <p:txBody>
          <a:bodyPr/>
          <a:lstStyle/>
          <a:p>
            <a:r>
              <a:rPr lang="en-US" dirty="0"/>
              <a:t>Get to know your classmates, and form project groups </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48</a:t>
            </a:fld>
            <a:endParaRPr kumimoji="0" lang="en-US"/>
          </a:p>
        </p:txBody>
      </p:sp>
    </p:spTree>
    <p:extLst>
      <p:ext uri="{BB962C8B-B14F-4D97-AF65-F5344CB8AC3E}">
        <p14:creationId xmlns:p14="http://schemas.microsoft.com/office/powerpoint/2010/main" val="1087657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Todo</a:t>
            </a:r>
            <a:r>
              <a:rPr lang="en-US" dirty="0"/>
              <a:t> (3) for you this week</a:t>
            </a:r>
          </a:p>
        </p:txBody>
      </p:sp>
      <p:sp>
        <p:nvSpPr>
          <p:cNvPr id="3" name="Content Placeholder 2"/>
          <p:cNvSpPr>
            <a:spLocks noGrp="1"/>
          </p:cNvSpPr>
          <p:nvPr>
            <p:ph idx="1"/>
          </p:nvPr>
        </p:nvSpPr>
        <p:spPr/>
        <p:txBody>
          <a:bodyPr/>
          <a:lstStyle/>
          <a:p>
            <a:r>
              <a:rPr lang="en-US" dirty="0"/>
              <a:t>Start thinking of project ideas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49</a:t>
            </a:fld>
            <a:endParaRPr kumimoji="0" lang="en-US"/>
          </a:p>
        </p:txBody>
      </p:sp>
    </p:spTree>
    <p:extLst>
      <p:ext uri="{BB962C8B-B14F-4D97-AF65-F5344CB8AC3E}">
        <p14:creationId xmlns:p14="http://schemas.microsoft.com/office/powerpoint/2010/main" val="218298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TA</a:t>
            </a:r>
          </a:p>
        </p:txBody>
      </p:sp>
      <p:sp>
        <p:nvSpPr>
          <p:cNvPr id="3" name="Content Placeholder 2"/>
          <p:cNvSpPr>
            <a:spLocks noGrp="1"/>
          </p:cNvSpPr>
          <p:nvPr>
            <p:ph idx="1"/>
          </p:nvPr>
        </p:nvSpPr>
        <p:spPr/>
        <p:txBody>
          <a:bodyPr/>
          <a:lstStyle/>
          <a:p>
            <a:pPr marL="0" indent="0">
              <a:buNone/>
            </a:pPr>
            <a:endParaRPr lang="en-US" dirty="0"/>
          </a:p>
          <a:p>
            <a:r>
              <a:rPr lang="en-US" dirty="0"/>
              <a:t>Brian Singer </a:t>
            </a:r>
          </a:p>
          <a:p>
            <a:endParaRPr lang="en-US" dirty="0"/>
          </a:p>
          <a:p>
            <a:pPr marL="0" indent="0">
              <a:buNone/>
            </a:pPr>
            <a:r>
              <a:rPr lang="en-US" dirty="0"/>
              <a:t>Get to know Brian!</a:t>
            </a:r>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a:t>
            </a:fld>
            <a:endParaRPr kumimoji="0" lang="en-US"/>
          </a:p>
        </p:txBody>
      </p:sp>
    </p:spTree>
    <p:extLst>
      <p:ext uri="{BB962C8B-B14F-4D97-AF65-F5344CB8AC3E}">
        <p14:creationId xmlns:p14="http://schemas.microsoft.com/office/powerpoint/2010/main" val="1973877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 ..</a:t>
            </a:r>
          </a:p>
        </p:txBody>
      </p:sp>
      <p:sp>
        <p:nvSpPr>
          <p:cNvPr id="3" name="Content Placeholder 2"/>
          <p:cNvSpPr>
            <a:spLocks noGrp="1"/>
          </p:cNvSpPr>
          <p:nvPr>
            <p:ph idx="1"/>
          </p:nvPr>
        </p:nvSpPr>
        <p:spPr/>
        <p:txBody>
          <a:bodyPr>
            <a:normAutofit fontScale="92500" lnSpcReduction="20000"/>
          </a:bodyPr>
          <a:lstStyle/>
          <a:p>
            <a:r>
              <a:rPr lang="en-US" dirty="0"/>
              <a:t>Waitlisted?</a:t>
            </a:r>
          </a:p>
          <a:p>
            <a:endParaRPr lang="en-US" dirty="0"/>
          </a:p>
          <a:p>
            <a:r>
              <a:rPr lang="en-US" dirty="0"/>
              <a:t>Unsure of </a:t>
            </a:r>
            <a:r>
              <a:rPr lang="en-US" dirty="0" err="1"/>
              <a:t>prereqs</a:t>
            </a:r>
            <a:r>
              <a:rPr lang="en-US" dirty="0"/>
              <a:t>?</a:t>
            </a:r>
          </a:p>
          <a:p>
            <a:endParaRPr lang="en-US" dirty="0"/>
          </a:p>
          <a:p>
            <a:r>
              <a:rPr lang="en-US" dirty="0"/>
              <a:t>Want to audit?</a:t>
            </a:r>
          </a:p>
          <a:p>
            <a:endParaRPr lang="en-US" dirty="0"/>
          </a:p>
          <a:p>
            <a:r>
              <a:rPr lang="en-US"/>
              <a:t>Anything else?</a:t>
            </a:r>
            <a:endParaRPr lang="en-US" dirty="0"/>
          </a:p>
          <a:p>
            <a:endParaRPr lang="en-US" dirty="0"/>
          </a:p>
          <a:p>
            <a:r>
              <a:rPr lang="en-US" dirty="0"/>
              <a:t>Talk to me ASAP</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50</a:t>
            </a:fld>
            <a:endParaRPr kumimoji="0" lang="en-US"/>
          </a:p>
        </p:txBody>
      </p:sp>
    </p:spTree>
    <p:extLst>
      <p:ext uri="{BB962C8B-B14F-4D97-AF65-F5344CB8AC3E}">
        <p14:creationId xmlns:p14="http://schemas.microsoft.com/office/powerpoint/2010/main" val="1754879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sz="3600">
                <a:latin typeface="Arial" charset="0"/>
                <a:ea typeface="ＭＳ Ｐゴシック" charset="0"/>
                <a:cs typeface="ＭＳ Ｐゴシック" charset="0"/>
              </a:rPr>
              <a:t>Take away slide</a:t>
            </a:r>
            <a:endParaRPr sz="2400">
              <a:latin typeface="Arial" charset="0"/>
              <a:ea typeface="ＭＳ Ｐゴシック" charset="0"/>
              <a:cs typeface="ＭＳ Ｐゴシック" charset="0"/>
            </a:endParaRPr>
          </a:p>
        </p:txBody>
      </p:sp>
      <p:sp>
        <p:nvSpPr>
          <p:cNvPr id="72707" name="Rectangle 3"/>
          <p:cNvSpPr>
            <a:spLocks noGrp="1" noChangeArrowheads="1"/>
          </p:cNvSpPr>
          <p:nvPr>
            <p:ph idx="1"/>
          </p:nvPr>
        </p:nvSpPr>
        <p:spPr>
          <a:xfrm>
            <a:off x="457200" y="1155700"/>
            <a:ext cx="8229600" cy="4970463"/>
          </a:xfrm>
        </p:spPr>
        <p:txBody>
          <a:bodyPr>
            <a:normAutofit/>
          </a:bodyPr>
          <a:lstStyle/>
          <a:p>
            <a:pPr>
              <a:lnSpc>
                <a:spcPct val="80000"/>
              </a:lnSpc>
            </a:pPr>
            <a:r>
              <a:rPr lang="en-US" altLang="ja-JP" sz="2400" dirty="0">
                <a:latin typeface="Arial" charset="0"/>
                <a:ea typeface="ＭＳ Ｐゴシック" charset="0"/>
                <a:cs typeface="ＭＳ Ｐゴシック" charset="0"/>
              </a:rPr>
              <a:t>Ensuring security in networked systems presents unique challenges</a:t>
            </a:r>
          </a:p>
          <a:p>
            <a:pPr>
              <a:lnSpc>
                <a:spcPct val="90000"/>
              </a:lnSpc>
            </a:pPr>
            <a:r>
              <a:rPr lang="en-US" altLang="ja-JP" sz="2400" dirty="0">
                <a:latin typeface="Arial" charset="0"/>
                <a:ea typeface="ＭＳ Ｐゴシック" charset="0"/>
                <a:cs typeface="ＭＳ Ｐゴシック" charset="0"/>
              </a:rPr>
              <a:t>We’ll explore network security through attacks and defenses at various networking layers</a:t>
            </a:r>
          </a:p>
          <a:p>
            <a:pPr lvl="1">
              <a:lnSpc>
                <a:spcPct val="90000"/>
              </a:lnSpc>
            </a:pPr>
            <a:r>
              <a:rPr lang="en-US" altLang="ja-JP" sz="2000" dirty="0">
                <a:latin typeface="Arial" charset="0"/>
                <a:ea typeface="ＭＳ Ｐゴシック" charset="0"/>
              </a:rPr>
              <a:t>Concept + practice oriented course</a:t>
            </a:r>
          </a:p>
          <a:p>
            <a:pPr lvl="1">
              <a:lnSpc>
                <a:spcPct val="90000"/>
              </a:lnSpc>
            </a:pPr>
            <a:r>
              <a:rPr lang="en-US" altLang="ja-JP" sz="2000" dirty="0">
                <a:latin typeface="Arial" charset="0"/>
                <a:ea typeface="ＭＳ Ｐゴシック" charset="0"/>
              </a:rPr>
              <a:t>Exposure to tools through assignments and projects</a:t>
            </a:r>
          </a:p>
          <a:p>
            <a:pPr>
              <a:lnSpc>
                <a:spcPct val="90000"/>
              </a:lnSpc>
            </a:pPr>
            <a:r>
              <a:rPr lang="en-US" altLang="ja-JP" sz="2400" dirty="0" err="1">
                <a:latin typeface="Arial" charset="0"/>
                <a:ea typeface="ＭＳ Ｐゴシック" charset="0"/>
              </a:rPr>
              <a:t>Todos</a:t>
            </a:r>
            <a:r>
              <a:rPr lang="en-US" altLang="ja-JP" sz="2400" dirty="0">
                <a:latin typeface="Arial" charset="0"/>
                <a:ea typeface="ＭＳ Ｐゴシック" charset="0"/>
              </a:rPr>
              <a:t> for you: </a:t>
            </a:r>
          </a:p>
          <a:p>
            <a:pPr lvl="1">
              <a:lnSpc>
                <a:spcPct val="90000"/>
              </a:lnSpc>
            </a:pPr>
            <a:r>
              <a:rPr lang="en-US" altLang="ja-JP" sz="2000" dirty="0">
                <a:latin typeface="Arial" charset="0"/>
                <a:ea typeface="ＭＳ Ｐゴシック" charset="0"/>
              </a:rPr>
              <a:t>Form groups</a:t>
            </a:r>
          </a:p>
          <a:p>
            <a:pPr lvl="1">
              <a:lnSpc>
                <a:spcPct val="90000"/>
              </a:lnSpc>
            </a:pPr>
            <a:r>
              <a:rPr lang="en-US" altLang="ja-JP" sz="2000" dirty="0">
                <a:latin typeface="Arial" charset="0"/>
                <a:ea typeface="ＭＳ Ｐゴシック" charset="0"/>
              </a:rPr>
              <a:t>Look at syllabus</a:t>
            </a:r>
          </a:p>
          <a:p>
            <a:pPr lvl="1">
              <a:lnSpc>
                <a:spcPct val="90000"/>
              </a:lnSpc>
            </a:pPr>
            <a:r>
              <a:rPr lang="en-US" altLang="ja-JP" sz="2000" dirty="0">
                <a:latin typeface="Arial" charset="0"/>
                <a:ea typeface="ＭＳ Ｐゴシック" charset="0"/>
                <a:cs typeface="ＭＳ Ｐゴシック" charset="0"/>
              </a:rPr>
              <a:t>Start thinking about your semester project!</a:t>
            </a:r>
          </a:p>
          <a:p>
            <a:pPr lvl="1">
              <a:lnSpc>
                <a:spcPct val="90000"/>
              </a:lnSpc>
            </a:pPr>
            <a:r>
              <a:rPr lang="en-US" altLang="ja-JP" sz="2000" dirty="0">
                <a:latin typeface="Arial" charset="0"/>
                <a:ea typeface="ＭＳ Ｐゴシック" charset="0"/>
                <a:cs typeface="ＭＳ Ｐゴシック" charset="0"/>
              </a:rPr>
              <a:t>Talk to us ASAP if you have questions/concerns.</a:t>
            </a:r>
          </a:p>
          <a:p>
            <a:pPr marL="0" indent="0">
              <a:lnSpc>
                <a:spcPct val="90000"/>
              </a:lnSpc>
              <a:buNone/>
            </a:pPr>
            <a:endParaRPr lang="en-US" altLang="ja-JP" sz="2400" b="1" dirty="0">
              <a:solidFill>
                <a:srgbClr val="FF0000"/>
              </a:solidFill>
              <a:latin typeface="Arial" charset="0"/>
              <a:ea typeface="ＭＳ Ｐゴシック" charset="0"/>
              <a:cs typeface="ＭＳ Ｐゴシック" charset="0"/>
            </a:endParaRPr>
          </a:p>
          <a:p>
            <a:pPr>
              <a:lnSpc>
                <a:spcPct val="90000"/>
              </a:lnSpc>
            </a:pPr>
            <a:r>
              <a:rPr lang="en-US" altLang="ja-JP" sz="2400" b="1">
                <a:solidFill>
                  <a:srgbClr val="FF0000"/>
                </a:solidFill>
                <a:latin typeface="Arial" charset="0"/>
                <a:ea typeface="ＭＳ Ｐゴシック" charset="0"/>
                <a:cs typeface="ＭＳ Ｐゴシック" charset="0"/>
              </a:rPr>
              <a:t>This may </a:t>
            </a:r>
            <a:r>
              <a:rPr lang="en-US" altLang="ja-JP" sz="2400" b="1" dirty="0">
                <a:solidFill>
                  <a:srgbClr val="FF0000"/>
                </a:solidFill>
                <a:latin typeface="Arial" charset="0"/>
                <a:ea typeface="ＭＳ Ｐゴシック" charset="0"/>
                <a:cs typeface="ＭＳ Ｐゴシック" charset="0"/>
              </a:rPr>
              <a:t>be quite a bit of work, but loads of fun!</a:t>
            </a:r>
            <a:endParaRPr lang="en-US" altLang="ja-JP" sz="900" b="1" dirty="0">
              <a:solidFill>
                <a:srgbClr val="FF0000"/>
              </a:solidFill>
              <a:latin typeface="Arial" charset="0"/>
              <a:ea typeface="ＭＳ Ｐゴシック" charset="0"/>
            </a:endParaRPr>
          </a:p>
        </p:txBody>
      </p:sp>
      <p:sp>
        <p:nvSpPr>
          <p:cNvPr id="727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CE5FDA0-9762-5345-92DB-91335940FE33}" type="slidenum">
              <a:rPr lang="en-US" altLang="ja-JP" sz="800">
                <a:latin typeface="Arial" charset="0"/>
                <a:ea typeface="MS PGothic" charset="0"/>
                <a:cs typeface="MS PGothic" charset="0"/>
              </a:rPr>
              <a:pPr/>
              <a:t>51</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289282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p:txBody>
          <a:bodyPr/>
          <a:lstStyle/>
          <a:p>
            <a:pPr marL="0" indent="0">
              <a:buNone/>
            </a:pPr>
            <a:r>
              <a:rPr lang="en-US" dirty="0"/>
              <a:t>Quick refresher of </a:t>
            </a:r>
            <a:br>
              <a:rPr lang="en-US" dirty="0"/>
            </a:br>
            <a:r>
              <a:rPr lang="en-US" dirty="0"/>
              <a:t>networking and security basics</a:t>
            </a:r>
          </a:p>
          <a:p>
            <a:pPr marL="0" indent="0">
              <a:buNone/>
            </a:pPr>
            <a:endParaRPr lang="en-US" dirty="0"/>
          </a:p>
          <a:p>
            <a:pPr marL="0" indent="0">
              <a:buNone/>
            </a:pPr>
            <a:r>
              <a:rPr lang="en-US" dirty="0"/>
              <a:t>No reading critique necessary</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52</a:t>
            </a:fld>
            <a:endParaRPr kumimoji="0" lang="en-US"/>
          </a:p>
        </p:txBody>
      </p:sp>
    </p:spTree>
    <p:extLst>
      <p:ext uri="{BB962C8B-B14F-4D97-AF65-F5344CB8AC3E}">
        <p14:creationId xmlns:p14="http://schemas.microsoft.com/office/powerpoint/2010/main" val="20850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Class</a:t>
            </a:r>
          </a:p>
        </p:txBody>
      </p:sp>
      <p:sp>
        <p:nvSpPr>
          <p:cNvPr id="3" name="Content Placeholder 2"/>
          <p:cNvSpPr>
            <a:spLocks noGrp="1"/>
          </p:cNvSpPr>
          <p:nvPr>
            <p:ph idx="1"/>
          </p:nvPr>
        </p:nvSpPr>
        <p:spPr>
          <a:xfrm>
            <a:off x="457200" y="1168400"/>
            <a:ext cx="8229600" cy="4957763"/>
          </a:xfrm>
        </p:spPr>
        <p:txBody>
          <a:bodyPr>
            <a:normAutofit lnSpcReduction="10000"/>
          </a:bodyPr>
          <a:lstStyle/>
          <a:p>
            <a:r>
              <a:rPr lang="en-US" strike="sngStrike" dirty="0"/>
              <a:t>Course personnel introductions</a:t>
            </a:r>
          </a:p>
          <a:p>
            <a:pPr marL="0" indent="0">
              <a:buNone/>
            </a:pPr>
            <a:endParaRPr lang="en-US" dirty="0"/>
          </a:p>
          <a:p>
            <a:r>
              <a:rPr lang="en-US" dirty="0"/>
              <a:t>Course expectations</a:t>
            </a:r>
          </a:p>
          <a:p>
            <a:endParaRPr lang="en-US" dirty="0"/>
          </a:p>
          <a:p>
            <a:r>
              <a:rPr lang="en-US" dirty="0"/>
              <a:t>Grading and course policies</a:t>
            </a:r>
          </a:p>
          <a:p>
            <a:endParaRPr lang="en-US" dirty="0"/>
          </a:p>
          <a:p>
            <a:r>
              <a:rPr lang="en-US" dirty="0"/>
              <a:t>Paper review</a:t>
            </a:r>
          </a:p>
          <a:p>
            <a:endParaRPr lang="en-US" dirty="0"/>
          </a:p>
          <a:p>
            <a:r>
              <a:rPr lang="en-US" dirty="0"/>
              <a:t>Projects (never too early to start)</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6</a:t>
            </a:fld>
            <a:endParaRPr kumimoji="0" lang="en-US"/>
          </a:p>
        </p:txBody>
      </p:sp>
      <p:sp>
        <p:nvSpPr>
          <p:cNvPr id="5" name="TextBox 4"/>
          <p:cNvSpPr txBox="1"/>
          <p:nvPr/>
        </p:nvSpPr>
        <p:spPr>
          <a:xfrm>
            <a:off x="4368800" y="-241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922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class</a:t>
            </a: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a:t>Basic principles of network security</a:t>
            </a:r>
          </a:p>
          <a:p>
            <a:pPr lvl="1"/>
            <a:r>
              <a:rPr lang="en-US" dirty="0"/>
              <a:t>Architecture, protocols, systems</a:t>
            </a:r>
          </a:p>
          <a:p>
            <a:pPr lvl="1"/>
            <a:r>
              <a:rPr lang="en-US" dirty="0"/>
              <a:t>Attacks</a:t>
            </a:r>
          </a:p>
          <a:p>
            <a:pPr lvl="1"/>
            <a:r>
              <a:rPr lang="en-US" dirty="0"/>
              <a:t>Defenses</a:t>
            </a:r>
          </a:p>
          <a:p>
            <a:pPr lvl="1"/>
            <a:endParaRPr lang="en-US" dirty="0"/>
          </a:p>
          <a:p>
            <a:r>
              <a:rPr lang="en-US" dirty="0"/>
              <a:t>Get familiar with current network security research</a:t>
            </a:r>
          </a:p>
          <a:p>
            <a:pPr lvl="1"/>
            <a:r>
              <a:rPr lang="en-US" dirty="0"/>
              <a:t>Critically read research papers</a:t>
            </a:r>
          </a:p>
          <a:p>
            <a:endParaRPr lang="en-US" dirty="0"/>
          </a:p>
          <a:p>
            <a:r>
              <a:rPr lang="en-US" dirty="0"/>
              <a:t>Where is it headed?</a:t>
            </a:r>
          </a:p>
          <a:p>
            <a:endParaRPr lang="en-US" dirty="0"/>
          </a:p>
          <a:p>
            <a:r>
              <a:rPr lang="en-US" dirty="0"/>
              <a:t>Understand solutions in context</a:t>
            </a:r>
          </a:p>
          <a:p>
            <a:pPr lvl="1"/>
            <a:r>
              <a:rPr lang="en-US" dirty="0"/>
              <a:t>Goals (e.g., performance, security, scalability)</a:t>
            </a:r>
          </a:p>
          <a:p>
            <a:pPr lvl="1"/>
            <a:r>
              <a:rPr lang="en-US" dirty="0"/>
              <a:t>Assumptions (e.g., technology, economics)	</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a:t>
            </a:fld>
            <a:endParaRPr kumimoji="0" lang="en-US"/>
          </a:p>
        </p:txBody>
      </p:sp>
    </p:spTree>
    <p:extLst>
      <p:ext uri="{BB962C8B-B14F-4D97-AF65-F5344CB8AC3E}">
        <p14:creationId xmlns:p14="http://schemas.microsoft.com/office/powerpoint/2010/main" val="205108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a:bodyPr>
          <a:lstStyle/>
          <a:p>
            <a:r>
              <a:rPr lang="en-US" dirty="0"/>
              <a:t>What is Network Security</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8</a:t>
            </a:fld>
            <a:endParaRPr kumimoji="0" lang="en-US"/>
          </a:p>
        </p:txBody>
      </p:sp>
    </p:spTree>
    <p:extLst>
      <p:ext uri="{BB962C8B-B14F-4D97-AF65-F5344CB8AC3E}">
        <p14:creationId xmlns:p14="http://schemas.microsoft.com/office/powerpoint/2010/main" val="70526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61266" y="1905000"/>
            <a:ext cx="2734733" cy="2066950"/>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a:solidFill>
                  <a:srgbClr val="000000"/>
                </a:solidFill>
                <a:latin typeface="Calibri"/>
                <a:cs typeface="Calibri"/>
              </a:rPr>
              <a:t>Bob</a:t>
            </a:r>
            <a:endParaRPr lang="en-US" dirty="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3" name="TextBox 22"/>
          <p:cNvSpPr txBox="1"/>
          <p:nvPr/>
        </p:nvSpPr>
        <p:spPr>
          <a:xfrm>
            <a:off x="3238499" y="990600"/>
            <a:ext cx="1904999" cy="914400"/>
          </a:xfrm>
          <a:prstGeom prst="rect">
            <a:avLst/>
          </a:prstGeom>
          <a:noFill/>
          <a:ln>
            <a:noFill/>
          </a:ln>
        </p:spPr>
        <p:txBody>
          <a:bodyPr wrap="none" rtlCol="0">
            <a:noAutofit/>
          </a:bodyPr>
          <a:lstStyle/>
          <a:p>
            <a:r>
              <a:rPr lang="en-US" sz="3200" dirty="0">
                <a:solidFill>
                  <a:srgbClr val="000000"/>
                </a:solidFill>
                <a:latin typeface="Calibri"/>
                <a:cs typeface="Calibri"/>
              </a:rPr>
              <a:t>Public Channel</a:t>
            </a:r>
          </a:p>
        </p:txBody>
      </p:sp>
      <p:pic>
        <p:nvPicPr>
          <p:cNvPr id="25" name="Picture 24"/>
          <p:cNvPicPr>
            <a:picLocks noChangeAspect="1"/>
          </p:cNvPicPr>
          <p:nvPr/>
        </p:nvPicPr>
        <p:blipFill>
          <a:blip r:embed="rId5"/>
          <a:stretch>
            <a:fillRect/>
          </a:stretch>
        </p:blipFill>
        <p:spPr>
          <a:xfrm>
            <a:off x="821267" y="3810000"/>
            <a:ext cx="1828800" cy="1371601"/>
          </a:xfrm>
          <a:prstGeom prst="rect">
            <a:avLst/>
          </a:prstGeom>
        </p:spPr>
      </p:pic>
      <p:sp>
        <p:nvSpPr>
          <p:cNvPr id="14" name="Title 4"/>
          <p:cNvSpPr>
            <a:spLocks noGrp="1"/>
          </p:cNvSpPr>
          <p:nvPr>
            <p:ph type="title"/>
          </p:nvPr>
        </p:nvSpPr>
        <p:spPr>
          <a:xfrm>
            <a:off x="0" y="44843"/>
            <a:ext cx="9143999" cy="753670"/>
          </a:xfrm>
        </p:spPr>
        <p:txBody>
          <a:bodyPr>
            <a:normAutofit fontScale="90000"/>
          </a:bodyPr>
          <a:lstStyle/>
          <a:p>
            <a:r>
              <a:rPr lang="en-US" dirty="0"/>
              <a:t>What is Network Security?</a:t>
            </a:r>
          </a:p>
        </p:txBody>
      </p:sp>
      <p:cxnSp>
        <p:nvCxnSpPr>
          <p:cNvPr id="15" name="Curved Connector 14"/>
          <p:cNvCxnSpPr/>
          <p:nvPr/>
        </p:nvCxnSpPr>
        <p:spPr bwMode="auto">
          <a:xfrm flipV="1">
            <a:off x="2438400" y="2810980"/>
            <a:ext cx="4114800" cy="1394197"/>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11" name="TextBox 10"/>
          <p:cNvSpPr txBox="1"/>
          <p:nvPr/>
        </p:nvSpPr>
        <p:spPr>
          <a:xfrm>
            <a:off x="291036" y="5401733"/>
            <a:ext cx="8529047" cy="830997"/>
          </a:xfrm>
          <a:prstGeom prst="rect">
            <a:avLst/>
          </a:prstGeom>
          <a:noFill/>
        </p:spPr>
        <p:txBody>
          <a:bodyPr wrap="none" rtlCol="0">
            <a:spAutoFit/>
          </a:bodyPr>
          <a:lstStyle/>
          <a:p>
            <a:pPr marL="457200" indent="-457200">
              <a:buAutoNum type="arabicPeriod"/>
            </a:pPr>
            <a:r>
              <a:rPr lang="en-US" sz="2400" dirty="0"/>
              <a:t>Providing a “reliable” channel</a:t>
            </a:r>
          </a:p>
          <a:p>
            <a:r>
              <a:rPr lang="en-US" sz="2400" dirty="0">
                <a:sym typeface="Wingdings"/>
              </a:rPr>
              <a:t> If the network protocols have flaws, crypto may not save you</a:t>
            </a:r>
            <a:endParaRPr lang="en-US" sz="2400" dirty="0"/>
          </a:p>
        </p:txBody>
      </p:sp>
      <p:sp>
        <p:nvSpPr>
          <p:cNvPr id="12" name="TextBox 11"/>
          <p:cNvSpPr txBox="1"/>
          <p:nvPr/>
        </p:nvSpPr>
        <p:spPr>
          <a:xfrm>
            <a:off x="5104831" y="4049627"/>
            <a:ext cx="3736420" cy="830997"/>
          </a:xfrm>
          <a:prstGeom prst="rect">
            <a:avLst/>
          </a:prstGeom>
          <a:noFill/>
        </p:spPr>
        <p:txBody>
          <a:bodyPr wrap="none" rtlCol="0">
            <a:spAutoFit/>
          </a:bodyPr>
          <a:lstStyle/>
          <a:p>
            <a:r>
              <a:rPr lang="en-US" sz="2400" dirty="0"/>
              <a:t>The Network, </a:t>
            </a:r>
          </a:p>
          <a:p>
            <a:r>
              <a:rPr lang="en-US" sz="2400" dirty="0"/>
              <a:t>typically runs IP “protocol”</a:t>
            </a:r>
          </a:p>
        </p:txBody>
      </p:sp>
      <p:cxnSp>
        <p:nvCxnSpPr>
          <p:cNvPr id="18" name="Straight Arrow Connector 17"/>
          <p:cNvCxnSpPr/>
          <p:nvPr/>
        </p:nvCxnSpPr>
        <p:spPr>
          <a:xfrm flipH="1" flipV="1">
            <a:off x="5867400" y="3505200"/>
            <a:ext cx="1371600" cy="6999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118348760"/>
      </p:ext>
    </p:extLst>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Presentation2.potx</Template>
  <TotalTime>9726</TotalTime>
  <Words>2629</Words>
  <Application>Microsoft Macintosh PowerPoint</Application>
  <PresentationFormat>On-screen Show (4:3)</PresentationFormat>
  <Paragraphs>464</Paragraphs>
  <Slides>52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ＭＳ Ｐゴシック</vt:lpstr>
      <vt:lpstr>Arial</vt:lpstr>
      <vt:lpstr>Calibri</vt:lpstr>
      <vt:lpstr>Helvetica</vt:lpstr>
      <vt:lpstr>Times</vt:lpstr>
      <vt:lpstr>Wingdings</vt:lpstr>
      <vt:lpstr>Presentation2</vt:lpstr>
      <vt:lpstr>ECE 18731 Network Security  Course Overview</vt:lpstr>
      <vt:lpstr>Introduction</vt:lpstr>
      <vt:lpstr> B.Tech, IIT Madras CSE,2003 PhD, CMU CSD, 2010 Pittsburgh  Berkeley  Long Island  Pittsburgh   Bay area  Pittsburgh!  Research: Networking, Security,  Systems Where: CIC 2122 CIC 2202 Web: http://users.ece.cmu.edu/~vsekar/  Current Research:  Telemetry, NetSec + AI/deception, Synthetic Data, Troubleshooting    Non-work: Run, squash, frisbee, cryptic crosswords, trivia, word puzzles</vt:lpstr>
      <vt:lpstr>Research Grand Challenge Question</vt:lpstr>
      <vt:lpstr> TA</vt:lpstr>
      <vt:lpstr>Today’s Class</vt:lpstr>
      <vt:lpstr>Goals of this class</vt:lpstr>
      <vt:lpstr>What is Network Security</vt:lpstr>
      <vt:lpstr>What is Network Security?</vt:lpstr>
      <vt:lpstr>PowerPoint Presentation</vt:lpstr>
      <vt:lpstr>What is Network Security?</vt:lpstr>
      <vt:lpstr>PowerPoint Presentation</vt:lpstr>
      <vt:lpstr>PowerPoint Presentation</vt:lpstr>
      <vt:lpstr>What is Network Security?</vt:lpstr>
      <vt:lpstr>PowerPoint Presentation</vt:lpstr>
      <vt:lpstr>PowerPoint Presentation</vt:lpstr>
      <vt:lpstr>What is Network Security?</vt:lpstr>
      <vt:lpstr>PowerPoint Presentation</vt:lpstr>
      <vt:lpstr>Specifics of network security</vt:lpstr>
      <vt:lpstr>Class Expectations</vt:lpstr>
      <vt:lpstr>Prerequisites</vt:lpstr>
      <vt:lpstr>Class format</vt:lpstr>
      <vt:lpstr>Class format details</vt:lpstr>
      <vt:lpstr>Class Topics</vt:lpstr>
      <vt:lpstr>How is this different from course X ? </vt:lpstr>
      <vt:lpstr>Assignments</vt:lpstr>
      <vt:lpstr>Today’s Class</vt:lpstr>
      <vt:lpstr>Grading</vt:lpstr>
      <vt:lpstr>Course policies: Plagiarism</vt:lpstr>
      <vt:lpstr>Course policies: Late submissions</vt:lpstr>
      <vt:lpstr>Course Policies: AI/LLM/GenAI</vt:lpstr>
      <vt:lpstr>Course policies: Other</vt:lpstr>
      <vt:lpstr>Staying out of trouble</vt:lpstr>
      <vt:lpstr>Important URLs</vt:lpstr>
      <vt:lpstr>Today’s Class</vt:lpstr>
      <vt:lpstr>Three-pass  approach</vt:lpstr>
      <vt:lpstr>Five Cs to summarize the paper</vt:lpstr>
      <vt:lpstr>Writing your review</vt:lpstr>
      <vt:lpstr>Today’s Class</vt:lpstr>
      <vt:lpstr>Research-oriented Class Project</vt:lpstr>
      <vt:lpstr>Formulating a research project</vt:lpstr>
      <vt:lpstr>Project Logistics</vt:lpstr>
      <vt:lpstr>Project milestones</vt:lpstr>
      <vt:lpstr>Some example topics ..</vt:lpstr>
      <vt:lpstr>Choosing your own project</vt:lpstr>
      <vt:lpstr>Todo (0)</vt:lpstr>
      <vt:lpstr>Todo (1) for you this week</vt:lpstr>
      <vt:lpstr>Todo (2) for you this week</vt:lpstr>
      <vt:lpstr>Todo (3) for you this week</vt:lpstr>
      <vt:lpstr>If you are ..</vt:lpstr>
      <vt:lpstr>Take away slide</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Butkiewicz</dc:creator>
  <cp:lastModifiedBy>Vyas Sekar</cp:lastModifiedBy>
  <cp:revision>3771</cp:revision>
  <dcterms:created xsi:type="dcterms:W3CDTF">2013-01-16T19:50:08Z</dcterms:created>
  <dcterms:modified xsi:type="dcterms:W3CDTF">2025-01-14T19:11:21Z</dcterms:modified>
</cp:coreProperties>
</file>