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57"/>
  </p:notesMasterIdLst>
  <p:handoutMasterIdLst>
    <p:handoutMasterId r:id="rId58"/>
  </p:handoutMasterIdLst>
  <p:sldIdLst>
    <p:sldId id="266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318" r:id="rId25"/>
    <p:sldId id="319" r:id="rId26"/>
    <p:sldId id="291" r:id="rId27"/>
    <p:sldId id="292" r:id="rId28"/>
    <p:sldId id="293" r:id="rId29"/>
    <p:sldId id="296" r:id="rId30"/>
    <p:sldId id="299" r:id="rId31"/>
    <p:sldId id="302" r:id="rId32"/>
    <p:sldId id="303" r:id="rId33"/>
    <p:sldId id="304" r:id="rId34"/>
    <p:sldId id="305" r:id="rId35"/>
    <p:sldId id="320" r:id="rId36"/>
    <p:sldId id="310" r:id="rId37"/>
    <p:sldId id="307" r:id="rId38"/>
    <p:sldId id="311" r:id="rId39"/>
    <p:sldId id="308" r:id="rId40"/>
    <p:sldId id="309" r:id="rId41"/>
    <p:sldId id="312" r:id="rId42"/>
    <p:sldId id="313" r:id="rId43"/>
    <p:sldId id="314" r:id="rId44"/>
    <p:sldId id="315" r:id="rId45"/>
    <p:sldId id="316" r:id="rId46"/>
    <p:sldId id="321" r:id="rId47"/>
    <p:sldId id="322" r:id="rId48"/>
    <p:sldId id="325" r:id="rId49"/>
    <p:sldId id="323" r:id="rId50"/>
    <p:sldId id="326" r:id="rId51"/>
    <p:sldId id="327" r:id="rId52"/>
    <p:sldId id="328" r:id="rId53"/>
    <p:sldId id="329" r:id="rId54"/>
    <p:sldId id="330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2" autoAdjust="0"/>
    <p:restoredTop sz="78520" autoAdjust="0"/>
  </p:normalViewPr>
  <p:slideViewPr>
    <p:cSldViewPr snapToGrid="0" snapToObjects="1">
      <p:cViewPr>
        <p:scale>
          <a:sx n="75" d="100"/>
          <a:sy n="75" d="100"/>
        </p:scale>
        <p:origin x="155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3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769D-56B6-5D42-BF7F-2F7F377E7BF4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479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9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AC2EC-3C29-5540-958D-F58A4F77A5E4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1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5F5F8-E4AD-874E-A32B-5D15D1641FDC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5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6FFAE-8F96-374D-AAEE-AA7ABD05F29D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1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3A7C8-DF8E-034B-A74D-F4DE13BD88A4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3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F067E-3E90-8949-817B-97BA9B2096E6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4E728-5B09-2745-9377-3D7CF2EC45BD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D87C4-231E-2F47-88E5-6EA9B0E3E728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4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51002-FAC6-DA40-B623-93F49AE6B160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5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50DB1-F6C2-9645-99E5-DA2E82B71DD5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1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DD182-3DED-C843-9C9E-0EA219AD0EEF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470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00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6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A3455-2066-C04F-9CCE-AFB8B957A1C5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471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F05AB-0F2E-144E-854A-D42810033747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472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2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D3F67-BC92-894E-89FD-EB37D7FD9EA6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473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3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1376D-7C19-D74C-B0F1-BB3307562B98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474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41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41065-EE8E-9742-B0E8-A2635E6CA399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475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5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5D100-3BC9-E34C-B4DD-BFA0BF71ACA2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476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6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80B52-434D-254B-8928-31D1677F577B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477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7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Carnegie Mellon University</a:t>
            </a:r>
            <a:endParaRPr lang="en-US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2975A1-44D7-074A-9263-D74F0343A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Carnegie Mellon University</a:t>
            </a:r>
            <a:endParaRPr lang="en-US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AA8C1F-35AE-4F47-8740-A682060E1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Carnegie Mellon University</a:t>
            </a:r>
            <a:endParaRPr lang="en-US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10BDD0-402C-144A-87C9-BEF1EFB9C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1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Carnegie Mellon University</a:t>
            </a:r>
            <a:endParaRPr lang="en-US">
              <a:ea typeface="+mn-e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Dragnet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8CDCF5-43EF-4742-96DD-4C8803A401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Carnegie Mellon University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Dragnet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 smtClean="0">
                <a:solidFill>
                  <a:schemeClr val="tx2">
                    <a:shade val="50000"/>
                  </a:schemeClr>
                </a:solidFill>
              </a:rPr>
              <a:t>Carnegie Mellon University</a:t>
            </a:r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Dragnet 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 smtClean="0"/>
              <a:t>Network Forensics</a:t>
            </a:r>
            <a:endParaRPr lang="en-US" sz="5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614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733" y="6028267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: With slides from </a:t>
            </a:r>
            <a:r>
              <a:rPr lang="en-US" dirty="0" err="1" smtClean="0"/>
              <a:t>Yinglian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 and </a:t>
            </a:r>
            <a:r>
              <a:rPr lang="en-US" dirty="0" err="1" smtClean="0"/>
              <a:t>Abhishek</a:t>
            </a:r>
            <a:r>
              <a:rPr lang="en-US" dirty="0" smtClean="0"/>
              <a:t> Kumar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 xmlns:mv="urn:schemas-microsoft-com:mac:vml">
      <p:transition spd="slow" advTm="14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14E2-1084-3240-B2A2-97F7BD7D478B}" type="slidenum">
              <a:rPr lang="en-US"/>
              <a:pPr/>
              <a:t>10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Goal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r>
              <a:rPr lang="en-US" altLang="zh-CN" sz="26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Attack Reconstruction: </a:t>
            </a:r>
            <a:r>
              <a:rPr lang="en-US" altLang="zh-CN" sz="2600">
                <a:ea typeface="宋体" charset="0"/>
                <a:cs typeface="宋体" charset="0"/>
              </a:rPr>
              <a:t>reconstruct how an attack unfolded</a:t>
            </a:r>
            <a:r>
              <a:rPr lang="en-US" altLang="zh-CN" sz="2600" i="1">
                <a:solidFill>
                  <a:srgbClr val="99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600">
                <a:ea typeface="宋体" charset="0"/>
                <a:cs typeface="宋体" charset="0"/>
              </a:rPr>
              <a:t>in the initial stage</a:t>
            </a:r>
          </a:p>
          <a:p>
            <a:pPr lvl="1"/>
            <a:r>
              <a:rPr lang="en-US" altLang="zh-CN" sz="2200">
                <a:ea typeface="宋体" charset="0"/>
                <a:cs typeface="宋体" charset="0"/>
              </a:rPr>
              <a:t>Correct weak points in a network perimeter</a:t>
            </a:r>
          </a:p>
          <a:p>
            <a:endParaRPr lang="en-US" altLang="zh-CN" sz="100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  <a:p>
            <a:r>
              <a:rPr lang="en-US" altLang="zh-CN" sz="26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Attacker Identification:</a:t>
            </a:r>
            <a:r>
              <a:rPr lang="en-US" altLang="zh-CN" sz="2600">
                <a:ea typeface="宋体" charset="0"/>
                <a:cs typeface="宋体" charset="0"/>
              </a:rPr>
              <a:t> pinpoint the attack origin</a:t>
            </a:r>
          </a:p>
          <a:p>
            <a:pPr lvl="1"/>
            <a:r>
              <a:rPr lang="en-US" altLang="zh-CN" sz="2200">
                <a:ea typeface="宋体" charset="0"/>
                <a:cs typeface="宋体" charset="0"/>
              </a:rPr>
              <a:t>Deter future attacks</a:t>
            </a:r>
          </a:p>
          <a:p>
            <a:pPr lvl="1">
              <a:buFont typeface="Wingdings" charset="0"/>
              <a:buNone/>
            </a:pPr>
            <a:endParaRPr lang="en-US" altLang="zh-CN" sz="2200">
              <a:ea typeface="宋体" charset="0"/>
              <a:cs typeface="宋体" charset="0"/>
            </a:endParaRPr>
          </a:p>
        </p:txBody>
      </p:sp>
      <p:pic>
        <p:nvPicPr>
          <p:cNvPr id="196612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827463"/>
            <a:ext cx="2317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5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109913"/>
            <a:ext cx="230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6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30513"/>
            <a:ext cx="2317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7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78138"/>
            <a:ext cx="230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6" name="Picture 8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91075"/>
            <a:ext cx="2317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7" name="Picture 9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943350"/>
            <a:ext cx="2317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8" name="Picture 10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3779838"/>
            <a:ext cx="2301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5311775" y="2805113"/>
            <a:ext cx="32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767513" y="2995613"/>
            <a:ext cx="327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7934325" y="2819400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5105400" y="4062413"/>
            <a:ext cx="32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6840538" y="3962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6877050" y="4916488"/>
            <a:ext cx="33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8382000" y="3733800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 flipH="1">
            <a:off x="5789613" y="2355850"/>
            <a:ext cx="793750" cy="569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Line 19"/>
          <p:cNvSpPr>
            <a:spLocks noChangeShapeType="1"/>
          </p:cNvSpPr>
          <p:nvPr/>
        </p:nvSpPr>
        <p:spPr bwMode="auto">
          <a:xfrm flipH="1">
            <a:off x="5459413" y="3211513"/>
            <a:ext cx="231775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>
            <a:off x="6781800" y="3333750"/>
            <a:ext cx="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6781800" y="41719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6815138" y="2355850"/>
            <a:ext cx="923925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>
            <a:off x="7904163" y="3116263"/>
            <a:ext cx="296862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5837238" y="252253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ea typeface="宋体" charset="0"/>
                <a:cs typeface="宋体" charset="0"/>
              </a:rPr>
              <a:t>t1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6705600" y="258603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ea typeface="宋体" charset="0"/>
                <a:cs typeface="宋体" charset="0"/>
              </a:rPr>
              <a:t>t3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5267325" y="333375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ea typeface="宋体" charset="0"/>
                <a:cs typeface="宋体" charset="0"/>
              </a:rPr>
              <a:t>t2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7254875" y="238125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ea typeface="宋体" charset="0"/>
                <a:cs typeface="宋体" charset="0"/>
              </a:rPr>
              <a:t>t4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7983538" y="32813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ea typeface="宋体" charset="0"/>
                <a:cs typeface="宋体" charset="0"/>
              </a:rPr>
              <a:t>t7</a:t>
            </a:r>
          </a:p>
        </p:txBody>
      </p:sp>
      <p:sp>
        <p:nvSpPr>
          <p:cNvPr id="196637" name="Text Box 29"/>
          <p:cNvSpPr txBox="1">
            <a:spLocks noChangeArrowheads="1"/>
          </p:cNvSpPr>
          <p:nvPr/>
        </p:nvSpPr>
        <p:spPr bwMode="auto">
          <a:xfrm>
            <a:off x="6707188" y="3448050"/>
            <a:ext cx="1109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i="0">
                <a:ea typeface="宋体" charset="0"/>
                <a:cs typeface="宋体" charset="0"/>
              </a:rPr>
              <a:t>t5</a:t>
            </a:r>
          </a:p>
        </p:txBody>
      </p:sp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6705600" y="432435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0">
                <a:ea typeface="宋体" charset="0"/>
                <a:cs typeface="宋体" charset="0"/>
              </a:rPr>
              <a:t>t6</a:t>
            </a:r>
          </a:p>
        </p:txBody>
      </p:sp>
      <p:pic>
        <p:nvPicPr>
          <p:cNvPr id="196639" name="Picture 31" descr="ha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143000" cy="86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40" name="Line 32"/>
          <p:cNvSpPr>
            <a:spLocks noChangeShapeType="1"/>
          </p:cNvSpPr>
          <p:nvPr/>
        </p:nvSpPr>
        <p:spPr bwMode="auto">
          <a:xfrm>
            <a:off x="6750050" y="24574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0E43-D50D-0647-9FF4-5BC36402910F}" type="slidenum">
              <a:rPr lang="en-US"/>
              <a:pPr/>
              <a:t>11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Attack Model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66003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Epidemic spreading attacks</a:t>
            </a:r>
          </a:p>
          <a:p>
            <a:pPr lvl="1"/>
            <a:r>
              <a:rPr lang="en-US"/>
              <a:t>Worm propagation</a:t>
            </a:r>
          </a:p>
          <a:p>
            <a:pPr lvl="1"/>
            <a:r>
              <a:rPr lang="en-US"/>
              <a:t>Botnet recruiting</a:t>
            </a:r>
          </a:p>
          <a:p>
            <a:pPr lvl="1"/>
            <a:endParaRPr lang="en-US"/>
          </a:p>
          <a:p>
            <a:r>
              <a:rPr lang="en-US"/>
              <a:t>Is it possible to identify the worm origin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without any a priori knowledge</a:t>
            </a:r>
            <a:r>
              <a:rPr lang="en-US"/>
              <a:t> about the attack?</a:t>
            </a:r>
          </a:p>
          <a:p>
            <a:pPr lvl="1">
              <a:buFont typeface="Wingdings" charset="0"/>
              <a:buNone/>
            </a:pPr>
            <a:endParaRPr lang="en-US" sz="2200"/>
          </a:p>
          <a:p>
            <a:pPr lvl="1">
              <a:buFont typeface="Wingdings" charset="0"/>
              <a:buNone/>
            </a:pPr>
            <a:endParaRPr lang="en-US" sz="3000"/>
          </a:p>
        </p:txBody>
      </p:sp>
      <p:pic>
        <p:nvPicPr>
          <p:cNvPr id="197637" name="Picture 5" descr="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1600200"/>
            <a:ext cx="92075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8E30-345E-8D48-BC75-37508024A11A}" type="slidenum">
              <a:rPr lang="en-US"/>
              <a:pPr/>
              <a:t>12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0"/>
                <a:cs typeface="宋体" charset="0"/>
              </a:rPr>
              <a:t>Approach</a:t>
            </a: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900">
                <a:solidFill>
                  <a:srgbClr val="0033CC"/>
                </a:solidFill>
                <a:ea typeface="宋体" charset="0"/>
                <a:cs typeface="宋体" charset="0"/>
              </a:rPr>
              <a:t>An invariant:</a:t>
            </a:r>
            <a:r>
              <a:rPr lang="en-US" altLang="zh-CN" sz="2900">
                <a:ea typeface="宋体" charset="0"/>
                <a:cs typeface="宋体" charset="0"/>
              </a:rPr>
              <a:t> attackers and victims must communicate</a:t>
            </a:r>
          </a:p>
          <a:p>
            <a:pPr lvl="1">
              <a:lnSpc>
                <a:spcPct val="80000"/>
              </a:lnSpc>
            </a:pPr>
            <a:r>
              <a:rPr lang="en-US" altLang="zh-CN" sz="2100">
                <a:ea typeface="宋体" charset="0"/>
                <a:cs typeface="宋体" charset="0"/>
              </a:rPr>
              <a:t>Independent of attacks</a:t>
            </a:r>
          </a:p>
          <a:p>
            <a:pPr lvl="1">
              <a:lnSpc>
                <a:spcPct val="80000"/>
              </a:lnSpc>
            </a:pPr>
            <a:r>
              <a:rPr lang="en-US" altLang="zh-CN" sz="2100">
                <a:ea typeface="宋体" charset="0"/>
                <a:cs typeface="宋体" charset="0"/>
              </a:rPr>
              <a:t>Visible to the network</a:t>
            </a:r>
          </a:p>
          <a:p>
            <a:pPr lvl="1">
              <a:lnSpc>
                <a:spcPct val="80000"/>
              </a:lnSpc>
            </a:pPr>
            <a:endParaRPr lang="en-US" altLang="zh-CN" sz="1700"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9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Exploit the overall structure of attack propagation</a:t>
            </a:r>
          </a:p>
          <a:p>
            <a:pPr lvl="1">
              <a:lnSpc>
                <a:spcPct val="80000"/>
              </a:lnSpc>
            </a:pPr>
            <a:r>
              <a:rPr lang="en-US" altLang="zh-CN" sz="2100">
                <a:ea typeface="宋体" charset="0"/>
                <a:cs typeface="宋体" charset="0"/>
              </a:rPr>
              <a:t>Correlate the communication events globally</a:t>
            </a:r>
          </a:p>
          <a:p>
            <a:pPr lvl="1">
              <a:lnSpc>
                <a:spcPct val="80000"/>
              </a:lnSpc>
              <a:buSzTx/>
              <a:buFont typeface="Wingdings" charset="0"/>
              <a:buBlip>
                <a:blip r:embed="rId3"/>
              </a:buBlip>
            </a:pPr>
            <a:r>
              <a:rPr lang="en-US" altLang="zh-CN" sz="2100">
                <a:ea typeface="宋体" charset="0"/>
                <a:cs typeface="宋体" charset="0"/>
              </a:rPr>
              <a:t>Agnostic to attack specific properties or signatures</a:t>
            </a:r>
          </a:p>
          <a:p>
            <a:pPr lvl="1">
              <a:lnSpc>
                <a:spcPct val="80000"/>
              </a:lnSpc>
              <a:buSzTx/>
              <a:buFont typeface="Wingdings" charset="0"/>
              <a:buBlip>
                <a:blip r:embed="rId3"/>
              </a:buBlip>
            </a:pPr>
            <a:r>
              <a:rPr lang="en-US" altLang="zh-CN" sz="2100">
                <a:ea typeface="宋体" charset="0"/>
                <a:cs typeface="宋体" charset="0"/>
              </a:rPr>
              <a:t>Applicable to different attack propagation speeds</a:t>
            </a:r>
          </a:p>
          <a:p>
            <a:pPr lvl="1">
              <a:lnSpc>
                <a:spcPct val="80000"/>
              </a:lnSpc>
              <a:buSzTx/>
              <a:buFont typeface="Wingdings" charset="0"/>
              <a:buNone/>
            </a:pPr>
            <a:endParaRPr lang="en-US" sz="30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700"/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70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48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0AA7-F092-054A-87C6-A167829FA9FE}" type="slidenum">
              <a:rPr lang="en-US"/>
              <a:pPr/>
              <a:t>13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r>
              <a:rPr lang="en-US" sz="2600">
                <a:solidFill>
                  <a:srgbClr val="0033CC"/>
                </a:solidFill>
              </a:rPr>
              <a:t>A unified network with ubiquitous traffic monitoring</a:t>
            </a:r>
          </a:p>
          <a:p>
            <a:pPr lvl="1"/>
            <a:r>
              <a:rPr lang="en-US" altLang="zh-CN" sz="2200">
                <a:ea typeface="宋体" charset="0"/>
                <a:cs typeface="宋体" charset="0"/>
              </a:rPr>
              <a:t>Huge traffic volume and unpredictable traffic pattern</a:t>
            </a:r>
            <a:endParaRPr lang="en-US" sz="2200"/>
          </a:p>
          <a:p>
            <a:pPr lvl="1"/>
            <a:r>
              <a:rPr lang="en-US" sz="2200"/>
              <a:t>Can we find needles in the haystack?</a:t>
            </a:r>
          </a:p>
          <a:p>
            <a:endParaRPr lang="en-US" sz="2600"/>
          </a:p>
          <a:p>
            <a:r>
              <a:rPr lang="en-US" sz="2600">
                <a:solidFill>
                  <a:srgbClr val="0033CC"/>
                </a:solidFill>
              </a:rPr>
              <a:t>Internet-like federated environments</a:t>
            </a:r>
          </a:p>
          <a:p>
            <a:pPr lvl="1"/>
            <a:r>
              <a:rPr lang="en-US" sz="2200"/>
              <a:t>Correlate communicate events in a completely distributed way</a:t>
            </a:r>
          </a:p>
          <a:p>
            <a:pPr lvl="1"/>
            <a:r>
              <a:rPr lang="en-US" sz="2200"/>
              <a:t>Limited information disclosure between domains</a:t>
            </a:r>
          </a:p>
          <a:p>
            <a:pPr lvl="1"/>
            <a:r>
              <a:rPr lang="en-US" sz="2200"/>
              <a:t>Performance robust to partial deployment</a:t>
            </a:r>
          </a:p>
        </p:txBody>
      </p:sp>
      <p:sp>
        <p:nvSpPr>
          <p:cNvPr id="419845" name="AutoShape 5"/>
          <p:cNvSpPr>
            <a:spLocks noChangeArrowheads="1"/>
          </p:cNvSpPr>
          <p:nvPr/>
        </p:nvSpPr>
        <p:spPr bwMode="auto">
          <a:xfrm>
            <a:off x="2971800" y="1066800"/>
            <a:ext cx="4495800" cy="685800"/>
          </a:xfrm>
          <a:prstGeom prst="wedgeRectCallout">
            <a:avLst>
              <a:gd name="adj1" fmla="val -47245"/>
              <a:gd name="adj2" fmla="val 96759"/>
            </a:avLst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Moonwalk Algorithm</a:t>
            </a:r>
          </a:p>
        </p:txBody>
      </p:sp>
      <p:sp>
        <p:nvSpPr>
          <p:cNvPr id="419846" name="AutoShape 6"/>
          <p:cNvSpPr>
            <a:spLocks noChangeArrowheads="1"/>
          </p:cNvSpPr>
          <p:nvPr/>
        </p:nvSpPr>
        <p:spPr bwMode="auto">
          <a:xfrm>
            <a:off x="3048000" y="3276600"/>
            <a:ext cx="4953000" cy="685800"/>
          </a:xfrm>
          <a:prstGeom prst="wedgeRectCallout">
            <a:avLst>
              <a:gd name="adj1" fmla="val -49037"/>
              <a:gd name="adj2" fmla="val 96759"/>
            </a:avLst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 Forensics Alliance (NFA)</a:t>
            </a:r>
          </a:p>
        </p:txBody>
      </p:sp>
    </p:spTree>
    <p:extLst>
      <p:ext uri="{BB962C8B-B14F-4D97-AF65-F5344CB8AC3E}">
        <p14:creationId xmlns:p14="http://schemas.microsoft.com/office/powerpoint/2010/main" val="34947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BD79-C189-684C-8E57-F7E03639A36E}" type="slidenum">
              <a:rPr lang="en-US"/>
              <a:pPr/>
              <a:t>14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A Graph Representation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905000"/>
          </a:xfrm>
        </p:spPr>
        <p:txBody>
          <a:bodyPr/>
          <a:lstStyle/>
          <a:p>
            <a:r>
              <a:rPr lang="en-US" sz="2400"/>
              <a:t>A directed host contact graph </a:t>
            </a:r>
            <a:r>
              <a:rPr lang="en-US" sz="2400">
                <a:solidFill>
                  <a:srgbClr val="0033CC"/>
                </a:solidFill>
              </a:rPr>
              <a:t>G = &lt;V, E&gt;</a:t>
            </a:r>
          </a:p>
          <a:p>
            <a:pPr lvl="1"/>
            <a:r>
              <a:rPr lang="en-US" sz="2000">
                <a:solidFill>
                  <a:srgbClr val="0033CC"/>
                </a:solidFill>
              </a:rPr>
              <a:t>V = H x T</a:t>
            </a:r>
            <a:r>
              <a:rPr lang="en-US" sz="2000"/>
              <a:t>  (</a:t>
            </a:r>
            <a:r>
              <a:rPr lang="en-US" sz="2000">
                <a:solidFill>
                  <a:srgbClr val="0033CC"/>
                </a:solidFill>
              </a:rPr>
              <a:t>H:</a:t>
            </a:r>
            <a:r>
              <a:rPr lang="en-US" sz="2000"/>
              <a:t> the set of all hosts,  </a:t>
            </a:r>
            <a:r>
              <a:rPr lang="en-US" sz="2000">
                <a:solidFill>
                  <a:srgbClr val="0033CC"/>
                </a:solidFill>
              </a:rPr>
              <a:t>T:</a:t>
            </a:r>
            <a:r>
              <a:rPr lang="en-US" sz="2000"/>
              <a:t> time)</a:t>
            </a:r>
          </a:p>
          <a:p>
            <a:pPr lvl="1"/>
            <a:r>
              <a:rPr lang="en-US" sz="2000">
                <a:solidFill>
                  <a:srgbClr val="0033CC"/>
                </a:solidFill>
              </a:rPr>
              <a:t>e </a:t>
            </a:r>
            <a:r>
              <a:rPr lang="en-US" sz="2000">
                <a:solidFill>
                  <a:srgbClr val="0033CC"/>
                </a:solidFill>
                <a:latin typeface="cmsy10" charset="0"/>
              </a:rPr>
              <a:t>2</a:t>
            </a:r>
            <a:r>
              <a:rPr lang="en-US" sz="2000">
                <a:solidFill>
                  <a:srgbClr val="0033CC"/>
                </a:solidFill>
              </a:rPr>
              <a:t> E:</a:t>
            </a:r>
            <a:r>
              <a:rPr lang="en-US" sz="2000" i="1"/>
              <a:t>  </a:t>
            </a:r>
            <a:r>
              <a:rPr lang="en-US" sz="2000"/>
              <a:t>a network flow </a:t>
            </a:r>
            <a:r>
              <a:rPr lang="en-US" altLang="zh-CN" sz="2000">
                <a:ea typeface="宋体" charset="0"/>
                <a:cs typeface="宋体" charset="0"/>
              </a:rPr>
              <a:t>&lt;source, destination, start-time, end-time&gt;</a:t>
            </a:r>
          </a:p>
          <a:p>
            <a:pPr lvl="1"/>
            <a:r>
              <a:rPr lang="en-US" altLang="zh-CN" sz="2000">
                <a:ea typeface="宋体" charset="0"/>
                <a:cs typeface="宋体" charset="0"/>
              </a:rPr>
              <a:t>Assumption: flow directionality consistent with causality</a:t>
            </a:r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762000" y="3611563"/>
            <a:ext cx="5181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>
            <a:off x="762000" y="38401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58" name="Line 6"/>
          <p:cNvSpPr>
            <a:spLocks noChangeShapeType="1"/>
          </p:cNvSpPr>
          <p:nvPr/>
        </p:nvSpPr>
        <p:spPr bwMode="auto">
          <a:xfrm>
            <a:off x="762000" y="4038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59" name="Line 7"/>
          <p:cNvSpPr>
            <a:spLocks noChangeShapeType="1"/>
          </p:cNvSpPr>
          <p:nvPr/>
        </p:nvSpPr>
        <p:spPr bwMode="auto">
          <a:xfrm>
            <a:off x="762000" y="42973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762000" y="45259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762000" y="47545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>
            <a:off x="762000" y="49831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>
            <a:off x="762000" y="52117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762000" y="54403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>
            <a:off x="762000" y="56689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 flipV="1">
            <a:off x="838200" y="38401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7" name="Line 15"/>
          <p:cNvSpPr>
            <a:spLocks noChangeShapeType="1"/>
          </p:cNvSpPr>
          <p:nvPr/>
        </p:nvSpPr>
        <p:spPr bwMode="auto">
          <a:xfrm flipV="1">
            <a:off x="990600" y="4068763"/>
            <a:ext cx="7620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8" name="Line 16"/>
          <p:cNvSpPr>
            <a:spLocks noChangeShapeType="1"/>
          </p:cNvSpPr>
          <p:nvPr/>
        </p:nvSpPr>
        <p:spPr bwMode="auto">
          <a:xfrm>
            <a:off x="1295400" y="3611563"/>
            <a:ext cx="3810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V="1">
            <a:off x="2057400" y="54403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0" name="Line 18"/>
          <p:cNvSpPr>
            <a:spLocks noChangeShapeType="1"/>
          </p:cNvSpPr>
          <p:nvPr/>
        </p:nvSpPr>
        <p:spPr bwMode="auto">
          <a:xfrm>
            <a:off x="2667000" y="5440363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1" name="Line 19"/>
          <p:cNvSpPr>
            <a:spLocks noChangeShapeType="1"/>
          </p:cNvSpPr>
          <p:nvPr/>
        </p:nvSpPr>
        <p:spPr bwMode="auto">
          <a:xfrm flipV="1">
            <a:off x="838200" y="5211763"/>
            <a:ext cx="1524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 flipV="1">
            <a:off x="762000" y="47545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>
            <a:off x="1447800" y="47545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4" name="Line 22"/>
          <p:cNvSpPr>
            <a:spLocks noChangeShapeType="1"/>
          </p:cNvSpPr>
          <p:nvPr/>
        </p:nvSpPr>
        <p:spPr bwMode="auto">
          <a:xfrm flipV="1">
            <a:off x="1905000" y="40687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 flipV="1">
            <a:off x="1676400" y="36115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>
            <a:off x="2209800" y="3611563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>
            <a:off x="2895600" y="3840163"/>
            <a:ext cx="381000" cy="3810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78" name="Line 26"/>
          <p:cNvSpPr>
            <a:spLocks noChangeShapeType="1"/>
          </p:cNvSpPr>
          <p:nvPr/>
        </p:nvSpPr>
        <p:spPr bwMode="auto">
          <a:xfrm flipV="1">
            <a:off x="3429000" y="3840163"/>
            <a:ext cx="6096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5179" name="Group 27"/>
          <p:cNvGrpSpPr>
            <a:grpSpLocks/>
          </p:cNvGrpSpPr>
          <p:nvPr/>
        </p:nvGrpSpPr>
        <p:grpSpPr bwMode="auto">
          <a:xfrm>
            <a:off x="457200" y="5292725"/>
            <a:ext cx="149225" cy="488950"/>
            <a:chOff x="336" y="3209"/>
            <a:chExt cx="94" cy="308"/>
          </a:xfrm>
        </p:grpSpPr>
        <p:sp>
          <p:nvSpPr>
            <p:cNvPr id="305180" name="Text Box 28"/>
            <p:cNvSpPr txBox="1">
              <a:spLocks noChangeArrowheads="1"/>
            </p:cNvSpPr>
            <p:nvPr/>
          </p:nvSpPr>
          <p:spPr bwMode="auto">
            <a:xfrm>
              <a:off x="336" y="3363"/>
              <a:ext cx="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A</a:t>
              </a:r>
            </a:p>
          </p:txBody>
        </p:sp>
        <p:sp>
          <p:nvSpPr>
            <p:cNvPr id="305181" name="Text Box 29"/>
            <p:cNvSpPr txBox="1">
              <a:spLocks noChangeArrowheads="1"/>
            </p:cNvSpPr>
            <p:nvPr/>
          </p:nvSpPr>
          <p:spPr bwMode="auto">
            <a:xfrm>
              <a:off x="336" y="3209"/>
              <a:ext cx="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B</a:t>
              </a:r>
            </a:p>
          </p:txBody>
        </p:sp>
      </p:grp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457200" y="5064125"/>
            <a:ext cx="122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C</a:t>
            </a:r>
          </a:p>
        </p:txBody>
      </p:sp>
      <p:sp>
        <p:nvSpPr>
          <p:cNvPr id="305183" name="Text Box 31"/>
          <p:cNvSpPr txBox="1">
            <a:spLocks noChangeArrowheads="1"/>
          </p:cNvSpPr>
          <p:nvPr/>
        </p:nvSpPr>
        <p:spPr bwMode="auto">
          <a:xfrm>
            <a:off x="457200" y="4835525"/>
            <a:ext cx="14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D</a:t>
            </a:r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457200" y="4606925"/>
            <a:ext cx="12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E</a:t>
            </a: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457200" y="4378325"/>
            <a:ext cx="12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F</a:t>
            </a:r>
          </a:p>
        </p:txBody>
      </p:sp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457200" y="4149725"/>
            <a:ext cx="138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G</a:t>
            </a:r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457200" y="3921125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H</a:t>
            </a:r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 flipV="1">
            <a:off x="4038600" y="5440363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 flipV="1">
            <a:off x="4724400" y="4297363"/>
            <a:ext cx="1524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0" name="Line 38"/>
          <p:cNvSpPr>
            <a:spLocks noChangeShapeType="1"/>
          </p:cNvSpPr>
          <p:nvPr/>
        </p:nvSpPr>
        <p:spPr bwMode="auto">
          <a:xfrm>
            <a:off x="4114800" y="3611563"/>
            <a:ext cx="304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1" name="Line 39"/>
          <p:cNvSpPr>
            <a:spLocks noChangeShapeType="1"/>
          </p:cNvSpPr>
          <p:nvPr/>
        </p:nvSpPr>
        <p:spPr bwMode="auto">
          <a:xfrm flipV="1">
            <a:off x="2971800" y="4297363"/>
            <a:ext cx="304800" cy="6858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2" name="Line 40"/>
          <p:cNvSpPr>
            <a:spLocks noChangeShapeType="1"/>
          </p:cNvSpPr>
          <p:nvPr/>
        </p:nvSpPr>
        <p:spPr bwMode="auto">
          <a:xfrm flipV="1">
            <a:off x="3048000" y="3611563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3" name="Line 41"/>
          <p:cNvSpPr>
            <a:spLocks noChangeShapeType="1"/>
          </p:cNvSpPr>
          <p:nvPr/>
        </p:nvSpPr>
        <p:spPr bwMode="auto">
          <a:xfrm>
            <a:off x="4953000" y="3611563"/>
            <a:ext cx="685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4" name="Line 42"/>
          <p:cNvSpPr>
            <a:spLocks noChangeShapeType="1"/>
          </p:cNvSpPr>
          <p:nvPr/>
        </p:nvSpPr>
        <p:spPr bwMode="auto">
          <a:xfrm>
            <a:off x="1600200" y="61261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5" name="Text Box 43"/>
          <p:cNvSpPr txBox="1">
            <a:spLocks noChangeArrowheads="1"/>
          </p:cNvSpPr>
          <p:nvPr/>
        </p:nvSpPr>
        <p:spPr bwMode="auto">
          <a:xfrm>
            <a:off x="4419600" y="597376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i="0">
                <a:latin typeface="Comic Sans MS" charset="0"/>
              </a:rPr>
              <a:t>time T</a:t>
            </a:r>
          </a:p>
        </p:txBody>
      </p:sp>
      <p:sp>
        <p:nvSpPr>
          <p:cNvPr id="305196" name="Line 44"/>
          <p:cNvSpPr>
            <a:spLocks noChangeShapeType="1"/>
          </p:cNvSpPr>
          <p:nvPr/>
        </p:nvSpPr>
        <p:spPr bwMode="auto">
          <a:xfrm flipV="1">
            <a:off x="1371600" y="52117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7" name="Line 45"/>
          <p:cNvSpPr>
            <a:spLocks noChangeShapeType="1"/>
          </p:cNvSpPr>
          <p:nvPr/>
        </p:nvSpPr>
        <p:spPr bwMode="auto">
          <a:xfrm flipV="1">
            <a:off x="2209800" y="4525963"/>
            <a:ext cx="381000" cy="9144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8" name="Line 46"/>
          <p:cNvSpPr>
            <a:spLocks noChangeShapeType="1"/>
          </p:cNvSpPr>
          <p:nvPr/>
        </p:nvSpPr>
        <p:spPr bwMode="auto">
          <a:xfrm flipV="1">
            <a:off x="2895600" y="49831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199" name="Line 47"/>
          <p:cNvSpPr>
            <a:spLocks noChangeShapeType="1"/>
          </p:cNvSpPr>
          <p:nvPr/>
        </p:nvSpPr>
        <p:spPr bwMode="auto">
          <a:xfrm flipV="1">
            <a:off x="3352800" y="4297363"/>
            <a:ext cx="457200" cy="1143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0" name="Line 48"/>
          <p:cNvSpPr>
            <a:spLocks noChangeShapeType="1"/>
          </p:cNvSpPr>
          <p:nvPr/>
        </p:nvSpPr>
        <p:spPr bwMode="auto">
          <a:xfrm>
            <a:off x="4038600" y="45259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1" name="Line 49"/>
          <p:cNvSpPr>
            <a:spLocks noChangeShapeType="1"/>
          </p:cNvSpPr>
          <p:nvPr/>
        </p:nvSpPr>
        <p:spPr bwMode="auto">
          <a:xfrm flipV="1">
            <a:off x="4724400" y="4068763"/>
            <a:ext cx="6096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2" name="Line 50"/>
          <p:cNvSpPr>
            <a:spLocks noChangeShapeType="1"/>
          </p:cNvSpPr>
          <p:nvPr/>
        </p:nvSpPr>
        <p:spPr bwMode="auto">
          <a:xfrm flipV="1">
            <a:off x="5410200" y="38401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3" name="Line 51"/>
          <p:cNvSpPr>
            <a:spLocks noChangeShapeType="1"/>
          </p:cNvSpPr>
          <p:nvPr/>
        </p:nvSpPr>
        <p:spPr bwMode="auto">
          <a:xfrm flipV="1">
            <a:off x="4419600" y="42973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4" name="Line 52"/>
          <p:cNvSpPr>
            <a:spLocks noChangeShapeType="1"/>
          </p:cNvSpPr>
          <p:nvPr/>
        </p:nvSpPr>
        <p:spPr bwMode="auto">
          <a:xfrm>
            <a:off x="2590800" y="5211763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5" name="Line 53"/>
          <p:cNvSpPr>
            <a:spLocks noChangeShapeType="1"/>
          </p:cNvSpPr>
          <p:nvPr/>
        </p:nvSpPr>
        <p:spPr bwMode="auto">
          <a:xfrm>
            <a:off x="3276600" y="5440363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6" name="Line 54"/>
          <p:cNvSpPr>
            <a:spLocks noChangeShapeType="1"/>
          </p:cNvSpPr>
          <p:nvPr/>
        </p:nvSpPr>
        <p:spPr bwMode="auto">
          <a:xfrm>
            <a:off x="50292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7" name="Line 55"/>
          <p:cNvSpPr>
            <a:spLocks noChangeShapeType="1"/>
          </p:cNvSpPr>
          <p:nvPr/>
        </p:nvSpPr>
        <p:spPr bwMode="auto">
          <a:xfrm flipV="1">
            <a:off x="4800600" y="52117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8" name="Line 56"/>
          <p:cNvSpPr>
            <a:spLocks noChangeShapeType="1"/>
          </p:cNvSpPr>
          <p:nvPr/>
        </p:nvSpPr>
        <p:spPr bwMode="auto">
          <a:xfrm>
            <a:off x="5334000" y="5440363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09" name="Line 57"/>
          <p:cNvSpPr>
            <a:spLocks noChangeShapeType="1"/>
          </p:cNvSpPr>
          <p:nvPr/>
        </p:nvSpPr>
        <p:spPr bwMode="auto">
          <a:xfrm>
            <a:off x="5029200" y="4297363"/>
            <a:ext cx="685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0" name="Line 58"/>
          <p:cNvSpPr>
            <a:spLocks noChangeShapeType="1"/>
          </p:cNvSpPr>
          <p:nvPr/>
        </p:nvSpPr>
        <p:spPr bwMode="auto">
          <a:xfrm flipV="1">
            <a:off x="54864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1" name="Line 59"/>
          <p:cNvSpPr>
            <a:spLocks noChangeShapeType="1"/>
          </p:cNvSpPr>
          <p:nvPr/>
        </p:nvSpPr>
        <p:spPr bwMode="auto">
          <a:xfrm flipV="1">
            <a:off x="4572000" y="3611563"/>
            <a:ext cx="3048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2" name="Line 60"/>
          <p:cNvSpPr>
            <a:spLocks noChangeShapeType="1"/>
          </p:cNvSpPr>
          <p:nvPr/>
        </p:nvSpPr>
        <p:spPr bwMode="auto">
          <a:xfrm>
            <a:off x="3962400" y="52117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3" name="Line 61"/>
          <p:cNvSpPr>
            <a:spLocks noChangeShapeType="1"/>
          </p:cNvSpPr>
          <p:nvPr/>
        </p:nvSpPr>
        <p:spPr bwMode="auto">
          <a:xfrm flipV="1">
            <a:off x="3962400" y="4754563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4" name="Line 62"/>
          <p:cNvSpPr>
            <a:spLocks noChangeShapeType="1"/>
          </p:cNvSpPr>
          <p:nvPr/>
        </p:nvSpPr>
        <p:spPr bwMode="auto">
          <a:xfrm>
            <a:off x="3429000" y="49831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5" name="Line 63"/>
          <p:cNvSpPr>
            <a:spLocks noChangeShapeType="1"/>
          </p:cNvSpPr>
          <p:nvPr/>
        </p:nvSpPr>
        <p:spPr bwMode="auto">
          <a:xfrm>
            <a:off x="41910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6" name="Line 64"/>
          <p:cNvSpPr>
            <a:spLocks noChangeShapeType="1"/>
          </p:cNvSpPr>
          <p:nvPr/>
        </p:nvSpPr>
        <p:spPr bwMode="auto">
          <a:xfrm flipV="1">
            <a:off x="1524000" y="5211763"/>
            <a:ext cx="5334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7" name="Line 65"/>
          <p:cNvSpPr>
            <a:spLocks noChangeShapeType="1"/>
          </p:cNvSpPr>
          <p:nvPr/>
        </p:nvSpPr>
        <p:spPr bwMode="auto">
          <a:xfrm>
            <a:off x="5867400" y="4754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8" name="Line 66"/>
          <p:cNvSpPr>
            <a:spLocks noChangeShapeType="1"/>
          </p:cNvSpPr>
          <p:nvPr/>
        </p:nvSpPr>
        <p:spPr bwMode="auto">
          <a:xfrm flipV="1">
            <a:off x="19050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19" name="Line 67"/>
          <p:cNvSpPr>
            <a:spLocks noChangeShapeType="1"/>
          </p:cNvSpPr>
          <p:nvPr/>
        </p:nvSpPr>
        <p:spPr bwMode="auto">
          <a:xfrm flipV="1">
            <a:off x="2819400" y="4297363"/>
            <a:ext cx="304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20" name="Line 68"/>
          <p:cNvSpPr>
            <a:spLocks noChangeShapeType="1"/>
          </p:cNvSpPr>
          <p:nvPr/>
        </p:nvSpPr>
        <p:spPr bwMode="auto">
          <a:xfrm flipV="1">
            <a:off x="1371600" y="5211763"/>
            <a:ext cx="38100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21" name="Line 69"/>
          <p:cNvSpPr>
            <a:spLocks noChangeShapeType="1"/>
          </p:cNvSpPr>
          <p:nvPr/>
        </p:nvSpPr>
        <p:spPr bwMode="auto">
          <a:xfrm flipV="1">
            <a:off x="2209800" y="4525963"/>
            <a:ext cx="381000" cy="914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5222" name="Group 70"/>
          <p:cNvGrpSpPr>
            <a:grpSpLocks/>
          </p:cNvGrpSpPr>
          <p:nvPr/>
        </p:nvGrpSpPr>
        <p:grpSpPr bwMode="auto">
          <a:xfrm>
            <a:off x="2895600" y="4068763"/>
            <a:ext cx="2438400" cy="1371600"/>
            <a:chOff x="1872" y="2544"/>
            <a:chExt cx="1536" cy="864"/>
          </a:xfrm>
        </p:grpSpPr>
        <p:sp>
          <p:nvSpPr>
            <p:cNvPr id="305223" name="Line 71"/>
            <p:cNvSpPr>
              <a:spLocks noChangeShapeType="1"/>
            </p:cNvSpPr>
            <p:nvPr/>
          </p:nvSpPr>
          <p:spPr bwMode="auto">
            <a:xfrm flipV="1">
              <a:off x="1872" y="3120"/>
              <a:ext cx="192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24" name="Line 72"/>
            <p:cNvSpPr>
              <a:spLocks noChangeShapeType="1"/>
            </p:cNvSpPr>
            <p:nvPr/>
          </p:nvSpPr>
          <p:spPr bwMode="auto">
            <a:xfrm flipV="1">
              <a:off x="2160" y="2688"/>
              <a:ext cx="288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25" name="Line 73"/>
            <p:cNvSpPr>
              <a:spLocks noChangeShapeType="1"/>
            </p:cNvSpPr>
            <p:nvPr/>
          </p:nvSpPr>
          <p:spPr bwMode="auto">
            <a:xfrm>
              <a:off x="2592" y="2832"/>
              <a:ext cx="192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26" name="Line 74"/>
            <p:cNvSpPr>
              <a:spLocks noChangeShapeType="1"/>
            </p:cNvSpPr>
            <p:nvPr/>
          </p:nvSpPr>
          <p:spPr bwMode="auto">
            <a:xfrm flipV="1">
              <a:off x="3024" y="2544"/>
              <a:ext cx="384" cy="43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5227" name="Text Box 75"/>
          <p:cNvSpPr txBox="1">
            <a:spLocks noChangeArrowheads="1"/>
          </p:cNvSpPr>
          <p:nvPr/>
        </p:nvSpPr>
        <p:spPr bwMode="auto">
          <a:xfrm>
            <a:off x="476250" y="3692525"/>
            <a:ext cx="111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I</a:t>
            </a:r>
          </a:p>
        </p:txBody>
      </p:sp>
      <p:sp>
        <p:nvSpPr>
          <p:cNvPr id="305228" name="Text Box 76"/>
          <p:cNvSpPr txBox="1">
            <a:spLocks noChangeArrowheads="1"/>
          </p:cNvSpPr>
          <p:nvPr/>
        </p:nvSpPr>
        <p:spPr bwMode="auto">
          <a:xfrm>
            <a:off x="476250" y="3463925"/>
            <a:ext cx="134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J</a:t>
            </a:r>
          </a:p>
        </p:txBody>
      </p:sp>
      <p:grpSp>
        <p:nvGrpSpPr>
          <p:cNvPr id="305229" name="Group 77"/>
          <p:cNvGrpSpPr>
            <a:grpSpLocks/>
          </p:cNvGrpSpPr>
          <p:nvPr/>
        </p:nvGrpSpPr>
        <p:grpSpPr bwMode="auto">
          <a:xfrm>
            <a:off x="1658938" y="3459163"/>
            <a:ext cx="3800475" cy="2535237"/>
            <a:chOff x="1045" y="2035"/>
            <a:chExt cx="2394" cy="1597"/>
          </a:xfrm>
        </p:grpSpPr>
        <p:grpSp>
          <p:nvGrpSpPr>
            <p:cNvPr id="305230" name="Group 78"/>
            <p:cNvGrpSpPr>
              <a:grpSpLocks/>
            </p:cNvGrpSpPr>
            <p:nvPr/>
          </p:nvGrpSpPr>
          <p:grpSpPr bwMode="auto">
            <a:xfrm>
              <a:off x="1045" y="2035"/>
              <a:ext cx="118" cy="1597"/>
              <a:chOff x="864" y="2112"/>
              <a:chExt cx="118" cy="1597"/>
            </a:xfrm>
          </p:grpSpPr>
          <p:sp>
            <p:nvSpPr>
              <p:cNvPr id="305231" name="Line 79"/>
              <p:cNvSpPr>
                <a:spLocks noChangeShapeType="1"/>
              </p:cNvSpPr>
              <p:nvPr/>
            </p:nvSpPr>
            <p:spPr bwMode="auto">
              <a:xfrm>
                <a:off x="912" y="21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232" name="Text Box 80"/>
              <p:cNvSpPr txBox="1">
                <a:spLocks noChangeArrowheads="1"/>
              </p:cNvSpPr>
              <p:nvPr/>
            </p:nvSpPr>
            <p:spPr bwMode="auto">
              <a:xfrm>
                <a:off x="864" y="3555"/>
                <a:ext cx="1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t1</a:t>
                </a:r>
                <a:endParaRPr lang="en-US" sz="1600" i="0" baseline="-25000">
                  <a:latin typeface="Comic Sans MS" charset="0"/>
                </a:endParaRPr>
              </a:p>
            </p:txBody>
          </p:sp>
        </p:grpSp>
        <p:grpSp>
          <p:nvGrpSpPr>
            <p:cNvPr id="305233" name="Group 81"/>
            <p:cNvGrpSpPr>
              <a:grpSpLocks/>
            </p:cNvGrpSpPr>
            <p:nvPr/>
          </p:nvGrpSpPr>
          <p:grpSpPr bwMode="auto">
            <a:xfrm>
              <a:off x="1584" y="2035"/>
              <a:ext cx="138" cy="1597"/>
              <a:chOff x="1392" y="2112"/>
              <a:chExt cx="138" cy="1597"/>
            </a:xfrm>
          </p:grpSpPr>
          <p:sp>
            <p:nvSpPr>
              <p:cNvPr id="305234" name="Line 82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235" name="Text Box 83"/>
              <p:cNvSpPr txBox="1">
                <a:spLocks noChangeArrowheads="1"/>
              </p:cNvSpPr>
              <p:nvPr/>
            </p:nvSpPr>
            <p:spPr bwMode="auto">
              <a:xfrm>
                <a:off x="1392" y="3555"/>
                <a:ext cx="13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t2</a:t>
                </a:r>
                <a:endParaRPr lang="en-US" sz="1600" i="0" baseline="-25000">
                  <a:latin typeface="Comic Sans MS" charset="0"/>
                </a:endParaRPr>
              </a:p>
            </p:txBody>
          </p:sp>
        </p:grpSp>
        <p:sp>
          <p:nvSpPr>
            <p:cNvPr id="305236" name="Line 84"/>
            <p:cNvSpPr>
              <a:spLocks noChangeShapeType="1"/>
            </p:cNvSpPr>
            <p:nvPr/>
          </p:nvSpPr>
          <p:spPr bwMode="auto">
            <a:xfrm>
              <a:off x="2016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37" name="Line 85"/>
            <p:cNvSpPr>
              <a:spLocks noChangeShapeType="1"/>
            </p:cNvSpPr>
            <p:nvPr/>
          </p:nvSpPr>
          <p:spPr bwMode="auto">
            <a:xfrm>
              <a:off x="2400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38" name="Line 86"/>
            <p:cNvSpPr>
              <a:spLocks noChangeShapeType="1"/>
            </p:cNvSpPr>
            <p:nvPr/>
          </p:nvSpPr>
          <p:spPr bwMode="auto">
            <a:xfrm>
              <a:off x="2736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39" name="Line 87"/>
            <p:cNvSpPr>
              <a:spLocks noChangeShapeType="1"/>
            </p:cNvSpPr>
            <p:nvPr/>
          </p:nvSpPr>
          <p:spPr bwMode="auto">
            <a:xfrm>
              <a:off x="3360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40" name="Text Box 88"/>
            <p:cNvSpPr txBox="1">
              <a:spLocks noChangeArrowheads="1"/>
            </p:cNvSpPr>
            <p:nvPr/>
          </p:nvSpPr>
          <p:spPr bwMode="auto">
            <a:xfrm>
              <a:off x="1968" y="347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t3</a:t>
              </a:r>
              <a:endParaRPr lang="en-US" sz="1600" i="0" baseline="-25000">
                <a:latin typeface="Comic Sans MS" charset="0"/>
              </a:endParaRPr>
            </a:p>
          </p:txBody>
        </p:sp>
        <p:sp>
          <p:nvSpPr>
            <p:cNvPr id="305241" name="Text Box 89"/>
            <p:cNvSpPr txBox="1">
              <a:spLocks noChangeArrowheads="1"/>
            </p:cNvSpPr>
            <p:nvPr/>
          </p:nvSpPr>
          <p:spPr bwMode="auto">
            <a:xfrm>
              <a:off x="2688" y="346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t5</a:t>
              </a:r>
              <a:endParaRPr lang="en-US" sz="1600" i="0" baseline="-25000">
                <a:latin typeface="Comic Sans MS" charset="0"/>
              </a:endParaRPr>
            </a:p>
          </p:txBody>
        </p:sp>
        <p:sp>
          <p:nvSpPr>
            <p:cNvPr id="305242" name="Text Box 90"/>
            <p:cNvSpPr txBox="1">
              <a:spLocks noChangeArrowheads="1"/>
            </p:cNvSpPr>
            <p:nvPr/>
          </p:nvSpPr>
          <p:spPr bwMode="auto">
            <a:xfrm>
              <a:off x="3301" y="346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t6</a:t>
              </a:r>
              <a:endParaRPr lang="en-US" sz="1600" i="0" baseline="-25000">
                <a:latin typeface="Comic Sans MS" charset="0"/>
              </a:endParaRPr>
            </a:p>
          </p:txBody>
        </p:sp>
        <p:sp>
          <p:nvSpPr>
            <p:cNvPr id="305243" name="Text Box 91"/>
            <p:cNvSpPr txBox="1">
              <a:spLocks noChangeArrowheads="1"/>
            </p:cNvSpPr>
            <p:nvPr/>
          </p:nvSpPr>
          <p:spPr bwMode="auto">
            <a:xfrm>
              <a:off x="2341" y="347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t4</a:t>
              </a:r>
              <a:endParaRPr lang="en-US" sz="1600" i="0" baseline="-25000">
                <a:latin typeface="Comic Sans MS" charset="0"/>
              </a:endParaRPr>
            </a:p>
          </p:txBody>
        </p:sp>
      </p:grpSp>
      <p:grpSp>
        <p:nvGrpSpPr>
          <p:cNvPr id="305244" name="Group 92"/>
          <p:cNvGrpSpPr>
            <a:grpSpLocks/>
          </p:cNvGrpSpPr>
          <p:nvPr/>
        </p:nvGrpSpPr>
        <p:grpSpPr bwMode="auto">
          <a:xfrm>
            <a:off x="2590800" y="3611563"/>
            <a:ext cx="3352800" cy="2057400"/>
            <a:chOff x="1680" y="2256"/>
            <a:chExt cx="2112" cy="1296"/>
          </a:xfrm>
        </p:grpSpPr>
        <p:sp>
          <p:nvSpPr>
            <p:cNvPr id="305245" name="Line 93"/>
            <p:cNvSpPr>
              <a:spLocks noChangeShapeType="1"/>
            </p:cNvSpPr>
            <p:nvPr/>
          </p:nvSpPr>
          <p:spPr bwMode="auto">
            <a:xfrm flipV="1">
              <a:off x="3456" y="2400"/>
              <a:ext cx="240" cy="28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46" name="Line 94"/>
            <p:cNvSpPr>
              <a:spLocks noChangeShapeType="1"/>
            </p:cNvSpPr>
            <p:nvPr/>
          </p:nvSpPr>
          <p:spPr bwMode="auto">
            <a:xfrm flipV="1">
              <a:off x="2832" y="2688"/>
              <a:ext cx="192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47" name="Line 95"/>
            <p:cNvSpPr>
              <a:spLocks noChangeShapeType="1"/>
            </p:cNvSpPr>
            <p:nvPr/>
          </p:nvSpPr>
          <p:spPr bwMode="auto">
            <a:xfrm>
              <a:off x="1680" y="3264"/>
              <a:ext cx="336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48" name="Line 96"/>
            <p:cNvSpPr>
              <a:spLocks noChangeShapeType="1"/>
            </p:cNvSpPr>
            <p:nvPr/>
          </p:nvSpPr>
          <p:spPr bwMode="auto">
            <a:xfrm>
              <a:off x="2112" y="3408"/>
              <a:ext cx="288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49" name="Line 97"/>
            <p:cNvSpPr>
              <a:spLocks noChangeShapeType="1"/>
            </p:cNvSpPr>
            <p:nvPr/>
          </p:nvSpPr>
          <p:spPr bwMode="auto">
            <a:xfrm>
              <a:off x="3216" y="2976"/>
              <a:ext cx="240" cy="28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50" name="Line 98"/>
            <p:cNvSpPr>
              <a:spLocks noChangeShapeType="1"/>
            </p:cNvSpPr>
            <p:nvPr/>
          </p:nvSpPr>
          <p:spPr bwMode="auto">
            <a:xfrm flipV="1">
              <a:off x="3072" y="3264"/>
              <a:ext cx="192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51" name="Line 99"/>
            <p:cNvSpPr>
              <a:spLocks noChangeShapeType="1"/>
            </p:cNvSpPr>
            <p:nvPr/>
          </p:nvSpPr>
          <p:spPr bwMode="auto">
            <a:xfrm>
              <a:off x="3456" y="3408"/>
              <a:ext cx="336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52" name="Line 100"/>
            <p:cNvSpPr>
              <a:spLocks noChangeShapeType="1"/>
            </p:cNvSpPr>
            <p:nvPr/>
          </p:nvSpPr>
          <p:spPr bwMode="auto">
            <a:xfrm>
              <a:off x="3216" y="2688"/>
              <a:ext cx="432" cy="28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53" name="Line 101"/>
            <p:cNvSpPr>
              <a:spLocks noChangeShapeType="1"/>
            </p:cNvSpPr>
            <p:nvPr/>
          </p:nvSpPr>
          <p:spPr bwMode="auto">
            <a:xfrm flipV="1">
              <a:off x="3504" y="2976"/>
              <a:ext cx="240" cy="288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54" name="Line 102"/>
            <p:cNvSpPr>
              <a:spLocks noChangeShapeType="1"/>
            </p:cNvSpPr>
            <p:nvPr/>
          </p:nvSpPr>
          <p:spPr bwMode="auto">
            <a:xfrm flipV="1">
              <a:off x="2928" y="2256"/>
              <a:ext cx="192" cy="43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55" name="Line 103"/>
            <p:cNvSpPr>
              <a:spLocks noChangeShapeType="1"/>
            </p:cNvSpPr>
            <p:nvPr/>
          </p:nvSpPr>
          <p:spPr bwMode="auto">
            <a:xfrm>
              <a:off x="2544" y="3264"/>
              <a:ext cx="240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56" name="Line 104"/>
            <p:cNvSpPr>
              <a:spLocks noChangeShapeType="1"/>
            </p:cNvSpPr>
            <p:nvPr/>
          </p:nvSpPr>
          <p:spPr bwMode="auto">
            <a:xfrm flipV="1">
              <a:off x="2544" y="2976"/>
              <a:ext cx="384" cy="14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5257" name="Line 105"/>
          <p:cNvSpPr>
            <a:spLocks noChangeShapeType="1"/>
          </p:cNvSpPr>
          <p:nvPr/>
        </p:nvSpPr>
        <p:spPr bwMode="auto">
          <a:xfrm flipV="1">
            <a:off x="7924800" y="3581400"/>
            <a:ext cx="5334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58" name="Rectangle 106"/>
          <p:cNvSpPr>
            <a:spLocks noChangeArrowheads="1"/>
          </p:cNvSpPr>
          <p:nvPr/>
        </p:nvSpPr>
        <p:spPr bwMode="auto">
          <a:xfrm>
            <a:off x="6172200" y="34290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1600" i="0">
                <a:solidFill>
                  <a:schemeClr val="tx2"/>
                </a:solidFill>
                <a:latin typeface="Comic Sans MS" charset="0"/>
              </a:rPr>
              <a:t>Normal edge: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800"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1600" i="0">
                <a:solidFill>
                  <a:schemeClr val="tx2"/>
                </a:solidFill>
                <a:latin typeface="Comic Sans MS" charset="0"/>
              </a:rPr>
              <a:t>Causal edge: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600" i="0">
                <a:latin typeface="Comic Sans MS" charset="0"/>
              </a:rPr>
              <a:t>flows infect destinations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600" i="0">
                <a:latin typeface="Comic Sans MS" charset="0"/>
              </a:rPr>
              <a:t>successfully</a:t>
            </a:r>
            <a:endParaRPr lang="en-US" sz="1600"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800">
              <a:solidFill>
                <a:schemeClr val="tx2"/>
              </a:solidFill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1600" i="0">
                <a:solidFill>
                  <a:schemeClr val="tx2"/>
                </a:solidFill>
                <a:latin typeface="Comic Sans MS" charset="0"/>
              </a:rPr>
              <a:t>Non-causal attack edge: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600" i="0">
                <a:latin typeface="Comic Sans MS" charset="0"/>
              </a:rPr>
              <a:t>failed infection attempts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 sz="1600" i="0">
                <a:latin typeface="Comic Sans MS" charset="0"/>
              </a:rPr>
              <a:t>with infectious payload</a:t>
            </a:r>
            <a:endParaRPr lang="en-US" sz="1600"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800">
              <a:latin typeface="Comic Sans MS" charset="0"/>
            </a:endParaRPr>
          </a:p>
        </p:txBody>
      </p:sp>
      <p:sp>
        <p:nvSpPr>
          <p:cNvPr id="305259" name="Line 107"/>
          <p:cNvSpPr>
            <a:spLocks noChangeShapeType="1"/>
          </p:cNvSpPr>
          <p:nvPr/>
        </p:nvSpPr>
        <p:spPr bwMode="auto">
          <a:xfrm flipV="1">
            <a:off x="7924800" y="5334000"/>
            <a:ext cx="533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60" name="Line 108"/>
          <p:cNvSpPr>
            <a:spLocks noChangeShapeType="1"/>
          </p:cNvSpPr>
          <p:nvPr/>
        </p:nvSpPr>
        <p:spPr bwMode="auto">
          <a:xfrm flipV="1">
            <a:off x="7924800" y="4038600"/>
            <a:ext cx="533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61" name="Line 109"/>
          <p:cNvSpPr>
            <a:spLocks noChangeShapeType="1"/>
          </p:cNvSpPr>
          <p:nvPr/>
        </p:nvSpPr>
        <p:spPr bwMode="auto">
          <a:xfrm>
            <a:off x="762000" y="5211763"/>
            <a:ext cx="518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62" name="Line 110"/>
          <p:cNvSpPr>
            <a:spLocks noChangeShapeType="1"/>
          </p:cNvSpPr>
          <p:nvPr/>
        </p:nvSpPr>
        <p:spPr bwMode="auto">
          <a:xfrm>
            <a:off x="762000" y="5638800"/>
            <a:ext cx="518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5263" name="Group 111"/>
          <p:cNvGrpSpPr>
            <a:grpSpLocks/>
          </p:cNvGrpSpPr>
          <p:nvPr/>
        </p:nvGrpSpPr>
        <p:grpSpPr bwMode="auto">
          <a:xfrm>
            <a:off x="1447800" y="3429000"/>
            <a:ext cx="735013" cy="2595563"/>
            <a:chOff x="960" y="2160"/>
            <a:chExt cx="463" cy="1635"/>
          </a:xfrm>
        </p:grpSpPr>
        <p:sp>
          <p:nvSpPr>
            <p:cNvPr id="305264" name="Line 112"/>
            <p:cNvSpPr>
              <a:spLocks noChangeShapeType="1"/>
            </p:cNvSpPr>
            <p:nvPr/>
          </p:nvSpPr>
          <p:spPr bwMode="auto">
            <a:xfrm>
              <a:off x="1008" y="2160"/>
              <a:ext cx="0" cy="148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65" name="Line 113"/>
            <p:cNvSpPr>
              <a:spLocks noChangeShapeType="1"/>
            </p:cNvSpPr>
            <p:nvPr/>
          </p:nvSpPr>
          <p:spPr bwMode="auto">
            <a:xfrm>
              <a:off x="1344" y="2160"/>
              <a:ext cx="0" cy="148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5266" name="Text Box 114"/>
            <p:cNvSpPr txBox="1">
              <a:spLocks noChangeArrowheads="1"/>
            </p:cNvSpPr>
            <p:nvPr/>
          </p:nvSpPr>
          <p:spPr bwMode="auto">
            <a:xfrm>
              <a:off x="960" y="3641"/>
              <a:ext cx="1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t1</a:t>
              </a:r>
            </a:p>
          </p:txBody>
        </p:sp>
        <p:sp>
          <p:nvSpPr>
            <p:cNvPr id="305267" name="Text Box 115"/>
            <p:cNvSpPr txBox="1">
              <a:spLocks noChangeArrowheads="1"/>
            </p:cNvSpPr>
            <p:nvPr/>
          </p:nvSpPr>
          <p:spPr bwMode="auto">
            <a:xfrm>
              <a:off x="1285" y="3641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t2</a:t>
              </a:r>
            </a:p>
          </p:txBody>
        </p:sp>
      </p:grpSp>
      <p:sp>
        <p:nvSpPr>
          <p:cNvPr id="305268" name="Line 116"/>
          <p:cNvSpPr>
            <a:spLocks noChangeShapeType="1"/>
          </p:cNvSpPr>
          <p:nvPr/>
        </p:nvSpPr>
        <p:spPr bwMode="auto">
          <a:xfrm flipV="1">
            <a:off x="1524000" y="5181600"/>
            <a:ext cx="533400" cy="4572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69" name="Oval 117"/>
          <p:cNvSpPr>
            <a:spLocks noChangeArrowheads="1"/>
          </p:cNvSpPr>
          <p:nvPr/>
        </p:nvSpPr>
        <p:spPr bwMode="auto">
          <a:xfrm>
            <a:off x="1295400" y="5105400"/>
            <a:ext cx="533400" cy="45720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70" name="Oval 118"/>
          <p:cNvSpPr>
            <a:spLocks noChangeArrowheads="1"/>
          </p:cNvSpPr>
          <p:nvPr/>
        </p:nvSpPr>
        <p:spPr bwMode="auto">
          <a:xfrm>
            <a:off x="2514600" y="5105400"/>
            <a:ext cx="685800" cy="4572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5271" name="Oval 119"/>
          <p:cNvSpPr>
            <a:spLocks noChangeArrowheads="1"/>
          </p:cNvSpPr>
          <p:nvPr/>
        </p:nvSpPr>
        <p:spPr bwMode="auto">
          <a:xfrm>
            <a:off x="5334000" y="3810000"/>
            <a:ext cx="609600" cy="5334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220" grpId="0" animBg="1"/>
      <p:bldP spid="305221" grpId="0" animBg="1"/>
      <p:bldP spid="305261" grpId="0" animBg="1"/>
      <p:bldP spid="305261" grpId="1" animBg="1"/>
      <p:bldP spid="305262" grpId="0" animBg="1"/>
      <p:bldP spid="305262" grpId="1" animBg="1"/>
      <p:bldP spid="305268" grpId="0" animBg="1"/>
      <p:bldP spid="305268" grpId="1" animBg="1"/>
      <p:bldP spid="305269" grpId="0" animBg="1"/>
      <p:bldP spid="305269" grpId="1" animBg="1"/>
      <p:bldP spid="305270" grpId="0" animBg="1"/>
      <p:bldP spid="305270" grpId="1" animBg="1"/>
      <p:bldP spid="305271" grpId="0" animBg="1"/>
      <p:bldP spid="3052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3B36-F84B-5141-A103-70FB30433A9B}" type="slidenum">
              <a:rPr lang="en-US"/>
              <a:pPr/>
              <a:t>15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Problem Formulation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038600" cy="1295400"/>
          </a:xfrm>
        </p:spPr>
        <p:txBody>
          <a:bodyPr/>
          <a:lstStyle/>
          <a:p>
            <a:r>
              <a:rPr lang="en-US" sz="2400">
                <a:solidFill>
                  <a:srgbClr val="3333CC"/>
                </a:solidFill>
              </a:rPr>
              <a:t>Input:</a:t>
            </a:r>
            <a:r>
              <a:rPr lang="en-US" sz="2400"/>
              <a:t> an unlabeled directed host contact graph </a:t>
            </a:r>
            <a:r>
              <a:rPr lang="en-US" sz="2400" i="1">
                <a:solidFill>
                  <a:srgbClr val="0033CC"/>
                </a:solidFill>
              </a:rPr>
              <a:t>G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3810000" cy="1981200"/>
          </a:xfrm>
        </p:spPr>
        <p:txBody>
          <a:bodyPr/>
          <a:lstStyle/>
          <a:p>
            <a:r>
              <a:rPr lang="en-US" sz="2400">
                <a:solidFill>
                  <a:srgbClr val="3333CC"/>
                </a:solidFill>
              </a:rPr>
              <a:t>Desired output:</a:t>
            </a:r>
            <a:r>
              <a:rPr lang="en-US" sz="2400"/>
              <a:t> label causal edges initial in time</a:t>
            </a: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>
            <a:off x="838200" y="3459163"/>
            <a:ext cx="5181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838200" y="36877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3" name="Line 7"/>
          <p:cNvSpPr>
            <a:spLocks noChangeShapeType="1"/>
          </p:cNvSpPr>
          <p:nvPr/>
        </p:nvSpPr>
        <p:spPr bwMode="auto">
          <a:xfrm>
            <a:off x="838200" y="38862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838200" y="41449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838200" y="43735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838200" y="46021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>
            <a:off x="838200" y="48307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838200" y="50593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838200" y="52879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838200" y="55165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 flipV="1">
            <a:off x="914400" y="36877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 flipV="1">
            <a:off x="1066800" y="3916363"/>
            <a:ext cx="7620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1371600" y="3459163"/>
            <a:ext cx="3810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 flipV="1">
            <a:off x="2133600" y="52879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2743200" y="5287963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6" name="Line 20"/>
          <p:cNvSpPr>
            <a:spLocks noChangeShapeType="1"/>
          </p:cNvSpPr>
          <p:nvPr/>
        </p:nvSpPr>
        <p:spPr bwMode="auto">
          <a:xfrm flipV="1">
            <a:off x="914400" y="5059363"/>
            <a:ext cx="1524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7" name="Line 21"/>
          <p:cNvSpPr>
            <a:spLocks noChangeShapeType="1"/>
          </p:cNvSpPr>
          <p:nvPr/>
        </p:nvSpPr>
        <p:spPr bwMode="auto">
          <a:xfrm flipV="1">
            <a:off x="838200" y="46021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>
            <a:off x="1524000" y="46021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199" name="Line 23"/>
          <p:cNvSpPr>
            <a:spLocks noChangeShapeType="1"/>
          </p:cNvSpPr>
          <p:nvPr/>
        </p:nvSpPr>
        <p:spPr bwMode="auto">
          <a:xfrm flipV="1">
            <a:off x="1981200" y="39163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00" name="Line 24"/>
          <p:cNvSpPr>
            <a:spLocks noChangeShapeType="1"/>
          </p:cNvSpPr>
          <p:nvPr/>
        </p:nvSpPr>
        <p:spPr bwMode="auto">
          <a:xfrm flipV="1">
            <a:off x="1752600" y="34591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01" name="Line 25"/>
          <p:cNvSpPr>
            <a:spLocks noChangeShapeType="1"/>
          </p:cNvSpPr>
          <p:nvPr/>
        </p:nvSpPr>
        <p:spPr bwMode="auto">
          <a:xfrm>
            <a:off x="2286000" y="3459163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02" name="Line 26"/>
          <p:cNvSpPr>
            <a:spLocks noChangeShapeType="1"/>
          </p:cNvSpPr>
          <p:nvPr/>
        </p:nvSpPr>
        <p:spPr bwMode="auto">
          <a:xfrm>
            <a:off x="2971800" y="3687763"/>
            <a:ext cx="381000" cy="3810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 flipV="1">
            <a:off x="3505200" y="3687763"/>
            <a:ext cx="6096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13" name="Line 37"/>
          <p:cNvSpPr>
            <a:spLocks noChangeShapeType="1"/>
          </p:cNvSpPr>
          <p:nvPr/>
        </p:nvSpPr>
        <p:spPr bwMode="auto">
          <a:xfrm flipV="1">
            <a:off x="4114800" y="5287963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14" name="Line 38"/>
          <p:cNvSpPr>
            <a:spLocks noChangeShapeType="1"/>
          </p:cNvSpPr>
          <p:nvPr/>
        </p:nvSpPr>
        <p:spPr bwMode="auto">
          <a:xfrm flipV="1">
            <a:off x="4800600" y="4144963"/>
            <a:ext cx="1524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15" name="Line 39"/>
          <p:cNvSpPr>
            <a:spLocks noChangeShapeType="1"/>
          </p:cNvSpPr>
          <p:nvPr/>
        </p:nvSpPr>
        <p:spPr bwMode="auto">
          <a:xfrm>
            <a:off x="4191000" y="3459163"/>
            <a:ext cx="304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16" name="Line 40"/>
          <p:cNvSpPr>
            <a:spLocks noChangeShapeType="1"/>
          </p:cNvSpPr>
          <p:nvPr/>
        </p:nvSpPr>
        <p:spPr bwMode="auto">
          <a:xfrm flipV="1">
            <a:off x="3048000" y="4144963"/>
            <a:ext cx="304800" cy="6858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17" name="Line 41"/>
          <p:cNvSpPr>
            <a:spLocks noChangeShapeType="1"/>
          </p:cNvSpPr>
          <p:nvPr/>
        </p:nvSpPr>
        <p:spPr bwMode="auto">
          <a:xfrm flipV="1">
            <a:off x="3124200" y="3459163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18" name="Line 42"/>
          <p:cNvSpPr>
            <a:spLocks noChangeShapeType="1"/>
          </p:cNvSpPr>
          <p:nvPr/>
        </p:nvSpPr>
        <p:spPr bwMode="auto">
          <a:xfrm>
            <a:off x="5029200" y="3459163"/>
            <a:ext cx="685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19" name="Line 43"/>
          <p:cNvSpPr>
            <a:spLocks noChangeShapeType="1"/>
          </p:cNvSpPr>
          <p:nvPr/>
        </p:nvSpPr>
        <p:spPr bwMode="auto">
          <a:xfrm>
            <a:off x="1676400" y="58975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0" name="Text Box 44"/>
          <p:cNvSpPr txBox="1">
            <a:spLocks noChangeArrowheads="1"/>
          </p:cNvSpPr>
          <p:nvPr/>
        </p:nvSpPr>
        <p:spPr bwMode="auto">
          <a:xfrm>
            <a:off x="4495800" y="5745163"/>
            <a:ext cx="139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i="0">
                <a:latin typeface="Comic Sans MS" charset="0"/>
              </a:rPr>
              <a:t>T</a:t>
            </a:r>
          </a:p>
        </p:txBody>
      </p:sp>
      <p:sp>
        <p:nvSpPr>
          <p:cNvPr id="306221" name="Line 45"/>
          <p:cNvSpPr>
            <a:spLocks noChangeShapeType="1"/>
          </p:cNvSpPr>
          <p:nvPr/>
        </p:nvSpPr>
        <p:spPr bwMode="auto">
          <a:xfrm flipV="1">
            <a:off x="1447800" y="50593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2" name="Line 46"/>
          <p:cNvSpPr>
            <a:spLocks noChangeShapeType="1"/>
          </p:cNvSpPr>
          <p:nvPr/>
        </p:nvSpPr>
        <p:spPr bwMode="auto">
          <a:xfrm flipV="1">
            <a:off x="2286000" y="4373563"/>
            <a:ext cx="381000" cy="9144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3" name="Line 47"/>
          <p:cNvSpPr>
            <a:spLocks noChangeShapeType="1"/>
          </p:cNvSpPr>
          <p:nvPr/>
        </p:nvSpPr>
        <p:spPr bwMode="auto">
          <a:xfrm flipV="1">
            <a:off x="2971800" y="48307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4" name="Line 48"/>
          <p:cNvSpPr>
            <a:spLocks noChangeShapeType="1"/>
          </p:cNvSpPr>
          <p:nvPr/>
        </p:nvSpPr>
        <p:spPr bwMode="auto">
          <a:xfrm flipV="1">
            <a:off x="3429000" y="4144963"/>
            <a:ext cx="457200" cy="1143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5" name="Line 49"/>
          <p:cNvSpPr>
            <a:spLocks noChangeShapeType="1"/>
          </p:cNvSpPr>
          <p:nvPr/>
        </p:nvSpPr>
        <p:spPr bwMode="auto">
          <a:xfrm>
            <a:off x="4114800" y="43735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6" name="Line 50"/>
          <p:cNvSpPr>
            <a:spLocks noChangeShapeType="1"/>
          </p:cNvSpPr>
          <p:nvPr/>
        </p:nvSpPr>
        <p:spPr bwMode="auto">
          <a:xfrm flipV="1">
            <a:off x="4800600" y="3916363"/>
            <a:ext cx="6096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7" name="Line 51"/>
          <p:cNvSpPr>
            <a:spLocks noChangeShapeType="1"/>
          </p:cNvSpPr>
          <p:nvPr/>
        </p:nvSpPr>
        <p:spPr bwMode="auto">
          <a:xfrm flipV="1">
            <a:off x="5486400" y="36877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8" name="Line 52"/>
          <p:cNvSpPr>
            <a:spLocks noChangeShapeType="1"/>
          </p:cNvSpPr>
          <p:nvPr/>
        </p:nvSpPr>
        <p:spPr bwMode="auto">
          <a:xfrm flipV="1">
            <a:off x="4495800" y="41449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29" name="Line 53"/>
          <p:cNvSpPr>
            <a:spLocks noChangeShapeType="1"/>
          </p:cNvSpPr>
          <p:nvPr/>
        </p:nvSpPr>
        <p:spPr bwMode="auto">
          <a:xfrm>
            <a:off x="2667000" y="5059363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0" name="Line 54"/>
          <p:cNvSpPr>
            <a:spLocks noChangeShapeType="1"/>
          </p:cNvSpPr>
          <p:nvPr/>
        </p:nvSpPr>
        <p:spPr bwMode="auto">
          <a:xfrm>
            <a:off x="3352800" y="5287963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1" name="Line 55"/>
          <p:cNvSpPr>
            <a:spLocks noChangeShapeType="1"/>
          </p:cNvSpPr>
          <p:nvPr/>
        </p:nvSpPr>
        <p:spPr bwMode="auto">
          <a:xfrm>
            <a:off x="5105400" y="46021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2" name="Line 56"/>
          <p:cNvSpPr>
            <a:spLocks noChangeShapeType="1"/>
          </p:cNvSpPr>
          <p:nvPr/>
        </p:nvSpPr>
        <p:spPr bwMode="auto">
          <a:xfrm flipV="1">
            <a:off x="4876800" y="50593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3" name="Line 57"/>
          <p:cNvSpPr>
            <a:spLocks noChangeShapeType="1"/>
          </p:cNvSpPr>
          <p:nvPr/>
        </p:nvSpPr>
        <p:spPr bwMode="auto">
          <a:xfrm>
            <a:off x="5410200" y="5287963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4" name="Line 58"/>
          <p:cNvSpPr>
            <a:spLocks noChangeShapeType="1"/>
          </p:cNvSpPr>
          <p:nvPr/>
        </p:nvSpPr>
        <p:spPr bwMode="auto">
          <a:xfrm>
            <a:off x="5105400" y="4144963"/>
            <a:ext cx="685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5" name="Line 59"/>
          <p:cNvSpPr>
            <a:spLocks noChangeShapeType="1"/>
          </p:cNvSpPr>
          <p:nvPr/>
        </p:nvSpPr>
        <p:spPr bwMode="auto">
          <a:xfrm flipV="1">
            <a:off x="5562600" y="46021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6" name="Line 60"/>
          <p:cNvSpPr>
            <a:spLocks noChangeShapeType="1"/>
          </p:cNvSpPr>
          <p:nvPr/>
        </p:nvSpPr>
        <p:spPr bwMode="auto">
          <a:xfrm flipV="1">
            <a:off x="4648200" y="3459163"/>
            <a:ext cx="3048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7" name="Line 61"/>
          <p:cNvSpPr>
            <a:spLocks noChangeShapeType="1"/>
          </p:cNvSpPr>
          <p:nvPr/>
        </p:nvSpPr>
        <p:spPr bwMode="auto">
          <a:xfrm>
            <a:off x="4038600" y="50593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8" name="Line 62"/>
          <p:cNvSpPr>
            <a:spLocks noChangeShapeType="1"/>
          </p:cNvSpPr>
          <p:nvPr/>
        </p:nvSpPr>
        <p:spPr bwMode="auto">
          <a:xfrm flipV="1">
            <a:off x="4038600" y="4602163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39" name="Line 63"/>
          <p:cNvSpPr>
            <a:spLocks noChangeShapeType="1"/>
          </p:cNvSpPr>
          <p:nvPr/>
        </p:nvSpPr>
        <p:spPr bwMode="auto">
          <a:xfrm>
            <a:off x="3505200" y="48307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40" name="Line 64"/>
          <p:cNvSpPr>
            <a:spLocks noChangeShapeType="1"/>
          </p:cNvSpPr>
          <p:nvPr/>
        </p:nvSpPr>
        <p:spPr bwMode="auto">
          <a:xfrm>
            <a:off x="4267200" y="46021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41" name="Line 65"/>
          <p:cNvSpPr>
            <a:spLocks noChangeShapeType="1"/>
          </p:cNvSpPr>
          <p:nvPr/>
        </p:nvSpPr>
        <p:spPr bwMode="auto">
          <a:xfrm flipV="1">
            <a:off x="1600200" y="5059363"/>
            <a:ext cx="5334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42" name="Line 66"/>
          <p:cNvSpPr>
            <a:spLocks noChangeShapeType="1"/>
          </p:cNvSpPr>
          <p:nvPr/>
        </p:nvSpPr>
        <p:spPr bwMode="auto">
          <a:xfrm>
            <a:off x="5943600" y="4602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43" name="Line 67"/>
          <p:cNvSpPr>
            <a:spLocks noChangeShapeType="1"/>
          </p:cNvSpPr>
          <p:nvPr/>
        </p:nvSpPr>
        <p:spPr bwMode="auto">
          <a:xfrm flipV="1">
            <a:off x="1981200" y="46021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44" name="Line 68"/>
          <p:cNvSpPr>
            <a:spLocks noChangeShapeType="1"/>
          </p:cNvSpPr>
          <p:nvPr/>
        </p:nvSpPr>
        <p:spPr bwMode="auto">
          <a:xfrm flipV="1">
            <a:off x="2895600" y="4144963"/>
            <a:ext cx="304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6245" name="Group 69"/>
          <p:cNvGrpSpPr>
            <a:grpSpLocks/>
          </p:cNvGrpSpPr>
          <p:nvPr/>
        </p:nvGrpSpPr>
        <p:grpSpPr bwMode="auto">
          <a:xfrm>
            <a:off x="6819900" y="3302000"/>
            <a:ext cx="1065213" cy="1041400"/>
            <a:chOff x="4296" y="2128"/>
            <a:chExt cx="671" cy="656"/>
          </a:xfrm>
        </p:grpSpPr>
        <p:sp>
          <p:nvSpPr>
            <p:cNvPr id="306246" name="Oval 70"/>
            <p:cNvSpPr>
              <a:spLocks noChangeArrowheads="1"/>
            </p:cNvSpPr>
            <p:nvPr/>
          </p:nvSpPr>
          <p:spPr bwMode="auto">
            <a:xfrm>
              <a:off x="4680" y="2128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B</a:t>
              </a:r>
            </a:p>
          </p:txBody>
        </p:sp>
        <p:sp>
          <p:nvSpPr>
            <p:cNvPr id="306247" name="Line 71"/>
            <p:cNvSpPr>
              <a:spLocks noChangeShapeType="1"/>
            </p:cNvSpPr>
            <p:nvPr/>
          </p:nvSpPr>
          <p:spPr bwMode="auto">
            <a:xfrm flipH="1">
              <a:off x="4440" y="2320"/>
              <a:ext cx="336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48" name="Text Box 72"/>
            <p:cNvSpPr txBox="1">
              <a:spLocks noChangeArrowheads="1"/>
            </p:cNvSpPr>
            <p:nvPr/>
          </p:nvSpPr>
          <p:spPr bwMode="auto">
            <a:xfrm>
              <a:off x="4536" y="2279"/>
              <a:ext cx="1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t1</a:t>
              </a:r>
            </a:p>
          </p:txBody>
        </p:sp>
        <p:sp>
          <p:nvSpPr>
            <p:cNvPr id="306249" name="Oval 73"/>
            <p:cNvSpPr>
              <a:spLocks noChangeArrowheads="1"/>
            </p:cNvSpPr>
            <p:nvPr/>
          </p:nvSpPr>
          <p:spPr bwMode="auto">
            <a:xfrm>
              <a:off x="4296" y="2560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C</a:t>
              </a:r>
            </a:p>
          </p:txBody>
        </p:sp>
      </p:grpSp>
      <p:grpSp>
        <p:nvGrpSpPr>
          <p:cNvPr id="306250" name="Group 74"/>
          <p:cNvGrpSpPr>
            <a:grpSpLocks/>
          </p:cNvGrpSpPr>
          <p:nvPr/>
        </p:nvGrpSpPr>
        <p:grpSpPr bwMode="auto">
          <a:xfrm>
            <a:off x="7810500" y="3535363"/>
            <a:ext cx="760413" cy="808037"/>
            <a:chOff x="4920" y="2275"/>
            <a:chExt cx="479" cy="509"/>
          </a:xfrm>
        </p:grpSpPr>
        <p:sp>
          <p:nvSpPr>
            <p:cNvPr id="306251" name="Line 75"/>
            <p:cNvSpPr>
              <a:spLocks noChangeShapeType="1"/>
            </p:cNvSpPr>
            <p:nvPr/>
          </p:nvSpPr>
          <p:spPr bwMode="auto">
            <a:xfrm>
              <a:off x="4920" y="2320"/>
              <a:ext cx="336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52" name="Text Box 76"/>
            <p:cNvSpPr txBox="1">
              <a:spLocks noChangeArrowheads="1"/>
            </p:cNvSpPr>
            <p:nvPr/>
          </p:nvSpPr>
          <p:spPr bwMode="auto">
            <a:xfrm>
              <a:off x="5064" y="2275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t2</a:t>
              </a:r>
            </a:p>
          </p:txBody>
        </p:sp>
        <p:sp>
          <p:nvSpPr>
            <p:cNvPr id="306253" name="Oval 77"/>
            <p:cNvSpPr>
              <a:spLocks noChangeArrowheads="1"/>
            </p:cNvSpPr>
            <p:nvPr/>
          </p:nvSpPr>
          <p:spPr bwMode="auto">
            <a:xfrm>
              <a:off x="5112" y="2560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F</a:t>
              </a:r>
            </a:p>
          </p:txBody>
        </p:sp>
      </p:grpSp>
      <p:grpSp>
        <p:nvGrpSpPr>
          <p:cNvPr id="306254" name="Group 78"/>
          <p:cNvGrpSpPr>
            <a:grpSpLocks/>
          </p:cNvGrpSpPr>
          <p:nvPr/>
        </p:nvGrpSpPr>
        <p:grpSpPr bwMode="auto">
          <a:xfrm>
            <a:off x="6705600" y="3657600"/>
            <a:ext cx="1885950" cy="2209800"/>
            <a:chOff x="4272" y="2352"/>
            <a:chExt cx="1188" cy="1392"/>
          </a:xfrm>
        </p:grpSpPr>
        <p:sp>
          <p:nvSpPr>
            <p:cNvPr id="306255" name="Line 79"/>
            <p:cNvSpPr>
              <a:spLocks noChangeShapeType="1"/>
            </p:cNvSpPr>
            <p:nvPr/>
          </p:nvSpPr>
          <p:spPr bwMode="auto">
            <a:xfrm>
              <a:off x="4416" y="2784"/>
              <a:ext cx="0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56" name="Line 80"/>
            <p:cNvSpPr>
              <a:spLocks noChangeShapeType="1"/>
            </p:cNvSpPr>
            <p:nvPr/>
          </p:nvSpPr>
          <p:spPr bwMode="auto">
            <a:xfrm>
              <a:off x="5256" y="2752"/>
              <a:ext cx="0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57" name="Line 81"/>
            <p:cNvSpPr>
              <a:spLocks noChangeShapeType="1"/>
            </p:cNvSpPr>
            <p:nvPr/>
          </p:nvSpPr>
          <p:spPr bwMode="auto">
            <a:xfrm>
              <a:off x="5256" y="3232"/>
              <a:ext cx="0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58" name="Text Box 82"/>
            <p:cNvSpPr txBox="1">
              <a:spLocks noChangeArrowheads="1"/>
            </p:cNvSpPr>
            <p:nvPr/>
          </p:nvSpPr>
          <p:spPr bwMode="auto">
            <a:xfrm>
              <a:off x="4272" y="2806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t3</a:t>
              </a:r>
            </a:p>
          </p:txBody>
        </p:sp>
        <p:sp>
          <p:nvSpPr>
            <p:cNvPr id="306259" name="Text Box 83"/>
            <p:cNvSpPr txBox="1">
              <a:spLocks noChangeArrowheads="1"/>
            </p:cNvSpPr>
            <p:nvPr/>
          </p:nvSpPr>
          <p:spPr bwMode="auto">
            <a:xfrm>
              <a:off x="5304" y="2803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t5</a:t>
              </a:r>
            </a:p>
          </p:txBody>
        </p:sp>
        <p:sp>
          <p:nvSpPr>
            <p:cNvPr id="306260" name="Text Box 84"/>
            <p:cNvSpPr txBox="1">
              <a:spLocks noChangeArrowheads="1"/>
            </p:cNvSpPr>
            <p:nvPr/>
          </p:nvSpPr>
          <p:spPr bwMode="auto">
            <a:xfrm>
              <a:off x="5304" y="3283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t6</a:t>
              </a:r>
            </a:p>
          </p:txBody>
        </p:sp>
        <p:sp>
          <p:nvSpPr>
            <p:cNvPr id="306261" name="Oval 85"/>
            <p:cNvSpPr>
              <a:spLocks noChangeArrowheads="1"/>
            </p:cNvSpPr>
            <p:nvPr/>
          </p:nvSpPr>
          <p:spPr bwMode="auto">
            <a:xfrm>
              <a:off x="4273" y="3040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D</a:t>
              </a:r>
            </a:p>
          </p:txBody>
        </p:sp>
        <p:sp>
          <p:nvSpPr>
            <p:cNvPr id="306262" name="Oval 86"/>
            <p:cNvSpPr>
              <a:spLocks noChangeArrowheads="1"/>
            </p:cNvSpPr>
            <p:nvPr/>
          </p:nvSpPr>
          <p:spPr bwMode="auto">
            <a:xfrm>
              <a:off x="5136" y="3024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E</a:t>
              </a:r>
            </a:p>
          </p:txBody>
        </p:sp>
        <p:sp>
          <p:nvSpPr>
            <p:cNvPr id="306263" name="Oval 87"/>
            <p:cNvSpPr>
              <a:spLocks noChangeArrowheads="1"/>
            </p:cNvSpPr>
            <p:nvPr/>
          </p:nvSpPr>
          <p:spPr bwMode="auto">
            <a:xfrm>
              <a:off x="5112" y="3520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H</a:t>
              </a:r>
            </a:p>
          </p:txBody>
        </p:sp>
        <p:sp>
          <p:nvSpPr>
            <p:cNvPr id="306264" name="Oval 88"/>
            <p:cNvSpPr>
              <a:spLocks noChangeArrowheads="1"/>
            </p:cNvSpPr>
            <p:nvPr/>
          </p:nvSpPr>
          <p:spPr bwMode="auto">
            <a:xfrm>
              <a:off x="4704" y="2560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G</a:t>
              </a:r>
            </a:p>
          </p:txBody>
        </p:sp>
        <p:sp>
          <p:nvSpPr>
            <p:cNvPr id="306265" name="Line 89"/>
            <p:cNvSpPr>
              <a:spLocks noChangeShapeType="1"/>
            </p:cNvSpPr>
            <p:nvPr/>
          </p:nvSpPr>
          <p:spPr bwMode="auto">
            <a:xfrm>
              <a:off x="4848" y="2352"/>
              <a:ext cx="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66" name="Text Box 90"/>
            <p:cNvSpPr txBox="1">
              <a:spLocks noChangeArrowheads="1"/>
            </p:cNvSpPr>
            <p:nvPr/>
          </p:nvSpPr>
          <p:spPr bwMode="auto">
            <a:xfrm>
              <a:off x="4848" y="2355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t4</a:t>
              </a:r>
            </a:p>
          </p:txBody>
        </p:sp>
      </p:grpSp>
      <p:sp>
        <p:nvSpPr>
          <p:cNvPr id="306267" name="AutoShape 91"/>
          <p:cNvSpPr>
            <a:spLocks noChangeArrowheads="1"/>
          </p:cNvSpPr>
          <p:nvPr/>
        </p:nvSpPr>
        <p:spPr bwMode="auto">
          <a:xfrm>
            <a:off x="6248400" y="42672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68" name="Line 92"/>
          <p:cNvSpPr>
            <a:spLocks noChangeShapeType="1"/>
          </p:cNvSpPr>
          <p:nvPr/>
        </p:nvSpPr>
        <p:spPr bwMode="auto">
          <a:xfrm flipV="1">
            <a:off x="1447800" y="5059363"/>
            <a:ext cx="38100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6269" name="Line 93"/>
          <p:cNvSpPr>
            <a:spLocks noChangeShapeType="1"/>
          </p:cNvSpPr>
          <p:nvPr/>
        </p:nvSpPr>
        <p:spPr bwMode="auto">
          <a:xfrm flipV="1">
            <a:off x="2286000" y="4373563"/>
            <a:ext cx="381000" cy="914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6270" name="Group 94"/>
          <p:cNvGrpSpPr>
            <a:grpSpLocks/>
          </p:cNvGrpSpPr>
          <p:nvPr/>
        </p:nvGrpSpPr>
        <p:grpSpPr bwMode="auto">
          <a:xfrm>
            <a:off x="2971800" y="3916363"/>
            <a:ext cx="2438400" cy="1371600"/>
            <a:chOff x="1872" y="2544"/>
            <a:chExt cx="1536" cy="864"/>
          </a:xfrm>
        </p:grpSpPr>
        <p:sp>
          <p:nvSpPr>
            <p:cNvPr id="306271" name="Line 95"/>
            <p:cNvSpPr>
              <a:spLocks noChangeShapeType="1"/>
            </p:cNvSpPr>
            <p:nvPr/>
          </p:nvSpPr>
          <p:spPr bwMode="auto">
            <a:xfrm flipV="1">
              <a:off x="1872" y="3120"/>
              <a:ext cx="192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72" name="Line 96"/>
            <p:cNvSpPr>
              <a:spLocks noChangeShapeType="1"/>
            </p:cNvSpPr>
            <p:nvPr/>
          </p:nvSpPr>
          <p:spPr bwMode="auto">
            <a:xfrm flipV="1">
              <a:off x="2160" y="2688"/>
              <a:ext cx="288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73" name="Line 97"/>
            <p:cNvSpPr>
              <a:spLocks noChangeShapeType="1"/>
            </p:cNvSpPr>
            <p:nvPr/>
          </p:nvSpPr>
          <p:spPr bwMode="auto">
            <a:xfrm>
              <a:off x="2592" y="2832"/>
              <a:ext cx="192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74" name="Line 98"/>
            <p:cNvSpPr>
              <a:spLocks noChangeShapeType="1"/>
            </p:cNvSpPr>
            <p:nvPr/>
          </p:nvSpPr>
          <p:spPr bwMode="auto">
            <a:xfrm flipV="1">
              <a:off x="3024" y="2544"/>
              <a:ext cx="384" cy="43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6277" name="Text Box 101"/>
          <p:cNvSpPr txBox="1">
            <a:spLocks noChangeArrowheads="1"/>
          </p:cNvSpPr>
          <p:nvPr/>
        </p:nvSpPr>
        <p:spPr bwMode="auto">
          <a:xfrm>
            <a:off x="5943600" y="5653088"/>
            <a:ext cx="306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i="0">
                <a:solidFill>
                  <a:srgbClr val="0033CC"/>
                </a:solidFill>
                <a:ea typeface="宋体" charset="0"/>
                <a:cs typeface="宋体" charset="0"/>
              </a:rPr>
              <a:t>Causal tree</a:t>
            </a:r>
          </a:p>
        </p:txBody>
      </p:sp>
      <p:grpSp>
        <p:nvGrpSpPr>
          <p:cNvPr id="306278" name="Group 102"/>
          <p:cNvGrpSpPr>
            <a:grpSpLocks/>
          </p:cNvGrpSpPr>
          <p:nvPr/>
        </p:nvGrpSpPr>
        <p:grpSpPr bwMode="auto">
          <a:xfrm>
            <a:off x="1735138" y="3276600"/>
            <a:ext cx="3800475" cy="2535238"/>
            <a:chOff x="1045" y="2035"/>
            <a:chExt cx="2394" cy="1597"/>
          </a:xfrm>
        </p:grpSpPr>
        <p:grpSp>
          <p:nvGrpSpPr>
            <p:cNvPr id="306279" name="Group 103"/>
            <p:cNvGrpSpPr>
              <a:grpSpLocks/>
            </p:cNvGrpSpPr>
            <p:nvPr/>
          </p:nvGrpSpPr>
          <p:grpSpPr bwMode="auto">
            <a:xfrm>
              <a:off x="1045" y="2035"/>
              <a:ext cx="118" cy="1597"/>
              <a:chOff x="864" y="2112"/>
              <a:chExt cx="118" cy="1597"/>
            </a:xfrm>
          </p:grpSpPr>
          <p:sp>
            <p:nvSpPr>
              <p:cNvPr id="306280" name="Line 104"/>
              <p:cNvSpPr>
                <a:spLocks noChangeShapeType="1"/>
              </p:cNvSpPr>
              <p:nvPr/>
            </p:nvSpPr>
            <p:spPr bwMode="auto">
              <a:xfrm>
                <a:off x="912" y="21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281" name="Text Box 105"/>
              <p:cNvSpPr txBox="1">
                <a:spLocks noChangeArrowheads="1"/>
              </p:cNvSpPr>
              <p:nvPr/>
            </p:nvSpPr>
            <p:spPr bwMode="auto">
              <a:xfrm>
                <a:off x="864" y="3555"/>
                <a:ext cx="1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t1</a:t>
                </a:r>
                <a:endParaRPr lang="en-US" sz="1600" i="0" baseline="-25000">
                  <a:latin typeface="Comic Sans MS" charset="0"/>
                </a:endParaRPr>
              </a:p>
            </p:txBody>
          </p:sp>
        </p:grpSp>
        <p:grpSp>
          <p:nvGrpSpPr>
            <p:cNvPr id="306282" name="Group 106"/>
            <p:cNvGrpSpPr>
              <a:grpSpLocks/>
            </p:cNvGrpSpPr>
            <p:nvPr/>
          </p:nvGrpSpPr>
          <p:grpSpPr bwMode="auto">
            <a:xfrm>
              <a:off x="1584" y="2035"/>
              <a:ext cx="138" cy="1597"/>
              <a:chOff x="1392" y="2112"/>
              <a:chExt cx="138" cy="1597"/>
            </a:xfrm>
          </p:grpSpPr>
          <p:sp>
            <p:nvSpPr>
              <p:cNvPr id="306283" name="Line 107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284" name="Text Box 108"/>
              <p:cNvSpPr txBox="1">
                <a:spLocks noChangeArrowheads="1"/>
              </p:cNvSpPr>
              <p:nvPr/>
            </p:nvSpPr>
            <p:spPr bwMode="auto">
              <a:xfrm>
                <a:off x="1392" y="3555"/>
                <a:ext cx="13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t2</a:t>
                </a:r>
                <a:endParaRPr lang="en-US" sz="1600" i="0" baseline="-25000">
                  <a:latin typeface="Comic Sans MS" charset="0"/>
                </a:endParaRPr>
              </a:p>
            </p:txBody>
          </p:sp>
        </p:grpSp>
        <p:sp>
          <p:nvSpPr>
            <p:cNvPr id="306285" name="Line 109"/>
            <p:cNvSpPr>
              <a:spLocks noChangeShapeType="1"/>
            </p:cNvSpPr>
            <p:nvPr/>
          </p:nvSpPr>
          <p:spPr bwMode="auto">
            <a:xfrm>
              <a:off x="2016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86" name="Line 110"/>
            <p:cNvSpPr>
              <a:spLocks noChangeShapeType="1"/>
            </p:cNvSpPr>
            <p:nvPr/>
          </p:nvSpPr>
          <p:spPr bwMode="auto">
            <a:xfrm>
              <a:off x="2400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87" name="Line 111"/>
            <p:cNvSpPr>
              <a:spLocks noChangeShapeType="1"/>
            </p:cNvSpPr>
            <p:nvPr/>
          </p:nvSpPr>
          <p:spPr bwMode="auto">
            <a:xfrm>
              <a:off x="2736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88" name="Line 112"/>
            <p:cNvSpPr>
              <a:spLocks noChangeShapeType="1"/>
            </p:cNvSpPr>
            <p:nvPr/>
          </p:nvSpPr>
          <p:spPr bwMode="auto">
            <a:xfrm>
              <a:off x="3360" y="2035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6289" name="Text Box 113"/>
            <p:cNvSpPr txBox="1">
              <a:spLocks noChangeArrowheads="1"/>
            </p:cNvSpPr>
            <p:nvPr/>
          </p:nvSpPr>
          <p:spPr bwMode="auto">
            <a:xfrm>
              <a:off x="1968" y="347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t3</a:t>
              </a:r>
              <a:endParaRPr lang="en-US" sz="1600" i="0" baseline="-25000">
                <a:latin typeface="Comic Sans MS" charset="0"/>
              </a:endParaRPr>
            </a:p>
          </p:txBody>
        </p:sp>
        <p:sp>
          <p:nvSpPr>
            <p:cNvPr id="306290" name="Text Box 114"/>
            <p:cNvSpPr txBox="1">
              <a:spLocks noChangeArrowheads="1"/>
            </p:cNvSpPr>
            <p:nvPr/>
          </p:nvSpPr>
          <p:spPr bwMode="auto">
            <a:xfrm>
              <a:off x="2688" y="346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t5</a:t>
              </a:r>
              <a:endParaRPr lang="en-US" sz="1600" i="0" baseline="-25000">
                <a:latin typeface="Comic Sans MS" charset="0"/>
              </a:endParaRPr>
            </a:p>
          </p:txBody>
        </p:sp>
        <p:sp>
          <p:nvSpPr>
            <p:cNvPr id="306291" name="Text Box 115"/>
            <p:cNvSpPr txBox="1">
              <a:spLocks noChangeArrowheads="1"/>
            </p:cNvSpPr>
            <p:nvPr/>
          </p:nvSpPr>
          <p:spPr bwMode="auto">
            <a:xfrm>
              <a:off x="3301" y="346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t6</a:t>
              </a:r>
              <a:endParaRPr lang="en-US" sz="1600" i="0" baseline="-25000">
                <a:latin typeface="Comic Sans MS" charset="0"/>
              </a:endParaRPr>
            </a:p>
          </p:txBody>
        </p:sp>
        <p:sp>
          <p:nvSpPr>
            <p:cNvPr id="306292" name="Text Box 116"/>
            <p:cNvSpPr txBox="1">
              <a:spLocks noChangeArrowheads="1"/>
            </p:cNvSpPr>
            <p:nvPr/>
          </p:nvSpPr>
          <p:spPr bwMode="auto">
            <a:xfrm>
              <a:off x="2341" y="3478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t4</a:t>
              </a:r>
              <a:endParaRPr lang="en-US" sz="1600" i="0" baseline="-25000">
                <a:latin typeface="Comic Sans MS" charset="0"/>
              </a:endParaRPr>
            </a:p>
          </p:txBody>
        </p:sp>
      </p:grpSp>
      <p:sp>
        <p:nvSpPr>
          <p:cNvPr id="306293" name="Text Box 117"/>
          <p:cNvSpPr txBox="1">
            <a:spLocks noChangeArrowheads="1"/>
          </p:cNvSpPr>
          <p:nvPr/>
        </p:nvSpPr>
        <p:spPr bwMode="auto">
          <a:xfrm>
            <a:off x="6172200" y="4156075"/>
            <a:ext cx="3159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400" b="1" i="0">
                <a:solidFill>
                  <a:srgbClr val="CC0000"/>
                </a:solidFill>
                <a:latin typeface="Comic Sans MS" charset="0"/>
              </a:rPr>
              <a:t>?</a:t>
            </a:r>
          </a:p>
        </p:txBody>
      </p:sp>
      <p:grpSp>
        <p:nvGrpSpPr>
          <p:cNvPr id="306294" name="Group 118"/>
          <p:cNvGrpSpPr>
            <a:grpSpLocks/>
          </p:cNvGrpSpPr>
          <p:nvPr/>
        </p:nvGrpSpPr>
        <p:grpSpPr bwMode="auto">
          <a:xfrm>
            <a:off x="533400" y="5181600"/>
            <a:ext cx="149225" cy="488950"/>
            <a:chOff x="336" y="3209"/>
            <a:chExt cx="94" cy="308"/>
          </a:xfrm>
        </p:grpSpPr>
        <p:sp>
          <p:nvSpPr>
            <p:cNvPr id="306295" name="Text Box 119"/>
            <p:cNvSpPr txBox="1">
              <a:spLocks noChangeArrowheads="1"/>
            </p:cNvSpPr>
            <p:nvPr/>
          </p:nvSpPr>
          <p:spPr bwMode="auto">
            <a:xfrm>
              <a:off x="336" y="3363"/>
              <a:ext cx="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A</a:t>
              </a:r>
            </a:p>
          </p:txBody>
        </p:sp>
        <p:sp>
          <p:nvSpPr>
            <p:cNvPr id="306296" name="Text Box 120"/>
            <p:cNvSpPr txBox="1">
              <a:spLocks noChangeArrowheads="1"/>
            </p:cNvSpPr>
            <p:nvPr/>
          </p:nvSpPr>
          <p:spPr bwMode="auto">
            <a:xfrm>
              <a:off x="336" y="3209"/>
              <a:ext cx="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B</a:t>
              </a:r>
            </a:p>
          </p:txBody>
        </p:sp>
      </p:grpSp>
      <p:sp>
        <p:nvSpPr>
          <p:cNvPr id="306297" name="Text Box 121"/>
          <p:cNvSpPr txBox="1">
            <a:spLocks noChangeArrowheads="1"/>
          </p:cNvSpPr>
          <p:nvPr/>
        </p:nvSpPr>
        <p:spPr bwMode="auto">
          <a:xfrm>
            <a:off x="533400" y="4953000"/>
            <a:ext cx="122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C</a:t>
            </a:r>
          </a:p>
        </p:txBody>
      </p:sp>
      <p:sp>
        <p:nvSpPr>
          <p:cNvPr id="306298" name="Text Box 122"/>
          <p:cNvSpPr txBox="1">
            <a:spLocks noChangeArrowheads="1"/>
          </p:cNvSpPr>
          <p:nvPr/>
        </p:nvSpPr>
        <p:spPr bwMode="auto">
          <a:xfrm>
            <a:off x="533400" y="4724400"/>
            <a:ext cx="14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D</a:t>
            </a:r>
          </a:p>
        </p:txBody>
      </p:sp>
      <p:sp>
        <p:nvSpPr>
          <p:cNvPr id="306299" name="Text Box 123"/>
          <p:cNvSpPr txBox="1">
            <a:spLocks noChangeArrowheads="1"/>
          </p:cNvSpPr>
          <p:nvPr/>
        </p:nvSpPr>
        <p:spPr bwMode="auto">
          <a:xfrm>
            <a:off x="533400" y="4495800"/>
            <a:ext cx="12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E</a:t>
            </a:r>
          </a:p>
        </p:txBody>
      </p:sp>
      <p:sp>
        <p:nvSpPr>
          <p:cNvPr id="306300" name="Text Box 124"/>
          <p:cNvSpPr txBox="1">
            <a:spLocks noChangeArrowheads="1"/>
          </p:cNvSpPr>
          <p:nvPr/>
        </p:nvSpPr>
        <p:spPr bwMode="auto">
          <a:xfrm>
            <a:off x="533400" y="4267200"/>
            <a:ext cx="12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F</a:t>
            </a:r>
          </a:p>
        </p:txBody>
      </p:sp>
      <p:sp>
        <p:nvSpPr>
          <p:cNvPr id="306301" name="Text Box 125"/>
          <p:cNvSpPr txBox="1">
            <a:spLocks noChangeArrowheads="1"/>
          </p:cNvSpPr>
          <p:nvPr/>
        </p:nvSpPr>
        <p:spPr bwMode="auto">
          <a:xfrm>
            <a:off x="533400" y="4038600"/>
            <a:ext cx="138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G</a:t>
            </a:r>
          </a:p>
        </p:txBody>
      </p:sp>
      <p:sp>
        <p:nvSpPr>
          <p:cNvPr id="306302" name="Text Box 126"/>
          <p:cNvSpPr txBox="1">
            <a:spLocks noChangeArrowheads="1"/>
          </p:cNvSpPr>
          <p:nvPr/>
        </p:nvSpPr>
        <p:spPr bwMode="auto">
          <a:xfrm>
            <a:off x="533400" y="3810000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H</a:t>
            </a:r>
          </a:p>
        </p:txBody>
      </p:sp>
      <p:sp>
        <p:nvSpPr>
          <p:cNvPr id="306303" name="Text Box 127"/>
          <p:cNvSpPr txBox="1">
            <a:spLocks noChangeArrowheads="1"/>
          </p:cNvSpPr>
          <p:nvPr/>
        </p:nvSpPr>
        <p:spPr bwMode="auto">
          <a:xfrm>
            <a:off x="552450" y="3581400"/>
            <a:ext cx="111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I</a:t>
            </a:r>
          </a:p>
        </p:txBody>
      </p:sp>
      <p:sp>
        <p:nvSpPr>
          <p:cNvPr id="306304" name="Text Box 128"/>
          <p:cNvSpPr txBox="1">
            <a:spLocks noChangeArrowheads="1"/>
          </p:cNvSpPr>
          <p:nvPr/>
        </p:nvSpPr>
        <p:spPr bwMode="auto">
          <a:xfrm>
            <a:off x="552450" y="3352800"/>
            <a:ext cx="134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7196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build="p"/>
      <p:bldP spid="306267" grpId="0" animBg="1"/>
      <p:bldP spid="306268" grpId="0" animBg="1"/>
      <p:bldP spid="306268" grpId="1" animBg="1"/>
      <p:bldP spid="306269" grpId="0" animBg="1"/>
      <p:bldP spid="306269" grpId="1" animBg="1"/>
      <p:bldP spid="306277" grpId="0"/>
      <p:bldP spid="3062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7823-A4A8-9C44-B2A9-FB533FB9FBFE}" type="slidenum">
              <a:rPr lang="en-US"/>
              <a:pPr/>
              <a:t>16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Accuracy of Realistic Algorithms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153400" cy="1828800"/>
          </a:xfrm>
        </p:spPr>
        <p:txBody>
          <a:bodyPr/>
          <a:lstStyle/>
          <a:p>
            <a:r>
              <a:rPr lang="en-US" altLang="zh-CN" sz="2400">
                <a:ea typeface="宋体" charset="0"/>
                <a:cs typeface="宋体" charset="0"/>
              </a:rPr>
              <a:t>False positives: </a:t>
            </a:r>
          </a:p>
          <a:p>
            <a:pPr lvl="1"/>
            <a:r>
              <a:rPr lang="en-US" altLang="zh-CN" sz="2000">
                <a:ea typeface="宋体" charset="0"/>
                <a:cs typeface="宋体" charset="0"/>
              </a:rPr>
              <a:t>Non-causal attack edges and normal edges</a:t>
            </a:r>
          </a:p>
          <a:p>
            <a:r>
              <a:rPr lang="en-US" altLang="zh-CN" sz="2400">
                <a:ea typeface="宋体" charset="0"/>
                <a:cs typeface="宋体" charset="0"/>
              </a:rPr>
              <a:t>False negatives: </a:t>
            </a:r>
          </a:p>
          <a:p>
            <a:pPr lvl="1"/>
            <a:r>
              <a:rPr lang="en-US" altLang="zh-CN" sz="2000">
                <a:ea typeface="宋体" charset="0"/>
                <a:cs typeface="宋体" charset="0"/>
              </a:rPr>
              <a:t>Causal edges that are not identified</a:t>
            </a:r>
            <a:endParaRPr lang="en-US" sz="2200" b="1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/>
            <a:endParaRPr lang="en-US" altLang="zh-CN" sz="2000" b="1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838200" y="3611563"/>
            <a:ext cx="5181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05" name="Line 5"/>
          <p:cNvSpPr>
            <a:spLocks noChangeShapeType="1"/>
          </p:cNvSpPr>
          <p:nvPr/>
        </p:nvSpPr>
        <p:spPr bwMode="auto">
          <a:xfrm>
            <a:off x="838200" y="38401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838200" y="4038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838200" y="42973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838200" y="45259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838200" y="47545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838200" y="49831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>
            <a:off x="838200" y="52117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838200" y="54403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>
            <a:off x="838200" y="5668963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 flipV="1">
            <a:off x="914400" y="38401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 flipV="1">
            <a:off x="1066800" y="4068763"/>
            <a:ext cx="7620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6" name="Line 16"/>
          <p:cNvSpPr>
            <a:spLocks noChangeShapeType="1"/>
          </p:cNvSpPr>
          <p:nvPr/>
        </p:nvSpPr>
        <p:spPr bwMode="auto">
          <a:xfrm>
            <a:off x="1371600" y="3611563"/>
            <a:ext cx="3810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7" name="Line 17"/>
          <p:cNvSpPr>
            <a:spLocks noChangeShapeType="1"/>
          </p:cNvSpPr>
          <p:nvPr/>
        </p:nvSpPr>
        <p:spPr bwMode="auto">
          <a:xfrm flipV="1">
            <a:off x="2133600" y="54403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8" name="Line 18"/>
          <p:cNvSpPr>
            <a:spLocks noChangeShapeType="1"/>
          </p:cNvSpPr>
          <p:nvPr/>
        </p:nvSpPr>
        <p:spPr bwMode="auto">
          <a:xfrm>
            <a:off x="2743200" y="5440363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19" name="Line 19"/>
          <p:cNvSpPr>
            <a:spLocks noChangeShapeType="1"/>
          </p:cNvSpPr>
          <p:nvPr/>
        </p:nvSpPr>
        <p:spPr bwMode="auto">
          <a:xfrm flipV="1">
            <a:off x="914400" y="5211763"/>
            <a:ext cx="1524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20" name="Line 20"/>
          <p:cNvSpPr>
            <a:spLocks noChangeShapeType="1"/>
          </p:cNvSpPr>
          <p:nvPr/>
        </p:nvSpPr>
        <p:spPr bwMode="auto">
          <a:xfrm flipV="1">
            <a:off x="838200" y="47545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21" name="Line 21"/>
          <p:cNvSpPr>
            <a:spLocks noChangeShapeType="1"/>
          </p:cNvSpPr>
          <p:nvPr/>
        </p:nvSpPr>
        <p:spPr bwMode="auto">
          <a:xfrm>
            <a:off x="1524000" y="47545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22" name="Line 22"/>
          <p:cNvSpPr>
            <a:spLocks noChangeShapeType="1"/>
          </p:cNvSpPr>
          <p:nvPr/>
        </p:nvSpPr>
        <p:spPr bwMode="auto">
          <a:xfrm flipV="1">
            <a:off x="1981200" y="4068763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23" name="Line 23"/>
          <p:cNvSpPr>
            <a:spLocks noChangeShapeType="1"/>
          </p:cNvSpPr>
          <p:nvPr/>
        </p:nvSpPr>
        <p:spPr bwMode="auto">
          <a:xfrm flipV="1">
            <a:off x="1752600" y="3611563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24" name="Line 24"/>
          <p:cNvSpPr>
            <a:spLocks noChangeShapeType="1"/>
          </p:cNvSpPr>
          <p:nvPr/>
        </p:nvSpPr>
        <p:spPr bwMode="auto">
          <a:xfrm>
            <a:off x="2286000" y="3611563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25" name="Line 25"/>
          <p:cNvSpPr>
            <a:spLocks noChangeShapeType="1"/>
          </p:cNvSpPr>
          <p:nvPr/>
        </p:nvSpPr>
        <p:spPr bwMode="auto">
          <a:xfrm>
            <a:off x="2971800" y="3840163"/>
            <a:ext cx="381000" cy="3810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26" name="Line 26"/>
          <p:cNvSpPr>
            <a:spLocks noChangeShapeType="1"/>
          </p:cNvSpPr>
          <p:nvPr/>
        </p:nvSpPr>
        <p:spPr bwMode="auto">
          <a:xfrm flipV="1">
            <a:off x="3505200" y="3840163"/>
            <a:ext cx="6096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7227" name="Group 27"/>
          <p:cNvGrpSpPr>
            <a:grpSpLocks/>
          </p:cNvGrpSpPr>
          <p:nvPr/>
        </p:nvGrpSpPr>
        <p:grpSpPr bwMode="auto">
          <a:xfrm>
            <a:off x="533400" y="5292725"/>
            <a:ext cx="149225" cy="488950"/>
            <a:chOff x="336" y="3209"/>
            <a:chExt cx="94" cy="308"/>
          </a:xfrm>
        </p:grpSpPr>
        <p:sp>
          <p:nvSpPr>
            <p:cNvPr id="307228" name="Text Box 28"/>
            <p:cNvSpPr txBox="1">
              <a:spLocks noChangeArrowheads="1"/>
            </p:cNvSpPr>
            <p:nvPr/>
          </p:nvSpPr>
          <p:spPr bwMode="auto">
            <a:xfrm>
              <a:off x="336" y="3363"/>
              <a:ext cx="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A</a:t>
              </a:r>
            </a:p>
          </p:txBody>
        </p:sp>
        <p:sp>
          <p:nvSpPr>
            <p:cNvPr id="307229" name="Text Box 29"/>
            <p:cNvSpPr txBox="1">
              <a:spLocks noChangeArrowheads="1"/>
            </p:cNvSpPr>
            <p:nvPr/>
          </p:nvSpPr>
          <p:spPr bwMode="auto">
            <a:xfrm>
              <a:off x="336" y="3209"/>
              <a:ext cx="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B</a:t>
              </a:r>
            </a:p>
          </p:txBody>
        </p:sp>
      </p:grp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533400" y="5064125"/>
            <a:ext cx="122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C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533400" y="4835525"/>
            <a:ext cx="14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D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533400" y="4606925"/>
            <a:ext cx="12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E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533400" y="4378325"/>
            <a:ext cx="12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F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533400" y="4149725"/>
            <a:ext cx="138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G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533400" y="3921125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H</a:t>
            </a:r>
          </a:p>
        </p:txBody>
      </p:sp>
      <p:sp>
        <p:nvSpPr>
          <p:cNvPr id="307236" name="Line 36"/>
          <p:cNvSpPr>
            <a:spLocks noChangeShapeType="1"/>
          </p:cNvSpPr>
          <p:nvPr/>
        </p:nvSpPr>
        <p:spPr bwMode="auto">
          <a:xfrm flipV="1">
            <a:off x="4114800" y="5440363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37" name="Line 37"/>
          <p:cNvSpPr>
            <a:spLocks noChangeShapeType="1"/>
          </p:cNvSpPr>
          <p:nvPr/>
        </p:nvSpPr>
        <p:spPr bwMode="auto">
          <a:xfrm flipV="1">
            <a:off x="4800600" y="4297363"/>
            <a:ext cx="1524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38" name="Line 38"/>
          <p:cNvSpPr>
            <a:spLocks noChangeShapeType="1"/>
          </p:cNvSpPr>
          <p:nvPr/>
        </p:nvSpPr>
        <p:spPr bwMode="auto">
          <a:xfrm>
            <a:off x="4191000" y="3611563"/>
            <a:ext cx="304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39" name="Line 39"/>
          <p:cNvSpPr>
            <a:spLocks noChangeShapeType="1"/>
          </p:cNvSpPr>
          <p:nvPr/>
        </p:nvSpPr>
        <p:spPr bwMode="auto">
          <a:xfrm flipV="1">
            <a:off x="3048000" y="4297363"/>
            <a:ext cx="304800" cy="6858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0" name="Line 40"/>
          <p:cNvSpPr>
            <a:spLocks noChangeShapeType="1"/>
          </p:cNvSpPr>
          <p:nvPr/>
        </p:nvSpPr>
        <p:spPr bwMode="auto">
          <a:xfrm flipV="1">
            <a:off x="3124200" y="3611563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1" name="Line 41"/>
          <p:cNvSpPr>
            <a:spLocks noChangeShapeType="1"/>
          </p:cNvSpPr>
          <p:nvPr/>
        </p:nvSpPr>
        <p:spPr bwMode="auto">
          <a:xfrm>
            <a:off x="5029200" y="3611563"/>
            <a:ext cx="685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2" name="Line 42"/>
          <p:cNvSpPr>
            <a:spLocks noChangeShapeType="1"/>
          </p:cNvSpPr>
          <p:nvPr/>
        </p:nvSpPr>
        <p:spPr bwMode="auto">
          <a:xfrm>
            <a:off x="1676400" y="60499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3" name="Text Box 43"/>
          <p:cNvSpPr txBox="1">
            <a:spLocks noChangeArrowheads="1"/>
          </p:cNvSpPr>
          <p:nvPr/>
        </p:nvSpPr>
        <p:spPr bwMode="auto">
          <a:xfrm>
            <a:off x="4495800" y="5897563"/>
            <a:ext cx="139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i="0">
                <a:latin typeface="Comic Sans MS" charset="0"/>
              </a:rPr>
              <a:t>T</a:t>
            </a:r>
          </a:p>
        </p:txBody>
      </p:sp>
      <p:sp>
        <p:nvSpPr>
          <p:cNvPr id="307244" name="Line 44"/>
          <p:cNvSpPr>
            <a:spLocks noChangeShapeType="1"/>
          </p:cNvSpPr>
          <p:nvPr/>
        </p:nvSpPr>
        <p:spPr bwMode="auto">
          <a:xfrm flipV="1">
            <a:off x="1447800" y="52117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5" name="Line 45"/>
          <p:cNvSpPr>
            <a:spLocks noChangeShapeType="1"/>
          </p:cNvSpPr>
          <p:nvPr/>
        </p:nvSpPr>
        <p:spPr bwMode="auto">
          <a:xfrm flipV="1">
            <a:off x="2286000" y="4525963"/>
            <a:ext cx="381000" cy="9144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6" name="Line 46"/>
          <p:cNvSpPr>
            <a:spLocks noChangeShapeType="1"/>
          </p:cNvSpPr>
          <p:nvPr/>
        </p:nvSpPr>
        <p:spPr bwMode="auto">
          <a:xfrm flipV="1">
            <a:off x="2971800" y="49831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7" name="Line 47"/>
          <p:cNvSpPr>
            <a:spLocks noChangeShapeType="1"/>
          </p:cNvSpPr>
          <p:nvPr/>
        </p:nvSpPr>
        <p:spPr bwMode="auto">
          <a:xfrm flipV="1">
            <a:off x="3429000" y="4297363"/>
            <a:ext cx="457200" cy="1143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8" name="Line 48"/>
          <p:cNvSpPr>
            <a:spLocks noChangeShapeType="1"/>
          </p:cNvSpPr>
          <p:nvPr/>
        </p:nvSpPr>
        <p:spPr bwMode="auto">
          <a:xfrm>
            <a:off x="4114800" y="45259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49" name="Line 49"/>
          <p:cNvSpPr>
            <a:spLocks noChangeShapeType="1"/>
          </p:cNvSpPr>
          <p:nvPr/>
        </p:nvSpPr>
        <p:spPr bwMode="auto">
          <a:xfrm flipV="1">
            <a:off x="4800600" y="4068763"/>
            <a:ext cx="6096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0" name="Line 50"/>
          <p:cNvSpPr>
            <a:spLocks noChangeShapeType="1"/>
          </p:cNvSpPr>
          <p:nvPr/>
        </p:nvSpPr>
        <p:spPr bwMode="auto">
          <a:xfrm flipV="1">
            <a:off x="5486400" y="3810000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1" name="Line 51"/>
          <p:cNvSpPr>
            <a:spLocks noChangeShapeType="1"/>
          </p:cNvSpPr>
          <p:nvPr/>
        </p:nvSpPr>
        <p:spPr bwMode="auto">
          <a:xfrm flipV="1">
            <a:off x="4495800" y="42973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2" name="Line 52"/>
          <p:cNvSpPr>
            <a:spLocks noChangeShapeType="1"/>
          </p:cNvSpPr>
          <p:nvPr/>
        </p:nvSpPr>
        <p:spPr bwMode="auto">
          <a:xfrm>
            <a:off x="2667000" y="5211763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3" name="Line 53"/>
          <p:cNvSpPr>
            <a:spLocks noChangeShapeType="1"/>
          </p:cNvSpPr>
          <p:nvPr/>
        </p:nvSpPr>
        <p:spPr bwMode="auto">
          <a:xfrm>
            <a:off x="3352800" y="5440363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4" name="Line 54"/>
          <p:cNvSpPr>
            <a:spLocks noChangeShapeType="1"/>
          </p:cNvSpPr>
          <p:nvPr/>
        </p:nvSpPr>
        <p:spPr bwMode="auto">
          <a:xfrm>
            <a:off x="51054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5" name="Line 55"/>
          <p:cNvSpPr>
            <a:spLocks noChangeShapeType="1"/>
          </p:cNvSpPr>
          <p:nvPr/>
        </p:nvSpPr>
        <p:spPr bwMode="auto">
          <a:xfrm flipV="1">
            <a:off x="4876800" y="5211763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6" name="Line 56"/>
          <p:cNvSpPr>
            <a:spLocks noChangeShapeType="1"/>
          </p:cNvSpPr>
          <p:nvPr/>
        </p:nvSpPr>
        <p:spPr bwMode="auto">
          <a:xfrm>
            <a:off x="5410200" y="5440363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7" name="Line 57"/>
          <p:cNvSpPr>
            <a:spLocks noChangeShapeType="1"/>
          </p:cNvSpPr>
          <p:nvPr/>
        </p:nvSpPr>
        <p:spPr bwMode="auto">
          <a:xfrm>
            <a:off x="5105400" y="4297363"/>
            <a:ext cx="685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8" name="Line 58"/>
          <p:cNvSpPr>
            <a:spLocks noChangeShapeType="1"/>
          </p:cNvSpPr>
          <p:nvPr/>
        </p:nvSpPr>
        <p:spPr bwMode="auto">
          <a:xfrm flipV="1">
            <a:off x="55626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59" name="Line 59"/>
          <p:cNvSpPr>
            <a:spLocks noChangeShapeType="1"/>
          </p:cNvSpPr>
          <p:nvPr/>
        </p:nvSpPr>
        <p:spPr bwMode="auto">
          <a:xfrm flipV="1">
            <a:off x="4648200" y="3611563"/>
            <a:ext cx="3048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0" name="Line 60"/>
          <p:cNvSpPr>
            <a:spLocks noChangeShapeType="1"/>
          </p:cNvSpPr>
          <p:nvPr/>
        </p:nvSpPr>
        <p:spPr bwMode="auto">
          <a:xfrm>
            <a:off x="4038600" y="52117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1" name="Line 61"/>
          <p:cNvSpPr>
            <a:spLocks noChangeShapeType="1"/>
          </p:cNvSpPr>
          <p:nvPr/>
        </p:nvSpPr>
        <p:spPr bwMode="auto">
          <a:xfrm flipV="1">
            <a:off x="4038600" y="4754563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2" name="Line 62"/>
          <p:cNvSpPr>
            <a:spLocks noChangeShapeType="1"/>
          </p:cNvSpPr>
          <p:nvPr/>
        </p:nvSpPr>
        <p:spPr bwMode="auto">
          <a:xfrm>
            <a:off x="3505200" y="4983163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3" name="Line 63"/>
          <p:cNvSpPr>
            <a:spLocks noChangeShapeType="1"/>
          </p:cNvSpPr>
          <p:nvPr/>
        </p:nvSpPr>
        <p:spPr bwMode="auto">
          <a:xfrm>
            <a:off x="42672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4" name="Line 64"/>
          <p:cNvSpPr>
            <a:spLocks noChangeShapeType="1"/>
          </p:cNvSpPr>
          <p:nvPr/>
        </p:nvSpPr>
        <p:spPr bwMode="auto">
          <a:xfrm flipV="1">
            <a:off x="1600200" y="5211763"/>
            <a:ext cx="5334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5" name="Line 65"/>
          <p:cNvSpPr>
            <a:spLocks noChangeShapeType="1"/>
          </p:cNvSpPr>
          <p:nvPr/>
        </p:nvSpPr>
        <p:spPr bwMode="auto">
          <a:xfrm>
            <a:off x="5943600" y="4738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6" name="Line 66"/>
          <p:cNvSpPr>
            <a:spLocks noChangeShapeType="1"/>
          </p:cNvSpPr>
          <p:nvPr/>
        </p:nvSpPr>
        <p:spPr bwMode="auto">
          <a:xfrm flipV="1">
            <a:off x="1981200" y="4754563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7267" name="Line 67"/>
          <p:cNvSpPr>
            <a:spLocks noChangeShapeType="1"/>
          </p:cNvSpPr>
          <p:nvPr/>
        </p:nvSpPr>
        <p:spPr bwMode="auto">
          <a:xfrm flipV="1">
            <a:off x="2895600" y="4297363"/>
            <a:ext cx="304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7268" name="Group 68"/>
          <p:cNvGrpSpPr>
            <a:grpSpLocks/>
          </p:cNvGrpSpPr>
          <p:nvPr/>
        </p:nvGrpSpPr>
        <p:grpSpPr bwMode="auto">
          <a:xfrm>
            <a:off x="6858000" y="4556125"/>
            <a:ext cx="457200" cy="762000"/>
            <a:chOff x="4272" y="2832"/>
            <a:chExt cx="288" cy="480"/>
          </a:xfrm>
        </p:grpSpPr>
        <p:sp>
          <p:nvSpPr>
            <p:cNvPr id="307269" name="Line 69"/>
            <p:cNvSpPr>
              <a:spLocks noChangeShapeType="1"/>
            </p:cNvSpPr>
            <p:nvPr/>
          </p:nvSpPr>
          <p:spPr bwMode="auto">
            <a:xfrm>
              <a:off x="4416" y="2832"/>
              <a:ext cx="0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270" name="Text Box 70"/>
            <p:cNvSpPr txBox="1">
              <a:spLocks noChangeArrowheads="1"/>
            </p:cNvSpPr>
            <p:nvPr/>
          </p:nvSpPr>
          <p:spPr bwMode="auto">
            <a:xfrm>
              <a:off x="4272" y="2854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t3</a:t>
              </a:r>
            </a:p>
          </p:txBody>
        </p:sp>
        <p:sp>
          <p:nvSpPr>
            <p:cNvPr id="307271" name="Oval 71"/>
            <p:cNvSpPr>
              <a:spLocks noChangeArrowheads="1"/>
            </p:cNvSpPr>
            <p:nvPr/>
          </p:nvSpPr>
          <p:spPr bwMode="auto">
            <a:xfrm>
              <a:off x="4273" y="3088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D</a:t>
              </a:r>
            </a:p>
          </p:txBody>
        </p:sp>
      </p:grpSp>
      <p:sp>
        <p:nvSpPr>
          <p:cNvPr id="307272" name="Text Box 72"/>
          <p:cNvSpPr txBox="1">
            <a:spLocks noChangeArrowheads="1"/>
          </p:cNvSpPr>
          <p:nvPr/>
        </p:nvSpPr>
        <p:spPr bwMode="auto">
          <a:xfrm>
            <a:off x="552450" y="3692525"/>
            <a:ext cx="111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I</a:t>
            </a:r>
          </a:p>
        </p:txBody>
      </p:sp>
      <p:sp>
        <p:nvSpPr>
          <p:cNvPr id="307273" name="Text Box 73"/>
          <p:cNvSpPr txBox="1">
            <a:spLocks noChangeArrowheads="1"/>
          </p:cNvSpPr>
          <p:nvPr/>
        </p:nvSpPr>
        <p:spPr bwMode="auto">
          <a:xfrm>
            <a:off x="552450" y="3463925"/>
            <a:ext cx="134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J</a:t>
            </a:r>
          </a:p>
        </p:txBody>
      </p:sp>
      <p:sp>
        <p:nvSpPr>
          <p:cNvPr id="307274" name="Text Box 74"/>
          <p:cNvSpPr txBox="1">
            <a:spLocks noChangeArrowheads="1"/>
          </p:cNvSpPr>
          <p:nvPr/>
        </p:nvSpPr>
        <p:spPr bwMode="auto">
          <a:xfrm>
            <a:off x="685800" y="3054350"/>
            <a:ext cx="846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33CC"/>
                </a:solidFill>
                <a:latin typeface="Comic Sans MS" charset="0"/>
              </a:rPr>
              <a:t>Input:</a:t>
            </a:r>
            <a:r>
              <a:rPr lang="en-US" sz="2000" b="1" i="0">
                <a:solidFill>
                  <a:srgbClr val="0033CC"/>
                </a:solidFill>
                <a:latin typeface="Comic Sans MS" charset="0"/>
              </a:rPr>
              <a:t> </a:t>
            </a:r>
          </a:p>
        </p:txBody>
      </p:sp>
      <p:grpSp>
        <p:nvGrpSpPr>
          <p:cNvPr id="307275" name="Group 75"/>
          <p:cNvGrpSpPr>
            <a:grpSpLocks/>
          </p:cNvGrpSpPr>
          <p:nvPr/>
        </p:nvGrpSpPr>
        <p:grpSpPr bwMode="auto">
          <a:xfrm>
            <a:off x="6196013" y="2978150"/>
            <a:ext cx="2471737" cy="3101975"/>
            <a:chOff x="3903" y="1838"/>
            <a:chExt cx="1557" cy="1954"/>
          </a:xfrm>
        </p:grpSpPr>
        <p:grpSp>
          <p:nvGrpSpPr>
            <p:cNvPr id="307276" name="Group 76"/>
            <p:cNvGrpSpPr>
              <a:grpSpLocks/>
            </p:cNvGrpSpPr>
            <p:nvPr/>
          </p:nvGrpSpPr>
          <p:grpSpPr bwMode="auto">
            <a:xfrm>
              <a:off x="4296" y="2176"/>
              <a:ext cx="671" cy="656"/>
              <a:chOff x="4296" y="2128"/>
              <a:chExt cx="671" cy="656"/>
            </a:xfrm>
          </p:grpSpPr>
          <p:sp>
            <p:nvSpPr>
              <p:cNvPr id="307277" name="Oval 77"/>
              <p:cNvSpPr>
                <a:spLocks noChangeArrowheads="1"/>
              </p:cNvSpPr>
              <p:nvPr/>
            </p:nvSpPr>
            <p:spPr bwMode="auto">
              <a:xfrm>
                <a:off x="4680" y="2128"/>
                <a:ext cx="287" cy="224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1600" i="0">
                    <a:latin typeface="Comic Sans MS" charset="0"/>
                  </a:rPr>
                  <a:t>B</a:t>
                </a:r>
              </a:p>
            </p:txBody>
          </p:sp>
          <p:sp>
            <p:nvSpPr>
              <p:cNvPr id="307278" name="Line 78"/>
              <p:cNvSpPr>
                <a:spLocks noChangeShapeType="1"/>
              </p:cNvSpPr>
              <p:nvPr/>
            </p:nvSpPr>
            <p:spPr bwMode="auto">
              <a:xfrm flipH="1">
                <a:off x="4440" y="2320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279" name="Text Box 79"/>
              <p:cNvSpPr txBox="1">
                <a:spLocks noChangeArrowheads="1"/>
              </p:cNvSpPr>
              <p:nvPr/>
            </p:nvSpPr>
            <p:spPr bwMode="auto">
              <a:xfrm>
                <a:off x="4536" y="2279"/>
                <a:ext cx="1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0">
                    <a:latin typeface="Comic Sans MS" charset="0"/>
                  </a:rPr>
                  <a:t>t1</a:t>
                </a:r>
              </a:p>
            </p:txBody>
          </p:sp>
          <p:sp>
            <p:nvSpPr>
              <p:cNvPr id="307280" name="Oval 80"/>
              <p:cNvSpPr>
                <a:spLocks noChangeArrowheads="1"/>
              </p:cNvSpPr>
              <p:nvPr/>
            </p:nvSpPr>
            <p:spPr bwMode="auto">
              <a:xfrm>
                <a:off x="4296" y="2560"/>
                <a:ext cx="287" cy="224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1600" i="0">
                    <a:latin typeface="Comic Sans MS" charset="0"/>
                  </a:rPr>
                  <a:t>C</a:t>
                </a:r>
              </a:p>
            </p:txBody>
          </p:sp>
        </p:grpSp>
        <p:grpSp>
          <p:nvGrpSpPr>
            <p:cNvPr id="307281" name="Group 81"/>
            <p:cNvGrpSpPr>
              <a:grpSpLocks/>
            </p:cNvGrpSpPr>
            <p:nvPr/>
          </p:nvGrpSpPr>
          <p:grpSpPr bwMode="auto">
            <a:xfrm>
              <a:off x="4920" y="2323"/>
              <a:ext cx="479" cy="509"/>
              <a:chOff x="4920" y="2275"/>
              <a:chExt cx="479" cy="509"/>
            </a:xfrm>
          </p:grpSpPr>
          <p:sp>
            <p:nvSpPr>
              <p:cNvPr id="307282" name="Line 82"/>
              <p:cNvSpPr>
                <a:spLocks noChangeShapeType="1"/>
              </p:cNvSpPr>
              <p:nvPr/>
            </p:nvSpPr>
            <p:spPr bwMode="auto">
              <a:xfrm>
                <a:off x="4920" y="2320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283" name="Text Box 83"/>
              <p:cNvSpPr txBox="1">
                <a:spLocks noChangeArrowheads="1"/>
              </p:cNvSpPr>
              <p:nvPr/>
            </p:nvSpPr>
            <p:spPr bwMode="auto">
              <a:xfrm>
                <a:off x="5064" y="2275"/>
                <a:ext cx="1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0">
                    <a:latin typeface="Comic Sans MS" charset="0"/>
                  </a:rPr>
                  <a:t>t2</a:t>
                </a:r>
              </a:p>
            </p:txBody>
          </p:sp>
          <p:sp>
            <p:nvSpPr>
              <p:cNvPr id="307284" name="Oval 84"/>
              <p:cNvSpPr>
                <a:spLocks noChangeArrowheads="1"/>
              </p:cNvSpPr>
              <p:nvPr/>
            </p:nvSpPr>
            <p:spPr bwMode="auto">
              <a:xfrm>
                <a:off x="5112" y="2560"/>
                <a:ext cx="287" cy="224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1600" i="0">
                    <a:latin typeface="Comic Sans MS" charset="0"/>
                  </a:rPr>
                  <a:t>F</a:t>
                </a:r>
              </a:p>
            </p:txBody>
          </p:sp>
        </p:grpSp>
        <p:sp>
          <p:nvSpPr>
            <p:cNvPr id="307285" name="Line 85"/>
            <p:cNvSpPr>
              <a:spLocks noChangeShapeType="1"/>
            </p:cNvSpPr>
            <p:nvPr/>
          </p:nvSpPr>
          <p:spPr bwMode="auto">
            <a:xfrm>
              <a:off x="5256" y="2800"/>
              <a:ext cx="0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286" name="Line 86"/>
            <p:cNvSpPr>
              <a:spLocks noChangeShapeType="1"/>
            </p:cNvSpPr>
            <p:nvPr/>
          </p:nvSpPr>
          <p:spPr bwMode="auto">
            <a:xfrm>
              <a:off x="5256" y="3280"/>
              <a:ext cx="0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287" name="Text Box 87"/>
            <p:cNvSpPr txBox="1">
              <a:spLocks noChangeArrowheads="1"/>
            </p:cNvSpPr>
            <p:nvPr/>
          </p:nvSpPr>
          <p:spPr bwMode="auto">
            <a:xfrm>
              <a:off x="5304" y="2851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t5</a:t>
              </a:r>
            </a:p>
          </p:txBody>
        </p:sp>
        <p:sp>
          <p:nvSpPr>
            <p:cNvPr id="307288" name="Text Box 88"/>
            <p:cNvSpPr txBox="1">
              <a:spLocks noChangeArrowheads="1"/>
            </p:cNvSpPr>
            <p:nvPr/>
          </p:nvSpPr>
          <p:spPr bwMode="auto">
            <a:xfrm>
              <a:off x="5304" y="3331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t6</a:t>
              </a:r>
            </a:p>
          </p:txBody>
        </p:sp>
        <p:sp>
          <p:nvSpPr>
            <p:cNvPr id="307289" name="Oval 89"/>
            <p:cNvSpPr>
              <a:spLocks noChangeArrowheads="1"/>
            </p:cNvSpPr>
            <p:nvPr/>
          </p:nvSpPr>
          <p:spPr bwMode="auto">
            <a:xfrm>
              <a:off x="5136" y="3072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E</a:t>
              </a:r>
            </a:p>
          </p:txBody>
        </p:sp>
        <p:sp>
          <p:nvSpPr>
            <p:cNvPr id="307290" name="Oval 90"/>
            <p:cNvSpPr>
              <a:spLocks noChangeArrowheads="1"/>
            </p:cNvSpPr>
            <p:nvPr/>
          </p:nvSpPr>
          <p:spPr bwMode="auto">
            <a:xfrm>
              <a:off x="5112" y="3568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H</a:t>
              </a:r>
            </a:p>
          </p:txBody>
        </p:sp>
        <p:sp>
          <p:nvSpPr>
            <p:cNvPr id="307291" name="Oval 91"/>
            <p:cNvSpPr>
              <a:spLocks noChangeArrowheads="1"/>
            </p:cNvSpPr>
            <p:nvPr/>
          </p:nvSpPr>
          <p:spPr bwMode="auto">
            <a:xfrm>
              <a:off x="4704" y="2608"/>
              <a:ext cx="287" cy="22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G</a:t>
              </a:r>
            </a:p>
          </p:txBody>
        </p:sp>
        <p:sp>
          <p:nvSpPr>
            <p:cNvPr id="307292" name="Line 92"/>
            <p:cNvSpPr>
              <a:spLocks noChangeShapeType="1"/>
            </p:cNvSpPr>
            <p:nvPr/>
          </p:nvSpPr>
          <p:spPr bwMode="auto">
            <a:xfrm>
              <a:off x="4848" y="2400"/>
              <a:ext cx="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293" name="Text Box 93"/>
            <p:cNvSpPr txBox="1">
              <a:spLocks noChangeArrowheads="1"/>
            </p:cNvSpPr>
            <p:nvPr/>
          </p:nvSpPr>
          <p:spPr bwMode="auto">
            <a:xfrm>
              <a:off x="4848" y="2403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t4</a:t>
              </a:r>
            </a:p>
          </p:txBody>
        </p:sp>
        <p:sp>
          <p:nvSpPr>
            <p:cNvPr id="307294" name="AutoShape 94"/>
            <p:cNvSpPr>
              <a:spLocks noChangeArrowheads="1"/>
            </p:cNvSpPr>
            <p:nvPr/>
          </p:nvSpPr>
          <p:spPr bwMode="auto">
            <a:xfrm>
              <a:off x="3936" y="2784"/>
              <a:ext cx="192" cy="2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295" name="Text Box 95"/>
            <p:cNvSpPr txBox="1">
              <a:spLocks noChangeArrowheads="1"/>
            </p:cNvSpPr>
            <p:nvPr/>
          </p:nvSpPr>
          <p:spPr bwMode="auto">
            <a:xfrm>
              <a:off x="3903" y="1838"/>
              <a:ext cx="114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Comic Sans MS" charset="0"/>
                </a:rPr>
                <a:t>Actual output:</a:t>
              </a:r>
              <a:r>
                <a:rPr lang="en-US" sz="2400" b="1" i="0">
                  <a:solidFill>
                    <a:srgbClr val="0033CC"/>
                  </a:solidFill>
                  <a:latin typeface="Comic Sans MS" charset="0"/>
                </a:rPr>
                <a:t> </a:t>
              </a:r>
            </a:p>
          </p:txBody>
        </p:sp>
        <p:sp>
          <p:nvSpPr>
            <p:cNvPr id="307296" name="Text Box 96"/>
            <p:cNvSpPr txBox="1">
              <a:spLocks noChangeArrowheads="1"/>
            </p:cNvSpPr>
            <p:nvPr/>
          </p:nvSpPr>
          <p:spPr bwMode="auto">
            <a:xfrm>
              <a:off x="4704" y="2883"/>
              <a:ext cx="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latin typeface="Comic Sans MS" charset="0"/>
                </a:rPr>
                <a:t>t7</a:t>
              </a:r>
            </a:p>
          </p:txBody>
        </p:sp>
        <p:grpSp>
          <p:nvGrpSpPr>
            <p:cNvPr id="307297" name="Group 97"/>
            <p:cNvGrpSpPr>
              <a:grpSpLocks/>
            </p:cNvGrpSpPr>
            <p:nvPr/>
          </p:nvGrpSpPr>
          <p:grpSpPr bwMode="auto">
            <a:xfrm>
              <a:off x="4705" y="2832"/>
              <a:ext cx="287" cy="464"/>
              <a:chOff x="3889" y="3280"/>
              <a:chExt cx="287" cy="464"/>
            </a:xfrm>
          </p:grpSpPr>
          <p:sp>
            <p:nvSpPr>
              <p:cNvPr id="307298" name="Line 98"/>
              <p:cNvSpPr>
                <a:spLocks noChangeShapeType="1"/>
              </p:cNvSpPr>
              <p:nvPr/>
            </p:nvSpPr>
            <p:spPr bwMode="auto">
              <a:xfrm>
                <a:off x="4033" y="3280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299" name="Oval 99"/>
              <p:cNvSpPr>
                <a:spLocks noChangeArrowheads="1"/>
              </p:cNvSpPr>
              <p:nvPr/>
            </p:nvSpPr>
            <p:spPr bwMode="auto">
              <a:xfrm>
                <a:off x="3889" y="3520"/>
                <a:ext cx="287" cy="224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1600" i="0">
                    <a:latin typeface="Comic Sans MS" charset="0"/>
                  </a:rPr>
                  <a:t>H</a:t>
                </a:r>
              </a:p>
            </p:txBody>
          </p:sp>
        </p:grpSp>
      </p:grpSp>
      <p:grpSp>
        <p:nvGrpSpPr>
          <p:cNvPr id="307300" name="Group 100"/>
          <p:cNvGrpSpPr>
            <a:grpSpLocks/>
          </p:cNvGrpSpPr>
          <p:nvPr/>
        </p:nvGrpSpPr>
        <p:grpSpPr bwMode="auto">
          <a:xfrm>
            <a:off x="7467600" y="4556125"/>
            <a:ext cx="455613" cy="736600"/>
            <a:chOff x="4704" y="2832"/>
            <a:chExt cx="287" cy="464"/>
          </a:xfrm>
        </p:grpSpPr>
        <p:sp>
          <p:nvSpPr>
            <p:cNvPr id="307301" name="Line 101"/>
            <p:cNvSpPr>
              <a:spLocks noChangeShapeType="1"/>
            </p:cNvSpPr>
            <p:nvPr/>
          </p:nvSpPr>
          <p:spPr bwMode="auto">
            <a:xfrm>
              <a:off x="4848" y="2832"/>
              <a:ext cx="0" cy="240"/>
            </a:xfrm>
            <a:prstGeom prst="line">
              <a:avLst/>
            </a:prstGeom>
            <a:noFill/>
            <a:ln w="38100">
              <a:solidFill>
                <a:srgbClr val="CC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302" name="Oval 102"/>
            <p:cNvSpPr>
              <a:spLocks noChangeArrowheads="1"/>
            </p:cNvSpPr>
            <p:nvPr/>
          </p:nvSpPr>
          <p:spPr bwMode="auto">
            <a:xfrm>
              <a:off x="4704" y="3072"/>
              <a:ext cx="287" cy="224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sz="1600" i="0">
                  <a:latin typeface="Comic Sans MS" charset="0"/>
                </a:rPr>
                <a:t>I</a:t>
              </a:r>
            </a:p>
          </p:txBody>
        </p:sp>
      </p:grpSp>
      <p:sp>
        <p:nvSpPr>
          <p:cNvPr id="307303" name="Line 103"/>
          <p:cNvSpPr>
            <a:spLocks noChangeShapeType="1"/>
          </p:cNvSpPr>
          <p:nvPr/>
        </p:nvSpPr>
        <p:spPr bwMode="auto">
          <a:xfrm flipV="1">
            <a:off x="2971800" y="4953000"/>
            <a:ext cx="304800" cy="22860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7304" name="Group 104"/>
          <p:cNvGrpSpPr>
            <a:grpSpLocks/>
          </p:cNvGrpSpPr>
          <p:nvPr/>
        </p:nvGrpSpPr>
        <p:grpSpPr bwMode="auto">
          <a:xfrm>
            <a:off x="1447800" y="3810000"/>
            <a:ext cx="4419600" cy="1630363"/>
            <a:chOff x="912" y="2400"/>
            <a:chExt cx="2784" cy="1027"/>
          </a:xfrm>
        </p:grpSpPr>
        <p:sp>
          <p:nvSpPr>
            <p:cNvPr id="307305" name="Line 105"/>
            <p:cNvSpPr>
              <a:spLocks noChangeShapeType="1"/>
            </p:cNvSpPr>
            <p:nvPr/>
          </p:nvSpPr>
          <p:spPr bwMode="auto">
            <a:xfrm flipV="1">
              <a:off x="912" y="3283"/>
              <a:ext cx="240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306" name="Line 106"/>
            <p:cNvSpPr>
              <a:spLocks noChangeShapeType="1"/>
            </p:cNvSpPr>
            <p:nvPr/>
          </p:nvSpPr>
          <p:spPr bwMode="auto">
            <a:xfrm flipV="1">
              <a:off x="1440" y="2851"/>
              <a:ext cx="240" cy="57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307" name="Line 107"/>
            <p:cNvSpPr>
              <a:spLocks noChangeShapeType="1"/>
            </p:cNvSpPr>
            <p:nvPr/>
          </p:nvSpPr>
          <p:spPr bwMode="auto">
            <a:xfrm flipV="1">
              <a:off x="2160" y="2707"/>
              <a:ext cx="288" cy="7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308" name="Line 108"/>
            <p:cNvSpPr>
              <a:spLocks noChangeShapeType="1"/>
            </p:cNvSpPr>
            <p:nvPr/>
          </p:nvSpPr>
          <p:spPr bwMode="auto">
            <a:xfrm>
              <a:off x="2592" y="2851"/>
              <a:ext cx="192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309" name="Line 109"/>
            <p:cNvSpPr>
              <a:spLocks noChangeShapeType="1"/>
            </p:cNvSpPr>
            <p:nvPr/>
          </p:nvSpPr>
          <p:spPr bwMode="auto">
            <a:xfrm flipV="1">
              <a:off x="3024" y="2563"/>
              <a:ext cx="384" cy="43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310" name="Line 110"/>
            <p:cNvSpPr>
              <a:spLocks noChangeShapeType="1"/>
            </p:cNvSpPr>
            <p:nvPr/>
          </p:nvSpPr>
          <p:spPr bwMode="auto">
            <a:xfrm flipV="1">
              <a:off x="3456" y="2400"/>
              <a:ext cx="240" cy="2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7311" name="Line 111"/>
          <p:cNvSpPr>
            <a:spLocks noChangeShapeType="1"/>
          </p:cNvSpPr>
          <p:nvPr/>
        </p:nvSpPr>
        <p:spPr bwMode="auto">
          <a:xfrm flipV="1">
            <a:off x="5486400" y="3810000"/>
            <a:ext cx="381000" cy="45720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7312" name="Group 112"/>
          <p:cNvGrpSpPr>
            <a:grpSpLocks/>
          </p:cNvGrpSpPr>
          <p:nvPr/>
        </p:nvGrpSpPr>
        <p:grpSpPr bwMode="auto">
          <a:xfrm>
            <a:off x="1752600" y="3429000"/>
            <a:ext cx="4257675" cy="2535238"/>
            <a:chOff x="1104" y="2160"/>
            <a:chExt cx="2682" cy="1597"/>
          </a:xfrm>
        </p:grpSpPr>
        <p:grpSp>
          <p:nvGrpSpPr>
            <p:cNvPr id="307313" name="Group 113"/>
            <p:cNvGrpSpPr>
              <a:grpSpLocks/>
            </p:cNvGrpSpPr>
            <p:nvPr/>
          </p:nvGrpSpPr>
          <p:grpSpPr bwMode="auto">
            <a:xfrm>
              <a:off x="1104" y="2160"/>
              <a:ext cx="2394" cy="1597"/>
              <a:chOff x="1045" y="2035"/>
              <a:chExt cx="2394" cy="1597"/>
            </a:xfrm>
          </p:grpSpPr>
          <p:grpSp>
            <p:nvGrpSpPr>
              <p:cNvPr id="307314" name="Group 114"/>
              <p:cNvGrpSpPr>
                <a:grpSpLocks/>
              </p:cNvGrpSpPr>
              <p:nvPr/>
            </p:nvGrpSpPr>
            <p:grpSpPr bwMode="auto">
              <a:xfrm>
                <a:off x="1045" y="2035"/>
                <a:ext cx="118" cy="1597"/>
                <a:chOff x="864" y="2112"/>
                <a:chExt cx="118" cy="1597"/>
              </a:xfrm>
            </p:grpSpPr>
            <p:sp>
              <p:nvSpPr>
                <p:cNvPr id="307315" name="Line 115"/>
                <p:cNvSpPr>
                  <a:spLocks noChangeShapeType="1"/>
                </p:cNvSpPr>
                <p:nvPr/>
              </p:nvSpPr>
              <p:spPr bwMode="auto">
                <a:xfrm>
                  <a:off x="912" y="211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316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864" y="3555"/>
                  <a:ext cx="118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i="0">
                      <a:latin typeface="Comic Sans MS" charset="0"/>
                    </a:rPr>
                    <a:t>t1</a:t>
                  </a:r>
                  <a:endParaRPr lang="en-US" sz="1600" i="0" baseline="-25000">
                    <a:latin typeface="Comic Sans MS" charset="0"/>
                  </a:endParaRPr>
                </a:p>
              </p:txBody>
            </p:sp>
          </p:grpSp>
          <p:grpSp>
            <p:nvGrpSpPr>
              <p:cNvPr id="307317" name="Group 117"/>
              <p:cNvGrpSpPr>
                <a:grpSpLocks/>
              </p:cNvGrpSpPr>
              <p:nvPr/>
            </p:nvGrpSpPr>
            <p:grpSpPr bwMode="auto">
              <a:xfrm>
                <a:off x="1584" y="2035"/>
                <a:ext cx="138" cy="1597"/>
                <a:chOff x="1392" y="2112"/>
                <a:chExt cx="138" cy="1597"/>
              </a:xfrm>
            </p:grpSpPr>
            <p:sp>
              <p:nvSpPr>
                <p:cNvPr id="307318" name="Line 118"/>
                <p:cNvSpPr>
                  <a:spLocks noChangeShapeType="1"/>
                </p:cNvSpPr>
                <p:nvPr/>
              </p:nvSpPr>
              <p:spPr bwMode="auto">
                <a:xfrm>
                  <a:off x="1440" y="211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31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392" y="3555"/>
                  <a:ext cx="138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i="0">
                      <a:latin typeface="Comic Sans MS" charset="0"/>
                    </a:rPr>
                    <a:t>t2</a:t>
                  </a:r>
                  <a:endParaRPr lang="en-US" sz="1600" i="0" baseline="-25000">
                    <a:latin typeface="Comic Sans MS" charset="0"/>
                  </a:endParaRPr>
                </a:p>
              </p:txBody>
            </p:sp>
          </p:grpSp>
          <p:sp>
            <p:nvSpPr>
              <p:cNvPr id="307320" name="Line 120"/>
              <p:cNvSpPr>
                <a:spLocks noChangeShapeType="1"/>
              </p:cNvSpPr>
              <p:nvPr/>
            </p:nvSpPr>
            <p:spPr bwMode="auto">
              <a:xfrm>
                <a:off x="2016" y="2035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21" name="Line 121"/>
              <p:cNvSpPr>
                <a:spLocks noChangeShapeType="1"/>
              </p:cNvSpPr>
              <p:nvPr/>
            </p:nvSpPr>
            <p:spPr bwMode="auto">
              <a:xfrm>
                <a:off x="2400" y="2035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22" name="Line 122"/>
              <p:cNvSpPr>
                <a:spLocks noChangeShapeType="1"/>
              </p:cNvSpPr>
              <p:nvPr/>
            </p:nvSpPr>
            <p:spPr bwMode="auto">
              <a:xfrm>
                <a:off x="2736" y="2035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23" name="Line 123"/>
              <p:cNvSpPr>
                <a:spLocks noChangeShapeType="1"/>
              </p:cNvSpPr>
              <p:nvPr/>
            </p:nvSpPr>
            <p:spPr bwMode="auto">
              <a:xfrm>
                <a:off x="3360" y="2035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324" name="Text Box 124"/>
              <p:cNvSpPr txBox="1">
                <a:spLocks noChangeArrowheads="1"/>
              </p:cNvSpPr>
              <p:nvPr/>
            </p:nvSpPr>
            <p:spPr bwMode="auto">
              <a:xfrm>
                <a:off x="1968" y="3478"/>
                <a:ext cx="13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t3</a:t>
                </a:r>
                <a:endParaRPr lang="en-US" sz="1600" i="0" baseline="-25000">
                  <a:latin typeface="Comic Sans MS" charset="0"/>
                </a:endParaRPr>
              </a:p>
            </p:txBody>
          </p:sp>
          <p:sp>
            <p:nvSpPr>
              <p:cNvPr id="307325" name="Text Box 125"/>
              <p:cNvSpPr txBox="1">
                <a:spLocks noChangeArrowheads="1"/>
              </p:cNvSpPr>
              <p:nvPr/>
            </p:nvSpPr>
            <p:spPr bwMode="auto">
              <a:xfrm>
                <a:off x="2688" y="3468"/>
                <a:ext cx="13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t5</a:t>
                </a:r>
                <a:endParaRPr lang="en-US" sz="1600" i="0" baseline="-25000">
                  <a:latin typeface="Comic Sans MS" charset="0"/>
                </a:endParaRPr>
              </a:p>
            </p:txBody>
          </p:sp>
          <p:sp>
            <p:nvSpPr>
              <p:cNvPr id="307326" name="Text Box 126"/>
              <p:cNvSpPr txBox="1">
                <a:spLocks noChangeArrowheads="1"/>
              </p:cNvSpPr>
              <p:nvPr/>
            </p:nvSpPr>
            <p:spPr bwMode="auto">
              <a:xfrm>
                <a:off x="3301" y="3468"/>
                <a:ext cx="13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t6</a:t>
                </a:r>
                <a:endParaRPr lang="en-US" sz="1600" i="0" baseline="-25000">
                  <a:latin typeface="Comic Sans MS" charset="0"/>
                </a:endParaRPr>
              </a:p>
            </p:txBody>
          </p:sp>
          <p:sp>
            <p:nvSpPr>
              <p:cNvPr id="307327" name="Text Box 127"/>
              <p:cNvSpPr txBox="1">
                <a:spLocks noChangeArrowheads="1"/>
              </p:cNvSpPr>
              <p:nvPr/>
            </p:nvSpPr>
            <p:spPr bwMode="auto">
              <a:xfrm>
                <a:off x="2341" y="3478"/>
                <a:ext cx="13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0">
                    <a:latin typeface="Comic Sans MS" charset="0"/>
                  </a:rPr>
                  <a:t>t4</a:t>
                </a:r>
                <a:endParaRPr lang="en-US" sz="1600" i="0" baseline="-25000">
                  <a:latin typeface="Comic Sans MS" charset="0"/>
                </a:endParaRPr>
              </a:p>
            </p:txBody>
          </p:sp>
        </p:grpSp>
        <p:sp>
          <p:nvSpPr>
            <p:cNvPr id="307328" name="Line 128"/>
            <p:cNvSpPr>
              <a:spLocks noChangeShapeType="1"/>
            </p:cNvSpPr>
            <p:nvPr/>
          </p:nvSpPr>
          <p:spPr bwMode="auto">
            <a:xfrm>
              <a:off x="3696" y="2160"/>
              <a:ext cx="0" cy="144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7329" name="Text Box 129"/>
            <p:cNvSpPr txBox="1">
              <a:spLocks noChangeArrowheads="1"/>
            </p:cNvSpPr>
            <p:nvPr/>
          </p:nvSpPr>
          <p:spPr bwMode="auto">
            <a:xfrm>
              <a:off x="3648" y="3593"/>
              <a:ext cx="1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t7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92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3" grpId="0" animBg="1"/>
      <p:bldP spid="3073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620B-E05D-F044-A83A-5AA2B027CB3E}" type="slidenum">
              <a:rPr lang="en-US"/>
              <a:pPr/>
              <a:t>17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>
                <a:ea typeface="宋体" charset="0"/>
                <a:cs typeface="宋体" charset="0"/>
              </a:rPr>
              <a:t>Random Moonwalks [IEEE S&amp;P 05]</a:t>
            </a:r>
            <a:endParaRPr lang="en-US" sz="3800">
              <a:ea typeface="宋体" charset="0"/>
              <a:cs typeface="宋体" charset="0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ea typeface="宋体" charset="0"/>
                <a:cs typeface="宋体" charset="0"/>
              </a:rPr>
              <a:t>A random moonwalk on the host contact graph: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Start with an arbitrarily chosen flow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ea typeface="宋体" charset="0"/>
                <a:cs typeface="宋体" charset="0"/>
              </a:rPr>
              <a:t>Pick a next step flow randomly to walk </a:t>
            </a:r>
            <a:r>
              <a:rPr lang="en-US" altLang="zh-CN" sz="2000" b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backward in time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ea typeface="宋体" charset="0"/>
                <a:cs typeface="宋体" charset="0"/>
              </a:rPr>
              <a:t>Observation: epidemic attacks have a </a:t>
            </a:r>
            <a:r>
              <a:rPr lang="en-US" altLang="zh-CN" sz="2400" b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tree</a:t>
            </a:r>
            <a:r>
              <a:rPr lang="en-US" altLang="zh-CN" sz="2400">
                <a:ea typeface="宋体" charset="0"/>
                <a:cs typeface="宋体" charset="0"/>
              </a:rPr>
              <a:t> structure</a:t>
            </a:r>
            <a:endParaRPr lang="en-US" altLang="zh-CN" sz="2200" b="1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SzTx/>
              <a:buFont typeface="Wingdings" charset="0"/>
              <a:buBlip>
                <a:blip r:embed="rId3"/>
              </a:buBlip>
            </a:pPr>
            <a:r>
              <a:rPr lang="en-US" altLang="zh-CN" sz="240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Initial causal flows emerge as high frequency flows</a:t>
            </a:r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838200" y="3733800"/>
            <a:ext cx="5181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29" name="Line 5"/>
          <p:cNvSpPr>
            <a:spLocks noChangeShapeType="1"/>
          </p:cNvSpPr>
          <p:nvPr/>
        </p:nvSpPr>
        <p:spPr bwMode="auto">
          <a:xfrm>
            <a:off x="838200" y="3962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0" name="Line 6"/>
          <p:cNvSpPr>
            <a:spLocks noChangeShapeType="1"/>
          </p:cNvSpPr>
          <p:nvPr/>
        </p:nvSpPr>
        <p:spPr bwMode="auto">
          <a:xfrm>
            <a:off x="838200" y="4160838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1" name="Line 7"/>
          <p:cNvSpPr>
            <a:spLocks noChangeShapeType="1"/>
          </p:cNvSpPr>
          <p:nvPr/>
        </p:nvSpPr>
        <p:spPr bwMode="auto">
          <a:xfrm>
            <a:off x="838200" y="4419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838200" y="46482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838200" y="48768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>
            <a:off x="838200" y="5105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>
            <a:off x="838200" y="5334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838200" y="5562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838200" y="57912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914400" y="3962400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 flipV="1">
            <a:off x="1066800" y="4191000"/>
            <a:ext cx="6858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1371600" y="3733800"/>
            <a:ext cx="3810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V="1">
            <a:off x="2133600" y="5562600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2743200" y="5562600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 flipV="1">
            <a:off x="914400" y="5334000"/>
            <a:ext cx="1524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838200" y="4876800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5" name="Line 21"/>
          <p:cNvSpPr>
            <a:spLocks noChangeShapeType="1"/>
          </p:cNvSpPr>
          <p:nvPr/>
        </p:nvSpPr>
        <p:spPr bwMode="auto">
          <a:xfrm>
            <a:off x="1524000" y="4876800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6" name="Line 22"/>
          <p:cNvSpPr>
            <a:spLocks noChangeShapeType="1"/>
          </p:cNvSpPr>
          <p:nvPr/>
        </p:nvSpPr>
        <p:spPr bwMode="auto">
          <a:xfrm flipV="1">
            <a:off x="1981200" y="4191000"/>
            <a:ext cx="4572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 flipV="1">
            <a:off x="1752600" y="3733800"/>
            <a:ext cx="4572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>
            <a:off x="2286000" y="3733800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49" name="Line 25"/>
          <p:cNvSpPr>
            <a:spLocks noChangeShapeType="1"/>
          </p:cNvSpPr>
          <p:nvPr/>
        </p:nvSpPr>
        <p:spPr bwMode="auto">
          <a:xfrm>
            <a:off x="2971800" y="3962400"/>
            <a:ext cx="381000" cy="3810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0" name="Line 26"/>
          <p:cNvSpPr>
            <a:spLocks noChangeShapeType="1"/>
          </p:cNvSpPr>
          <p:nvPr/>
        </p:nvSpPr>
        <p:spPr bwMode="auto">
          <a:xfrm flipV="1">
            <a:off x="3505200" y="3962400"/>
            <a:ext cx="60960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 flipV="1">
            <a:off x="4114800" y="5562600"/>
            <a:ext cx="6096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4800600" y="4419600"/>
            <a:ext cx="152400" cy="9144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3" name="Line 29"/>
          <p:cNvSpPr>
            <a:spLocks noChangeShapeType="1"/>
          </p:cNvSpPr>
          <p:nvPr/>
        </p:nvSpPr>
        <p:spPr bwMode="auto">
          <a:xfrm>
            <a:off x="4191000" y="3733800"/>
            <a:ext cx="304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4" name="Line 30"/>
          <p:cNvSpPr>
            <a:spLocks noChangeShapeType="1"/>
          </p:cNvSpPr>
          <p:nvPr/>
        </p:nvSpPr>
        <p:spPr bwMode="auto">
          <a:xfrm flipV="1">
            <a:off x="3048000" y="4419600"/>
            <a:ext cx="304800" cy="6858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 flipV="1">
            <a:off x="3124200" y="3733800"/>
            <a:ext cx="3810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6" name="Line 32"/>
          <p:cNvSpPr>
            <a:spLocks noChangeShapeType="1"/>
          </p:cNvSpPr>
          <p:nvPr/>
        </p:nvSpPr>
        <p:spPr bwMode="auto">
          <a:xfrm>
            <a:off x="5029200" y="3733800"/>
            <a:ext cx="685800" cy="2286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7" name="Line 33"/>
          <p:cNvSpPr>
            <a:spLocks noChangeShapeType="1"/>
          </p:cNvSpPr>
          <p:nvPr/>
        </p:nvSpPr>
        <p:spPr bwMode="auto">
          <a:xfrm>
            <a:off x="17526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58" name="Text Box 34"/>
          <p:cNvSpPr txBox="1">
            <a:spLocks noChangeArrowheads="1"/>
          </p:cNvSpPr>
          <p:nvPr/>
        </p:nvSpPr>
        <p:spPr bwMode="auto">
          <a:xfrm>
            <a:off x="4660900" y="5943600"/>
            <a:ext cx="13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i="0">
                <a:latin typeface="Comic Sans MS" charset="0"/>
              </a:rPr>
              <a:t>T</a:t>
            </a:r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 flipV="1">
            <a:off x="1447800" y="5334000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0" name="Line 36"/>
          <p:cNvSpPr>
            <a:spLocks noChangeShapeType="1"/>
          </p:cNvSpPr>
          <p:nvPr/>
        </p:nvSpPr>
        <p:spPr bwMode="auto">
          <a:xfrm flipV="1">
            <a:off x="2286000" y="4724400"/>
            <a:ext cx="381000" cy="838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1" name="Line 37"/>
          <p:cNvSpPr>
            <a:spLocks noChangeShapeType="1"/>
          </p:cNvSpPr>
          <p:nvPr/>
        </p:nvSpPr>
        <p:spPr bwMode="auto">
          <a:xfrm flipV="1">
            <a:off x="2971800" y="5105400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2" name="Line 38"/>
          <p:cNvSpPr>
            <a:spLocks noChangeShapeType="1"/>
          </p:cNvSpPr>
          <p:nvPr/>
        </p:nvSpPr>
        <p:spPr bwMode="auto">
          <a:xfrm flipV="1">
            <a:off x="3429000" y="4419600"/>
            <a:ext cx="457200" cy="1143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3" name="Line 39"/>
          <p:cNvSpPr>
            <a:spLocks noChangeShapeType="1"/>
          </p:cNvSpPr>
          <p:nvPr/>
        </p:nvSpPr>
        <p:spPr bwMode="auto">
          <a:xfrm>
            <a:off x="4114800" y="4648200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4" name="Line 40"/>
          <p:cNvSpPr>
            <a:spLocks noChangeShapeType="1"/>
          </p:cNvSpPr>
          <p:nvPr/>
        </p:nvSpPr>
        <p:spPr bwMode="auto">
          <a:xfrm flipV="1">
            <a:off x="4800600" y="4267200"/>
            <a:ext cx="609600" cy="609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5" name="Line 41"/>
          <p:cNvSpPr>
            <a:spLocks noChangeShapeType="1"/>
          </p:cNvSpPr>
          <p:nvPr/>
        </p:nvSpPr>
        <p:spPr bwMode="auto">
          <a:xfrm flipV="1">
            <a:off x="5486400" y="3962400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6" name="Line 42"/>
          <p:cNvSpPr>
            <a:spLocks noChangeShapeType="1"/>
          </p:cNvSpPr>
          <p:nvPr/>
        </p:nvSpPr>
        <p:spPr bwMode="auto">
          <a:xfrm flipV="1">
            <a:off x="4495800" y="4419600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7" name="Line 43"/>
          <p:cNvSpPr>
            <a:spLocks noChangeShapeType="1"/>
          </p:cNvSpPr>
          <p:nvPr/>
        </p:nvSpPr>
        <p:spPr bwMode="auto">
          <a:xfrm>
            <a:off x="2667000" y="5334000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8" name="Line 44"/>
          <p:cNvSpPr>
            <a:spLocks noChangeShapeType="1"/>
          </p:cNvSpPr>
          <p:nvPr/>
        </p:nvSpPr>
        <p:spPr bwMode="auto">
          <a:xfrm>
            <a:off x="3352800" y="5562600"/>
            <a:ext cx="5334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69" name="Line 45"/>
          <p:cNvSpPr>
            <a:spLocks noChangeShapeType="1"/>
          </p:cNvSpPr>
          <p:nvPr/>
        </p:nvSpPr>
        <p:spPr bwMode="auto">
          <a:xfrm>
            <a:off x="5105400" y="4876800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0" name="Line 46"/>
          <p:cNvSpPr>
            <a:spLocks noChangeShapeType="1"/>
          </p:cNvSpPr>
          <p:nvPr/>
        </p:nvSpPr>
        <p:spPr bwMode="auto">
          <a:xfrm flipV="1">
            <a:off x="4876800" y="5334000"/>
            <a:ext cx="3048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1" name="Line 47"/>
          <p:cNvSpPr>
            <a:spLocks noChangeShapeType="1"/>
          </p:cNvSpPr>
          <p:nvPr/>
        </p:nvSpPr>
        <p:spPr bwMode="auto">
          <a:xfrm>
            <a:off x="5410200" y="5562600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2" name="Line 48"/>
          <p:cNvSpPr>
            <a:spLocks noChangeShapeType="1"/>
          </p:cNvSpPr>
          <p:nvPr/>
        </p:nvSpPr>
        <p:spPr bwMode="auto">
          <a:xfrm>
            <a:off x="5105400" y="4419600"/>
            <a:ext cx="685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3" name="Line 49"/>
          <p:cNvSpPr>
            <a:spLocks noChangeShapeType="1"/>
          </p:cNvSpPr>
          <p:nvPr/>
        </p:nvSpPr>
        <p:spPr bwMode="auto">
          <a:xfrm flipV="1">
            <a:off x="5562600" y="4876800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4" name="Line 50"/>
          <p:cNvSpPr>
            <a:spLocks noChangeShapeType="1"/>
          </p:cNvSpPr>
          <p:nvPr/>
        </p:nvSpPr>
        <p:spPr bwMode="auto">
          <a:xfrm flipV="1">
            <a:off x="4648200" y="3810000"/>
            <a:ext cx="304800" cy="609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5" name="Line 51"/>
          <p:cNvSpPr>
            <a:spLocks noChangeShapeType="1"/>
          </p:cNvSpPr>
          <p:nvPr/>
        </p:nvSpPr>
        <p:spPr bwMode="auto">
          <a:xfrm>
            <a:off x="4038600" y="5334000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6" name="Line 52"/>
          <p:cNvSpPr>
            <a:spLocks noChangeShapeType="1"/>
          </p:cNvSpPr>
          <p:nvPr/>
        </p:nvSpPr>
        <p:spPr bwMode="auto">
          <a:xfrm flipV="1">
            <a:off x="4038600" y="4876800"/>
            <a:ext cx="6096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7" name="Line 53"/>
          <p:cNvSpPr>
            <a:spLocks noChangeShapeType="1"/>
          </p:cNvSpPr>
          <p:nvPr/>
        </p:nvSpPr>
        <p:spPr bwMode="auto">
          <a:xfrm>
            <a:off x="3505200" y="5105400"/>
            <a:ext cx="381000" cy="228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8" name="Line 54"/>
          <p:cNvSpPr>
            <a:spLocks noChangeShapeType="1"/>
          </p:cNvSpPr>
          <p:nvPr/>
        </p:nvSpPr>
        <p:spPr bwMode="auto">
          <a:xfrm>
            <a:off x="4267200" y="4876800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79" name="Line 55"/>
          <p:cNvSpPr>
            <a:spLocks noChangeShapeType="1"/>
          </p:cNvSpPr>
          <p:nvPr/>
        </p:nvSpPr>
        <p:spPr bwMode="auto">
          <a:xfrm flipV="1">
            <a:off x="1600200" y="5334000"/>
            <a:ext cx="5334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80" name="Line 56"/>
          <p:cNvSpPr>
            <a:spLocks noChangeShapeType="1"/>
          </p:cNvSpPr>
          <p:nvPr/>
        </p:nvSpPr>
        <p:spPr bwMode="auto">
          <a:xfrm>
            <a:off x="59436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281" name="Line 57"/>
          <p:cNvSpPr>
            <a:spLocks noChangeShapeType="1"/>
          </p:cNvSpPr>
          <p:nvPr/>
        </p:nvSpPr>
        <p:spPr bwMode="auto">
          <a:xfrm flipH="1">
            <a:off x="5562600" y="4876800"/>
            <a:ext cx="381000" cy="4572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8282" name="Group 58"/>
          <p:cNvGrpSpPr>
            <a:grpSpLocks/>
          </p:cNvGrpSpPr>
          <p:nvPr/>
        </p:nvGrpSpPr>
        <p:grpSpPr bwMode="auto">
          <a:xfrm>
            <a:off x="4267200" y="3276600"/>
            <a:ext cx="1295400" cy="2819400"/>
            <a:chOff x="2688" y="1920"/>
            <a:chExt cx="816" cy="1776"/>
          </a:xfrm>
        </p:grpSpPr>
        <p:grpSp>
          <p:nvGrpSpPr>
            <p:cNvPr id="308283" name="Group 59"/>
            <p:cNvGrpSpPr>
              <a:grpSpLocks/>
            </p:cNvGrpSpPr>
            <p:nvPr/>
          </p:nvGrpSpPr>
          <p:grpSpPr bwMode="auto">
            <a:xfrm>
              <a:off x="2688" y="1920"/>
              <a:ext cx="816" cy="1776"/>
              <a:chOff x="2688" y="2016"/>
              <a:chExt cx="816" cy="1776"/>
            </a:xfrm>
          </p:grpSpPr>
          <p:sp>
            <p:nvSpPr>
              <p:cNvPr id="308284" name="Line 6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285" name="Line 61"/>
              <p:cNvSpPr>
                <a:spLocks noChangeShapeType="1"/>
              </p:cNvSpPr>
              <p:nvPr/>
            </p:nvSpPr>
            <p:spPr bwMode="auto">
              <a:xfrm>
                <a:off x="2688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8286" name="Group 62"/>
            <p:cNvGrpSpPr>
              <a:grpSpLocks/>
            </p:cNvGrpSpPr>
            <p:nvPr/>
          </p:nvGrpSpPr>
          <p:grpSpPr bwMode="auto">
            <a:xfrm>
              <a:off x="2688" y="1926"/>
              <a:ext cx="816" cy="192"/>
              <a:chOff x="2688" y="1958"/>
              <a:chExt cx="816" cy="192"/>
            </a:xfrm>
          </p:grpSpPr>
          <p:sp>
            <p:nvSpPr>
              <p:cNvPr id="308287" name="Line 63"/>
              <p:cNvSpPr>
                <a:spLocks noChangeShapeType="1"/>
              </p:cNvSpPr>
              <p:nvPr/>
            </p:nvSpPr>
            <p:spPr bwMode="auto">
              <a:xfrm>
                <a:off x="3312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288" name="Line 64"/>
              <p:cNvSpPr>
                <a:spLocks noChangeShapeType="1"/>
              </p:cNvSpPr>
              <p:nvPr/>
            </p:nvSpPr>
            <p:spPr bwMode="auto">
              <a:xfrm>
                <a:off x="2688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289" name="Text Box 65"/>
              <p:cNvSpPr txBox="1">
                <a:spLocks noChangeArrowheads="1"/>
              </p:cNvSpPr>
              <p:nvPr/>
            </p:nvSpPr>
            <p:spPr bwMode="auto">
              <a:xfrm>
                <a:off x="3026" y="1958"/>
                <a:ext cx="1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3300"/>
                    </a:solidFill>
                    <a:latin typeface="Comic Sans MS" charset="0"/>
                    <a:sym typeface="Symbol" charset="0"/>
                  </a:rPr>
                  <a:t></a:t>
                </a:r>
                <a:r>
                  <a:rPr lang="en-US" sz="2000">
                    <a:solidFill>
                      <a:srgbClr val="CC3300"/>
                    </a:solidFill>
                    <a:latin typeface="Comic Sans MS" charset="0"/>
                  </a:rPr>
                  <a:t>t</a:t>
                </a:r>
              </a:p>
            </p:txBody>
          </p:sp>
        </p:grpSp>
      </p:grpSp>
      <p:grpSp>
        <p:nvGrpSpPr>
          <p:cNvPr id="308290" name="Group 66"/>
          <p:cNvGrpSpPr>
            <a:grpSpLocks/>
          </p:cNvGrpSpPr>
          <p:nvPr/>
        </p:nvGrpSpPr>
        <p:grpSpPr bwMode="auto">
          <a:xfrm>
            <a:off x="4267200" y="4876800"/>
            <a:ext cx="1219200" cy="685800"/>
            <a:chOff x="2688" y="2928"/>
            <a:chExt cx="768" cy="432"/>
          </a:xfrm>
        </p:grpSpPr>
        <p:sp>
          <p:nvSpPr>
            <p:cNvPr id="308291" name="Line 67"/>
            <p:cNvSpPr>
              <a:spLocks noChangeShapeType="1"/>
            </p:cNvSpPr>
            <p:nvPr/>
          </p:nvSpPr>
          <p:spPr bwMode="auto">
            <a:xfrm>
              <a:off x="3216" y="2928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292" name="Line 68"/>
            <p:cNvSpPr>
              <a:spLocks noChangeShapeType="1"/>
            </p:cNvSpPr>
            <p:nvPr/>
          </p:nvSpPr>
          <p:spPr bwMode="auto">
            <a:xfrm flipV="1">
              <a:off x="3072" y="32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293" name="Line 69"/>
            <p:cNvSpPr>
              <a:spLocks noChangeShapeType="1"/>
            </p:cNvSpPr>
            <p:nvPr/>
          </p:nvSpPr>
          <p:spPr bwMode="auto">
            <a:xfrm>
              <a:off x="2688" y="2928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4876800" y="5334000"/>
            <a:ext cx="304800" cy="228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8295" name="Group 71"/>
          <p:cNvGrpSpPr>
            <a:grpSpLocks/>
          </p:cNvGrpSpPr>
          <p:nvPr/>
        </p:nvGrpSpPr>
        <p:grpSpPr bwMode="auto">
          <a:xfrm>
            <a:off x="4038600" y="5334000"/>
            <a:ext cx="685800" cy="457200"/>
            <a:chOff x="2544" y="3216"/>
            <a:chExt cx="432" cy="288"/>
          </a:xfrm>
        </p:grpSpPr>
        <p:sp>
          <p:nvSpPr>
            <p:cNvPr id="308296" name="Line 72"/>
            <p:cNvSpPr>
              <a:spLocks noChangeShapeType="1"/>
            </p:cNvSpPr>
            <p:nvPr/>
          </p:nvSpPr>
          <p:spPr bwMode="auto">
            <a:xfrm>
              <a:off x="2544" y="321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297" name="Line 73"/>
            <p:cNvSpPr>
              <a:spLocks noChangeShapeType="1"/>
            </p:cNvSpPr>
            <p:nvPr/>
          </p:nvSpPr>
          <p:spPr bwMode="auto">
            <a:xfrm flipV="1">
              <a:off x="2592" y="3360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8298" name="Line 74"/>
          <p:cNvSpPr>
            <a:spLocks noChangeShapeType="1"/>
          </p:cNvSpPr>
          <p:nvPr/>
        </p:nvSpPr>
        <p:spPr bwMode="auto">
          <a:xfrm flipH="1">
            <a:off x="4114800" y="5562600"/>
            <a:ext cx="609600" cy="228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8299" name="Group 75"/>
          <p:cNvGrpSpPr>
            <a:grpSpLocks/>
          </p:cNvGrpSpPr>
          <p:nvPr/>
        </p:nvGrpSpPr>
        <p:grpSpPr bwMode="auto">
          <a:xfrm>
            <a:off x="2743200" y="5562600"/>
            <a:ext cx="1143000" cy="228600"/>
            <a:chOff x="1728" y="3360"/>
            <a:chExt cx="720" cy="144"/>
          </a:xfrm>
        </p:grpSpPr>
        <p:sp>
          <p:nvSpPr>
            <p:cNvPr id="308300" name="Line 76"/>
            <p:cNvSpPr>
              <a:spLocks noChangeShapeType="1"/>
            </p:cNvSpPr>
            <p:nvPr/>
          </p:nvSpPr>
          <p:spPr bwMode="auto">
            <a:xfrm>
              <a:off x="1728" y="3360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301" name="Line 77"/>
            <p:cNvSpPr>
              <a:spLocks noChangeShapeType="1"/>
            </p:cNvSpPr>
            <p:nvPr/>
          </p:nvSpPr>
          <p:spPr bwMode="auto">
            <a:xfrm>
              <a:off x="2112" y="3360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3352800" y="5562600"/>
            <a:ext cx="533400" cy="228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8303" name="Group 79"/>
          <p:cNvGrpSpPr>
            <a:grpSpLocks/>
          </p:cNvGrpSpPr>
          <p:nvPr/>
        </p:nvGrpSpPr>
        <p:grpSpPr bwMode="auto">
          <a:xfrm>
            <a:off x="3581400" y="3292475"/>
            <a:ext cx="1295400" cy="2819400"/>
            <a:chOff x="2688" y="1920"/>
            <a:chExt cx="816" cy="1776"/>
          </a:xfrm>
        </p:grpSpPr>
        <p:grpSp>
          <p:nvGrpSpPr>
            <p:cNvPr id="308304" name="Group 80"/>
            <p:cNvGrpSpPr>
              <a:grpSpLocks/>
            </p:cNvGrpSpPr>
            <p:nvPr/>
          </p:nvGrpSpPr>
          <p:grpSpPr bwMode="auto">
            <a:xfrm>
              <a:off x="2688" y="1920"/>
              <a:ext cx="816" cy="1776"/>
              <a:chOff x="2688" y="2016"/>
              <a:chExt cx="816" cy="1776"/>
            </a:xfrm>
          </p:grpSpPr>
          <p:sp>
            <p:nvSpPr>
              <p:cNvPr id="308305" name="Line 8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06" name="Line 82"/>
              <p:cNvSpPr>
                <a:spLocks noChangeShapeType="1"/>
              </p:cNvSpPr>
              <p:nvPr/>
            </p:nvSpPr>
            <p:spPr bwMode="auto">
              <a:xfrm>
                <a:off x="2688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8307" name="Group 83"/>
            <p:cNvGrpSpPr>
              <a:grpSpLocks/>
            </p:cNvGrpSpPr>
            <p:nvPr/>
          </p:nvGrpSpPr>
          <p:grpSpPr bwMode="auto">
            <a:xfrm>
              <a:off x="2688" y="1926"/>
              <a:ext cx="816" cy="192"/>
              <a:chOff x="2688" y="1958"/>
              <a:chExt cx="816" cy="192"/>
            </a:xfrm>
          </p:grpSpPr>
          <p:sp>
            <p:nvSpPr>
              <p:cNvPr id="308308" name="Line 84"/>
              <p:cNvSpPr>
                <a:spLocks noChangeShapeType="1"/>
              </p:cNvSpPr>
              <p:nvPr/>
            </p:nvSpPr>
            <p:spPr bwMode="auto">
              <a:xfrm>
                <a:off x="3312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09" name="Line 85"/>
              <p:cNvSpPr>
                <a:spLocks noChangeShapeType="1"/>
              </p:cNvSpPr>
              <p:nvPr/>
            </p:nvSpPr>
            <p:spPr bwMode="auto">
              <a:xfrm>
                <a:off x="2688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10" name="Text Box 86"/>
              <p:cNvSpPr txBox="1">
                <a:spLocks noChangeArrowheads="1"/>
              </p:cNvSpPr>
              <p:nvPr/>
            </p:nvSpPr>
            <p:spPr bwMode="auto">
              <a:xfrm>
                <a:off x="3026" y="1958"/>
                <a:ext cx="1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3300"/>
                    </a:solidFill>
                    <a:latin typeface="Comic Sans MS" charset="0"/>
                    <a:sym typeface="Symbol" charset="0"/>
                  </a:rPr>
                  <a:t></a:t>
                </a:r>
                <a:r>
                  <a:rPr lang="en-US" sz="2000">
                    <a:solidFill>
                      <a:srgbClr val="CC3300"/>
                    </a:solidFill>
                    <a:latin typeface="Comic Sans MS" charset="0"/>
                  </a:rPr>
                  <a:t>t</a:t>
                </a:r>
              </a:p>
            </p:txBody>
          </p:sp>
        </p:grpSp>
      </p:grpSp>
      <p:grpSp>
        <p:nvGrpSpPr>
          <p:cNvPr id="308311" name="Group 87"/>
          <p:cNvGrpSpPr>
            <a:grpSpLocks/>
          </p:cNvGrpSpPr>
          <p:nvPr/>
        </p:nvGrpSpPr>
        <p:grpSpPr bwMode="auto">
          <a:xfrm>
            <a:off x="2819400" y="3292475"/>
            <a:ext cx="1295400" cy="2819400"/>
            <a:chOff x="2688" y="1920"/>
            <a:chExt cx="816" cy="1776"/>
          </a:xfrm>
        </p:grpSpPr>
        <p:grpSp>
          <p:nvGrpSpPr>
            <p:cNvPr id="308312" name="Group 88"/>
            <p:cNvGrpSpPr>
              <a:grpSpLocks/>
            </p:cNvGrpSpPr>
            <p:nvPr/>
          </p:nvGrpSpPr>
          <p:grpSpPr bwMode="auto">
            <a:xfrm>
              <a:off x="2688" y="1920"/>
              <a:ext cx="816" cy="1776"/>
              <a:chOff x="2688" y="2016"/>
              <a:chExt cx="816" cy="1776"/>
            </a:xfrm>
          </p:grpSpPr>
          <p:sp>
            <p:nvSpPr>
              <p:cNvPr id="308313" name="Line 8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14" name="Line 90"/>
              <p:cNvSpPr>
                <a:spLocks noChangeShapeType="1"/>
              </p:cNvSpPr>
              <p:nvPr/>
            </p:nvSpPr>
            <p:spPr bwMode="auto">
              <a:xfrm>
                <a:off x="2688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8315" name="Group 91"/>
            <p:cNvGrpSpPr>
              <a:grpSpLocks/>
            </p:cNvGrpSpPr>
            <p:nvPr/>
          </p:nvGrpSpPr>
          <p:grpSpPr bwMode="auto">
            <a:xfrm>
              <a:off x="2688" y="1926"/>
              <a:ext cx="816" cy="192"/>
              <a:chOff x="2688" y="1958"/>
              <a:chExt cx="816" cy="192"/>
            </a:xfrm>
          </p:grpSpPr>
          <p:sp>
            <p:nvSpPr>
              <p:cNvPr id="308316" name="Line 92"/>
              <p:cNvSpPr>
                <a:spLocks noChangeShapeType="1"/>
              </p:cNvSpPr>
              <p:nvPr/>
            </p:nvSpPr>
            <p:spPr bwMode="auto">
              <a:xfrm>
                <a:off x="3312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17" name="Line 93"/>
              <p:cNvSpPr>
                <a:spLocks noChangeShapeType="1"/>
              </p:cNvSpPr>
              <p:nvPr/>
            </p:nvSpPr>
            <p:spPr bwMode="auto">
              <a:xfrm>
                <a:off x="2688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18" name="Text Box 94"/>
              <p:cNvSpPr txBox="1">
                <a:spLocks noChangeArrowheads="1"/>
              </p:cNvSpPr>
              <p:nvPr/>
            </p:nvSpPr>
            <p:spPr bwMode="auto">
              <a:xfrm>
                <a:off x="3026" y="1958"/>
                <a:ext cx="1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3300"/>
                    </a:solidFill>
                    <a:latin typeface="Comic Sans MS" charset="0"/>
                    <a:sym typeface="Symbol" charset="0"/>
                  </a:rPr>
                  <a:t></a:t>
                </a:r>
                <a:r>
                  <a:rPr lang="en-US" sz="2000">
                    <a:solidFill>
                      <a:srgbClr val="CC3300"/>
                    </a:solidFill>
                    <a:latin typeface="Comic Sans MS" charset="0"/>
                  </a:rPr>
                  <a:t>t</a:t>
                </a:r>
              </a:p>
            </p:txBody>
          </p:sp>
        </p:grpSp>
      </p:grpSp>
      <p:sp>
        <p:nvSpPr>
          <p:cNvPr id="308319" name="Line 95"/>
          <p:cNvSpPr>
            <a:spLocks noChangeShapeType="1"/>
          </p:cNvSpPr>
          <p:nvPr/>
        </p:nvSpPr>
        <p:spPr bwMode="auto">
          <a:xfrm flipV="1">
            <a:off x="1981200" y="4876800"/>
            <a:ext cx="3810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320" name="Line 96"/>
          <p:cNvSpPr>
            <a:spLocks noChangeShapeType="1"/>
          </p:cNvSpPr>
          <p:nvPr/>
        </p:nvSpPr>
        <p:spPr bwMode="auto">
          <a:xfrm flipV="1">
            <a:off x="2895600" y="4419600"/>
            <a:ext cx="304800" cy="4572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321" name="Rectangle 97"/>
          <p:cNvSpPr>
            <a:spLocks noChangeArrowheads="1"/>
          </p:cNvSpPr>
          <p:nvPr/>
        </p:nvSpPr>
        <p:spPr bwMode="auto">
          <a:xfrm>
            <a:off x="6248400" y="36576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i="0">
                <a:latin typeface="Comic Sans MS" charset="0"/>
              </a:rPr>
              <a:t>Parameters: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altLang="zh-CN">
                <a:solidFill>
                  <a:srgbClr val="0033CC"/>
                </a:solidFill>
                <a:latin typeface="Comic Sans MS" charset="0"/>
                <a:ea typeface="宋体" charset="0"/>
                <a:cs typeface="宋体" charset="0"/>
              </a:rPr>
              <a:t>d</a:t>
            </a:r>
            <a:r>
              <a:rPr lang="en-US" altLang="zh-CN"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– maximum path length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altLang="zh-CN">
                <a:solidFill>
                  <a:srgbClr val="0033CC"/>
                </a:solidFill>
                <a:latin typeface="Comic Sans MS" charset="0"/>
                <a:ea typeface="宋体" charset="0"/>
                <a:cs typeface="宋体" charset="0"/>
                <a:sym typeface="Symbol" charset="0"/>
              </a:rPr>
              <a:t></a:t>
            </a:r>
            <a:r>
              <a:rPr lang="en-US" altLang="zh-CN">
                <a:solidFill>
                  <a:srgbClr val="0033CC"/>
                </a:solidFill>
                <a:latin typeface="Comic Sans MS" charset="0"/>
                <a:ea typeface="宋体" charset="0"/>
                <a:cs typeface="宋体" charset="0"/>
              </a:rPr>
              <a:t>t</a:t>
            </a:r>
            <a:r>
              <a:rPr lang="en-US" altLang="zh-CN" i="0">
                <a:latin typeface="Comic Sans MS" charset="0"/>
                <a:ea typeface="宋体" charset="0"/>
                <a:cs typeface="宋体" charset="0"/>
              </a:rPr>
              <a:t> – sampling window size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1600" i="0">
              <a:latin typeface="Comic Sans MS" charset="0"/>
            </a:endParaRPr>
          </a:p>
        </p:txBody>
      </p:sp>
      <p:grpSp>
        <p:nvGrpSpPr>
          <p:cNvPr id="308322" name="Group 98"/>
          <p:cNvGrpSpPr>
            <a:grpSpLocks/>
          </p:cNvGrpSpPr>
          <p:nvPr/>
        </p:nvGrpSpPr>
        <p:grpSpPr bwMode="auto">
          <a:xfrm>
            <a:off x="2057400" y="3292475"/>
            <a:ext cx="1295400" cy="2819400"/>
            <a:chOff x="2688" y="1920"/>
            <a:chExt cx="816" cy="1776"/>
          </a:xfrm>
        </p:grpSpPr>
        <p:grpSp>
          <p:nvGrpSpPr>
            <p:cNvPr id="308323" name="Group 99"/>
            <p:cNvGrpSpPr>
              <a:grpSpLocks/>
            </p:cNvGrpSpPr>
            <p:nvPr/>
          </p:nvGrpSpPr>
          <p:grpSpPr bwMode="auto">
            <a:xfrm>
              <a:off x="2688" y="1920"/>
              <a:ext cx="816" cy="1776"/>
              <a:chOff x="2688" y="2016"/>
              <a:chExt cx="816" cy="1776"/>
            </a:xfrm>
          </p:grpSpPr>
          <p:sp>
            <p:nvSpPr>
              <p:cNvPr id="308324" name="Line 10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25" name="Line 101"/>
              <p:cNvSpPr>
                <a:spLocks noChangeShapeType="1"/>
              </p:cNvSpPr>
              <p:nvPr/>
            </p:nvSpPr>
            <p:spPr bwMode="auto">
              <a:xfrm>
                <a:off x="2688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8326" name="Group 102"/>
            <p:cNvGrpSpPr>
              <a:grpSpLocks/>
            </p:cNvGrpSpPr>
            <p:nvPr/>
          </p:nvGrpSpPr>
          <p:grpSpPr bwMode="auto">
            <a:xfrm>
              <a:off x="2688" y="1926"/>
              <a:ext cx="816" cy="192"/>
              <a:chOff x="2688" y="1958"/>
              <a:chExt cx="816" cy="192"/>
            </a:xfrm>
          </p:grpSpPr>
          <p:sp>
            <p:nvSpPr>
              <p:cNvPr id="308327" name="Line 103"/>
              <p:cNvSpPr>
                <a:spLocks noChangeShapeType="1"/>
              </p:cNvSpPr>
              <p:nvPr/>
            </p:nvSpPr>
            <p:spPr bwMode="auto">
              <a:xfrm>
                <a:off x="3312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28" name="Line 104"/>
              <p:cNvSpPr>
                <a:spLocks noChangeShapeType="1"/>
              </p:cNvSpPr>
              <p:nvPr/>
            </p:nvSpPr>
            <p:spPr bwMode="auto">
              <a:xfrm>
                <a:off x="2688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29" name="Text Box 105"/>
              <p:cNvSpPr txBox="1">
                <a:spLocks noChangeArrowheads="1"/>
              </p:cNvSpPr>
              <p:nvPr/>
            </p:nvSpPr>
            <p:spPr bwMode="auto">
              <a:xfrm>
                <a:off x="3026" y="1958"/>
                <a:ext cx="1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3300"/>
                    </a:solidFill>
                    <a:latin typeface="Comic Sans MS" charset="0"/>
                    <a:sym typeface="Symbol" charset="0"/>
                  </a:rPr>
                  <a:t></a:t>
                </a:r>
                <a:r>
                  <a:rPr lang="en-US" sz="2000">
                    <a:solidFill>
                      <a:srgbClr val="CC3300"/>
                    </a:solidFill>
                    <a:latin typeface="Comic Sans MS" charset="0"/>
                  </a:rPr>
                  <a:t>t</a:t>
                </a:r>
              </a:p>
            </p:txBody>
          </p:sp>
        </p:grpSp>
      </p:grpSp>
      <p:grpSp>
        <p:nvGrpSpPr>
          <p:cNvPr id="308330" name="Group 106"/>
          <p:cNvGrpSpPr>
            <a:grpSpLocks/>
          </p:cNvGrpSpPr>
          <p:nvPr/>
        </p:nvGrpSpPr>
        <p:grpSpPr bwMode="auto">
          <a:xfrm>
            <a:off x="2133600" y="5349875"/>
            <a:ext cx="1066800" cy="457200"/>
            <a:chOff x="1296" y="3360"/>
            <a:chExt cx="672" cy="288"/>
          </a:xfrm>
        </p:grpSpPr>
        <p:sp>
          <p:nvSpPr>
            <p:cNvPr id="308331" name="Line 107"/>
            <p:cNvSpPr>
              <a:spLocks noChangeShapeType="1"/>
            </p:cNvSpPr>
            <p:nvPr/>
          </p:nvSpPr>
          <p:spPr bwMode="auto">
            <a:xfrm flipV="1">
              <a:off x="1296" y="3504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332" name="Line 108"/>
            <p:cNvSpPr>
              <a:spLocks noChangeShapeType="1"/>
            </p:cNvSpPr>
            <p:nvPr/>
          </p:nvSpPr>
          <p:spPr bwMode="auto">
            <a:xfrm>
              <a:off x="1632" y="3360"/>
              <a:ext cx="33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8333" name="Line 109"/>
          <p:cNvSpPr>
            <a:spLocks noChangeShapeType="1"/>
          </p:cNvSpPr>
          <p:nvPr/>
        </p:nvSpPr>
        <p:spPr bwMode="auto">
          <a:xfrm flipH="1" flipV="1">
            <a:off x="2667000" y="5349875"/>
            <a:ext cx="533400" cy="228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8334" name="Group 110"/>
          <p:cNvGrpSpPr>
            <a:grpSpLocks/>
          </p:cNvGrpSpPr>
          <p:nvPr/>
        </p:nvGrpSpPr>
        <p:grpSpPr bwMode="auto">
          <a:xfrm>
            <a:off x="1371600" y="3292475"/>
            <a:ext cx="1295400" cy="2819400"/>
            <a:chOff x="2688" y="1920"/>
            <a:chExt cx="816" cy="1776"/>
          </a:xfrm>
        </p:grpSpPr>
        <p:grpSp>
          <p:nvGrpSpPr>
            <p:cNvPr id="308335" name="Group 111"/>
            <p:cNvGrpSpPr>
              <a:grpSpLocks/>
            </p:cNvGrpSpPr>
            <p:nvPr/>
          </p:nvGrpSpPr>
          <p:grpSpPr bwMode="auto">
            <a:xfrm>
              <a:off x="2688" y="1920"/>
              <a:ext cx="816" cy="1776"/>
              <a:chOff x="2688" y="2016"/>
              <a:chExt cx="816" cy="1776"/>
            </a:xfrm>
          </p:grpSpPr>
          <p:sp>
            <p:nvSpPr>
              <p:cNvPr id="308336" name="Line 11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37" name="Line 113"/>
              <p:cNvSpPr>
                <a:spLocks noChangeShapeType="1"/>
              </p:cNvSpPr>
              <p:nvPr/>
            </p:nvSpPr>
            <p:spPr bwMode="auto">
              <a:xfrm>
                <a:off x="2688" y="2016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8338" name="Group 114"/>
            <p:cNvGrpSpPr>
              <a:grpSpLocks/>
            </p:cNvGrpSpPr>
            <p:nvPr/>
          </p:nvGrpSpPr>
          <p:grpSpPr bwMode="auto">
            <a:xfrm>
              <a:off x="2688" y="1926"/>
              <a:ext cx="816" cy="192"/>
              <a:chOff x="2688" y="1958"/>
              <a:chExt cx="816" cy="192"/>
            </a:xfrm>
          </p:grpSpPr>
          <p:sp>
            <p:nvSpPr>
              <p:cNvPr id="308339" name="Line 115"/>
              <p:cNvSpPr>
                <a:spLocks noChangeShapeType="1"/>
              </p:cNvSpPr>
              <p:nvPr/>
            </p:nvSpPr>
            <p:spPr bwMode="auto">
              <a:xfrm>
                <a:off x="3312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40" name="Line 116"/>
              <p:cNvSpPr>
                <a:spLocks noChangeShapeType="1"/>
              </p:cNvSpPr>
              <p:nvPr/>
            </p:nvSpPr>
            <p:spPr bwMode="auto">
              <a:xfrm>
                <a:off x="2688" y="20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341" name="Text Box 117"/>
              <p:cNvSpPr txBox="1">
                <a:spLocks noChangeArrowheads="1"/>
              </p:cNvSpPr>
              <p:nvPr/>
            </p:nvSpPr>
            <p:spPr bwMode="auto">
              <a:xfrm>
                <a:off x="3026" y="1958"/>
                <a:ext cx="1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3300"/>
                    </a:solidFill>
                    <a:latin typeface="Comic Sans MS" charset="0"/>
                    <a:sym typeface="Symbol" charset="0"/>
                  </a:rPr>
                  <a:t></a:t>
                </a:r>
                <a:r>
                  <a:rPr lang="en-US" sz="2000">
                    <a:solidFill>
                      <a:srgbClr val="CC3300"/>
                    </a:solidFill>
                    <a:latin typeface="Comic Sans MS" charset="0"/>
                  </a:rPr>
                  <a:t>t</a:t>
                </a:r>
              </a:p>
            </p:txBody>
          </p:sp>
        </p:grpSp>
      </p:grpSp>
      <p:grpSp>
        <p:nvGrpSpPr>
          <p:cNvPr id="308342" name="Group 118"/>
          <p:cNvGrpSpPr>
            <a:grpSpLocks/>
          </p:cNvGrpSpPr>
          <p:nvPr/>
        </p:nvGrpSpPr>
        <p:grpSpPr bwMode="auto">
          <a:xfrm>
            <a:off x="1447800" y="5349875"/>
            <a:ext cx="685800" cy="457200"/>
            <a:chOff x="864" y="3360"/>
            <a:chExt cx="432" cy="288"/>
          </a:xfrm>
        </p:grpSpPr>
        <p:sp>
          <p:nvSpPr>
            <p:cNvPr id="308343" name="Line 119"/>
            <p:cNvSpPr>
              <a:spLocks noChangeShapeType="1"/>
            </p:cNvSpPr>
            <p:nvPr/>
          </p:nvSpPr>
          <p:spPr bwMode="auto">
            <a:xfrm flipV="1">
              <a:off x="864" y="3360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344" name="Line 120"/>
            <p:cNvSpPr>
              <a:spLocks noChangeShapeType="1"/>
            </p:cNvSpPr>
            <p:nvPr/>
          </p:nvSpPr>
          <p:spPr bwMode="auto">
            <a:xfrm flipV="1">
              <a:off x="960" y="3360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8345" name="Line 121"/>
          <p:cNvSpPr>
            <a:spLocks noChangeShapeType="1"/>
          </p:cNvSpPr>
          <p:nvPr/>
        </p:nvSpPr>
        <p:spPr bwMode="auto">
          <a:xfrm flipH="1">
            <a:off x="1447800" y="5349875"/>
            <a:ext cx="381000" cy="228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308346" name="Group 122"/>
          <p:cNvGrpSpPr>
            <a:grpSpLocks/>
          </p:cNvGrpSpPr>
          <p:nvPr/>
        </p:nvGrpSpPr>
        <p:grpSpPr bwMode="auto">
          <a:xfrm>
            <a:off x="1524000" y="4821238"/>
            <a:ext cx="4141788" cy="1143000"/>
            <a:chOff x="912" y="3027"/>
            <a:chExt cx="2609" cy="720"/>
          </a:xfrm>
        </p:grpSpPr>
        <p:sp>
          <p:nvSpPr>
            <p:cNvPr id="308347" name="Text Box 123"/>
            <p:cNvSpPr txBox="1">
              <a:spLocks noChangeArrowheads="1"/>
            </p:cNvSpPr>
            <p:nvPr/>
          </p:nvSpPr>
          <p:spPr bwMode="auto">
            <a:xfrm>
              <a:off x="912" y="3223"/>
              <a:ext cx="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99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308348" name="Text Box 124"/>
            <p:cNvSpPr txBox="1">
              <a:spLocks noChangeArrowheads="1"/>
            </p:cNvSpPr>
            <p:nvPr/>
          </p:nvSpPr>
          <p:spPr bwMode="auto">
            <a:xfrm>
              <a:off x="1776" y="3267"/>
              <a:ext cx="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99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308349" name="Text Box 125"/>
            <p:cNvSpPr txBox="1">
              <a:spLocks noChangeArrowheads="1"/>
            </p:cNvSpPr>
            <p:nvPr/>
          </p:nvSpPr>
          <p:spPr bwMode="auto">
            <a:xfrm>
              <a:off x="2208" y="3411"/>
              <a:ext cx="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99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308350" name="Text Box 126"/>
            <p:cNvSpPr txBox="1">
              <a:spLocks noChangeArrowheads="1"/>
            </p:cNvSpPr>
            <p:nvPr/>
          </p:nvSpPr>
          <p:spPr bwMode="auto">
            <a:xfrm>
              <a:off x="2752" y="3574"/>
              <a:ext cx="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99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308351" name="Text Box 127"/>
            <p:cNvSpPr txBox="1">
              <a:spLocks noChangeArrowheads="1"/>
            </p:cNvSpPr>
            <p:nvPr/>
          </p:nvSpPr>
          <p:spPr bwMode="auto">
            <a:xfrm>
              <a:off x="3088" y="3411"/>
              <a:ext cx="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99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308352" name="Text Box 128"/>
            <p:cNvSpPr txBox="1">
              <a:spLocks noChangeArrowheads="1"/>
            </p:cNvSpPr>
            <p:nvPr/>
          </p:nvSpPr>
          <p:spPr bwMode="auto">
            <a:xfrm>
              <a:off x="3456" y="3027"/>
              <a:ext cx="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0">
                  <a:solidFill>
                    <a:srgbClr val="990000"/>
                  </a:solidFill>
                  <a:latin typeface="Comic Sans MS" charset="0"/>
                </a:rPr>
                <a:t>1</a:t>
              </a:r>
            </a:p>
          </p:txBody>
        </p:sp>
      </p:grpSp>
      <p:sp>
        <p:nvSpPr>
          <p:cNvPr id="308353" name="Line 129"/>
          <p:cNvSpPr>
            <a:spLocks noChangeShapeType="1"/>
          </p:cNvSpPr>
          <p:nvPr/>
        </p:nvSpPr>
        <p:spPr bwMode="auto">
          <a:xfrm flipV="1">
            <a:off x="1447800" y="5334000"/>
            <a:ext cx="3810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308354" name="Picture 130" descr="ghostmoonwal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55" name="Group 131"/>
          <p:cNvGrpSpPr>
            <a:grpSpLocks/>
          </p:cNvGrpSpPr>
          <p:nvPr/>
        </p:nvGrpSpPr>
        <p:grpSpPr bwMode="auto">
          <a:xfrm>
            <a:off x="527050" y="5459413"/>
            <a:ext cx="149225" cy="488950"/>
            <a:chOff x="336" y="3209"/>
            <a:chExt cx="94" cy="308"/>
          </a:xfrm>
        </p:grpSpPr>
        <p:sp>
          <p:nvSpPr>
            <p:cNvPr id="308356" name="Text Box 132"/>
            <p:cNvSpPr txBox="1">
              <a:spLocks noChangeArrowheads="1"/>
            </p:cNvSpPr>
            <p:nvPr/>
          </p:nvSpPr>
          <p:spPr bwMode="auto">
            <a:xfrm>
              <a:off x="336" y="3363"/>
              <a:ext cx="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A</a:t>
              </a:r>
            </a:p>
          </p:txBody>
        </p:sp>
        <p:sp>
          <p:nvSpPr>
            <p:cNvPr id="308357" name="Text Box 133"/>
            <p:cNvSpPr txBox="1">
              <a:spLocks noChangeArrowheads="1"/>
            </p:cNvSpPr>
            <p:nvPr/>
          </p:nvSpPr>
          <p:spPr bwMode="auto">
            <a:xfrm>
              <a:off x="336" y="3209"/>
              <a:ext cx="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latin typeface="Comic Sans MS" charset="0"/>
                </a:rPr>
                <a:t>B</a:t>
              </a:r>
            </a:p>
          </p:txBody>
        </p:sp>
      </p:grpSp>
      <p:sp>
        <p:nvSpPr>
          <p:cNvPr id="308358" name="Text Box 134"/>
          <p:cNvSpPr txBox="1">
            <a:spLocks noChangeArrowheads="1"/>
          </p:cNvSpPr>
          <p:nvPr/>
        </p:nvSpPr>
        <p:spPr bwMode="auto">
          <a:xfrm>
            <a:off x="527050" y="5230813"/>
            <a:ext cx="122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C</a:t>
            </a:r>
          </a:p>
        </p:txBody>
      </p:sp>
      <p:sp>
        <p:nvSpPr>
          <p:cNvPr id="308359" name="Text Box 135"/>
          <p:cNvSpPr txBox="1">
            <a:spLocks noChangeArrowheads="1"/>
          </p:cNvSpPr>
          <p:nvPr/>
        </p:nvSpPr>
        <p:spPr bwMode="auto">
          <a:xfrm>
            <a:off x="527050" y="5002213"/>
            <a:ext cx="14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D</a:t>
            </a:r>
          </a:p>
        </p:txBody>
      </p:sp>
      <p:sp>
        <p:nvSpPr>
          <p:cNvPr id="308360" name="Text Box 136"/>
          <p:cNvSpPr txBox="1">
            <a:spLocks noChangeArrowheads="1"/>
          </p:cNvSpPr>
          <p:nvPr/>
        </p:nvSpPr>
        <p:spPr bwMode="auto">
          <a:xfrm>
            <a:off x="527050" y="4773613"/>
            <a:ext cx="12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E</a:t>
            </a:r>
          </a:p>
        </p:txBody>
      </p:sp>
      <p:sp>
        <p:nvSpPr>
          <p:cNvPr id="308361" name="Text Box 137"/>
          <p:cNvSpPr txBox="1">
            <a:spLocks noChangeArrowheads="1"/>
          </p:cNvSpPr>
          <p:nvPr/>
        </p:nvSpPr>
        <p:spPr bwMode="auto">
          <a:xfrm>
            <a:off x="527050" y="4545013"/>
            <a:ext cx="123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F</a:t>
            </a:r>
          </a:p>
        </p:txBody>
      </p:sp>
      <p:sp>
        <p:nvSpPr>
          <p:cNvPr id="308362" name="Text Box 138"/>
          <p:cNvSpPr txBox="1">
            <a:spLocks noChangeArrowheads="1"/>
          </p:cNvSpPr>
          <p:nvPr/>
        </p:nvSpPr>
        <p:spPr bwMode="auto">
          <a:xfrm>
            <a:off x="527050" y="4316413"/>
            <a:ext cx="138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G</a:t>
            </a:r>
          </a:p>
        </p:txBody>
      </p:sp>
      <p:sp>
        <p:nvSpPr>
          <p:cNvPr id="308363" name="Text Box 139"/>
          <p:cNvSpPr txBox="1">
            <a:spLocks noChangeArrowheads="1"/>
          </p:cNvSpPr>
          <p:nvPr/>
        </p:nvSpPr>
        <p:spPr bwMode="auto">
          <a:xfrm>
            <a:off x="527050" y="408781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H</a:t>
            </a:r>
          </a:p>
        </p:txBody>
      </p:sp>
      <p:sp>
        <p:nvSpPr>
          <p:cNvPr id="308364" name="Text Box 140"/>
          <p:cNvSpPr txBox="1">
            <a:spLocks noChangeArrowheads="1"/>
          </p:cNvSpPr>
          <p:nvPr/>
        </p:nvSpPr>
        <p:spPr bwMode="auto">
          <a:xfrm>
            <a:off x="546100" y="3859213"/>
            <a:ext cx="111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I</a:t>
            </a:r>
          </a:p>
        </p:txBody>
      </p:sp>
      <p:sp>
        <p:nvSpPr>
          <p:cNvPr id="308365" name="Text Box 141"/>
          <p:cNvSpPr txBox="1">
            <a:spLocks noChangeArrowheads="1"/>
          </p:cNvSpPr>
          <p:nvPr/>
        </p:nvSpPr>
        <p:spPr bwMode="auto">
          <a:xfrm>
            <a:off x="546100" y="3630613"/>
            <a:ext cx="134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0">
                <a:latin typeface="Comic Sans MS" charset="0"/>
              </a:rPr>
              <a:t>J</a:t>
            </a:r>
          </a:p>
        </p:txBody>
      </p:sp>
      <p:sp>
        <p:nvSpPr>
          <p:cNvPr id="308366" name="Text Box 142"/>
          <p:cNvSpPr txBox="1">
            <a:spLocks noChangeArrowheads="1"/>
          </p:cNvSpPr>
          <p:nvPr/>
        </p:nvSpPr>
        <p:spPr bwMode="auto">
          <a:xfrm>
            <a:off x="2209800" y="5059363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>
                <a:solidFill>
                  <a:srgbClr val="990000"/>
                </a:solidFill>
                <a:latin typeface="Comic Sans MS" charset="0"/>
              </a:rPr>
              <a:t>45</a:t>
            </a:r>
          </a:p>
        </p:txBody>
      </p:sp>
      <p:grpSp>
        <p:nvGrpSpPr>
          <p:cNvPr id="308367" name="Group 143"/>
          <p:cNvGrpSpPr>
            <a:grpSpLocks/>
          </p:cNvGrpSpPr>
          <p:nvPr/>
        </p:nvGrpSpPr>
        <p:grpSpPr bwMode="auto">
          <a:xfrm>
            <a:off x="914400" y="3657600"/>
            <a:ext cx="5105400" cy="2286000"/>
            <a:chOff x="576" y="2208"/>
            <a:chExt cx="3216" cy="1440"/>
          </a:xfrm>
        </p:grpSpPr>
        <p:sp>
          <p:nvSpPr>
            <p:cNvPr id="308368" name="Text Box 144"/>
            <p:cNvSpPr txBox="1">
              <a:spLocks noChangeArrowheads="1"/>
            </p:cNvSpPr>
            <p:nvPr/>
          </p:nvSpPr>
          <p:spPr bwMode="auto">
            <a:xfrm>
              <a:off x="912" y="3158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50</a:t>
              </a:r>
            </a:p>
          </p:txBody>
        </p:sp>
        <p:sp>
          <p:nvSpPr>
            <p:cNvPr id="308369" name="Text Box 145"/>
            <p:cNvSpPr txBox="1">
              <a:spLocks noChangeArrowheads="1"/>
            </p:cNvSpPr>
            <p:nvPr/>
          </p:nvSpPr>
          <p:spPr bwMode="auto">
            <a:xfrm>
              <a:off x="1248" y="2976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30</a:t>
              </a:r>
            </a:p>
          </p:txBody>
        </p:sp>
        <p:sp>
          <p:nvSpPr>
            <p:cNvPr id="308370" name="Text Box 146"/>
            <p:cNvSpPr txBox="1">
              <a:spLocks noChangeArrowheads="1"/>
            </p:cNvSpPr>
            <p:nvPr/>
          </p:nvSpPr>
          <p:spPr bwMode="auto">
            <a:xfrm>
              <a:off x="1776" y="2726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30</a:t>
              </a:r>
            </a:p>
          </p:txBody>
        </p:sp>
        <p:sp>
          <p:nvSpPr>
            <p:cNvPr id="308371" name="Text Box 147"/>
            <p:cNvSpPr txBox="1">
              <a:spLocks noChangeArrowheads="1"/>
            </p:cNvSpPr>
            <p:nvPr/>
          </p:nvSpPr>
          <p:spPr bwMode="auto">
            <a:xfrm>
              <a:off x="1824" y="3062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308372" name="Text Box 148"/>
            <p:cNvSpPr txBox="1">
              <a:spLocks noChangeArrowheads="1"/>
            </p:cNvSpPr>
            <p:nvPr/>
          </p:nvSpPr>
          <p:spPr bwMode="auto">
            <a:xfrm>
              <a:off x="2016" y="2832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38</a:t>
              </a:r>
            </a:p>
          </p:txBody>
        </p:sp>
        <p:sp>
          <p:nvSpPr>
            <p:cNvPr id="308373" name="Text Box 149"/>
            <p:cNvSpPr txBox="1">
              <a:spLocks noChangeArrowheads="1"/>
            </p:cNvSpPr>
            <p:nvPr/>
          </p:nvSpPr>
          <p:spPr bwMode="auto">
            <a:xfrm>
              <a:off x="2256" y="2400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10</a:t>
              </a:r>
            </a:p>
          </p:txBody>
        </p:sp>
        <p:sp>
          <p:nvSpPr>
            <p:cNvPr id="308374" name="Text Box 150"/>
            <p:cNvSpPr txBox="1">
              <a:spLocks noChangeArrowheads="1"/>
            </p:cNvSpPr>
            <p:nvPr/>
          </p:nvSpPr>
          <p:spPr bwMode="auto">
            <a:xfrm>
              <a:off x="2928" y="2400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8</a:t>
              </a:r>
            </a:p>
          </p:txBody>
        </p:sp>
        <p:sp>
          <p:nvSpPr>
            <p:cNvPr id="308375" name="Text Box 151"/>
            <p:cNvSpPr txBox="1">
              <a:spLocks noChangeArrowheads="1"/>
            </p:cNvSpPr>
            <p:nvPr/>
          </p:nvSpPr>
          <p:spPr bwMode="auto">
            <a:xfrm>
              <a:off x="2064" y="3158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41</a:t>
              </a:r>
            </a:p>
          </p:txBody>
        </p:sp>
        <p:sp>
          <p:nvSpPr>
            <p:cNvPr id="308376" name="Text Box 152"/>
            <p:cNvSpPr txBox="1">
              <a:spLocks noChangeArrowheads="1"/>
            </p:cNvSpPr>
            <p:nvPr/>
          </p:nvSpPr>
          <p:spPr bwMode="auto">
            <a:xfrm>
              <a:off x="1248" y="2544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15</a:t>
              </a:r>
            </a:p>
          </p:txBody>
        </p:sp>
        <p:sp>
          <p:nvSpPr>
            <p:cNvPr id="308377" name="Text Box 153"/>
            <p:cNvSpPr txBox="1">
              <a:spLocks noChangeArrowheads="1"/>
            </p:cNvSpPr>
            <p:nvPr/>
          </p:nvSpPr>
          <p:spPr bwMode="auto">
            <a:xfrm>
              <a:off x="768" y="2582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9</a:t>
              </a:r>
            </a:p>
          </p:txBody>
        </p:sp>
        <p:sp>
          <p:nvSpPr>
            <p:cNvPr id="308378" name="Text Box 154"/>
            <p:cNvSpPr txBox="1">
              <a:spLocks noChangeArrowheads="1"/>
            </p:cNvSpPr>
            <p:nvPr/>
          </p:nvSpPr>
          <p:spPr bwMode="auto">
            <a:xfrm>
              <a:off x="576" y="2966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28</a:t>
              </a:r>
            </a:p>
          </p:txBody>
        </p:sp>
        <p:sp>
          <p:nvSpPr>
            <p:cNvPr id="308379" name="Text Box 155"/>
            <p:cNvSpPr txBox="1">
              <a:spLocks noChangeArrowheads="1"/>
            </p:cNvSpPr>
            <p:nvPr/>
          </p:nvSpPr>
          <p:spPr bwMode="auto">
            <a:xfrm>
              <a:off x="1920" y="2400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18</a:t>
              </a:r>
            </a:p>
          </p:txBody>
        </p:sp>
        <p:sp>
          <p:nvSpPr>
            <p:cNvPr id="308380" name="Text Box 156"/>
            <p:cNvSpPr txBox="1">
              <a:spLocks noChangeArrowheads="1"/>
            </p:cNvSpPr>
            <p:nvPr/>
          </p:nvSpPr>
          <p:spPr bwMode="auto">
            <a:xfrm>
              <a:off x="2592" y="2736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31</a:t>
              </a:r>
            </a:p>
          </p:txBody>
        </p:sp>
        <p:sp>
          <p:nvSpPr>
            <p:cNvPr id="308381" name="Text Box 157"/>
            <p:cNvSpPr txBox="1">
              <a:spLocks noChangeArrowheads="1"/>
            </p:cNvSpPr>
            <p:nvPr/>
          </p:nvSpPr>
          <p:spPr bwMode="auto">
            <a:xfrm>
              <a:off x="2688" y="3494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16</a:t>
              </a:r>
            </a:p>
          </p:txBody>
        </p:sp>
        <p:sp>
          <p:nvSpPr>
            <p:cNvPr id="308382" name="Text Box 158"/>
            <p:cNvSpPr txBox="1">
              <a:spLocks noChangeArrowheads="1"/>
            </p:cNvSpPr>
            <p:nvPr/>
          </p:nvSpPr>
          <p:spPr bwMode="auto">
            <a:xfrm>
              <a:off x="3120" y="2630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20</a:t>
              </a:r>
            </a:p>
          </p:txBody>
        </p:sp>
        <p:sp>
          <p:nvSpPr>
            <p:cNvPr id="308383" name="Text Box 159"/>
            <p:cNvSpPr txBox="1">
              <a:spLocks noChangeArrowheads="1"/>
            </p:cNvSpPr>
            <p:nvPr/>
          </p:nvSpPr>
          <p:spPr bwMode="auto">
            <a:xfrm>
              <a:off x="3264" y="2294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308384" name="Text Box 160"/>
            <p:cNvSpPr txBox="1">
              <a:spLocks noChangeArrowheads="1"/>
            </p:cNvSpPr>
            <p:nvPr/>
          </p:nvSpPr>
          <p:spPr bwMode="auto">
            <a:xfrm>
              <a:off x="3504" y="3446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22</a:t>
              </a:r>
            </a:p>
          </p:txBody>
        </p:sp>
        <p:sp>
          <p:nvSpPr>
            <p:cNvPr id="308385" name="Text Box 161"/>
            <p:cNvSpPr txBox="1">
              <a:spLocks noChangeArrowheads="1"/>
            </p:cNvSpPr>
            <p:nvPr/>
          </p:nvSpPr>
          <p:spPr bwMode="auto">
            <a:xfrm>
              <a:off x="576" y="3408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15</a:t>
              </a:r>
            </a:p>
          </p:txBody>
        </p:sp>
        <p:sp>
          <p:nvSpPr>
            <p:cNvPr id="308386" name="Text Box 162"/>
            <p:cNvSpPr txBox="1">
              <a:spLocks noChangeArrowheads="1"/>
            </p:cNvSpPr>
            <p:nvPr/>
          </p:nvSpPr>
          <p:spPr bwMode="auto">
            <a:xfrm>
              <a:off x="624" y="2400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308387" name="Text Box 163"/>
            <p:cNvSpPr txBox="1">
              <a:spLocks noChangeArrowheads="1"/>
            </p:cNvSpPr>
            <p:nvPr/>
          </p:nvSpPr>
          <p:spPr bwMode="auto">
            <a:xfrm>
              <a:off x="1488" y="3456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3</a:t>
              </a:r>
            </a:p>
          </p:txBody>
        </p:sp>
        <p:sp>
          <p:nvSpPr>
            <p:cNvPr id="308388" name="Text Box 164"/>
            <p:cNvSpPr txBox="1">
              <a:spLocks noChangeArrowheads="1"/>
            </p:cNvSpPr>
            <p:nvPr/>
          </p:nvSpPr>
          <p:spPr bwMode="auto">
            <a:xfrm>
              <a:off x="1584" y="2208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8</a:t>
              </a:r>
            </a:p>
          </p:txBody>
        </p:sp>
        <p:sp>
          <p:nvSpPr>
            <p:cNvPr id="308389" name="Text Box 165"/>
            <p:cNvSpPr txBox="1">
              <a:spLocks noChangeArrowheads="1"/>
            </p:cNvSpPr>
            <p:nvPr/>
          </p:nvSpPr>
          <p:spPr bwMode="auto">
            <a:xfrm>
              <a:off x="2688" y="3110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8</a:t>
              </a:r>
            </a:p>
          </p:txBody>
        </p:sp>
        <p:sp>
          <p:nvSpPr>
            <p:cNvPr id="308390" name="Text Box 166"/>
            <p:cNvSpPr txBox="1">
              <a:spLocks noChangeArrowheads="1"/>
            </p:cNvSpPr>
            <p:nvPr/>
          </p:nvSpPr>
          <p:spPr bwMode="auto">
            <a:xfrm>
              <a:off x="3072" y="3024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10</a:t>
              </a:r>
            </a:p>
          </p:txBody>
        </p:sp>
        <p:sp>
          <p:nvSpPr>
            <p:cNvPr id="308391" name="Text Box 167"/>
            <p:cNvSpPr txBox="1">
              <a:spLocks noChangeArrowheads="1"/>
            </p:cNvSpPr>
            <p:nvPr/>
          </p:nvSpPr>
          <p:spPr bwMode="auto">
            <a:xfrm>
              <a:off x="3600" y="3120"/>
              <a:ext cx="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>
                  <a:solidFill>
                    <a:srgbClr val="990000"/>
                  </a:solidFill>
                  <a:latin typeface="Comic Sans MS" charset="0"/>
                </a:rPr>
                <a:t>9</a:t>
              </a:r>
            </a:p>
          </p:txBody>
        </p:sp>
      </p:grpSp>
      <p:grpSp>
        <p:nvGrpSpPr>
          <p:cNvPr id="308392" name="Group 168"/>
          <p:cNvGrpSpPr>
            <a:grpSpLocks/>
          </p:cNvGrpSpPr>
          <p:nvPr/>
        </p:nvGrpSpPr>
        <p:grpSpPr bwMode="auto">
          <a:xfrm>
            <a:off x="2286000" y="4419600"/>
            <a:ext cx="1600200" cy="1143000"/>
            <a:chOff x="1440" y="2688"/>
            <a:chExt cx="1008" cy="720"/>
          </a:xfrm>
        </p:grpSpPr>
        <p:sp>
          <p:nvSpPr>
            <p:cNvPr id="308393" name="Line 169"/>
            <p:cNvSpPr>
              <a:spLocks noChangeShapeType="1"/>
            </p:cNvSpPr>
            <p:nvPr/>
          </p:nvSpPr>
          <p:spPr bwMode="auto">
            <a:xfrm flipV="1">
              <a:off x="1440" y="2880"/>
              <a:ext cx="240" cy="52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394" name="Line 170"/>
            <p:cNvSpPr>
              <a:spLocks noChangeShapeType="1"/>
            </p:cNvSpPr>
            <p:nvPr/>
          </p:nvSpPr>
          <p:spPr bwMode="auto">
            <a:xfrm flipV="1">
              <a:off x="1872" y="3120"/>
              <a:ext cx="192" cy="14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8395" name="Line 171"/>
            <p:cNvSpPr>
              <a:spLocks noChangeShapeType="1"/>
            </p:cNvSpPr>
            <p:nvPr/>
          </p:nvSpPr>
          <p:spPr bwMode="auto">
            <a:xfrm flipV="1">
              <a:off x="2160" y="2688"/>
              <a:ext cx="288" cy="72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0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81" grpId="0" animBg="1"/>
      <p:bldP spid="308281" grpId="1" animBg="1"/>
      <p:bldP spid="308294" grpId="0" animBg="1"/>
      <p:bldP spid="308294" grpId="1" animBg="1"/>
      <p:bldP spid="308298" grpId="0" animBg="1"/>
      <p:bldP spid="308298" grpId="1" animBg="1"/>
      <p:bldP spid="308302" grpId="0" animBg="1"/>
      <p:bldP spid="308302" grpId="1" animBg="1"/>
      <p:bldP spid="308333" grpId="0" animBg="1"/>
      <p:bldP spid="308333" grpId="1" animBg="1"/>
      <p:bldP spid="308345" grpId="0" animBg="1"/>
      <p:bldP spid="308345" grpId="1" animBg="1"/>
      <p:bldP spid="308345" grpId="2" animBg="1"/>
      <p:bldP spid="308345" grpId="3" animBg="1"/>
      <p:bldP spid="308353" grpId="0" animBg="1"/>
      <p:bldP spid="3083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7EEE-A1D9-3C40-8826-45AB6284714F}" type="slidenum">
              <a:rPr lang="en-US"/>
              <a:pPr/>
              <a:t>18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/>
              <a:t>The Algorithm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8229600" cy="2189163"/>
          </a:xfrm>
        </p:spPr>
        <p:txBody>
          <a:bodyPr/>
          <a:lstStyle/>
          <a:p>
            <a:r>
              <a:rPr lang="en-US" sz="2800"/>
              <a:t>Given a network trace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066800" y="3505200"/>
            <a:ext cx="6934200" cy="914400"/>
          </a:xfrm>
          <a:prstGeom prst="rect">
            <a:avLst/>
          </a:prstGeom>
          <a:solidFill>
            <a:srgbClr val="FEF6D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US" sz="2400" i="0">
                <a:solidFill>
                  <a:srgbClr val="0033CC"/>
                </a:solidFill>
                <a:latin typeface="Comic Sans MS" charset="0"/>
              </a:rPr>
              <a:t>Step 2:</a:t>
            </a:r>
            <a:r>
              <a:rPr lang="en-US" sz="2400" i="0">
                <a:latin typeface="Comic Sans MS" charset="0"/>
              </a:rPr>
              <a:t>  Perform moonwalks repeatedly  </a:t>
            </a:r>
          </a:p>
          <a:p>
            <a:endParaRPr lang="en-US" sz="800" i="0">
              <a:latin typeface="Comic Sans MS" charset="0"/>
            </a:endParaRPr>
          </a:p>
          <a:p>
            <a:pPr lvl="1">
              <a:buClr>
                <a:schemeClr val="tx2"/>
              </a:buClr>
              <a:buFont typeface="Wingdings" charset="0"/>
              <a:buChar char="q"/>
            </a:pPr>
            <a:r>
              <a:rPr lang="zh-CN" altLang="en-US" sz="2000" i="0"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zh-CN" sz="2000" i="0">
                <a:latin typeface="Comic Sans MS" charset="0"/>
                <a:ea typeface="宋体" charset="0"/>
                <a:cs typeface="宋体" charset="0"/>
              </a:rPr>
              <a:t>Update the count of each edge being traversed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1066800" y="4876800"/>
            <a:ext cx="6934200" cy="838200"/>
          </a:xfrm>
          <a:prstGeom prst="rect">
            <a:avLst/>
          </a:prstGeom>
          <a:solidFill>
            <a:srgbClr val="FEF6D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sz="2400" i="0">
                <a:solidFill>
                  <a:srgbClr val="0033CC"/>
                </a:solidFill>
                <a:latin typeface="Comic Sans MS" charset="0"/>
              </a:rPr>
              <a:t>Step 3:</a:t>
            </a:r>
            <a:r>
              <a:rPr lang="en-US" sz="2400">
                <a:solidFill>
                  <a:srgbClr val="0033CC"/>
                </a:solidFill>
                <a:latin typeface="Comic Sans MS" charset="0"/>
              </a:rPr>
              <a:t>  </a:t>
            </a:r>
            <a:r>
              <a:rPr lang="en-US" sz="2400" i="0">
                <a:latin typeface="Comic Sans MS" charset="0"/>
              </a:rPr>
              <a:t>Output highest frequency edges       </a:t>
            </a:r>
            <a:endParaRPr lang="zh-CN" altLang="en-US" sz="2400" i="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309254" name="AutoShape 6"/>
          <p:cNvSpPr>
            <a:spLocks noChangeArrowheads="1"/>
          </p:cNvSpPr>
          <p:nvPr/>
        </p:nvSpPr>
        <p:spPr bwMode="auto">
          <a:xfrm>
            <a:off x="4267200" y="3048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AutoShape 7"/>
          <p:cNvSpPr>
            <a:spLocks noChangeArrowheads="1"/>
          </p:cNvSpPr>
          <p:nvPr/>
        </p:nvSpPr>
        <p:spPr bwMode="auto">
          <a:xfrm>
            <a:off x="4267200" y="44196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1066800" y="2286000"/>
            <a:ext cx="6934200" cy="762000"/>
          </a:xfrm>
          <a:prstGeom prst="rect">
            <a:avLst/>
          </a:prstGeom>
          <a:solidFill>
            <a:srgbClr val="FEF6D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sz="2400" i="0">
                <a:solidFill>
                  <a:srgbClr val="0033CC"/>
                </a:solidFill>
                <a:latin typeface="Comic Sans MS" charset="0"/>
              </a:rPr>
              <a:t>Step 1:</a:t>
            </a:r>
            <a:r>
              <a:rPr lang="en-US" sz="2400">
                <a:solidFill>
                  <a:srgbClr val="0033CC"/>
                </a:solidFill>
                <a:latin typeface="Comic Sans MS" charset="0"/>
              </a:rPr>
              <a:t>  </a:t>
            </a:r>
            <a:r>
              <a:rPr lang="en-US" sz="2400" i="0">
                <a:latin typeface="Comic Sans MS" charset="0"/>
              </a:rPr>
              <a:t>Select sampling parameters</a:t>
            </a:r>
            <a:r>
              <a:rPr lang="en-US" sz="2800" i="0">
                <a:latin typeface="Comic Sans MS" charset="0"/>
              </a:rPr>
              <a:t>           </a:t>
            </a:r>
            <a:endParaRPr lang="zh-CN" altLang="en-US" sz="2800" i="0">
              <a:latin typeface="Comic Sans MS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C4A-456C-B046-9CB6-6F00CC5783B7}" type="slidenum">
              <a:rPr lang="en-US"/>
              <a:pPr/>
              <a:t>19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It Work?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altLang="zh-CN" sz="2400">
                <a:solidFill>
                  <a:srgbClr val="0033CC"/>
                </a:solidFill>
                <a:ea typeface="宋体" charset="0"/>
                <a:cs typeface="宋体" charset="0"/>
              </a:rPr>
              <a:t>Each walk samples a potential causal chain of events</a:t>
            </a:r>
            <a:r>
              <a:rPr lang="en-US" altLang="zh-CN" sz="2400">
                <a:ea typeface="宋体" charset="0"/>
                <a:cs typeface="宋体" charset="0"/>
              </a:rPr>
              <a:t> </a:t>
            </a:r>
          </a:p>
          <a:p>
            <a:pPr lvl="1"/>
            <a:r>
              <a:rPr lang="en-US" altLang="zh-CN" sz="2000">
                <a:ea typeface="宋体" charset="0"/>
                <a:cs typeface="宋体" charset="0"/>
              </a:rPr>
              <a:t>High frequency edges are indirectly responsible for a large number of edges</a:t>
            </a:r>
            <a:endParaRPr lang="en-US" altLang="zh-CN" sz="800">
              <a:solidFill>
                <a:srgbClr val="0033CC"/>
              </a:solidFill>
              <a:ea typeface="宋体" charset="0"/>
              <a:cs typeface="宋体" charset="0"/>
            </a:endParaRPr>
          </a:p>
          <a:p>
            <a:endParaRPr lang="en-US" altLang="zh-CN" sz="1800">
              <a:solidFill>
                <a:srgbClr val="0033CC"/>
              </a:solidFill>
              <a:ea typeface="宋体" charset="0"/>
              <a:cs typeface="宋体" charset="0"/>
            </a:endParaRPr>
          </a:p>
          <a:p>
            <a:endParaRPr lang="en-US" altLang="zh-CN" sz="2400">
              <a:solidFill>
                <a:srgbClr val="0033CC"/>
              </a:solidFill>
              <a:ea typeface="宋体" charset="0"/>
              <a:cs typeface="宋体" charset="0"/>
            </a:endParaRPr>
          </a:p>
          <a:p>
            <a:r>
              <a:rPr lang="en-US" altLang="zh-CN" sz="2400">
                <a:solidFill>
                  <a:srgbClr val="0033CC"/>
                </a:solidFill>
                <a:ea typeface="宋体" charset="0"/>
                <a:cs typeface="宋体" charset="0"/>
              </a:rPr>
              <a:t>More edges lead to infected hosts than edges lead away</a:t>
            </a:r>
            <a:r>
              <a:rPr lang="en-US" altLang="zh-CN" sz="2400">
                <a:ea typeface="宋体" charset="0"/>
                <a:cs typeface="宋体" charset="0"/>
              </a:rPr>
              <a:t> </a:t>
            </a:r>
          </a:p>
          <a:p>
            <a:pPr lvl="1"/>
            <a:r>
              <a:rPr lang="en-US" altLang="zh-CN" sz="2000">
                <a:ea typeface="宋体" charset="0"/>
                <a:cs typeface="宋体" charset="0"/>
              </a:rPr>
              <a:t>Sending attack traffic increases the rate of outgoing flows</a:t>
            </a:r>
          </a:p>
          <a:p>
            <a:pPr lvl="1"/>
            <a:r>
              <a:rPr lang="en-US" altLang="zh-CN" sz="2000">
                <a:ea typeface="宋体" charset="0"/>
                <a:cs typeface="宋体" charset="0"/>
              </a:rPr>
              <a:t>Concentrate walks backward to the attack origin</a:t>
            </a:r>
          </a:p>
          <a:p>
            <a:pPr lvl="1"/>
            <a:endParaRPr lang="en-US" altLang="zh-CN" sz="2400">
              <a:solidFill>
                <a:srgbClr val="0033CC"/>
              </a:solidFill>
              <a:ea typeface="宋体" charset="0"/>
              <a:cs typeface="宋体" charset="0"/>
            </a:endParaRPr>
          </a:p>
        </p:txBody>
      </p:sp>
      <p:pic>
        <p:nvPicPr>
          <p:cNvPr id="434180" name="Picture 4" descr="footst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4325"/>
            <a:ext cx="1676400" cy="93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81" name="Oval 5"/>
          <p:cNvSpPr>
            <a:spLocks noChangeArrowheads="1"/>
          </p:cNvSpPr>
          <p:nvPr/>
        </p:nvSpPr>
        <p:spPr bwMode="auto">
          <a:xfrm>
            <a:off x="4648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4800600" y="3048000"/>
            <a:ext cx="6858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3962400" y="3048000"/>
            <a:ext cx="685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4184" name="Text Box 8"/>
          <p:cNvSpPr txBox="1">
            <a:spLocks noChangeArrowheads="1"/>
          </p:cNvSpPr>
          <p:nvPr/>
        </p:nvSpPr>
        <p:spPr bwMode="auto">
          <a:xfrm>
            <a:off x="4991100" y="2747963"/>
            <a:ext cx="131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0">
                <a:solidFill>
                  <a:srgbClr val="990000"/>
                </a:solidFill>
                <a:latin typeface="Comic Sans MS" charset="0"/>
              </a:rPr>
              <a:t> i</a:t>
            </a:r>
          </a:p>
        </p:txBody>
      </p:sp>
      <p:sp>
        <p:nvSpPr>
          <p:cNvPr id="434185" name="Text Box 9"/>
          <p:cNvSpPr txBox="1">
            <a:spLocks noChangeArrowheads="1"/>
          </p:cNvSpPr>
          <p:nvPr/>
        </p:nvSpPr>
        <p:spPr bwMode="auto">
          <a:xfrm>
            <a:off x="4140200" y="27479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0">
                <a:solidFill>
                  <a:srgbClr val="990000"/>
                </a:solidFill>
                <a:latin typeface="Comic Sans MS" charset="0"/>
              </a:rPr>
              <a:t>i+1</a:t>
            </a:r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4648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4187" name="Line 11"/>
          <p:cNvSpPr>
            <a:spLocks noChangeShapeType="1"/>
          </p:cNvSpPr>
          <p:nvPr/>
        </p:nvSpPr>
        <p:spPr bwMode="auto">
          <a:xfrm>
            <a:off x="4800600" y="5638800"/>
            <a:ext cx="6858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>
            <a:off x="3962400" y="5638800"/>
            <a:ext cx="6858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 flipV="1">
            <a:off x="4800600" y="5257800"/>
            <a:ext cx="533400" cy="3048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34190" name="Line 14"/>
          <p:cNvSpPr>
            <a:spLocks noChangeShapeType="1"/>
          </p:cNvSpPr>
          <p:nvPr/>
        </p:nvSpPr>
        <p:spPr bwMode="auto">
          <a:xfrm>
            <a:off x="4800600" y="5715000"/>
            <a:ext cx="533400" cy="3048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Forensics?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attack incidents can lead to</a:t>
            </a:r>
          </a:p>
          <a:p>
            <a:pPr lvl="1"/>
            <a:r>
              <a:rPr lang="en-US" dirty="0" smtClean="0"/>
              <a:t>Better defenses</a:t>
            </a:r>
          </a:p>
          <a:p>
            <a:pPr lvl="1"/>
            <a:r>
              <a:rPr lang="en-US" dirty="0" smtClean="0"/>
              <a:t>Pinpoint hidden “holes” after the fact</a:t>
            </a:r>
          </a:p>
          <a:p>
            <a:pPr lvl="1"/>
            <a:r>
              <a:rPr lang="en-US" dirty="0" smtClean="0"/>
              <a:t>Serve as a deterrent for future attacks</a:t>
            </a:r>
          </a:p>
          <a:p>
            <a:pPr lvl="1"/>
            <a:r>
              <a:rPr lang="en-US" dirty="0" smtClean="0"/>
              <a:t>Provide “accountability” </a:t>
            </a:r>
          </a:p>
          <a:p>
            <a:pPr lvl="1"/>
            <a:r>
              <a:rPr lang="en-US" dirty="0" smtClean="0"/>
              <a:t>Highlight attacker weaknesses/bottlenecks</a:t>
            </a:r>
          </a:p>
          <a:p>
            <a:pPr lvl="1"/>
            <a:endParaRPr lang="en-US" dirty="0"/>
          </a:p>
          <a:p>
            <a:r>
              <a:rPr lang="en-US" dirty="0" smtClean="0"/>
              <a:t>Law enforcement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17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7646-4124-3540-B5A9-120CC29D8472}" type="slidenum">
              <a:rPr lang="en-US"/>
              <a:pPr/>
              <a:t>20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Methodology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33CC"/>
                </a:solidFill>
              </a:rPr>
              <a:t>Analytical study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Simplified traffic model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Estimate the sampling performance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A50021"/>
                </a:solidFill>
              </a:rPr>
              <a:t>Real trace experiment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Real background traffic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Various attack parameters  (rate, scan method, vulnerable population)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33CC"/>
                </a:solidFill>
              </a:rPr>
              <a:t>Simulation study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Various background traffic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Various attack models (random scan worm, hitlist worm, topological worm)</a:t>
            </a:r>
          </a:p>
        </p:txBody>
      </p:sp>
    </p:spTree>
    <p:extLst>
      <p:ext uri="{BB962C8B-B14F-4D97-AF65-F5344CB8AC3E}">
        <p14:creationId xmlns:p14="http://schemas.microsoft.com/office/powerpoint/2010/main" val="42399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B52-F51F-314B-BFA3-AD33BFAAA4A1}" type="slidenum">
              <a:rPr lang="en-US"/>
              <a:pPr/>
              <a:t>21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We Identify Causal Flows?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38200" y="5410200"/>
            <a:ext cx="8382000" cy="990600"/>
          </a:xfrm>
        </p:spPr>
        <p:txBody>
          <a:bodyPr/>
          <a:lstStyle/>
          <a:p>
            <a:r>
              <a:rPr lang="en-US" sz="2600"/>
              <a:t>High accuracy with a small number of walks</a:t>
            </a:r>
          </a:p>
          <a:p>
            <a:pPr lvl="1"/>
            <a:r>
              <a:rPr lang="en-US" sz="2100"/>
              <a:t>Total 804 causal flows from 1.5~2 million flows</a:t>
            </a:r>
          </a:p>
        </p:txBody>
      </p:sp>
      <p:pic>
        <p:nvPicPr>
          <p:cNvPr id="314372" name="Picture 4" descr="causal_accuracy_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066800"/>
            <a:ext cx="5638800" cy="42322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4373" name="Oval 5"/>
          <p:cNvSpPr>
            <a:spLocks noChangeArrowheads="1"/>
          </p:cNvSpPr>
          <p:nvPr/>
        </p:nvSpPr>
        <p:spPr bwMode="auto">
          <a:xfrm>
            <a:off x="2895600" y="2209800"/>
            <a:ext cx="381000" cy="609600"/>
          </a:xfrm>
          <a:prstGeom prst="ellips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5791200" y="2209800"/>
            <a:ext cx="30480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i="0"/>
              <a:t>10</a:t>
            </a:r>
            <a:r>
              <a:rPr lang="en-US" sz="1400" i="0" baseline="30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87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23C3-2573-224E-BF62-19F755DA21FB}" type="slidenum">
              <a:rPr lang="en-US"/>
              <a:pPr/>
              <a:t>22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Are the Identified Causal Flows Initial Ones?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5680075"/>
            <a:ext cx="8382000" cy="568325"/>
          </a:xfrm>
        </p:spPr>
        <p:txBody>
          <a:bodyPr/>
          <a:lstStyle/>
          <a:p>
            <a:r>
              <a:rPr lang="en-US" sz="2600"/>
              <a:t>Majority of identified causal edges are initial ones</a:t>
            </a:r>
          </a:p>
        </p:txBody>
      </p:sp>
      <p:pic>
        <p:nvPicPr>
          <p:cNvPr id="323588" name="Picture 4" descr="initial_fra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25575"/>
            <a:ext cx="5410200" cy="4060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3589" name="Oval 5"/>
          <p:cNvSpPr>
            <a:spLocks noChangeArrowheads="1"/>
          </p:cNvSpPr>
          <p:nvPr/>
        </p:nvSpPr>
        <p:spPr bwMode="auto">
          <a:xfrm>
            <a:off x="3505200" y="1447800"/>
            <a:ext cx="457200" cy="3886200"/>
          </a:xfrm>
          <a:prstGeom prst="ellips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2B67-B877-B542-BF7E-8305065DD970}" type="slidenum">
              <a:rPr lang="en-US"/>
              <a:pPr/>
              <a:t>23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Selected Flows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91200"/>
            <a:ext cx="8458200" cy="568325"/>
          </a:xfrm>
        </p:spPr>
        <p:txBody>
          <a:bodyPr/>
          <a:lstStyle/>
          <a:p>
            <a:r>
              <a:rPr lang="en-US" sz="2600"/>
              <a:t>Top Frequency Flows display a </a:t>
            </a:r>
            <a:r>
              <a:rPr lang="en-US" sz="2600" b="1" i="1">
                <a:solidFill>
                  <a:srgbClr val="800000"/>
                </a:solidFill>
              </a:rPr>
              <a:t>tree-like</a:t>
            </a:r>
            <a:r>
              <a:rPr lang="en-US" sz="2600"/>
              <a:t> structure</a:t>
            </a:r>
          </a:p>
        </p:txBody>
      </p:sp>
      <p:pic>
        <p:nvPicPr>
          <p:cNvPr id="316420" name="Picture 4" descr="ap50-color-base-10000-1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065213"/>
            <a:ext cx="6934200" cy="46497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4127500" y="1223963"/>
            <a:ext cx="1358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0">
                <a:solidFill>
                  <a:srgbClr val="FF6600"/>
                </a:solidFill>
              </a:rPr>
              <a:t>Worm source</a:t>
            </a:r>
          </a:p>
        </p:txBody>
      </p:sp>
      <p:sp>
        <p:nvSpPr>
          <p:cNvPr id="316422" name="Line 6"/>
          <p:cNvSpPr>
            <a:spLocks noChangeShapeType="1"/>
          </p:cNvSpPr>
          <p:nvPr/>
        </p:nvSpPr>
        <p:spPr bwMode="auto">
          <a:xfrm flipH="1">
            <a:off x="3352800" y="1346200"/>
            <a:ext cx="762000" cy="152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12733"/>
          </a:xfrm>
        </p:spPr>
        <p:txBody>
          <a:bodyPr/>
          <a:lstStyle/>
          <a:p>
            <a:r>
              <a:rPr lang="en-US" dirty="0" smtClean="0"/>
              <a:t>Forensics </a:t>
            </a:r>
            <a:r>
              <a:rPr lang="en-US" dirty="0" err="1" smtClean="0"/>
              <a:t>vs</a:t>
            </a:r>
            <a:r>
              <a:rPr lang="en-US" dirty="0" smtClean="0"/>
              <a:t> privacy</a:t>
            </a:r>
          </a:p>
          <a:p>
            <a:endParaRPr lang="en-US" dirty="0"/>
          </a:p>
          <a:p>
            <a:r>
              <a:rPr lang="en-US" dirty="0" smtClean="0"/>
              <a:t>Scale of logging</a:t>
            </a:r>
          </a:p>
          <a:p>
            <a:endParaRPr lang="en-US" dirty="0"/>
          </a:p>
          <a:p>
            <a:r>
              <a:rPr lang="en-US" smtClean="0"/>
              <a:t>Federation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975A1-44D7-074A-9263-D74F0343AF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Worm/Internet scale</a:t>
            </a:r>
          </a:p>
          <a:p>
            <a:pPr lvl="1"/>
            <a:r>
              <a:rPr lang="en-US" dirty="0" smtClean="0"/>
              <a:t>Vision </a:t>
            </a:r>
            <a:r>
              <a:rPr lang="en-US" dirty="0" smtClean="0"/>
              <a:t>for Internet-scale </a:t>
            </a:r>
            <a:r>
              <a:rPr lang="en-US" dirty="0" smtClean="0"/>
              <a:t>forensics</a:t>
            </a:r>
          </a:p>
          <a:p>
            <a:pPr lvl="1"/>
            <a:r>
              <a:rPr lang="en-US" dirty="0" smtClean="0"/>
              <a:t>Fine-grained </a:t>
            </a:r>
            <a:r>
              <a:rPr lang="en-US" dirty="0" smtClean="0"/>
              <a:t>analysis of a specific worm</a:t>
            </a:r>
          </a:p>
          <a:p>
            <a:endParaRPr lang="en-US" dirty="0"/>
          </a:p>
          <a:p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Longitudinal </a:t>
            </a:r>
            <a:r>
              <a:rPr lang="en-US" dirty="0" smtClean="0"/>
              <a:t>analysis of </a:t>
            </a:r>
            <a:r>
              <a:rPr lang="en-US" dirty="0" err="1" smtClean="0"/>
              <a:t>breakins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Spearphishing</a:t>
            </a:r>
            <a:r>
              <a:rPr lang="en-US" dirty="0" smtClean="0"/>
              <a:t>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8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6" name="Picture 5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5" name="Picture 4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71467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  <p:pic>
        <p:nvPicPr>
          <p:cNvPr id="7" name="Picture 6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782756" cy="65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2" name="Picture 1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65716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challenging?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Manual</a:t>
            </a:r>
          </a:p>
          <a:p>
            <a:endParaRPr lang="en-US" dirty="0"/>
          </a:p>
          <a:p>
            <a:r>
              <a:rPr lang="en-US" dirty="0" smtClean="0"/>
              <a:t>How much logs to keep? (Stealthy attacks)</a:t>
            </a:r>
          </a:p>
          <a:p>
            <a:endParaRPr lang="en-US" dirty="0"/>
          </a:p>
          <a:p>
            <a:r>
              <a:rPr lang="en-US" dirty="0" smtClean="0"/>
              <a:t>Hard to get concrete evidence</a:t>
            </a:r>
          </a:p>
          <a:p>
            <a:endParaRPr lang="en-US" dirty="0"/>
          </a:p>
          <a:p>
            <a:r>
              <a:rPr lang="en-US" dirty="0" smtClean="0"/>
              <a:t>Case-by-case basis</a:t>
            </a:r>
          </a:p>
          <a:p>
            <a:endParaRPr lang="en-US" dirty="0"/>
          </a:p>
          <a:p>
            <a:r>
              <a:rPr lang="en-US" dirty="0" smtClean="0"/>
              <a:t>Attacker evasion</a:t>
            </a:r>
          </a:p>
          <a:p>
            <a:pPr lvl="1"/>
            <a:r>
              <a:rPr lang="en-US" dirty="0" smtClean="0"/>
              <a:t>Multi-stage, innocent victim framing</a:t>
            </a:r>
          </a:p>
          <a:p>
            <a:pPr lvl="1"/>
            <a:endParaRPr lang="en-US" dirty="0"/>
          </a:p>
          <a:p>
            <a:r>
              <a:rPr lang="en-US" dirty="0" smtClean="0"/>
              <a:t>Cross-domain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99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2" name="Picture 1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17467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  <p:pic>
        <p:nvPicPr>
          <p:cNvPr id="3" name="Picture 2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  <p:pic>
        <p:nvPicPr>
          <p:cNvPr id="2" name="Picture 1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17467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  <p:pic>
        <p:nvPicPr>
          <p:cNvPr id="2" name="Picture 1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  <p:pic>
        <p:nvPicPr>
          <p:cNvPr id="2" name="Picture 1" descr="imc05_worm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500"/>
            <a:ext cx="8517467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Worm/Internet scale</a:t>
            </a:r>
          </a:p>
          <a:p>
            <a:pPr lvl="1"/>
            <a:r>
              <a:rPr lang="en-US" dirty="0" smtClean="0"/>
              <a:t>Vision </a:t>
            </a:r>
            <a:r>
              <a:rPr lang="en-US" dirty="0" smtClean="0"/>
              <a:t>for Internet-scale </a:t>
            </a:r>
            <a:r>
              <a:rPr lang="en-US" dirty="0" smtClean="0"/>
              <a:t>forensics</a:t>
            </a:r>
          </a:p>
          <a:p>
            <a:pPr lvl="1"/>
            <a:r>
              <a:rPr lang="en-US" dirty="0" smtClean="0"/>
              <a:t>Fine-grained </a:t>
            </a:r>
            <a:r>
              <a:rPr lang="en-US" dirty="0" smtClean="0"/>
              <a:t>analysis of a specific worm</a:t>
            </a:r>
          </a:p>
          <a:p>
            <a:endParaRPr lang="en-US" dirty="0"/>
          </a:p>
          <a:p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Longitudinal </a:t>
            </a:r>
            <a:r>
              <a:rPr lang="en-US" dirty="0" smtClean="0"/>
              <a:t>analysis of </a:t>
            </a:r>
            <a:r>
              <a:rPr lang="en-US" dirty="0" err="1" smtClean="0"/>
              <a:t>breakins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Spearphishing</a:t>
            </a:r>
            <a:r>
              <a:rPr lang="en-US" dirty="0" smtClean="0"/>
              <a:t>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4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published on actual attacks</a:t>
            </a:r>
          </a:p>
          <a:p>
            <a:endParaRPr lang="en-US" dirty="0"/>
          </a:p>
          <a:p>
            <a:r>
              <a:rPr lang="en-US" dirty="0" smtClean="0"/>
              <a:t>How does security infrastructure work in face of actual attacks?</a:t>
            </a:r>
          </a:p>
          <a:p>
            <a:endParaRPr lang="en-US" dirty="0"/>
          </a:p>
          <a:p>
            <a:r>
              <a:rPr lang="en-US" dirty="0" smtClean="0"/>
              <a:t>“Operational”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50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years of forensic data</a:t>
            </a:r>
          </a:p>
          <a:p>
            <a:endParaRPr lang="en-US" dirty="0"/>
          </a:p>
          <a:p>
            <a:r>
              <a:rPr lang="en-US" dirty="0" smtClean="0"/>
              <a:t>5000 machines at NCSA</a:t>
            </a:r>
          </a:p>
          <a:p>
            <a:endParaRPr lang="en-US" dirty="0"/>
          </a:p>
          <a:p>
            <a:r>
              <a:rPr lang="en-US" dirty="0" smtClean="0"/>
              <a:t>Focus: SSH-based credential stealing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16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 incident investigations over 5 years</a:t>
            </a:r>
          </a:p>
          <a:p>
            <a:endParaRPr lang="en-US" dirty="0"/>
          </a:p>
          <a:p>
            <a:r>
              <a:rPr lang="en-US" dirty="0" smtClean="0"/>
              <a:t>124 true positives</a:t>
            </a:r>
          </a:p>
          <a:p>
            <a:endParaRPr lang="en-US" dirty="0"/>
          </a:p>
          <a:p>
            <a:r>
              <a:rPr lang="en-US" dirty="0" smtClean="0"/>
              <a:t>Logs from monitoring tools </a:t>
            </a:r>
          </a:p>
          <a:p>
            <a:pPr lvl="1"/>
            <a:r>
              <a:rPr lang="en-US" dirty="0" err="1" smtClean="0"/>
              <a:t>Netflow</a:t>
            </a:r>
            <a:r>
              <a:rPr lang="en-US" dirty="0" smtClean="0"/>
              <a:t>, IDS, </a:t>
            </a:r>
            <a:r>
              <a:rPr lang="en-US" dirty="0" err="1" smtClean="0"/>
              <a:t>syslogs</a:t>
            </a:r>
            <a:r>
              <a:rPr lang="en-US" dirty="0" smtClean="0"/>
              <a:t>, file system monitors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07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Intricacies of credential stealing attacks</a:t>
            </a:r>
          </a:p>
          <a:p>
            <a:endParaRPr lang="en-US" dirty="0"/>
          </a:p>
          <a:p>
            <a:r>
              <a:rPr lang="en-US" dirty="0" smtClean="0"/>
              <a:t>Key characteristics of attacks</a:t>
            </a:r>
          </a:p>
          <a:p>
            <a:endParaRPr lang="en-US" dirty="0"/>
          </a:p>
          <a:p>
            <a:r>
              <a:rPr lang="en-US" dirty="0" smtClean="0"/>
              <a:t>System level characterization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33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Tcpdump</a:t>
            </a:r>
            <a:endParaRPr lang="en-US" dirty="0" smtClean="0"/>
          </a:p>
          <a:p>
            <a:r>
              <a:rPr lang="en-US" dirty="0" err="1" smtClean="0"/>
              <a:t>Syslogs</a:t>
            </a:r>
            <a:endParaRPr lang="en-US" dirty="0" smtClean="0"/>
          </a:p>
          <a:p>
            <a:r>
              <a:rPr lang="en-US" dirty="0" smtClean="0"/>
              <a:t>IDS/firewall alerts</a:t>
            </a:r>
          </a:p>
          <a:p>
            <a:r>
              <a:rPr lang="en-US" dirty="0" smtClean="0"/>
              <a:t>Domain knowledge</a:t>
            </a:r>
          </a:p>
          <a:p>
            <a:r>
              <a:rPr lang="en-US" dirty="0" smtClean="0"/>
              <a:t>Malware reverse engineering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21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attacks came from valid credentials and cannot be stopped at perimeter</a:t>
            </a:r>
          </a:p>
          <a:p>
            <a:endParaRPr lang="en-US" dirty="0"/>
          </a:p>
          <a:p>
            <a:r>
              <a:rPr lang="en-US" dirty="0" smtClean="0"/>
              <a:t>Need higher scrutiny after anomalous login events</a:t>
            </a:r>
          </a:p>
          <a:p>
            <a:endParaRPr lang="en-US" dirty="0"/>
          </a:p>
          <a:p>
            <a:r>
              <a:rPr lang="en-US" dirty="0" smtClean="0"/>
              <a:t>Need for system wide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3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41</a:t>
            </a:fld>
            <a:endParaRPr kumimoji="0" lang="en-US"/>
          </a:p>
        </p:txBody>
      </p:sp>
      <p:pic>
        <p:nvPicPr>
          <p:cNvPr id="5" name="Picture 4" descr="Screen Shot 2015-04-05 at 5.3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067"/>
            <a:ext cx="9144000" cy="50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9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Majority of attacks are attacks on authentication mechanisms</a:t>
            </a:r>
          </a:p>
          <a:p>
            <a:endParaRPr lang="en-US" dirty="0"/>
          </a:p>
          <a:p>
            <a:r>
              <a:rPr lang="en-US" dirty="0" smtClean="0"/>
              <a:t>Most intended use was for misuse for other malicious purpose</a:t>
            </a:r>
          </a:p>
          <a:p>
            <a:endParaRPr lang="en-US" dirty="0"/>
          </a:p>
          <a:p>
            <a:r>
              <a:rPr lang="en-US" dirty="0" smtClean="0"/>
              <a:t>Common attack paths </a:t>
            </a:r>
            <a:r>
              <a:rPr lang="en-US" dirty="0" smtClean="0">
                <a:sym typeface="Wingdings"/>
              </a:rPr>
              <a:t> multiple alerts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Anomaly detectors have better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9766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to highlight..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by step investigation</a:t>
            </a:r>
          </a:p>
          <a:p>
            <a:r>
              <a:rPr lang="en-US" dirty="0" smtClean="0"/>
              <a:t>Attack sophistication</a:t>
            </a:r>
          </a:p>
          <a:p>
            <a:r>
              <a:rPr lang="en-US" dirty="0" smtClean="0"/>
              <a:t>Evasion techniques</a:t>
            </a:r>
          </a:p>
          <a:p>
            <a:r>
              <a:rPr lang="en-US" dirty="0" smtClean="0"/>
              <a:t>Attacks attempt to be stealthy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8329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734"/>
            <a:ext cx="8229600" cy="50424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Incident 1: Suspicious download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Replacing </a:t>
            </a:r>
            <a:r>
              <a:rPr lang="en-US" dirty="0" err="1" smtClean="0"/>
              <a:t>sshd</a:t>
            </a:r>
            <a:r>
              <a:rPr lang="en-US" dirty="0" smtClean="0"/>
              <a:t> binary </a:t>
            </a:r>
            <a:r>
              <a:rPr lang="en-US" dirty="0" smtClean="0">
                <a:sym typeface="Wingdings"/>
              </a:rPr>
              <a:t> correlate with syslog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Incident 2: User profiling login anomalies   signature of a rootkit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Incident 3: User complains  Missed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Incident 4: multi hop using </a:t>
            </a:r>
            <a:r>
              <a:rPr lang="en-US" dirty="0" err="1" smtClean="0">
                <a:sym typeface="Wingdings"/>
              </a:rPr>
              <a:t>known_hosts</a:t>
            </a:r>
            <a:r>
              <a:rPr lang="en-US" dirty="0" smtClean="0">
                <a:sym typeface="Wingdings"/>
              </a:rPr>
              <a:t> (recall attack graph paper!)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6215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automation</a:t>
            </a:r>
          </a:p>
          <a:p>
            <a:endParaRPr lang="en-US" dirty="0"/>
          </a:p>
          <a:p>
            <a:r>
              <a:rPr lang="en-US" dirty="0" smtClean="0"/>
              <a:t>Manual reconstruction of attack timeline</a:t>
            </a:r>
          </a:p>
          <a:p>
            <a:endParaRPr lang="en-US" dirty="0"/>
          </a:p>
          <a:p>
            <a:r>
              <a:rPr lang="en-US" dirty="0" smtClean="0"/>
              <a:t>Investigative tools should handle diversity</a:t>
            </a:r>
          </a:p>
          <a:p>
            <a:endParaRPr lang="en-US" dirty="0"/>
          </a:p>
          <a:p>
            <a:r>
              <a:rPr lang="en-US" dirty="0" smtClean="0"/>
              <a:t>Dynamic policy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3448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Worm/Internet scale</a:t>
            </a:r>
          </a:p>
          <a:p>
            <a:pPr lvl="1"/>
            <a:r>
              <a:rPr lang="en-US" dirty="0" smtClean="0"/>
              <a:t>Vision </a:t>
            </a:r>
            <a:r>
              <a:rPr lang="en-US" dirty="0" smtClean="0"/>
              <a:t>for Internet-scale </a:t>
            </a:r>
            <a:r>
              <a:rPr lang="en-US" dirty="0" smtClean="0"/>
              <a:t>forensics</a:t>
            </a:r>
          </a:p>
          <a:p>
            <a:pPr lvl="1"/>
            <a:r>
              <a:rPr lang="en-US" dirty="0" smtClean="0"/>
              <a:t>Fine-grained </a:t>
            </a:r>
            <a:r>
              <a:rPr lang="en-US" dirty="0" smtClean="0"/>
              <a:t>analysis of a specific worm</a:t>
            </a:r>
          </a:p>
          <a:p>
            <a:endParaRPr lang="en-US" dirty="0"/>
          </a:p>
          <a:p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Longitudinal </a:t>
            </a:r>
            <a:r>
              <a:rPr lang="en-US" dirty="0" smtClean="0"/>
              <a:t>analysis of </a:t>
            </a:r>
            <a:r>
              <a:rPr lang="en-US" dirty="0" err="1" smtClean="0"/>
              <a:t>breakins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Spearphishing</a:t>
            </a:r>
            <a:r>
              <a:rPr lang="en-US" dirty="0" smtClean="0"/>
              <a:t>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04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 </a:t>
            </a:r>
            <a:r>
              <a:rPr lang="en-US" dirty="0" err="1" smtClean="0"/>
              <a:t>Spearphishing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err="1" smtClean="0"/>
              <a:t>Spearphishing</a:t>
            </a:r>
            <a:r>
              <a:rPr lang="en-US" dirty="0" smtClean="0"/>
              <a:t>: social </a:t>
            </a:r>
            <a:r>
              <a:rPr lang="en-US" dirty="0"/>
              <a:t>engineering </a:t>
            </a:r>
            <a:r>
              <a:rPr lang="en-US" dirty="0" smtClean="0"/>
              <a:t>attack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Attacker </a:t>
            </a:r>
            <a:r>
              <a:rPr lang="en-US" dirty="0"/>
              <a:t>sends a targeted, deceptive </a:t>
            </a:r>
            <a:r>
              <a:rPr lang="en-US" dirty="0" smtClean="0"/>
              <a:t>email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i="1" dirty="0"/>
              <a:t>C</a:t>
            </a:r>
            <a:r>
              <a:rPr lang="en-US" i="1" dirty="0" smtClean="0"/>
              <a:t>redential </a:t>
            </a:r>
            <a:r>
              <a:rPr lang="en-US" i="1" dirty="0" err="1"/>
              <a:t>spearphishing</a:t>
            </a:r>
            <a:r>
              <a:rPr lang="en-US" dirty="0"/>
              <a:t>, where a malicious email convinces the recipient to click </a:t>
            </a:r>
            <a:r>
              <a:rPr lang="en-US" dirty="0" smtClean="0"/>
              <a:t>and enter </a:t>
            </a:r>
            <a:r>
              <a:rPr lang="en-US" dirty="0"/>
              <a:t>their </a:t>
            </a:r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9703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stages of attack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Lure</a:t>
            </a:r>
          </a:p>
          <a:p>
            <a:pPr lvl="1"/>
            <a:r>
              <a:rPr lang="en-US" dirty="0" smtClean="0"/>
              <a:t>Mallory gains Alice trust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Exploit payload</a:t>
            </a:r>
          </a:p>
          <a:p>
            <a:pPr lvl="1"/>
            <a:r>
              <a:rPr lang="en-US" dirty="0" smtClean="0"/>
              <a:t>Trick Alice into clicking on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5314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Impersonation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49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193800"/>
            <a:ext cx="3594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Worm/Internet scale</a:t>
            </a:r>
          </a:p>
          <a:p>
            <a:pPr lvl="1"/>
            <a:r>
              <a:rPr lang="en-US" dirty="0" smtClean="0"/>
              <a:t>Vision </a:t>
            </a:r>
            <a:r>
              <a:rPr lang="en-US" dirty="0" smtClean="0"/>
              <a:t>for Internet-scale </a:t>
            </a:r>
            <a:r>
              <a:rPr lang="en-US" dirty="0" smtClean="0"/>
              <a:t>forensics</a:t>
            </a:r>
          </a:p>
          <a:p>
            <a:pPr lvl="1"/>
            <a:r>
              <a:rPr lang="en-US" dirty="0" smtClean="0"/>
              <a:t>Fine-grained </a:t>
            </a:r>
            <a:r>
              <a:rPr lang="en-US" dirty="0" smtClean="0"/>
              <a:t>analysis of a specific worm</a:t>
            </a:r>
          </a:p>
          <a:p>
            <a:endParaRPr lang="en-US" dirty="0"/>
          </a:p>
          <a:p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Longitudinal </a:t>
            </a:r>
            <a:r>
              <a:rPr lang="en-US" dirty="0" smtClean="0"/>
              <a:t>analysis of </a:t>
            </a:r>
            <a:r>
              <a:rPr lang="en-US" dirty="0" err="1" smtClean="0"/>
              <a:t>breakins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Spearphishing</a:t>
            </a:r>
            <a:r>
              <a:rPr lang="en-US" dirty="0" smtClean="0"/>
              <a:t>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49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false positives, less than 10 per day</a:t>
            </a:r>
          </a:p>
          <a:p>
            <a:endParaRPr lang="en-US" dirty="0"/>
          </a:p>
          <a:p>
            <a:r>
              <a:rPr lang="en-US" dirty="0" smtClean="0"/>
              <a:t>Exclude address spoofing</a:t>
            </a:r>
          </a:p>
          <a:p>
            <a:pPr lvl="1"/>
            <a:r>
              <a:rPr lang="en-US" dirty="0" smtClean="0"/>
              <a:t>DKIM/DMARC in place already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683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51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371600"/>
            <a:ext cx="481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50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of normal behaviors</a:t>
            </a:r>
          </a:p>
          <a:p>
            <a:endParaRPr lang="en-US" dirty="0"/>
          </a:p>
          <a:p>
            <a:r>
              <a:rPr lang="en-US" dirty="0" smtClean="0"/>
              <a:t>Finding a needle in a haystack</a:t>
            </a:r>
          </a:p>
          <a:p>
            <a:pPr lvl="1"/>
            <a:r>
              <a:rPr lang="en-US" dirty="0" smtClean="0"/>
              <a:t>Standard ML may not work</a:t>
            </a:r>
          </a:p>
          <a:p>
            <a:endParaRPr lang="en-US" dirty="0"/>
          </a:p>
          <a:p>
            <a:r>
              <a:rPr lang="en-US" dirty="0" smtClean="0"/>
              <a:t>Correlating events across multiple logs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736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53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247900"/>
            <a:ext cx="4445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2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HTTPS?</a:t>
            </a:r>
          </a:p>
          <a:p>
            <a:r>
              <a:rPr lang="en-US" dirty="0" smtClean="0"/>
              <a:t>Compromised personal email?</a:t>
            </a:r>
          </a:p>
          <a:p>
            <a:r>
              <a:rPr lang="en-US" dirty="0" smtClean="0"/>
              <a:t>Daily budget may be artificially crippling?</a:t>
            </a:r>
          </a:p>
          <a:p>
            <a:r>
              <a:rPr lang="en-US" dirty="0" smtClean="0"/>
              <a:t>Masking/evasion</a:t>
            </a:r>
          </a:p>
          <a:p>
            <a:r>
              <a:rPr lang="en-US" dirty="0" smtClean="0"/>
              <a:t>How much history? </a:t>
            </a:r>
            <a:r>
              <a:rPr lang="en-US" smtClean="0"/>
              <a:t>How to use history?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9692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Forensic is an important part of </a:t>
            </a:r>
            <a:r>
              <a:rPr lang="en-US" dirty="0" err="1" smtClean="0"/>
              <a:t>netsec</a:t>
            </a:r>
            <a:r>
              <a:rPr lang="en-US" dirty="0" smtClean="0"/>
              <a:t> admins arsenal</a:t>
            </a:r>
          </a:p>
          <a:p>
            <a:r>
              <a:rPr lang="en-US" dirty="0" smtClean="0"/>
              <a:t>Helps strengthen defenses, identify weaknesses, help with remedial measures, law enforcement</a:t>
            </a:r>
          </a:p>
          <a:p>
            <a:r>
              <a:rPr lang="en-US" dirty="0" smtClean="0"/>
              <a:t>Variety of logging and reconstruction techniques</a:t>
            </a:r>
          </a:p>
          <a:p>
            <a:r>
              <a:rPr lang="en-US" dirty="0" smtClean="0"/>
              <a:t>Manual/detailed analysis </a:t>
            </a:r>
          </a:p>
          <a:p>
            <a:r>
              <a:rPr lang="en-US" dirty="0" smtClean="0"/>
              <a:t>Still an open challenge!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451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57B-2CE4-5A41-A068-E7192421F936}" type="slidenum">
              <a:rPr lang="en-US"/>
              <a:pPr/>
              <a:t>6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The Structure of Attacks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257800"/>
            <a:ext cx="8229600" cy="1371600"/>
          </a:xfrm>
        </p:spPr>
        <p:txBody>
          <a:bodyPr/>
          <a:lstStyle/>
          <a:p>
            <a:r>
              <a:rPr lang="en-US" altLang="zh-CN" sz="2600">
                <a:ea typeface="宋体" charset="0"/>
                <a:cs typeface="宋体" charset="0"/>
              </a:rPr>
              <a:t>Large scale attacks are multi-level</a:t>
            </a:r>
          </a:p>
          <a:p>
            <a:pPr lvl="1"/>
            <a:r>
              <a:rPr lang="en-US" altLang="zh-CN" sz="2200">
                <a:solidFill>
                  <a:srgbClr val="A50021"/>
                </a:solidFill>
                <a:ea typeface="宋体" charset="0"/>
                <a:cs typeface="宋体" charset="0"/>
              </a:rPr>
              <a:t>Hidden trail: difficult to identify initial launch point</a:t>
            </a:r>
            <a:endParaRPr lang="zh-CN" altLang="en-US" sz="2200" b="1">
              <a:ea typeface="宋体" charset="0"/>
              <a:cs typeface="宋体" charset="0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281113" y="2325688"/>
            <a:ext cx="374650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2403475" y="2325688"/>
            <a:ext cx="374650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908050" y="2968625"/>
            <a:ext cx="373063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2701925" y="2968625"/>
            <a:ext cx="374650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2105025" y="2968625"/>
            <a:ext cx="373063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1506538" y="2968625"/>
            <a:ext cx="373062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2063750" y="3962400"/>
            <a:ext cx="374650" cy="3206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6019800" y="2725738"/>
            <a:ext cx="373063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7815263" y="2725738"/>
            <a:ext cx="373062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7216775" y="2725738"/>
            <a:ext cx="373063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6618288" y="2725738"/>
            <a:ext cx="373062" cy="320675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916738" y="3946525"/>
            <a:ext cx="374650" cy="3206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2" name="Line 16"/>
          <p:cNvSpPr>
            <a:spLocks noChangeShapeType="1"/>
          </p:cNvSpPr>
          <p:nvPr/>
        </p:nvSpPr>
        <p:spPr bwMode="auto">
          <a:xfrm flipH="1">
            <a:off x="1506538" y="2003425"/>
            <a:ext cx="373062" cy="322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2254250" y="2003425"/>
            <a:ext cx="298450" cy="322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4" name="Line 18"/>
          <p:cNvSpPr>
            <a:spLocks noChangeShapeType="1"/>
          </p:cNvSpPr>
          <p:nvPr/>
        </p:nvSpPr>
        <p:spPr bwMode="auto">
          <a:xfrm flipH="1">
            <a:off x="1131888" y="2646363"/>
            <a:ext cx="298450" cy="322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5" name="Line 19"/>
          <p:cNvSpPr>
            <a:spLocks noChangeShapeType="1"/>
          </p:cNvSpPr>
          <p:nvPr/>
        </p:nvSpPr>
        <p:spPr bwMode="auto">
          <a:xfrm>
            <a:off x="1581150" y="2646363"/>
            <a:ext cx="74613" cy="322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6" name="Line 20"/>
          <p:cNvSpPr>
            <a:spLocks noChangeShapeType="1"/>
          </p:cNvSpPr>
          <p:nvPr/>
        </p:nvSpPr>
        <p:spPr bwMode="auto">
          <a:xfrm flipH="1">
            <a:off x="2328863" y="2646363"/>
            <a:ext cx="223837" cy="322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2627313" y="2646363"/>
            <a:ext cx="225425" cy="322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>
            <a:off x="2701925" y="2646363"/>
            <a:ext cx="598488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 flipH="1">
            <a:off x="2028825" y="2646363"/>
            <a:ext cx="449263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0" name="Line 24"/>
          <p:cNvSpPr>
            <a:spLocks noChangeShapeType="1"/>
          </p:cNvSpPr>
          <p:nvPr/>
        </p:nvSpPr>
        <p:spPr bwMode="auto">
          <a:xfrm>
            <a:off x="1655763" y="2646363"/>
            <a:ext cx="298450" cy="193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1" name="Line 25"/>
          <p:cNvSpPr>
            <a:spLocks noChangeShapeType="1"/>
          </p:cNvSpPr>
          <p:nvPr/>
        </p:nvSpPr>
        <p:spPr bwMode="auto">
          <a:xfrm flipH="1">
            <a:off x="757238" y="2646363"/>
            <a:ext cx="523875" cy="193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2" name="Line 26"/>
          <p:cNvSpPr>
            <a:spLocks noChangeShapeType="1"/>
          </p:cNvSpPr>
          <p:nvPr/>
        </p:nvSpPr>
        <p:spPr bwMode="auto">
          <a:xfrm flipH="1">
            <a:off x="2627313" y="3289300"/>
            <a:ext cx="225425" cy="320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3" name="Line 27"/>
          <p:cNvSpPr>
            <a:spLocks noChangeShapeType="1"/>
          </p:cNvSpPr>
          <p:nvPr/>
        </p:nvSpPr>
        <p:spPr bwMode="auto">
          <a:xfrm>
            <a:off x="2927350" y="3289300"/>
            <a:ext cx="223838" cy="320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>
            <a:off x="3001963" y="3289300"/>
            <a:ext cx="598487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5" name="Line 29"/>
          <p:cNvSpPr>
            <a:spLocks noChangeShapeType="1"/>
          </p:cNvSpPr>
          <p:nvPr/>
        </p:nvSpPr>
        <p:spPr bwMode="auto">
          <a:xfrm flipH="1">
            <a:off x="2328863" y="3289300"/>
            <a:ext cx="449262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6" name="Line 30"/>
          <p:cNvSpPr>
            <a:spLocks noChangeShapeType="1"/>
          </p:cNvSpPr>
          <p:nvPr/>
        </p:nvSpPr>
        <p:spPr bwMode="auto">
          <a:xfrm flipH="1">
            <a:off x="2209800" y="3289300"/>
            <a:ext cx="44450" cy="67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7" name="Line 31"/>
          <p:cNvSpPr>
            <a:spLocks noChangeShapeType="1"/>
          </p:cNvSpPr>
          <p:nvPr/>
        </p:nvSpPr>
        <p:spPr bwMode="auto">
          <a:xfrm>
            <a:off x="2328863" y="3289300"/>
            <a:ext cx="223837" cy="320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8" name="Line 32"/>
          <p:cNvSpPr>
            <a:spLocks noChangeShapeType="1"/>
          </p:cNvSpPr>
          <p:nvPr/>
        </p:nvSpPr>
        <p:spPr bwMode="auto">
          <a:xfrm>
            <a:off x="2403475" y="3289300"/>
            <a:ext cx="598488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9" name="Line 33"/>
          <p:cNvSpPr>
            <a:spLocks noChangeShapeType="1"/>
          </p:cNvSpPr>
          <p:nvPr/>
        </p:nvSpPr>
        <p:spPr bwMode="auto">
          <a:xfrm flipH="1">
            <a:off x="1730375" y="3289300"/>
            <a:ext cx="449263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0" name="Line 34"/>
          <p:cNvSpPr>
            <a:spLocks noChangeShapeType="1"/>
          </p:cNvSpPr>
          <p:nvPr/>
        </p:nvSpPr>
        <p:spPr bwMode="auto">
          <a:xfrm flipH="1">
            <a:off x="1430338" y="3289300"/>
            <a:ext cx="225425" cy="320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1" name="Line 35"/>
          <p:cNvSpPr>
            <a:spLocks noChangeShapeType="1"/>
          </p:cNvSpPr>
          <p:nvPr/>
        </p:nvSpPr>
        <p:spPr bwMode="auto">
          <a:xfrm>
            <a:off x="1730375" y="3289300"/>
            <a:ext cx="223838" cy="320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>
            <a:off x="1804988" y="3289300"/>
            <a:ext cx="598487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3" name="Line 37"/>
          <p:cNvSpPr>
            <a:spLocks noChangeShapeType="1"/>
          </p:cNvSpPr>
          <p:nvPr/>
        </p:nvSpPr>
        <p:spPr bwMode="auto">
          <a:xfrm flipH="1">
            <a:off x="1131888" y="3289300"/>
            <a:ext cx="449262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4" name="Line 38"/>
          <p:cNvSpPr>
            <a:spLocks noChangeShapeType="1"/>
          </p:cNvSpPr>
          <p:nvPr/>
        </p:nvSpPr>
        <p:spPr bwMode="auto">
          <a:xfrm flipH="1">
            <a:off x="831850" y="3289300"/>
            <a:ext cx="225425" cy="320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5" name="Line 39"/>
          <p:cNvSpPr>
            <a:spLocks noChangeShapeType="1"/>
          </p:cNvSpPr>
          <p:nvPr/>
        </p:nvSpPr>
        <p:spPr bwMode="auto">
          <a:xfrm>
            <a:off x="1143000" y="32766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6" name="Line 40"/>
          <p:cNvSpPr>
            <a:spLocks noChangeShapeType="1"/>
          </p:cNvSpPr>
          <p:nvPr/>
        </p:nvSpPr>
        <p:spPr bwMode="auto">
          <a:xfrm>
            <a:off x="1206500" y="3289300"/>
            <a:ext cx="598488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7" name="Line 41"/>
          <p:cNvSpPr>
            <a:spLocks noChangeShapeType="1"/>
          </p:cNvSpPr>
          <p:nvPr/>
        </p:nvSpPr>
        <p:spPr bwMode="auto">
          <a:xfrm flipH="1">
            <a:off x="533400" y="3289300"/>
            <a:ext cx="449263" cy="257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8" name="Line 42"/>
          <p:cNvSpPr>
            <a:spLocks noChangeShapeType="1"/>
          </p:cNvSpPr>
          <p:nvPr/>
        </p:nvSpPr>
        <p:spPr bwMode="auto">
          <a:xfrm flipH="1">
            <a:off x="6243638" y="1962150"/>
            <a:ext cx="639762" cy="763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79" name="Line 43"/>
          <p:cNvSpPr>
            <a:spLocks noChangeShapeType="1"/>
          </p:cNvSpPr>
          <p:nvPr/>
        </p:nvSpPr>
        <p:spPr bwMode="auto">
          <a:xfrm flipH="1">
            <a:off x="6842125" y="1962150"/>
            <a:ext cx="193675" cy="763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0" name="Line 44"/>
          <p:cNvSpPr>
            <a:spLocks noChangeShapeType="1"/>
          </p:cNvSpPr>
          <p:nvPr/>
        </p:nvSpPr>
        <p:spPr bwMode="auto">
          <a:xfrm>
            <a:off x="7188200" y="1962150"/>
            <a:ext cx="177800" cy="763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7416800" y="2038350"/>
            <a:ext cx="547688" cy="687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2" name="Line 46"/>
          <p:cNvSpPr>
            <a:spLocks noChangeShapeType="1"/>
          </p:cNvSpPr>
          <p:nvPr/>
        </p:nvSpPr>
        <p:spPr bwMode="auto">
          <a:xfrm>
            <a:off x="6169025" y="3046413"/>
            <a:ext cx="765175" cy="915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3" name="Line 47"/>
          <p:cNvSpPr>
            <a:spLocks noChangeShapeType="1"/>
          </p:cNvSpPr>
          <p:nvPr/>
        </p:nvSpPr>
        <p:spPr bwMode="auto">
          <a:xfrm flipH="1">
            <a:off x="7216775" y="3046413"/>
            <a:ext cx="822325" cy="90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4" name="Line 48"/>
          <p:cNvSpPr>
            <a:spLocks noChangeShapeType="1"/>
          </p:cNvSpPr>
          <p:nvPr/>
        </p:nvSpPr>
        <p:spPr bwMode="auto">
          <a:xfrm flipH="1">
            <a:off x="7140575" y="3046413"/>
            <a:ext cx="300038" cy="90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5" name="Line 49"/>
          <p:cNvSpPr>
            <a:spLocks noChangeShapeType="1"/>
          </p:cNvSpPr>
          <p:nvPr/>
        </p:nvSpPr>
        <p:spPr bwMode="auto">
          <a:xfrm>
            <a:off x="6842125" y="3046413"/>
            <a:ext cx="223838" cy="900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86" name="Text Box 50"/>
          <p:cNvSpPr txBox="1">
            <a:spLocks noChangeArrowheads="1"/>
          </p:cNvSpPr>
          <p:nvPr/>
        </p:nvSpPr>
        <p:spPr bwMode="auto">
          <a:xfrm>
            <a:off x="590550" y="4479925"/>
            <a:ext cx="306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i="0" u="sng">
                <a:solidFill>
                  <a:srgbClr val="0033CC"/>
                </a:solidFill>
                <a:latin typeface="Comic Sans MS" charset="0"/>
                <a:ea typeface="宋体" charset="0"/>
                <a:cs typeface="宋体" charset="0"/>
              </a:rPr>
              <a:t>Worm Infection</a:t>
            </a:r>
          </a:p>
        </p:txBody>
      </p:sp>
      <p:sp>
        <p:nvSpPr>
          <p:cNvPr id="193587" name="Text Box 51"/>
          <p:cNvSpPr txBox="1">
            <a:spLocks noChangeArrowheads="1"/>
          </p:cNvSpPr>
          <p:nvPr/>
        </p:nvSpPr>
        <p:spPr bwMode="auto">
          <a:xfrm>
            <a:off x="5619750" y="4479925"/>
            <a:ext cx="3067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i="0" u="sng">
                <a:solidFill>
                  <a:srgbClr val="0033CC"/>
                </a:solidFill>
                <a:latin typeface="Comic Sans MS" charset="0"/>
                <a:ea typeface="宋体" charset="0"/>
                <a:cs typeface="宋体" charset="0"/>
              </a:rPr>
              <a:t>Distributed DoS</a:t>
            </a:r>
          </a:p>
        </p:txBody>
      </p:sp>
      <p:sp>
        <p:nvSpPr>
          <p:cNvPr id="193588" name="Text Box 52"/>
          <p:cNvSpPr txBox="1">
            <a:spLocks noChangeArrowheads="1"/>
          </p:cNvSpPr>
          <p:nvPr/>
        </p:nvSpPr>
        <p:spPr bwMode="auto">
          <a:xfrm>
            <a:off x="3581400" y="1524000"/>
            <a:ext cx="2170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i="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Attackers</a:t>
            </a:r>
          </a:p>
        </p:txBody>
      </p:sp>
      <p:sp>
        <p:nvSpPr>
          <p:cNvPr id="193589" name="Text Box 53"/>
          <p:cNvSpPr txBox="1">
            <a:spLocks noChangeArrowheads="1"/>
          </p:cNvSpPr>
          <p:nvPr/>
        </p:nvSpPr>
        <p:spPr bwMode="auto">
          <a:xfrm>
            <a:off x="3600450" y="3886200"/>
            <a:ext cx="2170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i="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Identified Victims</a:t>
            </a:r>
          </a:p>
        </p:txBody>
      </p:sp>
      <p:sp>
        <p:nvSpPr>
          <p:cNvPr id="193590" name="Text Box 54"/>
          <p:cNvSpPr txBox="1">
            <a:spLocks noChangeArrowheads="1"/>
          </p:cNvSpPr>
          <p:nvPr/>
        </p:nvSpPr>
        <p:spPr bwMode="auto">
          <a:xfrm>
            <a:off x="3621088" y="2524125"/>
            <a:ext cx="217011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i="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Involved hosts</a:t>
            </a:r>
          </a:p>
          <a:p>
            <a:pPr algn="ctr">
              <a:spcBef>
                <a:spcPct val="50000"/>
              </a:spcBef>
            </a:pPr>
            <a:r>
              <a:rPr lang="en-US" altLang="zh-CN" i="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(e.g., zombies)</a:t>
            </a:r>
          </a:p>
        </p:txBody>
      </p:sp>
      <p:sp>
        <p:nvSpPr>
          <p:cNvPr id="193591" name="Line 55"/>
          <p:cNvSpPr>
            <a:spLocks noChangeShapeType="1"/>
          </p:cNvSpPr>
          <p:nvPr/>
        </p:nvSpPr>
        <p:spPr bwMode="auto">
          <a:xfrm>
            <a:off x="5791200" y="41148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92" name="Line 56"/>
          <p:cNvSpPr>
            <a:spLocks noChangeShapeType="1"/>
          </p:cNvSpPr>
          <p:nvPr/>
        </p:nvSpPr>
        <p:spPr bwMode="auto">
          <a:xfrm flipH="1">
            <a:off x="2514600" y="4114800"/>
            <a:ext cx="1143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93" name="AutoShape 57"/>
          <p:cNvSpPr>
            <a:spLocks/>
          </p:cNvSpPr>
          <p:nvPr/>
        </p:nvSpPr>
        <p:spPr bwMode="auto">
          <a:xfrm>
            <a:off x="5562600" y="2459038"/>
            <a:ext cx="320675" cy="1122362"/>
          </a:xfrm>
          <a:prstGeom prst="lef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94" name="AutoShape 58"/>
          <p:cNvSpPr>
            <a:spLocks/>
          </p:cNvSpPr>
          <p:nvPr/>
        </p:nvSpPr>
        <p:spPr bwMode="auto">
          <a:xfrm rot="-10735300">
            <a:off x="3587750" y="2292350"/>
            <a:ext cx="298450" cy="1285875"/>
          </a:xfrm>
          <a:prstGeom prst="leftBrace">
            <a:avLst>
              <a:gd name="adj1" fmla="val 3590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595" name="Picture 59" descr="h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914400" cy="69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96" name="Picture 60" descr="h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914400" cy="69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97" name="Rectangle 61"/>
          <p:cNvSpPr>
            <a:spLocks noChangeArrowheads="1"/>
          </p:cNvSpPr>
          <p:nvPr/>
        </p:nvSpPr>
        <p:spPr bwMode="auto">
          <a:xfrm>
            <a:off x="1143000" y="3962400"/>
            <a:ext cx="374650" cy="3206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D50E-C67B-E547-9F8C-797F46345056}" type="slidenum">
              <a:rPr lang="en-US"/>
              <a:pPr/>
              <a:t>7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Existing Approaches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4572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200">
                <a:ea typeface="宋体" charset="0"/>
                <a:cs typeface="宋体" charset="0"/>
              </a:rPr>
              <a:t>Intrusion detection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宋体" charset="0"/>
                <a:cs typeface="宋体" charset="0"/>
              </a:rPr>
              <a:t>Identify compromised hosts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宋体" charset="0"/>
                <a:cs typeface="宋体" charset="0"/>
              </a:rPr>
              <a:t>[Paxson 98], [Roesch 99], [Staniford 96], [Jung 04], [Venkataraman 05]</a:t>
            </a:r>
          </a:p>
          <a:p>
            <a:pPr lvl="1">
              <a:lnSpc>
                <a:spcPct val="80000"/>
              </a:lnSpc>
            </a:pPr>
            <a:endParaRPr lang="en-US" altLang="zh-CN" sz="800"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200">
                <a:ea typeface="宋体" charset="0"/>
                <a:cs typeface="宋体" charset="0"/>
              </a:rPr>
              <a:t>IP traceback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宋体" charset="0"/>
                <a:cs typeface="宋体" charset="0"/>
              </a:rPr>
              <a:t>Trace to the sources of a packet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宋体" charset="0"/>
                <a:cs typeface="宋体" charset="0"/>
              </a:rPr>
              <a:t>[Snoeren 01], [Savage 00], [Bellovin 01], [Burch 00], [Song 01], [Yaar 05]</a:t>
            </a:r>
          </a:p>
          <a:p>
            <a:pPr lvl="1">
              <a:lnSpc>
                <a:spcPct val="80000"/>
              </a:lnSpc>
            </a:pPr>
            <a:endParaRPr lang="en-US" altLang="zh-CN" sz="900"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200">
                <a:ea typeface="宋体" charset="0"/>
                <a:cs typeface="宋体" charset="0"/>
              </a:rPr>
              <a:t>Stepping stone detection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Bridge single level of indirection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宋体" charset="0"/>
                <a:cs typeface="宋体" charset="0"/>
              </a:rPr>
              <a:t>[Zhang 01], [Donoho 02], [Wang 03], [Blum 04], [Staniford 95]</a:t>
            </a:r>
            <a:endParaRPr lang="en-US" sz="1800"/>
          </a:p>
          <a:p>
            <a:pPr lvl="1">
              <a:lnSpc>
                <a:spcPct val="80000"/>
              </a:lnSpc>
            </a:pPr>
            <a:endParaRPr lang="en-US" sz="1600"/>
          </a:p>
        </p:txBody>
      </p:sp>
      <p:sp>
        <p:nvSpPr>
          <p:cNvPr id="304132" name="Freeform 4"/>
          <p:cNvSpPr>
            <a:spLocks/>
          </p:cNvSpPr>
          <p:nvPr/>
        </p:nvSpPr>
        <p:spPr bwMode="auto">
          <a:xfrm>
            <a:off x="6081713" y="3249613"/>
            <a:ext cx="1701800" cy="661987"/>
          </a:xfrm>
          <a:custGeom>
            <a:avLst/>
            <a:gdLst>
              <a:gd name="T0" fmla="*/ 208 w 2832"/>
              <a:gd name="T1" fmla="*/ 1112 h 2480"/>
              <a:gd name="T2" fmla="*/ 160 w 2832"/>
              <a:gd name="T3" fmla="*/ 680 h 2480"/>
              <a:gd name="T4" fmla="*/ 352 w 2832"/>
              <a:gd name="T5" fmla="*/ 440 h 2480"/>
              <a:gd name="T6" fmla="*/ 688 w 2832"/>
              <a:gd name="T7" fmla="*/ 344 h 2480"/>
              <a:gd name="T8" fmla="*/ 928 w 2832"/>
              <a:gd name="T9" fmla="*/ 56 h 2480"/>
              <a:gd name="T10" fmla="*/ 1648 w 2832"/>
              <a:gd name="T11" fmla="*/ 104 h 2480"/>
              <a:gd name="T12" fmla="*/ 2128 w 2832"/>
              <a:gd name="T13" fmla="*/ 56 h 2480"/>
              <a:gd name="T14" fmla="*/ 2752 w 2832"/>
              <a:gd name="T15" fmla="*/ 440 h 2480"/>
              <a:gd name="T16" fmla="*/ 2608 w 2832"/>
              <a:gd name="T17" fmla="*/ 1016 h 2480"/>
              <a:gd name="T18" fmla="*/ 2704 w 2832"/>
              <a:gd name="T19" fmla="*/ 1448 h 2480"/>
              <a:gd name="T20" fmla="*/ 2320 w 2832"/>
              <a:gd name="T21" fmla="*/ 1976 h 2480"/>
              <a:gd name="T22" fmla="*/ 2176 w 2832"/>
              <a:gd name="T23" fmla="*/ 2408 h 2480"/>
              <a:gd name="T24" fmla="*/ 1264 w 2832"/>
              <a:gd name="T25" fmla="*/ 2408 h 2480"/>
              <a:gd name="T26" fmla="*/ 736 w 2832"/>
              <a:gd name="T27" fmla="*/ 1976 h 2480"/>
              <a:gd name="T28" fmla="*/ 256 w 2832"/>
              <a:gd name="T29" fmla="*/ 1832 h 2480"/>
              <a:gd name="T30" fmla="*/ 16 w 2832"/>
              <a:gd name="T31" fmla="*/ 1544 h 2480"/>
              <a:gd name="T32" fmla="*/ 208 w 2832"/>
              <a:gd name="T33" fmla="*/ 1112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2" h="2480">
                <a:moveTo>
                  <a:pt x="208" y="1112"/>
                </a:moveTo>
                <a:cubicBezTo>
                  <a:pt x="232" y="968"/>
                  <a:pt x="136" y="792"/>
                  <a:pt x="160" y="680"/>
                </a:cubicBezTo>
                <a:cubicBezTo>
                  <a:pt x="184" y="568"/>
                  <a:pt x="264" y="496"/>
                  <a:pt x="352" y="440"/>
                </a:cubicBezTo>
                <a:cubicBezTo>
                  <a:pt x="440" y="384"/>
                  <a:pt x="592" y="408"/>
                  <a:pt x="688" y="344"/>
                </a:cubicBezTo>
                <a:cubicBezTo>
                  <a:pt x="784" y="280"/>
                  <a:pt x="768" y="96"/>
                  <a:pt x="928" y="56"/>
                </a:cubicBezTo>
                <a:cubicBezTo>
                  <a:pt x="1088" y="16"/>
                  <a:pt x="1448" y="104"/>
                  <a:pt x="1648" y="104"/>
                </a:cubicBezTo>
                <a:cubicBezTo>
                  <a:pt x="1848" y="104"/>
                  <a:pt x="1944" y="0"/>
                  <a:pt x="2128" y="56"/>
                </a:cubicBezTo>
                <a:cubicBezTo>
                  <a:pt x="2312" y="112"/>
                  <a:pt x="2672" y="280"/>
                  <a:pt x="2752" y="440"/>
                </a:cubicBezTo>
                <a:cubicBezTo>
                  <a:pt x="2832" y="600"/>
                  <a:pt x="2616" y="848"/>
                  <a:pt x="2608" y="1016"/>
                </a:cubicBezTo>
                <a:cubicBezTo>
                  <a:pt x="2600" y="1184"/>
                  <a:pt x="2752" y="1288"/>
                  <a:pt x="2704" y="1448"/>
                </a:cubicBezTo>
                <a:cubicBezTo>
                  <a:pt x="2656" y="1608"/>
                  <a:pt x="2408" y="1816"/>
                  <a:pt x="2320" y="1976"/>
                </a:cubicBezTo>
                <a:cubicBezTo>
                  <a:pt x="2232" y="2136"/>
                  <a:pt x="2352" y="2336"/>
                  <a:pt x="2176" y="2408"/>
                </a:cubicBezTo>
                <a:cubicBezTo>
                  <a:pt x="2000" y="2480"/>
                  <a:pt x="1504" y="2480"/>
                  <a:pt x="1264" y="2408"/>
                </a:cubicBezTo>
                <a:cubicBezTo>
                  <a:pt x="1024" y="2336"/>
                  <a:pt x="904" y="2072"/>
                  <a:pt x="736" y="1976"/>
                </a:cubicBezTo>
                <a:cubicBezTo>
                  <a:pt x="568" y="1880"/>
                  <a:pt x="376" y="1904"/>
                  <a:pt x="256" y="1832"/>
                </a:cubicBezTo>
                <a:cubicBezTo>
                  <a:pt x="136" y="1760"/>
                  <a:pt x="32" y="1664"/>
                  <a:pt x="16" y="1544"/>
                </a:cubicBezTo>
                <a:cubicBezTo>
                  <a:pt x="0" y="1424"/>
                  <a:pt x="184" y="1256"/>
                  <a:pt x="208" y="1112"/>
                </a:cubicBezTo>
                <a:close/>
              </a:path>
            </a:pathLst>
          </a:custGeom>
          <a:solidFill>
            <a:srgbClr val="FFEDA3"/>
          </a:solidFill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3" name="Freeform 5"/>
          <p:cNvSpPr>
            <a:spLocks/>
          </p:cNvSpPr>
          <p:nvPr/>
        </p:nvSpPr>
        <p:spPr bwMode="auto">
          <a:xfrm>
            <a:off x="6967538" y="3940175"/>
            <a:ext cx="1701800" cy="663575"/>
          </a:xfrm>
          <a:custGeom>
            <a:avLst/>
            <a:gdLst>
              <a:gd name="T0" fmla="*/ 208 w 2832"/>
              <a:gd name="T1" fmla="*/ 1112 h 2480"/>
              <a:gd name="T2" fmla="*/ 160 w 2832"/>
              <a:gd name="T3" fmla="*/ 680 h 2480"/>
              <a:gd name="T4" fmla="*/ 352 w 2832"/>
              <a:gd name="T5" fmla="*/ 440 h 2480"/>
              <a:gd name="T6" fmla="*/ 688 w 2832"/>
              <a:gd name="T7" fmla="*/ 344 h 2480"/>
              <a:gd name="T8" fmla="*/ 928 w 2832"/>
              <a:gd name="T9" fmla="*/ 56 h 2480"/>
              <a:gd name="T10" fmla="*/ 1648 w 2832"/>
              <a:gd name="T11" fmla="*/ 104 h 2480"/>
              <a:gd name="T12" fmla="*/ 2128 w 2832"/>
              <a:gd name="T13" fmla="*/ 56 h 2480"/>
              <a:gd name="T14" fmla="*/ 2752 w 2832"/>
              <a:gd name="T15" fmla="*/ 440 h 2480"/>
              <a:gd name="T16" fmla="*/ 2608 w 2832"/>
              <a:gd name="T17" fmla="*/ 1016 h 2480"/>
              <a:gd name="T18" fmla="*/ 2704 w 2832"/>
              <a:gd name="T19" fmla="*/ 1448 h 2480"/>
              <a:gd name="T20" fmla="*/ 2320 w 2832"/>
              <a:gd name="T21" fmla="*/ 1976 h 2480"/>
              <a:gd name="T22" fmla="*/ 2176 w 2832"/>
              <a:gd name="T23" fmla="*/ 2408 h 2480"/>
              <a:gd name="T24" fmla="*/ 1264 w 2832"/>
              <a:gd name="T25" fmla="*/ 2408 h 2480"/>
              <a:gd name="T26" fmla="*/ 736 w 2832"/>
              <a:gd name="T27" fmla="*/ 1976 h 2480"/>
              <a:gd name="T28" fmla="*/ 256 w 2832"/>
              <a:gd name="T29" fmla="*/ 1832 h 2480"/>
              <a:gd name="T30" fmla="*/ 16 w 2832"/>
              <a:gd name="T31" fmla="*/ 1544 h 2480"/>
              <a:gd name="T32" fmla="*/ 208 w 2832"/>
              <a:gd name="T33" fmla="*/ 1112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2" h="2480">
                <a:moveTo>
                  <a:pt x="208" y="1112"/>
                </a:moveTo>
                <a:cubicBezTo>
                  <a:pt x="232" y="968"/>
                  <a:pt x="136" y="792"/>
                  <a:pt x="160" y="680"/>
                </a:cubicBezTo>
                <a:cubicBezTo>
                  <a:pt x="184" y="568"/>
                  <a:pt x="264" y="496"/>
                  <a:pt x="352" y="440"/>
                </a:cubicBezTo>
                <a:cubicBezTo>
                  <a:pt x="440" y="384"/>
                  <a:pt x="592" y="408"/>
                  <a:pt x="688" y="344"/>
                </a:cubicBezTo>
                <a:cubicBezTo>
                  <a:pt x="784" y="280"/>
                  <a:pt x="768" y="96"/>
                  <a:pt x="928" y="56"/>
                </a:cubicBezTo>
                <a:cubicBezTo>
                  <a:pt x="1088" y="16"/>
                  <a:pt x="1448" y="104"/>
                  <a:pt x="1648" y="104"/>
                </a:cubicBezTo>
                <a:cubicBezTo>
                  <a:pt x="1848" y="104"/>
                  <a:pt x="1944" y="0"/>
                  <a:pt x="2128" y="56"/>
                </a:cubicBezTo>
                <a:cubicBezTo>
                  <a:pt x="2312" y="112"/>
                  <a:pt x="2672" y="280"/>
                  <a:pt x="2752" y="440"/>
                </a:cubicBezTo>
                <a:cubicBezTo>
                  <a:pt x="2832" y="600"/>
                  <a:pt x="2616" y="848"/>
                  <a:pt x="2608" y="1016"/>
                </a:cubicBezTo>
                <a:cubicBezTo>
                  <a:pt x="2600" y="1184"/>
                  <a:pt x="2752" y="1288"/>
                  <a:pt x="2704" y="1448"/>
                </a:cubicBezTo>
                <a:cubicBezTo>
                  <a:pt x="2656" y="1608"/>
                  <a:pt x="2408" y="1816"/>
                  <a:pt x="2320" y="1976"/>
                </a:cubicBezTo>
                <a:cubicBezTo>
                  <a:pt x="2232" y="2136"/>
                  <a:pt x="2352" y="2336"/>
                  <a:pt x="2176" y="2408"/>
                </a:cubicBezTo>
                <a:cubicBezTo>
                  <a:pt x="2000" y="2480"/>
                  <a:pt x="1504" y="2480"/>
                  <a:pt x="1264" y="2408"/>
                </a:cubicBezTo>
                <a:cubicBezTo>
                  <a:pt x="1024" y="2336"/>
                  <a:pt x="904" y="2072"/>
                  <a:pt x="736" y="1976"/>
                </a:cubicBezTo>
                <a:cubicBezTo>
                  <a:pt x="568" y="1880"/>
                  <a:pt x="376" y="1904"/>
                  <a:pt x="256" y="1832"/>
                </a:cubicBezTo>
                <a:cubicBezTo>
                  <a:pt x="136" y="1760"/>
                  <a:pt x="32" y="1664"/>
                  <a:pt x="16" y="1544"/>
                </a:cubicBezTo>
                <a:cubicBezTo>
                  <a:pt x="0" y="1424"/>
                  <a:pt x="184" y="1256"/>
                  <a:pt x="208" y="1112"/>
                </a:cubicBezTo>
                <a:close/>
              </a:path>
            </a:pathLst>
          </a:custGeom>
          <a:solidFill>
            <a:srgbClr val="FFEDA3"/>
          </a:solidFill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4" name="Freeform 6"/>
          <p:cNvSpPr>
            <a:spLocks/>
          </p:cNvSpPr>
          <p:nvPr/>
        </p:nvSpPr>
        <p:spPr bwMode="auto">
          <a:xfrm>
            <a:off x="4948238" y="3852863"/>
            <a:ext cx="1701800" cy="665162"/>
          </a:xfrm>
          <a:custGeom>
            <a:avLst/>
            <a:gdLst>
              <a:gd name="T0" fmla="*/ 208 w 2832"/>
              <a:gd name="T1" fmla="*/ 1112 h 2480"/>
              <a:gd name="T2" fmla="*/ 160 w 2832"/>
              <a:gd name="T3" fmla="*/ 680 h 2480"/>
              <a:gd name="T4" fmla="*/ 352 w 2832"/>
              <a:gd name="T5" fmla="*/ 440 h 2480"/>
              <a:gd name="T6" fmla="*/ 688 w 2832"/>
              <a:gd name="T7" fmla="*/ 344 h 2480"/>
              <a:gd name="T8" fmla="*/ 928 w 2832"/>
              <a:gd name="T9" fmla="*/ 56 h 2480"/>
              <a:gd name="T10" fmla="*/ 1648 w 2832"/>
              <a:gd name="T11" fmla="*/ 104 h 2480"/>
              <a:gd name="T12" fmla="*/ 2128 w 2832"/>
              <a:gd name="T13" fmla="*/ 56 h 2480"/>
              <a:gd name="T14" fmla="*/ 2752 w 2832"/>
              <a:gd name="T15" fmla="*/ 440 h 2480"/>
              <a:gd name="T16" fmla="*/ 2608 w 2832"/>
              <a:gd name="T17" fmla="*/ 1016 h 2480"/>
              <a:gd name="T18" fmla="*/ 2704 w 2832"/>
              <a:gd name="T19" fmla="*/ 1448 h 2480"/>
              <a:gd name="T20" fmla="*/ 2320 w 2832"/>
              <a:gd name="T21" fmla="*/ 1976 h 2480"/>
              <a:gd name="T22" fmla="*/ 2176 w 2832"/>
              <a:gd name="T23" fmla="*/ 2408 h 2480"/>
              <a:gd name="T24" fmla="*/ 1264 w 2832"/>
              <a:gd name="T25" fmla="*/ 2408 h 2480"/>
              <a:gd name="T26" fmla="*/ 736 w 2832"/>
              <a:gd name="T27" fmla="*/ 1976 h 2480"/>
              <a:gd name="T28" fmla="*/ 256 w 2832"/>
              <a:gd name="T29" fmla="*/ 1832 h 2480"/>
              <a:gd name="T30" fmla="*/ 16 w 2832"/>
              <a:gd name="T31" fmla="*/ 1544 h 2480"/>
              <a:gd name="T32" fmla="*/ 208 w 2832"/>
              <a:gd name="T33" fmla="*/ 1112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2" h="2480">
                <a:moveTo>
                  <a:pt x="208" y="1112"/>
                </a:moveTo>
                <a:cubicBezTo>
                  <a:pt x="232" y="968"/>
                  <a:pt x="136" y="792"/>
                  <a:pt x="160" y="680"/>
                </a:cubicBezTo>
                <a:cubicBezTo>
                  <a:pt x="184" y="568"/>
                  <a:pt x="264" y="496"/>
                  <a:pt x="352" y="440"/>
                </a:cubicBezTo>
                <a:cubicBezTo>
                  <a:pt x="440" y="384"/>
                  <a:pt x="592" y="408"/>
                  <a:pt x="688" y="344"/>
                </a:cubicBezTo>
                <a:cubicBezTo>
                  <a:pt x="784" y="280"/>
                  <a:pt x="768" y="96"/>
                  <a:pt x="928" y="56"/>
                </a:cubicBezTo>
                <a:cubicBezTo>
                  <a:pt x="1088" y="16"/>
                  <a:pt x="1448" y="104"/>
                  <a:pt x="1648" y="104"/>
                </a:cubicBezTo>
                <a:cubicBezTo>
                  <a:pt x="1848" y="104"/>
                  <a:pt x="1944" y="0"/>
                  <a:pt x="2128" y="56"/>
                </a:cubicBezTo>
                <a:cubicBezTo>
                  <a:pt x="2312" y="112"/>
                  <a:pt x="2672" y="280"/>
                  <a:pt x="2752" y="440"/>
                </a:cubicBezTo>
                <a:cubicBezTo>
                  <a:pt x="2832" y="600"/>
                  <a:pt x="2616" y="848"/>
                  <a:pt x="2608" y="1016"/>
                </a:cubicBezTo>
                <a:cubicBezTo>
                  <a:pt x="2600" y="1184"/>
                  <a:pt x="2752" y="1288"/>
                  <a:pt x="2704" y="1448"/>
                </a:cubicBezTo>
                <a:cubicBezTo>
                  <a:pt x="2656" y="1608"/>
                  <a:pt x="2408" y="1816"/>
                  <a:pt x="2320" y="1976"/>
                </a:cubicBezTo>
                <a:cubicBezTo>
                  <a:pt x="2232" y="2136"/>
                  <a:pt x="2352" y="2336"/>
                  <a:pt x="2176" y="2408"/>
                </a:cubicBezTo>
                <a:cubicBezTo>
                  <a:pt x="2000" y="2480"/>
                  <a:pt x="1504" y="2480"/>
                  <a:pt x="1264" y="2408"/>
                </a:cubicBezTo>
                <a:cubicBezTo>
                  <a:pt x="1024" y="2336"/>
                  <a:pt x="904" y="2072"/>
                  <a:pt x="736" y="1976"/>
                </a:cubicBezTo>
                <a:cubicBezTo>
                  <a:pt x="568" y="1880"/>
                  <a:pt x="376" y="1904"/>
                  <a:pt x="256" y="1832"/>
                </a:cubicBezTo>
                <a:cubicBezTo>
                  <a:pt x="136" y="1760"/>
                  <a:pt x="32" y="1664"/>
                  <a:pt x="16" y="1544"/>
                </a:cubicBezTo>
                <a:cubicBezTo>
                  <a:pt x="0" y="1424"/>
                  <a:pt x="184" y="1256"/>
                  <a:pt x="208" y="1112"/>
                </a:cubicBezTo>
                <a:close/>
              </a:path>
            </a:pathLst>
          </a:custGeom>
          <a:solidFill>
            <a:srgbClr val="FFEDA3"/>
          </a:solidFill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Freeform 7"/>
          <p:cNvSpPr>
            <a:spLocks/>
          </p:cNvSpPr>
          <p:nvPr/>
        </p:nvSpPr>
        <p:spPr bwMode="auto">
          <a:xfrm>
            <a:off x="7110413" y="4673600"/>
            <a:ext cx="1700212" cy="663575"/>
          </a:xfrm>
          <a:custGeom>
            <a:avLst/>
            <a:gdLst>
              <a:gd name="T0" fmla="*/ 208 w 2832"/>
              <a:gd name="T1" fmla="*/ 1112 h 2480"/>
              <a:gd name="T2" fmla="*/ 160 w 2832"/>
              <a:gd name="T3" fmla="*/ 680 h 2480"/>
              <a:gd name="T4" fmla="*/ 352 w 2832"/>
              <a:gd name="T5" fmla="*/ 440 h 2480"/>
              <a:gd name="T6" fmla="*/ 688 w 2832"/>
              <a:gd name="T7" fmla="*/ 344 h 2480"/>
              <a:gd name="T8" fmla="*/ 928 w 2832"/>
              <a:gd name="T9" fmla="*/ 56 h 2480"/>
              <a:gd name="T10" fmla="*/ 1648 w 2832"/>
              <a:gd name="T11" fmla="*/ 104 h 2480"/>
              <a:gd name="T12" fmla="*/ 2128 w 2832"/>
              <a:gd name="T13" fmla="*/ 56 h 2480"/>
              <a:gd name="T14" fmla="*/ 2752 w 2832"/>
              <a:gd name="T15" fmla="*/ 440 h 2480"/>
              <a:gd name="T16" fmla="*/ 2608 w 2832"/>
              <a:gd name="T17" fmla="*/ 1016 h 2480"/>
              <a:gd name="T18" fmla="*/ 2704 w 2832"/>
              <a:gd name="T19" fmla="*/ 1448 h 2480"/>
              <a:gd name="T20" fmla="*/ 2320 w 2832"/>
              <a:gd name="T21" fmla="*/ 1976 h 2480"/>
              <a:gd name="T22" fmla="*/ 2176 w 2832"/>
              <a:gd name="T23" fmla="*/ 2408 h 2480"/>
              <a:gd name="T24" fmla="*/ 1264 w 2832"/>
              <a:gd name="T25" fmla="*/ 2408 h 2480"/>
              <a:gd name="T26" fmla="*/ 736 w 2832"/>
              <a:gd name="T27" fmla="*/ 1976 h 2480"/>
              <a:gd name="T28" fmla="*/ 256 w 2832"/>
              <a:gd name="T29" fmla="*/ 1832 h 2480"/>
              <a:gd name="T30" fmla="*/ 16 w 2832"/>
              <a:gd name="T31" fmla="*/ 1544 h 2480"/>
              <a:gd name="T32" fmla="*/ 208 w 2832"/>
              <a:gd name="T33" fmla="*/ 1112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2" h="2480">
                <a:moveTo>
                  <a:pt x="208" y="1112"/>
                </a:moveTo>
                <a:cubicBezTo>
                  <a:pt x="232" y="968"/>
                  <a:pt x="136" y="792"/>
                  <a:pt x="160" y="680"/>
                </a:cubicBezTo>
                <a:cubicBezTo>
                  <a:pt x="184" y="568"/>
                  <a:pt x="264" y="496"/>
                  <a:pt x="352" y="440"/>
                </a:cubicBezTo>
                <a:cubicBezTo>
                  <a:pt x="440" y="384"/>
                  <a:pt x="592" y="408"/>
                  <a:pt x="688" y="344"/>
                </a:cubicBezTo>
                <a:cubicBezTo>
                  <a:pt x="784" y="280"/>
                  <a:pt x="768" y="96"/>
                  <a:pt x="928" y="56"/>
                </a:cubicBezTo>
                <a:cubicBezTo>
                  <a:pt x="1088" y="16"/>
                  <a:pt x="1448" y="104"/>
                  <a:pt x="1648" y="104"/>
                </a:cubicBezTo>
                <a:cubicBezTo>
                  <a:pt x="1848" y="104"/>
                  <a:pt x="1944" y="0"/>
                  <a:pt x="2128" y="56"/>
                </a:cubicBezTo>
                <a:cubicBezTo>
                  <a:pt x="2312" y="112"/>
                  <a:pt x="2672" y="280"/>
                  <a:pt x="2752" y="440"/>
                </a:cubicBezTo>
                <a:cubicBezTo>
                  <a:pt x="2832" y="600"/>
                  <a:pt x="2616" y="848"/>
                  <a:pt x="2608" y="1016"/>
                </a:cubicBezTo>
                <a:cubicBezTo>
                  <a:pt x="2600" y="1184"/>
                  <a:pt x="2752" y="1288"/>
                  <a:pt x="2704" y="1448"/>
                </a:cubicBezTo>
                <a:cubicBezTo>
                  <a:pt x="2656" y="1608"/>
                  <a:pt x="2408" y="1816"/>
                  <a:pt x="2320" y="1976"/>
                </a:cubicBezTo>
                <a:cubicBezTo>
                  <a:pt x="2232" y="2136"/>
                  <a:pt x="2352" y="2336"/>
                  <a:pt x="2176" y="2408"/>
                </a:cubicBezTo>
                <a:cubicBezTo>
                  <a:pt x="2000" y="2480"/>
                  <a:pt x="1504" y="2480"/>
                  <a:pt x="1264" y="2408"/>
                </a:cubicBezTo>
                <a:cubicBezTo>
                  <a:pt x="1024" y="2336"/>
                  <a:pt x="904" y="2072"/>
                  <a:pt x="736" y="1976"/>
                </a:cubicBezTo>
                <a:cubicBezTo>
                  <a:pt x="568" y="1880"/>
                  <a:pt x="376" y="1904"/>
                  <a:pt x="256" y="1832"/>
                </a:cubicBezTo>
                <a:cubicBezTo>
                  <a:pt x="136" y="1760"/>
                  <a:pt x="32" y="1664"/>
                  <a:pt x="16" y="1544"/>
                </a:cubicBezTo>
                <a:cubicBezTo>
                  <a:pt x="0" y="1424"/>
                  <a:pt x="184" y="1256"/>
                  <a:pt x="208" y="1112"/>
                </a:cubicBezTo>
                <a:close/>
              </a:path>
            </a:pathLst>
          </a:custGeom>
          <a:solidFill>
            <a:srgbClr val="FFEDA3"/>
          </a:solidFill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6" name="Freeform 8"/>
          <p:cNvSpPr>
            <a:spLocks/>
          </p:cNvSpPr>
          <p:nvPr/>
        </p:nvSpPr>
        <p:spPr bwMode="auto">
          <a:xfrm>
            <a:off x="4948238" y="4630738"/>
            <a:ext cx="1701800" cy="663575"/>
          </a:xfrm>
          <a:custGeom>
            <a:avLst/>
            <a:gdLst>
              <a:gd name="T0" fmla="*/ 208 w 2832"/>
              <a:gd name="T1" fmla="*/ 1112 h 2480"/>
              <a:gd name="T2" fmla="*/ 160 w 2832"/>
              <a:gd name="T3" fmla="*/ 680 h 2480"/>
              <a:gd name="T4" fmla="*/ 352 w 2832"/>
              <a:gd name="T5" fmla="*/ 440 h 2480"/>
              <a:gd name="T6" fmla="*/ 688 w 2832"/>
              <a:gd name="T7" fmla="*/ 344 h 2480"/>
              <a:gd name="T8" fmla="*/ 928 w 2832"/>
              <a:gd name="T9" fmla="*/ 56 h 2480"/>
              <a:gd name="T10" fmla="*/ 1648 w 2832"/>
              <a:gd name="T11" fmla="*/ 104 h 2480"/>
              <a:gd name="T12" fmla="*/ 2128 w 2832"/>
              <a:gd name="T13" fmla="*/ 56 h 2480"/>
              <a:gd name="T14" fmla="*/ 2752 w 2832"/>
              <a:gd name="T15" fmla="*/ 440 h 2480"/>
              <a:gd name="T16" fmla="*/ 2608 w 2832"/>
              <a:gd name="T17" fmla="*/ 1016 h 2480"/>
              <a:gd name="T18" fmla="*/ 2704 w 2832"/>
              <a:gd name="T19" fmla="*/ 1448 h 2480"/>
              <a:gd name="T20" fmla="*/ 2320 w 2832"/>
              <a:gd name="T21" fmla="*/ 1976 h 2480"/>
              <a:gd name="T22" fmla="*/ 2176 w 2832"/>
              <a:gd name="T23" fmla="*/ 2408 h 2480"/>
              <a:gd name="T24" fmla="*/ 1264 w 2832"/>
              <a:gd name="T25" fmla="*/ 2408 h 2480"/>
              <a:gd name="T26" fmla="*/ 736 w 2832"/>
              <a:gd name="T27" fmla="*/ 1976 h 2480"/>
              <a:gd name="T28" fmla="*/ 256 w 2832"/>
              <a:gd name="T29" fmla="*/ 1832 h 2480"/>
              <a:gd name="T30" fmla="*/ 16 w 2832"/>
              <a:gd name="T31" fmla="*/ 1544 h 2480"/>
              <a:gd name="T32" fmla="*/ 208 w 2832"/>
              <a:gd name="T33" fmla="*/ 1112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2" h="2480">
                <a:moveTo>
                  <a:pt x="208" y="1112"/>
                </a:moveTo>
                <a:cubicBezTo>
                  <a:pt x="232" y="968"/>
                  <a:pt x="136" y="792"/>
                  <a:pt x="160" y="680"/>
                </a:cubicBezTo>
                <a:cubicBezTo>
                  <a:pt x="184" y="568"/>
                  <a:pt x="264" y="496"/>
                  <a:pt x="352" y="440"/>
                </a:cubicBezTo>
                <a:cubicBezTo>
                  <a:pt x="440" y="384"/>
                  <a:pt x="592" y="408"/>
                  <a:pt x="688" y="344"/>
                </a:cubicBezTo>
                <a:cubicBezTo>
                  <a:pt x="784" y="280"/>
                  <a:pt x="768" y="96"/>
                  <a:pt x="928" y="56"/>
                </a:cubicBezTo>
                <a:cubicBezTo>
                  <a:pt x="1088" y="16"/>
                  <a:pt x="1448" y="104"/>
                  <a:pt x="1648" y="104"/>
                </a:cubicBezTo>
                <a:cubicBezTo>
                  <a:pt x="1848" y="104"/>
                  <a:pt x="1944" y="0"/>
                  <a:pt x="2128" y="56"/>
                </a:cubicBezTo>
                <a:cubicBezTo>
                  <a:pt x="2312" y="112"/>
                  <a:pt x="2672" y="280"/>
                  <a:pt x="2752" y="440"/>
                </a:cubicBezTo>
                <a:cubicBezTo>
                  <a:pt x="2832" y="600"/>
                  <a:pt x="2616" y="848"/>
                  <a:pt x="2608" y="1016"/>
                </a:cubicBezTo>
                <a:cubicBezTo>
                  <a:pt x="2600" y="1184"/>
                  <a:pt x="2752" y="1288"/>
                  <a:pt x="2704" y="1448"/>
                </a:cubicBezTo>
                <a:cubicBezTo>
                  <a:pt x="2656" y="1608"/>
                  <a:pt x="2408" y="1816"/>
                  <a:pt x="2320" y="1976"/>
                </a:cubicBezTo>
                <a:cubicBezTo>
                  <a:pt x="2232" y="2136"/>
                  <a:pt x="2352" y="2336"/>
                  <a:pt x="2176" y="2408"/>
                </a:cubicBezTo>
                <a:cubicBezTo>
                  <a:pt x="2000" y="2480"/>
                  <a:pt x="1504" y="2480"/>
                  <a:pt x="1264" y="2408"/>
                </a:cubicBezTo>
                <a:cubicBezTo>
                  <a:pt x="1024" y="2336"/>
                  <a:pt x="904" y="2072"/>
                  <a:pt x="736" y="1976"/>
                </a:cubicBezTo>
                <a:cubicBezTo>
                  <a:pt x="568" y="1880"/>
                  <a:pt x="376" y="1904"/>
                  <a:pt x="256" y="1832"/>
                </a:cubicBezTo>
                <a:cubicBezTo>
                  <a:pt x="136" y="1760"/>
                  <a:pt x="32" y="1664"/>
                  <a:pt x="16" y="1544"/>
                </a:cubicBezTo>
                <a:cubicBezTo>
                  <a:pt x="0" y="1424"/>
                  <a:pt x="184" y="1256"/>
                  <a:pt x="208" y="1112"/>
                </a:cubicBezTo>
                <a:close/>
              </a:path>
            </a:pathLst>
          </a:custGeom>
          <a:solidFill>
            <a:srgbClr val="FFEDA3"/>
          </a:solidFill>
          <a:ln w="12699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4137" name="Picture 9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379788"/>
            <a:ext cx="176213" cy="21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8" name="Picture 10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946400"/>
            <a:ext cx="176212" cy="21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9" name="Picture 11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494338"/>
            <a:ext cx="176212" cy="21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0" name="Picture 12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5364163"/>
            <a:ext cx="176212" cy="21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1" name="Picture 13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4113213"/>
            <a:ext cx="176212" cy="21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2" name="Picture 14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506788"/>
            <a:ext cx="176212" cy="214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3" name="Picture 15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3636963"/>
            <a:ext cx="177800" cy="21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4" name="Picture 16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773363"/>
            <a:ext cx="174625" cy="214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5" name="Picture 17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25900"/>
            <a:ext cx="176213" cy="21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6" name="Picture 18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594100"/>
            <a:ext cx="176212" cy="21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7" name="Picture 19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5449888"/>
            <a:ext cx="176212" cy="21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8" name="Picture 20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5233988"/>
            <a:ext cx="176212" cy="21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9" name="Picture 21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5580063"/>
            <a:ext cx="174625" cy="21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50" name="Picture 22" descr="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494338"/>
            <a:ext cx="173037" cy="211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51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3679825"/>
            <a:ext cx="24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2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060950"/>
            <a:ext cx="24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3" name="Picture 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897313"/>
            <a:ext cx="24606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4" name="Picture 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983038"/>
            <a:ext cx="24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5" name="Picture 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983038"/>
            <a:ext cx="24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6" name="Picture 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284663"/>
            <a:ext cx="2460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7" name="Picture 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4889500"/>
            <a:ext cx="2460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8" name="Picture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630738"/>
            <a:ext cx="24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59" name="Picture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241800"/>
            <a:ext cx="2444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60" name="Picture 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636963"/>
            <a:ext cx="2428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4161" name="Line 33"/>
          <p:cNvSpPr>
            <a:spLocks noChangeShapeType="1"/>
          </p:cNvSpPr>
          <p:nvPr/>
        </p:nvSpPr>
        <p:spPr bwMode="auto">
          <a:xfrm>
            <a:off x="5940425" y="4759325"/>
            <a:ext cx="212725" cy="30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2" name="Line 34"/>
          <p:cNvSpPr>
            <a:spLocks noChangeShapeType="1"/>
          </p:cNvSpPr>
          <p:nvPr/>
        </p:nvSpPr>
        <p:spPr bwMode="auto">
          <a:xfrm flipV="1">
            <a:off x="6364288" y="4976813"/>
            <a:ext cx="922337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3" name="Line 35"/>
          <p:cNvSpPr>
            <a:spLocks noChangeShapeType="1"/>
          </p:cNvSpPr>
          <p:nvPr/>
        </p:nvSpPr>
        <p:spPr bwMode="auto">
          <a:xfrm flipV="1">
            <a:off x="5443538" y="3983038"/>
            <a:ext cx="460375" cy="8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 flipV="1">
            <a:off x="6364288" y="4113213"/>
            <a:ext cx="850900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5" name="Line 37"/>
          <p:cNvSpPr>
            <a:spLocks noChangeShapeType="1"/>
          </p:cNvSpPr>
          <p:nvPr/>
        </p:nvSpPr>
        <p:spPr bwMode="auto">
          <a:xfrm>
            <a:off x="6081713" y="4070350"/>
            <a:ext cx="141287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6" name="Line 38"/>
          <p:cNvSpPr>
            <a:spLocks noChangeShapeType="1"/>
          </p:cNvSpPr>
          <p:nvPr/>
        </p:nvSpPr>
        <p:spPr bwMode="auto">
          <a:xfrm>
            <a:off x="7427913" y="4113213"/>
            <a:ext cx="10795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4167" name="Picture 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4716463"/>
            <a:ext cx="244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7640638" y="4414838"/>
            <a:ext cx="107950" cy="30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9" name="Line 41"/>
          <p:cNvSpPr>
            <a:spLocks noChangeShapeType="1"/>
          </p:cNvSpPr>
          <p:nvPr/>
        </p:nvSpPr>
        <p:spPr bwMode="auto">
          <a:xfrm flipV="1">
            <a:off x="7462838" y="4846638"/>
            <a:ext cx="1778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0" name="Line 42"/>
          <p:cNvSpPr>
            <a:spLocks noChangeShapeType="1"/>
          </p:cNvSpPr>
          <p:nvPr/>
        </p:nvSpPr>
        <p:spPr bwMode="auto">
          <a:xfrm flipH="1">
            <a:off x="6364288" y="3767138"/>
            <a:ext cx="249237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1" name="Line 43"/>
          <p:cNvSpPr>
            <a:spLocks noChangeShapeType="1"/>
          </p:cNvSpPr>
          <p:nvPr/>
        </p:nvSpPr>
        <p:spPr bwMode="auto">
          <a:xfrm>
            <a:off x="6257925" y="4370388"/>
            <a:ext cx="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2" name="Line 44"/>
          <p:cNvSpPr>
            <a:spLocks noChangeShapeType="1"/>
          </p:cNvSpPr>
          <p:nvPr/>
        </p:nvSpPr>
        <p:spPr bwMode="auto">
          <a:xfrm>
            <a:off x="6718300" y="3810000"/>
            <a:ext cx="60483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3" name="Line 45"/>
          <p:cNvSpPr>
            <a:spLocks noChangeShapeType="1"/>
          </p:cNvSpPr>
          <p:nvPr/>
        </p:nvSpPr>
        <p:spPr bwMode="auto">
          <a:xfrm>
            <a:off x="7323138" y="3852863"/>
            <a:ext cx="0" cy="17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4" name="Line 46"/>
          <p:cNvSpPr>
            <a:spLocks noChangeShapeType="1"/>
          </p:cNvSpPr>
          <p:nvPr/>
        </p:nvSpPr>
        <p:spPr bwMode="auto">
          <a:xfrm>
            <a:off x="6789738" y="3724275"/>
            <a:ext cx="390525" cy="4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5" name="Line 47"/>
          <p:cNvSpPr>
            <a:spLocks noChangeShapeType="1"/>
          </p:cNvSpPr>
          <p:nvPr/>
        </p:nvSpPr>
        <p:spPr bwMode="auto">
          <a:xfrm flipV="1">
            <a:off x="5195888" y="5191125"/>
            <a:ext cx="2476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6" name="Line 48"/>
          <p:cNvSpPr>
            <a:spLocks noChangeShapeType="1"/>
          </p:cNvSpPr>
          <p:nvPr/>
        </p:nvSpPr>
        <p:spPr bwMode="auto">
          <a:xfrm flipH="1">
            <a:off x="5549900" y="5276850"/>
            <a:ext cx="349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7" name="Line 49"/>
          <p:cNvSpPr>
            <a:spLocks noChangeShapeType="1"/>
          </p:cNvSpPr>
          <p:nvPr/>
        </p:nvSpPr>
        <p:spPr bwMode="auto">
          <a:xfrm>
            <a:off x="5834063" y="5321300"/>
            <a:ext cx="34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8" name="Line 50"/>
          <p:cNvSpPr>
            <a:spLocks noChangeShapeType="1"/>
          </p:cNvSpPr>
          <p:nvPr/>
        </p:nvSpPr>
        <p:spPr bwMode="auto">
          <a:xfrm>
            <a:off x="7748588" y="5321300"/>
            <a:ext cx="34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79" name="Line 51"/>
          <p:cNvSpPr>
            <a:spLocks noChangeShapeType="1"/>
          </p:cNvSpPr>
          <p:nvPr/>
        </p:nvSpPr>
        <p:spPr bwMode="auto">
          <a:xfrm>
            <a:off x="8243888" y="5364163"/>
            <a:ext cx="71437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0" name="Line 52"/>
          <p:cNvSpPr>
            <a:spLocks noChangeShapeType="1"/>
          </p:cNvSpPr>
          <p:nvPr/>
        </p:nvSpPr>
        <p:spPr bwMode="auto">
          <a:xfrm>
            <a:off x="8491538" y="5233988"/>
            <a:ext cx="139700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1" name="Line 53"/>
          <p:cNvSpPr>
            <a:spLocks noChangeShapeType="1"/>
          </p:cNvSpPr>
          <p:nvPr/>
        </p:nvSpPr>
        <p:spPr bwMode="auto">
          <a:xfrm>
            <a:off x="4983163" y="41132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2" name="Line 54"/>
          <p:cNvSpPr>
            <a:spLocks noChangeShapeType="1"/>
          </p:cNvSpPr>
          <p:nvPr/>
        </p:nvSpPr>
        <p:spPr bwMode="auto">
          <a:xfrm>
            <a:off x="5124450" y="3767138"/>
            <a:ext cx="71438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3" name="Line 55"/>
          <p:cNvSpPr>
            <a:spLocks noChangeShapeType="1"/>
          </p:cNvSpPr>
          <p:nvPr/>
        </p:nvSpPr>
        <p:spPr bwMode="auto">
          <a:xfrm>
            <a:off x="5478463" y="3551238"/>
            <a:ext cx="71437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4" name="Line 56"/>
          <p:cNvSpPr>
            <a:spLocks noChangeShapeType="1"/>
          </p:cNvSpPr>
          <p:nvPr/>
        </p:nvSpPr>
        <p:spPr bwMode="auto">
          <a:xfrm>
            <a:off x="6435725" y="3119438"/>
            <a:ext cx="349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5" name="Line 57"/>
          <p:cNvSpPr>
            <a:spLocks noChangeShapeType="1"/>
          </p:cNvSpPr>
          <p:nvPr/>
        </p:nvSpPr>
        <p:spPr bwMode="auto">
          <a:xfrm>
            <a:off x="6862763" y="2989263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6" name="Line 58"/>
          <p:cNvSpPr>
            <a:spLocks noChangeShapeType="1"/>
          </p:cNvSpPr>
          <p:nvPr/>
        </p:nvSpPr>
        <p:spPr bwMode="auto">
          <a:xfrm>
            <a:off x="7358063" y="2946400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7" name="Line 59"/>
          <p:cNvSpPr>
            <a:spLocks noChangeShapeType="1"/>
          </p:cNvSpPr>
          <p:nvPr/>
        </p:nvSpPr>
        <p:spPr bwMode="auto">
          <a:xfrm flipH="1">
            <a:off x="8278813" y="3679825"/>
            <a:ext cx="3651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8" name="Line 60"/>
          <p:cNvSpPr>
            <a:spLocks noChangeShapeType="1"/>
          </p:cNvSpPr>
          <p:nvPr/>
        </p:nvSpPr>
        <p:spPr bwMode="auto">
          <a:xfrm flipH="1">
            <a:off x="8596313" y="3810000"/>
            <a:ext cx="73025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89" name="Line 61"/>
          <p:cNvSpPr>
            <a:spLocks noChangeShapeType="1"/>
          </p:cNvSpPr>
          <p:nvPr/>
        </p:nvSpPr>
        <p:spPr bwMode="auto">
          <a:xfrm flipH="1" flipV="1">
            <a:off x="8596313" y="4198938"/>
            <a:ext cx="2143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0" name="Freeform 62"/>
          <p:cNvSpPr>
            <a:spLocks/>
          </p:cNvSpPr>
          <p:nvPr/>
        </p:nvSpPr>
        <p:spPr bwMode="auto">
          <a:xfrm>
            <a:off x="5549900" y="2989263"/>
            <a:ext cx="1276350" cy="1397000"/>
          </a:xfrm>
          <a:custGeom>
            <a:avLst/>
            <a:gdLst>
              <a:gd name="T0" fmla="*/ 1728 w 1728"/>
              <a:gd name="T1" fmla="*/ 0 h 1552"/>
              <a:gd name="T2" fmla="*/ 1008 w 1728"/>
              <a:gd name="T3" fmla="*/ 1440 h 1552"/>
              <a:gd name="T4" fmla="*/ 0 w 1728"/>
              <a:gd name="T5" fmla="*/ 672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8" h="1552">
                <a:moveTo>
                  <a:pt x="1728" y="0"/>
                </a:moveTo>
                <a:cubicBezTo>
                  <a:pt x="1512" y="664"/>
                  <a:pt x="1296" y="1328"/>
                  <a:pt x="1008" y="1440"/>
                </a:cubicBezTo>
                <a:cubicBezTo>
                  <a:pt x="720" y="1552"/>
                  <a:pt x="168" y="800"/>
                  <a:pt x="0" y="67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1" name="Freeform 63"/>
          <p:cNvSpPr>
            <a:spLocks/>
          </p:cNvSpPr>
          <p:nvPr/>
        </p:nvSpPr>
        <p:spPr bwMode="auto">
          <a:xfrm>
            <a:off x="6897688" y="2989263"/>
            <a:ext cx="425450" cy="474662"/>
          </a:xfrm>
          <a:custGeom>
            <a:avLst/>
            <a:gdLst>
              <a:gd name="T0" fmla="*/ 0 w 576"/>
              <a:gd name="T1" fmla="*/ 0 h 528"/>
              <a:gd name="T2" fmla="*/ 192 w 576"/>
              <a:gd name="T3" fmla="*/ 528 h 528"/>
              <a:gd name="T4" fmla="*/ 576 w 576"/>
              <a:gd name="T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528">
                <a:moveTo>
                  <a:pt x="0" y="0"/>
                </a:moveTo>
                <a:cubicBezTo>
                  <a:pt x="48" y="264"/>
                  <a:pt x="96" y="528"/>
                  <a:pt x="192" y="528"/>
                </a:cubicBezTo>
                <a:cubicBezTo>
                  <a:pt x="288" y="528"/>
                  <a:pt x="504" y="88"/>
                  <a:pt x="57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2" name="Freeform 64"/>
          <p:cNvSpPr>
            <a:spLocks/>
          </p:cNvSpPr>
          <p:nvPr/>
        </p:nvSpPr>
        <p:spPr bwMode="auto">
          <a:xfrm>
            <a:off x="5443538" y="3594100"/>
            <a:ext cx="755650" cy="1985963"/>
          </a:xfrm>
          <a:custGeom>
            <a:avLst/>
            <a:gdLst>
              <a:gd name="T0" fmla="*/ 0 w 1072"/>
              <a:gd name="T1" fmla="*/ 0 h 2160"/>
              <a:gd name="T2" fmla="*/ 960 w 1072"/>
              <a:gd name="T3" fmla="*/ 912 h 2160"/>
              <a:gd name="T4" fmla="*/ 672 w 1072"/>
              <a:gd name="T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2160">
                <a:moveTo>
                  <a:pt x="0" y="0"/>
                </a:moveTo>
                <a:cubicBezTo>
                  <a:pt x="424" y="276"/>
                  <a:pt x="848" y="552"/>
                  <a:pt x="960" y="912"/>
                </a:cubicBezTo>
                <a:cubicBezTo>
                  <a:pt x="1072" y="1272"/>
                  <a:pt x="720" y="1952"/>
                  <a:pt x="672" y="21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3" name="Freeform 65"/>
          <p:cNvSpPr>
            <a:spLocks/>
          </p:cNvSpPr>
          <p:nvPr/>
        </p:nvSpPr>
        <p:spPr bwMode="auto">
          <a:xfrm>
            <a:off x="7256463" y="2989263"/>
            <a:ext cx="1339850" cy="1216025"/>
          </a:xfrm>
          <a:custGeom>
            <a:avLst/>
            <a:gdLst>
              <a:gd name="T0" fmla="*/ 184 w 1816"/>
              <a:gd name="T1" fmla="*/ 0 h 1352"/>
              <a:gd name="T2" fmla="*/ 184 w 1816"/>
              <a:gd name="T3" fmla="*/ 1152 h 1352"/>
              <a:gd name="T4" fmla="*/ 1288 w 1816"/>
              <a:gd name="T5" fmla="*/ 1200 h 1352"/>
              <a:gd name="T6" fmla="*/ 1816 w 1816"/>
              <a:gd name="T7" fmla="*/ 96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6" h="1352">
                <a:moveTo>
                  <a:pt x="184" y="0"/>
                </a:moveTo>
                <a:cubicBezTo>
                  <a:pt x="92" y="476"/>
                  <a:pt x="0" y="952"/>
                  <a:pt x="184" y="1152"/>
                </a:cubicBezTo>
                <a:cubicBezTo>
                  <a:pt x="368" y="1352"/>
                  <a:pt x="1016" y="1232"/>
                  <a:pt x="1288" y="1200"/>
                </a:cubicBezTo>
                <a:cubicBezTo>
                  <a:pt x="1560" y="1168"/>
                  <a:pt x="1728" y="1000"/>
                  <a:pt x="1816" y="9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4" name="Freeform 66"/>
          <p:cNvSpPr>
            <a:spLocks/>
          </p:cNvSpPr>
          <p:nvPr/>
        </p:nvSpPr>
        <p:spPr bwMode="auto">
          <a:xfrm>
            <a:off x="6858000" y="3048000"/>
            <a:ext cx="885825" cy="2547938"/>
          </a:xfrm>
          <a:custGeom>
            <a:avLst/>
            <a:gdLst>
              <a:gd name="T0" fmla="*/ 0 w 1200"/>
              <a:gd name="T1" fmla="*/ 0 h 2832"/>
              <a:gd name="T2" fmla="*/ 576 w 1200"/>
              <a:gd name="T3" fmla="*/ 2112 h 2832"/>
              <a:gd name="T4" fmla="*/ 1200 w 1200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2832">
                <a:moveTo>
                  <a:pt x="0" y="0"/>
                </a:moveTo>
                <a:cubicBezTo>
                  <a:pt x="188" y="820"/>
                  <a:pt x="376" y="1640"/>
                  <a:pt x="576" y="2112"/>
                </a:cubicBezTo>
                <a:cubicBezTo>
                  <a:pt x="776" y="2584"/>
                  <a:pt x="1096" y="2712"/>
                  <a:pt x="1200" y="28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5" name="Freeform 67"/>
          <p:cNvSpPr>
            <a:spLocks/>
          </p:cNvSpPr>
          <p:nvPr/>
        </p:nvSpPr>
        <p:spPr bwMode="auto">
          <a:xfrm>
            <a:off x="7748588" y="3897313"/>
            <a:ext cx="930275" cy="1466850"/>
          </a:xfrm>
          <a:custGeom>
            <a:avLst/>
            <a:gdLst>
              <a:gd name="T0" fmla="*/ 1264 w 1264"/>
              <a:gd name="T1" fmla="*/ 0 h 1632"/>
              <a:gd name="T2" fmla="*/ 160 w 1264"/>
              <a:gd name="T3" fmla="*/ 528 h 1632"/>
              <a:gd name="T4" fmla="*/ 304 w 1264"/>
              <a:gd name="T5" fmla="*/ 1008 h 1632"/>
              <a:gd name="T6" fmla="*/ 1264 w 1264"/>
              <a:gd name="T7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4" h="1632">
                <a:moveTo>
                  <a:pt x="1264" y="0"/>
                </a:moveTo>
                <a:cubicBezTo>
                  <a:pt x="792" y="180"/>
                  <a:pt x="320" y="360"/>
                  <a:pt x="160" y="528"/>
                </a:cubicBezTo>
                <a:cubicBezTo>
                  <a:pt x="0" y="696"/>
                  <a:pt x="120" y="824"/>
                  <a:pt x="304" y="1008"/>
                </a:cubicBezTo>
                <a:cubicBezTo>
                  <a:pt x="488" y="1192"/>
                  <a:pt x="1104" y="1528"/>
                  <a:pt x="1264" y="1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6" name="Freeform 68"/>
          <p:cNvSpPr>
            <a:spLocks/>
          </p:cNvSpPr>
          <p:nvPr/>
        </p:nvSpPr>
        <p:spPr bwMode="auto">
          <a:xfrm>
            <a:off x="5232400" y="5091113"/>
            <a:ext cx="2478088" cy="488950"/>
          </a:xfrm>
          <a:custGeom>
            <a:avLst/>
            <a:gdLst>
              <a:gd name="T0" fmla="*/ 3360 w 3360"/>
              <a:gd name="T1" fmla="*/ 544 h 544"/>
              <a:gd name="T2" fmla="*/ 1392 w 3360"/>
              <a:gd name="T3" fmla="*/ 64 h 544"/>
              <a:gd name="T4" fmla="*/ 0 w 3360"/>
              <a:gd name="T5" fmla="*/ 16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0" h="544">
                <a:moveTo>
                  <a:pt x="3360" y="544"/>
                </a:moveTo>
                <a:cubicBezTo>
                  <a:pt x="2656" y="336"/>
                  <a:pt x="1952" y="128"/>
                  <a:pt x="1392" y="64"/>
                </a:cubicBezTo>
                <a:cubicBezTo>
                  <a:pt x="832" y="0"/>
                  <a:pt x="232" y="144"/>
                  <a:pt x="0" y="16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7" name="Text Box 69"/>
          <p:cNvSpPr txBox="1">
            <a:spLocks noChangeArrowheads="1"/>
          </p:cNvSpPr>
          <p:nvPr/>
        </p:nvSpPr>
        <p:spPr bwMode="auto">
          <a:xfrm>
            <a:off x="4891088" y="52990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i="0">
              <a:ea typeface="宋体" charset="0"/>
              <a:cs typeface="宋体" charset="0"/>
            </a:endParaRPr>
          </a:p>
        </p:txBody>
      </p:sp>
      <p:sp>
        <p:nvSpPr>
          <p:cNvPr id="304198" name="Line 70"/>
          <p:cNvSpPr>
            <a:spLocks noChangeShapeType="1"/>
          </p:cNvSpPr>
          <p:nvPr/>
        </p:nvSpPr>
        <p:spPr bwMode="auto">
          <a:xfrm flipH="1">
            <a:off x="6329363" y="3810000"/>
            <a:ext cx="320675" cy="125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99" name="Line 71"/>
          <p:cNvSpPr>
            <a:spLocks noChangeShapeType="1"/>
          </p:cNvSpPr>
          <p:nvPr/>
        </p:nvSpPr>
        <p:spPr bwMode="auto">
          <a:xfrm>
            <a:off x="7286625" y="41560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4200" name="Picture 72" descr="ha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276475"/>
            <a:ext cx="849313" cy="69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201" name="Freeform 73"/>
          <p:cNvSpPr>
            <a:spLocks/>
          </p:cNvSpPr>
          <p:nvPr/>
        </p:nvSpPr>
        <p:spPr bwMode="auto">
          <a:xfrm>
            <a:off x="5218113" y="5105400"/>
            <a:ext cx="2478087" cy="488950"/>
          </a:xfrm>
          <a:custGeom>
            <a:avLst/>
            <a:gdLst>
              <a:gd name="T0" fmla="*/ 3360 w 3360"/>
              <a:gd name="T1" fmla="*/ 544 h 544"/>
              <a:gd name="T2" fmla="*/ 1392 w 3360"/>
              <a:gd name="T3" fmla="*/ 64 h 544"/>
              <a:gd name="T4" fmla="*/ 0 w 3360"/>
              <a:gd name="T5" fmla="*/ 16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0" h="544">
                <a:moveTo>
                  <a:pt x="3360" y="544"/>
                </a:moveTo>
                <a:cubicBezTo>
                  <a:pt x="2656" y="336"/>
                  <a:pt x="1952" y="128"/>
                  <a:pt x="1392" y="64"/>
                </a:cubicBezTo>
                <a:cubicBezTo>
                  <a:pt x="832" y="0"/>
                  <a:pt x="232" y="144"/>
                  <a:pt x="0" y="160"/>
                </a:cubicBezTo>
              </a:path>
            </a:pathLst>
          </a:cu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202" name="Oval 74"/>
          <p:cNvSpPr>
            <a:spLocks noChangeArrowheads="1"/>
          </p:cNvSpPr>
          <p:nvPr/>
        </p:nvSpPr>
        <p:spPr bwMode="auto">
          <a:xfrm>
            <a:off x="4800600" y="5105400"/>
            <a:ext cx="457200" cy="457200"/>
          </a:xfrm>
          <a:prstGeom prst="ellipse">
            <a:avLst/>
          </a:prstGeom>
          <a:noFill/>
          <a:ln w="57150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4203" name="Oval 75"/>
          <p:cNvSpPr>
            <a:spLocks noChangeArrowheads="1"/>
          </p:cNvSpPr>
          <p:nvPr/>
        </p:nvSpPr>
        <p:spPr bwMode="auto">
          <a:xfrm>
            <a:off x="5257800" y="5334000"/>
            <a:ext cx="457200" cy="457200"/>
          </a:xfrm>
          <a:prstGeom prst="ellipse">
            <a:avLst/>
          </a:prstGeom>
          <a:noFill/>
          <a:ln w="57150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4204" name="Oval 76"/>
          <p:cNvSpPr>
            <a:spLocks noChangeArrowheads="1"/>
          </p:cNvSpPr>
          <p:nvPr/>
        </p:nvSpPr>
        <p:spPr bwMode="auto">
          <a:xfrm>
            <a:off x="5715000" y="5486400"/>
            <a:ext cx="457200" cy="457200"/>
          </a:xfrm>
          <a:prstGeom prst="ellipse">
            <a:avLst/>
          </a:prstGeom>
          <a:noFill/>
          <a:ln w="57150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4205" name="Oval 77"/>
          <p:cNvSpPr>
            <a:spLocks noChangeArrowheads="1"/>
          </p:cNvSpPr>
          <p:nvPr/>
        </p:nvSpPr>
        <p:spPr bwMode="auto">
          <a:xfrm>
            <a:off x="5257800" y="3276600"/>
            <a:ext cx="457200" cy="457200"/>
          </a:xfrm>
          <a:prstGeom prst="ellipse">
            <a:avLst/>
          </a:prstGeom>
          <a:noFill/>
          <a:ln w="57150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4206" name="Freeform 78"/>
          <p:cNvSpPr>
            <a:spLocks/>
          </p:cNvSpPr>
          <p:nvPr/>
        </p:nvSpPr>
        <p:spPr bwMode="auto">
          <a:xfrm>
            <a:off x="5257800" y="3733800"/>
            <a:ext cx="469900" cy="1447800"/>
          </a:xfrm>
          <a:custGeom>
            <a:avLst/>
            <a:gdLst>
              <a:gd name="T0" fmla="*/ 0 w 296"/>
              <a:gd name="T1" fmla="*/ 912 h 912"/>
              <a:gd name="T2" fmla="*/ 240 w 296"/>
              <a:gd name="T3" fmla="*/ 576 h 912"/>
              <a:gd name="T4" fmla="*/ 288 w 296"/>
              <a:gd name="T5" fmla="*/ 240 h 912"/>
              <a:gd name="T6" fmla="*/ 192 w 296"/>
              <a:gd name="T7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912">
                <a:moveTo>
                  <a:pt x="0" y="912"/>
                </a:moveTo>
                <a:cubicBezTo>
                  <a:pt x="96" y="800"/>
                  <a:pt x="192" y="688"/>
                  <a:pt x="240" y="576"/>
                </a:cubicBezTo>
                <a:cubicBezTo>
                  <a:pt x="288" y="464"/>
                  <a:pt x="296" y="336"/>
                  <a:pt x="288" y="240"/>
                </a:cubicBezTo>
                <a:cubicBezTo>
                  <a:pt x="280" y="144"/>
                  <a:pt x="236" y="72"/>
                  <a:pt x="192" y="0"/>
                </a:cubicBezTo>
              </a:path>
            </a:pathLst>
          </a:cu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4207" name="Text Box 79"/>
          <p:cNvSpPr txBox="1">
            <a:spLocks noChangeArrowheads="1"/>
          </p:cNvSpPr>
          <p:nvPr/>
        </p:nvSpPr>
        <p:spPr bwMode="auto">
          <a:xfrm>
            <a:off x="457200" y="5711825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zh-CN" sz="240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04208" name="Text Box 80"/>
          <p:cNvSpPr txBox="1">
            <a:spLocks noChangeArrowheads="1"/>
          </p:cNvSpPr>
          <p:nvPr/>
        </p:nvSpPr>
        <p:spPr bwMode="auto">
          <a:xfrm>
            <a:off x="685800" y="1295400"/>
            <a:ext cx="7924800" cy="577850"/>
          </a:xfrm>
          <a:prstGeom prst="rect">
            <a:avLst/>
          </a:prstGeom>
          <a:solidFill>
            <a:srgbClr val="DFDB8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80" tIns="137160" bIns="137160">
            <a:spAutoFit/>
          </a:bodyPr>
          <a:lstStyle/>
          <a:p>
            <a:pPr>
              <a:spcBef>
                <a:spcPct val="20000"/>
              </a:spcBef>
              <a:buSzPct val="150000"/>
            </a:pPr>
            <a:r>
              <a:rPr lang="en-US" sz="2000" i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Build better perimeter or find only the lowest level of activities</a:t>
            </a:r>
            <a:endParaRPr lang="en-US" sz="800" i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201" grpId="0" animBg="1"/>
      <p:bldP spid="304202" grpId="0" animBg="1"/>
      <p:bldP spid="304203" grpId="0" animBg="1"/>
      <p:bldP spid="304204" grpId="0" animBg="1"/>
      <p:bldP spid="304205" grpId="0" animBg="1"/>
      <p:bldP spid="304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A815-3B3E-394B-A28C-6F9D6BAE1B99}" type="slidenum">
              <a:rPr lang="en-US"/>
              <a:pPr/>
              <a:t>8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Question: 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 fundamental capabilities can be added to the network to achieve better security?</a:t>
            </a:r>
          </a:p>
        </p:txBody>
      </p:sp>
      <p:pic>
        <p:nvPicPr>
          <p:cNvPr id="378884" name="Picture 4" descr="MCj029346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941388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70A74-A035-9F4F-A792-13742E878099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800">
                <a:ea typeface="宋体" charset="0"/>
                <a:cs typeface="宋体" charset="0"/>
              </a:rPr>
              <a:t>A Framework for Network Forensics [HotNets</a:t>
            </a:r>
            <a:r>
              <a:rPr lang="en-US" altLang="zh-CN" sz="3800">
                <a:latin typeface="Garamond"/>
                <a:ea typeface="宋体" charset="0"/>
                <a:cs typeface="宋体" charset="0"/>
              </a:rPr>
              <a:t>’</a:t>
            </a:r>
            <a:r>
              <a:rPr lang="en-US" altLang="zh-CN" sz="3800">
                <a:ea typeface="宋体" charset="0"/>
                <a:cs typeface="宋体" charset="0"/>
              </a:rPr>
              <a:t>04]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229600" cy="4530725"/>
          </a:xfrm>
          <a:ln/>
          <a:extLst>
            <a:ext uri="{91240B29-F687-4f45-9708-019B960494DF}">
              <a14:hiddenLine xmlns=""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Network auditing</a:t>
            </a:r>
          </a:p>
          <a:p>
            <a:pPr lvl="1"/>
            <a:r>
              <a:rPr lang="en-US" altLang="zh-CN">
                <a:ea typeface="宋体" charset="0"/>
                <a:cs typeface="宋体" charset="0"/>
              </a:rPr>
              <a:t>Keep communication records</a:t>
            </a:r>
          </a:p>
          <a:p>
            <a:r>
              <a:rPr lang="en-US" altLang="zh-CN">
                <a:ea typeface="宋体" charset="0"/>
                <a:cs typeface="宋体" charset="0"/>
              </a:rPr>
              <a:t>Forensic analysis</a:t>
            </a:r>
          </a:p>
          <a:p>
            <a:pPr lvl="1"/>
            <a:r>
              <a:rPr lang="en-US" altLang="zh-CN">
                <a:ea typeface="宋体" charset="0"/>
                <a:cs typeface="宋体" charset="0"/>
              </a:rPr>
              <a:t>Permit </a:t>
            </a:r>
            <a:r>
              <a:rPr lang="en-US" altLang="zh-CN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post-mortem analysis</a:t>
            </a:r>
            <a:r>
              <a:rPr lang="en-US" altLang="zh-CN">
                <a:ea typeface="宋体" charset="0"/>
                <a:cs typeface="宋体" charset="0"/>
              </a:rPr>
              <a:t> of patterns across network and time</a:t>
            </a:r>
          </a:p>
        </p:txBody>
      </p:sp>
    </p:spTree>
    <p:extLst>
      <p:ext uri="{BB962C8B-B14F-4D97-AF65-F5344CB8AC3E}">
        <p14:creationId xmlns:p14="http://schemas.microsoft.com/office/powerpoint/2010/main" val="40813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10066</TotalTime>
  <Words>1480</Words>
  <Application>Microsoft Macintosh PowerPoint</Application>
  <PresentationFormat>On-screen Show (4:3)</PresentationFormat>
  <Paragraphs>522</Paragraphs>
  <Slides>55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Calibri</vt:lpstr>
      <vt:lpstr>cmsy10</vt:lpstr>
      <vt:lpstr>Comic Sans MS</vt:lpstr>
      <vt:lpstr>Garamond</vt:lpstr>
      <vt:lpstr>Symbol</vt:lpstr>
      <vt:lpstr>Wingdings</vt:lpstr>
      <vt:lpstr>宋体</vt:lpstr>
      <vt:lpstr>Arial</vt:lpstr>
      <vt:lpstr>Presentation2</vt:lpstr>
      <vt:lpstr>Network Forensics</vt:lpstr>
      <vt:lpstr>Why Forensics? </vt:lpstr>
      <vt:lpstr>What is challenging? </vt:lpstr>
      <vt:lpstr>Tools of the trade?</vt:lpstr>
      <vt:lpstr>Today’s lecture </vt:lpstr>
      <vt:lpstr>The Structure of Attacks</vt:lpstr>
      <vt:lpstr>Existing Approaches</vt:lpstr>
      <vt:lpstr> Question: </vt:lpstr>
      <vt:lpstr>A Framework for Network Forensics [HotNets’04]</vt:lpstr>
      <vt:lpstr>The Goal</vt:lpstr>
      <vt:lpstr> Attack Model </vt:lpstr>
      <vt:lpstr>Approach</vt:lpstr>
      <vt:lpstr>Challenges</vt:lpstr>
      <vt:lpstr>A Graph Representation</vt:lpstr>
      <vt:lpstr>Problem Formulation</vt:lpstr>
      <vt:lpstr>Accuracy of Realistic Algorithms</vt:lpstr>
      <vt:lpstr>Random Moonwalks [IEEE S&amp;P 05]</vt:lpstr>
      <vt:lpstr>The Algorithm</vt:lpstr>
      <vt:lpstr>Why Does It Work?</vt:lpstr>
      <vt:lpstr>Evaluation Methodology</vt:lpstr>
      <vt:lpstr>Can We Identify Causal Flows?</vt:lpstr>
      <vt:lpstr>Are the Identified Causal Flows Initial Ones?</vt:lpstr>
      <vt:lpstr>Structure of the Selected Flows</vt:lpstr>
      <vt:lpstr>Open Issues</vt:lpstr>
      <vt:lpstr>Today’s lecture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</vt:lpstr>
      <vt:lpstr>Motivation</vt:lpstr>
      <vt:lpstr>Dataset </vt:lpstr>
      <vt:lpstr>Dataset</vt:lpstr>
      <vt:lpstr>Goals  </vt:lpstr>
      <vt:lpstr>Key implications</vt:lpstr>
      <vt:lpstr>PowerPoint Presentation</vt:lpstr>
      <vt:lpstr>Main findings </vt:lpstr>
      <vt:lpstr>Case studies to highlight..</vt:lpstr>
      <vt:lpstr>Case studies </vt:lpstr>
      <vt:lpstr>Discussion</vt:lpstr>
      <vt:lpstr>Today’s lecture </vt:lpstr>
      <vt:lpstr>Credential Spearphishing</vt:lpstr>
      <vt:lpstr>Two stages of attack </vt:lpstr>
      <vt:lpstr>Impersonation model</vt:lpstr>
      <vt:lpstr>Security goals</vt:lpstr>
      <vt:lpstr>Dataset</vt:lpstr>
      <vt:lpstr>Challenges</vt:lpstr>
      <vt:lpstr>Results</vt:lpstr>
      <vt:lpstr>Discussion</vt:lpstr>
      <vt:lpstr>Takeaways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4201</cp:revision>
  <dcterms:created xsi:type="dcterms:W3CDTF">2013-01-16T19:50:08Z</dcterms:created>
  <dcterms:modified xsi:type="dcterms:W3CDTF">2018-04-03T21:27:18Z</dcterms:modified>
</cp:coreProperties>
</file>