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6"/>
  </p:notesMasterIdLst>
  <p:handoutMasterIdLst>
    <p:handoutMasterId r:id="rId47"/>
  </p:handoutMasterIdLst>
  <p:sldIdLst>
    <p:sldId id="266" r:id="rId2"/>
    <p:sldId id="310" r:id="rId3"/>
    <p:sldId id="267" r:id="rId4"/>
    <p:sldId id="268" r:id="rId5"/>
    <p:sldId id="272" r:id="rId6"/>
    <p:sldId id="269" r:id="rId7"/>
    <p:sldId id="271" r:id="rId8"/>
    <p:sldId id="27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3" r:id="rId21"/>
    <p:sldId id="296" r:id="rId22"/>
    <p:sldId id="297" r:id="rId23"/>
    <p:sldId id="300" r:id="rId24"/>
    <p:sldId id="298" r:id="rId25"/>
    <p:sldId id="301" r:id="rId26"/>
    <p:sldId id="302" r:id="rId27"/>
    <p:sldId id="304" r:id="rId28"/>
    <p:sldId id="299" r:id="rId29"/>
    <p:sldId id="305" r:id="rId30"/>
    <p:sldId id="306" r:id="rId31"/>
    <p:sldId id="307" r:id="rId32"/>
    <p:sldId id="308" r:id="rId33"/>
    <p:sldId id="309" r:id="rId34"/>
    <p:sldId id="27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7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86667" autoAdjust="0"/>
  </p:normalViewPr>
  <p:slideViewPr>
    <p:cSldViewPr snapToGrid="0" snapToObjects="1">
      <p:cViewPr>
        <p:scale>
          <a:sx n="80" d="100"/>
          <a:sy n="80" d="100"/>
        </p:scale>
        <p:origin x="14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9857F-35A1-B34F-AAAD-F83DDF1B2417}" type="slidenum">
              <a:rPr lang="en-US">
                <a:latin typeface="Calibri" charset="0"/>
              </a:rPr>
              <a:pPr eaLnBrk="1" hangingPunct="1"/>
              <a:t>42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5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BF99EA-B66B-9041-BEA3-D7720912B546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DD98D7-CA75-3841-BB76-2A063027EDEA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0156A4-2164-E24D-95D3-54C86A5045E4}" type="slidenum">
              <a:rPr lang="en-US">
                <a:latin typeface="Calibri" charset="0"/>
              </a:rPr>
              <a:pPr eaLnBrk="1" hangingPunct="1"/>
              <a:t>37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8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6F8636-0240-3B4B-A56B-4CC85BBF52DB}" type="slidenum">
              <a:rPr lang="en-US">
                <a:latin typeface="Calibri" charset="0"/>
              </a:rPr>
              <a:pPr eaLnBrk="1" hangingPunct="1"/>
              <a:t>38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66AFFF-DAD4-4A47-BBF2-F457F487B89F}" type="slidenum">
              <a:rPr lang="en-US">
                <a:latin typeface="Calibri" charset="0"/>
              </a:rPr>
              <a:pPr eaLnBrk="1" hangingPunct="1"/>
              <a:t>39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5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ED6EBF-D3D2-294B-8B99-D78C79F13024}" type="slidenum">
              <a:rPr lang="en-US">
                <a:latin typeface="Calibri" charset="0"/>
              </a:rPr>
              <a:pPr eaLnBrk="1" hangingPunct="1"/>
              <a:t>40</a:t>
            </a:fld>
            <a:endParaRPr lang="en-US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327" indent="-226327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BCC560-508C-EA4C-8E8F-37C9BB3DCDBF}" type="slidenum">
              <a:rPr lang="en-US">
                <a:latin typeface="Calibri" charset="0"/>
              </a:rPr>
              <a:pPr eaLnBrk="1" hangingPunct="1"/>
              <a:t>41</a:t>
            </a:fld>
            <a:endParaRPr lang="en-US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327" indent="-226327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(c) Nicolas Christin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18-731: Network Security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 smtClean="0">
                <a:solidFill>
                  <a:schemeClr val="tx2">
                    <a:shade val="50000"/>
                  </a:schemeClr>
                </a:solidFill>
              </a:rPr>
              <a:t>(c) Nicolas Christin</a:t>
            </a:r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bob.com/dummy1" TargetMode="External"/><Relationship Id="rId5" Type="http://schemas.openxmlformats.org/officeDocument/2006/relationships/hyperlink" Target="http://www.charlie.com/log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5200" dirty="0" smtClean="0"/>
              <a:t>Side Channel</a:t>
            </a:r>
            <a:r>
              <a:rPr lang="en-US" sz="5200" dirty="0"/>
              <a:t> </a:t>
            </a:r>
            <a:r>
              <a:rPr lang="en-US" sz="5200" dirty="0" smtClean="0"/>
              <a:t>Attacks</a:t>
            </a:r>
            <a:endParaRPr lang="en-US" sz="5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 err="1" smtClean="0">
                <a:solidFill>
                  <a:schemeClr val="tx1"/>
                </a:solidFill>
              </a:rPr>
              <a:t>Acks</a:t>
            </a:r>
            <a:r>
              <a:rPr lang="en-US" sz="38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Some </a:t>
            </a:r>
            <a:r>
              <a:rPr lang="en-US" sz="3800" dirty="0">
                <a:solidFill>
                  <a:schemeClr val="tx1"/>
                </a:solidFill>
              </a:rPr>
              <a:t>s</a:t>
            </a:r>
            <a:r>
              <a:rPr lang="en-US" sz="3800" dirty="0" smtClean="0">
                <a:solidFill>
                  <a:schemeClr val="tx1"/>
                </a:solidFill>
              </a:rPr>
              <a:t>lides from </a:t>
            </a:r>
            <a:r>
              <a:rPr lang="en-US" sz="3800" dirty="0" err="1" smtClean="0">
                <a:solidFill>
                  <a:schemeClr val="tx1"/>
                </a:solidFill>
              </a:rPr>
              <a:t>Shuo</a:t>
            </a:r>
            <a:r>
              <a:rPr lang="en-US" sz="3800" dirty="0" smtClean="0">
                <a:solidFill>
                  <a:schemeClr val="tx1"/>
                </a:solidFill>
              </a:rPr>
              <a:t> Chen 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weaknesses exposed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Packets are padded only to a eight byte boundary</a:t>
            </a:r>
          </a:p>
          <a:p>
            <a:pPr lvl="1"/>
            <a:r>
              <a:rPr lang="en-US" dirty="0" smtClean="0"/>
              <a:t>Can learn approximate length of data </a:t>
            </a:r>
          </a:p>
          <a:p>
            <a:pPr lvl="1"/>
            <a:endParaRPr lang="en-US" dirty="0"/>
          </a:p>
          <a:p>
            <a:r>
              <a:rPr lang="en-US" dirty="0" smtClean="0"/>
              <a:t>Interactive mode optimized for low latency</a:t>
            </a:r>
          </a:p>
          <a:p>
            <a:pPr lvl="1"/>
            <a:r>
              <a:rPr lang="en-US" dirty="0" smtClean="0"/>
              <a:t>Can learn length of passwords</a:t>
            </a:r>
          </a:p>
          <a:p>
            <a:pPr lvl="1"/>
            <a:r>
              <a:rPr lang="en-US" dirty="0" smtClean="0"/>
              <a:t>Keystroke timings further reveal actual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5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Signature for “</a:t>
            </a:r>
            <a:r>
              <a:rPr lang="en-US" dirty="0" err="1" smtClean="0"/>
              <a:t>su</a:t>
            </a:r>
            <a:r>
              <a:rPr lang="en-US" dirty="0" smtClean="0"/>
              <a:t>” </a:t>
            </a:r>
            <a:r>
              <a:rPr lang="en-US" dirty="0" err="1" smtClean="0"/>
              <a:t>comand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5" name="Picture 4" descr="Screen Shot 2015-03-17 at 10.0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816100"/>
            <a:ext cx="8813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Keystroke Timing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“touch typing” </a:t>
            </a:r>
          </a:p>
          <a:p>
            <a:endParaRPr lang="en-US" dirty="0"/>
          </a:p>
          <a:p>
            <a:r>
              <a:rPr lang="en-US" dirty="0" smtClean="0"/>
              <a:t>Most people have standard timing patterns in keystrokes, especially for passwords </a:t>
            </a:r>
          </a:p>
          <a:p>
            <a:endParaRPr lang="en-US" dirty="0"/>
          </a:p>
          <a:p>
            <a:r>
              <a:rPr lang="en-US" dirty="0" smtClean="0"/>
              <a:t>Distinguishable from inter-keystroke timings!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61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Picture 4" descr="Screen Shot 2015-03-17 at 10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914400"/>
            <a:ext cx="8483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models for 142 char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5" name="Picture 4" descr="Screen Shot 2015-03-17 at 10.0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4575"/>
            <a:ext cx="7755467" cy="531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0" y="1492250"/>
            <a:ext cx="3204273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Non trivial overlap</a:t>
            </a:r>
          </a:p>
          <a:p>
            <a:r>
              <a:rPr lang="en-US" sz="2400" dirty="0" smtClean="0">
                <a:sym typeface="Wingdings"/>
              </a:rPr>
              <a:t> </a:t>
            </a:r>
          </a:p>
          <a:p>
            <a:r>
              <a:rPr lang="en-US" sz="2400" dirty="0" smtClean="0">
                <a:sym typeface="Wingdings"/>
              </a:rPr>
              <a:t>Inference might be hard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0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how much info is leaked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Via Information gain analysis</a:t>
            </a:r>
          </a:p>
          <a:p>
            <a:endParaRPr lang="en-US" dirty="0"/>
          </a:p>
          <a:p>
            <a:r>
              <a:rPr lang="en-US" dirty="0" smtClean="0"/>
              <a:t>Related to entropy</a:t>
            </a:r>
          </a:p>
          <a:p>
            <a:endParaRPr lang="en-US" dirty="0"/>
          </a:p>
          <a:p>
            <a:r>
              <a:rPr lang="en-US" dirty="0" smtClean="0"/>
              <a:t>Given latency observation y</a:t>
            </a:r>
            <a:r>
              <a:rPr lang="en-US" baseline="-25000" dirty="0" smtClean="0"/>
              <a:t>0</a:t>
            </a:r>
            <a:r>
              <a:rPr lang="en-US" dirty="0" smtClean="0"/>
              <a:t>, how does entropy change?</a:t>
            </a:r>
          </a:p>
          <a:p>
            <a:endParaRPr lang="en-US" dirty="0"/>
          </a:p>
          <a:p>
            <a:r>
              <a:rPr lang="en-US" dirty="0" smtClean="0"/>
              <a:t>Information Gain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5" name="Picture 4" descr="Screen Shot 2015-03-17 at 10.1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17" y="1866900"/>
            <a:ext cx="4165600" cy="558800"/>
          </a:xfrm>
          <a:prstGeom prst="rect">
            <a:avLst/>
          </a:prstGeom>
        </p:spPr>
      </p:pic>
      <p:pic>
        <p:nvPicPr>
          <p:cNvPr id="6" name="Picture 5" descr="Screen Shot 2015-03-17 at 10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333750"/>
            <a:ext cx="3479800" cy="508000"/>
          </a:xfrm>
          <a:prstGeom prst="rect">
            <a:avLst/>
          </a:prstGeom>
        </p:spPr>
      </p:pic>
      <p:pic>
        <p:nvPicPr>
          <p:cNvPr id="7" name="Picture 6" descr="Screen Shot 2015-03-17 at 10.1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2675"/>
            <a:ext cx="4165600" cy="558800"/>
          </a:xfrm>
          <a:prstGeom prst="rect">
            <a:avLst/>
          </a:prstGeom>
        </p:spPr>
      </p:pic>
      <p:pic>
        <p:nvPicPr>
          <p:cNvPr id="8" name="Picture 7" descr="Screen Shot 2015-03-17 at 10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892675"/>
            <a:ext cx="3479800" cy="5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5375" y="5031343"/>
            <a:ext cx="32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inferring “character pairs” </a:t>
            </a:r>
            <a:r>
              <a:rPr lang="en-US" dirty="0" err="1" smtClean="0"/>
              <a:t>isnt</a:t>
            </a:r>
            <a:r>
              <a:rPr lang="en-US" dirty="0" smtClean="0"/>
              <a:t> enough</a:t>
            </a:r>
          </a:p>
          <a:p>
            <a:endParaRPr lang="en-US" dirty="0"/>
          </a:p>
          <a:p>
            <a:r>
              <a:rPr lang="en-US" dirty="0" smtClean="0"/>
              <a:t>Can actually go further!</a:t>
            </a:r>
          </a:p>
          <a:p>
            <a:endParaRPr lang="en-US" dirty="0"/>
          </a:p>
          <a:p>
            <a:r>
              <a:rPr lang="en-US" dirty="0" smtClean="0"/>
              <a:t>Solution: Hidden Markov Model</a:t>
            </a:r>
          </a:p>
          <a:p>
            <a:pPr lvl="1"/>
            <a:r>
              <a:rPr lang="en-US" dirty="0" smtClean="0"/>
              <a:t>Each character pair is the hidden state</a:t>
            </a:r>
          </a:p>
          <a:p>
            <a:pPr lvl="1"/>
            <a:r>
              <a:rPr lang="en-US" dirty="0" smtClean="0"/>
              <a:t>Observation is the latency</a:t>
            </a:r>
          </a:p>
          <a:p>
            <a:endParaRPr lang="en-US" dirty="0"/>
          </a:p>
          <a:p>
            <a:r>
              <a:rPr lang="en-US" dirty="0" smtClean="0"/>
              <a:t>Given a sequence of latency observations, estimate the “most likely” char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94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5" name="Picture 4" descr="Screen Shot 2015-03-17 at 10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1517650"/>
            <a:ext cx="7146925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Modifications to basic HMM </a:t>
            </a:r>
            <a:r>
              <a:rPr lang="en-US" dirty="0" err="1" smtClean="0"/>
              <a:t>Algo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n-best sequences rather than just 1</a:t>
            </a:r>
          </a:p>
          <a:p>
            <a:endParaRPr lang="en-US" dirty="0"/>
          </a:p>
          <a:p>
            <a:r>
              <a:rPr lang="en-US" dirty="0" smtClean="0"/>
              <a:t>Basically these are the password guesses you want to make</a:t>
            </a:r>
          </a:p>
          <a:p>
            <a:endParaRPr lang="en-US" dirty="0"/>
          </a:p>
          <a:p>
            <a:r>
              <a:rPr lang="en-US" dirty="0" smtClean="0"/>
              <a:t>Reduces work by 50X!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5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dummy packets to avoid detecting that passwords are being sent</a:t>
            </a:r>
          </a:p>
          <a:p>
            <a:endParaRPr lang="en-US" dirty="0"/>
          </a:p>
          <a:p>
            <a:r>
              <a:rPr lang="en-US" dirty="0" smtClean="0"/>
              <a:t>Introduce random/high delays</a:t>
            </a:r>
          </a:p>
          <a:p>
            <a:endParaRPr lang="en-US" dirty="0"/>
          </a:p>
          <a:p>
            <a:r>
              <a:rPr lang="en-US" dirty="0" smtClean="0"/>
              <a:t>Send chaff traffic at constant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38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Wednesday</a:t>
            </a:r>
          </a:p>
          <a:p>
            <a:endParaRPr lang="en-US" dirty="0"/>
          </a:p>
          <a:p>
            <a:r>
              <a:rPr lang="en-US" dirty="0" smtClean="0"/>
              <a:t>No Vyas office hours this week</a:t>
            </a:r>
          </a:p>
          <a:p>
            <a:endParaRPr lang="en-US" dirty="0"/>
          </a:p>
          <a:p>
            <a:r>
              <a:rPr lang="en-US" dirty="0" smtClean="0"/>
              <a:t>Use the time to work on projects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>
              <a:sym typeface="Wingdings"/>
            </a:endParaRPr>
          </a:p>
          <a:p>
            <a:r>
              <a:rPr lang="en-US" smtClean="0">
                <a:sym typeface="Wingdings"/>
              </a:rPr>
              <a:t>Milestone feedback by end of week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408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analysis of SSH</a:t>
            </a:r>
          </a:p>
          <a:p>
            <a:pPr lvl="1"/>
            <a:r>
              <a:rPr lang="en-US" dirty="0" smtClean="0"/>
              <a:t>Song, Wagner, </a:t>
            </a:r>
            <a:r>
              <a:rPr lang="en-US" dirty="0" err="1" smtClean="0"/>
              <a:t>Tian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Timing attacks on web privacy 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Felten</a:t>
            </a:r>
            <a:r>
              <a:rPr lang="en-US" b="1" dirty="0" smtClean="0">
                <a:solidFill>
                  <a:srgbClr val="FF0000"/>
                </a:solidFill>
              </a:rPr>
              <a:t> and Schneider</a:t>
            </a:r>
          </a:p>
          <a:p>
            <a:endParaRPr lang="en-US" dirty="0"/>
          </a:p>
          <a:p>
            <a:r>
              <a:rPr lang="en-US" dirty="0" smtClean="0"/>
              <a:t>Side-channel in interactive Web Apps </a:t>
            </a:r>
          </a:p>
          <a:p>
            <a:pPr lvl="1"/>
            <a:r>
              <a:rPr lang="en-US" dirty="0" smtClean="0"/>
              <a:t>Chen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08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 an arbitrary website to track users</a:t>
            </a:r>
          </a:p>
          <a:p>
            <a:endParaRPr lang="en-US" dirty="0"/>
          </a:p>
          <a:p>
            <a:r>
              <a:rPr lang="en-US" dirty="0" smtClean="0"/>
              <a:t>Without cookies</a:t>
            </a:r>
          </a:p>
          <a:p>
            <a:endParaRPr lang="en-US" dirty="0"/>
          </a:p>
          <a:p>
            <a:r>
              <a:rPr lang="en-US" dirty="0" smtClean="0"/>
              <a:t>Without explicit consent</a:t>
            </a:r>
          </a:p>
          <a:p>
            <a:endParaRPr lang="en-US" dirty="0"/>
          </a:p>
          <a:p>
            <a:r>
              <a:rPr lang="en-US" dirty="0" smtClean="0"/>
              <a:t>Without knowledge of the previously visited sites</a:t>
            </a:r>
          </a:p>
          <a:p>
            <a:endParaRPr lang="en-US" dirty="0" smtClean="0"/>
          </a:p>
          <a:p>
            <a:r>
              <a:rPr lang="en-US" dirty="0" smtClean="0"/>
              <a:t>Difficult to fix!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38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Browsing patterns can reveal a lot</a:t>
            </a:r>
          </a:p>
          <a:p>
            <a:endParaRPr lang="en-US" dirty="0"/>
          </a:p>
          <a:p>
            <a:r>
              <a:rPr lang="en-US" dirty="0" smtClean="0"/>
              <a:t>Family</a:t>
            </a:r>
          </a:p>
          <a:p>
            <a:endParaRPr lang="en-US" dirty="0"/>
          </a:p>
          <a:p>
            <a:r>
              <a:rPr lang="en-US" dirty="0" smtClean="0"/>
              <a:t>Financial</a:t>
            </a:r>
          </a:p>
          <a:p>
            <a:endParaRPr lang="en-US" dirty="0"/>
          </a:p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8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adversary force </a:t>
            </a:r>
            <a:r>
              <a:rPr lang="en-US" dirty="0"/>
              <a:t>A</a:t>
            </a:r>
            <a:r>
              <a:rPr lang="en-US" dirty="0" smtClean="0"/>
              <a:t>lice to visit?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Malicious web sites</a:t>
            </a:r>
          </a:p>
          <a:p>
            <a:endParaRPr lang="en-US" dirty="0"/>
          </a:p>
          <a:p>
            <a:r>
              <a:rPr lang="en-US" dirty="0" smtClean="0"/>
              <a:t>Web ad agency</a:t>
            </a:r>
          </a:p>
          <a:p>
            <a:endParaRPr lang="en-US" dirty="0"/>
          </a:p>
          <a:p>
            <a:r>
              <a:rPr lang="en-US" dirty="0" smtClean="0"/>
              <a:t>Poison search engines</a:t>
            </a:r>
          </a:p>
          <a:p>
            <a:endParaRPr lang="en-US" dirty="0"/>
          </a:p>
          <a:p>
            <a:r>
              <a:rPr lang="en-US" dirty="0" smtClean="0"/>
              <a:t>Email!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4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2070460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2070460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418709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WWW.BOB.COM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0875" y="2317750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4806" y="3302000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Has Alice visited</a:t>
            </a:r>
          </a:p>
          <a:p>
            <a:r>
              <a:rPr lang="en-US" sz="2400" dirty="0" err="1" smtClean="0"/>
              <a:t>www.charlie.com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252" y="3587750"/>
            <a:ext cx="349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Applet to download </a:t>
            </a:r>
          </a:p>
          <a:p>
            <a:r>
              <a:rPr lang="en-US" sz="2400" dirty="0" err="1" smtClean="0"/>
              <a:t>www.charlie.com</a:t>
            </a:r>
            <a:r>
              <a:rPr lang="en-US" sz="2400" dirty="0" smtClean="0"/>
              <a:t>/</a:t>
            </a:r>
            <a:r>
              <a:rPr lang="en-US" sz="2400" dirty="0" err="1" smtClean="0"/>
              <a:t>logo.jpg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5502" y="4937125"/>
            <a:ext cx="7203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Applet reports time to download the </a:t>
            </a:r>
            <a:r>
              <a:rPr lang="en-US" sz="2400" dirty="0" err="1" smtClean="0"/>
              <a:t>logo.jpg</a:t>
            </a:r>
            <a:r>
              <a:rPr lang="en-US" sz="2400" dirty="0" smtClean="0"/>
              <a:t> file</a:t>
            </a:r>
          </a:p>
          <a:p>
            <a:r>
              <a:rPr lang="en-US" sz="2400" dirty="0" smtClean="0"/>
              <a:t>If in Alice’s cache, the content has been visited recently!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5" name="Picture 4" descr="Screen Shot 2015-03-17 at 11.4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800099"/>
            <a:ext cx="7168680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&lt; </a:t>
            </a:r>
            <a:r>
              <a:rPr lang="en-US" i="1" dirty="0" smtClean="0"/>
              <a:t>T</a:t>
            </a:r>
            <a:r>
              <a:rPr lang="en-US" dirty="0" smtClean="0"/>
              <a:t>, say “hit” else “miss”</a:t>
            </a:r>
          </a:p>
          <a:p>
            <a:r>
              <a:rPr lang="en-US" dirty="0" smtClean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</a:t>
            </a:r>
            <a:r>
              <a:rPr lang="en-US" i="1" dirty="0" smtClean="0"/>
              <a:t>= T</a:t>
            </a:r>
            <a:r>
              <a:rPr lang="en-US" dirty="0" smtClean="0"/>
              <a:t>, say “hit” with probability  </a:t>
            </a:r>
            <a:r>
              <a:rPr lang="en-US" i="1" dirty="0" smtClean="0"/>
              <a:t>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5" name="Picture 4" descr="Screen Shot 2015-03-17 at 11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" y="2266950"/>
            <a:ext cx="6313714" cy="55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339" y="3117334"/>
            <a:ext cx="4807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H(t) is probability that hit has time &lt;t </a:t>
            </a:r>
          </a:p>
          <a:p>
            <a:r>
              <a:rPr lang="en-US" sz="2400" dirty="0" smtClean="0"/>
              <a:t>M(t)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miss has time &gt; t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(t) 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miss has time= t</a:t>
            </a:r>
          </a:p>
          <a:p>
            <a:r>
              <a:rPr lang="en-US" sz="2400" dirty="0" smtClean="0"/>
              <a:t>h(t)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hit has time =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7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&lt; </a:t>
            </a:r>
            <a:r>
              <a:rPr lang="en-US" i="1" dirty="0" smtClean="0"/>
              <a:t>T</a:t>
            </a:r>
            <a:r>
              <a:rPr lang="en-US" dirty="0" smtClean="0"/>
              <a:t>, say “hit” else “miss”</a:t>
            </a:r>
          </a:p>
          <a:p>
            <a:r>
              <a:rPr lang="en-US" dirty="0" smtClean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</a:t>
            </a:r>
            <a:r>
              <a:rPr lang="en-US" i="1" dirty="0" smtClean="0"/>
              <a:t>= T</a:t>
            </a:r>
            <a:r>
              <a:rPr lang="en-US" dirty="0" smtClean="0"/>
              <a:t>, say “hit” with probability  </a:t>
            </a:r>
            <a:r>
              <a:rPr lang="en-US" i="1" dirty="0" smtClean="0"/>
              <a:t>p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M, H are not known?</a:t>
            </a:r>
          </a:p>
          <a:p>
            <a:pPr lvl="1"/>
            <a:r>
              <a:rPr lang="en-US" dirty="0" smtClean="0"/>
              <a:t>Measure two known hits and misses</a:t>
            </a:r>
          </a:p>
          <a:p>
            <a:pPr lvl="1"/>
            <a:r>
              <a:rPr lang="en-US" dirty="0" smtClean="0"/>
              <a:t>T = </a:t>
            </a:r>
            <a:r>
              <a:rPr lang="en-US" dirty="0" err="1" smtClean="0"/>
              <a:t>Avg</a:t>
            </a:r>
            <a:r>
              <a:rPr lang="en-US" dirty="0" smtClean="0"/>
              <a:t>(  max(H1,H2) , min (M1,M2))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5" name="Picture 4" descr="Screen Shot 2015-03-17 at 11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9" y="1942584"/>
            <a:ext cx="6313714" cy="55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089" y="2495034"/>
            <a:ext cx="4807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H(t) is probability that hit has time &lt;t </a:t>
            </a:r>
          </a:p>
          <a:p>
            <a:r>
              <a:rPr lang="en-US" sz="2400" dirty="0" smtClean="0"/>
              <a:t>M(t)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miss has time &gt; t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(t) 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miss has time= t</a:t>
            </a:r>
          </a:p>
          <a:p>
            <a:r>
              <a:rPr lang="en-US" sz="2400" dirty="0" smtClean="0"/>
              <a:t>h(t) is </a:t>
            </a:r>
            <a:r>
              <a:rPr lang="en-US" sz="2400" dirty="0" err="1" smtClean="0"/>
              <a:t>prob</a:t>
            </a:r>
            <a:r>
              <a:rPr lang="en-US" sz="2400" dirty="0" smtClean="0"/>
              <a:t> that hit has time =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0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disables Java/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2070460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2070460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418709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WWW.BOB.COM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0875" y="2317750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4806" y="3302000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Has Alive visited</a:t>
            </a:r>
          </a:p>
          <a:p>
            <a:r>
              <a:rPr lang="en-US" sz="2400" dirty="0" err="1" smtClean="0"/>
              <a:t>www.charlie.com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252" y="3172251"/>
            <a:ext cx="349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 smtClean="0"/>
              <a:t>Applet to download </a:t>
            </a:r>
          </a:p>
          <a:p>
            <a:r>
              <a:rPr lang="en-US" sz="2400" strike="sngStrike" dirty="0" err="1" smtClean="0"/>
              <a:t>www.charlie.com</a:t>
            </a:r>
            <a:r>
              <a:rPr lang="en-US" sz="2400" strike="sngStrike" dirty="0" smtClean="0"/>
              <a:t>/</a:t>
            </a:r>
            <a:r>
              <a:rPr lang="en-US" sz="2400" strike="sngStrike" dirty="0" err="1" smtClean="0"/>
              <a:t>logo.jpg</a:t>
            </a:r>
            <a:endParaRPr lang="en-US" sz="2400" strike="sngStrike" dirty="0"/>
          </a:p>
        </p:txBody>
      </p:sp>
      <p:sp>
        <p:nvSpPr>
          <p:cNvPr id="12" name="TextBox 11"/>
          <p:cNvSpPr txBox="1"/>
          <p:nvPr/>
        </p:nvSpPr>
        <p:spPr>
          <a:xfrm>
            <a:off x="1314052" y="4333875"/>
            <a:ext cx="7334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Download </a:t>
            </a:r>
            <a:r>
              <a:rPr lang="en-US" sz="2400" dirty="0" smtClean="0">
                <a:hlinkClick r:id="rId4"/>
              </a:rPr>
              <a:t>www.bob.com/dummy1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Download </a:t>
            </a:r>
            <a:r>
              <a:rPr lang="en-US" sz="2400" dirty="0" smtClean="0">
                <a:hlinkClick r:id="rId5"/>
              </a:rPr>
              <a:t>www.charlie.com/logo.jpg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Download </a:t>
            </a:r>
            <a:r>
              <a:rPr lang="en-US" sz="2400" dirty="0" err="1" smtClean="0"/>
              <a:t>www.bob.com</a:t>
            </a:r>
            <a:r>
              <a:rPr lang="en-US" sz="2400" dirty="0" smtClean="0"/>
              <a:t>/dummy2</a:t>
            </a:r>
          </a:p>
          <a:p>
            <a:r>
              <a:rPr lang="en-US" sz="2400" dirty="0" smtClean="0"/>
              <a:t>Make this happen in sequence, use the server timestamp</a:t>
            </a:r>
          </a:p>
          <a:p>
            <a:r>
              <a:rPr lang="en-US" sz="2400" dirty="0" smtClean="0"/>
              <a:t>To determine time to fetch </a:t>
            </a:r>
            <a:r>
              <a:rPr lang="en-US" sz="2400" dirty="0" err="1" smtClean="0"/>
              <a:t>logo.jpg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0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DNS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2125"/>
            <a:ext cx="8229600" cy="18240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if Alice turns off web caching?</a:t>
            </a:r>
          </a:p>
          <a:p>
            <a:endParaRPr lang="en-US" dirty="0"/>
          </a:p>
          <a:p>
            <a:r>
              <a:rPr lang="en-US" dirty="0" smtClean="0"/>
              <a:t>Can still exploit DNS cache!</a:t>
            </a:r>
          </a:p>
          <a:p>
            <a:endParaRPr lang="en-US" dirty="0"/>
          </a:p>
          <a:p>
            <a:r>
              <a:rPr lang="en-US" dirty="0" smtClean="0"/>
              <a:t>Many ways to have an applet/JS do DNS lookups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1775208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1775208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123457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WWW.BOB.COM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90875" y="2022498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4806" y="3006748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Has Alive visited</a:t>
            </a:r>
          </a:p>
          <a:p>
            <a:r>
              <a:rPr lang="en-US" sz="2400" dirty="0" err="1" smtClean="0"/>
              <a:t>www.charlie.com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8012" y="3009539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 smtClean="0"/>
              <a:t>$$$$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21266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side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based on “implementation” of a system</a:t>
            </a:r>
          </a:p>
          <a:p>
            <a:endParaRPr lang="en-US" dirty="0"/>
          </a:p>
          <a:p>
            <a:r>
              <a:rPr lang="en-US" dirty="0" smtClean="0"/>
              <a:t>Not brute-force or theoretical weaknesses</a:t>
            </a:r>
          </a:p>
          <a:p>
            <a:endParaRPr lang="en-US" dirty="0"/>
          </a:p>
          <a:p>
            <a:r>
              <a:rPr lang="en-US" dirty="0" smtClean="0"/>
              <a:t>Unintentional “features”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17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5" name="Picture 4" descr="Screen Shot 2015-03-17 at 11.5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193800"/>
            <a:ext cx="4851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Insidious: Cache cookies!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Cookies to store “persistent” state across sessions</a:t>
            </a:r>
          </a:p>
          <a:p>
            <a:endParaRPr lang="en-US" dirty="0"/>
          </a:p>
          <a:p>
            <a:r>
              <a:rPr lang="en-US" dirty="0" smtClean="0"/>
              <a:t>Users may disable cookies </a:t>
            </a:r>
          </a:p>
          <a:p>
            <a:endParaRPr lang="en-US" dirty="0"/>
          </a:p>
          <a:p>
            <a:r>
              <a:rPr lang="en-US" dirty="0" smtClean="0"/>
              <a:t>Opt-out for privacy reasons</a:t>
            </a:r>
          </a:p>
          <a:p>
            <a:endParaRPr lang="en-US" dirty="0"/>
          </a:p>
          <a:p>
            <a:r>
              <a:rPr lang="en-US" dirty="0" smtClean="0"/>
              <a:t>Can exploit cache to emulate cookies!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14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cookie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Write entries into the cache and thus emulate a cookie</a:t>
            </a:r>
          </a:p>
          <a:p>
            <a:endParaRPr lang="en-US" dirty="0"/>
          </a:p>
          <a:p>
            <a:r>
              <a:rPr lang="en-US" dirty="0" smtClean="0"/>
              <a:t>Then use the earlier measurement technique to check cookie is present</a:t>
            </a:r>
          </a:p>
          <a:p>
            <a:endParaRPr lang="en-US" dirty="0"/>
          </a:p>
          <a:p>
            <a:r>
              <a:rPr lang="en-US" dirty="0" smtClean="0"/>
              <a:t>No need for client-side support </a:t>
            </a:r>
          </a:p>
          <a:p>
            <a:endParaRPr lang="en-US" dirty="0"/>
          </a:p>
          <a:p>
            <a:r>
              <a:rPr lang="en-US" dirty="0" smtClean="0"/>
              <a:t>Does not need user consent</a:t>
            </a:r>
          </a:p>
          <a:p>
            <a:endParaRPr lang="en-US" dirty="0"/>
          </a:p>
          <a:p>
            <a:r>
              <a:rPr lang="en-US" dirty="0" smtClean="0"/>
              <a:t>Can violate same-domain access policy!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63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 caching?</a:t>
            </a:r>
          </a:p>
          <a:p>
            <a:endParaRPr lang="en-US" dirty="0"/>
          </a:p>
          <a:p>
            <a:r>
              <a:rPr lang="en-US" dirty="0" smtClean="0"/>
              <a:t>Disable DNS caches?</a:t>
            </a:r>
          </a:p>
          <a:p>
            <a:endParaRPr lang="en-US" dirty="0"/>
          </a:p>
          <a:p>
            <a:r>
              <a:rPr lang="en-US" dirty="0" smtClean="0"/>
              <a:t>Randomize hit/miss performance</a:t>
            </a:r>
          </a:p>
          <a:p>
            <a:endParaRPr lang="en-US" dirty="0"/>
          </a:p>
          <a:p>
            <a:r>
              <a:rPr lang="en-US" dirty="0" smtClean="0"/>
              <a:t>Turn of Java/JS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7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analysis of SSH</a:t>
            </a:r>
          </a:p>
          <a:p>
            <a:pPr lvl="1"/>
            <a:r>
              <a:rPr lang="en-US" dirty="0" smtClean="0"/>
              <a:t>Song, Wagner, </a:t>
            </a:r>
            <a:r>
              <a:rPr lang="en-US" dirty="0" err="1" smtClean="0"/>
              <a:t>Tian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Timing attacks on web privacy </a:t>
            </a:r>
          </a:p>
          <a:p>
            <a:pPr lvl="1"/>
            <a:r>
              <a:rPr lang="en-US" dirty="0" err="1" smtClean="0"/>
              <a:t>Felten</a:t>
            </a:r>
            <a:r>
              <a:rPr lang="en-US" dirty="0" smtClean="0"/>
              <a:t> and Schneider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Side-channel in interactive Web Apps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Chen et 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08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000500"/>
            <a:ext cx="23066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00475"/>
            <a:ext cx="220186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1675" y="4037013"/>
            <a:ext cx="11620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01"/>
          <p:cNvSpPr txBox="1">
            <a:spLocks noChangeArrowheads="1"/>
          </p:cNvSpPr>
          <p:nvPr/>
        </p:nvSpPr>
        <p:spPr bwMode="auto">
          <a:xfrm>
            <a:off x="3241675" y="3151188"/>
            <a:ext cx="5729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sz="2400">
                <a:latin typeface="Calibri" charset="0"/>
              </a:rPr>
              <a:t> split between client and server</a:t>
            </a:r>
          </a:p>
          <a:p>
            <a:pPr eaLnBrk="1" hangingPunct="1">
              <a:buFontTx/>
              <a:buAutoNum type="arabicParenBoth"/>
            </a:pPr>
            <a:r>
              <a:rPr lang="en-US" sz="2400">
                <a:latin typeface="Calibri" charset="0"/>
              </a:rPr>
              <a:t> state transitions driven by network traffic </a:t>
            </a:r>
          </a:p>
        </p:txBody>
      </p:sp>
      <p:pic>
        <p:nvPicPr>
          <p:cNvPr id="13318" name="Picture 4" descr="C:\Users\shuochen\AppData\Local\Microsoft\Windows\Temporary Internet Files\Low\Content.IE5\AEZJIZYF\j043261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4577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206625" y="4805363"/>
            <a:ext cx="4716463" cy="3175"/>
          </a:xfrm>
          <a:prstGeom prst="straightConnector1">
            <a:avLst/>
          </a:prstGeom>
          <a:noFill/>
          <a:ln w="50800">
            <a:solidFill>
              <a:srgbClr val="953735"/>
            </a:solidFill>
            <a:round/>
            <a:headEnd type="triangle" w="lg" len="lg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3321" name="Group 21"/>
          <p:cNvGrpSpPr>
            <a:grpSpLocks/>
          </p:cNvGrpSpPr>
          <p:nvPr/>
        </p:nvGrpSpPr>
        <p:grpSpPr bwMode="auto">
          <a:xfrm>
            <a:off x="6534150" y="3759200"/>
            <a:ext cx="2019300" cy="2108200"/>
            <a:chOff x="6534150" y="1628775"/>
            <a:chExt cx="2019300" cy="2108200"/>
          </a:xfrm>
        </p:grpSpPr>
        <p:grpSp>
          <p:nvGrpSpPr>
            <p:cNvPr id="13333" name="Group 20"/>
            <p:cNvGrpSpPr>
              <a:grpSpLocks/>
            </p:cNvGrpSpPr>
            <p:nvPr/>
          </p:nvGrpSpPr>
          <p:grpSpPr bwMode="auto">
            <a:xfrm>
              <a:off x="6634163" y="1628775"/>
              <a:ext cx="1919287" cy="2101850"/>
              <a:chOff x="6634163" y="1628775"/>
              <a:chExt cx="1919287" cy="2101850"/>
            </a:xfrm>
          </p:grpSpPr>
          <p:pic>
            <p:nvPicPr>
              <p:cNvPr id="13335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23716">
                <a:off x="6929438" y="2497138"/>
                <a:ext cx="1235075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6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33176">
                <a:off x="7502525" y="1885950"/>
                <a:ext cx="1050925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7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84060">
                <a:off x="6634956" y="1627982"/>
                <a:ext cx="1050925" cy="1052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34" name="Picture 3" descr="C:\Users\shuochen\AppData\Local\Microsoft\Windows\Temporary Internet Files\Low\Content.IE5\AEZJIZYF\j0432614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5677">
              <a:off x="6534150" y="2501900"/>
              <a:ext cx="123507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TextBox 101"/>
          <p:cNvSpPr txBox="1">
            <a:spLocks noChangeArrowheads="1"/>
          </p:cNvSpPr>
          <p:nvPr/>
        </p:nvSpPr>
        <p:spPr bwMode="auto">
          <a:xfrm>
            <a:off x="304800" y="1203325"/>
            <a:ext cx="478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Traditional PC application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3323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42975"/>
            <a:ext cx="22018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01"/>
          <p:cNvSpPr txBox="1">
            <a:spLocks noChangeArrowheads="1"/>
          </p:cNvSpPr>
          <p:nvPr/>
        </p:nvSpPr>
        <p:spPr bwMode="auto">
          <a:xfrm>
            <a:off x="376238" y="3046413"/>
            <a:ext cx="478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Calibri" charset="0"/>
              </a:rPr>
              <a:t>Web application</a:t>
            </a:r>
            <a:endParaRPr lang="en-US" sz="28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3325" name="Group 25"/>
          <p:cNvGrpSpPr>
            <a:grpSpLocks/>
          </p:cNvGrpSpPr>
          <p:nvPr/>
        </p:nvGrpSpPr>
        <p:grpSpPr bwMode="auto">
          <a:xfrm>
            <a:off x="5437188" y="1214438"/>
            <a:ext cx="1576387" cy="1493837"/>
            <a:chOff x="6534150" y="1628775"/>
            <a:chExt cx="2019300" cy="2108200"/>
          </a:xfrm>
        </p:grpSpPr>
        <p:grpSp>
          <p:nvGrpSpPr>
            <p:cNvPr id="13328" name="Group 20"/>
            <p:cNvGrpSpPr>
              <a:grpSpLocks/>
            </p:cNvGrpSpPr>
            <p:nvPr/>
          </p:nvGrpSpPr>
          <p:grpSpPr bwMode="auto">
            <a:xfrm>
              <a:off x="6634163" y="1628775"/>
              <a:ext cx="1919287" cy="2101850"/>
              <a:chOff x="6634163" y="1628775"/>
              <a:chExt cx="1919287" cy="2101850"/>
            </a:xfrm>
          </p:grpSpPr>
          <p:pic>
            <p:nvPicPr>
              <p:cNvPr id="13330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23716">
                <a:off x="6929438" y="2497138"/>
                <a:ext cx="1235075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33176">
                <a:off x="7502525" y="1885950"/>
                <a:ext cx="1050925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84060">
                <a:off x="6634956" y="1627982"/>
                <a:ext cx="1050925" cy="1052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9" name="Picture 3" descr="C:\Users\shuochen\AppData\Local\Microsoft\Windows\Temporary Internet Files\Low\Content.IE5\AEZJIZYF\j0432614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5677">
              <a:off x="6534150" y="2501900"/>
              <a:ext cx="123507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Picture 4" descr="C:\Users\shuochen\AppData\Local\Microsoft\Windows\Temporary Internet Files\Low\Content.IE5\AEZJIZYF\j043261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669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1"/>
          <p:cNvSpPr txBox="1">
            <a:spLocks noChangeArrowheads="1"/>
          </p:cNvSpPr>
          <p:nvPr/>
        </p:nvSpPr>
        <p:spPr bwMode="auto">
          <a:xfrm>
            <a:off x="2922588" y="5545138"/>
            <a:ext cx="2262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  <a:latin typeface="Calibri" charset="0"/>
              </a:rPr>
              <a:t>Worry about privacy? Let</a:t>
            </a:r>
            <a:r>
              <a:rPr lang="ja-JP" altLang="en-US" b="1">
                <a:solidFill>
                  <a:srgbClr val="00B050"/>
                </a:solidFill>
                <a:latin typeface="Calibri" charset="0"/>
              </a:rPr>
              <a:t>’</a:t>
            </a:r>
            <a:r>
              <a:rPr lang="en-US" b="1">
                <a:solidFill>
                  <a:srgbClr val="00B050"/>
                </a:solidFill>
                <a:latin typeface="Calibri" charset="0"/>
              </a:rPr>
              <a:t>s do encryption.</a:t>
            </a:r>
            <a:endParaRPr lang="en-US" sz="1600" b="1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Context: Modern AJAX/Web 2.0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238375"/>
            <a:ext cx="4165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01"/>
          <p:cNvSpPr txBox="1">
            <a:spLocks noChangeArrowheads="1"/>
          </p:cNvSpPr>
          <p:nvPr/>
        </p:nvSpPr>
        <p:spPr bwMode="auto">
          <a:xfrm>
            <a:off x="174625" y="1319213"/>
            <a:ext cx="8812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Scenario: search using encrypted Wi-Fi WPA/WPA2.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   Example: user types 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sz="2800" i="1" dirty="0">
                <a:solidFill>
                  <a:srgbClr val="000000"/>
                </a:solidFill>
                <a:latin typeface="Calibri" charset="0"/>
              </a:rPr>
              <a:t>list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on a WPA2 laptop.</a:t>
            </a:r>
          </a:p>
        </p:txBody>
      </p:sp>
      <p:sp>
        <p:nvSpPr>
          <p:cNvPr id="16391" name="TextBox 101"/>
          <p:cNvSpPr txBox="1">
            <a:spLocks noChangeArrowheads="1"/>
          </p:cNvSpPr>
          <p:nvPr/>
        </p:nvSpPr>
        <p:spPr bwMode="auto">
          <a:xfrm>
            <a:off x="666750" y="5778500"/>
            <a:ext cx="847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  <a:latin typeface="Calibri" charset="0"/>
              </a:rPr>
              <a:t>Consequence: Anybody on the street knows our search queries.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21812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1574800" y="5381625"/>
            <a:ext cx="651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Attacker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effort: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linear</a:t>
            </a:r>
            <a:r>
              <a:rPr lang="en-US" sz="2400">
                <a:latin typeface="Calibri" charset="0"/>
              </a:rPr>
              <a:t>, not exponential.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389438" y="2546350"/>
            <a:ext cx="2338387" cy="1047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4430713" y="216852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821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4414838" y="2887663"/>
            <a:ext cx="2338387" cy="103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5510213" y="2630488"/>
            <a:ext cx="1049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910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387850" y="3292475"/>
            <a:ext cx="2365375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4429125" y="2989263"/>
            <a:ext cx="97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822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4411663" y="3670300"/>
            <a:ext cx="2354262" cy="682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5508625" y="3378200"/>
            <a:ext cx="104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931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4376738" y="4086225"/>
            <a:ext cx="2416175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4418013" y="380682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823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400550" y="4427538"/>
            <a:ext cx="2352675" cy="103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5497513" y="4171950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995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4387850" y="4802188"/>
            <a:ext cx="2392363" cy="4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4429125" y="4524375"/>
            <a:ext cx="979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824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4411663" y="5029200"/>
            <a:ext cx="2341562" cy="2174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5354638" y="4937125"/>
            <a:ext cx="120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1007</a:t>
            </a:r>
          </a:p>
        </p:txBody>
      </p:sp>
      <p:sp>
        <p:nvSpPr>
          <p:cNvPr id="16410" name="TextBox 101"/>
          <p:cNvSpPr txBox="1">
            <a:spLocks noChangeArrowheads="1"/>
          </p:cNvSpPr>
          <p:nvPr/>
        </p:nvSpPr>
        <p:spPr bwMode="auto">
          <a:xfrm rot="-2072766">
            <a:off x="1762125" y="3481388"/>
            <a:ext cx="2089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B0F0"/>
                </a:solidFill>
                <a:latin typeface="Calibri" charset="0"/>
              </a:rPr>
              <a:t>Query suggestion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Search engines over </a:t>
            </a:r>
            <a:r>
              <a:rPr lang="en-US" dirty="0" err="1" smtClean="0"/>
              <a:t>Wirelessc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1"/>
          <p:cNvSpPr txBox="1">
            <a:spLocks noChangeArrowheads="1"/>
          </p:cNvSpPr>
          <p:nvPr/>
        </p:nvSpPr>
        <p:spPr bwMode="auto">
          <a:xfrm>
            <a:off x="431800" y="1346200"/>
            <a:ext cx="838993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231775" indent="-2317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Illness/medication/surgery information is leaked out, as well as the type of doctor being queried.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Vulnerable designs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</a:rPr>
              <a:t> Entering health records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By typing – auto suggestion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By mouse selecting – a tree-structure organization of elements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Finding a doctor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Using a dropdown list item as the search input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Online health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51150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3181350" y="3544888"/>
            <a:ext cx="12652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tabs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27238" y="3062288"/>
            <a:ext cx="3368675" cy="1743075"/>
          </a:xfrm>
          <a:prstGeom prst="wedgeRoundRectCallout">
            <a:avLst>
              <a:gd name="adj1" fmla="val -67744"/>
              <a:gd name="adj2" fmla="val 84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157538"/>
            <a:ext cx="309721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 rot="-1672081">
            <a:off x="3716338" y="392588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5BEFF"/>
                </a:solidFill>
                <a:latin typeface="Calibri" charset="0"/>
              </a:rPr>
              <a:t>suggestions</a:t>
            </a:r>
          </a:p>
        </p:txBody>
      </p:sp>
      <p:sp>
        <p:nvSpPr>
          <p:cNvPr id="18439" name="TextBox 101"/>
          <p:cNvSpPr txBox="1">
            <a:spLocks noChangeArrowheads="1"/>
          </p:cNvSpPr>
          <p:nvPr/>
        </p:nvSpPr>
        <p:spPr bwMode="auto">
          <a:xfrm>
            <a:off x="252413" y="1544638"/>
            <a:ext cx="4451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B050"/>
                </a:solidFill>
                <a:latin typeface="Calibri" charset="0"/>
              </a:rPr>
              <a:t>Entering health records: </a:t>
            </a:r>
            <a:r>
              <a:rPr lang="en-US" sz="2000">
                <a:latin typeface="Calibri" charset="0"/>
              </a:rPr>
              <a:t>no matter keyboard typing or mouse selection, attacker has a </a:t>
            </a:r>
            <a:r>
              <a:rPr lang="en-US" sz="2000">
                <a:solidFill>
                  <a:srgbClr val="C00000"/>
                </a:solidFill>
                <a:latin typeface="Calibri" charset="0"/>
              </a:rPr>
              <a:t>2000</a:t>
            </a:r>
            <a:r>
              <a:rPr lang="en-US" sz="2000">
                <a:solidFill>
                  <a:srgbClr val="C00000"/>
                </a:solidFill>
                <a:latin typeface="Calibri" charset="0"/>
                <a:sym typeface="Symbol" charset="0"/>
              </a:rPr>
              <a:t> ambiguity reduction power.</a:t>
            </a:r>
            <a:endParaRPr lang="en-US" sz="200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8440" name="TextBox 101"/>
          <p:cNvSpPr txBox="1">
            <a:spLocks noChangeArrowheads="1"/>
          </p:cNvSpPr>
          <p:nvPr/>
        </p:nvSpPr>
        <p:spPr bwMode="auto">
          <a:xfrm>
            <a:off x="5257800" y="1573213"/>
            <a:ext cx="367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B050"/>
                </a:solidFill>
                <a:latin typeface="Calibri" charset="0"/>
              </a:rPr>
              <a:t>Find-A-Doctor: </a:t>
            </a:r>
            <a:r>
              <a:rPr lang="en-US" sz="2000">
                <a:latin typeface="Calibri" charset="0"/>
              </a:rPr>
              <a:t>attacker can </a:t>
            </a:r>
            <a:r>
              <a:rPr lang="en-US" sz="2000">
                <a:solidFill>
                  <a:srgbClr val="C00000"/>
                </a:solidFill>
                <a:latin typeface="Calibri" charset="0"/>
              </a:rPr>
              <a:t>uniquely identify the specialty</a:t>
            </a:r>
            <a:r>
              <a:rPr lang="en-US" sz="2000">
                <a:latin typeface="Calibri" charset="0"/>
              </a:rPr>
              <a:t>. </a:t>
            </a:r>
            <a:endParaRPr lang="en-US" sz="200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1844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478088"/>
            <a:ext cx="3028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01"/>
          <p:cNvSpPr txBox="1">
            <a:spLocks noChangeArrowheads="1"/>
          </p:cNvSpPr>
          <p:nvPr/>
        </p:nvSpPr>
        <p:spPr bwMode="auto">
          <a:xfrm>
            <a:off x="431800" y="1346200"/>
            <a:ext cx="838993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30238" indent="-17303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8975" indent="-2317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Design: a wizard-style questionnaire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Tailor the conversation based on user</a:t>
            </a:r>
            <a:r>
              <a:rPr lang="ja-JP" alt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 previous input.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The forms that you work on tell a lot about your family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Filing status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Number of children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Paid big medical bill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The adjusted gross income (AGI)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Online tax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 (Crypto)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876"/>
            <a:ext cx="8229600" cy="5348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Timing attack </a:t>
            </a:r>
            <a:r>
              <a:rPr lang="en-US" dirty="0" smtClean="0"/>
              <a:t>- how </a:t>
            </a:r>
            <a:r>
              <a:rPr lang="en-US" dirty="0"/>
              <a:t>much time </a:t>
            </a:r>
            <a:r>
              <a:rPr lang="en-US" dirty="0" smtClean="0"/>
              <a:t>computations take.</a:t>
            </a:r>
            <a:endParaRPr lang="en-US" dirty="0"/>
          </a:p>
          <a:p>
            <a:r>
              <a:rPr lang="en-US" dirty="0"/>
              <a:t>Power-monitoring attack </a:t>
            </a:r>
            <a:r>
              <a:rPr lang="en-US" dirty="0" smtClean="0"/>
              <a:t>-- varying hardware power consumption.</a:t>
            </a:r>
            <a:endParaRPr lang="en-US" dirty="0"/>
          </a:p>
          <a:p>
            <a:r>
              <a:rPr lang="en-US" dirty="0"/>
              <a:t>Electromagnetic attacks </a:t>
            </a:r>
            <a:r>
              <a:rPr lang="en-US" dirty="0" smtClean="0"/>
              <a:t>leaked EM radiation</a:t>
            </a:r>
            <a:endParaRPr lang="en-US" dirty="0"/>
          </a:p>
          <a:p>
            <a:r>
              <a:rPr lang="en-US" dirty="0"/>
              <a:t>Acoustic </a:t>
            </a:r>
            <a:r>
              <a:rPr lang="en-US" dirty="0" smtClean="0"/>
              <a:t>cryptanalysis: sound </a:t>
            </a:r>
            <a:r>
              <a:rPr lang="en-US" dirty="0"/>
              <a:t>produced during a computation (rather like power analysis).</a:t>
            </a:r>
          </a:p>
          <a:p>
            <a:r>
              <a:rPr lang="en-US" dirty="0"/>
              <a:t>Differential fault </a:t>
            </a:r>
            <a:r>
              <a:rPr lang="en-US" dirty="0" smtClean="0"/>
              <a:t>analysis: inducing faults</a:t>
            </a:r>
            <a:endParaRPr lang="en-US" dirty="0"/>
          </a:p>
          <a:p>
            <a:r>
              <a:rPr lang="en-US" dirty="0"/>
              <a:t>Data </a:t>
            </a:r>
            <a:r>
              <a:rPr lang="en-US" dirty="0" err="1" smtClean="0"/>
              <a:t>remanence</a:t>
            </a:r>
            <a:r>
              <a:rPr lang="en-US" dirty="0" smtClean="0"/>
              <a:t>: data </a:t>
            </a:r>
            <a:r>
              <a:rPr lang="en-US" dirty="0"/>
              <a:t>are read after supposedly having been deleted.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6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85788" y="1314450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09613" y="1357313"/>
            <a:ext cx="1544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Entry page of Deductions &amp; Credits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763" y="2174875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795588" y="2185988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Summary of Deductions &amp; Credits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02313" y="3768725"/>
            <a:ext cx="1851025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5962650" y="3970338"/>
            <a:ext cx="156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Full credit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18188" y="2222500"/>
            <a:ext cx="1922462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5981700" y="24780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Not eligible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7950" y="3989388"/>
            <a:ext cx="1939925" cy="803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2652713" y="4157663"/>
            <a:ext cx="2025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Partial credit</a:t>
            </a:r>
          </a:p>
        </p:txBody>
      </p:sp>
      <p:cxnSp>
        <p:nvCxnSpPr>
          <p:cNvPr id="43" name="Straight Arrow Connector 42"/>
          <p:cNvCxnSpPr>
            <a:endCxn id="33" idx="1"/>
          </p:cNvCxnSpPr>
          <p:nvPr/>
        </p:nvCxnSpPr>
        <p:spPr>
          <a:xfrm flipV="1">
            <a:off x="0" y="1825625"/>
            <a:ext cx="585788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35" idx="0"/>
          </p:cNvCxnSpPr>
          <p:nvPr/>
        </p:nvCxnSpPr>
        <p:spPr>
          <a:xfrm>
            <a:off x="2371725" y="1825625"/>
            <a:ext cx="1192213" cy="349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9" idx="1"/>
          </p:cNvCxnSpPr>
          <p:nvPr/>
        </p:nvCxnSpPr>
        <p:spPr>
          <a:xfrm>
            <a:off x="4457700" y="2687638"/>
            <a:ext cx="1360488" cy="23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2"/>
            <a:endCxn id="41" idx="0"/>
          </p:cNvCxnSpPr>
          <p:nvPr/>
        </p:nvCxnSpPr>
        <p:spPr>
          <a:xfrm rot="16200000" flipH="1">
            <a:off x="3195638" y="3567113"/>
            <a:ext cx="790575" cy="53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>
            <a:off x="4367213" y="3200400"/>
            <a:ext cx="2360612" cy="568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765300" y="2617788"/>
            <a:ext cx="6575425" cy="2727325"/>
          </a:xfrm>
          <a:custGeom>
            <a:avLst/>
            <a:gdLst>
              <a:gd name="connsiteX0" fmla="*/ 6316133 w 6968067"/>
              <a:gd name="connsiteY0" fmla="*/ 16934 h 3668889"/>
              <a:gd name="connsiteX1" fmla="*/ 6790267 w 6968067"/>
              <a:gd name="connsiteY1" fmla="*/ 321734 h 3668889"/>
              <a:gd name="connsiteX2" fmla="*/ 6891867 w 6968067"/>
              <a:gd name="connsiteY2" fmla="*/ 914400 h 3668889"/>
              <a:gd name="connsiteX3" fmla="*/ 6891867 w 6968067"/>
              <a:gd name="connsiteY3" fmla="*/ 2455334 h 3668889"/>
              <a:gd name="connsiteX4" fmla="*/ 6434667 w 6968067"/>
              <a:gd name="connsiteY4" fmla="*/ 3098800 h 3668889"/>
              <a:gd name="connsiteX5" fmla="*/ 6062133 w 6968067"/>
              <a:gd name="connsiteY5" fmla="*/ 3234267 h 3668889"/>
              <a:gd name="connsiteX6" fmla="*/ 6028267 w 6968067"/>
              <a:gd name="connsiteY6" fmla="*/ 3217334 h 3668889"/>
              <a:gd name="connsiteX7" fmla="*/ 1032933 w 6968067"/>
              <a:gd name="connsiteY7" fmla="*/ 3234267 h 3668889"/>
              <a:gd name="connsiteX8" fmla="*/ 16933 w 6968067"/>
              <a:gd name="connsiteY8" fmla="*/ 609600 h 3668889"/>
              <a:gd name="connsiteX9" fmla="*/ 931333 w 6968067"/>
              <a:gd name="connsiteY9" fmla="*/ 0 h 36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8067" h="3668889">
                <a:moveTo>
                  <a:pt x="6316133" y="16934"/>
                </a:moveTo>
                <a:cubicBezTo>
                  <a:pt x="6505222" y="94545"/>
                  <a:pt x="6694311" y="172156"/>
                  <a:pt x="6790267" y="321734"/>
                </a:cubicBezTo>
                <a:cubicBezTo>
                  <a:pt x="6886223" y="471312"/>
                  <a:pt x="6874934" y="558800"/>
                  <a:pt x="6891867" y="914400"/>
                </a:cubicBezTo>
                <a:cubicBezTo>
                  <a:pt x="6908800" y="1270000"/>
                  <a:pt x="6968067" y="2091267"/>
                  <a:pt x="6891867" y="2455334"/>
                </a:cubicBezTo>
                <a:cubicBezTo>
                  <a:pt x="6815667" y="2819401"/>
                  <a:pt x="6572956" y="2968978"/>
                  <a:pt x="6434667" y="3098800"/>
                </a:cubicBezTo>
                <a:cubicBezTo>
                  <a:pt x="6296378" y="3228622"/>
                  <a:pt x="6129866" y="3214511"/>
                  <a:pt x="6062133" y="3234267"/>
                </a:cubicBezTo>
                <a:cubicBezTo>
                  <a:pt x="5994400" y="3254023"/>
                  <a:pt x="6028267" y="3217334"/>
                  <a:pt x="6028267" y="3217334"/>
                </a:cubicBezTo>
                <a:cubicBezTo>
                  <a:pt x="5190067" y="3217334"/>
                  <a:pt x="2034822" y="3668889"/>
                  <a:pt x="1032933" y="3234267"/>
                </a:cubicBezTo>
                <a:cubicBezTo>
                  <a:pt x="31044" y="2799645"/>
                  <a:pt x="33866" y="1148645"/>
                  <a:pt x="16933" y="609600"/>
                </a:cubicBezTo>
                <a:cubicBezTo>
                  <a:pt x="0" y="70556"/>
                  <a:pt x="465666" y="35278"/>
                  <a:pt x="9313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1" idx="2"/>
          </p:cNvCxnSpPr>
          <p:nvPr/>
        </p:nvCxnSpPr>
        <p:spPr>
          <a:xfrm rot="16200000" flipH="1">
            <a:off x="3575051" y="4835525"/>
            <a:ext cx="393700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</p:cNvCxnSpPr>
          <p:nvPr/>
        </p:nvCxnSpPr>
        <p:spPr>
          <a:xfrm rot="5400000">
            <a:off x="5742782" y="4155281"/>
            <a:ext cx="476250" cy="1493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15"/>
          <p:cNvSpPr txBox="1">
            <a:spLocks noChangeArrowheads="1"/>
          </p:cNvSpPr>
          <p:nvPr/>
        </p:nvSpPr>
        <p:spPr bwMode="auto">
          <a:xfrm>
            <a:off x="3089275" y="1216025"/>
            <a:ext cx="605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All transitions have unique traffic patterns.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5165725"/>
            <a:ext cx="83693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Consult the IRS instruction:    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$1000 for each child 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Phase-out starting from $110,000. For every $1000 income, lose $50 credit.</a:t>
            </a:r>
            <a:endParaRPr lang="en-US" sz="2400" b="1">
              <a:solidFill>
                <a:srgbClr val="0070C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9088" y="5233988"/>
            <a:ext cx="8434387" cy="1624012"/>
            <a:chOff x="315146" y="5233988"/>
            <a:chExt cx="8435265" cy="1624012"/>
          </a:xfrm>
        </p:grpSpPr>
        <p:grpSp>
          <p:nvGrpSpPr>
            <p:cNvPr id="20504" name="Group 74"/>
            <p:cNvGrpSpPr>
              <a:grpSpLocks/>
            </p:cNvGrpSpPr>
            <p:nvPr/>
          </p:nvGrpSpPr>
          <p:grpSpPr bwMode="auto">
            <a:xfrm>
              <a:off x="316024" y="5233988"/>
              <a:ext cx="8434387" cy="1624012"/>
              <a:chOff x="0" y="6810706"/>
              <a:chExt cx="8434551" cy="1623845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709" y="6858326"/>
                <a:ext cx="8433842" cy="15762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935863" y="6986900"/>
                <a:ext cx="670484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08" name="TextBox 11"/>
              <p:cNvSpPr txBox="1">
                <a:spLocks noChangeArrowheads="1"/>
              </p:cNvSpPr>
              <p:nvPr/>
            </p:nvSpPr>
            <p:spPr bwMode="auto">
              <a:xfrm>
                <a:off x="199644" y="6835721"/>
                <a:ext cx="990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$0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3608875" y="7406749"/>
                <a:ext cx="1112723" cy="1587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0" name="TextBox 64"/>
              <p:cNvSpPr txBox="1">
                <a:spLocks noChangeArrowheads="1"/>
              </p:cNvSpPr>
              <p:nvPr/>
            </p:nvSpPr>
            <p:spPr bwMode="auto">
              <a:xfrm>
                <a:off x="3315905" y="7753677"/>
                <a:ext cx="16133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$110000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5591106" y="7331352"/>
                <a:ext cx="1041293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2" name="TextBox 64"/>
              <p:cNvSpPr txBox="1">
                <a:spLocks noChangeArrowheads="1"/>
              </p:cNvSpPr>
              <p:nvPr/>
            </p:nvSpPr>
            <p:spPr bwMode="auto">
              <a:xfrm>
                <a:off x="5207767" y="7753677"/>
                <a:ext cx="19286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$150000</a:t>
                </a:r>
              </a:p>
            </p:txBody>
          </p:sp>
          <p:sp>
            <p:nvSpPr>
              <p:cNvPr id="65" name="Left-Right Arrow 64"/>
              <p:cNvSpPr/>
              <p:nvPr/>
            </p:nvSpPr>
            <p:spPr bwMode="auto">
              <a:xfrm>
                <a:off x="956502" y="7188492"/>
                <a:ext cx="3200795" cy="204766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8" name="Left-Right Arrow 67"/>
              <p:cNvSpPr/>
              <p:nvPr/>
            </p:nvSpPr>
            <p:spPr bwMode="auto">
              <a:xfrm>
                <a:off x="4184289" y="7183730"/>
                <a:ext cx="1911586" cy="241275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9" name="Left-Right Arrow 68"/>
              <p:cNvSpPr/>
              <p:nvPr/>
            </p:nvSpPr>
            <p:spPr bwMode="auto">
              <a:xfrm>
                <a:off x="6132392" y="7178968"/>
                <a:ext cx="1913174" cy="241275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16" name="TextBox 15"/>
              <p:cNvSpPr txBox="1">
                <a:spLocks noChangeArrowheads="1"/>
              </p:cNvSpPr>
              <p:nvPr/>
            </p:nvSpPr>
            <p:spPr bwMode="auto">
              <a:xfrm>
                <a:off x="6271223" y="7328902"/>
                <a:ext cx="1713859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Not eligible</a:t>
                </a:r>
              </a:p>
            </p:txBody>
          </p:sp>
          <p:sp>
            <p:nvSpPr>
              <p:cNvPr id="20517" name="TextBox 11"/>
              <p:cNvSpPr txBox="1">
                <a:spLocks noChangeArrowheads="1"/>
              </p:cNvSpPr>
              <p:nvPr/>
            </p:nvSpPr>
            <p:spPr bwMode="auto">
              <a:xfrm>
                <a:off x="1711478" y="7338579"/>
                <a:ext cx="1561601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Full credit</a:t>
                </a:r>
              </a:p>
            </p:txBody>
          </p:sp>
          <p:sp>
            <p:nvSpPr>
              <p:cNvPr id="20518" name="TextBox 18"/>
              <p:cNvSpPr txBox="1">
                <a:spLocks noChangeArrowheads="1"/>
              </p:cNvSpPr>
              <p:nvPr/>
            </p:nvSpPr>
            <p:spPr bwMode="auto">
              <a:xfrm>
                <a:off x="4140107" y="7321826"/>
                <a:ext cx="2024654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Partial credit</a:t>
                </a:r>
              </a:p>
            </p:txBody>
          </p:sp>
        </p:grpSp>
        <p:sp>
          <p:nvSpPr>
            <p:cNvPr id="20505" name="TextBox 6"/>
            <p:cNvSpPr txBox="1">
              <a:spLocks noChangeArrowheads="1"/>
            </p:cNvSpPr>
            <p:nvPr/>
          </p:nvSpPr>
          <p:spPr bwMode="auto">
            <a:xfrm>
              <a:off x="315146" y="6488668"/>
              <a:ext cx="2617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(two children scenario)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92815" y="532440"/>
            <a:ext cx="58528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>
                <a:ln/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child credit state machine</a:t>
            </a:r>
          </a:p>
        </p:txBody>
      </p:sp>
    </p:spTree>
    <p:extLst>
      <p:ext uri="{BB962C8B-B14F-4D97-AF65-F5344CB8AC3E}">
        <p14:creationId xmlns:p14="http://schemas.microsoft.com/office/powerpoint/2010/main" val="2611994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85788" y="2825750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09613" y="2868613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Entry page of Deductions &amp; Credits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60675" y="2946400"/>
            <a:ext cx="1785938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952750" y="3005138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Summary of Deductions &amp; Credits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02313" y="5280025"/>
            <a:ext cx="1851025" cy="896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5962650" y="5483225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Full credit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8625" y="2994025"/>
            <a:ext cx="1922463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6943725" y="324961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Not eligible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7950" y="5500688"/>
            <a:ext cx="1939925" cy="804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5" name="TextBox 18"/>
          <p:cNvSpPr txBox="1">
            <a:spLocks noChangeArrowheads="1"/>
          </p:cNvSpPr>
          <p:nvPr/>
        </p:nvSpPr>
        <p:spPr bwMode="auto">
          <a:xfrm>
            <a:off x="2652713" y="5670550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Partial credit</a:t>
            </a:r>
          </a:p>
        </p:txBody>
      </p:sp>
      <p:cxnSp>
        <p:nvCxnSpPr>
          <p:cNvPr id="43" name="Straight Arrow Connector 42"/>
          <p:cNvCxnSpPr>
            <a:endCxn id="33" idx="1"/>
          </p:cNvCxnSpPr>
          <p:nvPr/>
        </p:nvCxnSpPr>
        <p:spPr>
          <a:xfrm flipV="1">
            <a:off x="0" y="3338513"/>
            <a:ext cx="585788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35" idx="1"/>
          </p:cNvCxnSpPr>
          <p:nvPr/>
        </p:nvCxnSpPr>
        <p:spPr>
          <a:xfrm>
            <a:off x="2371725" y="3338513"/>
            <a:ext cx="488950" cy="12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9" idx="1"/>
          </p:cNvCxnSpPr>
          <p:nvPr/>
        </p:nvCxnSpPr>
        <p:spPr>
          <a:xfrm>
            <a:off x="4646613" y="3459163"/>
            <a:ext cx="2132012" cy="23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>
            <a:off x="6069013" y="5092700"/>
            <a:ext cx="658812" cy="187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985963" y="3941763"/>
            <a:ext cx="6354762" cy="2916237"/>
          </a:xfrm>
          <a:custGeom>
            <a:avLst/>
            <a:gdLst>
              <a:gd name="connsiteX0" fmla="*/ 6316133 w 6968067"/>
              <a:gd name="connsiteY0" fmla="*/ 16934 h 3668889"/>
              <a:gd name="connsiteX1" fmla="*/ 6790267 w 6968067"/>
              <a:gd name="connsiteY1" fmla="*/ 321734 h 3668889"/>
              <a:gd name="connsiteX2" fmla="*/ 6891867 w 6968067"/>
              <a:gd name="connsiteY2" fmla="*/ 914400 h 3668889"/>
              <a:gd name="connsiteX3" fmla="*/ 6891867 w 6968067"/>
              <a:gd name="connsiteY3" fmla="*/ 2455334 h 3668889"/>
              <a:gd name="connsiteX4" fmla="*/ 6434667 w 6968067"/>
              <a:gd name="connsiteY4" fmla="*/ 3098800 h 3668889"/>
              <a:gd name="connsiteX5" fmla="*/ 6062133 w 6968067"/>
              <a:gd name="connsiteY5" fmla="*/ 3234267 h 3668889"/>
              <a:gd name="connsiteX6" fmla="*/ 6028267 w 6968067"/>
              <a:gd name="connsiteY6" fmla="*/ 3217334 h 3668889"/>
              <a:gd name="connsiteX7" fmla="*/ 1032933 w 6968067"/>
              <a:gd name="connsiteY7" fmla="*/ 3234267 h 3668889"/>
              <a:gd name="connsiteX8" fmla="*/ 16933 w 6968067"/>
              <a:gd name="connsiteY8" fmla="*/ 609600 h 3668889"/>
              <a:gd name="connsiteX9" fmla="*/ 931333 w 6968067"/>
              <a:gd name="connsiteY9" fmla="*/ 0 h 36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8067" h="3668889">
                <a:moveTo>
                  <a:pt x="6316133" y="16934"/>
                </a:moveTo>
                <a:cubicBezTo>
                  <a:pt x="6505222" y="94545"/>
                  <a:pt x="6694311" y="172156"/>
                  <a:pt x="6790267" y="321734"/>
                </a:cubicBezTo>
                <a:cubicBezTo>
                  <a:pt x="6886223" y="471312"/>
                  <a:pt x="6874934" y="558800"/>
                  <a:pt x="6891867" y="914400"/>
                </a:cubicBezTo>
                <a:cubicBezTo>
                  <a:pt x="6908800" y="1270000"/>
                  <a:pt x="6968067" y="2091267"/>
                  <a:pt x="6891867" y="2455334"/>
                </a:cubicBezTo>
                <a:cubicBezTo>
                  <a:pt x="6815667" y="2819401"/>
                  <a:pt x="6572956" y="2968978"/>
                  <a:pt x="6434667" y="3098800"/>
                </a:cubicBezTo>
                <a:cubicBezTo>
                  <a:pt x="6296378" y="3228622"/>
                  <a:pt x="6129866" y="3214511"/>
                  <a:pt x="6062133" y="3234267"/>
                </a:cubicBezTo>
                <a:cubicBezTo>
                  <a:pt x="5994400" y="3254023"/>
                  <a:pt x="6028267" y="3217334"/>
                  <a:pt x="6028267" y="3217334"/>
                </a:cubicBezTo>
                <a:cubicBezTo>
                  <a:pt x="5190067" y="3217334"/>
                  <a:pt x="2034822" y="3668889"/>
                  <a:pt x="1032933" y="3234267"/>
                </a:cubicBezTo>
                <a:cubicBezTo>
                  <a:pt x="31044" y="2799645"/>
                  <a:pt x="33866" y="1148645"/>
                  <a:pt x="16933" y="609600"/>
                </a:cubicBezTo>
                <a:cubicBezTo>
                  <a:pt x="0" y="70556"/>
                  <a:pt x="465666" y="35278"/>
                  <a:pt x="9313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1" idx="2"/>
          </p:cNvCxnSpPr>
          <p:nvPr/>
        </p:nvCxnSpPr>
        <p:spPr>
          <a:xfrm rot="16200000" flipH="1">
            <a:off x="3575051" y="6348412"/>
            <a:ext cx="393700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</p:cNvCxnSpPr>
          <p:nvPr/>
        </p:nvCxnSpPr>
        <p:spPr>
          <a:xfrm rot="5400000">
            <a:off x="5743576" y="5667375"/>
            <a:ext cx="474662" cy="1493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1093788"/>
            <a:ext cx="8493125" cy="14462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Even worse, most decision procedures for credits/deductions have asymmetric paths.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Eligible – more questions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Not eligible – no more question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92613" y="4108450"/>
            <a:ext cx="1924050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25" name="TextBox 15"/>
          <p:cNvSpPr txBox="1">
            <a:spLocks noChangeArrowheads="1"/>
          </p:cNvSpPr>
          <p:nvPr/>
        </p:nvSpPr>
        <p:spPr bwMode="auto">
          <a:xfrm>
            <a:off x="4337050" y="4191000"/>
            <a:ext cx="200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Enter your paid interest</a:t>
            </a:r>
          </a:p>
        </p:txBody>
      </p:sp>
      <p:cxnSp>
        <p:nvCxnSpPr>
          <p:cNvPr id="56" name="Straight Arrow Connector 55"/>
          <p:cNvCxnSpPr>
            <a:endCxn id="41" idx="0"/>
          </p:cNvCxnSpPr>
          <p:nvPr/>
        </p:nvCxnSpPr>
        <p:spPr>
          <a:xfrm rot="10800000" flipV="1">
            <a:off x="3617913" y="5076825"/>
            <a:ext cx="1316037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5125" y="1077913"/>
            <a:ext cx="8434388" cy="1598612"/>
            <a:chOff x="0" y="6835721"/>
            <a:chExt cx="8434551" cy="159883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0" y="6857949"/>
              <a:ext cx="8434551" cy="1576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35056" y="6986554"/>
              <a:ext cx="6705730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2" name="TextBox 11"/>
            <p:cNvSpPr txBox="1">
              <a:spLocks noChangeArrowheads="1"/>
            </p:cNvSpPr>
            <p:nvPr/>
          </p:nvSpPr>
          <p:spPr bwMode="auto">
            <a:xfrm>
              <a:off x="199644" y="6835721"/>
              <a:ext cx="990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3607599" y="7406506"/>
              <a:ext cx="1112989" cy="158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TextBox 64"/>
            <p:cNvSpPr txBox="1">
              <a:spLocks noChangeArrowheads="1"/>
            </p:cNvSpPr>
            <p:nvPr/>
          </p:nvSpPr>
          <p:spPr bwMode="auto">
            <a:xfrm>
              <a:off x="3315905" y="7753677"/>
              <a:ext cx="16133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$115000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5591222" y="7369194"/>
              <a:ext cx="104154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64"/>
            <p:cNvSpPr txBox="1">
              <a:spLocks noChangeArrowheads="1"/>
            </p:cNvSpPr>
            <p:nvPr/>
          </p:nvSpPr>
          <p:spPr bwMode="auto">
            <a:xfrm>
              <a:off x="5207767" y="7753677"/>
              <a:ext cx="19286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$145000</a:t>
              </a:r>
            </a:p>
          </p:txBody>
        </p:sp>
        <p:sp>
          <p:nvSpPr>
            <p:cNvPr id="67" name="Left-Right Arrow 66"/>
            <p:cNvSpPr/>
            <p:nvPr/>
          </p:nvSpPr>
          <p:spPr bwMode="auto">
            <a:xfrm>
              <a:off x="955693" y="7188194"/>
              <a:ext cx="3200462" cy="204815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 bwMode="auto">
            <a:xfrm>
              <a:off x="4183144" y="7183430"/>
              <a:ext cx="1912974" cy="241333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9" name="Left-Right Arrow 68"/>
            <p:cNvSpPr/>
            <p:nvPr/>
          </p:nvSpPr>
          <p:spPr bwMode="auto">
            <a:xfrm>
              <a:off x="6132632" y="7178668"/>
              <a:ext cx="1912974" cy="241333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TextBox 15"/>
            <p:cNvSpPr txBox="1">
              <a:spLocks noChangeArrowheads="1"/>
            </p:cNvSpPr>
            <p:nvPr/>
          </p:nvSpPr>
          <p:spPr bwMode="auto">
            <a:xfrm>
              <a:off x="6271223" y="7328902"/>
              <a:ext cx="171385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Not eligible</a:t>
              </a:r>
            </a:p>
          </p:txBody>
        </p:sp>
        <p:sp>
          <p:nvSpPr>
            <p:cNvPr id="21541" name="TextBox 11"/>
            <p:cNvSpPr txBox="1">
              <a:spLocks noChangeArrowheads="1"/>
            </p:cNvSpPr>
            <p:nvPr/>
          </p:nvSpPr>
          <p:spPr bwMode="auto">
            <a:xfrm>
              <a:off x="1711478" y="7338579"/>
              <a:ext cx="1561601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Full credit</a:t>
              </a:r>
            </a:p>
          </p:txBody>
        </p:sp>
        <p:sp>
          <p:nvSpPr>
            <p:cNvPr id="21542" name="TextBox 18"/>
            <p:cNvSpPr txBox="1">
              <a:spLocks noChangeArrowheads="1"/>
            </p:cNvSpPr>
            <p:nvPr/>
          </p:nvSpPr>
          <p:spPr bwMode="auto">
            <a:xfrm>
              <a:off x="4140107" y="7321826"/>
              <a:ext cx="2024654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Partial credit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46299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Student-loan-interest credit</a:t>
            </a:r>
          </a:p>
        </p:txBody>
      </p:sp>
      <p:cxnSp>
        <p:nvCxnSpPr>
          <p:cNvPr id="46" name="Straight Arrow Connector 45"/>
          <p:cNvCxnSpPr>
            <a:stCxn id="35" idx="2"/>
            <a:endCxn id="25" idx="0"/>
          </p:cNvCxnSpPr>
          <p:nvPr/>
        </p:nvCxnSpPr>
        <p:spPr>
          <a:xfrm rot="16200000" flipH="1">
            <a:off x="4484688" y="3238500"/>
            <a:ext cx="138112" cy="1601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04813" y="1357313"/>
            <a:ext cx="842010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>
                <a:latin typeface="Calibri" charset="0"/>
              </a:rPr>
              <a:t>Significant traffic distinctions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The chance of two different user actions having the same traffic pattern is really small. </a:t>
            </a:r>
          </a:p>
          <a:p>
            <a:pPr lvl="1" eaLnBrk="1" hangingPunct="1"/>
            <a:r>
              <a:rPr lang="en-US" sz="2400">
                <a:solidFill>
                  <a:srgbClr val="00B050"/>
                </a:solidFill>
                <a:latin typeface="Calibri" charset="0"/>
              </a:rPr>
              <a:t>Distinctions are everywhere </a:t>
            </a:r>
            <a:r>
              <a:rPr lang="en-US" sz="2400">
                <a:latin typeface="Calibri" charset="0"/>
              </a:rPr>
              <a:t>in web app traffic. It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the norm.</a:t>
            </a:r>
          </a:p>
          <a:p>
            <a:pPr eaLnBrk="1" hangingPunct="1"/>
            <a:r>
              <a:rPr lang="en-US" sz="2800">
                <a:latin typeface="Calibri" charset="0"/>
              </a:rPr>
              <a:t>Low entropy input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Eavesdropper can obtain a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non-negligible amount </a:t>
            </a:r>
            <a:r>
              <a:rPr lang="en-US" sz="2400">
                <a:latin typeface="Calibri" charset="0"/>
              </a:rPr>
              <a:t>of information</a:t>
            </a:r>
          </a:p>
          <a:p>
            <a:pPr eaLnBrk="1" hangingPunct="1"/>
            <a:r>
              <a:rPr lang="en-US" sz="2800">
                <a:latin typeface="Calibri" charset="0"/>
              </a:rPr>
              <a:t>Stateful communication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Many pieces of non-negligible information can be correlated to infer more substantial information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Often,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multiplicative</a:t>
            </a:r>
            <a:r>
              <a:rPr lang="en-US" sz="2400">
                <a:latin typeface="Calibri" charset="0"/>
              </a:rPr>
              <a:t> ambiguity reduction power!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Some form of padding?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Rounding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randomized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Can affect interactivity 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Defense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is non-trivial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effective defense needs to be application specific.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calls for a disciplined web programming methodology.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2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possibilities for network side channels</a:t>
            </a:r>
          </a:p>
          <a:p>
            <a:pPr lvl="1"/>
            <a:r>
              <a:rPr lang="en-US" dirty="0" smtClean="0"/>
              <a:t>Timing, </a:t>
            </a:r>
          </a:p>
          <a:p>
            <a:pPr lvl="1"/>
            <a:r>
              <a:rPr lang="en-US" dirty="0" smtClean="0"/>
              <a:t>Request sizes</a:t>
            </a:r>
          </a:p>
          <a:p>
            <a:pPr lvl="1"/>
            <a:r>
              <a:rPr lang="en-US" dirty="0" smtClean="0"/>
              <a:t>Request sequences</a:t>
            </a:r>
          </a:p>
          <a:p>
            <a:pPr lvl="1"/>
            <a:r>
              <a:rPr lang="en-US" dirty="0" smtClean="0"/>
              <a:t>Caching effects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operations</a:t>
            </a:r>
          </a:p>
          <a:p>
            <a:r>
              <a:rPr lang="en-US" dirty="0" smtClean="0"/>
              <a:t>Fixes?</a:t>
            </a:r>
          </a:p>
          <a:p>
            <a:pPr lvl="1"/>
            <a:r>
              <a:rPr lang="en-US" dirty="0"/>
              <a:t>Padding/Constant size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 smtClean="0"/>
              <a:t>Chaff</a:t>
            </a:r>
          </a:p>
          <a:p>
            <a:pPr lvl="1"/>
            <a:r>
              <a:rPr lang="en-US" dirty="0" smtClean="0"/>
              <a:t>Tradeoffs between usability/efficiency and leakage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3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Crypto extended with side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" name="Picture 4" descr="Screen Shot 2015-03-17 at 11.45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" y="1381125"/>
            <a:ext cx="8888634" cy="354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678" y="6123543"/>
            <a:ext cx="6750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csrc.nist.gov</a:t>
            </a:r>
            <a:r>
              <a:rPr lang="en-US" sz="1200" dirty="0"/>
              <a:t>/groups/STM/</a:t>
            </a:r>
            <a:r>
              <a:rPr lang="en-US" sz="1200" dirty="0" err="1"/>
              <a:t>cmvp</a:t>
            </a:r>
            <a:r>
              <a:rPr lang="en-US" sz="1200" dirty="0"/>
              <a:t>/documents/fips140-3/</a:t>
            </a:r>
            <a:r>
              <a:rPr lang="en-US" sz="1200" dirty="0" err="1"/>
              <a:t>physec</a:t>
            </a:r>
            <a:r>
              <a:rPr lang="en-US" sz="1200" dirty="0"/>
              <a:t>/papers/physecpaper19.pdf</a:t>
            </a:r>
          </a:p>
        </p:txBody>
      </p:sp>
    </p:spTree>
    <p:extLst>
      <p:ext uri="{BB962C8B-B14F-4D97-AF65-F5344CB8AC3E}">
        <p14:creationId xmlns:p14="http://schemas.microsoft.com/office/powerpoint/2010/main" val="22382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 (</a:t>
            </a:r>
            <a:r>
              <a:rPr lang="en-US" dirty="0" err="1" smtClean="0"/>
              <a:t>netsec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578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“Control” traffic – e.g., DNS</a:t>
            </a:r>
          </a:p>
          <a:p>
            <a:r>
              <a:rPr lang="en-US" dirty="0" smtClean="0"/>
              <a:t>Inter-arrival of packets</a:t>
            </a:r>
          </a:p>
          <a:p>
            <a:r>
              <a:rPr lang="en-US" dirty="0" smtClean="0"/>
              <a:t>Packet sizes</a:t>
            </a:r>
          </a:p>
          <a:p>
            <a:r>
              <a:rPr lang="en-US" dirty="0" smtClean="0"/>
              <a:t>Packet sequence signatures/connection patterns</a:t>
            </a:r>
          </a:p>
          <a:p>
            <a:r>
              <a:rPr lang="en-US" dirty="0" smtClean="0"/>
              <a:t>“Graph” of communications</a:t>
            </a:r>
          </a:p>
          <a:p>
            <a:r>
              <a:rPr lang="en-US" dirty="0" smtClean="0"/>
              <a:t>Counts/volume</a:t>
            </a:r>
          </a:p>
          <a:p>
            <a:r>
              <a:rPr lang="en-US" dirty="0" smtClean="0"/>
              <a:t>Content similarity</a:t>
            </a:r>
          </a:p>
          <a:p>
            <a:r>
              <a:rPr lang="en-US" dirty="0" smtClean="0"/>
              <a:t>Protocol side effects – e.g., caching, AJAX, error </a:t>
            </a:r>
            <a:r>
              <a:rPr lang="en-US" dirty="0" err="1" smtClean="0"/>
              <a:t>msges</a:t>
            </a:r>
            <a:r>
              <a:rPr lang="en-US" dirty="0" smtClean="0"/>
              <a:t>, fast-path </a:t>
            </a:r>
            <a:r>
              <a:rPr lang="en-US" dirty="0" err="1" smtClean="0"/>
              <a:t>vs</a:t>
            </a:r>
            <a:r>
              <a:rPr lang="en-US" dirty="0" smtClean="0"/>
              <a:t> slow path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0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serious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“Illusion of security and privacy”</a:t>
            </a:r>
          </a:p>
          <a:p>
            <a:endParaRPr lang="en-US" dirty="0"/>
          </a:p>
          <a:p>
            <a:r>
              <a:rPr lang="en-US" dirty="0" smtClean="0"/>
              <a:t>Need to harden systems/implementations/protocols against side channels</a:t>
            </a:r>
          </a:p>
          <a:p>
            <a:endParaRPr lang="en-US" dirty="0"/>
          </a:p>
          <a:p>
            <a:r>
              <a:rPr lang="en-US" dirty="0" smtClean="0"/>
              <a:t>Hard to systematically uncover</a:t>
            </a:r>
          </a:p>
          <a:p>
            <a:endParaRPr lang="en-US" dirty="0"/>
          </a:p>
          <a:p>
            <a:r>
              <a:rPr lang="en-US" dirty="0" smtClean="0"/>
              <a:t>E.g., Many attacks against </a:t>
            </a:r>
            <a:r>
              <a:rPr lang="en-US" dirty="0" err="1" smtClean="0"/>
              <a:t>ToR</a:t>
            </a:r>
            <a:r>
              <a:rPr lang="en-US" dirty="0" smtClean="0"/>
              <a:t> are side channel attacks. i.e., even if you are careful, you can still be  </a:t>
            </a:r>
            <a:r>
              <a:rPr lang="en-US" dirty="0" err="1" smtClean="0"/>
              <a:t>denonymized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52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Timing analysis of SSH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Song, Wagner, </a:t>
            </a:r>
            <a:r>
              <a:rPr lang="en-US" b="1" dirty="0" err="1" smtClean="0">
                <a:solidFill>
                  <a:srgbClr val="FF0000"/>
                </a:solidFill>
              </a:rPr>
              <a:t>Tian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Timing attacks on web privacy </a:t>
            </a:r>
          </a:p>
          <a:p>
            <a:pPr lvl="1"/>
            <a:r>
              <a:rPr lang="en-US" dirty="0" err="1" smtClean="0"/>
              <a:t>Felten</a:t>
            </a:r>
            <a:r>
              <a:rPr lang="en-US" dirty="0" smtClean="0"/>
              <a:t> and Schneider</a:t>
            </a:r>
          </a:p>
          <a:p>
            <a:endParaRPr lang="en-US" dirty="0"/>
          </a:p>
          <a:p>
            <a:r>
              <a:rPr lang="en-US" dirty="0" smtClean="0"/>
              <a:t>Side-channel in interactive Web Apps </a:t>
            </a:r>
          </a:p>
          <a:p>
            <a:pPr lvl="1"/>
            <a:r>
              <a:rPr lang="en-US" dirty="0" smtClean="0"/>
              <a:t>Chen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41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SSH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SSH is widely perceived as secure alternative to telnet</a:t>
            </a:r>
          </a:p>
          <a:p>
            <a:endParaRPr lang="en-US" dirty="0"/>
          </a:p>
          <a:p>
            <a:r>
              <a:rPr lang="en-US" dirty="0" smtClean="0"/>
              <a:t>Crypto is “well designed” theoretically</a:t>
            </a:r>
          </a:p>
          <a:p>
            <a:endParaRPr lang="en-US" dirty="0"/>
          </a:p>
          <a:p>
            <a:r>
              <a:rPr lang="en-US" dirty="0" smtClean="0"/>
              <a:t>Can leak info such as passwords even with good theoretical design</a:t>
            </a:r>
          </a:p>
          <a:p>
            <a:endParaRPr lang="en-US" dirty="0"/>
          </a:p>
          <a:p>
            <a:r>
              <a:rPr lang="en-US" dirty="0" smtClean="0"/>
              <a:t>False sense of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0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8727</TotalTime>
  <Words>1492</Words>
  <Application>Microsoft Macintosh PowerPoint</Application>
  <PresentationFormat>On-screen Show (4:3)</PresentationFormat>
  <Paragraphs>399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ＭＳ Ｐゴシック</vt:lpstr>
      <vt:lpstr>Symbol</vt:lpstr>
      <vt:lpstr>Times New Roman</vt:lpstr>
      <vt:lpstr>Wingdings</vt:lpstr>
      <vt:lpstr>Presentation2</vt:lpstr>
      <vt:lpstr> Side Channel Attacks</vt:lpstr>
      <vt:lpstr>Logistics</vt:lpstr>
      <vt:lpstr>What is a side channel?</vt:lpstr>
      <vt:lpstr>Types of side channels (Crypto)</vt:lpstr>
      <vt:lpstr>Crypto extended with side channels</vt:lpstr>
      <vt:lpstr>Types of side channels (netsec)</vt:lpstr>
      <vt:lpstr>Why are these serious</vt:lpstr>
      <vt:lpstr>Papers for today</vt:lpstr>
      <vt:lpstr>Motivation for SSH attack</vt:lpstr>
      <vt:lpstr>Main weaknesses exposed</vt:lpstr>
      <vt:lpstr>Traffic Signature for “su” comand</vt:lpstr>
      <vt:lpstr>Keystroke Timing Analysis</vt:lpstr>
      <vt:lpstr>Example</vt:lpstr>
      <vt:lpstr>Gaussian models for 142 char pairs</vt:lpstr>
      <vt:lpstr>Quantify how much info is leaked</vt:lpstr>
      <vt:lpstr>Are we done?</vt:lpstr>
      <vt:lpstr>HMM Representation</vt:lpstr>
      <vt:lpstr>Modifications to basic HMM Algo  </vt:lpstr>
      <vt:lpstr>Countermeasures</vt:lpstr>
      <vt:lpstr>Papers for today</vt:lpstr>
      <vt:lpstr>Motivation </vt:lpstr>
      <vt:lpstr>Why should we care? </vt:lpstr>
      <vt:lpstr>How can adversary force Alice to visit?</vt:lpstr>
      <vt:lpstr>Web caching attack</vt:lpstr>
      <vt:lpstr>Actual measurement</vt:lpstr>
      <vt:lpstr>Accuracy Analysis</vt:lpstr>
      <vt:lpstr>Accuracy Analysis</vt:lpstr>
      <vt:lpstr>Alice disables Java/Javascript</vt:lpstr>
      <vt:lpstr>Exploiting DNS caching</vt:lpstr>
      <vt:lpstr>DNS Measurement</vt:lpstr>
      <vt:lpstr>Insidious: Cache cookies!</vt:lpstr>
      <vt:lpstr>Cache cookie idea</vt:lpstr>
      <vt:lpstr>Countermeasures? </vt:lpstr>
      <vt:lpstr>Papers for today</vt:lpstr>
      <vt:lpstr>Context: Modern AJAX/Web 2.0 Apps</vt:lpstr>
      <vt:lpstr>Search engines over Wirelessc</vt:lpstr>
      <vt:lpstr>Online health app</vt:lpstr>
      <vt:lpstr>PowerPoint Presentation</vt:lpstr>
      <vt:lpstr>Online tax form</vt:lpstr>
      <vt:lpstr>PowerPoint Presentation</vt:lpstr>
      <vt:lpstr>PowerPoint Presentation</vt:lpstr>
      <vt:lpstr>Root causes</vt:lpstr>
      <vt:lpstr>Countermeasures?</vt:lpstr>
      <vt:lpstr>Takeaways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4039</cp:revision>
  <dcterms:created xsi:type="dcterms:W3CDTF">2013-01-16T19:50:08Z</dcterms:created>
  <dcterms:modified xsi:type="dcterms:W3CDTF">2019-04-01T16:21:35Z</dcterms:modified>
</cp:coreProperties>
</file>