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51"/>
  </p:notesMasterIdLst>
  <p:handoutMasterIdLst>
    <p:handoutMasterId r:id="rId52"/>
  </p:handout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3" r:id="rId29"/>
    <p:sldId id="294" r:id="rId30"/>
    <p:sldId id="295" r:id="rId31"/>
    <p:sldId id="296" r:id="rId32"/>
    <p:sldId id="297" r:id="rId33"/>
    <p:sldId id="298" r:id="rId34"/>
    <p:sldId id="299" r:id="rId35"/>
    <p:sldId id="300" r:id="rId36"/>
    <p:sldId id="301" r:id="rId37"/>
    <p:sldId id="302" r:id="rId38"/>
    <p:sldId id="303" r:id="rId39"/>
    <p:sldId id="304" r:id="rId40"/>
    <p:sldId id="305" r:id="rId41"/>
    <p:sldId id="306" r:id="rId42"/>
    <p:sldId id="307" r:id="rId43"/>
    <p:sldId id="308" r:id="rId44"/>
    <p:sldId id="309" r:id="rId45"/>
    <p:sldId id="310" r:id="rId46"/>
    <p:sldId id="311" r:id="rId47"/>
    <p:sldId id="314" r:id="rId48"/>
    <p:sldId id="315" r:id="rId49"/>
    <p:sldId id="312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31849"/>
    <a:srgbClr val="218F3B"/>
    <a:srgbClr val="2ACA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02" autoAdjust="0"/>
    <p:restoredTop sz="86705" autoAdjust="0"/>
  </p:normalViewPr>
  <p:slideViewPr>
    <p:cSldViewPr snapToGrid="0" snapToObjects="1">
      <p:cViewPr>
        <p:scale>
          <a:sx n="80" d="100"/>
          <a:sy n="80" d="100"/>
        </p:scale>
        <p:origin x="1376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notesMaster" Target="notesMasters/notesMaster1.xml"/><Relationship Id="rId52" Type="http://schemas.openxmlformats.org/officeDocument/2006/relationships/handoutMaster" Target="handoutMasters/handoutMaster1.xml"/><Relationship Id="rId53" Type="http://schemas.openxmlformats.org/officeDocument/2006/relationships/presProps" Target="presProps.xml"/><Relationship Id="rId54" Type="http://schemas.openxmlformats.org/officeDocument/2006/relationships/viewProps" Target="viewProps.xml"/><Relationship Id="rId55" Type="http://schemas.openxmlformats.org/officeDocument/2006/relationships/theme" Target="theme/theme1.xml"/><Relationship Id="rId56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138BD9-4917-8D4E-AD7F-00C87105B56D}" type="datetimeFigureOut">
              <a:rPr lang="en-US" smtClean="0"/>
              <a:pPr/>
              <a:t>3/14/16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9FD0A5-12A9-F248-9FA1-261E5D5F20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1973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F761A9-F6AF-514E-AB09-9B183D711432}" type="datetimeFigureOut">
              <a:rPr lang="en-US" smtClean="0"/>
              <a:pPr/>
              <a:t>3/14/16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ED974D-8C01-4845-B68A-3955301DB1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498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ED974D-8C01-4845-B68A-3955301DB1A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9824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4943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22470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2269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2729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2704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1883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0012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0489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2910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665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387473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766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50215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7749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1790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171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23607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15532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80816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0909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425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26342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88892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13249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82658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1707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238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04590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92070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53046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0511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5545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52641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4073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00266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448510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5267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50675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085309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152647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7565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405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4070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500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396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844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 smtClean="0"/>
              <a:t>(c) Nicolas Christin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18-731: Network Security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 smtClean="0"/>
              <a:t>(c) Nicolas Christin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18-731: Network Security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 smtClean="0"/>
              <a:t>(c) Nicolas Christin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18-731: Network Security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 smtClean="0"/>
              <a:t>(c) Nicolas Christin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18-731: Network Security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 smtClean="0"/>
              <a:t>(c) Nicolas Christin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18-731: Network Security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 smtClean="0"/>
              <a:t>(c) Nicolas Christin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18-731: Network Security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 smtClean="0"/>
              <a:t>(c) Nicolas Christin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18-731: Network Security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 smtClean="0"/>
              <a:t>(c) Nicolas Christin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18-731: Network Security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 smtClean="0"/>
              <a:t>(c) Nicolas Christin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18-731: Network Security</a:t>
            </a:r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 smtClean="0"/>
              <a:t>(c) Nicolas Christin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18-731: Network Security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 smtClean="0"/>
              <a:t>(c) Nicolas Christin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18-731: Network Security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latinLnBrk="0" hangingPunct="1"/>
            <a:r>
              <a:rPr lang="en-US" sz="1000" smtClean="0">
                <a:solidFill>
                  <a:schemeClr val="tx2">
                    <a:shade val="50000"/>
                  </a:schemeClr>
                </a:solidFill>
              </a:rPr>
              <a:t>(c) Nicolas Christin</a:t>
            </a:r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eaLnBrk="1" latinLnBrk="0" hangingPunct="1"/>
            <a:r>
              <a:rPr kumimoji="0" lang="en-US" sz="1000" smtClean="0">
                <a:solidFill>
                  <a:schemeClr val="tx2">
                    <a:shade val="50000"/>
                  </a:schemeClr>
                </a:solidFill>
              </a:rPr>
              <a:t>18-731: Network Security</a:t>
            </a:r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7467" y="6492875"/>
            <a:ext cx="626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957AF-53C0-420B-9C2D-77DB1416566C}" type="slidenum">
              <a:rPr lang="en-US" smtClean="0"/>
              <a:pPr/>
              <a:t>‹#›</a:t>
            </a:fld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1.jpeg"/><Relationship Id="rId5" Type="http://schemas.openxmlformats.org/officeDocument/2006/relationships/image" Target="../media/image2.jpeg"/><Relationship Id="rId6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1.jpeg"/><Relationship Id="rId5" Type="http://schemas.openxmlformats.org/officeDocument/2006/relationships/image" Target="../media/image2.jpeg"/><Relationship Id="rId6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1.jpeg"/><Relationship Id="rId5" Type="http://schemas.openxmlformats.org/officeDocument/2006/relationships/image" Target="../media/image2.jpeg"/><Relationship Id="rId6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5" Type="http://schemas.openxmlformats.org/officeDocument/2006/relationships/image" Target="../media/image3.png"/><Relationship Id="rId6" Type="http://schemas.openxmlformats.org/officeDocument/2006/relationships/image" Target="../media/image4.jpeg"/><Relationship Id="rId7" Type="http://schemas.openxmlformats.org/officeDocument/2006/relationships/image" Target="../media/image5.jpeg"/><Relationship Id="rId8" Type="http://schemas.openxmlformats.org/officeDocument/2006/relationships/image" Target="../media/image6.png"/><Relationship Id="rId9" Type="http://schemas.openxmlformats.org/officeDocument/2006/relationships/image" Target="../media/image7.jpeg"/><Relationship Id="rId10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5" Type="http://schemas.openxmlformats.org/officeDocument/2006/relationships/image" Target="../media/image3.png"/><Relationship Id="rId6" Type="http://schemas.openxmlformats.org/officeDocument/2006/relationships/image" Target="../media/image4.jpeg"/><Relationship Id="rId7" Type="http://schemas.openxmlformats.org/officeDocument/2006/relationships/image" Target="../media/image5.jpeg"/><Relationship Id="rId8" Type="http://schemas.openxmlformats.org/officeDocument/2006/relationships/image" Target="../media/image6.png"/><Relationship Id="rId9" Type="http://schemas.openxmlformats.org/officeDocument/2006/relationships/image" Target="../media/image7.jpeg"/><Relationship Id="rId10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5" Type="http://schemas.openxmlformats.org/officeDocument/2006/relationships/image" Target="../media/image3.png"/><Relationship Id="rId6" Type="http://schemas.openxmlformats.org/officeDocument/2006/relationships/image" Target="../media/image4.jpeg"/><Relationship Id="rId7" Type="http://schemas.openxmlformats.org/officeDocument/2006/relationships/image" Target="../media/image5.jpeg"/><Relationship Id="rId8" Type="http://schemas.openxmlformats.org/officeDocument/2006/relationships/image" Target="../media/image6.png"/><Relationship Id="rId9" Type="http://schemas.openxmlformats.org/officeDocument/2006/relationships/image" Target="../media/image7.jpeg"/><Relationship Id="rId10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5" Type="http://schemas.openxmlformats.org/officeDocument/2006/relationships/image" Target="../media/image3.png"/><Relationship Id="rId6" Type="http://schemas.openxmlformats.org/officeDocument/2006/relationships/image" Target="../media/image4.jpeg"/><Relationship Id="rId7" Type="http://schemas.openxmlformats.org/officeDocument/2006/relationships/image" Target="../media/image5.jpeg"/><Relationship Id="rId8" Type="http://schemas.openxmlformats.org/officeDocument/2006/relationships/image" Target="../media/image6.png"/><Relationship Id="rId9" Type="http://schemas.openxmlformats.org/officeDocument/2006/relationships/image" Target="../media/image7.jpeg"/><Relationship Id="rId10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5" Type="http://schemas.openxmlformats.org/officeDocument/2006/relationships/image" Target="../media/image3.png"/><Relationship Id="rId6" Type="http://schemas.openxmlformats.org/officeDocument/2006/relationships/image" Target="../media/image4.jpeg"/><Relationship Id="rId7" Type="http://schemas.openxmlformats.org/officeDocument/2006/relationships/image" Target="../media/image5.jpeg"/><Relationship Id="rId8" Type="http://schemas.openxmlformats.org/officeDocument/2006/relationships/image" Target="../media/image6.png"/><Relationship Id="rId9" Type="http://schemas.openxmlformats.org/officeDocument/2006/relationships/image" Target="../media/image7.jpeg"/><Relationship Id="rId10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5" Type="http://schemas.openxmlformats.org/officeDocument/2006/relationships/image" Target="../media/image3.png"/><Relationship Id="rId6" Type="http://schemas.openxmlformats.org/officeDocument/2006/relationships/image" Target="../media/image4.jpeg"/><Relationship Id="rId7" Type="http://schemas.openxmlformats.org/officeDocument/2006/relationships/image" Target="../media/image5.jpeg"/><Relationship Id="rId8" Type="http://schemas.openxmlformats.org/officeDocument/2006/relationships/image" Target="../media/image6.png"/><Relationship Id="rId9" Type="http://schemas.openxmlformats.org/officeDocument/2006/relationships/image" Target="../media/image7.jpeg"/><Relationship Id="rId10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9.jpe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10.emf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11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2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2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2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9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2.png"/><Relationship Id="rId5" Type="http://schemas.openxmlformats.org/officeDocument/2006/relationships/image" Target="../media/image11.png"/><Relationship Id="rId6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0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1.png"/><Relationship Id="rId5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1.png"/><Relationship Id="rId5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1.png"/><Relationship Id="rId5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3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1.png"/><Relationship Id="rId5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5" Type="http://schemas.openxmlformats.org/officeDocument/2006/relationships/image" Target="../media/image3.png"/><Relationship Id="rId6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1.jpeg"/><Relationship Id="rId5" Type="http://schemas.openxmlformats.org/officeDocument/2006/relationships/image" Target="../media/image2.jpeg"/><Relationship Id="rId6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1.jpeg"/><Relationship Id="rId5" Type="http://schemas.openxmlformats.org/officeDocument/2006/relationships/image" Target="../media/image2.jpeg"/><Relationship Id="rId6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1369673"/>
            <a:ext cx="9144000" cy="2473431"/>
          </a:xfrm>
        </p:spPr>
        <p:txBody>
          <a:bodyPr>
            <a:noAutofit/>
          </a:bodyPr>
          <a:lstStyle/>
          <a:p>
            <a:r>
              <a:rPr lang="en-US" sz="5200" dirty="0" smtClean="0"/>
              <a:t>Anonymous </a:t>
            </a:r>
            <a:br>
              <a:rPr lang="en-US" sz="5200" dirty="0" smtClean="0"/>
            </a:br>
            <a:r>
              <a:rPr lang="en-US" sz="5200" dirty="0" smtClean="0"/>
              <a:t>Communications</a:t>
            </a:r>
            <a:endParaRPr lang="en-US" sz="5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0" y="4106333"/>
            <a:ext cx="9144000" cy="17699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800" dirty="0">
                <a:solidFill>
                  <a:schemeClr val="tx1"/>
                </a:solidFill>
              </a:rPr>
              <a:t> </a:t>
            </a:r>
            <a:r>
              <a:rPr lang="en-US" sz="3800" dirty="0" smtClean="0">
                <a:solidFill>
                  <a:schemeClr val="tx1"/>
                </a:solidFill>
              </a:rPr>
              <a:t>     Vyas Sekar</a:t>
            </a:r>
          </a:p>
          <a:p>
            <a:endParaRPr lang="en-US" sz="3800" dirty="0">
              <a:solidFill>
                <a:schemeClr val="tx1"/>
              </a:solidFill>
            </a:endParaRPr>
          </a:p>
          <a:p>
            <a:endParaRPr lang="en-US" sz="3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321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00"/>
    </mc:Choice>
    <mc:Fallback xmlns:mv="urn:schemas-microsoft-com:mac:vml" xmlns="">
      <p:transition spd="slow" advTm="14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Chaum Mix (1981)</a:t>
            </a:r>
          </a:p>
        </p:txBody>
      </p:sp>
      <p:sp>
        <p:nvSpPr>
          <p:cNvPr id="5939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5F999B1-455F-9742-9AFD-AF9AC9E1B9CB}" type="slidenum">
              <a:rPr lang="en-US" altLang="ja-JP" sz="800">
                <a:ea typeface="MS PGothic" charset="0"/>
                <a:cs typeface="MS PGothic" charset="0"/>
              </a:rPr>
              <a:pPr/>
              <a:t>10</a:t>
            </a:fld>
            <a:endParaRPr lang="en-US" altLang="ja-JP" sz="800">
              <a:ea typeface="MS PGothic" charset="0"/>
              <a:cs typeface="MS PGothic" charset="0"/>
            </a:endParaRPr>
          </a:p>
        </p:txBody>
      </p:sp>
      <p:pic>
        <p:nvPicPr>
          <p:cNvPr id="59398" name="Picture 2" descr="envelop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05000"/>
            <a:ext cx="2106613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9" name="Text Box 3"/>
          <p:cNvSpPr txBox="1">
            <a:spLocks noChangeArrowheads="1"/>
          </p:cNvSpPr>
          <p:nvPr/>
        </p:nvSpPr>
        <p:spPr bwMode="auto">
          <a:xfrm>
            <a:off x="762000" y="2362200"/>
            <a:ext cx="152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800"/>
              <a:t>Minnie</a:t>
            </a:r>
          </a:p>
        </p:txBody>
      </p:sp>
      <p:grpSp>
        <p:nvGrpSpPr>
          <p:cNvPr id="59400" name="Group 5"/>
          <p:cNvGrpSpPr>
            <a:grpSpLocks/>
          </p:cNvGrpSpPr>
          <p:nvPr/>
        </p:nvGrpSpPr>
        <p:grpSpPr bwMode="auto">
          <a:xfrm>
            <a:off x="381000" y="3810000"/>
            <a:ext cx="2286000" cy="2438400"/>
            <a:chOff x="240" y="2208"/>
            <a:chExt cx="1440" cy="1536"/>
          </a:xfrm>
        </p:grpSpPr>
        <p:pic>
          <p:nvPicPr>
            <p:cNvPr id="59414" name="Picture 6" descr="alice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2208"/>
              <a:ext cx="1344" cy="124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9415" name="Text Box 7"/>
            <p:cNvSpPr txBox="1">
              <a:spLocks noChangeArrowheads="1"/>
            </p:cNvSpPr>
            <p:nvPr/>
          </p:nvSpPr>
          <p:spPr bwMode="auto">
            <a:xfrm>
              <a:off x="240" y="3456"/>
              <a:ext cx="9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altLang="ja-JP">
                  <a:latin typeface="Times" charset="0"/>
                </a:rPr>
                <a:t>         Alice</a:t>
              </a:r>
              <a:endParaRPr lang="en-US" altLang="ja-JP" sz="1600">
                <a:latin typeface="Times" charset="0"/>
              </a:endParaRPr>
            </a:p>
          </p:txBody>
        </p:sp>
      </p:grpSp>
      <p:grpSp>
        <p:nvGrpSpPr>
          <p:cNvPr id="59401" name="Group 8"/>
          <p:cNvGrpSpPr>
            <a:grpSpLocks/>
          </p:cNvGrpSpPr>
          <p:nvPr/>
        </p:nvGrpSpPr>
        <p:grpSpPr bwMode="auto">
          <a:xfrm>
            <a:off x="6477000" y="3910013"/>
            <a:ext cx="2439988" cy="2262187"/>
            <a:chOff x="4080" y="2271"/>
            <a:chExt cx="1537" cy="1425"/>
          </a:xfrm>
        </p:grpSpPr>
        <p:pic>
          <p:nvPicPr>
            <p:cNvPr id="59412" name="Picture 9" descr="bob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0" y="2271"/>
              <a:ext cx="1537" cy="112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9413" name="Text Box 10"/>
            <p:cNvSpPr txBox="1">
              <a:spLocks noChangeArrowheads="1"/>
            </p:cNvSpPr>
            <p:nvPr/>
          </p:nvSpPr>
          <p:spPr bwMode="auto">
            <a:xfrm>
              <a:off x="4610" y="3408"/>
              <a:ext cx="4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>
                  <a:latin typeface="Times" charset="0"/>
                </a:rPr>
                <a:t>Bob</a:t>
              </a:r>
            </a:p>
          </p:txBody>
        </p:sp>
      </p:grpSp>
      <p:sp>
        <p:nvSpPr>
          <p:cNvPr id="59402" name="Line 11"/>
          <p:cNvSpPr>
            <a:spLocks noChangeShapeType="1"/>
          </p:cNvSpPr>
          <p:nvPr/>
        </p:nvSpPr>
        <p:spPr bwMode="auto">
          <a:xfrm flipV="1">
            <a:off x="2133600" y="2895600"/>
            <a:ext cx="1295400" cy="6858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59403" name="Picture 13" descr="Cartoon_Lady_Cook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133600"/>
            <a:ext cx="1927225" cy="1824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9404" name="Text Box 14"/>
          <p:cNvSpPr txBox="1">
            <a:spLocks noChangeArrowheads="1"/>
          </p:cNvSpPr>
          <p:nvPr/>
        </p:nvSpPr>
        <p:spPr bwMode="auto">
          <a:xfrm>
            <a:off x="3581400" y="3886200"/>
            <a:ext cx="1852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>
                <a:latin typeface="Times New Roman" charset="0"/>
              </a:rPr>
              <a:t>Minnie (Mix)</a:t>
            </a:r>
          </a:p>
        </p:txBody>
      </p:sp>
      <p:pic>
        <p:nvPicPr>
          <p:cNvPr id="59405" name="Picture 16" descr="envelope"/>
          <p:cNvPicPr>
            <a:picLocks noChangeAspect="1" noChangeArrowheads="1"/>
          </p:cNvPicPr>
          <p:nvPr/>
        </p:nvPicPr>
        <p:blipFill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81200"/>
            <a:ext cx="1420813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350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406" name="Text Box 17"/>
          <p:cNvSpPr txBox="1">
            <a:spLocks noChangeArrowheads="1"/>
          </p:cNvSpPr>
          <p:nvPr/>
        </p:nvSpPr>
        <p:spPr bwMode="auto">
          <a:xfrm>
            <a:off x="1530350" y="2209800"/>
            <a:ext cx="590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800">
                <a:solidFill>
                  <a:srgbClr val="CBCBCB"/>
                </a:solidFill>
              </a:rPr>
              <a:t>Bob</a:t>
            </a:r>
          </a:p>
        </p:txBody>
      </p:sp>
      <p:sp>
        <p:nvSpPr>
          <p:cNvPr id="59407" name="Text Box 19"/>
          <p:cNvSpPr txBox="1">
            <a:spLocks noChangeArrowheads="1"/>
          </p:cNvSpPr>
          <p:nvPr/>
        </p:nvSpPr>
        <p:spPr bwMode="auto">
          <a:xfrm>
            <a:off x="4876800" y="1295105"/>
            <a:ext cx="403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dirty="0">
                <a:solidFill>
                  <a:schemeClr val="hlink"/>
                </a:solidFill>
              </a:rPr>
              <a:t>(Envelopes are sealed using the recipient’s public key)</a:t>
            </a:r>
          </a:p>
        </p:txBody>
      </p:sp>
      <p:pic>
        <p:nvPicPr>
          <p:cNvPr id="59408" name="Picture 20" descr="envelop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343400"/>
            <a:ext cx="2106613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409" name="Text Box 21"/>
          <p:cNvSpPr txBox="1">
            <a:spLocks noChangeArrowheads="1"/>
          </p:cNvSpPr>
          <p:nvPr/>
        </p:nvSpPr>
        <p:spPr bwMode="auto">
          <a:xfrm>
            <a:off x="3810000" y="4800600"/>
            <a:ext cx="152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800"/>
              <a:t>Minnie</a:t>
            </a:r>
          </a:p>
        </p:txBody>
      </p:sp>
      <p:pic>
        <p:nvPicPr>
          <p:cNvPr id="59410" name="Picture 22" descr="envelope"/>
          <p:cNvPicPr>
            <a:picLocks noChangeAspect="1" noChangeArrowheads="1"/>
          </p:cNvPicPr>
          <p:nvPr/>
        </p:nvPicPr>
        <p:blipFill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419600"/>
            <a:ext cx="1420813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350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411" name="Text Box 23"/>
          <p:cNvSpPr txBox="1">
            <a:spLocks noChangeArrowheads="1"/>
          </p:cNvSpPr>
          <p:nvPr/>
        </p:nvSpPr>
        <p:spPr bwMode="auto">
          <a:xfrm>
            <a:off x="4578350" y="4648200"/>
            <a:ext cx="590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800">
                <a:solidFill>
                  <a:srgbClr val="CBCBCB"/>
                </a:solidFill>
              </a:rPr>
              <a:t>Bob</a:t>
            </a:r>
          </a:p>
        </p:txBody>
      </p:sp>
    </p:spTree>
    <p:extLst>
      <p:ext uri="{BB962C8B-B14F-4D97-AF65-F5344CB8AC3E}">
        <p14:creationId xmlns:p14="http://schemas.microsoft.com/office/powerpoint/2010/main" val="167029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Chaum Mix (1981)</a:t>
            </a:r>
          </a:p>
        </p:txBody>
      </p:sp>
      <p:sp>
        <p:nvSpPr>
          <p:cNvPr id="6144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6EFB904-D594-B242-AD39-CD01641DDF4E}" type="slidenum">
              <a:rPr lang="en-US" altLang="ja-JP" sz="800">
                <a:ea typeface="MS PGothic" charset="0"/>
                <a:cs typeface="MS PGothic" charset="0"/>
              </a:rPr>
              <a:pPr/>
              <a:t>11</a:t>
            </a:fld>
            <a:endParaRPr lang="en-US" altLang="ja-JP" sz="800">
              <a:ea typeface="MS PGothic" charset="0"/>
              <a:cs typeface="MS PGothic" charset="0"/>
            </a:endParaRPr>
          </a:p>
        </p:txBody>
      </p:sp>
      <p:pic>
        <p:nvPicPr>
          <p:cNvPr id="61446" name="Picture 2" descr="envelop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05000"/>
            <a:ext cx="2106613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7" name="Text Box 3"/>
          <p:cNvSpPr txBox="1">
            <a:spLocks noChangeArrowheads="1"/>
          </p:cNvSpPr>
          <p:nvPr/>
        </p:nvSpPr>
        <p:spPr bwMode="auto">
          <a:xfrm>
            <a:off x="762000" y="2362200"/>
            <a:ext cx="152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800"/>
              <a:t>Minnie</a:t>
            </a:r>
          </a:p>
        </p:txBody>
      </p:sp>
      <p:grpSp>
        <p:nvGrpSpPr>
          <p:cNvPr id="61448" name="Group 5"/>
          <p:cNvGrpSpPr>
            <a:grpSpLocks/>
          </p:cNvGrpSpPr>
          <p:nvPr/>
        </p:nvGrpSpPr>
        <p:grpSpPr bwMode="auto">
          <a:xfrm>
            <a:off x="381000" y="3810000"/>
            <a:ext cx="2286000" cy="2438400"/>
            <a:chOff x="240" y="2208"/>
            <a:chExt cx="1440" cy="1536"/>
          </a:xfrm>
        </p:grpSpPr>
        <p:pic>
          <p:nvPicPr>
            <p:cNvPr id="61460" name="Picture 6" descr="alice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2208"/>
              <a:ext cx="1344" cy="124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461" name="Text Box 7"/>
            <p:cNvSpPr txBox="1">
              <a:spLocks noChangeArrowheads="1"/>
            </p:cNvSpPr>
            <p:nvPr/>
          </p:nvSpPr>
          <p:spPr bwMode="auto">
            <a:xfrm>
              <a:off x="240" y="3456"/>
              <a:ext cx="9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altLang="ja-JP">
                  <a:latin typeface="Times" charset="0"/>
                </a:rPr>
                <a:t>         Alice</a:t>
              </a:r>
              <a:endParaRPr lang="en-US" altLang="ja-JP" sz="1600">
                <a:latin typeface="Times" charset="0"/>
              </a:endParaRPr>
            </a:p>
          </p:txBody>
        </p:sp>
      </p:grpSp>
      <p:grpSp>
        <p:nvGrpSpPr>
          <p:cNvPr id="61449" name="Group 8"/>
          <p:cNvGrpSpPr>
            <a:grpSpLocks/>
          </p:cNvGrpSpPr>
          <p:nvPr/>
        </p:nvGrpSpPr>
        <p:grpSpPr bwMode="auto">
          <a:xfrm>
            <a:off x="6477000" y="3910013"/>
            <a:ext cx="2439988" cy="2262187"/>
            <a:chOff x="4080" y="2271"/>
            <a:chExt cx="1537" cy="1425"/>
          </a:xfrm>
        </p:grpSpPr>
        <p:pic>
          <p:nvPicPr>
            <p:cNvPr id="61458" name="Picture 9" descr="bob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0" y="2271"/>
              <a:ext cx="1537" cy="112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459" name="Text Box 10"/>
            <p:cNvSpPr txBox="1">
              <a:spLocks noChangeArrowheads="1"/>
            </p:cNvSpPr>
            <p:nvPr/>
          </p:nvSpPr>
          <p:spPr bwMode="auto">
            <a:xfrm>
              <a:off x="4610" y="3408"/>
              <a:ext cx="4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>
                  <a:latin typeface="Times" charset="0"/>
                </a:rPr>
                <a:t>Bob</a:t>
              </a:r>
            </a:p>
          </p:txBody>
        </p:sp>
      </p:grpSp>
      <p:sp>
        <p:nvSpPr>
          <p:cNvPr id="61450" name="Line 11"/>
          <p:cNvSpPr>
            <a:spLocks noChangeShapeType="1"/>
          </p:cNvSpPr>
          <p:nvPr/>
        </p:nvSpPr>
        <p:spPr bwMode="auto">
          <a:xfrm flipV="1">
            <a:off x="2133600" y="2895600"/>
            <a:ext cx="1295400" cy="6858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61451" name="Picture 12" descr="Cartoon_Lady_Cook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133600"/>
            <a:ext cx="1927225" cy="1824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1452" name="Text Box 13"/>
          <p:cNvSpPr txBox="1">
            <a:spLocks noChangeArrowheads="1"/>
          </p:cNvSpPr>
          <p:nvPr/>
        </p:nvSpPr>
        <p:spPr bwMode="auto">
          <a:xfrm>
            <a:off x="3581400" y="3886200"/>
            <a:ext cx="1852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>
                <a:latin typeface="Times New Roman" charset="0"/>
              </a:rPr>
              <a:t>Minnie (Mix)</a:t>
            </a:r>
          </a:p>
        </p:txBody>
      </p:sp>
      <p:pic>
        <p:nvPicPr>
          <p:cNvPr id="61453" name="Picture 14" descr="envelope"/>
          <p:cNvPicPr>
            <a:picLocks noChangeAspect="1" noChangeArrowheads="1"/>
          </p:cNvPicPr>
          <p:nvPr/>
        </p:nvPicPr>
        <p:blipFill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81200"/>
            <a:ext cx="1420813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350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54" name="Text Box 15"/>
          <p:cNvSpPr txBox="1">
            <a:spLocks noChangeArrowheads="1"/>
          </p:cNvSpPr>
          <p:nvPr/>
        </p:nvSpPr>
        <p:spPr bwMode="auto">
          <a:xfrm>
            <a:off x="1530350" y="2209800"/>
            <a:ext cx="590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800">
                <a:solidFill>
                  <a:srgbClr val="CBCBCB"/>
                </a:solidFill>
              </a:rPr>
              <a:t>Bob</a:t>
            </a:r>
          </a:p>
        </p:txBody>
      </p:sp>
      <p:sp>
        <p:nvSpPr>
          <p:cNvPr id="61455" name="Text Box 16"/>
          <p:cNvSpPr txBox="1">
            <a:spLocks noChangeArrowheads="1"/>
          </p:cNvSpPr>
          <p:nvPr/>
        </p:nvSpPr>
        <p:spPr bwMode="auto">
          <a:xfrm>
            <a:off x="4878388" y="1295105"/>
            <a:ext cx="403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dirty="0">
                <a:solidFill>
                  <a:schemeClr val="hlink"/>
                </a:solidFill>
              </a:rPr>
              <a:t>(Envelopes are sealed using the recipient’s public key)</a:t>
            </a:r>
          </a:p>
        </p:txBody>
      </p:sp>
      <p:pic>
        <p:nvPicPr>
          <p:cNvPr id="61456" name="Picture 19" descr="envelop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419600"/>
            <a:ext cx="1420813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57" name="Text Box 20"/>
          <p:cNvSpPr txBox="1">
            <a:spLocks noChangeArrowheads="1"/>
          </p:cNvSpPr>
          <p:nvPr/>
        </p:nvSpPr>
        <p:spPr bwMode="auto">
          <a:xfrm>
            <a:off x="4572000" y="4648200"/>
            <a:ext cx="590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800"/>
              <a:t>Bob</a:t>
            </a:r>
          </a:p>
        </p:txBody>
      </p:sp>
    </p:spTree>
    <p:extLst>
      <p:ext uri="{BB962C8B-B14F-4D97-AF65-F5344CB8AC3E}">
        <p14:creationId xmlns:p14="http://schemas.microsoft.com/office/powerpoint/2010/main" val="53122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Chaum Mix (1981)</a:t>
            </a:r>
          </a:p>
        </p:txBody>
      </p:sp>
      <p:sp>
        <p:nvSpPr>
          <p:cNvPr id="6349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5319C15-A107-7048-A4A2-66A2FBC25FBF}" type="slidenum">
              <a:rPr lang="en-US" altLang="ja-JP" sz="800">
                <a:ea typeface="MS PGothic" charset="0"/>
                <a:cs typeface="MS PGothic" charset="0"/>
              </a:rPr>
              <a:pPr/>
              <a:t>12</a:t>
            </a:fld>
            <a:endParaRPr lang="en-US" altLang="ja-JP" sz="800">
              <a:ea typeface="MS PGothic" charset="0"/>
              <a:cs typeface="MS PGothic" charset="0"/>
            </a:endParaRPr>
          </a:p>
        </p:txBody>
      </p:sp>
      <p:pic>
        <p:nvPicPr>
          <p:cNvPr id="63494" name="Picture 2" descr="envelop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05000"/>
            <a:ext cx="2106613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5" name="Text Box 3"/>
          <p:cNvSpPr txBox="1">
            <a:spLocks noChangeArrowheads="1"/>
          </p:cNvSpPr>
          <p:nvPr/>
        </p:nvSpPr>
        <p:spPr bwMode="auto">
          <a:xfrm>
            <a:off x="762000" y="2362200"/>
            <a:ext cx="152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800"/>
              <a:t>Minnie</a:t>
            </a:r>
          </a:p>
        </p:txBody>
      </p:sp>
      <p:grpSp>
        <p:nvGrpSpPr>
          <p:cNvPr id="63496" name="Group 5"/>
          <p:cNvGrpSpPr>
            <a:grpSpLocks/>
          </p:cNvGrpSpPr>
          <p:nvPr/>
        </p:nvGrpSpPr>
        <p:grpSpPr bwMode="auto">
          <a:xfrm>
            <a:off x="381000" y="3810000"/>
            <a:ext cx="2286000" cy="2438400"/>
            <a:chOff x="240" y="2208"/>
            <a:chExt cx="1440" cy="1536"/>
          </a:xfrm>
        </p:grpSpPr>
        <p:pic>
          <p:nvPicPr>
            <p:cNvPr id="63509" name="Picture 6" descr="alice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2208"/>
              <a:ext cx="1344" cy="124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3510" name="Text Box 7"/>
            <p:cNvSpPr txBox="1">
              <a:spLocks noChangeArrowheads="1"/>
            </p:cNvSpPr>
            <p:nvPr/>
          </p:nvSpPr>
          <p:spPr bwMode="auto">
            <a:xfrm>
              <a:off x="240" y="3456"/>
              <a:ext cx="9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altLang="ja-JP">
                  <a:latin typeface="Times" charset="0"/>
                </a:rPr>
                <a:t>         Alice</a:t>
              </a:r>
              <a:endParaRPr lang="en-US" altLang="ja-JP" sz="1600">
                <a:latin typeface="Times" charset="0"/>
              </a:endParaRPr>
            </a:p>
          </p:txBody>
        </p:sp>
      </p:grpSp>
      <p:grpSp>
        <p:nvGrpSpPr>
          <p:cNvPr id="63497" name="Group 8"/>
          <p:cNvGrpSpPr>
            <a:grpSpLocks/>
          </p:cNvGrpSpPr>
          <p:nvPr/>
        </p:nvGrpSpPr>
        <p:grpSpPr bwMode="auto">
          <a:xfrm>
            <a:off x="6477000" y="3910013"/>
            <a:ext cx="2439988" cy="2262187"/>
            <a:chOff x="4080" y="2271"/>
            <a:chExt cx="1537" cy="1425"/>
          </a:xfrm>
        </p:grpSpPr>
        <p:pic>
          <p:nvPicPr>
            <p:cNvPr id="63507" name="Picture 9" descr="bob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0" y="2271"/>
              <a:ext cx="1537" cy="112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3508" name="Text Box 10"/>
            <p:cNvSpPr txBox="1">
              <a:spLocks noChangeArrowheads="1"/>
            </p:cNvSpPr>
            <p:nvPr/>
          </p:nvSpPr>
          <p:spPr bwMode="auto">
            <a:xfrm>
              <a:off x="4610" y="3408"/>
              <a:ext cx="4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>
                  <a:latin typeface="Times" charset="0"/>
                </a:rPr>
                <a:t>Bob</a:t>
              </a:r>
            </a:p>
          </p:txBody>
        </p:sp>
      </p:grpSp>
      <p:sp>
        <p:nvSpPr>
          <p:cNvPr id="63498" name="Line 11"/>
          <p:cNvSpPr>
            <a:spLocks noChangeShapeType="1"/>
          </p:cNvSpPr>
          <p:nvPr/>
        </p:nvSpPr>
        <p:spPr bwMode="auto">
          <a:xfrm flipV="1">
            <a:off x="2133600" y="2895600"/>
            <a:ext cx="1295400" cy="6858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499" name="Line 12"/>
          <p:cNvSpPr>
            <a:spLocks noChangeShapeType="1"/>
          </p:cNvSpPr>
          <p:nvPr/>
        </p:nvSpPr>
        <p:spPr bwMode="auto">
          <a:xfrm>
            <a:off x="5715000" y="2895600"/>
            <a:ext cx="1828800" cy="7620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63500" name="Picture 13" descr="Cartoon_Lady_Cook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133600"/>
            <a:ext cx="1927225" cy="1824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3501" name="Text Box 14"/>
          <p:cNvSpPr txBox="1">
            <a:spLocks noChangeArrowheads="1"/>
          </p:cNvSpPr>
          <p:nvPr/>
        </p:nvSpPr>
        <p:spPr bwMode="auto">
          <a:xfrm>
            <a:off x="3581400" y="3886200"/>
            <a:ext cx="1852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>
                <a:latin typeface="Times New Roman" charset="0"/>
              </a:rPr>
              <a:t>Minnie (Mix)</a:t>
            </a:r>
          </a:p>
        </p:txBody>
      </p:sp>
      <p:pic>
        <p:nvPicPr>
          <p:cNvPr id="63502" name="Picture 15" descr="envelop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133600"/>
            <a:ext cx="1420813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503" name="Picture 16" descr="envelope"/>
          <p:cNvPicPr>
            <a:picLocks noChangeAspect="1" noChangeArrowheads="1"/>
          </p:cNvPicPr>
          <p:nvPr/>
        </p:nvPicPr>
        <p:blipFill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81200"/>
            <a:ext cx="1420813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350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504" name="Text Box 17"/>
          <p:cNvSpPr txBox="1">
            <a:spLocks noChangeArrowheads="1"/>
          </p:cNvSpPr>
          <p:nvPr/>
        </p:nvSpPr>
        <p:spPr bwMode="auto">
          <a:xfrm>
            <a:off x="1530350" y="2209800"/>
            <a:ext cx="590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800">
                <a:solidFill>
                  <a:srgbClr val="CBCBCB"/>
                </a:solidFill>
              </a:rPr>
              <a:t>Bob</a:t>
            </a:r>
          </a:p>
        </p:txBody>
      </p:sp>
      <p:sp>
        <p:nvSpPr>
          <p:cNvPr id="63505" name="Text Box 18"/>
          <p:cNvSpPr txBox="1">
            <a:spLocks noChangeArrowheads="1"/>
          </p:cNvSpPr>
          <p:nvPr/>
        </p:nvSpPr>
        <p:spPr bwMode="auto">
          <a:xfrm>
            <a:off x="6381750" y="2362200"/>
            <a:ext cx="654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800"/>
              <a:t> Bob</a:t>
            </a:r>
          </a:p>
        </p:txBody>
      </p:sp>
      <p:sp>
        <p:nvSpPr>
          <p:cNvPr id="63506" name="Text Box 19"/>
          <p:cNvSpPr txBox="1">
            <a:spLocks noChangeArrowheads="1"/>
          </p:cNvSpPr>
          <p:nvPr/>
        </p:nvSpPr>
        <p:spPr bwMode="auto">
          <a:xfrm>
            <a:off x="4876800" y="1305185"/>
            <a:ext cx="403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dirty="0">
                <a:solidFill>
                  <a:schemeClr val="hlink"/>
                </a:solidFill>
              </a:rPr>
              <a:t>(Envelopes are sealed using the recipient’s public key)</a:t>
            </a:r>
          </a:p>
        </p:txBody>
      </p:sp>
    </p:spTree>
    <p:extLst>
      <p:ext uri="{BB962C8B-B14F-4D97-AF65-F5344CB8AC3E}">
        <p14:creationId xmlns:p14="http://schemas.microsoft.com/office/powerpoint/2010/main" val="224658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Chaum Mix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No one but Minnie knows the author of the original letter</a:t>
            </a:r>
          </a:p>
          <a:p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However, an observer could easily guess it is Alice by observing that Alice sent something to Minnie shortly before Minnie sent it to Bob </a:t>
            </a:r>
          </a:p>
        </p:txBody>
      </p:sp>
      <p:sp>
        <p:nvSpPr>
          <p:cNvPr id="655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9723B8B-1DBB-A048-A0F8-1D4DEB54BAD2}" type="slidenum">
              <a:rPr lang="en-US" altLang="ja-JP" sz="800">
                <a:ea typeface="MS PGothic" charset="0"/>
                <a:cs typeface="MS PGothic" charset="0"/>
              </a:rPr>
              <a:pPr/>
              <a:t>13</a:t>
            </a:fld>
            <a:endParaRPr lang="en-US" altLang="ja-JP" sz="800"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79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Chaum mix w/ multiple participants </a:t>
            </a:r>
          </a:p>
        </p:txBody>
      </p:sp>
      <p:sp>
        <p:nvSpPr>
          <p:cNvPr id="6758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1927D7D-922C-3B48-BD86-C16A5AA67546}" type="slidenum">
              <a:rPr lang="en-US" altLang="ja-JP" sz="800">
                <a:ea typeface="MS PGothic" charset="0"/>
                <a:cs typeface="MS PGothic" charset="0"/>
              </a:rPr>
              <a:pPr/>
              <a:t>14</a:t>
            </a:fld>
            <a:endParaRPr lang="en-US" altLang="ja-JP" sz="800">
              <a:ea typeface="MS PGothic" charset="0"/>
              <a:cs typeface="MS PGothic" charset="0"/>
            </a:endParaRPr>
          </a:p>
        </p:txBody>
      </p:sp>
      <p:grpSp>
        <p:nvGrpSpPr>
          <p:cNvPr id="67590" name="Group 5"/>
          <p:cNvGrpSpPr>
            <a:grpSpLocks/>
          </p:cNvGrpSpPr>
          <p:nvPr/>
        </p:nvGrpSpPr>
        <p:grpSpPr bwMode="auto">
          <a:xfrm>
            <a:off x="806450" y="1524000"/>
            <a:ext cx="1593850" cy="1673225"/>
            <a:chOff x="210" y="2208"/>
            <a:chExt cx="1582" cy="1687"/>
          </a:xfrm>
        </p:grpSpPr>
        <p:pic>
          <p:nvPicPr>
            <p:cNvPr id="67611" name="Picture 6" descr="alic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2208"/>
              <a:ext cx="1344" cy="124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7612" name="Text Box 7"/>
            <p:cNvSpPr txBox="1">
              <a:spLocks noChangeArrowheads="1"/>
            </p:cNvSpPr>
            <p:nvPr/>
          </p:nvSpPr>
          <p:spPr bwMode="auto">
            <a:xfrm>
              <a:off x="210" y="3525"/>
              <a:ext cx="1582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800">
                  <a:latin typeface="Times" charset="0"/>
                </a:rPr>
                <a:t>         Alice       </a:t>
              </a:r>
              <a:endParaRPr lang="en-US" altLang="ja-JP" sz="1200">
                <a:latin typeface="Times" charset="0"/>
              </a:endParaRPr>
            </a:p>
          </p:txBody>
        </p:sp>
      </p:grpSp>
      <p:grpSp>
        <p:nvGrpSpPr>
          <p:cNvPr id="67591" name="Group 8"/>
          <p:cNvGrpSpPr>
            <a:grpSpLocks/>
          </p:cNvGrpSpPr>
          <p:nvPr/>
        </p:nvGrpSpPr>
        <p:grpSpPr bwMode="auto">
          <a:xfrm>
            <a:off x="6553200" y="1752600"/>
            <a:ext cx="1524000" cy="1468438"/>
            <a:chOff x="4080" y="2271"/>
            <a:chExt cx="1537" cy="1615"/>
          </a:xfrm>
        </p:grpSpPr>
        <p:pic>
          <p:nvPicPr>
            <p:cNvPr id="67609" name="Picture 9" descr="bob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0" y="2271"/>
              <a:ext cx="1537" cy="112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7610" name="Text Box 10"/>
            <p:cNvSpPr txBox="1">
              <a:spLocks noChangeArrowheads="1"/>
            </p:cNvSpPr>
            <p:nvPr/>
          </p:nvSpPr>
          <p:spPr bwMode="auto">
            <a:xfrm>
              <a:off x="4544" y="3483"/>
              <a:ext cx="570" cy="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800">
                  <a:latin typeface="Times" charset="0"/>
                </a:rPr>
                <a:t>Bob</a:t>
              </a:r>
            </a:p>
          </p:txBody>
        </p:sp>
      </p:grpSp>
      <p:sp>
        <p:nvSpPr>
          <p:cNvPr id="67592" name="Line 11"/>
          <p:cNvSpPr>
            <a:spLocks noChangeShapeType="1"/>
          </p:cNvSpPr>
          <p:nvPr/>
        </p:nvSpPr>
        <p:spPr bwMode="auto">
          <a:xfrm>
            <a:off x="2286000" y="2362200"/>
            <a:ext cx="1066800" cy="1219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67593" name="Picture 13" descr="Cartoon_Lady_Coo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971800"/>
            <a:ext cx="1927225" cy="1824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7594" name="Text Box 14"/>
          <p:cNvSpPr txBox="1">
            <a:spLocks noChangeArrowheads="1"/>
          </p:cNvSpPr>
          <p:nvPr/>
        </p:nvSpPr>
        <p:spPr bwMode="auto">
          <a:xfrm>
            <a:off x="3581400" y="4876800"/>
            <a:ext cx="1852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>
                <a:latin typeface="Times New Roman" charset="0"/>
              </a:rPr>
              <a:t>Minnie (Mix)</a:t>
            </a:r>
          </a:p>
        </p:txBody>
      </p:sp>
      <p:grpSp>
        <p:nvGrpSpPr>
          <p:cNvPr id="67595" name="Group 20"/>
          <p:cNvGrpSpPr>
            <a:grpSpLocks/>
          </p:cNvGrpSpPr>
          <p:nvPr/>
        </p:nvGrpSpPr>
        <p:grpSpPr bwMode="auto">
          <a:xfrm>
            <a:off x="2743200" y="2057400"/>
            <a:ext cx="1371600" cy="762000"/>
            <a:chOff x="288" y="1200"/>
            <a:chExt cx="1327" cy="737"/>
          </a:xfrm>
        </p:grpSpPr>
        <p:pic>
          <p:nvPicPr>
            <p:cNvPr id="67605" name="Picture 2" descr="envelope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1200"/>
              <a:ext cx="1327" cy="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7606" name="Text Box 3"/>
            <p:cNvSpPr txBox="1">
              <a:spLocks noChangeArrowheads="1"/>
            </p:cNvSpPr>
            <p:nvPr/>
          </p:nvSpPr>
          <p:spPr bwMode="auto">
            <a:xfrm>
              <a:off x="480" y="1427"/>
              <a:ext cx="960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800"/>
                <a:t>Minnie</a:t>
              </a:r>
            </a:p>
          </p:txBody>
        </p:sp>
        <p:pic>
          <p:nvPicPr>
            <p:cNvPr id="67607" name="Picture 16" descr="envelope"/>
            <p:cNvPicPr>
              <a:picLocks noChangeAspect="1" noChangeArrowheads="1"/>
            </p:cNvPicPr>
            <p:nvPr/>
          </p:nvPicPr>
          <p:blipFill>
            <a:blip r:embed="rId6">
              <a:alphaModFix amt="3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1248"/>
              <a:ext cx="895" cy="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>
                      <a:alpha val="35001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7608" name="Text Box 17"/>
            <p:cNvSpPr txBox="1">
              <a:spLocks noChangeArrowheads="1"/>
            </p:cNvSpPr>
            <p:nvPr/>
          </p:nvSpPr>
          <p:spPr bwMode="auto">
            <a:xfrm>
              <a:off x="867" y="1332"/>
              <a:ext cx="571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800">
                  <a:solidFill>
                    <a:srgbClr val="CBCBCB"/>
                  </a:solidFill>
                </a:rPr>
                <a:t>Bob</a:t>
              </a:r>
            </a:p>
          </p:txBody>
        </p:sp>
      </p:grpSp>
      <p:sp>
        <p:nvSpPr>
          <p:cNvPr id="67596" name="Text Box 19"/>
          <p:cNvSpPr txBox="1">
            <a:spLocks noChangeArrowheads="1"/>
          </p:cNvSpPr>
          <p:nvPr/>
        </p:nvSpPr>
        <p:spPr bwMode="auto">
          <a:xfrm>
            <a:off x="2362200" y="5867400"/>
            <a:ext cx="403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>
                <a:solidFill>
                  <a:schemeClr val="hlink"/>
                </a:solidFill>
              </a:rPr>
              <a:t>(Envelopes are sealed using the recipient’s public key)</a:t>
            </a:r>
          </a:p>
        </p:txBody>
      </p:sp>
      <p:pic>
        <p:nvPicPr>
          <p:cNvPr id="67597" name="Picture 22" descr="caro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200400"/>
            <a:ext cx="103822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598" name="Picture 29" descr="dav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397250"/>
            <a:ext cx="8953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599" name="Picture 30" descr="ed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276"/>
          <a:stretch>
            <a:fillRect/>
          </a:stretch>
        </p:blipFill>
        <p:spPr bwMode="auto">
          <a:xfrm>
            <a:off x="533400" y="4876800"/>
            <a:ext cx="11239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600" name="Picture 31" descr="Canary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4724400"/>
            <a:ext cx="7572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601" name="Text Box 38"/>
          <p:cNvSpPr txBox="1">
            <a:spLocks noChangeArrowheads="1"/>
          </p:cNvSpPr>
          <p:nvPr/>
        </p:nvSpPr>
        <p:spPr bwMode="auto">
          <a:xfrm>
            <a:off x="7515225" y="5791200"/>
            <a:ext cx="5111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600"/>
              <a:t>Jeff</a:t>
            </a:r>
          </a:p>
        </p:txBody>
      </p:sp>
      <p:sp>
        <p:nvSpPr>
          <p:cNvPr id="67602" name="Text Box 39"/>
          <p:cNvSpPr txBox="1">
            <a:spLocks noChangeArrowheads="1"/>
          </p:cNvSpPr>
          <p:nvPr/>
        </p:nvSpPr>
        <p:spPr bwMode="auto">
          <a:xfrm>
            <a:off x="7696200" y="4387850"/>
            <a:ext cx="4333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600"/>
              <a:t>Ed</a:t>
            </a:r>
          </a:p>
        </p:txBody>
      </p:sp>
      <p:sp>
        <p:nvSpPr>
          <p:cNvPr id="67603" name="Text Box 48"/>
          <p:cNvSpPr txBox="1">
            <a:spLocks noChangeArrowheads="1"/>
          </p:cNvSpPr>
          <p:nvPr/>
        </p:nvSpPr>
        <p:spPr bwMode="auto">
          <a:xfrm>
            <a:off x="838200" y="4419600"/>
            <a:ext cx="669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600"/>
              <a:t>Carol</a:t>
            </a:r>
          </a:p>
        </p:txBody>
      </p:sp>
      <p:sp>
        <p:nvSpPr>
          <p:cNvPr id="67604" name="Text Box 49"/>
          <p:cNvSpPr txBox="1">
            <a:spLocks noChangeArrowheads="1"/>
          </p:cNvSpPr>
          <p:nvPr/>
        </p:nvSpPr>
        <p:spPr bwMode="auto">
          <a:xfrm>
            <a:off x="365125" y="6019800"/>
            <a:ext cx="1471613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600"/>
              <a:t>Nameless guy</a:t>
            </a:r>
          </a:p>
        </p:txBody>
      </p:sp>
    </p:spTree>
    <p:extLst>
      <p:ext uri="{BB962C8B-B14F-4D97-AF65-F5344CB8AC3E}">
        <p14:creationId xmlns:p14="http://schemas.microsoft.com/office/powerpoint/2010/main" val="379700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Chaum mix w/ multiple participants </a:t>
            </a:r>
          </a:p>
        </p:txBody>
      </p:sp>
      <p:sp>
        <p:nvSpPr>
          <p:cNvPr id="6963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0D8EDF6-DCF9-A447-86AC-29E91F1C1A17}" type="slidenum">
              <a:rPr lang="en-US" altLang="ja-JP" sz="800">
                <a:ea typeface="MS PGothic" charset="0"/>
                <a:cs typeface="MS PGothic" charset="0"/>
              </a:rPr>
              <a:pPr/>
              <a:t>15</a:t>
            </a:fld>
            <a:endParaRPr lang="en-US" altLang="ja-JP" sz="800">
              <a:ea typeface="MS PGothic" charset="0"/>
              <a:cs typeface="MS PGothic" charset="0"/>
            </a:endParaRPr>
          </a:p>
        </p:txBody>
      </p:sp>
      <p:grpSp>
        <p:nvGrpSpPr>
          <p:cNvPr id="69638" name="Group 3"/>
          <p:cNvGrpSpPr>
            <a:grpSpLocks/>
          </p:cNvGrpSpPr>
          <p:nvPr/>
        </p:nvGrpSpPr>
        <p:grpSpPr bwMode="auto">
          <a:xfrm>
            <a:off x="806450" y="1524000"/>
            <a:ext cx="1593850" cy="1673225"/>
            <a:chOff x="210" y="2208"/>
            <a:chExt cx="1582" cy="1687"/>
          </a:xfrm>
        </p:grpSpPr>
        <p:pic>
          <p:nvPicPr>
            <p:cNvPr id="69665" name="Picture 4" descr="alic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2208"/>
              <a:ext cx="1344" cy="124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9666" name="Text Box 5"/>
            <p:cNvSpPr txBox="1">
              <a:spLocks noChangeArrowheads="1"/>
            </p:cNvSpPr>
            <p:nvPr/>
          </p:nvSpPr>
          <p:spPr bwMode="auto">
            <a:xfrm>
              <a:off x="210" y="3525"/>
              <a:ext cx="1582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800">
                  <a:latin typeface="Times" charset="0"/>
                </a:rPr>
                <a:t>         Alice       </a:t>
              </a:r>
              <a:endParaRPr lang="en-US" altLang="ja-JP" sz="1200">
                <a:latin typeface="Times" charset="0"/>
              </a:endParaRPr>
            </a:p>
          </p:txBody>
        </p:sp>
      </p:grpSp>
      <p:grpSp>
        <p:nvGrpSpPr>
          <p:cNvPr id="69639" name="Group 6"/>
          <p:cNvGrpSpPr>
            <a:grpSpLocks/>
          </p:cNvGrpSpPr>
          <p:nvPr/>
        </p:nvGrpSpPr>
        <p:grpSpPr bwMode="auto">
          <a:xfrm>
            <a:off x="6553200" y="1752600"/>
            <a:ext cx="1524000" cy="1468438"/>
            <a:chOff x="4080" y="2271"/>
            <a:chExt cx="1537" cy="1615"/>
          </a:xfrm>
        </p:grpSpPr>
        <p:pic>
          <p:nvPicPr>
            <p:cNvPr id="69663" name="Picture 7" descr="bob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0" y="2271"/>
              <a:ext cx="1537" cy="112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9664" name="Text Box 8"/>
            <p:cNvSpPr txBox="1">
              <a:spLocks noChangeArrowheads="1"/>
            </p:cNvSpPr>
            <p:nvPr/>
          </p:nvSpPr>
          <p:spPr bwMode="auto">
            <a:xfrm>
              <a:off x="4544" y="3483"/>
              <a:ext cx="570" cy="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800">
                  <a:latin typeface="Times" charset="0"/>
                </a:rPr>
                <a:t>Bob</a:t>
              </a:r>
            </a:p>
          </p:txBody>
        </p:sp>
      </p:grpSp>
      <p:sp>
        <p:nvSpPr>
          <p:cNvPr id="69640" name="Line 9"/>
          <p:cNvSpPr>
            <a:spLocks noChangeShapeType="1"/>
          </p:cNvSpPr>
          <p:nvPr/>
        </p:nvSpPr>
        <p:spPr bwMode="auto">
          <a:xfrm>
            <a:off x="2286000" y="2362200"/>
            <a:ext cx="1066800" cy="1219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69641" name="Picture 11" descr="Cartoon_Lady_Coo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971800"/>
            <a:ext cx="1927225" cy="1824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9642" name="Text Box 12"/>
          <p:cNvSpPr txBox="1">
            <a:spLocks noChangeArrowheads="1"/>
          </p:cNvSpPr>
          <p:nvPr/>
        </p:nvSpPr>
        <p:spPr bwMode="auto">
          <a:xfrm>
            <a:off x="3581400" y="4876800"/>
            <a:ext cx="1852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>
                <a:latin typeface="Times New Roman" charset="0"/>
              </a:rPr>
              <a:t>Minnie (Mix)</a:t>
            </a:r>
          </a:p>
        </p:txBody>
      </p:sp>
      <p:grpSp>
        <p:nvGrpSpPr>
          <p:cNvPr id="69643" name="Group 13"/>
          <p:cNvGrpSpPr>
            <a:grpSpLocks/>
          </p:cNvGrpSpPr>
          <p:nvPr/>
        </p:nvGrpSpPr>
        <p:grpSpPr bwMode="auto">
          <a:xfrm>
            <a:off x="2743200" y="2057400"/>
            <a:ext cx="1371600" cy="762000"/>
            <a:chOff x="288" y="1200"/>
            <a:chExt cx="1327" cy="737"/>
          </a:xfrm>
        </p:grpSpPr>
        <p:pic>
          <p:nvPicPr>
            <p:cNvPr id="69659" name="Picture 14" descr="envelope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1200"/>
              <a:ext cx="1327" cy="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9660" name="Text Box 15"/>
            <p:cNvSpPr txBox="1">
              <a:spLocks noChangeArrowheads="1"/>
            </p:cNvSpPr>
            <p:nvPr/>
          </p:nvSpPr>
          <p:spPr bwMode="auto">
            <a:xfrm>
              <a:off x="480" y="1427"/>
              <a:ext cx="960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800"/>
                <a:t>Minnie</a:t>
              </a:r>
            </a:p>
          </p:txBody>
        </p:sp>
        <p:pic>
          <p:nvPicPr>
            <p:cNvPr id="69661" name="Picture 16" descr="envelope"/>
            <p:cNvPicPr>
              <a:picLocks noChangeAspect="1" noChangeArrowheads="1"/>
            </p:cNvPicPr>
            <p:nvPr/>
          </p:nvPicPr>
          <p:blipFill>
            <a:blip r:embed="rId6">
              <a:alphaModFix amt="3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1248"/>
              <a:ext cx="895" cy="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>
                      <a:alpha val="35001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9662" name="Text Box 17"/>
            <p:cNvSpPr txBox="1">
              <a:spLocks noChangeArrowheads="1"/>
            </p:cNvSpPr>
            <p:nvPr/>
          </p:nvSpPr>
          <p:spPr bwMode="auto">
            <a:xfrm>
              <a:off x="867" y="1332"/>
              <a:ext cx="571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800">
                  <a:solidFill>
                    <a:srgbClr val="CBCBCB"/>
                  </a:solidFill>
                </a:rPr>
                <a:t>Bob</a:t>
              </a:r>
            </a:p>
          </p:txBody>
        </p:sp>
      </p:grpSp>
      <p:sp>
        <p:nvSpPr>
          <p:cNvPr id="69644" name="Text Box 21"/>
          <p:cNvSpPr txBox="1">
            <a:spLocks noChangeArrowheads="1"/>
          </p:cNvSpPr>
          <p:nvPr/>
        </p:nvSpPr>
        <p:spPr bwMode="auto">
          <a:xfrm>
            <a:off x="2362200" y="5867400"/>
            <a:ext cx="403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>
                <a:solidFill>
                  <a:schemeClr val="hlink"/>
                </a:solidFill>
              </a:rPr>
              <a:t>(Envelopes are sealed using the recipient’s public key)</a:t>
            </a:r>
          </a:p>
        </p:txBody>
      </p:sp>
      <p:pic>
        <p:nvPicPr>
          <p:cNvPr id="69645" name="Picture 22" descr="caro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200400"/>
            <a:ext cx="103822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46" name="Line 23"/>
          <p:cNvSpPr>
            <a:spLocks noChangeShapeType="1"/>
          </p:cNvSpPr>
          <p:nvPr/>
        </p:nvSpPr>
        <p:spPr bwMode="auto">
          <a:xfrm>
            <a:off x="1752600" y="3733800"/>
            <a:ext cx="1676400" cy="0"/>
          </a:xfrm>
          <a:prstGeom prst="line">
            <a:avLst/>
          </a:prstGeom>
          <a:noFill/>
          <a:ln w="28575">
            <a:solidFill>
              <a:srgbClr val="2CCB1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69647" name="Group 24"/>
          <p:cNvGrpSpPr>
            <a:grpSpLocks/>
          </p:cNvGrpSpPr>
          <p:nvPr/>
        </p:nvGrpSpPr>
        <p:grpSpPr bwMode="auto">
          <a:xfrm>
            <a:off x="1981200" y="3886200"/>
            <a:ext cx="1371600" cy="762000"/>
            <a:chOff x="288" y="1200"/>
            <a:chExt cx="1327" cy="737"/>
          </a:xfrm>
        </p:grpSpPr>
        <p:pic>
          <p:nvPicPr>
            <p:cNvPr id="69655" name="Picture 25" descr="envelope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1200"/>
              <a:ext cx="1327" cy="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9656" name="Text Box 26"/>
            <p:cNvSpPr txBox="1">
              <a:spLocks noChangeArrowheads="1"/>
            </p:cNvSpPr>
            <p:nvPr/>
          </p:nvSpPr>
          <p:spPr bwMode="auto">
            <a:xfrm>
              <a:off x="480" y="1427"/>
              <a:ext cx="960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800"/>
                <a:t>Minnie</a:t>
              </a:r>
            </a:p>
          </p:txBody>
        </p:sp>
        <p:pic>
          <p:nvPicPr>
            <p:cNvPr id="69657" name="Picture 27" descr="envelope"/>
            <p:cNvPicPr>
              <a:picLocks noChangeAspect="1" noChangeArrowheads="1"/>
            </p:cNvPicPr>
            <p:nvPr/>
          </p:nvPicPr>
          <p:blipFill>
            <a:blip r:embed="rId6">
              <a:alphaModFix amt="3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1248"/>
              <a:ext cx="895" cy="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>
                      <a:alpha val="35001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9658" name="Text Box 28"/>
            <p:cNvSpPr txBox="1">
              <a:spLocks noChangeArrowheads="1"/>
            </p:cNvSpPr>
            <p:nvPr/>
          </p:nvSpPr>
          <p:spPr bwMode="auto">
            <a:xfrm>
              <a:off x="885" y="1332"/>
              <a:ext cx="535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800">
                  <a:solidFill>
                    <a:srgbClr val="CBCBCB"/>
                  </a:solidFill>
                </a:rPr>
                <a:t>Jeff</a:t>
              </a:r>
            </a:p>
          </p:txBody>
        </p:sp>
      </p:grpSp>
      <p:pic>
        <p:nvPicPr>
          <p:cNvPr id="69648" name="Picture 29" descr="dav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397250"/>
            <a:ext cx="8953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649" name="Picture 30" descr="ed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276"/>
          <a:stretch>
            <a:fillRect/>
          </a:stretch>
        </p:blipFill>
        <p:spPr bwMode="auto">
          <a:xfrm>
            <a:off x="533400" y="4876800"/>
            <a:ext cx="11239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650" name="Picture 31" descr="Canary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4724400"/>
            <a:ext cx="7572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51" name="Text Box 38"/>
          <p:cNvSpPr txBox="1">
            <a:spLocks noChangeArrowheads="1"/>
          </p:cNvSpPr>
          <p:nvPr/>
        </p:nvSpPr>
        <p:spPr bwMode="auto">
          <a:xfrm>
            <a:off x="7515225" y="5791200"/>
            <a:ext cx="5111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600"/>
              <a:t>Jeff</a:t>
            </a:r>
          </a:p>
        </p:txBody>
      </p:sp>
      <p:sp>
        <p:nvSpPr>
          <p:cNvPr id="69652" name="Text Box 39"/>
          <p:cNvSpPr txBox="1">
            <a:spLocks noChangeArrowheads="1"/>
          </p:cNvSpPr>
          <p:nvPr/>
        </p:nvSpPr>
        <p:spPr bwMode="auto">
          <a:xfrm>
            <a:off x="7696200" y="4387850"/>
            <a:ext cx="4333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600"/>
              <a:t>Ed</a:t>
            </a:r>
          </a:p>
        </p:txBody>
      </p:sp>
      <p:sp>
        <p:nvSpPr>
          <p:cNvPr id="69653" name="Text Box 48"/>
          <p:cNvSpPr txBox="1">
            <a:spLocks noChangeArrowheads="1"/>
          </p:cNvSpPr>
          <p:nvPr/>
        </p:nvSpPr>
        <p:spPr bwMode="auto">
          <a:xfrm>
            <a:off x="838200" y="4419600"/>
            <a:ext cx="669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600"/>
              <a:t>Carol</a:t>
            </a:r>
          </a:p>
        </p:txBody>
      </p:sp>
      <p:sp>
        <p:nvSpPr>
          <p:cNvPr id="69654" name="Text Box 49"/>
          <p:cNvSpPr txBox="1">
            <a:spLocks noChangeArrowheads="1"/>
          </p:cNvSpPr>
          <p:nvPr/>
        </p:nvSpPr>
        <p:spPr bwMode="auto">
          <a:xfrm>
            <a:off x="365125" y="6019800"/>
            <a:ext cx="1471613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600"/>
              <a:t>Nameless guy</a:t>
            </a:r>
          </a:p>
        </p:txBody>
      </p:sp>
    </p:spTree>
    <p:extLst>
      <p:ext uri="{BB962C8B-B14F-4D97-AF65-F5344CB8AC3E}">
        <p14:creationId xmlns:p14="http://schemas.microsoft.com/office/powerpoint/2010/main" val="350026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Chaum mix w/ multiple participants </a:t>
            </a:r>
          </a:p>
        </p:txBody>
      </p:sp>
      <p:sp>
        <p:nvSpPr>
          <p:cNvPr id="7168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1707666-9454-6B4B-A0C2-33BFE8A64459}" type="slidenum">
              <a:rPr lang="en-US" altLang="ja-JP" sz="800">
                <a:ea typeface="MS PGothic" charset="0"/>
                <a:cs typeface="MS PGothic" charset="0"/>
              </a:rPr>
              <a:pPr/>
              <a:t>16</a:t>
            </a:fld>
            <a:endParaRPr lang="en-US" altLang="ja-JP" sz="800">
              <a:ea typeface="MS PGothic" charset="0"/>
              <a:cs typeface="MS PGothic" charset="0"/>
            </a:endParaRPr>
          </a:p>
        </p:txBody>
      </p:sp>
      <p:grpSp>
        <p:nvGrpSpPr>
          <p:cNvPr id="71686" name="Group 3"/>
          <p:cNvGrpSpPr>
            <a:grpSpLocks/>
          </p:cNvGrpSpPr>
          <p:nvPr/>
        </p:nvGrpSpPr>
        <p:grpSpPr bwMode="auto">
          <a:xfrm>
            <a:off x="806450" y="1524000"/>
            <a:ext cx="1593850" cy="1673225"/>
            <a:chOff x="210" y="2208"/>
            <a:chExt cx="1582" cy="1687"/>
          </a:xfrm>
        </p:grpSpPr>
        <p:pic>
          <p:nvPicPr>
            <p:cNvPr id="71719" name="Picture 4" descr="alic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2208"/>
              <a:ext cx="1344" cy="124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1720" name="Text Box 5"/>
            <p:cNvSpPr txBox="1">
              <a:spLocks noChangeArrowheads="1"/>
            </p:cNvSpPr>
            <p:nvPr/>
          </p:nvSpPr>
          <p:spPr bwMode="auto">
            <a:xfrm>
              <a:off x="210" y="3525"/>
              <a:ext cx="1582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800">
                  <a:latin typeface="Times" charset="0"/>
                </a:rPr>
                <a:t>         Alice       </a:t>
              </a:r>
              <a:endParaRPr lang="en-US" altLang="ja-JP" sz="1200">
                <a:latin typeface="Times" charset="0"/>
              </a:endParaRPr>
            </a:p>
          </p:txBody>
        </p:sp>
      </p:grpSp>
      <p:grpSp>
        <p:nvGrpSpPr>
          <p:cNvPr id="71687" name="Group 6"/>
          <p:cNvGrpSpPr>
            <a:grpSpLocks/>
          </p:cNvGrpSpPr>
          <p:nvPr/>
        </p:nvGrpSpPr>
        <p:grpSpPr bwMode="auto">
          <a:xfrm>
            <a:off x="6553200" y="1752600"/>
            <a:ext cx="1524000" cy="1468438"/>
            <a:chOff x="4080" y="2271"/>
            <a:chExt cx="1537" cy="1615"/>
          </a:xfrm>
        </p:grpSpPr>
        <p:pic>
          <p:nvPicPr>
            <p:cNvPr id="71717" name="Picture 7" descr="bob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0" y="2271"/>
              <a:ext cx="1537" cy="112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1718" name="Text Box 8"/>
            <p:cNvSpPr txBox="1">
              <a:spLocks noChangeArrowheads="1"/>
            </p:cNvSpPr>
            <p:nvPr/>
          </p:nvSpPr>
          <p:spPr bwMode="auto">
            <a:xfrm>
              <a:off x="4544" y="3483"/>
              <a:ext cx="570" cy="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800">
                  <a:latin typeface="Times" charset="0"/>
                </a:rPr>
                <a:t>Bob</a:t>
              </a:r>
            </a:p>
          </p:txBody>
        </p:sp>
      </p:grpSp>
      <p:sp>
        <p:nvSpPr>
          <p:cNvPr id="71688" name="Line 9"/>
          <p:cNvSpPr>
            <a:spLocks noChangeShapeType="1"/>
          </p:cNvSpPr>
          <p:nvPr/>
        </p:nvSpPr>
        <p:spPr bwMode="auto">
          <a:xfrm>
            <a:off x="2286000" y="2362200"/>
            <a:ext cx="1066800" cy="1219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71689" name="Picture 11" descr="Cartoon_Lady_Coo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971800"/>
            <a:ext cx="1927225" cy="1824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1690" name="Text Box 12"/>
          <p:cNvSpPr txBox="1">
            <a:spLocks noChangeArrowheads="1"/>
          </p:cNvSpPr>
          <p:nvPr/>
        </p:nvSpPr>
        <p:spPr bwMode="auto">
          <a:xfrm>
            <a:off x="3581400" y="4876800"/>
            <a:ext cx="1852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>
                <a:latin typeface="Times New Roman" charset="0"/>
              </a:rPr>
              <a:t>Minnie (Mix)</a:t>
            </a:r>
          </a:p>
        </p:txBody>
      </p:sp>
      <p:grpSp>
        <p:nvGrpSpPr>
          <p:cNvPr id="71691" name="Group 13"/>
          <p:cNvGrpSpPr>
            <a:grpSpLocks/>
          </p:cNvGrpSpPr>
          <p:nvPr/>
        </p:nvGrpSpPr>
        <p:grpSpPr bwMode="auto">
          <a:xfrm>
            <a:off x="2743200" y="2057400"/>
            <a:ext cx="1371600" cy="762000"/>
            <a:chOff x="288" y="1200"/>
            <a:chExt cx="1327" cy="737"/>
          </a:xfrm>
        </p:grpSpPr>
        <p:pic>
          <p:nvPicPr>
            <p:cNvPr id="71713" name="Picture 14" descr="envelope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1200"/>
              <a:ext cx="1327" cy="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714" name="Text Box 15"/>
            <p:cNvSpPr txBox="1">
              <a:spLocks noChangeArrowheads="1"/>
            </p:cNvSpPr>
            <p:nvPr/>
          </p:nvSpPr>
          <p:spPr bwMode="auto">
            <a:xfrm>
              <a:off x="480" y="1427"/>
              <a:ext cx="960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800"/>
                <a:t>Minnie</a:t>
              </a:r>
            </a:p>
          </p:txBody>
        </p:sp>
        <p:pic>
          <p:nvPicPr>
            <p:cNvPr id="71715" name="Picture 16" descr="envelope"/>
            <p:cNvPicPr>
              <a:picLocks noChangeAspect="1" noChangeArrowheads="1"/>
            </p:cNvPicPr>
            <p:nvPr/>
          </p:nvPicPr>
          <p:blipFill>
            <a:blip r:embed="rId6">
              <a:alphaModFix amt="3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1248"/>
              <a:ext cx="895" cy="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>
                      <a:alpha val="35001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716" name="Text Box 17"/>
            <p:cNvSpPr txBox="1">
              <a:spLocks noChangeArrowheads="1"/>
            </p:cNvSpPr>
            <p:nvPr/>
          </p:nvSpPr>
          <p:spPr bwMode="auto">
            <a:xfrm>
              <a:off x="867" y="1332"/>
              <a:ext cx="571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800">
                  <a:solidFill>
                    <a:srgbClr val="CBCBCB"/>
                  </a:solidFill>
                </a:rPr>
                <a:t>Bob</a:t>
              </a:r>
            </a:p>
          </p:txBody>
        </p:sp>
      </p:grpSp>
      <p:sp>
        <p:nvSpPr>
          <p:cNvPr id="71692" name="Text Box 21"/>
          <p:cNvSpPr txBox="1">
            <a:spLocks noChangeArrowheads="1"/>
          </p:cNvSpPr>
          <p:nvPr/>
        </p:nvSpPr>
        <p:spPr bwMode="auto">
          <a:xfrm>
            <a:off x="2362200" y="5867400"/>
            <a:ext cx="403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>
                <a:solidFill>
                  <a:schemeClr val="hlink"/>
                </a:solidFill>
              </a:rPr>
              <a:t>(Envelopes are sealed using the recipient’s public key)</a:t>
            </a:r>
          </a:p>
        </p:txBody>
      </p:sp>
      <p:pic>
        <p:nvPicPr>
          <p:cNvPr id="71693" name="Picture 22" descr="caro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200400"/>
            <a:ext cx="103822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694" name="Line 23"/>
          <p:cNvSpPr>
            <a:spLocks noChangeShapeType="1"/>
          </p:cNvSpPr>
          <p:nvPr/>
        </p:nvSpPr>
        <p:spPr bwMode="auto">
          <a:xfrm>
            <a:off x="1752600" y="3733800"/>
            <a:ext cx="1676400" cy="0"/>
          </a:xfrm>
          <a:prstGeom prst="line">
            <a:avLst/>
          </a:prstGeom>
          <a:noFill/>
          <a:ln w="28575">
            <a:solidFill>
              <a:srgbClr val="2CCB1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71695" name="Group 24"/>
          <p:cNvGrpSpPr>
            <a:grpSpLocks/>
          </p:cNvGrpSpPr>
          <p:nvPr/>
        </p:nvGrpSpPr>
        <p:grpSpPr bwMode="auto">
          <a:xfrm>
            <a:off x="1981200" y="3886200"/>
            <a:ext cx="1371600" cy="762000"/>
            <a:chOff x="288" y="1200"/>
            <a:chExt cx="1327" cy="737"/>
          </a:xfrm>
        </p:grpSpPr>
        <p:pic>
          <p:nvPicPr>
            <p:cNvPr id="71709" name="Picture 25" descr="envelope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1200"/>
              <a:ext cx="1327" cy="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710" name="Text Box 26"/>
            <p:cNvSpPr txBox="1">
              <a:spLocks noChangeArrowheads="1"/>
            </p:cNvSpPr>
            <p:nvPr/>
          </p:nvSpPr>
          <p:spPr bwMode="auto">
            <a:xfrm>
              <a:off x="480" y="1427"/>
              <a:ext cx="960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800"/>
                <a:t>Minnie</a:t>
              </a:r>
            </a:p>
          </p:txBody>
        </p:sp>
        <p:pic>
          <p:nvPicPr>
            <p:cNvPr id="71711" name="Picture 27" descr="envelope"/>
            <p:cNvPicPr>
              <a:picLocks noChangeAspect="1" noChangeArrowheads="1"/>
            </p:cNvPicPr>
            <p:nvPr/>
          </p:nvPicPr>
          <p:blipFill>
            <a:blip r:embed="rId6">
              <a:alphaModFix amt="3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1248"/>
              <a:ext cx="895" cy="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>
                      <a:alpha val="35001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712" name="Text Box 28"/>
            <p:cNvSpPr txBox="1">
              <a:spLocks noChangeArrowheads="1"/>
            </p:cNvSpPr>
            <p:nvPr/>
          </p:nvSpPr>
          <p:spPr bwMode="auto">
            <a:xfrm>
              <a:off x="885" y="1332"/>
              <a:ext cx="535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800">
                  <a:solidFill>
                    <a:srgbClr val="CBCBCB"/>
                  </a:solidFill>
                </a:rPr>
                <a:t>Jeff</a:t>
              </a:r>
            </a:p>
          </p:txBody>
        </p:sp>
      </p:grpSp>
      <p:pic>
        <p:nvPicPr>
          <p:cNvPr id="71696" name="Picture 29" descr="dav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397250"/>
            <a:ext cx="8953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697" name="Picture 30" descr="ed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276"/>
          <a:stretch>
            <a:fillRect/>
          </a:stretch>
        </p:blipFill>
        <p:spPr bwMode="auto">
          <a:xfrm>
            <a:off x="533400" y="4876800"/>
            <a:ext cx="11239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698" name="Picture 31" descr="Canary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4724400"/>
            <a:ext cx="7572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699" name="Line 32"/>
          <p:cNvSpPr>
            <a:spLocks noChangeShapeType="1"/>
          </p:cNvSpPr>
          <p:nvPr/>
        </p:nvSpPr>
        <p:spPr bwMode="auto">
          <a:xfrm flipV="1">
            <a:off x="1600200" y="4724400"/>
            <a:ext cx="1828800" cy="533400"/>
          </a:xfrm>
          <a:prstGeom prst="line">
            <a:avLst/>
          </a:prstGeom>
          <a:noFill/>
          <a:ln w="28575">
            <a:solidFill>
              <a:srgbClr val="DB822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71700" name="Group 33"/>
          <p:cNvGrpSpPr>
            <a:grpSpLocks/>
          </p:cNvGrpSpPr>
          <p:nvPr/>
        </p:nvGrpSpPr>
        <p:grpSpPr bwMode="auto">
          <a:xfrm>
            <a:off x="1981200" y="5257800"/>
            <a:ext cx="1371600" cy="762000"/>
            <a:chOff x="288" y="1200"/>
            <a:chExt cx="1327" cy="737"/>
          </a:xfrm>
        </p:grpSpPr>
        <p:pic>
          <p:nvPicPr>
            <p:cNvPr id="71705" name="Picture 34" descr="envelope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1200"/>
              <a:ext cx="1327" cy="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706" name="Text Box 35"/>
            <p:cNvSpPr txBox="1">
              <a:spLocks noChangeArrowheads="1"/>
            </p:cNvSpPr>
            <p:nvPr/>
          </p:nvSpPr>
          <p:spPr bwMode="auto">
            <a:xfrm>
              <a:off x="480" y="1427"/>
              <a:ext cx="960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800"/>
                <a:t>Minnie</a:t>
              </a:r>
            </a:p>
          </p:txBody>
        </p:sp>
        <p:pic>
          <p:nvPicPr>
            <p:cNvPr id="71707" name="Picture 36" descr="envelope"/>
            <p:cNvPicPr>
              <a:picLocks noChangeAspect="1" noChangeArrowheads="1"/>
            </p:cNvPicPr>
            <p:nvPr/>
          </p:nvPicPr>
          <p:blipFill>
            <a:blip r:embed="rId6">
              <a:alphaModFix amt="3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1248"/>
              <a:ext cx="895" cy="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>
                      <a:alpha val="35001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708" name="Text Box 37"/>
            <p:cNvSpPr txBox="1">
              <a:spLocks noChangeArrowheads="1"/>
            </p:cNvSpPr>
            <p:nvPr/>
          </p:nvSpPr>
          <p:spPr bwMode="auto">
            <a:xfrm>
              <a:off x="928" y="1332"/>
              <a:ext cx="449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800">
                  <a:solidFill>
                    <a:srgbClr val="CBCBCB"/>
                  </a:solidFill>
                </a:rPr>
                <a:t>Ed</a:t>
              </a:r>
            </a:p>
          </p:txBody>
        </p:sp>
      </p:grpSp>
      <p:sp>
        <p:nvSpPr>
          <p:cNvPr id="71701" name="Text Box 38"/>
          <p:cNvSpPr txBox="1">
            <a:spLocks noChangeArrowheads="1"/>
          </p:cNvSpPr>
          <p:nvPr/>
        </p:nvSpPr>
        <p:spPr bwMode="auto">
          <a:xfrm>
            <a:off x="7515225" y="5791200"/>
            <a:ext cx="5111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600"/>
              <a:t>Jeff</a:t>
            </a:r>
          </a:p>
        </p:txBody>
      </p:sp>
      <p:sp>
        <p:nvSpPr>
          <p:cNvPr id="71702" name="Text Box 39"/>
          <p:cNvSpPr txBox="1">
            <a:spLocks noChangeArrowheads="1"/>
          </p:cNvSpPr>
          <p:nvPr/>
        </p:nvSpPr>
        <p:spPr bwMode="auto">
          <a:xfrm>
            <a:off x="7696200" y="4387850"/>
            <a:ext cx="4333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600"/>
              <a:t>Ed</a:t>
            </a:r>
          </a:p>
        </p:txBody>
      </p:sp>
      <p:sp>
        <p:nvSpPr>
          <p:cNvPr id="71703" name="Text Box 48"/>
          <p:cNvSpPr txBox="1">
            <a:spLocks noChangeArrowheads="1"/>
          </p:cNvSpPr>
          <p:nvPr/>
        </p:nvSpPr>
        <p:spPr bwMode="auto">
          <a:xfrm>
            <a:off x="838200" y="4419600"/>
            <a:ext cx="669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600"/>
              <a:t>Carol</a:t>
            </a:r>
          </a:p>
        </p:txBody>
      </p:sp>
      <p:sp>
        <p:nvSpPr>
          <p:cNvPr id="71704" name="Text Box 49"/>
          <p:cNvSpPr txBox="1">
            <a:spLocks noChangeArrowheads="1"/>
          </p:cNvSpPr>
          <p:nvPr/>
        </p:nvSpPr>
        <p:spPr bwMode="auto">
          <a:xfrm>
            <a:off x="365125" y="6019800"/>
            <a:ext cx="1471613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600"/>
              <a:t>Nameless guy</a:t>
            </a:r>
          </a:p>
        </p:txBody>
      </p:sp>
    </p:spTree>
    <p:extLst>
      <p:ext uri="{BB962C8B-B14F-4D97-AF65-F5344CB8AC3E}">
        <p14:creationId xmlns:p14="http://schemas.microsoft.com/office/powerpoint/2010/main" val="180465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Chaum mix w/ multiple participants </a:t>
            </a:r>
          </a:p>
        </p:txBody>
      </p:sp>
      <p:sp>
        <p:nvSpPr>
          <p:cNvPr id="7373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FC5A1AB-59F3-F344-B1AD-B2D8586CA1E0}" type="slidenum">
              <a:rPr lang="en-US" altLang="ja-JP" sz="800">
                <a:ea typeface="MS PGothic" charset="0"/>
                <a:cs typeface="MS PGothic" charset="0"/>
              </a:rPr>
              <a:pPr/>
              <a:t>17</a:t>
            </a:fld>
            <a:endParaRPr lang="en-US" altLang="ja-JP" sz="800">
              <a:ea typeface="MS PGothic" charset="0"/>
              <a:cs typeface="MS PGothic" charset="0"/>
            </a:endParaRPr>
          </a:p>
        </p:txBody>
      </p:sp>
      <p:grpSp>
        <p:nvGrpSpPr>
          <p:cNvPr id="73734" name="Group 3"/>
          <p:cNvGrpSpPr>
            <a:grpSpLocks/>
          </p:cNvGrpSpPr>
          <p:nvPr/>
        </p:nvGrpSpPr>
        <p:grpSpPr bwMode="auto">
          <a:xfrm>
            <a:off x="806450" y="1524000"/>
            <a:ext cx="1593850" cy="1673225"/>
            <a:chOff x="210" y="2208"/>
            <a:chExt cx="1582" cy="1687"/>
          </a:xfrm>
        </p:grpSpPr>
        <p:pic>
          <p:nvPicPr>
            <p:cNvPr id="73771" name="Picture 4" descr="alic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2208"/>
              <a:ext cx="1344" cy="124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3772" name="Text Box 5"/>
            <p:cNvSpPr txBox="1">
              <a:spLocks noChangeArrowheads="1"/>
            </p:cNvSpPr>
            <p:nvPr/>
          </p:nvSpPr>
          <p:spPr bwMode="auto">
            <a:xfrm>
              <a:off x="210" y="3525"/>
              <a:ext cx="1582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800">
                  <a:latin typeface="Times" charset="0"/>
                </a:rPr>
                <a:t>         Alice       </a:t>
              </a:r>
              <a:endParaRPr lang="en-US" altLang="ja-JP" sz="1200">
                <a:latin typeface="Times" charset="0"/>
              </a:endParaRPr>
            </a:p>
          </p:txBody>
        </p:sp>
      </p:grpSp>
      <p:grpSp>
        <p:nvGrpSpPr>
          <p:cNvPr id="73735" name="Group 6"/>
          <p:cNvGrpSpPr>
            <a:grpSpLocks/>
          </p:cNvGrpSpPr>
          <p:nvPr/>
        </p:nvGrpSpPr>
        <p:grpSpPr bwMode="auto">
          <a:xfrm>
            <a:off x="6553200" y="1752600"/>
            <a:ext cx="1524000" cy="1468438"/>
            <a:chOff x="4080" y="2271"/>
            <a:chExt cx="1537" cy="1615"/>
          </a:xfrm>
        </p:grpSpPr>
        <p:pic>
          <p:nvPicPr>
            <p:cNvPr id="73769" name="Picture 7" descr="bob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0" y="2271"/>
              <a:ext cx="1537" cy="112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3770" name="Text Box 8"/>
            <p:cNvSpPr txBox="1">
              <a:spLocks noChangeArrowheads="1"/>
            </p:cNvSpPr>
            <p:nvPr/>
          </p:nvSpPr>
          <p:spPr bwMode="auto">
            <a:xfrm>
              <a:off x="4544" y="3483"/>
              <a:ext cx="570" cy="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800">
                  <a:latin typeface="Times" charset="0"/>
                </a:rPr>
                <a:t>Bob</a:t>
              </a:r>
            </a:p>
          </p:txBody>
        </p:sp>
      </p:grpSp>
      <p:sp>
        <p:nvSpPr>
          <p:cNvPr id="73736" name="Line 9"/>
          <p:cNvSpPr>
            <a:spLocks noChangeShapeType="1"/>
          </p:cNvSpPr>
          <p:nvPr/>
        </p:nvSpPr>
        <p:spPr bwMode="auto">
          <a:xfrm>
            <a:off x="2286000" y="2362200"/>
            <a:ext cx="1066800" cy="1219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3737" name="Line 10"/>
          <p:cNvSpPr>
            <a:spLocks noChangeShapeType="1"/>
          </p:cNvSpPr>
          <p:nvPr/>
        </p:nvSpPr>
        <p:spPr bwMode="auto">
          <a:xfrm flipV="1">
            <a:off x="5410200" y="2438400"/>
            <a:ext cx="1143000" cy="1219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73738" name="Picture 11" descr="Cartoon_Lady_Coo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971800"/>
            <a:ext cx="1927225" cy="1824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3739" name="Text Box 12"/>
          <p:cNvSpPr txBox="1">
            <a:spLocks noChangeArrowheads="1"/>
          </p:cNvSpPr>
          <p:nvPr/>
        </p:nvSpPr>
        <p:spPr bwMode="auto">
          <a:xfrm>
            <a:off x="3581400" y="4876800"/>
            <a:ext cx="1852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>
                <a:latin typeface="Times New Roman" charset="0"/>
              </a:rPr>
              <a:t>Minnie (Mix)</a:t>
            </a:r>
          </a:p>
        </p:txBody>
      </p:sp>
      <p:grpSp>
        <p:nvGrpSpPr>
          <p:cNvPr id="73740" name="Group 13"/>
          <p:cNvGrpSpPr>
            <a:grpSpLocks/>
          </p:cNvGrpSpPr>
          <p:nvPr/>
        </p:nvGrpSpPr>
        <p:grpSpPr bwMode="auto">
          <a:xfrm>
            <a:off x="2743200" y="2057400"/>
            <a:ext cx="1371600" cy="762000"/>
            <a:chOff x="288" y="1200"/>
            <a:chExt cx="1327" cy="737"/>
          </a:xfrm>
        </p:grpSpPr>
        <p:pic>
          <p:nvPicPr>
            <p:cNvPr id="73765" name="Picture 14" descr="envelope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1200"/>
              <a:ext cx="1327" cy="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3766" name="Text Box 15"/>
            <p:cNvSpPr txBox="1">
              <a:spLocks noChangeArrowheads="1"/>
            </p:cNvSpPr>
            <p:nvPr/>
          </p:nvSpPr>
          <p:spPr bwMode="auto">
            <a:xfrm>
              <a:off x="480" y="1427"/>
              <a:ext cx="960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800"/>
                <a:t>Minnie</a:t>
              </a:r>
            </a:p>
          </p:txBody>
        </p:sp>
        <p:pic>
          <p:nvPicPr>
            <p:cNvPr id="73767" name="Picture 16" descr="envelope"/>
            <p:cNvPicPr>
              <a:picLocks noChangeAspect="1" noChangeArrowheads="1"/>
            </p:cNvPicPr>
            <p:nvPr/>
          </p:nvPicPr>
          <p:blipFill>
            <a:blip r:embed="rId6">
              <a:alphaModFix amt="3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1248"/>
              <a:ext cx="895" cy="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>
                      <a:alpha val="35001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3768" name="Text Box 17"/>
            <p:cNvSpPr txBox="1">
              <a:spLocks noChangeArrowheads="1"/>
            </p:cNvSpPr>
            <p:nvPr/>
          </p:nvSpPr>
          <p:spPr bwMode="auto">
            <a:xfrm>
              <a:off x="867" y="1332"/>
              <a:ext cx="571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800">
                  <a:solidFill>
                    <a:srgbClr val="CBCBCB"/>
                  </a:solidFill>
                </a:rPr>
                <a:t>Bob</a:t>
              </a:r>
            </a:p>
          </p:txBody>
        </p:sp>
      </p:grpSp>
      <p:grpSp>
        <p:nvGrpSpPr>
          <p:cNvPr id="73741" name="Group 18"/>
          <p:cNvGrpSpPr>
            <a:grpSpLocks/>
          </p:cNvGrpSpPr>
          <p:nvPr/>
        </p:nvGrpSpPr>
        <p:grpSpPr bwMode="auto">
          <a:xfrm>
            <a:off x="4724400" y="2030413"/>
            <a:ext cx="1420813" cy="788987"/>
            <a:chOff x="3792" y="1344"/>
            <a:chExt cx="895" cy="497"/>
          </a:xfrm>
        </p:grpSpPr>
        <p:pic>
          <p:nvPicPr>
            <p:cNvPr id="73763" name="Picture 19" descr="envelope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2" y="1344"/>
              <a:ext cx="895" cy="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3764" name="Text Box 20"/>
            <p:cNvSpPr txBox="1">
              <a:spLocks noChangeArrowheads="1"/>
            </p:cNvSpPr>
            <p:nvPr/>
          </p:nvSpPr>
          <p:spPr bwMode="auto">
            <a:xfrm>
              <a:off x="4020" y="1488"/>
              <a:ext cx="4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800"/>
                <a:t> Bob</a:t>
              </a:r>
            </a:p>
          </p:txBody>
        </p:sp>
      </p:grpSp>
      <p:sp>
        <p:nvSpPr>
          <p:cNvPr id="73742" name="Text Box 21"/>
          <p:cNvSpPr txBox="1">
            <a:spLocks noChangeArrowheads="1"/>
          </p:cNvSpPr>
          <p:nvPr/>
        </p:nvSpPr>
        <p:spPr bwMode="auto">
          <a:xfrm>
            <a:off x="2362200" y="5867400"/>
            <a:ext cx="403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>
                <a:solidFill>
                  <a:schemeClr val="hlink"/>
                </a:solidFill>
              </a:rPr>
              <a:t>(Envelopes are sealed using the recipient’s public key)</a:t>
            </a:r>
          </a:p>
        </p:txBody>
      </p:sp>
      <p:pic>
        <p:nvPicPr>
          <p:cNvPr id="73743" name="Picture 22" descr="caro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200400"/>
            <a:ext cx="103822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744" name="Line 23"/>
          <p:cNvSpPr>
            <a:spLocks noChangeShapeType="1"/>
          </p:cNvSpPr>
          <p:nvPr/>
        </p:nvSpPr>
        <p:spPr bwMode="auto">
          <a:xfrm>
            <a:off x="1752600" y="3733800"/>
            <a:ext cx="1676400" cy="0"/>
          </a:xfrm>
          <a:prstGeom prst="line">
            <a:avLst/>
          </a:prstGeom>
          <a:noFill/>
          <a:ln w="28575">
            <a:solidFill>
              <a:srgbClr val="2CCB1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73745" name="Group 24"/>
          <p:cNvGrpSpPr>
            <a:grpSpLocks/>
          </p:cNvGrpSpPr>
          <p:nvPr/>
        </p:nvGrpSpPr>
        <p:grpSpPr bwMode="auto">
          <a:xfrm>
            <a:off x="1981200" y="3886200"/>
            <a:ext cx="1371600" cy="762000"/>
            <a:chOff x="288" y="1200"/>
            <a:chExt cx="1327" cy="737"/>
          </a:xfrm>
        </p:grpSpPr>
        <p:pic>
          <p:nvPicPr>
            <p:cNvPr id="73759" name="Picture 25" descr="envelope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1200"/>
              <a:ext cx="1327" cy="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3760" name="Text Box 26"/>
            <p:cNvSpPr txBox="1">
              <a:spLocks noChangeArrowheads="1"/>
            </p:cNvSpPr>
            <p:nvPr/>
          </p:nvSpPr>
          <p:spPr bwMode="auto">
            <a:xfrm>
              <a:off x="480" y="1427"/>
              <a:ext cx="960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800"/>
                <a:t>Minnie</a:t>
              </a:r>
            </a:p>
          </p:txBody>
        </p:sp>
        <p:pic>
          <p:nvPicPr>
            <p:cNvPr id="73761" name="Picture 27" descr="envelope"/>
            <p:cNvPicPr>
              <a:picLocks noChangeAspect="1" noChangeArrowheads="1"/>
            </p:cNvPicPr>
            <p:nvPr/>
          </p:nvPicPr>
          <p:blipFill>
            <a:blip r:embed="rId6">
              <a:alphaModFix amt="3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1248"/>
              <a:ext cx="895" cy="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>
                      <a:alpha val="35001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3762" name="Text Box 28"/>
            <p:cNvSpPr txBox="1">
              <a:spLocks noChangeArrowheads="1"/>
            </p:cNvSpPr>
            <p:nvPr/>
          </p:nvSpPr>
          <p:spPr bwMode="auto">
            <a:xfrm>
              <a:off x="885" y="1332"/>
              <a:ext cx="535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800">
                  <a:solidFill>
                    <a:srgbClr val="CBCBCB"/>
                  </a:solidFill>
                </a:rPr>
                <a:t>Jeff</a:t>
              </a:r>
            </a:p>
          </p:txBody>
        </p:sp>
      </p:grpSp>
      <p:pic>
        <p:nvPicPr>
          <p:cNvPr id="73746" name="Picture 29" descr="dav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397250"/>
            <a:ext cx="8953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7" name="Picture 30" descr="ed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276"/>
          <a:stretch>
            <a:fillRect/>
          </a:stretch>
        </p:blipFill>
        <p:spPr bwMode="auto">
          <a:xfrm>
            <a:off x="533400" y="4876800"/>
            <a:ext cx="11239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8" name="Picture 31" descr="Canary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4724400"/>
            <a:ext cx="7572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749" name="Line 32"/>
          <p:cNvSpPr>
            <a:spLocks noChangeShapeType="1"/>
          </p:cNvSpPr>
          <p:nvPr/>
        </p:nvSpPr>
        <p:spPr bwMode="auto">
          <a:xfrm flipV="1">
            <a:off x="1600200" y="4724400"/>
            <a:ext cx="1828800" cy="533400"/>
          </a:xfrm>
          <a:prstGeom prst="line">
            <a:avLst/>
          </a:prstGeom>
          <a:noFill/>
          <a:ln w="28575">
            <a:solidFill>
              <a:srgbClr val="DB822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73750" name="Group 33"/>
          <p:cNvGrpSpPr>
            <a:grpSpLocks/>
          </p:cNvGrpSpPr>
          <p:nvPr/>
        </p:nvGrpSpPr>
        <p:grpSpPr bwMode="auto">
          <a:xfrm>
            <a:off x="1981200" y="5257800"/>
            <a:ext cx="1371600" cy="762000"/>
            <a:chOff x="288" y="1200"/>
            <a:chExt cx="1327" cy="737"/>
          </a:xfrm>
        </p:grpSpPr>
        <p:pic>
          <p:nvPicPr>
            <p:cNvPr id="73755" name="Picture 34" descr="envelope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1200"/>
              <a:ext cx="1327" cy="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3756" name="Text Box 35"/>
            <p:cNvSpPr txBox="1">
              <a:spLocks noChangeArrowheads="1"/>
            </p:cNvSpPr>
            <p:nvPr/>
          </p:nvSpPr>
          <p:spPr bwMode="auto">
            <a:xfrm>
              <a:off x="480" y="1427"/>
              <a:ext cx="960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800"/>
                <a:t>Minnie</a:t>
              </a:r>
            </a:p>
          </p:txBody>
        </p:sp>
        <p:pic>
          <p:nvPicPr>
            <p:cNvPr id="73757" name="Picture 36" descr="envelope"/>
            <p:cNvPicPr>
              <a:picLocks noChangeAspect="1" noChangeArrowheads="1"/>
            </p:cNvPicPr>
            <p:nvPr/>
          </p:nvPicPr>
          <p:blipFill>
            <a:blip r:embed="rId6">
              <a:alphaModFix amt="3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1248"/>
              <a:ext cx="895" cy="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>
                      <a:alpha val="35001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3758" name="Text Box 37"/>
            <p:cNvSpPr txBox="1">
              <a:spLocks noChangeArrowheads="1"/>
            </p:cNvSpPr>
            <p:nvPr/>
          </p:nvSpPr>
          <p:spPr bwMode="auto">
            <a:xfrm>
              <a:off x="928" y="1332"/>
              <a:ext cx="449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800">
                  <a:solidFill>
                    <a:srgbClr val="CBCBCB"/>
                  </a:solidFill>
                </a:rPr>
                <a:t>Ed</a:t>
              </a:r>
            </a:p>
          </p:txBody>
        </p:sp>
      </p:grpSp>
      <p:sp>
        <p:nvSpPr>
          <p:cNvPr id="73751" name="Text Box 38"/>
          <p:cNvSpPr txBox="1">
            <a:spLocks noChangeArrowheads="1"/>
          </p:cNvSpPr>
          <p:nvPr/>
        </p:nvSpPr>
        <p:spPr bwMode="auto">
          <a:xfrm>
            <a:off x="7515225" y="5791200"/>
            <a:ext cx="5111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600"/>
              <a:t>Jeff</a:t>
            </a:r>
          </a:p>
        </p:txBody>
      </p:sp>
      <p:sp>
        <p:nvSpPr>
          <p:cNvPr id="73752" name="Text Box 39"/>
          <p:cNvSpPr txBox="1">
            <a:spLocks noChangeArrowheads="1"/>
          </p:cNvSpPr>
          <p:nvPr/>
        </p:nvSpPr>
        <p:spPr bwMode="auto">
          <a:xfrm>
            <a:off x="7696200" y="4387850"/>
            <a:ext cx="4333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600"/>
              <a:t>Ed</a:t>
            </a:r>
          </a:p>
        </p:txBody>
      </p:sp>
      <p:sp>
        <p:nvSpPr>
          <p:cNvPr id="73753" name="Text Box 48"/>
          <p:cNvSpPr txBox="1">
            <a:spLocks noChangeArrowheads="1"/>
          </p:cNvSpPr>
          <p:nvPr/>
        </p:nvSpPr>
        <p:spPr bwMode="auto">
          <a:xfrm>
            <a:off x="838200" y="4419600"/>
            <a:ext cx="669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600"/>
              <a:t>Carol</a:t>
            </a:r>
          </a:p>
        </p:txBody>
      </p:sp>
      <p:sp>
        <p:nvSpPr>
          <p:cNvPr id="73754" name="Text Box 49"/>
          <p:cNvSpPr txBox="1">
            <a:spLocks noChangeArrowheads="1"/>
          </p:cNvSpPr>
          <p:nvPr/>
        </p:nvSpPr>
        <p:spPr bwMode="auto">
          <a:xfrm>
            <a:off x="365125" y="6019800"/>
            <a:ext cx="1471613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600"/>
              <a:t>Nameless guy</a:t>
            </a:r>
          </a:p>
        </p:txBody>
      </p:sp>
    </p:spTree>
    <p:extLst>
      <p:ext uri="{BB962C8B-B14F-4D97-AF65-F5344CB8AC3E}">
        <p14:creationId xmlns:p14="http://schemas.microsoft.com/office/powerpoint/2010/main" val="386860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Chaum mix w/ multiple participants </a:t>
            </a:r>
          </a:p>
        </p:txBody>
      </p:sp>
      <p:sp>
        <p:nvSpPr>
          <p:cNvPr id="7578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E86555D-1EE6-844F-8702-B8F28A5F1ECD}" type="slidenum">
              <a:rPr lang="en-US" altLang="ja-JP" sz="800">
                <a:ea typeface="MS PGothic" charset="0"/>
                <a:cs typeface="MS PGothic" charset="0"/>
              </a:rPr>
              <a:pPr/>
              <a:t>18</a:t>
            </a:fld>
            <a:endParaRPr lang="en-US" altLang="ja-JP" sz="800">
              <a:ea typeface="MS PGothic" charset="0"/>
              <a:cs typeface="MS PGothic" charset="0"/>
            </a:endParaRPr>
          </a:p>
        </p:txBody>
      </p:sp>
      <p:grpSp>
        <p:nvGrpSpPr>
          <p:cNvPr id="75782" name="Group 3"/>
          <p:cNvGrpSpPr>
            <a:grpSpLocks/>
          </p:cNvGrpSpPr>
          <p:nvPr/>
        </p:nvGrpSpPr>
        <p:grpSpPr bwMode="auto">
          <a:xfrm>
            <a:off x="806450" y="1524000"/>
            <a:ext cx="1593850" cy="1673225"/>
            <a:chOff x="210" y="2208"/>
            <a:chExt cx="1582" cy="1687"/>
          </a:xfrm>
        </p:grpSpPr>
        <p:pic>
          <p:nvPicPr>
            <p:cNvPr id="75823" name="Picture 4" descr="alic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2208"/>
              <a:ext cx="1344" cy="124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5824" name="Text Box 5"/>
            <p:cNvSpPr txBox="1">
              <a:spLocks noChangeArrowheads="1"/>
            </p:cNvSpPr>
            <p:nvPr/>
          </p:nvSpPr>
          <p:spPr bwMode="auto">
            <a:xfrm>
              <a:off x="210" y="3525"/>
              <a:ext cx="1582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800">
                  <a:latin typeface="Times" charset="0"/>
                </a:rPr>
                <a:t>         Alice       </a:t>
              </a:r>
              <a:endParaRPr lang="en-US" altLang="ja-JP" sz="1200">
                <a:latin typeface="Times" charset="0"/>
              </a:endParaRPr>
            </a:p>
          </p:txBody>
        </p:sp>
      </p:grpSp>
      <p:grpSp>
        <p:nvGrpSpPr>
          <p:cNvPr id="75783" name="Group 6"/>
          <p:cNvGrpSpPr>
            <a:grpSpLocks/>
          </p:cNvGrpSpPr>
          <p:nvPr/>
        </p:nvGrpSpPr>
        <p:grpSpPr bwMode="auto">
          <a:xfrm>
            <a:off x="6553200" y="1752600"/>
            <a:ext cx="1524000" cy="1468438"/>
            <a:chOff x="4080" y="2271"/>
            <a:chExt cx="1537" cy="1615"/>
          </a:xfrm>
        </p:grpSpPr>
        <p:pic>
          <p:nvPicPr>
            <p:cNvPr id="75821" name="Picture 7" descr="bob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0" y="2271"/>
              <a:ext cx="1537" cy="112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5822" name="Text Box 8"/>
            <p:cNvSpPr txBox="1">
              <a:spLocks noChangeArrowheads="1"/>
            </p:cNvSpPr>
            <p:nvPr/>
          </p:nvSpPr>
          <p:spPr bwMode="auto">
            <a:xfrm>
              <a:off x="4544" y="3483"/>
              <a:ext cx="570" cy="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800">
                  <a:latin typeface="Times" charset="0"/>
                </a:rPr>
                <a:t>Bob</a:t>
              </a:r>
            </a:p>
          </p:txBody>
        </p:sp>
      </p:grpSp>
      <p:sp>
        <p:nvSpPr>
          <p:cNvPr id="75784" name="Line 9"/>
          <p:cNvSpPr>
            <a:spLocks noChangeShapeType="1"/>
          </p:cNvSpPr>
          <p:nvPr/>
        </p:nvSpPr>
        <p:spPr bwMode="auto">
          <a:xfrm>
            <a:off x="2286000" y="2362200"/>
            <a:ext cx="1066800" cy="1219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785" name="Line 10"/>
          <p:cNvSpPr>
            <a:spLocks noChangeShapeType="1"/>
          </p:cNvSpPr>
          <p:nvPr/>
        </p:nvSpPr>
        <p:spPr bwMode="auto">
          <a:xfrm flipV="1">
            <a:off x="5410200" y="2438400"/>
            <a:ext cx="1143000" cy="1219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75786" name="Picture 11" descr="Cartoon_Lady_Coo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971800"/>
            <a:ext cx="1927225" cy="1824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5787" name="Text Box 12"/>
          <p:cNvSpPr txBox="1">
            <a:spLocks noChangeArrowheads="1"/>
          </p:cNvSpPr>
          <p:nvPr/>
        </p:nvSpPr>
        <p:spPr bwMode="auto">
          <a:xfrm>
            <a:off x="3581400" y="4876800"/>
            <a:ext cx="1852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>
                <a:latin typeface="Times New Roman" charset="0"/>
              </a:rPr>
              <a:t>Minnie (Mix)</a:t>
            </a:r>
          </a:p>
        </p:txBody>
      </p:sp>
      <p:grpSp>
        <p:nvGrpSpPr>
          <p:cNvPr id="75788" name="Group 13"/>
          <p:cNvGrpSpPr>
            <a:grpSpLocks/>
          </p:cNvGrpSpPr>
          <p:nvPr/>
        </p:nvGrpSpPr>
        <p:grpSpPr bwMode="auto">
          <a:xfrm>
            <a:off x="2743200" y="2057400"/>
            <a:ext cx="1371600" cy="762000"/>
            <a:chOff x="288" y="1200"/>
            <a:chExt cx="1327" cy="737"/>
          </a:xfrm>
        </p:grpSpPr>
        <p:pic>
          <p:nvPicPr>
            <p:cNvPr id="75817" name="Picture 14" descr="envelope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1200"/>
              <a:ext cx="1327" cy="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5818" name="Text Box 15"/>
            <p:cNvSpPr txBox="1">
              <a:spLocks noChangeArrowheads="1"/>
            </p:cNvSpPr>
            <p:nvPr/>
          </p:nvSpPr>
          <p:spPr bwMode="auto">
            <a:xfrm>
              <a:off x="480" y="1427"/>
              <a:ext cx="960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800"/>
                <a:t>Minnie</a:t>
              </a:r>
            </a:p>
          </p:txBody>
        </p:sp>
        <p:pic>
          <p:nvPicPr>
            <p:cNvPr id="75819" name="Picture 16" descr="envelope"/>
            <p:cNvPicPr>
              <a:picLocks noChangeAspect="1" noChangeArrowheads="1"/>
            </p:cNvPicPr>
            <p:nvPr/>
          </p:nvPicPr>
          <p:blipFill>
            <a:blip r:embed="rId6">
              <a:alphaModFix amt="3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1248"/>
              <a:ext cx="895" cy="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>
                      <a:alpha val="35001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5820" name="Text Box 17"/>
            <p:cNvSpPr txBox="1">
              <a:spLocks noChangeArrowheads="1"/>
            </p:cNvSpPr>
            <p:nvPr/>
          </p:nvSpPr>
          <p:spPr bwMode="auto">
            <a:xfrm>
              <a:off x="867" y="1332"/>
              <a:ext cx="571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800">
                  <a:solidFill>
                    <a:srgbClr val="CBCBCB"/>
                  </a:solidFill>
                </a:rPr>
                <a:t>Bob</a:t>
              </a:r>
            </a:p>
          </p:txBody>
        </p:sp>
      </p:grpSp>
      <p:grpSp>
        <p:nvGrpSpPr>
          <p:cNvPr id="75789" name="Group 18"/>
          <p:cNvGrpSpPr>
            <a:grpSpLocks/>
          </p:cNvGrpSpPr>
          <p:nvPr/>
        </p:nvGrpSpPr>
        <p:grpSpPr bwMode="auto">
          <a:xfrm>
            <a:off x="4724400" y="2030413"/>
            <a:ext cx="1420813" cy="788987"/>
            <a:chOff x="3792" y="1344"/>
            <a:chExt cx="895" cy="497"/>
          </a:xfrm>
        </p:grpSpPr>
        <p:pic>
          <p:nvPicPr>
            <p:cNvPr id="75815" name="Picture 19" descr="envelope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2" y="1344"/>
              <a:ext cx="895" cy="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5816" name="Text Box 20"/>
            <p:cNvSpPr txBox="1">
              <a:spLocks noChangeArrowheads="1"/>
            </p:cNvSpPr>
            <p:nvPr/>
          </p:nvSpPr>
          <p:spPr bwMode="auto">
            <a:xfrm>
              <a:off x="4020" y="1488"/>
              <a:ext cx="4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800"/>
                <a:t> Bob</a:t>
              </a:r>
            </a:p>
          </p:txBody>
        </p:sp>
      </p:grpSp>
      <p:sp>
        <p:nvSpPr>
          <p:cNvPr id="75790" name="Text Box 21"/>
          <p:cNvSpPr txBox="1">
            <a:spLocks noChangeArrowheads="1"/>
          </p:cNvSpPr>
          <p:nvPr/>
        </p:nvSpPr>
        <p:spPr bwMode="auto">
          <a:xfrm>
            <a:off x="2362200" y="5867400"/>
            <a:ext cx="403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>
                <a:solidFill>
                  <a:schemeClr val="hlink"/>
                </a:solidFill>
              </a:rPr>
              <a:t>(Envelopes are sealed using the recipient’s public key)</a:t>
            </a:r>
          </a:p>
        </p:txBody>
      </p:sp>
      <p:pic>
        <p:nvPicPr>
          <p:cNvPr id="75791" name="Picture 22" descr="caro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200400"/>
            <a:ext cx="103822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92" name="Line 23"/>
          <p:cNvSpPr>
            <a:spLocks noChangeShapeType="1"/>
          </p:cNvSpPr>
          <p:nvPr/>
        </p:nvSpPr>
        <p:spPr bwMode="auto">
          <a:xfrm>
            <a:off x="1752600" y="3733800"/>
            <a:ext cx="1676400" cy="0"/>
          </a:xfrm>
          <a:prstGeom prst="line">
            <a:avLst/>
          </a:prstGeom>
          <a:noFill/>
          <a:ln w="28575">
            <a:solidFill>
              <a:srgbClr val="2CCB1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75793" name="Group 24"/>
          <p:cNvGrpSpPr>
            <a:grpSpLocks/>
          </p:cNvGrpSpPr>
          <p:nvPr/>
        </p:nvGrpSpPr>
        <p:grpSpPr bwMode="auto">
          <a:xfrm>
            <a:off x="1981200" y="3886200"/>
            <a:ext cx="1371600" cy="762000"/>
            <a:chOff x="288" y="1200"/>
            <a:chExt cx="1327" cy="737"/>
          </a:xfrm>
        </p:grpSpPr>
        <p:pic>
          <p:nvPicPr>
            <p:cNvPr id="75811" name="Picture 25" descr="envelope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1200"/>
              <a:ext cx="1327" cy="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5812" name="Text Box 26"/>
            <p:cNvSpPr txBox="1">
              <a:spLocks noChangeArrowheads="1"/>
            </p:cNvSpPr>
            <p:nvPr/>
          </p:nvSpPr>
          <p:spPr bwMode="auto">
            <a:xfrm>
              <a:off x="480" y="1427"/>
              <a:ext cx="960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800"/>
                <a:t>Minnie</a:t>
              </a:r>
            </a:p>
          </p:txBody>
        </p:sp>
        <p:pic>
          <p:nvPicPr>
            <p:cNvPr id="75813" name="Picture 27" descr="envelope"/>
            <p:cNvPicPr>
              <a:picLocks noChangeAspect="1" noChangeArrowheads="1"/>
            </p:cNvPicPr>
            <p:nvPr/>
          </p:nvPicPr>
          <p:blipFill>
            <a:blip r:embed="rId6">
              <a:alphaModFix amt="3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1248"/>
              <a:ext cx="895" cy="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>
                      <a:alpha val="35001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5814" name="Text Box 28"/>
            <p:cNvSpPr txBox="1">
              <a:spLocks noChangeArrowheads="1"/>
            </p:cNvSpPr>
            <p:nvPr/>
          </p:nvSpPr>
          <p:spPr bwMode="auto">
            <a:xfrm>
              <a:off x="885" y="1332"/>
              <a:ext cx="535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800">
                  <a:solidFill>
                    <a:srgbClr val="CBCBCB"/>
                  </a:solidFill>
                </a:rPr>
                <a:t>Jeff</a:t>
              </a:r>
            </a:p>
          </p:txBody>
        </p:sp>
      </p:grpSp>
      <p:pic>
        <p:nvPicPr>
          <p:cNvPr id="75794" name="Picture 29" descr="dav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397250"/>
            <a:ext cx="8953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795" name="Picture 30" descr="ed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276"/>
          <a:stretch>
            <a:fillRect/>
          </a:stretch>
        </p:blipFill>
        <p:spPr bwMode="auto">
          <a:xfrm>
            <a:off x="533400" y="4876800"/>
            <a:ext cx="11239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796" name="Picture 31" descr="Canary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4724400"/>
            <a:ext cx="7572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97" name="Line 32"/>
          <p:cNvSpPr>
            <a:spLocks noChangeShapeType="1"/>
          </p:cNvSpPr>
          <p:nvPr/>
        </p:nvSpPr>
        <p:spPr bwMode="auto">
          <a:xfrm flipV="1">
            <a:off x="1600200" y="4724400"/>
            <a:ext cx="1828800" cy="533400"/>
          </a:xfrm>
          <a:prstGeom prst="line">
            <a:avLst/>
          </a:prstGeom>
          <a:noFill/>
          <a:ln w="28575">
            <a:solidFill>
              <a:srgbClr val="DB822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75798" name="Group 33"/>
          <p:cNvGrpSpPr>
            <a:grpSpLocks/>
          </p:cNvGrpSpPr>
          <p:nvPr/>
        </p:nvGrpSpPr>
        <p:grpSpPr bwMode="auto">
          <a:xfrm>
            <a:off x="1981200" y="5257800"/>
            <a:ext cx="1371600" cy="762000"/>
            <a:chOff x="288" y="1200"/>
            <a:chExt cx="1327" cy="737"/>
          </a:xfrm>
        </p:grpSpPr>
        <p:pic>
          <p:nvPicPr>
            <p:cNvPr id="75807" name="Picture 34" descr="envelope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1200"/>
              <a:ext cx="1327" cy="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5808" name="Text Box 35"/>
            <p:cNvSpPr txBox="1">
              <a:spLocks noChangeArrowheads="1"/>
            </p:cNvSpPr>
            <p:nvPr/>
          </p:nvSpPr>
          <p:spPr bwMode="auto">
            <a:xfrm>
              <a:off x="480" y="1427"/>
              <a:ext cx="960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800"/>
                <a:t>Minnie</a:t>
              </a:r>
            </a:p>
          </p:txBody>
        </p:sp>
        <p:pic>
          <p:nvPicPr>
            <p:cNvPr id="75809" name="Picture 36" descr="envelope"/>
            <p:cNvPicPr>
              <a:picLocks noChangeAspect="1" noChangeArrowheads="1"/>
            </p:cNvPicPr>
            <p:nvPr/>
          </p:nvPicPr>
          <p:blipFill>
            <a:blip r:embed="rId6">
              <a:alphaModFix amt="3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1248"/>
              <a:ext cx="895" cy="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>
                      <a:alpha val="35001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5810" name="Text Box 37"/>
            <p:cNvSpPr txBox="1">
              <a:spLocks noChangeArrowheads="1"/>
            </p:cNvSpPr>
            <p:nvPr/>
          </p:nvSpPr>
          <p:spPr bwMode="auto">
            <a:xfrm>
              <a:off x="928" y="1332"/>
              <a:ext cx="449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800">
                  <a:solidFill>
                    <a:srgbClr val="CBCBCB"/>
                  </a:solidFill>
                </a:rPr>
                <a:t>Ed</a:t>
              </a:r>
            </a:p>
          </p:txBody>
        </p:sp>
      </p:grpSp>
      <p:sp>
        <p:nvSpPr>
          <p:cNvPr id="75799" name="Text Box 38"/>
          <p:cNvSpPr txBox="1">
            <a:spLocks noChangeArrowheads="1"/>
          </p:cNvSpPr>
          <p:nvPr/>
        </p:nvSpPr>
        <p:spPr bwMode="auto">
          <a:xfrm>
            <a:off x="7515225" y="5791200"/>
            <a:ext cx="5111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600"/>
              <a:t>Jeff</a:t>
            </a:r>
          </a:p>
        </p:txBody>
      </p:sp>
      <p:sp>
        <p:nvSpPr>
          <p:cNvPr id="75800" name="Text Box 39"/>
          <p:cNvSpPr txBox="1">
            <a:spLocks noChangeArrowheads="1"/>
          </p:cNvSpPr>
          <p:nvPr/>
        </p:nvSpPr>
        <p:spPr bwMode="auto">
          <a:xfrm>
            <a:off x="7696200" y="4387850"/>
            <a:ext cx="4333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600"/>
              <a:t>Ed</a:t>
            </a:r>
          </a:p>
        </p:txBody>
      </p:sp>
      <p:sp>
        <p:nvSpPr>
          <p:cNvPr id="75801" name="Line 43"/>
          <p:cNvSpPr>
            <a:spLocks noChangeShapeType="1"/>
          </p:cNvSpPr>
          <p:nvPr/>
        </p:nvSpPr>
        <p:spPr bwMode="auto">
          <a:xfrm>
            <a:off x="5410200" y="3962400"/>
            <a:ext cx="2057400" cy="304800"/>
          </a:xfrm>
          <a:prstGeom prst="line">
            <a:avLst/>
          </a:prstGeom>
          <a:noFill/>
          <a:ln w="28575">
            <a:solidFill>
              <a:srgbClr val="DB822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75802" name="Group 45"/>
          <p:cNvGrpSpPr>
            <a:grpSpLocks/>
          </p:cNvGrpSpPr>
          <p:nvPr/>
        </p:nvGrpSpPr>
        <p:grpSpPr bwMode="auto">
          <a:xfrm>
            <a:off x="6019800" y="3200400"/>
            <a:ext cx="1420813" cy="788988"/>
            <a:chOff x="3792" y="1344"/>
            <a:chExt cx="895" cy="497"/>
          </a:xfrm>
        </p:grpSpPr>
        <p:pic>
          <p:nvPicPr>
            <p:cNvPr id="75805" name="Picture 46" descr="envelope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2" y="1344"/>
              <a:ext cx="895" cy="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5806" name="Text Box 47"/>
            <p:cNvSpPr txBox="1">
              <a:spLocks noChangeArrowheads="1"/>
            </p:cNvSpPr>
            <p:nvPr/>
          </p:nvSpPr>
          <p:spPr bwMode="auto">
            <a:xfrm>
              <a:off x="4060" y="1488"/>
              <a:ext cx="3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800"/>
                <a:t> Ed</a:t>
              </a:r>
            </a:p>
          </p:txBody>
        </p:sp>
      </p:grpSp>
      <p:sp>
        <p:nvSpPr>
          <p:cNvPr id="75803" name="Text Box 48"/>
          <p:cNvSpPr txBox="1">
            <a:spLocks noChangeArrowheads="1"/>
          </p:cNvSpPr>
          <p:nvPr/>
        </p:nvSpPr>
        <p:spPr bwMode="auto">
          <a:xfrm>
            <a:off x="838200" y="4419600"/>
            <a:ext cx="669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600"/>
              <a:t>Carol</a:t>
            </a:r>
          </a:p>
        </p:txBody>
      </p:sp>
      <p:sp>
        <p:nvSpPr>
          <p:cNvPr id="75804" name="Text Box 49"/>
          <p:cNvSpPr txBox="1">
            <a:spLocks noChangeArrowheads="1"/>
          </p:cNvSpPr>
          <p:nvPr/>
        </p:nvSpPr>
        <p:spPr bwMode="auto">
          <a:xfrm>
            <a:off x="365125" y="6019800"/>
            <a:ext cx="1471613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600"/>
              <a:t>Nameless guy</a:t>
            </a:r>
          </a:p>
        </p:txBody>
      </p:sp>
    </p:spTree>
    <p:extLst>
      <p:ext uri="{BB962C8B-B14F-4D97-AF65-F5344CB8AC3E}">
        <p14:creationId xmlns:p14="http://schemas.microsoft.com/office/powerpoint/2010/main" val="46841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Chaum mix w/ multiple participants </a:t>
            </a:r>
          </a:p>
        </p:txBody>
      </p:sp>
      <p:sp>
        <p:nvSpPr>
          <p:cNvPr id="778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AEDBF4E-48D2-B844-BE32-E1057D07863B}" type="slidenum">
              <a:rPr lang="en-US" altLang="ja-JP" sz="800">
                <a:ea typeface="MS PGothic" charset="0"/>
                <a:cs typeface="MS PGothic" charset="0"/>
              </a:rPr>
              <a:pPr/>
              <a:t>19</a:t>
            </a:fld>
            <a:endParaRPr lang="en-US" altLang="ja-JP" sz="800">
              <a:ea typeface="MS PGothic" charset="0"/>
              <a:cs typeface="MS PGothic" charset="0"/>
            </a:endParaRPr>
          </a:p>
        </p:txBody>
      </p:sp>
      <p:grpSp>
        <p:nvGrpSpPr>
          <p:cNvPr id="77830" name="Group 3"/>
          <p:cNvGrpSpPr>
            <a:grpSpLocks/>
          </p:cNvGrpSpPr>
          <p:nvPr/>
        </p:nvGrpSpPr>
        <p:grpSpPr bwMode="auto">
          <a:xfrm>
            <a:off x="806450" y="1524000"/>
            <a:ext cx="1593850" cy="1673225"/>
            <a:chOff x="210" y="2208"/>
            <a:chExt cx="1582" cy="1687"/>
          </a:xfrm>
        </p:grpSpPr>
        <p:pic>
          <p:nvPicPr>
            <p:cNvPr id="77875" name="Picture 4" descr="alic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2208"/>
              <a:ext cx="1344" cy="124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7876" name="Text Box 5"/>
            <p:cNvSpPr txBox="1">
              <a:spLocks noChangeArrowheads="1"/>
            </p:cNvSpPr>
            <p:nvPr/>
          </p:nvSpPr>
          <p:spPr bwMode="auto">
            <a:xfrm>
              <a:off x="210" y="3525"/>
              <a:ext cx="1582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800">
                  <a:latin typeface="Times" charset="0"/>
                </a:rPr>
                <a:t>         Alice       </a:t>
              </a:r>
              <a:endParaRPr lang="en-US" altLang="ja-JP" sz="1200">
                <a:latin typeface="Times" charset="0"/>
              </a:endParaRPr>
            </a:p>
          </p:txBody>
        </p:sp>
      </p:grpSp>
      <p:grpSp>
        <p:nvGrpSpPr>
          <p:cNvPr id="77831" name="Group 6"/>
          <p:cNvGrpSpPr>
            <a:grpSpLocks/>
          </p:cNvGrpSpPr>
          <p:nvPr/>
        </p:nvGrpSpPr>
        <p:grpSpPr bwMode="auto">
          <a:xfrm>
            <a:off x="6553200" y="1752600"/>
            <a:ext cx="1524000" cy="1468438"/>
            <a:chOff x="4080" y="2271"/>
            <a:chExt cx="1537" cy="1615"/>
          </a:xfrm>
        </p:grpSpPr>
        <p:pic>
          <p:nvPicPr>
            <p:cNvPr id="77873" name="Picture 7" descr="bob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0" y="2271"/>
              <a:ext cx="1537" cy="112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7874" name="Text Box 8"/>
            <p:cNvSpPr txBox="1">
              <a:spLocks noChangeArrowheads="1"/>
            </p:cNvSpPr>
            <p:nvPr/>
          </p:nvSpPr>
          <p:spPr bwMode="auto">
            <a:xfrm>
              <a:off x="4544" y="3483"/>
              <a:ext cx="570" cy="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800">
                  <a:latin typeface="Times" charset="0"/>
                </a:rPr>
                <a:t>Bob</a:t>
              </a:r>
            </a:p>
          </p:txBody>
        </p:sp>
      </p:grpSp>
      <p:sp>
        <p:nvSpPr>
          <p:cNvPr id="77832" name="Line 9"/>
          <p:cNvSpPr>
            <a:spLocks noChangeShapeType="1"/>
          </p:cNvSpPr>
          <p:nvPr/>
        </p:nvSpPr>
        <p:spPr bwMode="auto">
          <a:xfrm>
            <a:off x="2286000" y="2362200"/>
            <a:ext cx="1066800" cy="1219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7833" name="Line 10"/>
          <p:cNvSpPr>
            <a:spLocks noChangeShapeType="1"/>
          </p:cNvSpPr>
          <p:nvPr/>
        </p:nvSpPr>
        <p:spPr bwMode="auto">
          <a:xfrm flipV="1">
            <a:off x="5410200" y="2438400"/>
            <a:ext cx="1143000" cy="1219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77834" name="Picture 11" descr="Cartoon_Lady_Coo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971800"/>
            <a:ext cx="1927225" cy="1824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7835" name="Text Box 12"/>
          <p:cNvSpPr txBox="1">
            <a:spLocks noChangeArrowheads="1"/>
          </p:cNvSpPr>
          <p:nvPr/>
        </p:nvSpPr>
        <p:spPr bwMode="auto">
          <a:xfrm>
            <a:off x="3581400" y="4876800"/>
            <a:ext cx="1852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>
                <a:latin typeface="Times New Roman" charset="0"/>
              </a:rPr>
              <a:t>Minnie (Mix)</a:t>
            </a:r>
          </a:p>
        </p:txBody>
      </p:sp>
      <p:grpSp>
        <p:nvGrpSpPr>
          <p:cNvPr id="77836" name="Group 13"/>
          <p:cNvGrpSpPr>
            <a:grpSpLocks/>
          </p:cNvGrpSpPr>
          <p:nvPr/>
        </p:nvGrpSpPr>
        <p:grpSpPr bwMode="auto">
          <a:xfrm>
            <a:off x="2743200" y="2057400"/>
            <a:ext cx="1371600" cy="762000"/>
            <a:chOff x="288" y="1200"/>
            <a:chExt cx="1327" cy="737"/>
          </a:xfrm>
        </p:grpSpPr>
        <p:pic>
          <p:nvPicPr>
            <p:cNvPr id="77869" name="Picture 14" descr="envelope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1200"/>
              <a:ext cx="1327" cy="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7870" name="Text Box 15"/>
            <p:cNvSpPr txBox="1">
              <a:spLocks noChangeArrowheads="1"/>
            </p:cNvSpPr>
            <p:nvPr/>
          </p:nvSpPr>
          <p:spPr bwMode="auto">
            <a:xfrm>
              <a:off x="480" y="1427"/>
              <a:ext cx="960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800"/>
                <a:t>Minnie</a:t>
              </a:r>
            </a:p>
          </p:txBody>
        </p:sp>
        <p:pic>
          <p:nvPicPr>
            <p:cNvPr id="77871" name="Picture 16" descr="envelope"/>
            <p:cNvPicPr>
              <a:picLocks noChangeAspect="1" noChangeArrowheads="1"/>
            </p:cNvPicPr>
            <p:nvPr/>
          </p:nvPicPr>
          <p:blipFill>
            <a:blip r:embed="rId6">
              <a:alphaModFix amt="3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1248"/>
              <a:ext cx="895" cy="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>
                      <a:alpha val="35001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7872" name="Text Box 17"/>
            <p:cNvSpPr txBox="1">
              <a:spLocks noChangeArrowheads="1"/>
            </p:cNvSpPr>
            <p:nvPr/>
          </p:nvSpPr>
          <p:spPr bwMode="auto">
            <a:xfrm>
              <a:off x="867" y="1332"/>
              <a:ext cx="571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800">
                  <a:solidFill>
                    <a:srgbClr val="CBCBCB"/>
                  </a:solidFill>
                </a:rPr>
                <a:t>Bob</a:t>
              </a:r>
            </a:p>
          </p:txBody>
        </p:sp>
      </p:grpSp>
      <p:grpSp>
        <p:nvGrpSpPr>
          <p:cNvPr id="77837" name="Group 18"/>
          <p:cNvGrpSpPr>
            <a:grpSpLocks/>
          </p:cNvGrpSpPr>
          <p:nvPr/>
        </p:nvGrpSpPr>
        <p:grpSpPr bwMode="auto">
          <a:xfrm>
            <a:off x="4724400" y="2030413"/>
            <a:ext cx="1420813" cy="788987"/>
            <a:chOff x="3792" y="1344"/>
            <a:chExt cx="895" cy="497"/>
          </a:xfrm>
        </p:grpSpPr>
        <p:pic>
          <p:nvPicPr>
            <p:cNvPr id="77867" name="Picture 19" descr="envelope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2" y="1344"/>
              <a:ext cx="895" cy="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7868" name="Text Box 20"/>
            <p:cNvSpPr txBox="1">
              <a:spLocks noChangeArrowheads="1"/>
            </p:cNvSpPr>
            <p:nvPr/>
          </p:nvSpPr>
          <p:spPr bwMode="auto">
            <a:xfrm>
              <a:off x="4020" y="1488"/>
              <a:ext cx="4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800"/>
                <a:t> Bob</a:t>
              </a:r>
            </a:p>
          </p:txBody>
        </p:sp>
      </p:grpSp>
      <p:sp>
        <p:nvSpPr>
          <p:cNvPr id="77838" name="Text Box 21"/>
          <p:cNvSpPr txBox="1">
            <a:spLocks noChangeArrowheads="1"/>
          </p:cNvSpPr>
          <p:nvPr/>
        </p:nvSpPr>
        <p:spPr bwMode="auto">
          <a:xfrm>
            <a:off x="2362200" y="5867400"/>
            <a:ext cx="403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>
                <a:solidFill>
                  <a:schemeClr val="hlink"/>
                </a:solidFill>
              </a:rPr>
              <a:t>(Envelopes are sealed using the recipient’s public key)</a:t>
            </a:r>
          </a:p>
        </p:txBody>
      </p:sp>
      <p:pic>
        <p:nvPicPr>
          <p:cNvPr id="77839" name="Picture 22" descr="caro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200400"/>
            <a:ext cx="103822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40" name="Line 23"/>
          <p:cNvSpPr>
            <a:spLocks noChangeShapeType="1"/>
          </p:cNvSpPr>
          <p:nvPr/>
        </p:nvSpPr>
        <p:spPr bwMode="auto">
          <a:xfrm>
            <a:off x="1752600" y="3733800"/>
            <a:ext cx="1676400" cy="0"/>
          </a:xfrm>
          <a:prstGeom prst="line">
            <a:avLst/>
          </a:prstGeom>
          <a:noFill/>
          <a:ln w="28575">
            <a:solidFill>
              <a:srgbClr val="2CCB1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77841" name="Group 24"/>
          <p:cNvGrpSpPr>
            <a:grpSpLocks/>
          </p:cNvGrpSpPr>
          <p:nvPr/>
        </p:nvGrpSpPr>
        <p:grpSpPr bwMode="auto">
          <a:xfrm>
            <a:off x="1981200" y="3886200"/>
            <a:ext cx="1371600" cy="762000"/>
            <a:chOff x="288" y="1200"/>
            <a:chExt cx="1327" cy="737"/>
          </a:xfrm>
        </p:grpSpPr>
        <p:pic>
          <p:nvPicPr>
            <p:cNvPr id="77863" name="Picture 25" descr="envelope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1200"/>
              <a:ext cx="1327" cy="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7864" name="Text Box 26"/>
            <p:cNvSpPr txBox="1">
              <a:spLocks noChangeArrowheads="1"/>
            </p:cNvSpPr>
            <p:nvPr/>
          </p:nvSpPr>
          <p:spPr bwMode="auto">
            <a:xfrm>
              <a:off x="480" y="1427"/>
              <a:ext cx="960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800"/>
                <a:t>Minnie</a:t>
              </a:r>
            </a:p>
          </p:txBody>
        </p:sp>
        <p:pic>
          <p:nvPicPr>
            <p:cNvPr id="77865" name="Picture 27" descr="envelope"/>
            <p:cNvPicPr>
              <a:picLocks noChangeAspect="1" noChangeArrowheads="1"/>
            </p:cNvPicPr>
            <p:nvPr/>
          </p:nvPicPr>
          <p:blipFill>
            <a:blip r:embed="rId6">
              <a:alphaModFix amt="3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1248"/>
              <a:ext cx="895" cy="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>
                      <a:alpha val="35001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7866" name="Text Box 28"/>
            <p:cNvSpPr txBox="1">
              <a:spLocks noChangeArrowheads="1"/>
            </p:cNvSpPr>
            <p:nvPr/>
          </p:nvSpPr>
          <p:spPr bwMode="auto">
            <a:xfrm>
              <a:off x="885" y="1332"/>
              <a:ext cx="535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800">
                  <a:solidFill>
                    <a:srgbClr val="CBCBCB"/>
                  </a:solidFill>
                </a:rPr>
                <a:t>Jeff</a:t>
              </a:r>
            </a:p>
          </p:txBody>
        </p:sp>
      </p:grpSp>
      <p:pic>
        <p:nvPicPr>
          <p:cNvPr id="77842" name="Picture 29" descr="dav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397250"/>
            <a:ext cx="8953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843" name="Picture 30" descr="ed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276"/>
          <a:stretch>
            <a:fillRect/>
          </a:stretch>
        </p:blipFill>
        <p:spPr bwMode="auto">
          <a:xfrm>
            <a:off x="533400" y="4876800"/>
            <a:ext cx="11239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844" name="Picture 31" descr="Canary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4724400"/>
            <a:ext cx="7572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45" name="Line 32"/>
          <p:cNvSpPr>
            <a:spLocks noChangeShapeType="1"/>
          </p:cNvSpPr>
          <p:nvPr/>
        </p:nvSpPr>
        <p:spPr bwMode="auto">
          <a:xfrm flipV="1">
            <a:off x="1600200" y="4724400"/>
            <a:ext cx="1828800" cy="533400"/>
          </a:xfrm>
          <a:prstGeom prst="line">
            <a:avLst/>
          </a:prstGeom>
          <a:noFill/>
          <a:ln w="28575">
            <a:solidFill>
              <a:srgbClr val="DB822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77846" name="Group 33"/>
          <p:cNvGrpSpPr>
            <a:grpSpLocks/>
          </p:cNvGrpSpPr>
          <p:nvPr/>
        </p:nvGrpSpPr>
        <p:grpSpPr bwMode="auto">
          <a:xfrm>
            <a:off x="1981200" y="5257800"/>
            <a:ext cx="1371600" cy="762000"/>
            <a:chOff x="288" y="1200"/>
            <a:chExt cx="1327" cy="737"/>
          </a:xfrm>
        </p:grpSpPr>
        <p:pic>
          <p:nvPicPr>
            <p:cNvPr id="77859" name="Picture 34" descr="envelope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1200"/>
              <a:ext cx="1327" cy="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7860" name="Text Box 35"/>
            <p:cNvSpPr txBox="1">
              <a:spLocks noChangeArrowheads="1"/>
            </p:cNvSpPr>
            <p:nvPr/>
          </p:nvSpPr>
          <p:spPr bwMode="auto">
            <a:xfrm>
              <a:off x="480" y="1427"/>
              <a:ext cx="960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800"/>
                <a:t>Minnie</a:t>
              </a:r>
            </a:p>
          </p:txBody>
        </p:sp>
        <p:pic>
          <p:nvPicPr>
            <p:cNvPr id="77861" name="Picture 36" descr="envelope"/>
            <p:cNvPicPr>
              <a:picLocks noChangeAspect="1" noChangeArrowheads="1"/>
            </p:cNvPicPr>
            <p:nvPr/>
          </p:nvPicPr>
          <p:blipFill>
            <a:blip r:embed="rId6">
              <a:alphaModFix amt="3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1248"/>
              <a:ext cx="895" cy="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>
                      <a:alpha val="35001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7862" name="Text Box 37"/>
            <p:cNvSpPr txBox="1">
              <a:spLocks noChangeArrowheads="1"/>
            </p:cNvSpPr>
            <p:nvPr/>
          </p:nvSpPr>
          <p:spPr bwMode="auto">
            <a:xfrm>
              <a:off x="928" y="1332"/>
              <a:ext cx="449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800">
                  <a:solidFill>
                    <a:srgbClr val="CBCBCB"/>
                  </a:solidFill>
                </a:rPr>
                <a:t>Ed</a:t>
              </a:r>
            </a:p>
          </p:txBody>
        </p:sp>
      </p:grpSp>
      <p:sp>
        <p:nvSpPr>
          <p:cNvPr id="77847" name="Text Box 38"/>
          <p:cNvSpPr txBox="1">
            <a:spLocks noChangeArrowheads="1"/>
          </p:cNvSpPr>
          <p:nvPr/>
        </p:nvSpPr>
        <p:spPr bwMode="auto">
          <a:xfrm>
            <a:off x="7515225" y="5791200"/>
            <a:ext cx="5111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600"/>
              <a:t>Jeff</a:t>
            </a:r>
          </a:p>
        </p:txBody>
      </p:sp>
      <p:sp>
        <p:nvSpPr>
          <p:cNvPr id="77848" name="Text Box 39"/>
          <p:cNvSpPr txBox="1">
            <a:spLocks noChangeArrowheads="1"/>
          </p:cNvSpPr>
          <p:nvPr/>
        </p:nvSpPr>
        <p:spPr bwMode="auto">
          <a:xfrm>
            <a:off x="7696200" y="4387850"/>
            <a:ext cx="4333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600"/>
              <a:t>Ed</a:t>
            </a:r>
          </a:p>
        </p:txBody>
      </p:sp>
      <p:grpSp>
        <p:nvGrpSpPr>
          <p:cNvPr id="77849" name="Group 40"/>
          <p:cNvGrpSpPr>
            <a:grpSpLocks/>
          </p:cNvGrpSpPr>
          <p:nvPr/>
        </p:nvGrpSpPr>
        <p:grpSpPr bwMode="auto">
          <a:xfrm>
            <a:off x="5486400" y="4953000"/>
            <a:ext cx="1420813" cy="788988"/>
            <a:chOff x="3792" y="1344"/>
            <a:chExt cx="895" cy="497"/>
          </a:xfrm>
        </p:grpSpPr>
        <p:pic>
          <p:nvPicPr>
            <p:cNvPr id="77857" name="Picture 41" descr="envelope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2" y="1344"/>
              <a:ext cx="895" cy="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7858" name="Text Box 42"/>
            <p:cNvSpPr txBox="1">
              <a:spLocks noChangeArrowheads="1"/>
            </p:cNvSpPr>
            <p:nvPr/>
          </p:nvSpPr>
          <p:spPr bwMode="auto">
            <a:xfrm>
              <a:off x="4032" y="1488"/>
              <a:ext cx="3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800"/>
                <a:t> Jeff</a:t>
              </a:r>
            </a:p>
          </p:txBody>
        </p:sp>
      </p:grpSp>
      <p:sp>
        <p:nvSpPr>
          <p:cNvPr id="77850" name="Line 43"/>
          <p:cNvSpPr>
            <a:spLocks noChangeShapeType="1"/>
          </p:cNvSpPr>
          <p:nvPr/>
        </p:nvSpPr>
        <p:spPr bwMode="auto">
          <a:xfrm>
            <a:off x="5410200" y="3962400"/>
            <a:ext cx="2057400" cy="304800"/>
          </a:xfrm>
          <a:prstGeom prst="line">
            <a:avLst/>
          </a:prstGeom>
          <a:noFill/>
          <a:ln w="28575">
            <a:solidFill>
              <a:srgbClr val="DB822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7851" name="Line 44"/>
          <p:cNvSpPr>
            <a:spLocks noChangeShapeType="1"/>
          </p:cNvSpPr>
          <p:nvPr/>
        </p:nvSpPr>
        <p:spPr bwMode="auto">
          <a:xfrm>
            <a:off x="5410200" y="4114800"/>
            <a:ext cx="1828800" cy="914400"/>
          </a:xfrm>
          <a:prstGeom prst="line">
            <a:avLst/>
          </a:prstGeom>
          <a:noFill/>
          <a:ln w="28575">
            <a:solidFill>
              <a:srgbClr val="2CCB1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77852" name="Group 45"/>
          <p:cNvGrpSpPr>
            <a:grpSpLocks/>
          </p:cNvGrpSpPr>
          <p:nvPr/>
        </p:nvGrpSpPr>
        <p:grpSpPr bwMode="auto">
          <a:xfrm>
            <a:off x="6019800" y="3200400"/>
            <a:ext cx="1420813" cy="788988"/>
            <a:chOff x="3792" y="1344"/>
            <a:chExt cx="895" cy="497"/>
          </a:xfrm>
        </p:grpSpPr>
        <p:pic>
          <p:nvPicPr>
            <p:cNvPr id="77855" name="Picture 46" descr="envelope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2" y="1344"/>
              <a:ext cx="895" cy="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7856" name="Text Box 47"/>
            <p:cNvSpPr txBox="1">
              <a:spLocks noChangeArrowheads="1"/>
            </p:cNvSpPr>
            <p:nvPr/>
          </p:nvSpPr>
          <p:spPr bwMode="auto">
            <a:xfrm>
              <a:off x="4060" y="1488"/>
              <a:ext cx="3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800"/>
                <a:t> Ed</a:t>
              </a:r>
            </a:p>
          </p:txBody>
        </p:sp>
      </p:grpSp>
      <p:sp>
        <p:nvSpPr>
          <p:cNvPr id="77853" name="Text Box 48"/>
          <p:cNvSpPr txBox="1">
            <a:spLocks noChangeArrowheads="1"/>
          </p:cNvSpPr>
          <p:nvPr/>
        </p:nvSpPr>
        <p:spPr bwMode="auto">
          <a:xfrm>
            <a:off x="838200" y="4419600"/>
            <a:ext cx="669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600"/>
              <a:t>Carol</a:t>
            </a:r>
          </a:p>
        </p:txBody>
      </p:sp>
      <p:sp>
        <p:nvSpPr>
          <p:cNvPr id="77854" name="Text Box 49"/>
          <p:cNvSpPr txBox="1">
            <a:spLocks noChangeArrowheads="1"/>
          </p:cNvSpPr>
          <p:nvPr/>
        </p:nvSpPr>
        <p:spPr bwMode="auto">
          <a:xfrm>
            <a:off x="365125" y="6019800"/>
            <a:ext cx="1471613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600"/>
              <a:t>Nameless guy</a:t>
            </a:r>
          </a:p>
        </p:txBody>
      </p:sp>
    </p:spTree>
    <p:extLst>
      <p:ext uri="{BB962C8B-B14F-4D97-AF65-F5344CB8AC3E}">
        <p14:creationId xmlns:p14="http://schemas.microsoft.com/office/powerpoint/2010/main" val="135202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This lecture’s agenda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229600" cy="42973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Outline</a:t>
            </a:r>
          </a:p>
          <a:p>
            <a:pPr lvl="1">
              <a:lnSpc>
                <a:spcPct val="90000"/>
              </a:lnSpc>
            </a:pPr>
            <a:r>
              <a:rPr lang="en-US" altLang="ja-JP" sz="2000" dirty="0">
                <a:latin typeface="Arial" charset="0"/>
                <a:ea typeface="ＭＳ Ｐゴシック" charset="0"/>
              </a:rPr>
              <a:t>Motivation </a:t>
            </a:r>
          </a:p>
          <a:p>
            <a:pPr lvl="2">
              <a:lnSpc>
                <a:spcPct val="90000"/>
              </a:lnSpc>
            </a:pPr>
            <a:r>
              <a:rPr lang="en-US" altLang="ja-JP" sz="1800" dirty="0">
                <a:latin typeface="Arial" charset="0"/>
                <a:ea typeface="ＭＳ Ｐゴシック" charset="0"/>
              </a:rPr>
              <a:t>Who needs/wants anonymity?</a:t>
            </a:r>
          </a:p>
          <a:p>
            <a:pPr lvl="2">
              <a:lnSpc>
                <a:spcPct val="90000"/>
              </a:lnSpc>
            </a:pPr>
            <a:r>
              <a:rPr lang="en-US" altLang="ja-JP" sz="1800" dirty="0">
                <a:latin typeface="Arial" charset="0"/>
                <a:ea typeface="ＭＳ Ｐゴシック" charset="0"/>
              </a:rPr>
              <a:t>Why do they want it?</a:t>
            </a:r>
          </a:p>
          <a:p>
            <a:pPr lvl="1">
              <a:lnSpc>
                <a:spcPct val="90000"/>
              </a:lnSpc>
            </a:pPr>
            <a:r>
              <a:rPr lang="en-US" altLang="ja-JP" sz="2000" dirty="0">
                <a:latin typeface="Arial" charset="0"/>
                <a:ea typeface="ＭＳ Ｐゴシック" charset="0"/>
              </a:rPr>
              <a:t>Mechanisms for anonymity</a:t>
            </a:r>
          </a:p>
          <a:p>
            <a:pPr lvl="2">
              <a:lnSpc>
                <a:spcPct val="90000"/>
              </a:lnSpc>
            </a:pPr>
            <a:r>
              <a:rPr lang="en-US" altLang="ja-JP" sz="1800" dirty="0" err="1">
                <a:latin typeface="Arial" charset="0"/>
                <a:ea typeface="ＭＳ Ｐゴシック" charset="0"/>
              </a:rPr>
              <a:t>Mixnet</a:t>
            </a:r>
            <a:r>
              <a:rPr lang="en-US" altLang="ja-JP" sz="1800" dirty="0">
                <a:latin typeface="Arial" charset="0"/>
                <a:ea typeface="ＭＳ Ｐゴシック" charset="0"/>
              </a:rPr>
              <a:t> (</a:t>
            </a:r>
            <a:r>
              <a:rPr lang="en-US" altLang="ja-JP" sz="1800" dirty="0" err="1">
                <a:latin typeface="Arial" charset="0"/>
                <a:ea typeface="ＭＳ Ｐゴシック" charset="0"/>
              </a:rPr>
              <a:t>Chaum</a:t>
            </a:r>
            <a:r>
              <a:rPr lang="en-US" altLang="ja-JP" sz="1800" dirty="0">
                <a:latin typeface="Arial" charset="0"/>
                <a:ea typeface="ＭＳ Ｐゴシック" charset="0"/>
              </a:rPr>
              <a:t>)</a:t>
            </a:r>
          </a:p>
          <a:p>
            <a:pPr lvl="2">
              <a:lnSpc>
                <a:spcPct val="90000"/>
              </a:lnSpc>
            </a:pPr>
            <a:r>
              <a:rPr lang="en-US" altLang="ja-JP" sz="1800" dirty="0" err="1">
                <a:latin typeface="Arial" charset="0"/>
                <a:ea typeface="ＭＳ Ｐゴシック" charset="0"/>
              </a:rPr>
              <a:t>Anonymizing</a:t>
            </a:r>
            <a:r>
              <a:rPr lang="en-US" altLang="ja-JP" sz="1800" dirty="0">
                <a:latin typeface="Arial" charset="0"/>
                <a:ea typeface="ＭＳ Ｐゴシック" charset="0"/>
              </a:rPr>
              <a:t> proxy</a:t>
            </a:r>
          </a:p>
          <a:p>
            <a:pPr lvl="1">
              <a:lnSpc>
                <a:spcPct val="90000"/>
              </a:lnSpc>
            </a:pPr>
            <a:r>
              <a:rPr lang="en-US" altLang="ja-JP" sz="2000" dirty="0">
                <a:latin typeface="Arial" charset="0"/>
                <a:ea typeface="ＭＳ Ｐゴシック" charset="0"/>
              </a:rPr>
              <a:t>Practical example: Anonymous routing with Tor</a:t>
            </a:r>
          </a:p>
          <a:p>
            <a:pPr>
              <a:lnSpc>
                <a:spcPct val="90000"/>
              </a:lnSpc>
            </a:pP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Objective</a:t>
            </a:r>
          </a:p>
          <a:p>
            <a:pPr lvl="1">
              <a:lnSpc>
                <a:spcPct val="90000"/>
              </a:lnSpc>
            </a:pPr>
            <a:r>
              <a:rPr lang="en-US" altLang="ja-JP" sz="2000" dirty="0" smtClean="0">
                <a:latin typeface="Arial" charset="0"/>
                <a:ea typeface="ＭＳ Ｐゴシック" charset="0"/>
              </a:rPr>
              <a:t>Introduce the cryptographic fundamentals behind anonymous communications</a:t>
            </a:r>
            <a:endParaRPr lang="en-US" altLang="ja-JP" sz="2000" dirty="0">
              <a:latin typeface="Arial" charset="0"/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altLang="ja-JP" sz="2000" dirty="0" smtClean="0">
                <a:latin typeface="Arial" charset="0"/>
                <a:ea typeface="ＭＳ Ｐゴシック" charset="0"/>
              </a:rPr>
              <a:t>Discuss </a:t>
            </a:r>
            <a:r>
              <a:rPr lang="en-US" altLang="ja-JP" sz="2000" dirty="0">
                <a:latin typeface="Arial" charset="0"/>
                <a:ea typeface="ＭＳ Ｐゴシック" charset="0"/>
              </a:rPr>
              <a:t>the theory and practice behind a deployed system (Tor</a:t>
            </a:r>
            <a:r>
              <a:rPr lang="en-US" altLang="ja-JP" sz="2000" dirty="0" smtClean="0">
                <a:latin typeface="Arial" charset="0"/>
                <a:ea typeface="ＭＳ Ｐゴシック" charset="0"/>
              </a:rPr>
              <a:t>)</a:t>
            </a:r>
            <a:endParaRPr lang="en-US" altLang="ja-JP" sz="2000" dirty="0">
              <a:latin typeface="Arial" charset="0"/>
              <a:ea typeface="ＭＳ Ｐゴシック" charset="0"/>
            </a:endParaRPr>
          </a:p>
        </p:txBody>
      </p:sp>
      <p:sp>
        <p:nvSpPr>
          <p:cNvPr id="204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AC2C9A6-763F-494E-8F0E-7FC1A661EE50}" type="slidenum">
              <a:rPr lang="en-US" altLang="ja-JP" sz="800">
                <a:ea typeface="MS PGothic" charset="0"/>
                <a:cs typeface="MS PGothic" charset="0"/>
              </a:rPr>
              <a:pPr/>
              <a:t>2</a:t>
            </a:fld>
            <a:endParaRPr lang="en-US" altLang="ja-JP" sz="800"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87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Chaum mix w/ multiple participants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800">
                <a:latin typeface="Arial" charset="0"/>
                <a:ea typeface="ＭＳ Ｐゴシック" charset="0"/>
                <a:cs typeface="ＭＳ Ｐゴシック" charset="0"/>
              </a:rPr>
              <a:t>Mix (Minnie in the example) reorders messages (e.g., in lexicographic order)</a:t>
            </a:r>
          </a:p>
          <a:p>
            <a:r>
              <a:rPr lang="en-US" altLang="ja-JP" sz="2800">
                <a:latin typeface="Arial" charset="0"/>
                <a:ea typeface="ＭＳ Ｐゴシック" charset="0"/>
                <a:cs typeface="ＭＳ Ｐゴシック" charset="0"/>
              </a:rPr>
              <a:t>Only Minnie knows who is talking to whom (but she doesn’t know the content of the message)</a:t>
            </a:r>
          </a:p>
          <a:p>
            <a:r>
              <a:rPr lang="en-US" altLang="ja-JP" sz="2800">
                <a:latin typeface="Arial" charset="0"/>
                <a:ea typeface="ＭＳ Ｐゴシック" charset="0"/>
                <a:cs typeface="ＭＳ Ｐゴシック" charset="0"/>
              </a:rPr>
              <a:t>Note that Minnie can actually be part of the people talking if she can use another mix herself (e.g., if Alice can perform the functions of a mix)</a:t>
            </a:r>
          </a:p>
          <a:p>
            <a:pPr>
              <a:buFontTx/>
              <a:buNone/>
            </a:pPr>
            <a:endParaRPr lang="ja-JP" altLang="en-US" sz="28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98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96ED47E-C780-7849-9DE5-DD1520B418A8}" type="slidenum">
              <a:rPr lang="en-US" altLang="ja-JP" sz="800">
                <a:ea typeface="MS PGothic" charset="0"/>
                <a:cs typeface="MS PGothic" charset="0"/>
              </a:rPr>
              <a:pPr/>
              <a:t>20</a:t>
            </a:fld>
            <a:endParaRPr lang="en-US" altLang="ja-JP" sz="800"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04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Challenge #1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800">
                <a:latin typeface="Arial" charset="0"/>
                <a:ea typeface="ＭＳ Ｐゴシック" charset="0"/>
                <a:cs typeface="ＭＳ Ｐゴシック" charset="0"/>
              </a:rPr>
              <a:t>What if Alice sends 7 messages for Bob, Carol 3 messages for Jeff, and the nameless guy 1 message to Ed?</a:t>
            </a:r>
          </a:p>
          <a:p>
            <a:endParaRPr lang="ja-JP" altLang="en-US" sz="28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19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27E692A-CBBF-1846-9BB0-20B2E2B731B1}" type="slidenum">
              <a:rPr lang="en-US" altLang="ja-JP" sz="800">
                <a:ea typeface="MS PGothic" charset="0"/>
                <a:cs typeface="MS PGothic" charset="0"/>
              </a:rPr>
              <a:pPr/>
              <a:t>21</a:t>
            </a:fld>
            <a:endParaRPr lang="en-US" altLang="ja-JP" sz="800"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45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Challenge #1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sz="2800">
                <a:latin typeface="Arial" charset="0"/>
                <a:ea typeface="ＭＳ Ｐゴシック" charset="0"/>
                <a:cs typeface="ＭＳ Ｐゴシック" charset="0"/>
              </a:rPr>
              <a:t>What if Alice sends 7 messages for Bob, Carol 3 messages for Jeff, and the nameless guy 1 message to Ed?</a:t>
            </a:r>
          </a:p>
          <a:p>
            <a:pPr>
              <a:lnSpc>
                <a:spcPct val="90000"/>
              </a:lnSpc>
            </a:pPr>
            <a:r>
              <a:rPr lang="en-US" altLang="ja-JP" sz="2800">
                <a:latin typeface="Arial" charset="0"/>
                <a:ea typeface="ＭＳ Ｐゴシック" charset="0"/>
                <a:cs typeface="ＭＳ Ｐゴシック" charset="0"/>
              </a:rPr>
              <a:t>One can figure out who is talking to whom by simply counting the number of messages coming in and out of the mix for each input and each output</a:t>
            </a:r>
          </a:p>
          <a:p>
            <a:pPr>
              <a:lnSpc>
                <a:spcPct val="90000"/>
              </a:lnSpc>
            </a:pPr>
            <a:endParaRPr lang="ja-JP" altLang="en-US" sz="28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39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55F5668-BFEA-914D-94EF-C5178CD1B073}" type="slidenum">
              <a:rPr lang="en-US" altLang="ja-JP" sz="800">
                <a:ea typeface="MS PGothic" charset="0"/>
                <a:cs typeface="MS PGothic" charset="0"/>
              </a:rPr>
              <a:pPr/>
              <a:t>22</a:t>
            </a:fld>
            <a:endParaRPr lang="en-US" altLang="ja-JP" sz="800"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60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Dummies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sz="2800">
                <a:latin typeface="Arial" charset="0"/>
                <a:ea typeface="ＭＳ Ｐゴシック" charset="0"/>
                <a:cs typeface="ＭＳ Ｐゴシック" charset="0"/>
              </a:rPr>
              <a:t>What if Alice sends 7 messages for Bob, Carol 3 messages for Jeff, and the nameless guy 1 message to Ed?</a:t>
            </a:r>
          </a:p>
          <a:p>
            <a:pPr>
              <a:lnSpc>
                <a:spcPct val="90000"/>
              </a:lnSpc>
            </a:pPr>
            <a:r>
              <a:rPr lang="en-US" altLang="ja-JP" sz="2800">
                <a:latin typeface="Arial" charset="0"/>
                <a:ea typeface="ＭＳ Ｐゴシック" charset="0"/>
                <a:cs typeface="ＭＳ Ｐゴシック" charset="0"/>
              </a:rPr>
              <a:t>One can figure out who is talking to whom by simply counting the number of messages coming in and out of the mix for each input and each output</a:t>
            </a:r>
          </a:p>
          <a:p>
            <a:pPr>
              <a:lnSpc>
                <a:spcPct val="90000"/>
              </a:lnSpc>
            </a:pPr>
            <a:r>
              <a:rPr lang="en-US" altLang="ja-JP" sz="2800">
                <a:latin typeface="Arial" charset="0"/>
                <a:ea typeface="ＭＳ Ｐゴシック" charset="0"/>
                <a:cs typeface="ＭＳ Ｐゴシック" charset="0"/>
              </a:rPr>
              <a:t>One way of solving the problem is to have the mix output 7 messages to Bob, Ed, and Jeff…</a:t>
            </a:r>
          </a:p>
          <a:p>
            <a:pPr lvl="1">
              <a:lnSpc>
                <a:spcPct val="90000"/>
              </a:lnSpc>
            </a:pPr>
            <a:r>
              <a:rPr lang="en-US" altLang="ja-JP" sz="2400">
                <a:latin typeface="Arial" charset="0"/>
                <a:ea typeface="ＭＳ Ｐゴシック" charset="0"/>
              </a:rPr>
              <a:t>Dummy messages for padding</a:t>
            </a:r>
          </a:p>
        </p:txBody>
      </p:sp>
      <p:sp>
        <p:nvSpPr>
          <p:cNvPr id="860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C99862C-18D4-3148-9CA6-B9DAB159705C}" type="slidenum">
              <a:rPr lang="en-US" altLang="ja-JP" sz="800">
                <a:ea typeface="MS PGothic" charset="0"/>
                <a:cs typeface="MS PGothic" charset="0"/>
              </a:rPr>
              <a:pPr/>
              <a:t>23</a:t>
            </a:fld>
            <a:endParaRPr lang="en-US" altLang="ja-JP" sz="800"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0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Challenge #2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Minnie knows who is talking to whom</a:t>
            </a:r>
          </a:p>
          <a:p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What if Minnie is malicious?</a:t>
            </a:r>
          </a:p>
        </p:txBody>
      </p:sp>
      <p:sp>
        <p:nvSpPr>
          <p:cNvPr id="880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3B2065F-E6EA-D241-947F-24D4975BE281}" type="slidenum">
              <a:rPr lang="en-US" altLang="ja-JP" sz="800">
                <a:ea typeface="MS PGothic" charset="0"/>
                <a:cs typeface="MS PGothic" charset="0"/>
              </a:rPr>
              <a:pPr/>
              <a:t>24</a:t>
            </a:fld>
            <a:endParaRPr lang="en-US" altLang="ja-JP" sz="800"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69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Challenge #2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Minnie knows who is talking to whom</a:t>
            </a:r>
          </a:p>
          <a:p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What if Minnie is malicious?</a:t>
            </a:r>
          </a:p>
          <a:p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Use a cascade of mixes = a mixnet</a:t>
            </a:r>
          </a:p>
        </p:txBody>
      </p:sp>
      <p:sp>
        <p:nvSpPr>
          <p:cNvPr id="901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E2D4FC6-3E8A-2543-A9CE-E9CA0EAFAA44}" type="slidenum">
              <a:rPr lang="en-US" altLang="ja-JP" sz="800">
                <a:ea typeface="MS PGothic" charset="0"/>
                <a:cs typeface="MS PGothic" charset="0"/>
              </a:rPr>
              <a:pPr/>
              <a:t>25</a:t>
            </a:fld>
            <a:endParaRPr lang="en-US" altLang="ja-JP" sz="800"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16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Mixnet</a:t>
            </a:r>
          </a:p>
        </p:txBody>
      </p:sp>
      <p:sp>
        <p:nvSpPr>
          <p:cNvPr id="9216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20EE951-1144-9140-9450-48B7146B44A2}" type="slidenum">
              <a:rPr lang="en-US" altLang="ja-JP" sz="800">
                <a:ea typeface="MS PGothic" charset="0"/>
                <a:cs typeface="MS PGothic" charset="0"/>
              </a:rPr>
              <a:pPr/>
              <a:t>26</a:t>
            </a:fld>
            <a:endParaRPr lang="en-US" altLang="ja-JP" sz="800">
              <a:ea typeface="MS PGothic" charset="0"/>
              <a:cs typeface="MS PGothic" charset="0"/>
            </a:endParaRPr>
          </a:p>
        </p:txBody>
      </p:sp>
      <p:pic>
        <p:nvPicPr>
          <p:cNvPr id="92166" name="Picture 11" descr="Cartoon_Lady_Co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828800"/>
            <a:ext cx="1066800" cy="1009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2167" name="Text Box 12"/>
          <p:cNvSpPr txBox="1">
            <a:spLocks noChangeArrowheads="1"/>
          </p:cNvSpPr>
          <p:nvPr/>
        </p:nvSpPr>
        <p:spPr bwMode="auto">
          <a:xfrm>
            <a:off x="838200" y="2895600"/>
            <a:ext cx="920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>
                <a:latin typeface="Times New Roman" charset="0"/>
              </a:rPr>
              <a:t>Mix 1</a:t>
            </a:r>
          </a:p>
        </p:txBody>
      </p:sp>
      <p:pic>
        <p:nvPicPr>
          <p:cNvPr id="92168" name="Picture 57" descr="Cartoon_Lady_Co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828800"/>
            <a:ext cx="1066800" cy="1009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2169" name="Picture 58" descr="Cartoon_Lady_Co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828800"/>
            <a:ext cx="1066800" cy="1009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2170" name="Text Box 59"/>
          <p:cNvSpPr txBox="1">
            <a:spLocks noChangeArrowheads="1"/>
          </p:cNvSpPr>
          <p:nvPr/>
        </p:nvSpPr>
        <p:spPr bwMode="auto">
          <a:xfrm>
            <a:off x="3352800" y="2895600"/>
            <a:ext cx="920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>
                <a:latin typeface="Times New Roman" charset="0"/>
              </a:rPr>
              <a:t>Mix 2</a:t>
            </a:r>
          </a:p>
        </p:txBody>
      </p:sp>
      <p:sp>
        <p:nvSpPr>
          <p:cNvPr id="92171" name="Text Box 60"/>
          <p:cNvSpPr txBox="1">
            <a:spLocks noChangeArrowheads="1"/>
          </p:cNvSpPr>
          <p:nvPr/>
        </p:nvSpPr>
        <p:spPr bwMode="auto">
          <a:xfrm>
            <a:off x="5562600" y="2895600"/>
            <a:ext cx="920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>
                <a:latin typeface="Times New Roman" charset="0"/>
              </a:rPr>
              <a:t>Mix 3</a:t>
            </a:r>
          </a:p>
        </p:txBody>
      </p:sp>
      <p:pic>
        <p:nvPicPr>
          <p:cNvPr id="92172" name="Picture 69" descr="envelop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505200"/>
            <a:ext cx="1676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73" name="Picture 70" descr="envelope"/>
          <p:cNvPicPr>
            <a:picLocks noChangeAspect="1" noChangeArrowheads="1"/>
          </p:cNvPicPr>
          <p:nvPr/>
        </p:nvPicPr>
        <p:blipFill>
          <a:blip r:embed="rId4">
            <a:alphaModFix amt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3548063"/>
            <a:ext cx="1309688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75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74" name="Picture 71" descr="envelope"/>
          <p:cNvPicPr>
            <a:picLocks noChangeAspect="1" noChangeArrowheads="1"/>
          </p:cNvPicPr>
          <p:nvPr/>
        </p:nvPicPr>
        <p:blipFill>
          <a:blip r:embed="rId4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" y="3590925"/>
            <a:ext cx="942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75" name="Picture 73" descr="envelop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419600"/>
            <a:ext cx="1676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76" name="Picture 74" descr="envelope"/>
          <p:cNvPicPr>
            <a:picLocks noChangeAspect="1" noChangeArrowheads="1"/>
          </p:cNvPicPr>
          <p:nvPr/>
        </p:nvPicPr>
        <p:blipFill>
          <a:blip r:embed="rId4">
            <a:alphaModFix amt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4462463"/>
            <a:ext cx="1309688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75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77" name="Picture 75" descr="envelope"/>
          <p:cNvPicPr>
            <a:picLocks noChangeAspect="1" noChangeArrowheads="1"/>
          </p:cNvPicPr>
          <p:nvPr/>
        </p:nvPicPr>
        <p:blipFill>
          <a:blip r:embed="rId4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" y="4505325"/>
            <a:ext cx="942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78" name="Picture 77" descr="envelop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410200"/>
            <a:ext cx="1676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79" name="Picture 78" descr="envelope"/>
          <p:cNvPicPr>
            <a:picLocks noChangeAspect="1" noChangeArrowheads="1"/>
          </p:cNvPicPr>
          <p:nvPr/>
        </p:nvPicPr>
        <p:blipFill>
          <a:blip r:embed="rId4">
            <a:alphaModFix amt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5453063"/>
            <a:ext cx="1309688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75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80" name="Picture 79" descr="envelope"/>
          <p:cNvPicPr>
            <a:picLocks noChangeAspect="1" noChangeArrowheads="1"/>
          </p:cNvPicPr>
          <p:nvPr/>
        </p:nvPicPr>
        <p:blipFill>
          <a:blip r:embed="rId4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" y="5495925"/>
            <a:ext cx="942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81" name="Text Box 80"/>
          <p:cNvSpPr txBox="1">
            <a:spLocks noChangeArrowheads="1"/>
          </p:cNvSpPr>
          <p:nvPr/>
        </p:nvSpPr>
        <p:spPr bwMode="auto">
          <a:xfrm>
            <a:off x="642938" y="3657600"/>
            <a:ext cx="1014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/>
              <a:t>Msg 1</a:t>
            </a:r>
          </a:p>
        </p:txBody>
      </p:sp>
      <p:sp>
        <p:nvSpPr>
          <p:cNvPr id="92182" name="Text Box 81"/>
          <p:cNvSpPr txBox="1">
            <a:spLocks noChangeArrowheads="1"/>
          </p:cNvSpPr>
          <p:nvPr/>
        </p:nvSpPr>
        <p:spPr bwMode="auto">
          <a:xfrm>
            <a:off x="636588" y="4572000"/>
            <a:ext cx="1014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/>
              <a:t>Msg 2</a:t>
            </a:r>
          </a:p>
        </p:txBody>
      </p:sp>
      <p:sp>
        <p:nvSpPr>
          <p:cNvPr id="92183" name="Text Box 82"/>
          <p:cNvSpPr txBox="1">
            <a:spLocks noChangeArrowheads="1"/>
          </p:cNvSpPr>
          <p:nvPr/>
        </p:nvSpPr>
        <p:spPr bwMode="auto">
          <a:xfrm>
            <a:off x="636588" y="5562600"/>
            <a:ext cx="1014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/>
              <a:t>Msg 3</a:t>
            </a:r>
          </a:p>
        </p:txBody>
      </p:sp>
      <p:sp>
        <p:nvSpPr>
          <p:cNvPr id="92184" name="Text Box 157"/>
          <p:cNvSpPr txBox="1">
            <a:spLocks noChangeArrowheads="1"/>
          </p:cNvSpPr>
          <p:nvPr/>
        </p:nvSpPr>
        <p:spPr bwMode="auto">
          <a:xfrm>
            <a:off x="7696200" y="1752600"/>
            <a:ext cx="92075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>
                <a:latin typeface="Times New Roman" charset="0"/>
              </a:rPr>
              <a:t>Bob, </a:t>
            </a:r>
          </a:p>
          <a:p>
            <a:pPr algn="ctr"/>
            <a:r>
              <a:rPr lang="en-US" altLang="ja-JP">
                <a:latin typeface="Times New Roman" charset="0"/>
              </a:rPr>
              <a:t>Ed, </a:t>
            </a:r>
          </a:p>
          <a:p>
            <a:pPr algn="ctr"/>
            <a:r>
              <a:rPr lang="en-US" altLang="ja-JP">
                <a:latin typeface="Times New Roman" charset="0"/>
              </a:rPr>
              <a:t>Jeff,</a:t>
            </a:r>
          </a:p>
          <a:p>
            <a:pPr algn="ctr"/>
            <a:r>
              <a:rPr lang="en-US" altLang="ja-JP">
                <a:latin typeface="Times New Roman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92519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Mixnet</a:t>
            </a:r>
          </a:p>
        </p:txBody>
      </p:sp>
      <p:sp>
        <p:nvSpPr>
          <p:cNvPr id="9421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13FA1C0-9018-3549-9AB0-E693E5C46355}" type="slidenum">
              <a:rPr lang="en-US" altLang="ja-JP" sz="800">
                <a:ea typeface="MS PGothic" charset="0"/>
                <a:cs typeface="MS PGothic" charset="0"/>
              </a:rPr>
              <a:pPr/>
              <a:t>27</a:t>
            </a:fld>
            <a:endParaRPr lang="en-US" altLang="ja-JP" sz="800">
              <a:ea typeface="MS PGothic" charset="0"/>
              <a:cs typeface="MS PGothic" charset="0"/>
            </a:endParaRPr>
          </a:p>
        </p:txBody>
      </p:sp>
      <p:sp>
        <p:nvSpPr>
          <p:cNvPr id="94214" name="AutoShape 2"/>
          <p:cNvSpPr>
            <a:spLocks noChangeArrowheads="1"/>
          </p:cNvSpPr>
          <p:nvPr/>
        </p:nvSpPr>
        <p:spPr bwMode="auto">
          <a:xfrm>
            <a:off x="2057400" y="3962400"/>
            <a:ext cx="914400" cy="19050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ECECE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94215" name="Picture 4" descr="Cartoon_Lady_Co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828800"/>
            <a:ext cx="1066800" cy="1009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4216" name="Text Box 5"/>
          <p:cNvSpPr txBox="1">
            <a:spLocks noChangeArrowheads="1"/>
          </p:cNvSpPr>
          <p:nvPr/>
        </p:nvSpPr>
        <p:spPr bwMode="auto">
          <a:xfrm>
            <a:off x="838200" y="2895600"/>
            <a:ext cx="920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>
                <a:latin typeface="Times New Roman" charset="0"/>
              </a:rPr>
              <a:t>Mix 1</a:t>
            </a:r>
          </a:p>
        </p:txBody>
      </p:sp>
      <p:pic>
        <p:nvPicPr>
          <p:cNvPr id="94217" name="Picture 6" descr="Cartoon_Lady_Co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828800"/>
            <a:ext cx="1066800" cy="1009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4218" name="Picture 7" descr="Cartoon_Lady_Co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828800"/>
            <a:ext cx="1066800" cy="1009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4219" name="Text Box 8"/>
          <p:cNvSpPr txBox="1">
            <a:spLocks noChangeArrowheads="1"/>
          </p:cNvSpPr>
          <p:nvPr/>
        </p:nvSpPr>
        <p:spPr bwMode="auto">
          <a:xfrm>
            <a:off x="3352800" y="2895600"/>
            <a:ext cx="920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>
                <a:latin typeface="Times New Roman" charset="0"/>
              </a:rPr>
              <a:t>Mix 2</a:t>
            </a:r>
          </a:p>
        </p:txBody>
      </p:sp>
      <p:sp>
        <p:nvSpPr>
          <p:cNvPr id="94220" name="Text Box 9"/>
          <p:cNvSpPr txBox="1">
            <a:spLocks noChangeArrowheads="1"/>
          </p:cNvSpPr>
          <p:nvPr/>
        </p:nvSpPr>
        <p:spPr bwMode="auto">
          <a:xfrm>
            <a:off x="5562600" y="2895600"/>
            <a:ext cx="920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>
                <a:latin typeface="Times New Roman" charset="0"/>
              </a:rPr>
              <a:t>Mix 3</a:t>
            </a:r>
          </a:p>
        </p:txBody>
      </p:sp>
      <p:pic>
        <p:nvPicPr>
          <p:cNvPr id="94221" name="Picture 10" descr="envelop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505200"/>
            <a:ext cx="1676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4222" name="Picture 11" descr="envelope"/>
          <p:cNvPicPr>
            <a:picLocks noChangeAspect="1" noChangeArrowheads="1"/>
          </p:cNvPicPr>
          <p:nvPr/>
        </p:nvPicPr>
        <p:blipFill>
          <a:blip r:embed="rId4">
            <a:alphaModFix amt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3548063"/>
            <a:ext cx="1309688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75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4223" name="Picture 12" descr="envelope"/>
          <p:cNvPicPr>
            <a:picLocks noChangeAspect="1" noChangeArrowheads="1"/>
          </p:cNvPicPr>
          <p:nvPr/>
        </p:nvPicPr>
        <p:blipFill>
          <a:blip r:embed="rId4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" y="3590925"/>
            <a:ext cx="942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4224" name="Picture 13" descr="envelop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419600"/>
            <a:ext cx="1676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4225" name="Picture 14" descr="envelope"/>
          <p:cNvPicPr>
            <a:picLocks noChangeAspect="1" noChangeArrowheads="1"/>
          </p:cNvPicPr>
          <p:nvPr/>
        </p:nvPicPr>
        <p:blipFill>
          <a:blip r:embed="rId4">
            <a:alphaModFix amt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4462463"/>
            <a:ext cx="1309688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75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4226" name="Picture 15" descr="envelope"/>
          <p:cNvPicPr>
            <a:picLocks noChangeAspect="1" noChangeArrowheads="1"/>
          </p:cNvPicPr>
          <p:nvPr/>
        </p:nvPicPr>
        <p:blipFill>
          <a:blip r:embed="rId4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" y="4505325"/>
            <a:ext cx="942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4227" name="Picture 16" descr="envelop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410200"/>
            <a:ext cx="1676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4228" name="Picture 17" descr="envelope"/>
          <p:cNvPicPr>
            <a:picLocks noChangeAspect="1" noChangeArrowheads="1"/>
          </p:cNvPicPr>
          <p:nvPr/>
        </p:nvPicPr>
        <p:blipFill>
          <a:blip r:embed="rId4">
            <a:alphaModFix amt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5453063"/>
            <a:ext cx="1309688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75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4229" name="Picture 18" descr="envelope"/>
          <p:cNvPicPr>
            <a:picLocks noChangeAspect="1" noChangeArrowheads="1"/>
          </p:cNvPicPr>
          <p:nvPr/>
        </p:nvPicPr>
        <p:blipFill>
          <a:blip r:embed="rId4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" y="5495925"/>
            <a:ext cx="942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230" name="Text Box 19"/>
          <p:cNvSpPr txBox="1">
            <a:spLocks noChangeArrowheads="1"/>
          </p:cNvSpPr>
          <p:nvPr/>
        </p:nvSpPr>
        <p:spPr bwMode="auto">
          <a:xfrm>
            <a:off x="642938" y="3657600"/>
            <a:ext cx="1014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/>
              <a:t>Msg 1</a:t>
            </a:r>
          </a:p>
        </p:txBody>
      </p:sp>
      <p:sp>
        <p:nvSpPr>
          <p:cNvPr id="94231" name="Text Box 20"/>
          <p:cNvSpPr txBox="1">
            <a:spLocks noChangeArrowheads="1"/>
          </p:cNvSpPr>
          <p:nvPr/>
        </p:nvSpPr>
        <p:spPr bwMode="auto">
          <a:xfrm>
            <a:off x="636588" y="4572000"/>
            <a:ext cx="1014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/>
              <a:t>Msg 2</a:t>
            </a:r>
          </a:p>
        </p:txBody>
      </p:sp>
      <p:sp>
        <p:nvSpPr>
          <p:cNvPr id="94232" name="Text Box 21"/>
          <p:cNvSpPr txBox="1">
            <a:spLocks noChangeArrowheads="1"/>
          </p:cNvSpPr>
          <p:nvPr/>
        </p:nvSpPr>
        <p:spPr bwMode="auto">
          <a:xfrm>
            <a:off x="636588" y="5562600"/>
            <a:ext cx="1014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/>
              <a:t>Msg 3</a:t>
            </a:r>
          </a:p>
        </p:txBody>
      </p:sp>
      <p:pic>
        <p:nvPicPr>
          <p:cNvPr id="94233" name="Picture 22" descr="envelop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388" y="3548063"/>
            <a:ext cx="1309687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4234" name="Picture 23" descr="envelope"/>
          <p:cNvPicPr>
            <a:picLocks noChangeAspect="1" noChangeArrowheads="1"/>
          </p:cNvPicPr>
          <p:nvPr/>
        </p:nvPicPr>
        <p:blipFill>
          <a:blip r:embed="rId4">
            <a:alphaModFix amt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938" y="3590925"/>
            <a:ext cx="942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75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4235" name="Picture 24" descr="envelop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388" y="4462463"/>
            <a:ext cx="1309687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4236" name="Picture 25" descr="envelope"/>
          <p:cNvPicPr>
            <a:picLocks noChangeAspect="1" noChangeArrowheads="1"/>
          </p:cNvPicPr>
          <p:nvPr/>
        </p:nvPicPr>
        <p:blipFill>
          <a:blip r:embed="rId4">
            <a:alphaModFix amt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938" y="4505325"/>
            <a:ext cx="942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75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4237" name="Picture 26" descr="envelop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388" y="5453063"/>
            <a:ext cx="1309687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4238" name="Picture 27" descr="envelope"/>
          <p:cNvPicPr>
            <a:picLocks noChangeAspect="1" noChangeArrowheads="1"/>
          </p:cNvPicPr>
          <p:nvPr/>
        </p:nvPicPr>
        <p:blipFill>
          <a:blip r:embed="rId4">
            <a:alphaModFix amt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938" y="5495925"/>
            <a:ext cx="942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75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239" name="Text Box 28"/>
          <p:cNvSpPr txBox="1">
            <a:spLocks noChangeArrowheads="1"/>
          </p:cNvSpPr>
          <p:nvPr/>
        </p:nvSpPr>
        <p:spPr bwMode="auto">
          <a:xfrm>
            <a:off x="3228975" y="3657600"/>
            <a:ext cx="1014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/>
              <a:t>Msg 2</a:t>
            </a:r>
          </a:p>
        </p:txBody>
      </p:sp>
      <p:sp>
        <p:nvSpPr>
          <p:cNvPr id="94240" name="Text Box 29"/>
          <p:cNvSpPr txBox="1">
            <a:spLocks noChangeArrowheads="1"/>
          </p:cNvSpPr>
          <p:nvPr/>
        </p:nvSpPr>
        <p:spPr bwMode="auto">
          <a:xfrm>
            <a:off x="3222625" y="4572000"/>
            <a:ext cx="1014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/>
              <a:t>Msg 1</a:t>
            </a:r>
          </a:p>
        </p:txBody>
      </p:sp>
      <p:sp>
        <p:nvSpPr>
          <p:cNvPr id="94241" name="Text Box 30"/>
          <p:cNvSpPr txBox="1">
            <a:spLocks noChangeArrowheads="1"/>
          </p:cNvSpPr>
          <p:nvPr/>
        </p:nvSpPr>
        <p:spPr bwMode="auto">
          <a:xfrm>
            <a:off x="3222625" y="5562600"/>
            <a:ext cx="1014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/>
              <a:t>Msg 3</a:t>
            </a:r>
          </a:p>
        </p:txBody>
      </p:sp>
      <p:sp>
        <p:nvSpPr>
          <p:cNvPr id="94242" name="Text Box 40"/>
          <p:cNvSpPr txBox="1">
            <a:spLocks noChangeArrowheads="1"/>
          </p:cNvSpPr>
          <p:nvPr/>
        </p:nvSpPr>
        <p:spPr bwMode="auto">
          <a:xfrm>
            <a:off x="1981200" y="4527550"/>
            <a:ext cx="9906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400" b="1">
                <a:solidFill>
                  <a:schemeClr val="hlink"/>
                </a:solidFill>
              </a:rPr>
              <a:t>Decrypt and permute</a:t>
            </a:r>
          </a:p>
        </p:txBody>
      </p:sp>
      <p:sp>
        <p:nvSpPr>
          <p:cNvPr id="94243" name="Text Box 47"/>
          <p:cNvSpPr txBox="1">
            <a:spLocks noChangeArrowheads="1"/>
          </p:cNvSpPr>
          <p:nvPr/>
        </p:nvSpPr>
        <p:spPr bwMode="auto">
          <a:xfrm>
            <a:off x="7696200" y="1752600"/>
            <a:ext cx="92075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>
                <a:latin typeface="Times New Roman" charset="0"/>
              </a:rPr>
              <a:t>Bob, </a:t>
            </a:r>
          </a:p>
          <a:p>
            <a:pPr algn="ctr"/>
            <a:r>
              <a:rPr lang="en-US" altLang="ja-JP">
                <a:latin typeface="Times New Roman" charset="0"/>
              </a:rPr>
              <a:t>Ed, </a:t>
            </a:r>
          </a:p>
          <a:p>
            <a:pPr algn="ctr"/>
            <a:r>
              <a:rPr lang="en-US" altLang="ja-JP">
                <a:latin typeface="Times New Roman" charset="0"/>
              </a:rPr>
              <a:t>Jeff,</a:t>
            </a:r>
          </a:p>
          <a:p>
            <a:pPr algn="ctr"/>
            <a:r>
              <a:rPr lang="en-US" altLang="ja-JP">
                <a:latin typeface="Times New Roman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98673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Mixnet</a:t>
            </a:r>
          </a:p>
        </p:txBody>
      </p:sp>
      <p:sp>
        <p:nvSpPr>
          <p:cNvPr id="9626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EC42956-4C9E-844E-900B-0474E251202F}" type="slidenum">
              <a:rPr lang="en-US" altLang="ja-JP" sz="800">
                <a:ea typeface="MS PGothic" charset="0"/>
                <a:cs typeface="MS PGothic" charset="0"/>
              </a:rPr>
              <a:pPr/>
              <a:t>28</a:t>
            </a:fld>
            <a:endParaRPr lang="en-US" altLang="ja-JP" sz="800">
              <a:ea typeface="MS PGothic" charset="0"/>
              <a:cs typeface="MS PGothic" charset="0"/>
            </a:endParaRPr>
          </a:p>
        </p:txBody>
      </p:sp>
      <p:sp>
        <p:nvSpPr>
          <p:cNvPr id="96262" name="AutoShape 2"/>
          <p:cNvSpPr>
            <a:spLocks noChangeArrowheads="1"/>
          </p:cNvSpPr>
          <p:nvPr/>
        </p:nvSpPr>
        <p:spPr bwMode="auto">
          <a:xfrm>
            <a:off x="2057400" y="3962400"/>
            <a:ext cx="914400" cy="19050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ECECE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96263" name="Picture 4" descr="Cartoon_Lady_Co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828800"/>
            <a:ext cx="1066800" cy="1009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6264" name="Text Box 5"/>
          <p:cNvSpPr txBox="1">
            <a:spLocks noChangeArrowheads="1"/>
          </p:cNvSpPr>
          <p:nvPr/>
        </p:nvSpPr>
        <p:spPr bwMode="auto">
          <a:xfrm>
            <a:off x="838200" y="2895600"/>
            <a:ext cx="920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>
                <a:latin typeface="Times New Roman" charset="0"/>
              </a:rPr>
              <a:t>Mix 1</a:t>
            </a:r>
          </a:p>
        </p:txBody>
      </p:sp>
      <p:pic>
        <p:nvPicPr>
          <p:cNvPr id="96265" name="Picture 6" descr="Cartoon_Lady_Co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828800"/>
            <a:ext cx="1066800" cy="1009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6266" name="Picture 7" descr="Cartoon_Lady_Co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828800"/>
            <a:ext cx="1066800" cy="1009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6267" name="Text Box 8"/>
          <p:cNvSpPr txBox="1">
            <a:spLocks noChangeArrowheads="1"/>
          </p:cNvSpPr>
          <p:nvPr/>
        </p:nvSpPr>
        <p:spPr bwMode="auto">
          <a:xfrm>
            <a:off x="3352800" y="2895600"/>
            <a:ext cx="920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>
                <a:latin typeface="Times New Roman" charset="0"/>
              </a:rPr>
              <a:t>Mix 2</a:t>
            </a:r>
          </a:p>
        </p:txBody>
      </p:sp>
      <p:sp>
        <p:nvSpPr>
          <p:cNvPr id="96268" name="Text Box 9"/>
          <p:cNvSpPr txBox="1">
            <a:spLocks noChangeArrowheads="1"/>
          </p:cNvSpPr>
          <p:nvPr/>
        </p:nvSpPr>
        <p:spPr bwMode="auto">
          <a:xfrm>
            <a:off x="5562600" y="2895600"/>
            <a:ext cx="920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>
                <a:latin typeface="Times New Roman" charset="0"/>
              </a:rPr>
              <a:t>Mix 3</a:t>
            </a:r>
          </a:p>
        </p:txBody>
      </p:sp>
      <p:pic>
        <p:nvPicPr>
          <p:cNvPr id="96269" name="Picture 10" descr="envelop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505200"/>
            <a:ext cx="1676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70" name="Picture 11" descr="envelope"/>
          <p:cNvPicPr>
            <a:picLocks noChangeAspect="1" noChangeArrowheads="1"/>
          </p:cNvPicPr>
          <p:nvPr/>
        </p:nvPicPr>
        <p:blipFill>
          <a:blip r:embed="rId4">
            <a:alphaModFix amt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3548063"/>
            <a:ext cx="1309688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75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71" name="Picture 12" descr="envelope"/>
          <p:cNvPicPr>
            <a:picLocks noChangeAspect="1" noChangeArrowheads="1"/>
          </p:cNvPicPr>
          <p:nvPr/>
        </p:nvPicPr>
        <p:blipFill>
          <a:blip r:embed="rId4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" y="3590925"/>
            <a:ext cx="942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72" name="Picture 13" descr="envelop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419600"/>
            <a:ext cx="1676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73" name="Picture 14" descr="envelope"/>
          <p:cNvPicPr>
            <a:picLocks noChangeAspect="1" noChangeArrowheads="1"/>
          </p:cNvPicPr>
          <p:nvPr/>
        </p:nvPicPr>
        <p:blipFill>
          <a:blip r:embed="rId4">
            <a:alphaModFix amt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4462463"/>
            <a:ext cx="1309688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75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74" name="Picture 15" descr="envelope"/>
          <p:cNvPicPr>
            <a:picLocks noChangeAspect="1" noChangeArrowheads="1"/>
          </p:cNvPicPr>
          <p:nvPr/>
        </p:nvPicPr>
        <p:blipFill>
          <a:blip r:embed="rId4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" y="4505325"/>
            <a:ext cx="942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75" name="Picture 16" descr="envelop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410200"/>
            <a:ext cx="1676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76" name="Picture 17" descr="envelope"/>
          <p:cNvPicPr>
            <a:picLocks noChangeAspect="1" noChangeArrowheads="1"/>
          </p:cNvPicPr>
          <p:nvPr/>
        </p:nvPicPr>
        <p:blipFill>
          <a:blip r:embed="rId4">
            <a:alphaModFix amt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5453063"/>
            <a:ext cx="1309688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75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77" name="Picture 18" descr="envelope"/>
          <p:cNvPicPr>
            <a:picLocks noChangeAspect="1" noChangeArrowheads="1"/>
          </p:cNvPicPr>
          <p:nvPr/>
        </p:nvPicPr>
        <p:blipFill>
          <a:blip r:embed="rId4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" y="5495925"/>
            <a:ext cx="942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278" name="Text Box 19"/>
          <p:cNvSpPr txBox="1">
            <a:spLocks noChangeArrowheads="1"/>
          </p:cNvSpPr>
          <p:nvPr/>
        </p:nvSpPr>
        <p:spPr bwMode="auto">
          <a:xfrm>
            <a:off x="642938" y="3657600"/>
            <a:ext cx="1014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/>
              <a:t>Msg 1</a:t>
            </a:r>
          </a:p>
        </p:txBody>
      </p:sp>
      <p:sp>
        <p:nvSpPr>
          <p:cNvPr id="96279" name="Text Box 20"/>
          <p:cNvSpPr txBox="1">
            <a:spLocks noChangeArrowheads="1"/>
          </p:cNvSpPr>
          <p:nvPr/>
        </p:nvSpPr>
        <p:spPr bwMode="auto">
          <a:xfrm>
            <a:off x="636588" y="4572000"/>
            <a:ext cx="1014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/>
              <a:t>Msg 2</a:t>
            </a:r>
          </a:p>
        </p:txBody>
      </p:sp>
      <p:sp>
        <p:nvSpPr>
          <p:cNvPr id="96280" name="Text Box 21"/>
          <p:cNvSpPr txBox="1">
            <a:spLocks noChangeArrowheads="1"/>
          </p:cNvSpPr>
          <p:nvPr/>
        </p:nvSpPr>
        <p:spPr bwMode="auto">
          <a:xfrm>
            <a:off x="636588" y="5562600"/>
            <a:ext cx="1014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/>
              <a:t>Msg 3</a:t>
            </a:r>
          </a:p>
        </p:txBody>
      </p:sp>
      <p:pic>
        <p:nvPicPr>
          <p:cNvPr id="96281" name="Picture 22" descr="envelop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388" y="3548063"/>
            <a:ext cx="1309687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82" name="Picture 23" descr="envelope"/>
          <p:cNvPicPr>
            <a:picLocks noChangeAspect="1" noChangeArrowheads="1"/>
          </p:cNvPicPr>
          <p:nvPr/>
        </p:nvPicPr>
        <p:blipFill>
          <a:blip r:embed="rId4">
            <a:alphaModFix amt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938" y="3590925"/>
            <a:ext cx="942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75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83" name="Picture 24" descr="envelop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388" y="4462463"/>
            <a:ext cx="1309687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84" name="Picture 25" descr="envelope"/>
          <p:cNvPicPr>
            <a:picLocks noChangeAspect="1" noChangeArrowheads="1"/>
          </p:cNvPicPr>
          <p:nvPr/>
        </p:nvPicPr>
        <p:blipFill>
          <a:blip r:embed="rId4">
            <a:alphaModFix amt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938" y="4505325"/>
            <a:ext cx="942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75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85" name="Picture 26" descr="envelop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388" y="5453063"/>
            <a:ext cx="1309687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86" name="Picture 27" descr="envelope"/>
          <p:cNvPicPr>
            <a:picLocks noChangeAspect="1" noChangeArrowheads="1"/>
          </p:cNvPicPr>
          <p:nvPr/>
        </p:nvPicPr>
        <p:blipFill>
          <a:blip r:embed="rId4">
            <a:alphaModFix amt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938" y="5495925"/>
            <a:ext cx="942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75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287" name="Text Box 28"/>
          <p:cNvSpPr txBox="1">
            <a:spLocks noChangeArrowheads="1"/>
          </p:cNvSpPr>
          <p:nvPr/>
        </p:nvSpPr>
        <p:spPr bwMode="auto">
          <a:xfrm>
            <a:off x="3228975" y="3657600"/>
            <a:ext cx="1014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/>
              <a:t>Msg 2</a:t>
            </a:r>
          </a:p>
        </p:txBody>
      </p:sp>
      <p:sp>
        <p:nvSpPr>
          <p:cNvPr id="96288" name="Text Box 29"/>
          <p:cNvSpPr txBox="1">
            <a:spLocks noChangeArrowheads="1"/>
          </p:cNvSpPr>
          <p:nvPr/>
        </p:nvSpPr>
        <p:spPr bwMode="auto">
          <a:xfrm>
            <a:off x="3222625" y="4572000"/>
            <a:ext cx="1014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/>
              <a:t>Msg 1</a:t>
            </a:r>
          </a:p>
        </p:txBody>
      </p:sp>
      <p:sp>
        <p:nvSpPr>
          <p:cNvPr id="96289" name="Text Box 30"/>
          <p:cNvSpPr txBox="1">
            <a:spLocks noChangeArrowheads="1"/>
          </p:cNvSpPr>
          <p:nvPr/>
        </p:nvSpPr>
        <p:spPr bwMode="auto">
          <a:xfrm>
            <a:off x="3222625" y="5562600"/>
            <a:ext cx="1014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/>
              <a:t>Msg 3</a:t>
            </a:r>
          </a:p>
        </p:txBody>
      </p:sp>
      <p:pic>
        <p:nvPicPr>
          <p:cNvPr id="96290" name="Picture 31" descr="envelop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6900" y="3590925"/>
            <a:ext cx="942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91" name="Picture 32" descr="envelop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6900" y="4505325"/>
            <a:ext cx="942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92" name="Picture 33" descr="envelop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6900" y="5495925"/>
            <a:ext cx="942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293" name="Text Box 34"/>
          <p:cNvSpPr txBox="1">
            <a:spLocks noChangeArrowheads="1"/>
          </p:cNvSpPr>
          <p:nvPr/>
        </p:nvSpPr>
        <p:spPr bwMode="auto">
          <a:xfrm>
            <a:off x="5595938" y="3657600"/>
            <a:ext cx="1014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/>
              <a:t>Msg 3</a:t>
            </a:r>
          </a:p>
        </p:txBody>
      </p:sp>
      <p:sp>
        <p:nvSpPr>
          <p:cNvPr id="96294" name="Text Box 35"/>
          <p:cNvSpPr txBox="1">
            <a:spLocks noChangeArrowheads="1"/>
          </p:cNvSpPr>
          <p:nvPr/>
        </p:nvSpPr>
        <p:spPr bwMode="auto">
          <a:xfrm>
            <a:off x="5589588" y="4572000"/>
            <a:ext cx="1014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/>
              <a:t>Msg 1</a:t>
            </a:r>
          </a:p>
        </p:txBody>
      </p:sp>
      <p:sp>
        <p:nvSpPr>
          <p:cNvPr id="96295" name="Text Box 36"/>
          <p:cNvSpPr txBox="1">
            <a:spLocks noChangeArrowheads="1"/>
          </p:cNvSpPr>
          <p:nvPr/>
        </p:nvSpPr>
        <p:spPr bwMode="auto">
          <a:xfrm>
            <a:off x="5589588" y="5562600"/>
            <a:ext cx="1014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/>
              <a:t>Msg 2</a:t>
            </a:r>
          </a:p>
        </p:txBody>
      </p:sp>
      <p:sp>
        <p:nvSpPr>
          <p:cNvPr id="96296" name="Text Box 40"/>
          <p:cNvSpPr txBox="1">
            <a:spLocks noChangeArrowheads="1"/>
          </p:cNvSpPr>
          <p:nvPr/>
        </p:nvSpPr>
        <p:spPr bwMode="auto">
          <a:xfrm>
            <a:off x="1981200" y="4527550"/>
            <a:ext cx="9906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400" b="1">
                <a:solidFill>
                  <a:schemeClr val="hlink"/>
                </a:solidFill>
              </a:rPr>
              <a:t>Decrypt and permute</a:t>
            </a:r>
          </a:p>
        </p:txBody>
      </p:sp>
      <p:sp>
        <p:nvSpPr>
          <p:cNvPr id="96297" name="Text Box 42"/>
          <p:cNvSpPr txBox="1">
            <a:spLocks noChangeArrowheads="1"/>
          </p:cNvSpPr>
          <p:nvPr/>
        </p:nvSpPr>
        <p:spPr bwMode="auto">
          <a:xfrm>
            <a:off x="4419600" y="4527550"/>
            <a:ext cx="9906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400" b="1">
                <a:solidFill>
                  <a:schemeClr val="hlink"/>
                </a:solidFill>
              </a:rPr>
              <a:t>Decrypt and permute</a:t>
            </a:r>
          </a:p>
        </p:txBody>
      </p:sp>
      <p:sp>
        <p:nvSpPr>
          <p:cNvPr id="96298" name="AutoShape 43"/>
          <p:cNvSpPr>
            <a:spLocks noChangeArrowheads="1"/>
          </p:cNvSpPr>
          <p:nvPr/>
        </p:nvSpPr>
        <p:spPr bwMode="auto">
          <a:xfrm>
            <a:off x="4495800" y="3886200"/>
            <a:ext cx="914400" cy="19050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ECECE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6299" name="Text Box 45"/>
          <p:cNvSpPr txBox="1">
            <a:spLocks noChangeArrowheads="1"/>
          </p:cNvSpPr>
          <p:nvPr/>
        </p:nvSpPr>
        <p:spPr bwMode="auto">
          <a:xfrm>
            <a:off x="4419600" y="4495800"/>
            <a:ext cx="9906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400" b="1">
                <a:solidFill>
                  <a:schemeClr val="hlink"/>
                </a:solidFill>
              </a:rPr>
              <a:t>Decrypt and permute</a:t>
            </a:r>
          </a:p>
        </p:txBody>
      </p:sp>
      <p:sp>
        <p:nvSpPr>
          <p:cNvPr id="96300" name="Text Box 47"/>
          <p:cNvSpPr txBox="1">
            <a:spLocks noChangeArrowheads="1"/>
          </p:cNvSpPr>
          <p:nvPr/>
        </p:nvSpPr>
        <p:spPr bwMode="auto">
          <a:xfrm>
            <a:off x="7696200" y="1752600"/>
            <a:ext cx="92075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>
                <a:latin typeface="Times New Roman" charset="0"/>
              </a:rPr>
              <a:t>Bob, </a:t>
            </a:r>
          </a:p>
          <a:p>
            <a:pPr algn="ctr"/>
            <a:r>
              <a:rPr lang="en-US" altLang="ja-JP">
                <a:latin typeface="Times New Roman" charset="0"/>
              </a:rPr>
              <a:t>Ed, </a:t>
            </a:r>
          </a:p>
          <a:p>
            <a:pPr algn="ctr"/>
            <a:r>
              <a:rPr lang="en-US" altLang="ja-JP">
                <a:latin typeface="Times New Roman" charset="0"/>
              </a:rPr>
              <a:t>Jeff,</a:t>
            </a:r>
          </a:p>
          <a:p>
            <a:pPr algn="ctr"/>
            <a:r>
              <a:rPr lang="en-US" altLang="ja-JP">
                <a:latin typeface="Times New Roman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16382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Mixnet</a:t>
            </a:r>
          </a:p>
        </p:txBody>
      </p:sp>
      <p:sp>
        <p:nvSpPr>
          <p:cNvPr id="983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25A53D9-2878-2E4B-A16D-65BA959E8542}" type="slidenum">
              <a:rPr lang="en-US" altLang="ja-JP" sz="800">
                <a:ea typeface="MS PGothic" charset="0"/>
                <a:cs typeface="MS PGothic" charset="0"/>
              </a:rPr>
              <a:pPr/>
              <a:t>29</a:t>
            </a:fld>
            <a:endParaRPr lang="en-US" altLang="ja-JP" sz="800">
              <a:ea typeface="MS PGothic" charset="0"/>
              <a:cs typeface="MS PGothic" charset="0"/>
            </a:endParaRPr>
          </a:p>
        </p:txBody>
      </p:sp>
      <p:sp>
        <p:nvSpPr>
          <p:cNvPr id="98310" name="AutoShape 2"/>
          <p:cNvSpPr>
            <a:spLocks noChangeArrowheads="1"/>
          </p:cNvSpPr>
          <p:nvPr/>
        </p:nvSpPr>
        <p:spPr bwMode="auto">
          <a:xfrm>
            <a:off x="2057400" y="3962400"/>
            <a:ext cx="914400" cy="19050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ECECE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98311" name="Picture 4" descr="Cartoon_Lady_Co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828800"/>
            <a:ext cx="1066800" cy="1009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8312" name="Text Box 5"/>
          <p:cNvSpPr txBox="1">
            <a:spLocks noChangeArrowheads="1"/>
          </p:cNvSpPr>
          <p:nvPr/>
        </p:nvSpPr>
        <p:spPr bwMode="auto">
          <a:xfrm>
            <a:off x="838200" y="2895600"/>
            <a:ext cx="920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>
                <a:latin typeface="Times New Roman" charset="0"/>
              </a:rPr>
              <a:t>Mix 1</a:t>
            </a:r>
          </a:p>
        </p:txBody>
      </p:sp>
      <p:pic>
        <p:nvPicPr>
          <p:cNvPr id="98313" name="Picture 6" descr="Cartoon_Lady_Co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828800"/>
            <a:ext cx="1066800" cy="1009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8314" name="Picture 7" descr="Cartoon_Lady_Co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828800"/>
            <a:ext cx="1066800" cy="1009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8315" name="Text Box 8"/>
          <p:cNvSpPr txBox="1">
            <a:spLocks noChangeArrowheads="1"/>
          </p:cNvSpPr>
          <p:nvPr/>
        </p:nvSpPr>
        <p:spPr bwMode="auto">
          <a:xfrm>
            <a:off x="3352800" y="2895600"/>
            <a:ext cx="920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>
                <a:latin typeface="Times New Roman" charset="0"/>
              </a:rPr>
              <a:t>Mix 2</a:t>
            </a:r>
          </a:p>
        </p:txBody>
      </p:sp>
      <p:sp>
        <p:nvSpPr>
          <p:cNvPr id="98316" name="Text Box 9"/>
          <p:cNvSpPr txBox="1">
            <a:spLocks noChangeArrowheads="1"/>
          </p:cNvSpPr>
          <p:nvPr/>
        </p:nvSpPr>
        <p:spPr bwMode="auto">
          <a:xfrm>
            <a:off x="5562600" y="2895600"/>
            <a:ext cx="920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>
                <a:latin typeface="Times New Roman" charset="0"/>
              </a:rPr>
              <a:t>Mix 3</a:t>
            </a:r>
          </a:p>
        </p:txBody>
      </p:sp>
      <p:pic>
        <p:nvPicPr>
          <p:cNvPr id="98317" name="Picture 10" descr="envelop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505200"/>
            <a:ext cx="1676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318" name="Picture 11" descr="envelope"/>
          <p:cNvPicPr>
            <a:picLocks noChangeAspect="1" noChangeArrowheads="1"/>
          </p:cNvPicPr>
          <p:nvPr/>
        </p:nvPicPr>
        <p:blipFill>
          <a:blip r:embed="rId4">
            <a:alphaModFix amt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3548063"/>
            <a:ext cx="1309688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75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319" name="Picture 12" descr="envelope"/>
          <p:cNvPicPr>
            <a:picLocks noChangeAspect="1" noChangeArrowheads="1"/>
          </p:cNvPicPr>
          <p:nvPr/>
        </p:nvPicPr>
        <p:blipFill>
          <a:blip r:embed="rId4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" y="3590925"/>
            <a:ext cx="942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320" name="Picture 13" descr="envelop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419600"/>
            <a:ext cx="1676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321" name="Picture 14" descr="envelope"/>
          <p:cNvPicPr>
            <a:picLocks noChangeAspect="1" noChangeArrowheads="1"/>
          </p:cNvPicPr>
          <p:nvPr/>
        </p:nvPicPr>
        <p:blipFill>
          <a:blip r:embed="rId4">
            <a:alphaModFix amt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4462463"/>
            <a:ext cx="1309688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75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322" name="Picture 15" descr="envelope"/>
          <p:cNvPicPr>
            <a:picLocks noChangeAspect="1" noChangeArrowheads="1"/>
          </p:cNvPicPr>
          <p:nvPr/>
        </p:nvPicPr>
        <p:blipFill>
          <a:blip r:embed="rId4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" y="4505325"/>
            <a:ext cx="942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323" name="Picture 16" descr="envelop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410200"/>
            <a:ext cx="1676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324" name="Picture 17" descr="envelope"/>
          <p:cNvPicPr>
            <a:picLocks noChangeAspect="1" noChangeArrowheads="1"/>
          </p:cNvPicPr>
          <p:nvPr/>
        </p:nvPicPr>
        <p:blipFill>
          <a:blip r:embed="rId4">
            <a:alphaModFix amt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5453063"/>
            <a:ext cx="1309688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75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325" name="Picture 18" descr="envelope"/>
          <p:cNvPicPr>
            <a:picLocks noChangeAspect="1" noChangeArrowheads="1"/>
          </p:cNvPicPr>
          <p:nvPr/>
        </p:nvPicPr>
        <p:blipFill>
          <a:blip r:embed="rId4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" y="5495925"/>
            <a:ext cx="942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326" name="Text Box 19"/>
          <p:cNvSpPr txBox="1">
            <a:spLocks noChangeArrowheads="1"/>
          </p:cNvSpPr>
          <p:nvPr/>
        </p:nvSpPr>
        <p:spPr bwMode="auto">
          <a:xfrm>
            <a:off x="642938" y="3657600"/>
            <a:ext cx="1014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/>
              <a:t>Msg 1</a:t>
            </a:r>
          </a:p>
        </p:txBody>
      </p:sp>
      <p:sp>
        <p:nvSpPr>
          <p:cNvPr id="98327" name="Text Box 20"/>
          <p:cNvSpPr txBox="1">
            <a:spLocks noChangeArrowheads="1"/>
          </p:cNvSpPr>
          <p:nvPr/>
        </p:nvSpPr>
        <p:spPr bwMode="auto">
          <a:xfrm>
            <a:off x="636588" y="4572000"/>
            <a:ext cx="1014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/>
              <a:t>Msg 2</a:t>
            </a:r>
          </a:p>
        </p:txBody>
      </p:sp>
      <p:sp>
        <p:nvSpPr>
          <p:cNvPr id="98328" name="Text Box 21"/>
          <p:cNvSpPr txBox="1">
            <a:spLocks noChangeArrowheads="1"/>
          </p:cNvSpPr>
          <p:nvPr/>
        </p:nvSpPr>
        <p:spPr bwMode="auto">
          <a:xfrm>
            <a:off x="636588" y="5562600"/>
            <a:ext cx="1014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/>
              <a:t>Msg 3</a:t>
            </a:r>
          </a:p>
        </p:txBody>
      </p:sp>
      <p:pic>
        <p:nvPicPr>
          <p:cNvPr id="98329" name="Picture 22" descr="envelop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388" y="3548063"/>
            <a:ext cx="1309687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330" name="Picture 23" descr="envelope"/>
          <p:cNvPicPr>
            <a:picLocks noChangeAspect="1" noChangeArrowheads="1"/>
          </p:cNvPicPr>
          <p:nvPr/>
        </p:nvPicPr>
        <p:blipFill>
          <a:blip r:embed="rId4">
            <a:alphaModFix amt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938" y="3590925"/>
            <a:ext cx="942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75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331" name="Picture 24" descr="envelop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388" y="4462463"/>
            <a:ext cx="1309687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332" name="Picture 25" descr="envelope"/>
          <p:cNvPicPr>
            <a:picLocks noChangeAspect="1" noChangeArrowheads="1"/>
          </p:cNvPicPr>
          <p:nvPr/>
        </p:nvPicPr>
        <p:blipFill>
          <a:blip r:embed="rId4">
            <a:alphaModFix amt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938" y="4505325"/>
            <a:ext cx="942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75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333" name="Picture 26" descr="envelop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388" y="5453063"/>
            <a:ext cx="1309687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334" name="Picture 27" descr="envelope"/>
          <p:cNvPicPr>
            <a:picLocks noChangeAspect="1" noChangeArrowheads="1"/>
          </p:cNvPicPr>
          <p:nvPr/>
        </p:nvPicPr>
        <p:blipFill>
          <a:blip r:embed="rId4">
            <a:alphaModFix amt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938" y="5495925"/>
            <a:ext cx="942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75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335" name="Text Box 28"/>
          <p:cNvSpPr txBox="1">
            <a:spLocks noChangeArrowheads="1"/>
          </p:cNvSpPr>
          <p:nvPr/>
        </p:nvSpPr>
        <p:spPr bwMode="auto">
          <a:xfrm>
            <a:off x="3228975" y="3657600"/>
            <a:ext cx="1014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/>
              <a:t>Msg 2</a:t>
            </a:r>
          </a:p>
        </p:txBody>
      </p:sp>
      <p:sp>
        <p:nvSpPr>
          <p:cNvPr id="98336" name="Text Box 29"/>
          <p:cNvSpPr txBox="1">
            <a:spLocks noChangeArrowheads="1"/>
          </p:cNvSpPr>
          <p:nvPr/>
        </p:nvSpPr>
        <p:spPr bwMode="auto">
          <a:xfrm>
            <a:off x="3222625" y="4572000"/>
            <a:ext cx="1014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/>
              <a:t>Msg 1</a:t>
            </a:r>
          </a:p>
        </p:txBody>
      </p:sp>
      <p:sp>
        <p:nvSpPr>
          <p:cNvPr id="98337" name="Text Box 30"/>
          <p:cNvSpPr txBox="1">
            <a:spLocks noChangeArrowheads="1"/>
          </p:cNvSpPr>
          <p:nvPr/>
        </p:nvSpPr>
        <p:spPr bwMode="auto">
          <a:xfrm>
            <a:off x="3222625" y="5562600"/>
            <a:ext cx="1014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/>
              <a:t>Msg 3</a:t>
            </a:r>
          </a:p>
        </p:txBody>
      </p:sp>
      <p:pic>
        <p:nvPicPr>
          <p:cNvPr id="98338" name="Picture 31" descr="envelop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6900" y="3590925"/>
            <a:ext cx="942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339" name="Picture 32" descr="envelop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6900" y="4505325"/>
            <a:ext cx="942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340" name="Picture 33" descr="envelop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6900" y="5495925"/>
            <a:ext cx="942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341" name="Text Box 34"/>
          <p:cNvSpPr txBox="1">
            <a:spLocks noChangeArrowheads="1"/>
          </p:cNvSpPr>
          <p:nvPr/>
        </p:nvSpPr>
        <p:spPr bwMode="auto">
          <a:xfrm>
            <a:off x="5595938" y="3657600"/>
            <a:ext cx="1014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/>
              <a:t>Msg 3</a:t>
            </a:r>
          </a:p>
        </p:txBody>
      </p:sp>
      <p:sp>
        <p:nvSpPr>
          <p:cNvPr id="98342" name="Text Box 35"/>
          <p:cNvSpPr txBox="1">
            <a:spLocks noChangeArrowheads="1"/>
          </p:cNvSpPr>
          <p:nvPr/>
        </p:nvSpPr>
        <p:spPr bwMode="auto">
          <a:xfrm>
            <a:off x="5589588" y="4572000"/>
            <a:ext cx="1014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/>
              <a:t>Msg 1</a:t>
            </a:r>
          </a:p>
        </p:txBody>
      </p:sp>
      <p:sp>
        <p:nvSpPr>
          <p:cNvPr id="98343" name="Text Box 36"/>
          <p:cNvSpPr txBox="1">
            <a:spLocks noChangeArrowheads="1"/>
          </p:cNvSpPr>
          <p:nvPr/>
        </p:nvSpPr>
        <p:spPr bwMode="auto">
          <a:xfrm>
            <a:off x="5589588" y="5562600"/>
            <a:ext cx="1014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/>
              <a:t>Msg 2</a:t>
            </a:r>
          </a:p>
        </p:txBody>
      </p:sp>
      <p:sp>
        <p:nvSpPr>
          <p:cNvPr id="98344" name="Text Box 37"/>
          <p:cNvSpPr txBox="1">
            <a:spLocks noChangeArrowheads="1"/>
          </p:cNvSpPr>
          <p:nvPr/>
        </p:nvSpPr>
        <p:spPr bwMode="auto">
          <a:xfrm>
            <a:off x="7799388" y="3657600"/>
            <a:ext cx="1014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/>
              <a:t>Msg 1</a:t>
            </a:r>
          </a:p>
        </p:txBody>
      </p:sp>
      <p:sp>
        <p:nvSpPr>
          <p:cNvPr id="98345" name="Text Box 38"/>
          <p:cNvSpPr txBox="1">
            <a:spLocks noChangeArrowheads="1"/>
          </p:cNvSpPr>
          <p:nvPr/>
        </p:nvSpPr>
        <p:spPr bwMode="auto">
          <a:xfrm>
            <a:off x="7799388" y="4572000"/>
            <a:ext cx="1014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/>
              <a:t>Msg 3</a:t>
            </a:r>
          </a:p>
        </p:txBody>
      </p:sp>
      <p:sp>
        <p:nvSpPr>
          <p:cNvPr id="98346" name="Text Box 39"/>
          <p:cNvSpPr txBox="1">
            <a:spLocks noChangeArrowheads="1"/>
          </p:cNvSpPr>
          <p:nvPr/>
        </p:nvSpPr>
        <p:spPr bwMode="auto">
          <a:xfrm>
            <a:off x="7800975" y="5562600"/>
            <a:ext cx="1014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/>
              <a:t>Msg 2</a:t>
            </a:r>
          </a:p>
        </p:txBody>
      </p:sp>
      <p:sp>
        <p:nvSpPr>
          <p:cNvPr id="98347" name="Text Box 40"/>
          <p:cNvSpPr txBox="1">
            <a:spLocks noChangeArrowheads="1"/>
          </p:cNvSpPr>
          <p:nvPr/>
        </p:nvSpPr>
        <p:spPr bwMode="auto">
          <a:xfrm>
            <a:off x="1981200" y="4527550"/>
            <a:ext cx="9906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400" b="1">
                <a:solidFill>
                  <a:schemeClr val="hlink"/>
                </a:solidFill>
              </a:rPr>
              <a:t>Decrypt and permute</a:t>
            </a:r>
          </a:p>
        </p:txBody>
      </p:sp>
      <p:sp>
        <p:nvSpPr>
          <p:cNvPr id="98348" name="Text Box 41"/>
          <p:cNvSpPr txBox="1">
            <a:spLocks noChangeArrowheads="1"/>
          </p:cNvSpPr>
          <p:nvPr/>
        </p:nvSpPr>
        <p:spPr bwMode="auto">
          <a:xfrm>
            <a:off x="6705600" y="4527550"/>
            <a:ext cx="9906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400" b="1">
                <a:solidFill>
                  <a:schemeClr val="hlink"/>
                </a:solidFill>
              </a:rPr>
              <a:t>Decrypt and permute</a:t>
            </a:r>
          </a:p>
        </p:txBody>
      </p:sp>
      <p:sp>
        <p:nvSpPr>
          <p:cNvPr id="98349" name="Text Box 42"/>
          <p:cNvSpPr txBox="1">
            <a:spLocks noChangeArrowheads="1"/>
          </p:cNvSpPr>
          <p:nvPr/>
        </p:nvSpPr>
        <p:spPr bwMode="auto">
          <a:xfrm>
            <a:off x="4419600" y="4527550"/>
            <a:ext cx="9906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400" b="1">
                <a:solidFill>
                  <a:schemeClr val="hlink"/>
                </a:solidFill>
              </a:rPr>
              <a:t>Decrypt and permute</a:t>
            </a:r>
          </a:p>
        </p:txBody>
      </p:sp>
      <p:sp>
        <p:nvSpPr>
          <p:cNvPr id="98350" name="AutoShape 43"/>
          <p:cNvSpPr>
            <a:spLocks noChangeArrowheads="1"/>
          </p:cNvSpPr>
          <p:nvPr/>
        </p:nvSpPr>
        <p:spPr bwMode="auto">
          <a:xfrm>
            <a:off x="4495800" y="3886200"/>
            <a:ext cx="914400" cy="19050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ECECE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8351" name="AutoShape 44"/>
          <p:cNvSpPr>
            <a:spLocks noChangeArrowheads="1"/>
          </p:cNvSpPr>
          <p:nvPr/>
        </p:nvSpPr>
        <p:spPr bwMode="auto">
          <a:xfrm>
            <a:off x="6781800" y="3962400"/>
            <a:ext cx="914400" cy="19050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ECECE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8352" name="Text Box 45"/>
          <p:cNvSpPr txBox="1">
            <a:spLocks noChangeArrowheads="1"/>
          </p:cNvSpPr>
          <p:nvPr/>
        </p:nvSpPr>
        <p:spPr bwMode="auto">
          <a:xfrm>
            <a:off x="4419600" y="4495800"/>
            <a:ext cx="9906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400" b="1">
                <a:solidFill>
                  <a:schemeClr val="hlink"/>
                </a:solidFill>
              </a:rPr>
              <a:t>Decrypt and permute</a:t>
            </a:r>
          </a:p>
        </p:txBody>
      </p:sp>
      <p:sp>
        <p:nvSpPr>
          <p:cNvPr id="98353" name="Text Box 46"/>
          <p:cNvSpPr txBox="1">
            <a:spLocks noChangeArrowheads="1"/>
          </p:cNvSpPr>
          <p:nvPr/>
        </p:nvSpPr>
        <p:spPr bwMode="auto">
          <a:xfrm>
            <a:off x="6705600" y="4495800"/>
            <a:ext cx="9906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400" b="1">
                <a:solidFill>
                  <a:schemeClr val="hlink"/>
                </a:solidFill>
              </a:rPr>
              <a:t>Decrypt and permute</a:t>
            </a:r>
          </a:p>
        </p:txBody>
      </p:sp>
      <p:sp>
        <p:nvSpPr>
          <p:cNvPr id="98354" name="Text Box 47"/>
          <p:cNvSpPr txBox="1">
            <a:spLocks noChangeArrowheads="1"/>
          </p:cNvSpPr>
          <p:nvPr/>
        </p:nvSpPr>
        <p:spPr bwMode="auto">
          <a:xfrm>
            <a:off x="7696200" y="1752600"/>
            <a:ext cx="92075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>
                <a:latin typeface="Times New Roman" charset="0"/>
              </a:rPr>
              <a:t>Bob, </a:t>
            </a:r>
          </a:p>
          <a:p>
            <a:pPr algn="ctr"/>
            <a:r>
              <a:rPr lang="en-US" altLang="ja-JP">
                <a:latin typeface="Times New Roman" charset="0"/>
              </a:rPr>
              <a:t>Ed, </a:t>
            </a:r>
          </a:p>
          <a:p>
            <a:pPr algn="ctr"/>
            <a:r>
              <a:rPr lang="en-US" altLang="ja-JP">
                <a:latin typeface="Times New Roman" charset="0"/>
              </a:rPr>
              <a:t>Jeff,</a:t>
            </a:r>
          </a:p>
          <a:p>
            <a:pPr algn="ctr"/>
            <a:r>
              <a:rPr lang="en-US" altLang="ja-JP">
                <a:latin typeface="Times New Roman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56663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The problem</a:t>
            </a:r>
          </a:p>
        </p:txBody>
      </p:sp>
      <p:sp>
        <p:nvSpPr>
          <p:cNvPr id="22531" name="Rectangle 6"/>
          <p:cNvSpPr>
            <a:spLocks noGrp="1" noChangeArrowheads="1"/>
          </p:cNvSpPr>
          <p:nvPr>
            <p:ph idx="1"/>
          </p:nvPr>
        </p:nvSpPr>
        <p:spPr>
          <a:xfrm>
            <a:off x="457200" y="2133600"/>
            <a:ext cx="8229600" cy="39624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ja-JP" sz="2800" dirty="0">
                <a:latin typeface="Arial" charset="0"/>
                <a:ea typeface="ＭＳ Ｐゴシック" charset="0"/>
                <a:cs typeface="ＭＳ Ｐゴシック" charset="0"/>
              </a:rPr>
              <a:t>Public networks such as the Internet do not provide anonymity</a:t>
            </a:r>
          </a:p>
          <a:p>
            <a:pPr lvl="1">
              <a:lnSpc>
                <a:spcPct val="90000"/>
              </a:lnSpc>
            </a:pPr>
            <a:r>
              <a:rPr lang="en-US" altLang="ja-JP" sz="2400" dirty="0">
                <a:latin typeface="Arial" charset="0"/>
                <a:ea typeface="ＭＳ Ｐゴシック" charset="0"/>
              </a:rPr>
              <a:t>Packet headers identify recipients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ja-JP" sz="2400" dirty="0">
                <a:latin typeface="Arial" charset="0"/>
                <a:ea typeface="ＭＳ Ｐゴシック" charset="0"/>
              </a:rPr>
              <a:t>	</a:t>
            </a:r>
            <a:r>
              <a:rPr lang="en-US" altLang="ja-JP" sz="2000" dirty="0">
                <a:latin typeface="Arial" charset="0"/>
                <a:ea typeface="ＭＳ Ｐゴシック" charset="0"/>
              </a:rPr>
              <a:t>(even in </a:t>
            </a:r>
            <a:r>
              <a:rPr lang="en-US" altLang="ja-JP" sz="2000" dirty="0" err="1">
                <a:latin typeface="Arial" charset="0"/>
                <a:ea typeface="ＭＳ Ｐゴシック" charset="0"/>
              </a:rPr>
              <a:t>IPsec</a:t>
            </a:r>
            <a:r>
              <a:rPr lang="en-US" altLang="ja-JP" sz="2000" dirty="0">
                <a:latin typeface="Arial" charset="0"/>
                <a:ea typeface="ＭＳ Ｐゴシック" charset="0"/>
              </a:rPr>
              <a:t>…)</a:t>
            </a:r>
          </a:p>
          <a:p>
            <a:pPr lvl="1">
              <a:lnSpc>
                <a:spcPct val="90000"/>
              </a:lnSpc>
            </a:pPr>
            <a:r>
              <a:rPr lang="en-US" altLang="ja-JP" sz="2400" dirty="0">
                <a:latin typeface="Arial" charset="0"/>
                <a:ea typeface="ＭＳ Ｐゴシック" charset="0"/>
              </a:rPr>
              <a:t>Packet routes can be traced</a:t>
            </a:r>
          </a:p>
          <a:p>
            <a:pPr>
              <a:lnSpc>
                <a:spcPct val="90000"/>
              </a:lnSpc>
            </a:pPr>
            <a:r>
              <a:rPr lang="en-US" altLang="ja-JP" sz="2800" dirty="0">
                <a:solidFill>
                  <a:schemeClr val="hlink"/>
                </a:solidFill>
                <a:latin typeface="Arial" charset="0"/>
                <a:ea typeface="ＭＳ Ｐゴシック" charset="0"/>
                <a:cs typeface="ＭＳ Ｐゴシック" charset="0"/>
              </a:rPr>
              <a:t>Encryption </a:t>
            </a:r>
            <a:r>
              <a:rPr lang="en-US" altLang="ja-JP" sz="2800" dirty="0">
                <a:latin typeface="Arial" charset="0"/>
                <a:ea typeface="ＭＳ Ｐゴシック" charset="0"/>
                <a:cs typeface="ＭＳ Ｐゴシック" charset="0"/>
              </a:rPr>
              <a:t>(SSL, </a:t>
            </a:r>
            <a:r>
              <a:rPr lang="en-US" altLang="ja-JP" sz="2800" dirty="0" err="1">
                <a:latin typeface="Arial" charset="0"/>
                <a:ea typeface="ＭＳ Ｐゴシック" charset="0"/>
                <a:cs typeface="ＭＳ Ｐゴシック" charset="0"/>
              </a:rPr>
              <a:t>IPsec</a:t>
            </a:r>
            <a:r>
              <a:rPr lang="en-US" altLang="ja-JP" sz="2800" dirty="0">
                <a:latin typeface="Arial" charset="0"/>
                <a:ea typeface="ＭＳ Ｐゴシック" charset="0"/>
                <a:cs typeface="ＭＳ Ｐゴシック" charset="0"/>
              </a:rPr>
              <a:t>, …)</a:t>
            </a:r>
            <a:r>
              <a:rPr lang="en-US" altLang="ja-JP" sz="2800" dirty="0">
                <a:solidFill>
                  <a:schemeClr val="hlink"/>
                </a:solidFill>
                <a:latin typeface="Arial" charset="0"/>
                <a:ea typeface="ＭＳ Ｐゴシック" charset="0"/>
                <a:cs typeface="ＭＳ Ｐゴシック" charset="0"/>
              </a:rPr>
              <a:t> provides secrecy of the payload but not anonymity</a:t>
            </a:r>
          </a:p>
          <a:p>
            <a:pPr lvl="1">
              <a:lnSpc>
                <a:spcPct val="90000"/>
              </a:lnSpc>
            </a:pPr>
            <a:r>
              <a:rPr lang="en-US" altLang="ja-JP" sz="2400" dirty="0">
                <a:latin typeface="Arial" charset="0"/>
                <a:ea typeface="ＭＳ Ｐゴシック" charset="0"/>
              </a:rPr>
              <a:t>In particular, </a:t>
            </a:r>
            <a:r>
              <a:rPr lang="en-US" altLang="ja-JP" sz="2400" b="1" dirty="0">
                <a:latin typeface="Arial" charset="0"/>
                <a:ea typeface="ＭＳ Ｐゴシック" charset="0"/>
              </a:rPr>
              <a:t>encryption does not hide routing </a:t>
            </a:r>
            <a:r>
              <a:rPr lang="en-US" altLang="ja-JP" sz="2400" b="1" dirty="0" smtClean="0">
                <a:latin typeface="Arial" charset="0"/>
                <a:ea typeface="ＭＳ Ｐゴシック" charset="0"/>
              </a:rPr>
              <a:t>info</a:t>
            </a:r>
            <a:endParaRPr lang="en-US" altLang="ja-JP" sz="2400" dirty="0">
              <a:latin typeface="Arial" charset="0"/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altLang="ja-JP" sz="2400" dirty="0" smtClean="0">
                <a:latin typeface="Arial" charset="0"/>
                <a:ea typeface="ＭＳ Ｐゴシック" charset="0"/>
              </a:rPr>
              <a:t>You </a:t>
            </a:r>
            <a:r>
              <a:rPr lang="en-US" altLang="ja-JP" sz="2400" dirty="0">
                <a:latin typeface="Arial" charset="0"/>
                <a:ea typeface="ＭＳ Ｐゴシック" charset="0"/>
              </a:rPr>
              <a:t>can actually use </a:t>
            </a:r>
            <a:r>
              <a:rPr lang="en-US" altLang="ja-JP" sz="2400" dirty="0" err="1">
                <a:latin typeface="Arial" charset="0"/>
                <a:ea typeface="ＭＳ Ｐゴシック" charset="0"/>
              </a:rPr>
              <a:t>IPsec</a:t>
            </a:r>
            <a:r>
              <a:rPr lang="en-US" altLang="ja-JP" sz="2400" dirty="0">
                <a:latin typeface="Arial" charset="0"/>
                <a:ea typeface="ＭＳ Ｐゴシック" charset="0"/>
              </a:rPr>
              <a:t> in tunneling mode to get limited anonymity but </a:t>
            </a:r>
            <a:r>
              <a:rPr lang="en-US" altLang="ja-JP" sz="2400" dirty="0">
                <a:solidFill>
                  <a:schemeClr val="hlink"/>
                </a:solidFill>
                <a:latin typeface="Arial" charset="0"/>
                <a:ea typeface="ＭＳ Ｐゴシック" charset="0"/>
              </a:rPr>
              <a:t>this is not </a:t>
            </a:r>
            <a:r>
              <a:rPr lang="en-US" altLang="ja-JP" sz="2400" dirty="0" err="1">
                <a:solidFill>
                  <a:schemeClr val="hlink"/>
                </a:solidFill>
                <a:latin typeface="Arial" charset="0"/>
                <a:ea typeface="ＭＳ Ｐゴシック" charset="0"/>
              </a:rPr>
              <a:t>IPsec’s</a:t>
            </a:r>
            <a:r>
              <a:rPr lang="en-US" altLang="ja-JP" sz="2400" dirty="0">
                <a:solidFill>
                  <a:schemeClr val="hlink"/>
                </a:solidFill>
                <a:latin typeface="Arial" charset="0"/>
                <a:ea typeface="ＭＳ Ｐゴシック" charset="0"/>
              </a:rPr>
              <a:t> primary </a:t>
            </a:r>
            <a:r>
              <a:rPr lang="en-US" altLang="ja-JP" sz="2400" dirty="0" smtClean="0">
                <a:solidFill>
                  <a:schemeClr val="hlink"/>
                </a:solidFill>
                <a:latin typeface="Arial" charset="0"/>
                <a:ea typeface="ＭＳ Ｐゴシック" charset="0"/>
              </a:rPr>
              <a:t>intent</a:t>
            </a:r>
            <a:endParaRPr lang="en-US" altLang="ja-JP" sz="2400" dirty="0">
              <a:latin typeface="Arial" charset="0"/>
              <a:ea typeface="ＭＳ Ｐゴシック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endParaRPr lang="ja-JP" altLang="en-US" sz="2400" dirty="0">
              <a:latin typeface="Arial" charset="0"/>
              <a:ea typeface="ＭＳ Ｐゴシック" charset="0"/>
            </a:endParaRPr>
          </a:p>
        </p:txBody>
      </p:sp>
      <p:sp>
        <p:nvSpPr>
          <p:cNvPr id="225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90F0E3A-FE93-8B44-B174-BAB675B58A2A}" type="slidenum">
              <a:rPr lang="en-US" altLang="ja-JP" sz="800">
                <a:ea typeface="MS PGothic" charset="0"/>
                <a:cs typeface="MS PGothic" charset="0"/>
              </a:rPr>
              <a:pPr/>
              <a:t>3</a:t>
            </a:fld>
            <a:endParaRPr lang="en-US" altLang="ja-JP" sz="800"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16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Mixnets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229600" cy="429736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ja-JP" sz="2800">
                <a:latin typeface="Arial" charset="0"/>
                <a:ea typeface="ＭＳ Ｐゴシック" charset="0"/>
                <a:cs typeface="ＭＳ Ｐゴシック" charset="0"/>
              </a:rPr>
              <a:t>Advantages</a:t>
            </a:r>
          </a:p>
          <a:p>
            <a:pPr lvl="1">
              <a:lnSpc>
                <a:spcPct val="90000"/>
              </a:lnSpc>
            </a:pPr>
            <a:r>
              <a:rPr lang="en-US" altLang="ja-JP" sz="2400">
                <a:latin typeface="Arial" charset="0"/>
                <a:ea typeface="ＭＳ Ｐゴシック" charset="0"/>
              </a:rPr>
              <a:t>Only one honest server is needed to preserve anonymity</a:t>
            </a:r>
          </a:p>
          <a:p>
            <a:pPr lvl="1">
              <a:lnSpc>
                <a:spcPct val="90000"/>
              </a:lnSpc>
            </a:pPr>
            <a:r>
              <a:rPr lang="en-US" altLang="ja-JP" sz="2400">
                <a:latin typeface="Arial" charset="0"/>
                <a:ea typeface="ＭＳ Ｐゴシック" charset="0"/>
              </a:rPr>
              <a:t>Can be fully distributed </a:t>
            </a:r>
          </a:p>
          <a:p>
            <a:pPr lvl="2">
              <a:lnSpc>
                <a:spcPct val="90000"/>
              </a:lnSpc>
            </a:pPr>
            <a:r>
              <a:rPr lang="en-US" altLang="ja-JP" sz="2000">
                <a:latin typeface="Arial" charset="0"/>
                <a:ea typeface="ＭＳ Ｐゴシック" charset="0"/>
              </a:rPr>
              <a:t>e.g., can be used in peer-to-peer architectures</a:t>
            </a:r>
          </a:p>
          <a:p>
            <a:pPr>
              <a:lnSpc>
                <a:spcPct val="90000"/>
              </a:lnSpc>
            </a:pPr>
            <a:r>
              <a:rPr lang="en-US" altLang="ja-JP" sz="2800">
                <a:latin typeface="Arial" charset="0"/>
                <a:ea typeface="ＭＳ Ｐゴシック" charset="0"/>
                <a:cs typeface="ＭＳ Ｐゴシック" charset="0"/>
              </a:rPr>
              <a:t>Drawbacks</a:t>
            </a:r>
          </a:p>
          <a:p>
            <a:pPr lvl="1">
              <a:lnSpc>
                <a:spcPct val="90000"/>
              </a:lnSpc>
            </a:pPr>
            <a:r>
              <a:rPr lang="en-US" altLang="ja-JP" sz="2400">
                <a:latin typeface="Arial" charset="0"/>
                <a:ea typeface="ＭＳ Ｐゴシック" charset="0"/>
              </a:rPr>
              <a:t>Mixnets introduced for email and other high latency applications</a:t>
            </a:r>
          </a:p>
          <a:p>
            <a:pPr lvl="1">
              <a:lnSpc>
                <a:spcPct val="90000"/>
              </a:lnSpc>
            </a:pPr>
            <a:r>
              <a:rPr lang="en-US" altLang="ja-JP" sz="2400">
                <a:latin typeface="Arial" charset="0"/>
                <a:ea typeface="ＭＳ Ｐゴシック" charset="0"/>
              </a:rPr>
              <a:t>Each layer of message requires expensive public key cryptography</a:t>
            </a:r>
          </a:p>
          <a:p>
            <a:pPr lvl="1">
              <a:lnSpc>
                <a:spcPct val="90000"/>
              </a:lnSpc>
            </a:pPr>
            <a:r>
              <a:rPr lang="en-US" altLang="ja-JP" sz="2400">
                <a:latin typeface="Arial" charset="0"/>
                <a:ea typeface="ＭＳ Ｐゴシック" charset="0"/>
              </a:rPr>
              <a:t>What about remote login, chat, web browsing, and other low latency applications? </a:t>
            </a:r>
          </a:p>
        </p:txBody>
      </p:sp>
      <p:sp>
        <p:nvSpPr>
          <p:cNvPr id="1003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EE1936A-70B3-F244-BF1B-EBB162B77962}" type="slidenum">
              <a:rPr lang="en-US" altLang="ja-JP" sz="800">
                <a:ea typeface="MS PGothic" charset="0"/>
                <a:cs typeface="MS PGothic" charset="0"/>
              </a:rPr>
              <a:pPr/>
              <a:t>30</a:t>
            </a:fld>
            <a:endParaRPr lang="en-US" altLang="ja-JP" sz="800"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9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(Basic) Anonymizing proxy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5075238"/>
            <a:ext cx="8229600" cy="132556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ja-JP" sz="2800" dirty="0">
                <a:latin typeface="Arial" charset="0"/>
                <a:ea typeface="ＭＳ Ｐゴシック" charset="0"/>
                <a:cs typeface="ＭＳ Ｐゴシック" charset="0"/>
              </a:rPr>
              <a:t>Conceptually much simpler solution</a:t>
            </a:r>
          </a:p>
          <a:p>
            <a:pPr>
              <a:lnSpc>
                <a:spcPct val="90000"/>
              </a:lnSpc>
            </a:pPr>
            <a:r>
              <a:rPr lang="en-US" altLang="ja-JP" sz="2800" dirty="0">
                <a:latin typeface="Arial" charset="0"/>
                <a:ea typeface="ＭＳ Ｐゴシック" charset="0"/>
                <a:cs typeface="ＭＳ Ｐゴシック" charset="0"/>
              </a:rPr>
              <a:t>Channels appear to come from proxy, not true </a:t>
            </a:r>
            <a:r>
              <a:rPr lang="en-US" altLang="ja-JP" sz="2800" dirty="0" smtClean="0">
                <a:latin typeface="Arial" charset="0"/>
                <a:ea typeface="ＭＳ Ｐゴシック" charset="0"/>
                <a:cs typeface="ＭＳ Ｐゴシック" charset="0"/>
              </a:rPr>
              <a:t>originator</a:t>
            </a:r>
          </a:p>
          <a:p>
            <a:pPr lvl="1">
              <a:lnSpc>
                <a:spcPct val="90000"/>
              </a:lnSpc>
            </a:pPr>
            <a:r>
              <a:rPr lang="en-US" altLang="ja-JP" sz="2400" dirty="0" err="1" smtClean="0">
                <a:latin typeface="Arial" charset="0"/>
                <a:ea typeface="ＭＳ Ｐゴシック" charset="0"/>
                <a:cs typeface="ＭＳ Ｐゴシック" charset="0"/>
              </a:rPr>
              <a:t>IPsec</a:t>
            </a:r>
            <a:r>
              <a:rPr lang="en-US" altLang="ja-JP" sz="2400" dirty="0" smtClean="0">
                <a:latin typeface="Arial" charset="0"/>
                <a:ea typeface="ＭＳ Ｐゴシック" charset="0"/>
                <a:cs typeface="ＭＳ Ｐゴシック" charset="0"/>
              </a:rPr>
              <a:t> can actually implement this!</a:t>
            </a:r>
            <a:endParaRPr lang="en-US" altLang="ja-JP" sz="24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24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E1BB2B7-9744-6442-AA27-BAE21F0EFB6E}" type="slidenum">
              <a:rPr lang="en-US" altLang="ja-JP" sz="800">
                <a:ea typeface="MS PGothic" charset="0"/>
                <a:cs typeface="MS PGothic" charset="0"/>
              </a:rPr>
              <a:pPr/>
              <a:t>31</a:t>
            </a:fld>
            <a:endParaRPr lang="en-US" altLang="ja-JP" sz="800">
              <a:ea typeface="MS PGothic" charset="0"/>
              <a:cs typeface="MS PGothic" charset="0"/>
            </a:endParaRPr>
          </a:p>
        </p:txBody>
      </p:sp>
      <p:grpSp>
        <p:nvGrpSpPr>
          <p:cNvPr id="102407" name="Group 4"/>
          <p:cNvGrpSpPr>
            <a:grpSpLocks/>
          </p:cNvGrpSpPr>
          <p:nvPr/>
        </p:nvGrpSpPr>
        <p:grpSpPr bwMode="auto">
          <a:xfrm>
            <a:off x="1295400" y="3886200"/>
            <a:ext cx="457200" cy="457200"/>
            <a:chOff x="384" y="1872"/>
            <a:chExt cx="336" cy="336"/>
          </a:xfrm>
        </p:grpSpPr>
        <p:sp>
          <p:nvSpPr>
            <p:cNvPr id="1333253" name="AutoShape 5"/>
            <p:cNvSpPr>
              <a:spLocks noChangeArrowheads="1"/>
            </p:cNvSpPr>
            <p:nvPr/>
          </p:nvSpPr>
          <p:spPr bwMode="auto">
            <a:xfrm>
              <a:off x="451" y="1872"/>
              <a:ext cx="203" cy="207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63500" dist="29783" dir="1514402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2484" name="AutoShape 6"/>
            <p:cNvSpPr>
              <a:spLocks noChangeArrowheads="1"/>
            </p:cNvSpPr>
            <p:nvPr/>
          </p:nvSpPr>
          <p:spPr bwMode="auto">
            <a:xfrm>
              <a:off x="474" y="1898"/>
              <a:ext cx="156" cy="155"/>
            </a:xfrm>
            <a:prstGeom prst="roundRect">
              <a:avLst>
                <a:gd name="adj" fmla="val 16667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2485" name="Rectangle 7"/>
            <p:cNvSpPr>
              <a:spLocks noChangeArrowheads="1"/>
            </p:cNvSpPr>
            <p:nvPr/>
          </p:nvSpPr>
          <p:spPr bwMode="auto">
            <a:xfrm>
              <a:off x="429" y="2079"/>
              <a:ext cx="246" cy="2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2486" name="Rectangle 8"/>
            <p:cNvSpPr>
              <a:spLocks noChangeArrowheads="1"/>
            </p:cNvSpPr>
            <p:nvPr/>
          </p:nvSpPr>
          <p:spPr bwMode="auto">
            <a:xfrm>
              <a:off x="429" y="2105"/>
              <a:ext cx="246" cy="51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2487" name="Rectangle 9"/>
            <p:cNvSpPr>
              <a:spLocks noChangeArrowheads="1"/>
            </p:cNvSpPr>
            <p:nvPr/>
          </p:nvSpPr>
          <p:spPr bwMode="auto">
            <a:xfrm>
              <a:off x="451" y="2105"/>
              <a:ext cx="90" cy="2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2488" name="Freeform 10" descr="Dotted grid"/>
            <p:cNvSpPr>
              <a:spLocks/>
            </p:cNvSpPr>
            <p:nvPr/>
          </p:nvSpPr>
          <p:spPr bwMode="auto">
            <a:xfrm>
              <a:off x="384" y="2156"/>
              <a:ext cx="336" cy="52"/>
            </a:xfrm>
            <a:custGeom>
              <a:avLst/>
              <a:gdLst>
                <a:gd name="T0" fmla="*/ 21 w 720"/>
                <a:gd name="T1" fmla="*/ 0 h 48"/>
                <a:gd name="T2" fmla="*/ 136 w 720"/>
                <a:gd name="T3" fmla="*/ 0 h 48"/>
                <a:gd name="T4" fmla="*/ 157 w 720"/>
                <a:gd name="T5" fmla="*/ 56 h 48"/>
                <a:gd name="T6" fmla="*/ 0 w 720"/>
                <a:gd name="T7" fmla="*/ 56 h 48"/>
                <a:gd name="T8" fmla="*/ 21 w 720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8"/>
                <a:gd name="T17" fmla="*/ 720 w 72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8">
                  <a:moveTo>
                    <a:pt x="96" y="0"/>
                  </a:moveTo>
                  <a:lnTo>
                    <a:pt x="624" y="0"/>
                  </a:lnTo>
                  <a:lnTo>
                    <a:pt x="720" y="48"/>
                  </a:lnTo>
                  <a:lnTo>
                    <a:pt x="0" y="48"/>
                  </a:lnTo>
                  <a:lnTo>
                    <a:pt x="96" y="0"/>
                  </a:lnTo>
                  <a:close/>
                </a:path>
              </a:pathLst>
            </a:custGeom>
            <a:pattFill prst="dotGrid">
              <a:fgClr>
                <a:schemeClr val="folHlink"/>
              </a:fgClr>
              <a:bgClr>
                <a:schemeClr val="bg1"/>
              </a:bgClr>
            </a:patt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pic>
        <p:nvPicPr>
          <p:cNvPr id="102408" name="Picture 13" descr="server_oth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200400"/>
            <a:ext cx="12954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2409" name="Group 14"/>
          <p:cNvGrpSpPr>
            <a:grpSpLocks/>
          </p:cNvGrpSpPr>
          <p:nvPr/>
        </p:nvGrpSpPr>
        <p:grpSpPr bwMode="auto">
          <a:xfrm>
            <a:off x="1600200" y="4495800"/>
            <a:ext cx="457200" cy="457200"/>
            <a:chOff x="384" y="1872"/>
            <a:chExt cx="336" cy="336"/>
          </a:xfrm>
        </p:grpSpPr>
        <p:sp>
          <p:nvSpPr>
            <p:cNvPr id="1333263" name="AutoShape 15"/>
            <p:cNvSpPr>
              <a:spLocks noChangeArrowheads="1"/>
            </p:cNvSpPr>
            <p:nvPr/>
          </p:nvSpPr>
          <p:spPr bwMode="auto">
            <a:xfrm>
              <a:off x="451" y="1872"/>
              <a:ext cx="203" cy="207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63500" dist="29783" dir="1514402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2478" name="AutoShape 16"/>
            <p:cNvSpPr>
              <a:spLocks noChangeArrowheads="1"/>
            </p:cNvSpPr>
            <p:nvPr/>
          </p:nvSpPr>
          <p:spPr bwMode="auto">
            <a:xfrm>
              <a:off x="474" y="1898"/>
              <a:ext cx="156" cy="155"/>
            </a:xfrm>
            <a:prstGeom prst="roundRect">
              <a:avLst>
                <a:gd name="adj" fmla="val 16667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2479" name="Rectangle 17"/>
            <p:cNvSpPr>
              <a:spLocks noChangeArrowheads="1"/>
            </p:cNvSpPr>
            <p:nvPr/>
          </p:nvSpPr>
          <p:spPr bwMode="auto">
            <a:xfrm>
              <a:off x="429" y="2079"/>
              <a:ext cx="246" cy="2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2480" name="Rectangle 18"/>
            <p:cNvSpPr>
              <a:spLocks noChangeArrowheads="1"/>
            </p:cNvSpPr>
            <p:nvPr/>
          </p:nvSpPr>
          <p:spPr bwMode="auto">
            <a:xfrm>
              <a:off x="429" y="2105"/>
              <a:ext cx="246" cy="51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2481" name="Rectangle 19"/>
            <p:cNvSpPr>
              <a:spLocks noChangeArrowheads="1"/>
            </p:cNvSpPr>
            <p:nvPr/>
          </p:nvSpPr>
          <p:spPr bwMode="auto">
            <a:xfrm>
              <a:off x="451" y="2105"/>
              <a:ext cx="90" cy="2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2482" name="Freeform 20" descr="Dotted grid"/>
            <p:cNvSpPr>
              <a:spLocks/>
            </p:cNvSpPr>
            <p:nvPr/>
          </p:nvSpPr>
          <p:spPr bwMode="auto">
            <a:xfrm>
              <a:off x="384" y="2156"/>
              <a:ext cx="336" cy="52"/>
            </a:xfrm>
            <a:custGeom>
              <a:avLst/>
              <a:gdLst>
                <a:gd name="T0" fmla="*/ 21 w 720"/>
                <a:gd name="T1" fmla="*/ 0 h 48"/>
                <a:gd name="T2" fmla="*/ 136 w 720"/>
                <a:gd name="T3" fmla="*/ 0 h 48"/>
                <a:gd name="T4" fmla="*/ 157 w 720"/>
                <a:gd name="T5" fmla="*/ 56 h 48"/>
                <a:gd name="T6" fmla="*/ 0 w 720"/>
                <a:gd name="T7" fmla="*/ 56 h 48"/>
                <a:gd name="T8" fmla="*/ 21 w 720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8"/>
                <a:gd name="T17" fmla="*/ 720 w 72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8">
                  <a:moveTo>
                    <a:pt x="96" y="0"/>
                  </a:moveTo>
                  <a:lnTo>
                    <a:pt x="624" y="0"/>
                  </a:lnTo>
                  <a:lnTo>
                    <a:pt x="720" y="48"/>
                  </a:lnTo>
                  <a:lnTo>
                    <a:pt x="0" y="48"/>
                  </a:lnTo>
                  <a:lnTo>
                    <a:pt x="96" y="0"/>
                  </a:lnTo>
                  <a:close/>
                </a:path>
              </a:pathLst>
            </a:custGeom>
            <a:pattFill prst="dotGrid">
              <a:fgClr>
                <a:schemeClr val="folHlink"/>
              </a:fgClr>
              <a:bgClr>
                <a:schemeClr val="bg1"/>
              </a:bgClr>
            </a:patt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02410" name="Group 21"/>
          <p:cNvGrpSpPr>
            <a:grpSpLocks/>
          </p:cNvGrpSpPr>
          <p:nvPr/>
        </p:nvGrpSpPr>
        <p:grpSpPr bwMode="auto">
          <a:xfrm>
            <a:off x="1295400" y="3352800"/>
            <a:ext cx="457200" cy="457200"/>
            <a:chOff x="384" y="1872"/>
            <a:chExt cx="336" cy="336"/>
          </a:xfrm>
        </p:grpSpPr>
        <p:sp>
          <p:nvSpPr>
            <p:cNvPr id="1333270" name="AutoShape 22"/>
            <p:cNvSpPr>
              <a:spLocks noChangeArrowheads="1"/>
            </p:cNvSpPr>
            <p:nvPr/>
          </p:nvSpPr>
          <p:spPr bwMode="auto">
            <a:xfrm>
              <a:off x="451" y="1872"/>
              <a:ext cx="203" cy="207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63500" dist="29783" dir="1514402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2472" name="AutoShape 23"/>
            <p:cNvSpPr>
              <a:spLocks noChangeArrowheads="1"/>
            </p:cNvSpPr>
            <p:nvPr/>
          </p:nvSpPr>
          <p:spPr bwMode="auto">
            <a:xfrm>
              <a:off x="474" y="1898"/>
              <a:ext cx="156" cy="155"/>
            </a:xfrm>
            <a:prstGeom prst="roundRect">
              <a:avLst>
                <a:gd name="adj" fmla="val 16667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2473" name="Rectangle 24"/>
            <p:cNvSpPr>
              <a:spLocks noChangeArrowheads="1"/>
            </p:cNvSpPr>
            <p:nvPr/>
          </p:nvSpPr>
          <p:spPr bwMode="auto">
            <a:xfrm>
              <a:off x="429" y="2079"/>
              <a:ext cx="246" cy="2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2474" name="Rectangle 25"/>
            <p:cNvSpPr>
              <a:spLocks noChangeArrowheads="1"/>
            </p:cNvSpPr>
            <p:nvPr/>
          </p:nvSpPr>
          <p:spPr bwMode="auto">
            <a:xfrm>
              <a:off x="429" y="2105"/>
              <a:ext cx="246" cy="51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2475" name="Rectangle 26"/>
            <p:cNvSpPr>
              <a:spLocks noChangeArrowheads="1"/>
            </p:cNvSpPr>
            <p:nvPr/>
          </p:nvSpPr>
          <p:spPr bwMode="auto">
            <a:xfrm>
              <a:off x="451" y="2105"/>
              <a:ext cx="90" cy="2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2476" name="Freeform 27" descr="Dotted grid"/>
            <p:cNvSpPr>
              <a:spLocks/>
            </p:cNvSpPr>
            <p:nvPr/>
          </p:nvSpPr>
          <p:spPr bwMode="auto">
            <a:xfrm>
              <a:off x="384" y="2156"/>
              <a:ext cx="336" cy="52"/>
            </a:xfrm>
            <a:custGeom>
              <a:avLst/>
              <a:gdLst>
                <a:gd name="T0" fmla="*/ 21 w 720"/>
                <a:gd name="T1" fmla="*/ 0 h 48"/>
                <a:gd name="T2" fmla="*/ 136 w 720"/>
                <a:gd name="T3" fmla="*/ 0 h 48"/>
                <a:gd name="T4" fmla="*/ 157 w 720"/>
                <a:gd name="T5" fmla="*/ 56 h 48"/>
                <a:gd name="T6" fmla="*/ 0 w 720"/>
                <a:gd name="T7" fmla="*/ 56 h 48"/>
                <a:gd name="T8" fmla="*/ 21 w 720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8"/>
                <a:gd name="T17" fmla="*/ 720 w 72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8">
                  <a:moveTo>
                    <a:pt x="96" y="0"/>
                  </a:moveTo>
                  <a:lnTo>
                    <a:pt x="624" y="0"/>
                  </a:lnTo>
                  <a:lnTo>
                    <a:pt x="720" y="48"/>
                  </a:lnTo>
                  <a:lnTo>
                    <a:pt x="0" y="48"/>
                  </a:lnTo>
                  <a:lnTo>
                    <a:pt x="96" y="0"/>
                  </a:lnTo>
                  <a:close/>
                </a:path>
              </a:pathLst>
            </a:custGeom>
            <a:pattFill prst="dotGrid">
              <a:fgClr>
                <a:schemeClr val="folHlink"/>
              </a:fgClr>
              <a:bgClr>
                <a:schemeClr val="bg1"/>
              </a:bgClr>
            </a:patt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02411" name="Group 28"/>
          <p:cNvGrpSpPr>
            <a:grpSpLocks/>
          </p:cNvGrpSpPr>
          <p:nvPr/>
        </p:nvGrpSpPr>
        <p:grpSpPr bwMode="auto">
          <a:xfrm>
            <a:off x="2743200" y="2133600"/>
            <a:ext cx="457200" cy="457200"/>
            <a:chOff x="384" y="1872"/>
            <a:chExt cx="336" cy="336"/>
          </a:xfrm>
        </p:grpSpPr>
        <p:sp>
          <p:nvSpPr>
            <p:cNvPr id="1333277" name="AutoShape 29"/>
            <p:cNvSpPr>
              <a:spLocks noChangeArrowheads="1"/>
            </p:cNvSpPr>
            <p:nvPr/>
          </p:nvSpPr>
          <p:spPr bwMode="auto">
            <a:xfrm>
              <a:off x="451" y="1872"/>
              <a:ext cx="203" cy="207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63500" dist="29783" dir="1514402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2466" name="AutoShape 30"/>
            <p:cNvSpPr>
              <a:spLocks noChangeArrowheads="1"/>
            </p:cNvSpPr>
            <p:nvPr/>
          </p:nvSpPr>
          <p:spPr bwMode="auto">
            <a:xfrm>
              <a:off x="474" y="1898"/>
              <a:ext cx="156" cy="155"/>
            </a:xfrm>
            <a:prstGeom prst="roundRect">
              <a:avLst>
                <a:gd name="adj" fmla="val 16667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2467" name="Rectangle 31"/>
            <p:cNvSpPr>
              <a:spLocks noChangeArrowheads="1"/>
            </p:cNvSpPr>
            <p:nvPr/>
          </p:nvSpPr>
          <p:spPr bwMode="auto">
            <a:xfrm>
              <a:off x="429" y="2079"/>
              <a:ext cx="246" cy="2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2468" name="Rectangle 32"/>
            <p:cNvSpPr>
              <a:spLocks noChangeArrowheads="1"/>
            </p:cNvSpPr>
            <p:nvPr/>
          </p:nvSpPr>
          <p:spPr bwMode="auto">
            <a:xfrm>
              <a:off x="429" y="2105"/>
              <a:ext cx="246" cy="51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2469" name="Rectangle 33"/>
            <p:cNvSpPr>
              <a:spLocks noChangeArrowheads="1"/>
            </p:cNvSpPr>
            <p:nvPr/>
          </p:nvSpPr>
          <p:spPr bwMode="auto">
            <a:xfrm>
              <a:off x="451" y="2105"/>
              <a:ext cx="90" cy="2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2470" name="Freeform 34" descr="Dotted grid"/>
            <p:cNvSpPr>
              <a:spLocks/>
            </p:cNvSpPr>
            <p:nvPr/>
          </p:nvSpPr>
          <p:spPr bwMode="auto">
            <a:xfrm>
              <a:off x="384" y="2156"/>
              <a:ext cx="336" cy="52"/>
            </a:xfrm>
            <a:custGeom>
              <a:avLst/>
              <a:gdLst>
                <a:gd name="T0" fmla="*/ 21 w 720"/>
                <a:gd name="T1" fmla="*/ 0 h 48"/>
                <a:gd name="T2" fmla="*/ 136 w 720"/>
                <a:gd name="T3" fmla="*/ 0 h 48"/>
                <a:gd name="T4" fmla="*/ 157 w 720"/>
                <a:gd name="T5" fmla="*/ 56 h 48"/>
                <a:gd name="T6" fmla="*/ 0 w 720"/>
                <a:gd name="T7" fmla="*/ 56 h 48"/>
                <a:gd name="T8" fmla="*/ 21 w 720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8"/>
                <a:gd name="T17" fmla="*/ 720 w 72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8">
                  <a:moveTo>
                    <a:pt x="96" y="0"/>
                  </a:moveTo>
                  <a:lnTo>
                    <a:pt x="624" y="0"/>
                  </a:lnTo>
                  <a:lnTo>
                    <a:pt x="720" y="48"/>
                  </a:lnTo>
                  <a:lnTo>
                    <a:pt x="0" y="48"/>
                  </a:lnTo>
                  <a:lnTo>
                    <a:pt x="96" y="0"/>
                  </a:lnTo>
                  <a:close/>
                </a:path>
              </a:pathLst>
            </a:custGeom>
            <a:pattFill prst="dotGrid">
              <a:fgClr>
                <a:schemeClr val="folHlink"/>
              </a:fgClr>
              <a:bgClr>
                <a:schemeClr val="bg1"/>
              </a:bgClr>
            </a:patt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02412" name="Group 35"/>
          <p:cNvGrpSpPr>
            <a:grpSpLocks/>
          </p:cNvGrpSpPr>
          <p:nvPr/>
        </p:nvGrpSpPr>
        <p:grpSpPr bwMode="auto">
          <a:xfrm>
            <a:off x="2057400" y="2286000"/>
            <a:ext cx="457200" cy="457200"/>
            <a:chOff x="384" y="1872"/>
            <a:chExt cx="336" cy="336"/>
          </a:xfrm>
        </p:grpSpPr>
        <p:sp>
          <p:nvSpPr>
            <p:cNvPr id="1333284" name="AutoShape 36"/>
            <p:cNvSpPr>
              <a:spLocks noChangeArrowheads="1"/>
            </p:cNvSpPr>
            <p:nvPr/>
          </p:nvSpPr>
          <p:spPr bwMode="auto">
            <a:xfrm>
              <a:off x="451" y="1872"/>
              <a:ext cx="203" cy="207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63500" dist="29783" dir="1514402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2460" name="AutoShape 37"/>
            <p:cNvSpPr>
              <a:spLocks noChangeArrowheads="1"/>
            </p:cNvSpPr>
            <p:nvPr/>
          </p:nvSpPr>
          <p:spPr bwMode="auto">
            <a:xfrm>
              <a:off x="474" y="1898"/>
              <a:ext cx="156" cy="155"/>
            </a:xfrm>
            <a:prstGeom prst="roundRect">
              <a:avLst>
                <a:gd name="adj" fmla="val 16667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2461" name="Rectangle 38"/>
            <p:cNvSpPr>
              <a:spLocks noChangeArrowheads="1"/>
            </p:cNvSpPr>
            <p:nvPr/>
          </p:nvSpPr>
          <p:spPr bwMode="auto">
            <a:xfrm>
              <a:off x="429" y="2079"/>
              <a:ext cx="246" cy="2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2462" name="Rectangle 39"/>
            <p:cNvSpPr>
              <a:spLocks noChangeArrowheads="1"/>
            </p:cNvSpPr>
            <p:nvPr/>
          </p:nvSpPr>
          <p:spPr bwMode="auto">
            <a:xfrm>
              <a:off x="429" y="2105"/>
              <a:ext cx="246" cy="51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2463" name="Rectangle 40"/>
            <p:cNvSpPr>
              <a:spLocks noChangeArrowheads="1"/>
            </p:cNvSpPr>
            <p:nvPr/>
          </p:nvSpPr>
          <p:spPr bwMode="auto">
            <a:xfrm>
              <a:off x="451" y="2105"/>
              <a:ext cx="90" cy="2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2464" name="Freeform 41" descr="Dotted grid"/>
            <p:cNvSpPr>
              <a:spLocks/>
            </p:cNvSpPr>
            <p:nvPr/>
          </p:nvSpPr>
          <p:spPr bwMode="auto">
            <a:xfrm>
              <a:off x="384" y="2156"/>
              <a:ext cx="336" cy="52"/>
            </a:xfrm>
            <a:custGeom>
              <a:avLst/>
              <a:gdLst>
                <a:gd name="T0" fmla="*/ 21 w 720"/>
                <a:gd name="T1" fmla="*/ 0 h 48"/>
                <a:gd name="T2" fmla="*/ 136 w 720"/>
                <a:gd name="T3" fmla="*/ 0 h 48"/>
                <a:gd name="T4" fmla="*/ 157 w 720"/>
                <a:gd name="T5" fmla="*/ 56 h 48"/>
                <a:gd name="T6" fmla="*/ 0 w 720"/>
                <a:gd name="T7" fmla="*/ 56 h 48"/>
                <a:gd name="T8" fmla="*/ 21 w 720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8"/>
                <a:gd name="T17" fmla="*/ 720 w 72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8">
                  <a:moveTo>
                    <a:pt x="96" y="0"/>
                  </a:moveTo>
                  <a:lnTo>
                    <a:pt x="624" y="0"/>
                  </a:lnTo>
                  <a:lnTo>
                    <a:pt x="720" y="48"/>
                  </a:lnTo>
                  <a:lnTo>
                    <a:pt x="0" y="48"/>
                  </a:lnTo>
                  <a:lnTo>
                    <a:pt x="96" y="0"/>
                  </a:lnTo>
                  <a:close/>
                </a:path>
              </a:pathLst>
            </a:custGeom>
            <a:pattFill prst="dotGrid">
              <a:fgClr>
                <a:schemeClr val="folHlink"/>
              </a:fgClr>
              <a:bgClr>
                <a:schemeClr val="bg1"/>
              </a:bgClr>
            </a:patt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02413" name="Group 42"/>
          <p:cNvGrpSpPr>
            <a:grpSpLocks/>
          </p:cNvGrpSpPr>
          <p:nvPr/>
        </p:nvGrpSpPr>
        <p:grpSpPr bwMode="auto">
          <a:xfrm>
            <a:off x="1524000" y="2590800"/>
            <a:ext cx="457200" cy="457200"/>
            <a:chOff x="384" y="1872"/>
            <a:chExt cx="336" cy="336"/>
          </a:xfrm>
        </p:grpSpPr>
        <p:sp>
          <p:nvSpPr>
            <p:cNvPr id="1333291" name="AutoShape 43"/>
            <p:cNvSpPr>
              <a:spLocks noChangeArrowheads="1"/>
            </p:cNvSpPr>
            <p:nvPr/>
          </p:nvSpPr>
          <p:spPr bwMode="auto">
            <a:xfrm>
              <a:off x="451" y="1872"/>
              <a:ext cx="203" cy="207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63500" dist="29783" dir="1514402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2454" name="AutoShape 44"/>
            <p:cNvSpPr>
              <a:spLocks noChangeArrowheads="1"/>
            </p:cNvSpPr>
            <p:nvPr/>
          </p:nvSpPr>
          <p:spPr bwMode="auto">
            <a:xfrm>
              <a:off x="474" y="1898"/>
              <a:ext cx="156" cy="155"/>
            </a:xfrm>
            <a:prstGeom prst="roundRect">
              <a:avLst>
                <a:gd name="adj" fmla="val 16667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2455" name="Rectangle 45"/>
            <p:cNvSpPr>
              <a:spLocks noChangeArrowheads="1"/>
            </p:cNvSpPr>
            <p:nvPr/>
          </p:nvSpPr>
          <p:spPr bwMode="auto">
            <a:xfrm>
              <a:off x="429" y="2079"/>
              <a:ext cx="246" cy="2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2456" name="Rectangle 46"/>
            <p:cNvSpPr>
              <a:spLocks noChangeArrowheads="1"/>
            </p:cNvSpPr>
            <p:nvPr/>
          </p:nvSpPr>
          <p:spPr bwMode="auto">
            <a:xfrm>
              <a:off x="429" y="2105"/>
              <a:ext cx="246" cy="51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2457" name="Rectangle 47"/>
            <p:cNvSpPr>
              <a:spLocks noChangeArrowheads="1"/>
            </p:cNvSpPr>
            <p:nvPr/>
          </p:nvSpPr>
          <p:spPr bwMode="auto">
            <a:xfrm>
              <a:off x="451" y="2105"/>
              <a:ext cx="90" cy="2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2458" name="Freeform 48" descr="Dotted grid"/>
            <p:cNvSpPr>
              <a:spLocks/>
            </p:cNvSpPr>
            <p:nvPr/>
          </p:nvSpPr>
          <p:spPr bwMode="auto">
            <a:xfrm>
              <a:off x="384" y="2156"/>
              <a:ext cx="336" cy="52"/>
            </a:xfrm>
            <a:custGeom>
              <a:avLst/>
              <a:gdLst>
                <a:gd name="T0" fmla="*/ 21 w 720"/>
                <a:gd name="T1" fmla="*/ 0 h 48"/>
                <a:gd name="T2" fmla="*/ 136 w 720"/>
                <a:gd name="T3" fmla="*/ 0 h 48"/>
                <a:gd name="T4" fmla="*/ 157 w 720"/>
                <a:gd name="T5" fmla="*/ 56 h 48"/>
                <a:gd name="T6" fmla="*/ 0 w 720"/>
                <a:gd name="T7" fmla="*/ 56 h 48"/>
                <a:gd name="T8" fmla="*/ 21 w 720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8"/>
                <a:gd name="T17" fmla="*/ 720 w 72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8">
                  <a:moveTo>
                    <a:pt x="96" y="0"/>
                  </a:moveTo>
                  <a:lnTo>
                    <a:pt x="624" y="0"/>
                  </a:lnTo>
                  <a:lnTo>
                    <a:pt x="720" y="48"/>
                  </a:lnTo>
                  <a:lnTo>
                    <a:pt x="0" y="48"/>
                  </a:lnTo>
                  <a:lnTo>
                    <a:pt x="96" y="0"/>
                  </a:lnTo>
                  <a:close/>
                </a:path>
              </a:pathLst>
            </a:custGeom>
            <a:pattFill prst="dotGrid">
              <a:fgClr>
                <a:schemeClr val="folHlink"/>
              </a:fgClr>
              <a:bgClr>
                <a:schemeClr val="bg1"/>
              </a:bgClr>
            </a:patt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02414" name="Group 49"/>
          <p:cNvGrpSpPr>
            <a:grpSpLocks/>
          </p:cNvGrpSpPr>
          <p:nvPr/>
        </p:nvGrpSpPr>
        <p:grpSpPr bwMode="auto">
          <a:xfrm>
            <a:off x="6477000" y="4267200"/>
            <a:ext cx="457200" cy="457200"/>
            <a:chOff x="384" y="1872"/>
            <a:chExt cx="336" cy="336"/>
          </a:xfrm>
        </p:grpSpPr>
        <p:sp>
          <p:nvSpPr>
            <p:cNvPr id="1333298" name="AutoShape 50"/>
            <p:cNvSpPr>
              <a:spLocks noChangeArrowheads="1"/>
            </p:cNvSpPr>
            <p:nvPr/>
          </p:nvSpPr>
          <p:spPr bwMode="auto">
            <a:xfrm>
              <a:off x="451" y="1872"/>
              <a:ext cx="203" cy="207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63500" dist="29783" dir="1514402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2448" name="AutoShape 51"/>
            <p:cNvSpPr>
              <a:spLocks noChangeArrowheads="1"/>
            </p:cNvSpPr>
            <p:nvPr/>
          </p:nvSpPr>
          <p:spPr bwMode="auto">
            <a:xfrm>
              <a:off x="474" y="1898"/>
              <a:ext cx="156" cy="155"/>
            </a:xfrm>
            <a:prstGeom prst="roundRect">
              <a:avLst>
                <a:gd name="adj" fmla="val 16667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2449" name="Rectangle 52"/>
            <p:cNvSpPr>
              <a:spLocks noChangeArrowheads="1"/>
            </p:cNvSpPr>
            <p:nvPr/>
          </p:nvSpPr>
          <p:spPr bwMode="auto">
            <a:xfrm>
              <a:off x="429" y="2079"/>
              <a:ext cx="246" cy="2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2450" name="Rectangle 53"/>
            <p:cNvSpPr>
              <a:spLocks noChangeArrowheads="1"/>
            </p:cNvSpPr>
            <p:nvPr/>
          </p:nvSpPr>
          <p:spPr bwMode="auto">
            <a:xfrm>
              <a:off x="429" y="2105"/>
              <a:ext cx="246" cy="51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2451" name="Rectangle 54"/>
            <p:cNvSpPr>
              <a:spLocks noChangeArrowheads="1"/>
            </p:cNvSpPr>
            <p:nvPr/>
          </p:nvSpPr>
          <p:spPr bwMode="auto">
            <a:xfrm>
              <a:off x="451" y="2105"/>
              <a:ext cx="90" cy="2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2452" name="Freeform 55" descr="Dotted grid"/>
            <p:cNvSpPr>
              <a:spLocks/>
            </p:cNvSpPr>
            <p:nvPr/>
          </p:nvSpPr>
          <p:spPr bwMode="auto">
            <a:xfrm>
              <a:off x="384" y="2156"/>
              <a:ext cx="336" cy="52"/>
            </a:xfrm>
            <a:custGeom>
              <a:avLst/>
              <a:gdLst>
                <a:gd name="T0" fmla="*/ 21 w 720"/>
                <a:gd name="T1" fmla="*/ 0 h 48"/>
                <a:gd name="T2" fmla="*/ 136 w 720"/>
                <a:gd name="T3" fmla="*/ 0 h 48"/>
                <a:gd name="T4" fmla="*/ 157 w 720"/>
                <a:gd name="T5" fmla="*/ 56 h 48"/>
                <a:gd name="T6" fmla="*/ 0 w 720"/>
                <a:gd name="T7" fmla="*/ 56 h 48"/>
                <a:gd name="T8" fmla="*/ 21 w 720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8"/>
                <a:gd name="T17" fmla="*/ 720 w 72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8">
                  <a:moveTo>
                    <a:pt x="96" y="0"/>
                  </a:moveTo>
                  <a:lnTo>
                    <a:pt x="624" y="0"/>
                  </a:lnTo>
                  <a:lnTo>
                    <a:pt x="720" y="48"/>
                  </a:lnTo>
                  <a:lnTo>
                    <a:pt x="0" y="48"/>
                  </a:lnTo>
                  <a:lnTo>
                    <a:pt x="96" y="0"/>
                  </a:lnTo>
                  <a:close/>
                </a:path>
              </a:pathLst>
            </a:custGeom>
            <a:pattFill prst="dotGrid">
              <a:fgClr>
                <a:schemeClr val="folHlink"/>
              </a:fgClr>
              <a:bgClr>
                <a:schemeClr val="bg1"/>
              </a:bgClr>
            </a:patt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02415" name="Group 56"/>
          <p:cNvGrpSpPr>
            <a:grpSpLocks/>
          </p:cNvGrpSpPr>
          <p:nvPr/>
        </p:nvGrpSpPr>
        <p:grpSpPr bwMode="auto">
          <a:xfrm>
            <a:off x="6553200" y="3581400"/>
            <a:ext cx="457200" cy="457200"/>
            <a:chOff x="384" y="1872"/>
            <a:chExt cx="336" cy="336"/>
          </a:xfrm>
        </p:grpSpPr>
        <p:sp>
          <p:nvSpPr>
            <p:cNvPr id="1333305" name="AutoShape 57"/>
            <p:cNvSpPr>
              <a:spLocks noChangeArrowheads="1"/>
            </p:cNvSpPr>
            <p:nvPr/>
          </p:nvSpPr>
          <p:spPr bwMode="auto">
            <a:xfrm>
              <a:off x="451" y="1872"/>
              <a:ext cx="203" cy="207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63500" dist="29783" dir="1514402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2442" name="AutoShape 58"/>
            <p:cNvSpPr>
              <a:spLocks noChangeArrowheads="1"/>
            </p:cNvSpPr>
            <p:nvPr/>
          </p:nvSpPr>
          <p:spPr bwMode="auto">
            <a:xfrm>
              <a:off x="474" y="1898"/>
              <a:ext cx="156" cy="155"/>
            </a:xfrm>
            <a:prstGeom prst="roundRect">
              <a:avLst>
                <a:gd name="adj" fmla="val 16667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2443" name="Rectangle 59"/>
            <p:cNvSpPr>
              <a:spLocks noChangeArrowheads="1"/>
            </p:cNvSpPr>
            <p:nvPr/>
          </p:nvSpPr>
          <p:spPr bwMode="auto">
            <a:xfrm>
              <a:off x="429" y="2079"/>
              <a:ext cx="246" cy="2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2444" name="Rectangle 60"/>
            <p:cNvSpPr>
              <a:spLocks noChangeArrowheads="1"/>
            </p:cNvSpPr>
            <p:nvPr/>
          </p:nvSpPr>
          <p:spPr bwMode="auto">
            <a:xfrm>
              <a:off x="429" y="2105"/>
              <a:ext cx="246" cy="51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2445" name="Rectangle 61"/>
            <p:cNvSpPr>
              <a:spLocks noChangeArrowheads="1"/>
            </p:cNvSpPr>
            <p:nvPr/>
          </p:nvSpPr>
          <p:spPr bwMode="auto">
            <a:xfrm>
              <a:off x="451" y="2105"/>
              <a:ext cx="90" cy="2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2446" name="Freeform 62" descr="Dotted grid"/>
            <p:cNvSpPr>
              <a:spLocks/>
            </p:cNvSpPr>
            <p:nvPr/>
          </p:nvSpPr>
          <p:spPr bwMode="auto">
            <a:xfrm>
              <a:off x="384" y="2156"/>
              <a:ext cx="336" cy="52"/>
            </a:xfrm>
            <a:custGeom>
              <a:avLst/>
              <a:gdLst>
                <a:gd name="T0" fmla="*/ 21 w 720"/>
                <a:gd name="T1" fmla="*/ 0 h 48"/>
                <a:gd name="T2" fmla="*/ 136 w 720"/>
                <a:gd name="T3" fmla="*/ 0 h 48"/>
                <a:gd name="T4" fmla="*/ 157 w 720"/>
                <a:gd name="T5" fmla="*/ 56 h 48"/>
                <a:gd name="T6" fmla="*/ 0 w 720"/>
                <a:gd name="T7" fmla="*/ 56 h 48"/>
                <a:gd name="T8" fmla="*/ 21 w 720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8"/>
                <a:gd name="T17" fmla="*/ 720 w 72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8">
                  <a:moveTo>
                    <a:pt x="96" y="0"/>
                  </a:moveTo>
                  <a:lnTo>
                    <a:pt x="624" y="0"/>
                  </a:lnTo>
                  <a:lnTo>
                    <a:pt x="720" y="48"/>
                  </a:lnTo>
                  <a:lnTo>
                    <a:pt x="0" y="48"/>
                  </a:lnTo>
                  <a:lnTo>
                    <a:pt x="96" y="0"/>
                  </a:lnTo>
                  <a:close/>
                </a:path>
              </a:pathLst>
            </a:custGeom>
            <a:pattFill prst="dotGrid">
              <a:fgClr>
                <a:schemeClr val="folHlink"/>
              </a:fgClr>
              <a:bgClr>
                <a:schemeClr val="bg1"/>
              </a:bgClr>
            </a:patt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02416" name="Group 63"/>
          <p:cNvGrpSpPr>
            <a:grpSpLocks/>
          </p:cNvGrpSpPr>
          <p:nvPr/>
        </p:nvGrpSpPr>
        <p:grpSpPr bwMode="auto">
          <a:xfrm>
            <a:off x="6172200" y="2286000"/>
            <a:ext cx="457200" cy="457200"/>
            <a:chOff x="384" y="1872"/>
            <a:chExt cx="336" cy="336"/>
          </a:xfrm>
        </p:grpSpPr>
        <p:sp>
          <p:nvSpPr>
            <p:cNvPr id="1333312" name="AutoShape 64"/>
            <p:cNvSpPr>
              <a:spLocks noChangeArrowheads="1"/>
            </p:cNvSpPr>
            <p:nvPr/>
          </p:nvSpPr>
          <p:spPr bwMode="auto">
            <a:xfrm>
              <a:off x="451" y="1872"/>
              <a:ext cx="203" cy="207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63500" dist="29783" dir="1514402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2436" name="AutoShape 65"/>
            <p:cNvSpPr>
              <a:spLocks noChangeArrowheads="1"/>
            </p:cNvSpPr>
            <p:nvPr/>
          </p:nvSpPr>
          <p:spPr bwMode="auto">
            <a:xfrm>
              <a:off x="474" y="1898"/>
              <a:ext cx="156" cy="155"/>
            </a:xfrm>
            <a:prstGeom prst="roundRect">
              <a:avLst>
                <a:gd name="adj" fmla="val 16667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2437" name="Rectangle 66"/>
            <p:cNvSpPr>
              <a:spLocks noChangeArrowheads="1"/>
            </p:cNvSpPr>
            <p:nvPr/>
          </p:nvSpPr>
          <p:spPr bwMode="auto">
            <a:xfrm>
              <a:off x="429" y="2079"/>
              <a:ext cx="246" cy="2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2438" name="Rectangle 67"/>
            <p:cNvSpPr>
              <a:spLocks noChangeArrowheads="1"/>
            </p:cNvSpPr>
            <p:nvPr/>
          </p:nvSpPr>
          <p:spPr bwMode="auto">
            <a:xfrm>
              <a:off x="429" y="2105"/>
              <a:ext cx="246" cy="51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2439" name="Rectangle 68"/>
            <p:cNvSpPr>
              <a:spLocks noChangeArrowheads="1"/>
            </p:cNvSpPr>
            <p:nvPr/>
          </p:nvSpPr>
          <p:spPr bwMode="auto">
            <a:xfrm>
              <a:off x="451" y="2105"/>
              <a:ext cx="90" cy="2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2440" name="Freeform 69" descr="Dotted grid"/>
            <p:cNvSpPr>
              <a:spLocks/>
            </p:cNvSpPr>
            <p:nvPr/>
          </p:nvSpPr>
          <p:spPr bwMode="auto">
            <a:xfrm>
              <a:off x="384" y="2156"/>
              <a:ext cx="336" cy="52"/>
            </a:xfrm>
            <a:custGeom>
              <a:avLst/>
              <a:gdLst>
                <a:gd name="T0" fmla="*/ 21 w 720"/>
                <a:gd name="T1" fmla="*/ 0 h 48"/>
                <a:gd name="T2" fmla="*/ 136 w 720"/>
                <a:gd name="T3" fmla="*/ 0 h 48"/>
                <a:gd name="T4" fmla="*/ 157 w 720"/>
                <a:gd name="T5" fmla="*/ 56 h 48"/>
                <a:gd name="T6" fmla="*/ 0 w 720"/>
                <a:gd name="T7" fmla="*/ 56 h 48"/>
                <a:gd name="T8" fmla="*/ 21 w 720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8"/>
                <a:gd name="T17" fmla="*/ 720 w 72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8">
                  <a:moveTo>
                    <a:pt x="96" y="0"/>
                  </a:moveTo>
                  <a:lnTo>
                    <a:pt x="624" y="0"/>
                  </a:lnTo>
                  <a:lnTo>
                    <a:pt x="720" y="48"/>
                  </a:lnTo>
                  <a:lnTo>
                    <a:pt x="0" y="48"/>
                  </a:lnTo>
                  <a:lnTo>
                    <a:pt x="96" y="0"/>
                  </a:lnTo>
                  <a:close/>
                </a:path>
              </a:pathLst>
            </a:custGeom>
            <a:pattFill prst="dotGrid">
              <a:fgClr>
                <a:schemeClr val="folHlink"/>
              </a:fgClr>
              <a:bgClr>
                <a:schemeClr val="bg1"/>
              </a:bgClr>
            </a:patt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02417" name="Group 70"/>
          <p:cNvGrpSpPr>
            <a:grpSpLocks/>
          </p:cNvGrpSpPr>
          <p:nvPr/>
        </p:nvGrpSpPr>
        <p:grpSpPr bwMode="auto">
          <a:xfrm>
            <a:off x="6477000" y="2971800"/>
            <a:ext cx="457200" cy="457200"/>
            <a:chOff x="384" y="1872"/>
            <a:chExt cx="336" cy="336"/>
          </a:xfrm>
        </p:grpSpPr>
        <p:sp>
          <p:nvSpPr>
            <p:cNvPr id="1333319" name="AutoShape 71"/>
            <p:cNvSpPr>
              <a:spLocks noChangeArrowheads="1"/>
            </p:cNvSpPr>
            <p:nvPr/>
          </p:nvSpPr>
          <p:spPr bwMode="auto">
            <a:xfrm>
              <a:off x="451" y="1872"/>
              <a:ext cx="203" cy="207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63500" dist="29783" dir="1514402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2430" name="AutoShape 72"/>
            <p:cNvSpPr>
              <a:spLocks noChangeArrowheads="1"/>
            </p:cNvSpPr>
            <p:nvPr/>
          </p:nvSpPr>
          <p:spPr bwMode="auto">
            <a:xfrm>
              <a:off x="474" y="1898"/>
              <a:ext cx="156" cy="155"/>
            </a:xfrm>
            <a:prstGeom prst="roundRect">
              <a:avLst>
                <a:gd name="adj" fmla="val 16667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2431" name="Rectangle 73"/>
            <p:cNvSpPr>
              <a:spLocks noChangeArrowheads="1"/>
            </p:cNvSpPr>
            <p:nvPr/>
          </p:nvSpPr>
          <p:spPr bwMode="auto">
            <a:xfrm>
              <a:off x="429" y="2079"/>
              <a:ext cx="246" cy="2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2432" name="Rectangle 74"/>
            <p:cNvSpPr>
              <a:spLocks noChangeArrowheads="1"/>
            </p:cNvSpPr>
            <p:nvPr/>
          </p:nvSpPr>
          <p:spPr bwMode="auto">
            <a:xfrm>
              <a:off x="429" y="2105"/>
              <a:ext cx="246" cy="51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2433" name="Rectangle 75"/>
            <p:cNvSpPr>
              <a:spLocks noChangeArrowheads="1"/>
            </p:cNvSpPr>
            <p:nvPr/>
          </p:nvSpPr>
          <p:spPr bwMode="auto">
            <a:xfrm>
              <a:off x="451" y="2105"/>
              <a:ext cx="90" cy="2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2434" name="Freeform 76" descr="Dotted grid"/>
            <p:cNvSpPr>
              <a:spLocks/>
            </p:cNvSpPr>
            <p:nvPr/>
          </p:nvSpPr>
          <p:spPr bwMode="auto">
            <a:xfrm>
              <a:off x="384" y="2156"/>
              <a:ext cx="336" cy="52"/>
            </a:xfrm>
            <a:custGeom>
              <a:avLst/>
              <a:gdLst>
                <a:gd name="T0" fmla="*/ 21 w 720"/>
                <a:gd name="T1" fmla="*/ 0 h 48"/>
                <a:gd name="T2" fmla="*/ 136 w 720"/>
                <a:gd name="T3" fmla="*/ 0 h 48"/>
                <a:gd name="T4" fmla="*/ 157 w 720"/>
                <a:gd name="T5" fmla="*/ 56 h 48"/>
                <a:gd name="T6" fmla="*/ 0 w 720"/>
                <a:gd name="T7" fmla="*/ 56 h 48"/>
                <a:gd name="T8" fmla="*/ 21 w 720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8"/>
                <a:gd name="T17" fmla="*/ 720 w 72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8">
                  <a:moveTo>
                    <a:pt x="96" y="0"/>
                  </a:moveTo>
                  <a:lnTo>
                    <a:pt x="624" y="0"/>
                  </a:lnTo>
                  <a:lnTo>
                    <a:pt x="720" y="48"/>
                  </a:lnTo>
                  <a:lnTo>
                    <a:pt x="0" y="48"/>
                  </a:lnTo>
                  <a:lnTo>
                    <a:pt x="96" y="0"/>
                  </a:lnTo>
                  <a:close/>
                </a:path>
              </a:pathLst>
            </a:custGeom>
            <a:pattFill prst="dotGrid">
              <a:fgClr>
                <a:schemeClr val="folHlink"/>
              </a:fgClr>
              <a:bgClr>
                <a:schemeClr val="bg1"/>
              </a:bgClr>
            </a:patt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02418" name="Line 77"/>
          <p:cNvSpPr>
            <a:spLocks noChangeShapeType="1"/>
          </p:cNvSpPr>
          <p:nvPr/>
        </p:nvSpPr>
        <p:spPr bwMode="auto">
          <a:xfrm>
            <a:off x="2971800" y="2743200"/>
            <a:ext cx="533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419" name="Line 78"/>
          <p:cNvSpPr>
            <a:spLocks noChangeShapeType="1"/>
          </p:cNvSpPr>
          <p:nvPr/>
        </p:nvSpPr>
        <p:spPr bwMode="auto">
          <a:xfrm>
            <a:off x="2590800" y="2819400"/>
            <a:ext cx="914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420" name="Line 79"/>
          <p:cNvSpPr>
            <a:spLocks noChangeShapeType="1"/>
          </p:cNvSpPr>
          <p:nvPr/>
        </p:nvSpPr>
        <p:spPr bwMode="auto">
          <a:xfrm>
            <a:off x="2057400" y="2971800"/>
            <a:ext cx="1371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421" name="Line 80"/>
          <p:cNvSpPr>
            <a:spLocks noChangeShapeType="1"/>
          </p:cNvSpPr>
          <p:nvPr/>
        </p:nvSpPr>
        <p:spPr bwMode="auto">
          <a:xfrm>
            <a:off x="1752600" y="36576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422" name="Line 81"/>
          <p:cNvSpPr>
            <a:spLocks noChangeShapeType="1"/>
          </p:cNvSpPr>
          <p:nvPr/>
        </p:nvSpPr>
        <p:spPr bwMode="auto">
          <a:xfrm flipV="1">
            <a:off x="1828800" y="3810000"/>
            <a:ext cx="1600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423" name="Line 82"/>
          <p:cNvSpPr>
            <a:spLocks noChangeShapeType="1"/>
          </p:cNvSpPr>
          <p:nvPr/>
        </p:nvSpPr>
        <p:spPr bwMode="auto">
          <a:xfrm flipV="1">
            <a:off x="2057400" y="3886200"/>
            <a:ext cx="1447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424" name="Line 83"/>
          <p:cNvSpPr>
            <a:spLocks noChangeShapeType="1"/>
          </p:cNvSpPr>
          <p:nvPr/>
        </p:nvSpPr>
        <p:spPr bwMode="auto">
          <a:xfrm flipV="1">
            <a:off x="4876800" y="2590800"/>
            <a:ext cx="1219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425" name="Line 84"/>
          <p:cNvSpPr>
            <a:spLocks noChangeShapeType="1"/>
          </p:cNvSpPr>
          <p:nvPr/>
        </p:nvSpPr>
        <p:spPr bwMode="auto">
          <a:xfrm flipV="1">
            <a:off x="4953000" y="3200400"/>
            <a:ext cx="1447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426" name="Line 85"/>
          <p:cNvSpPr>
            <a:spLocks noChangeShapeType="1"/>
          </p:cNvSpPr>
          <p:nvPr/>
        </p:nvSpPr>
        <p:spPr bwMode="auto">
          <a:xfrm>
            <a:off x="4953000" y="3581400"/>
            <a:ext cx="16002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427" name="Line 86"/>
          <p:cNvSpPr>
            <a:spLocks noChangeShapeType="1"/>
          </p:cNvSpPr>
          <p:nvPr/>
        </p:nvSpPr>
        <p:spPr bwMode="auto">
          <a:xfrm>
            <a:off x="4953000" y="3733800"/>
            <a:ext cx="15240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428" name="Text Box 87"/>
          <p:cNvSpPr txBox="1">
            <a:spLocks noChangeArrowheads="1"/>
          </p:cNvSpPr>
          <p:nvPr/>
        </p:nvSpPr>
        <p:spPr bwMode="auto">
          <a:xfrm>
            <a:off x="3155950" y="4006850"/>
            <a:ext cx="20907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800"/>
              <a:t>anonymizing proxy</a:t>
            </a:r>
          </a:p>
        </p:txBody>
      </p:sp>
    </p:spTree>
    <p:extLst>
      <p:ext uri="{BB962C8B-B14F-4D97-AF65-F5344CB8AC3E}">
        <p14:creationId xmlns:p14="http://schemas.microsoft.com/office/powerpoint/2010/main" val="253934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Anonymizing proxy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sz="2800">
                <a:latin typeface="Arial" charset="0"/>
                <a:ea typeface="ＭＳ Ｐゴシック" charset="0"/>
                <a:cs typeface="ＭＳ Ｐゴシック" charset="0"/>
              </a:rPr>
              <a:t>Advantages</a:t>
            </a:r>
          </a:p>
          <a:p>
            <a:pPr lvl="1">
              <a:lnSpc>
                <a:spcPct val="90000"/>
              </a:lnSpc>
            </a:pPr>
            <a:r>
              <a:rPr lang="en-US" altLang="ja-JP" sz="2400">
                <a:latin typeface="Arial" charset="0"/>
                <a:ea typeface="ＭＳ Ｐゴシック" charset="0"/>
              </a:rPr>
              <a:t>Simple</a:t>
            </a:r>
          </a:p>
          <a:p>
            <a:pPr lvl="1">
              <a:lnSpc>
                <a:spcPct val="90000"/>
              </a:lnSpc>
            </a:pPr>
            <a:r>
              <a:rPr lang="en-US" altLang="ja-JP" sz="2400">
                <a:latin typeface="Arial" charset="0"/>
                <a:ea typeface="ＭＳ Ｐゴシック" charset="0"/>
              </a:rPr>
              <a:t>Focuses a lot of traffic </a:t>
            </a:r>
          </a:p>
          <a:p>
            <a:pPr lvl="2">
              <a:lnSpc>
                <a:spcPct val="90000"/>
              </a:lnSpc>
            </a:pPr>
            <a:r>
              <a:rPr lang="en-US" altLang="ja-JP" sz="2000">
                <a:latin typeface="Arial" charset="0"/>
                <a:ea typeface="ＭＳ Ｐゴシック" charset="0"/>
              </a:rPr>
              <a:t>Very good for anonymity</a:t>
            </a:r>
          </a:p>
          <a:p>
            <a:pPr lvl="1">
              <a:lnSpc>
                <a:spcPct val="90000"/>
              </a:lnSpc>
            </a:pPr>
            <a:r>
              <a:rPr lang="en-US" altLang="ja-JP" sz="2400">
                <a:latin typeface="Arial" charset="0"/>
                <a:ea typeface="ＭＳ Ｐゴシック" charset="0"/>
              </a:rPr>
              <a:t>No complex encryption primitives required</a:t>
            </a:r>
          </a:p>
          <a:p>
            <a:pPr lvl="2">
              <a:lnSpc>
                <a:spcPct val="90000"/>
              </a:lnSpc>
            </a:pPr>
            <a:r>
              <a:rPr lang="en-US" altLang="ja-JP" sz="2000">
                <a:latin typeface="Arial" charset="0"/>
                <a:ea typeface="ＭＳ Ｐゴシック" charset="0"/>
              </a:rPr>
              <a:t>Appropriate for web transactions, etc</a:t>
            </a:r>
          </a:p>
          <a:p>
            <a:pPr>
              <a:lnSpc>
                <a:spcPct val="90000"/>
              </a:lnSpc>
            </a:pPr>
            <a:r>
              <a:rPr lang="en-US" altLang="ja-JP" sz="2800">
                <a:latin typeface="Arial" charset="0"/>
                <a:ea typeface="ＭＳ Ｐゴシック" charset="0"/>
                <a:cs typeface="ＭＳ Ｐゴシック" charset="0"/>
              </a:rPr>
              <a:t>Drawbacks</a:t>
            </a:r>
          </a:p>
          <a:p>
            <a:pPr lvl="1">
              <a:lnSpc>
                <a:spcPct val="90000"/>
              </a:lnSpc>
            </a:pPr>
            <a:r>
              <a:rPr lang="en-US" altLang="ja-JP" sz="2400">
                <a:latin typeface="Arial" charset="0"/>
                <a:ea typeface="ＭＳ Ｐゴシック" charset="0"/>
              </a:rPr>
              <a:t>Single point of failure</a:t>
            </a:r>
          </a:p>
          <a:p>
            <a:pPr lvl="1">
              <a:lnSpc>
                <a:spcPct val="90000"/>
              </a:lnSpc>
            </a:pPr>
            <a:r>
              <a:rPr lang="en-US" altLang="ja-JP" sz="2400">
                <a:latin typeface="Arial" charset="0"/>
                <a:ea typeface="ＭＳ Ｐゴシック" charset="0"/>
              </a:rPr>
              <a:t>Vulnerable to attacks</a:t>
            </a:r>
          </a:p>
          <a:p>
            <a:pPr lvl="1">
              <a:lnSpc>
                <a:spcPct val="90000"/>
              </a:lnSpc>
            </a:pPr>
            <a:r>
              <a:rPr lang="en-US" altLang="ja-JP" sz="2400">
                <a:latin typeface="Arial" charset="0"/>
                <a:ea typeface="ＭＳ Ｐゴシック" charset="0"/>
              </a:rPr>
              <a:t>Limited in scale?</a:t>
            </a:r>
          </a:p>
        </p:txBody>
      </p:sp>
      <p:sp>
        <p:nvSpPr>
          <p:cNvPr id="1044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949B4EC-B67B-ED47-B355-106ABF927284}" type="slidenum">
              <a:rPr lang="en-US" altLang="ja-JP" sz="800">
                <a:ea typeface="MS PGothic" charset="0"/>
                <a:cs typeface="MS PGothic" charset="0"/>
              </a:rPr>
              <a:pPr/>
              <a:t>32</a:t>
            </a:fld>
            <a:endParaRPr lang="en-US" altLang="ja-JP" sz="800"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2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Onion routing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Traffic analysis resistant infrastructure</a:t>
            </a:r>
          </a:p>
          <a:p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Main idea: combine advantages of mixes and proxies</a:t>
            </a:r>
          </a:p>
          <a:p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Use public key crypto to establish circuits</a:t>
            </a:r>
          </a:p>
          <a:p>
            <a:pPr lvl="1"/>
            <a:r>
              <a:rPr lang="en-US" altLang="ja-JP" sz="2000" dirty="0">
                <a:latin typeface="Arial" charset="0"/>
                <a:ea typeface="ＭＳ Ｐゴシック" charset="0"/>
              </a:rPr>
              <a:t>Like </a:t>
            </a:r>
            <a:r>
              <a:rPr lang="en-US" altLang="ja-JP" sz="2000" dirty="0" err="1">
                <a:latin typeface="Arial" charset="0"/>
                <a:ea typeface="ＭＳ Ｐゴシック" charset="0"/>
              </a:rPr>
              <a:t>mixnets</a:t>
            </a:r>
            <a:endParaRPr lang="en-US" altLang="ja-JP" sz="2000" dirty="0">
              <a:latin typeface="Arial" charset="0"/>
              <a:ea typeface="ＭＳ Ｐゴシック" charset="0"/>
            </a:endParaRPr>
          </a:p>
          <a:p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Use symmetric key crypto to move data </a:t>
            </a:r>
          </a:p>
          <a:p>
            <a:pPr lvl="1"/>
            <a:r>
              <a:rPr lang="en-US" altLang="ja-JP" sz="2000" dirty="0">
                <a:latin typeface="Arial" charset="0"/>
                <a:ea typeface="ＭＳ Ｐゴシック" charset="0"/>
              </a:rPr>
              <a:t>Like SSL/TLS based proxies</a:t>
            </a:r>
          </a:p>
          <a:p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Related work</a:t>
            </a:r>
          </a:p>
          <a:p>
            <a:pPr lvl="1"/>
            <a:r>
              <a:rPr lang="en-US" altLang="ja-JP" sz="2000" dirty="0">
                <a:latin typeface="Arial" charset="0"/>
                <a:ea typeface="ＭＳ Ｐゴシック" charset="0"/>
              </a:rPr>
              <a:t>ISDN mixes</a:t>
            </a:r>
          </a:p>
          <a:p>
            <a:pPr lvl="1"/>
            <a:r>
              <a:rPr lang="en-US" altLang="ja-JP" sz="2000" dirty="0">
                <a:latin typeface="Arial" charset="0"/>
                <a:ea typeface="ＭＳ Ｐゴシック" charset="0"/>
              </a:rPr>
              <a:t>Crowds, JAP </a:t>
            </a:r>
            <a:r>
              <a:rPr lang="en-US" altLang="ja-JP" sz="2000" dirty="0" err="1">
                <a:latin typeface="Arial" charset="0"/>
                <a:ea typeface="ＭＳ Ｐゴシック" charset="0"/>
              </a:rPr>
              <a:t>webmixes</a:t>
            </a:r>
            <a:r>
              <a:rPr lang="en-US" altLang="ja-JP" sz="2000" dirty="0">
                <a:latin typeface="Arial" charset="0"/>
                <a:ea typeface="ＭＳ Ｐゴシック" charset="0"/>
              </a:rPr>
              <a:t>, </a:t>
            </a:r>
            <a:r>
              <a:rPr lang="en-US" altLang="ja-JP" sz="2000" dirty="0" err="1" smtClean="0">
                <a:latin typeface="Arial" charset="0"/>
                <a:ea typeface="ＭＳ Ｐゴシック" charset="0"/>
              </a:rPr>
              <a:t>FreeNet</a:t>
            </a:r>
            <a:endParaRPr lang="en-US" altLang="ja-JP" sz="2000" dirty="0">
              <a:latin typeface="Arial" charset="0"/>
              <a:ea typeface="ＭＳ Ｐゴシック" charset="0"/>
            </a:endParaRPr>
          </a:p>
          <a:p>
            <a:pPr lvl="1"/>
            <a:r>
              <a:rPr lang="en-US" altLang="ja-JP" sz="2000" dirty="0">
                <a:latin typeface="Arial" charset="0"/>
                <a:ea typeface="ＭＳ Ｐゴシック" charset="0"/>
              </a:rPr>
              <a:t>Tarzan, </a:t>
            </a:r>
            <a:r>
              <a:rPr lang="en-US" altLang="ja-JP" sz="2000" dirty="0" err="1">
                <a:latin typeface="Arial" charset="0"/>
                <a:ea typeface="ＭＳ Ｐゴシック" charset="0"/>
              </a:rPr>
              <a:t>Morphmix</a:t>
            </a:r>
            <a:endParaRPr lang="en-US" altLang="ja-JP" sz="2000" dirty="0">
              <a:latin typeface="Arial" charset="0"/>
              <a:ea typeface="ＭＳ Ｐゴシック" charset="0"/>
            </a:endParaRPr>
          </a:p>
        </p:txBody>
      </p:sp>
      <p:sp>
        <p:nvSpPr>
          <p:cNvPr id="1065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AF9F99B-9B90-0640-9053-AC9A419692C4}" type="slidenum">
              <a:rPr lang="en-US" altLang="ja-JP" sz="800">
                <a:ea typeface="MS PGothic" charset="0"/>
                <a:cs typeface="MS PGothic" charset="0"/>
              </a:rPr>
              <a:pPr/>
              <a:t>33</a:t>
            </a:fld>
            <a:endParaRPr lang="en-US" altLang="ja-JP" sz="800"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99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networksize-2008-01-02-2014-04-02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6286" y="2444814"/>
            <a:ext cx="5293632" cy="3308520"/>
          </a:xfrm>
          <a:prstGeom prst="rect">
            <a:avLst/>
          </a:prstGeom>
        </p:spPr>
      </p:pic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Tor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3806220" cy="42973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ja-JP" sz="2800" dirty="0">
                <a:latin typeface="Arial" charset="0"/>
                <a:ea typeface="ＭＳ Ｐゴシック" charset="0"/>
                <a:cs typeface="ＭＳ Ｐゴシック" charset="0"/>
              </a:rPr>
              <a:t>Tor</a:t>
            </a:r>
          </a:p>
          <a:p>
            <a:pPr lvl="1">
              <a:lnSpc>
                <a:spcPct val="90000"/>
              </a:lnSpc>
            </a:pPr>
            <a:r>
              <a:rPr lang="en-US" altLang="ja-JP" sz="2400" dirty="0">
                <a:latin typeface="Arial" charset="0"/>
                <a:ea typeface="ＭＳ Ｐゴシック" charset="0"/>
              </a:rPr>
              <a:t>The Onion Router </a:t>
            </a:r>
          </a:p>
          <a:p>
            <a:pPr lvl="1">
              <a:lnSpc>
                <a:spcPct val="90000"/>
              </a:lnSpc>
            </a:pPr>
            <a:r>
              <a:rPr lang="en-US" altLang="ja-JP" sz="2400" dirty="0">
                <a:latin typeface="Arial" charset="0"/>
                <a:ea typeface="ＭＳ Ｐゴシック" charset="0"/>
              </a:rPr>
              <a:t>Tor’s Onion Routing</a:t>
            </a:r>
          </a:p>
          <a:p>
            <a:pPr>
              <a:lnSpc>
                <a:spcPct val="90000"/>
              </a:lnSpc>
            </a:pPr>
            <a:r>
              <a:rPr lang="en-US" altLang="ja-JP" sz="2800" dirty="0">
                <a:latin typeface="Arial" charset="0"/>
                <a:ea typeface="ＭＳ Ｐゴシック" charset="0"/>
                <a:cs typeface="ＭＳ Ｐゴシック" charset="0"/>
              </a:rPr>
              <a:t>Deployed </a:t>
            </a:r>
            <a:r>
              <a:rPr lang="en-US" altLang="ja-JP" sz="2800" dirty="0" err="1">
                <a:latin typeface="Arial" charset="0"/>
                <a:ea typeface="ＭＳ Ｐゴシック" charset="0"/>
                <a:cs typeface="ＭＳ Ｐゴシック" charset="0"/>
              </a:rPr>
              <a:t>anonymizing</a:t>
            </a:r>
            <a:r>
              <a:rPr lang="en-US" altLang="ja-JP" sz="2800" dirty="0">
                <a:latin typeface="Arial" charset="0"/>
                <a:ea typeface="ＭＳ Ｐゴシック" charset="0"/>
                <a:cs typeface="ＭＳ Ｐゴシック" charset="0"/>
              </a:rPr>
              <a:t> overlay network </a:t>
            </a:r>
          </a:p>
          <a:p>
            <a:pPr lvl="1">
              <a:lnSpc>
                <a:spcPct val="90000"/>
              </a:lnSpc>
            </a:pPr>
            <a:r>
              <a:rPr lang="en-US" altLang="ja-JP" sz="2400" dirty="0">
                <a:latin typeface="Arial" charset="0"/>
                <a:ea typeface="ＭＳ Ｐゴシック" charset="0"/>
              </a:rPr>
              <a:t>Running since October 2003</a:t>
            </a:r>
          </a:p>
          <a:p>
            <a:pPr lvl="1">
              <a:lnSpc>
                <a:spcPct val="90000"/>
              </a:lnSpc>
            </a:pPr>
            <a:r>
              <a:rPr lang="en-US" altLang="ja-JP" sz="2400" dirty="0" smtClean="0">
                <a:latin typeface="Arial" charset="0"/>
                <a:ea typeface="ＭＳ Ｐゴシック" charset="0"/>
              </a:rPr>
              <a:t>5,000+ </a:t>
            </a:r>
            <a:r>
              <a:rPr lang="en-US" altLang="ja-JP" sz="2400" dirty="0">
                <a:latin typeface="Arial" charset="0"/>
                <a:ea typeface="ＭＳ Ｐゴシック" charset="0"/>
              </a:rPr>
              <a:t>nodes on five </a:t>
            </a:r>
            <a:r>
              <a:rPr lang="en-US" altLang="ja-JP" sz="2400" dirty="0" smtClean="0">
                <a:latin typeface="Arial" charset="0"/>
                <a:ea typeface="ＭＳ Ｐゴシック" charset="0"/>
              </a:rPr>
              <a:t>continents (April 2014)</a:t>
            </a:r>
            <a:endParaRPr lang="en-US" altLang="ja-JP" sz="2400" dirty="0">
              <a:latin typeface="Arial" charset="0"/>
              <a:ea typeface="ＭＳ Ｐゴシック" charset="0"/>
            </a:endParaRPr>
          </a:p>
          <a:p>
            <a:pPr lvl="2">
              <a:lnSpc>
                <a:spcPct val="90000"/>
              </a:lnSpc>
            </a:pPr>
            <a:r>
              <a:rPr lang="en-US" altLang="ja-JP" sz="2000" dirty="0">
                <a:latin typeface="Arial" charset="0"/>
                <a:ea typeface="ＭＳ Ｐゴシック" charset="0"/>
              </a:rPr>
              <a:t>Nodes are regular PCs for the most part ran by volunteers</a:t>
            </a:r>
          </a:p>
          <a:p>
            <a:pPr>
              <a:lnSpc>
                <a:spcPct val="90000"/>
              </a:lnSpc>
            </a:pPr>
            <a:endParaRPr lang="en-US" altLang="ja-JP" sz="3200" dirty="0" smtClean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85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EE6B55D-F8C3-714B-8031-C2F205FF9236}" type="slidenum">
              <a:rPr lang="en-US" altLang="ja-JP" sz="800">
                <a:ea typeface="MS PGothic" charset="0"/>
                <a:cs typeface="MS PGothic" charset="0"/>
              </a:rPr>
              <a:pPr/>
              <a:t>34</a:t>
            </a:fld>
            <a:endParaRPr lang="en-US" altLang="ja-JP" sz="800"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46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Tor design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Three main functions of interest to us</a:t>
            </a:r>
          </a:p>
          <a:p>
            <a:pPr lvl="1">
              <a:lnSpc>
                <a:spcPct val="90000"/>
              </a:lnSpc>
            </a:pPr>
            <a:r>
              <a:rPr lang="en-US" altLang="ja-JP" sz="2400" dirty="0">
                <a:latin typeface="Arial" charset="0"/>
                <a:ea typeface="ＭＳ Ｐゴシック" charset="0"/>
              </a:rPr>
              <a:t>Circuit establishment</a:t>
            </a:r>
          </a:p>
          <a:p>
            <a:pPr lvl="1">
              <a:lnSpc>
                <a:spcPct val="90000"/>
              </a:lnSpc>
            </a:pPr>
            <a:r>
              <a:rPr lang="en-US" altLang="ja-JP" sz="2400" dirty="0">
                <a:latin typeface="Arial" charset="0"/>
                <a:ea typeface="ＭＳ Ｐゴシック" charset="0"/>
              </a:rPr>
              <a:t>Circuit usage</a:t>
            </a:r>
          </a:p>
          <a:p>
            <a:pPr lvl="1">
              <a:lnSpc>
                <a:spcPct val="90000"/>
              </a:lnSpc>
            </a:pPr>
            <a:r>
              <a:rPr lang="en-US" altLang="ja-JP" sz="2400" dirty="0">
                <a:latin typeface="Arial" charset="0"/>
                <a:ea typeface="ＭＳ Ｐゴシック" charset="0"/>
              </a:rPr>
              <a:t>Hidden services</a:t>
            </a:r>
          </a:p>
          <a:p>
            <a:pPr marL="118872" indent="0">
              <a:buNone/>
            </a:pP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35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7749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How does Tor work?</a:t>
            </a:r>
            <a:br>
              <a:rPr kumimoji="1" lang="en-US" altLang="ja-JP" dirty="0" smtClean="0"/>
            </a:br>
            <a:r>
              <a:rPr kumimoji="1" lang="en-US" altLang="ja-JP" sz="1800" dirty="0" smtClean="0"/>
              <a:t>[</a:t>
            </a:r>
            <a:r>
              <a:rPr kumimoji="1" lang="en-US" altLang="ja-JP" sz="1800" dirty="0" err="1" smtClean="0"/>
              <a:t>Dingledine</a:t>
            </a:r>
            <a:r>
              <a:rPr kumimoji="1" lang="en-US" altLang="ja-JP" sz="1800" dirty="0" smtClean="0"/>
              <a:t> et al., 2004]</a:t>
            </a:r>
            <a:endParaRPr kumimoji="1" lang="ja-JP" altLang="en-US" sz="1800" dirty="0"/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75260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ja-JP" sz="2000" dirty="0">
                <a:latin typeface="Arial" charset="0"/>
                <a:ea typeface="ＭＳ Ｐゴシック" charset="0"/>
                <a:cs typeface="ＭＳ Ｐゴシック" charset="0"/>
              </a:rPr>
              <a:t>Client </a:t>
            </a:r>
            <a:r>
              <a:rPr lang="en-US" altLang="ja-JP" sz="2000" dirty="0" smtClean="0">
                <a:latin typeface="Arial" charset="0"/>
                <a:ea typeface="ＭＳ Ｐゴシック" charset="0"/>
                <a:cs typeface="ＭＳ Ｐゴシック" charset="0"/>
              </a:rPr>
              <a:t>first gets IP address of possible Tor entry nodes from directory server</a:t>
            </a:r>
            <a:endParaRPr lang="en-US" altLang="ja-JP" sz="20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106422" y="3268995"/>
            <a:ext cx="743254" cy="1089695"/>
            <a:chOff x="1106422" y="3268995"/>
            <a:chExt cx="743254" cy="1089695"/>
          </a:xfrm>
        </p:grpSpPr>
        <p:grpSp>
          <p:nvGrpSpPr>
            <p:cNvPr id="13" name="Group 4"/>
            <p:cNvGrpSpPr>
              <a:grpSpLocks/>
            </p:cNvGrpSpPr>
            <p:nvPr/>
          </p:nvGrpSpPr>
          <p:grpSpPr bwMode="auto">
            <a:xfrm>
              <a:off x="1111935" y="3268995"/>
              <a:ext cx="737741" cy="769392"/>
              <a:chOff x="429" y="1872"/>
              <a:chExt cx="246" cy="284"/>
            </a:xfrm>
          </p:grpSpPr>
          <p:sp>
            <p:nvSpPr>
              <p:cNvPr id="16" name="AutoShape 5"/>
              <p:cNvSpPr>
                <a:spLocks noChangeArrowheads="1"/>
              </p:cNvSpPr>
              <p:nvPr/>
            </p:nvSpPr>
            <p:spPr bwMode="auto">
              <a:xfrm>
                <a:off x="451" y="1872"/>
                <a:ext cx="203" cy="207"/>
              </a:xfrm>
              <a:prstGeom prst="roundRect">
                <a:avLst>
                  <a:gd name="adj" fmla="val 16667"/>
                </a:avLst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29783" dir="1514402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7" name="AutoShape 6"/>
              <p:cNvSpPr>
                <a:spLocks noChangeArrowheads="1"/>
              </p:cNvSpPr>
              <p:nvPr/>
            </p:nvSpPr>
            <p:spPr bwMode="auto">
              <a:xfrm>
                <a:off x="474" y="1898"/>
                <a:ext cx="156" cy="155"/>
              </a:xfrm>
              <a:prstGeom prst="roundRect">
                <a:avLst>
                  <a:gd name="adj" fmla="val 16667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8" name="Rectangle 7"/>
              <p:cNvSpPr>
                <a:spLocks noChangeArrowheads="1"/>
              </p:cNvSpPr>
              <p:nvPr/>
            </p:nvSpPr>
            <p:spPr bwMode="auto">
              <a:xfrm>
                <a:off x="429" y="2079"/>
                <a:ext cx="246" cy="26"/>
              </a:xfrm>
              <a:prstGeom prst="rect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9" name="Rectangle 8"/>
              <p:cNvSpPr>
                <a:spLocks noChangeArrowheads="1"/>
              </p:cNvSpPr>
              <p:nvPr/>
            </p:nvSpPr>
            <p:spPr bwMode="auto">
              <a:xfrm>
                <a:off x="429" y="2105"/>
                <a:ext cx="246" cy="51"/>
              </a:xfrm>
              <a:prstGeom prst="rect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0" name="Rectangle 9"/>
              <p:cNvSpPr>
                <a:spLocks noChangeArrowheads="1"/>
              </p:cNvSpPr>
              <p:nvPr/>
            </p:nvSpPr>
            <p:spPr bwMode="auto">
              <a:xfrm>
                <a:off x="451" y="2105"/>
                <a:ext cx="90" cy="25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14" name="Text Box 78"/>
            <p:cNvSpPr txBox="1">
              <a:spLocks noChangeArrowheads="1"/>
            </p:cNvSpPr>
            <p:nvPr/>
          </p:nvSpPr>
          <p:spPr bwMode="auto">
            <a:xfrm>
              <a:off x="1106422" y="4020136"/>
              <a:ext cx="70924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600" dirty="0" smtClean="0"/>
                <a:t>Client</a:t>
              </a:r>
              <a:endParaRPr lang="en-US" altLang="ja-JP" sz="1600" dirty="0"/>
            </a:p>
          </p:txBody>
        </p:sp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1303363" y="3352799"/>
              <a:ext cx="366715" cy="436769"/>
            </a:xfrm>
            <a:prstGeom prst="rect">
              <a:avLst/>
            </a:prstGeom>
          </p:spPr>
        </p:pic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36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9391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How does Tor work?</a:t>
            </a:r>
            <a:br>
              <a:rPr lang="en-US" altLang="ja-JP" dirty="0"/>
            </a:br>
            <a:r>
              <a:rPr lang="en-US" altLang="ja-JP" sz="1800" dirty="0"/>
              <a:t>[</a:t>
            </a:r>
            <a:r>
              <a:rPr lang="en-US" altLang="ja-JP" sz="1800" dirty="0" err="1"/>
              <a:t>Dingledine</a:t>
            </a:r>
            <a:r>
              <a:rPr lang="en-US" altLang="ja-JP" sz="1800" dirty="0"/>
              <a:t> et al., 2004]</a:t>
            </a:r>
            <a:endParaRPr kumimoji="1" lang="ja-JP" altLang="en-US" sz="1800" dirty="0"/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75260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ja-JP" sz="2000" dirty="0">
                <a:latin typeface="Arial" charset="0"/>
                <a:ea typeface="ＭＳ Ｐゴシック" charset="0"/>
                <a:cs typeface="ＭＳ Ｐゴシック" charset="0"/>
              </a:rPr>
              <a:t>Client </a:t>
            </a:r>
            <a:r>
              <a:rPr lang="en-US" altLang="ja-JP" sz="2000" dirty="0" smtClean="0">
                <a:latin typeface="Arial" charset="0"/>
                <a:ea typeface="ＭＳ Ｐゴシック" charset="0"/>
                <a:cs typeface="ＭＳ Ｐゴシック" charset="0"/>
              </a:rPr>
              <a:t>first gets IP address of possible Tor entry nodes from directory server</a:t>
            </a:r>
            <a:endParaRPr lang="en-US" altLang="ja-JP" sz="20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110600" name="Group 11"/>
          <p:cNvGrpSpPr>
            <a:grpSpLocks/>
          </p:cNvGrpSpPr>
          <p:nvPr/>
        </p:nvGrpSpPr>
        <p:grpSpPr bwMode="auto">
          <a:xfrm>
            <a:off x="2362200" y="3352800"/>
            <a:ext cx="4313238" cy="2133600"/>
            <a:chOff x="1719" y="1709"/>
            <a:chExt cx="1775" cy="1123"/>
          </a:xfrm>
        </p:grpSpPr>
        <p:sp>
          <p:nvSpPr>
            <p:cNvPr id="110660" name="Oval 12"/>
            <p:cNvSpPr>
              <a:spLocks noChangeArrowheads="1"/>
            </p:cNvSpPr>
            <p:nvPr/>
          </p:nvSpPr>
          <p:spPr bwMode="auto">
            <a:xfrm>
              <a:off x="2109" y="1709"/>
              <a:ext cx="736" cy="345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0661" name="Oval 13"/>
            <p:cNvSpPr>
              <a:spLocks noChangeArrowheads="1"/>
            </p:cNvSpPr>
            <p:nvPr/>
          </p:nvSpPr>
          <p:spPr bwMode="auto">
            <a:xfrm>
              <a:off x="2542" y="1752"/>
              <a:ext cx="692" cy="34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0662" name="Oval 14"/>
            <p:cNvSpPr>
              <a:spLocks noChangeArrowheads="1"/>
            </p:cNvSpPr>
            <p:nvPr/>
          </p:nvSpPr>
          <p:spPr bwMode="auto">
            <a:xfrm>
              <a:off x="2715" y="1925"/>
              <a:ext cx="692" cy="345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>
                <a:latin typeface="Times New Roman" charset="0"/>
              </a:endParaRPr>
            </a:p>
          </p:txBody>
        </p:sp>
        <p:sp>
          <p:nvSpPr>
            <p:cNvPr id="110663" name="Oval 15"/>
            <p:cNvSpPr>
              <a:spLocks noChangeArrowheads="1"/>
            </p:cNvSpPr>
            <p:nvPr/>
          </p:nvSpPr>
          <p:spPr bwMode="auto">
            <a:xfrm>
              <a:off x="2801" y="2141"/>
              <a:ext cx="693" cy="518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>
                <a:latin typeface="Times New Roman" charset="0"/>
              </a:endParaRPr>
            </a:p>
          </p:txBody>
        </p:sp>
        <p:sp>
          <p:nvSpPr>
            <p:cNvPr id="110664" name="Oval 16"/>
            <p:cNvSpPr>
              <a:spLocks noChangeArrowheads="1"/>
            </p:cNvSpPr>
            <p:nvPr/>
          </p:nvSpPr>
          <p:spPr bwMode="auto">
            <a:xfrm>
              <a:off x="2412" y="2270"/>
              <a:ext cx="692" cy="56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>
                <a:latin typeface="Times New Roman" charset="0"/>
              </a:endParaRPr>
            </a:p>
          </p:txBody>
        </p:sp>
        <p:sp>
          <p:nvSpPr>
            <p:cNvPr id="110665" name="Oval 17"/>
            <p:cNvSpPr>
              <a:spLocks noChangeArrowheads="1"/>
            </p:cNvSpPr>
            <p:nvPr/>
          </p:nvSpPr>
          <p:spPr bwMode="auto">
            <a:xfrm>
              <a:off x="1935" y="2141"/>
              <a:ext cx="693" cy="648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>
                <a:latin typeface="Times New Roman" charset="0"/>
              </a:endParaRPr>
            </a:p>
          </p:txBody>
        </p:sp>
        <p:sp>
          <p:nvSpPr>
            <p:cNvPr id="110666" name="Oval 18"/>
            <p:cNvSpPr>
              <a:spLocks noChangeArrowheads="1"/>
            </p:cNvSpPr>
            <p:nvPr/>
          </p:nvSpPr>
          <p:spPr bwMode="auto">
            <a:xfrm>
              <a:off x="1719" y="1838"/>
              <a:ext cx="693" cy="605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>
                <a:latin typeface="Times New Roman" charset="0"/>
              </a:endParaRPr>
            </a:p>
          </p:txBody>
        </p:sp>
        <p:sp>
          <p:nvSpPr>
            <p:cNvPr id="110667" name="Freeform 19"/>
            <p:cNvSpPr>
              <a:spLocks/>
            </p:cNvSpPr>
            <p:nvPr/>
          </p:nvSpPr>
          <p:spPr bwMode="auto">
            <a:xfrm>
              <a:off x="1893" y="1753"/>
              <a:ext cx="1470" cy="1037"/>
            </a:xfrm>
            <a:custGeom>
              <a:avLst/>
              <a:gdLst>
                <a:gd name="T0" fmla="*/ 39 w 1632"/>
                <a:gd name="T1" fmla="*/ 156 h 1152"/>
                <a:gd name="T2" fmla="*/ 312 w 1632"/>
                <a:gd name="T3" fmla="*/ 39 h 1152"/>
                <a:gd name="T4" fmla="*/ 545 w 1632"/>
                <a:gd name="T5" fmla="*/ 0 h 1152"/>
                <a:gd name="T6" fmla="*/ 1012 w 1632"/>
                <a:gd name="T7" fmla="*/ 39 h 1152"/>
                <a:gd name="T8" fmla="*/ 1168 w 1632"/>
                <a:gd name="T9" fmla="*/ 117 h 1152"/>
                <a:gd name="T10" fmla="*/ 1247 w 1632"/>
                <a:gd name="T11" fmla="*/ 272 h 1152"/>
                <a:gd name="T12" fmla="*/ 1324 w 1632"/>
                <a:gd name="T13" fmla="*/ 311 h 1152"/>
                <a:gd name="T14" fmla="*/ 1247 w 1632"/>
                <a:gd name="T15" fmla="*/ 739 h 1152"/>
                <a:gd name="T16" fmla="*/ 740 w 1632"/>
                <a:gd name="T17" fmla="*/ 933 h 1152"/>
                <a:gd name="T18" fmla="*/ 233 w 1632"/>
                <a:gd name="T19" fmla="*/ 778 h 1152"/>
                <a:gd name="T20" fmla="*/ 77 w 1632"/>
                <a:gd name="T21" fmla="*/ 622 h 1152"/>
                <a:gd name="T22" fmla="*/ 0 w 1632"/>
                <a:gd name="T23" fmla="*/ 583 h 1152"/>
                <a:gd name="T24" fmla="*/ 39 w 1632"/>
                <a:gd name="T25" fmla="*/ 156 h 11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32"/>
                <a:gd name="T40" fmla="*/ 0 h 1152"/>
                <a:gd name="T41" fmla="*/ 1632 w 1632"/>
                <a:gd name="T42" fmla="*/ 1152 h 11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32" h="1152">
                  <a:moveTo>
                    <a:pt x="48" y="192"/>
                  </a:moveTo>
                  <a:lnTo>
                    <a:pt x="384" y="48"/>
                  </a:lnTo>
                  <a:lnTo>
                    <a:pt x="672" y="0"/>
                  </a:lnTo>
                  <a:lnTo>
                    <a:pt x="1248" y="48"/>
                  </a:lnTo>
                  <a:lnTo>
                    <a:pt x="1440" y="144"/>
                  </a:lnTo>
                  <a:lnTo>
                    <a:pt x="1536" y="336"/>
                  </a:lnTo>
                  <a:lnTo>
                    <a:pt x="1632" y="384"/>
                  </a:lnTo>
                  <a:lnTo>
                    <a:pt x="1536" y="912"/>
                  </a:lnTo>
                  <a:lnTo>
                    <a:pt x="912" y="1152"/>
                  </a:lnTo>
                  <a:lnTo>
                    <a:pt x="288" y="960"/>
                  </a:lnTo>
                  <a:lnTo>
                    <a:pt x="96" y="768"/>
                  </a:lnTo>
                  <a:lnTo>
                    <a:pt x="0" y="720"/>
                  </a:lnTo>
                  <a:lnTo>
                    <a:pt x="48" y="192"/>
                  </a:ln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337365" name="AutoShape 21"/>
          <p:cNvSpPr>
            <a:spLocks noChangeArrowheads="1"/>
          </p:cNvSpPr>
          <p:nvPr/>
        </p:nvSpPr>
        <p:spPr bwMode="auto">
          <a:xfrm>
            <a:off x="2879725" y="3048000"/>
            <a:ext cx="641350" cy="609600"/>
          </a:xfrm>
          <a:prstGeom prst="roundRect">
            <a:avLst>
              <a:gd name="adj" fmla="val 16667"/>
            </a:avLst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29783" dir="1514402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0655" name="AutoShape 22"/>
          <p:cNvSpPr>
            <a:spLocks noChangeArrowheads="1"/>
          </p:cNvSpPr>
          <p:nvPr/>
        </p:nvSpPr>
        <p:spPr bwMode="auto">
          <a:xfrm>
            <a:off x="2952750" y="3124200"/>
            <a:ext cx="495300" cy="457200"/>
          </a:xfrm>
          <a:prstGeom prst="roundRect">
            <a:avLst>
              <a:gd name="adj" fmla="val 16667"/>
            </a:avLst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56" name="Rectangle 23"/>
          <p:cNvSpPr>
            <a:spLocks noChangeArrowheads="1"/>
          </p:cNvSpPr>
          <p:nvPr/>
        </p:nvSpPr>
        <p:spPr bwMode="auto">
          <a:xfrm>
            <a:off x="2809875" y="3657600"/>
            <a:ext cx="781050" cy="77788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57" name="Rectangle 24"/>
          <p:cNvSpPr>
            <a:spLocks noChangeArrowheads="1"/>
          </p:cNvSpPr>
          <p:nvPr/>
        </p:nvSpPr>
        <p:spPr bwMode="auto">
          <a:xfrm>
            <a:off x="2809875" y="3735388"/>
            <a:ext cx="781050" cy="1492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58" name="Rectangle 25"/>
          <p:cNvSpPr>
            <a:spLocks noChangeArrowheads="1"/>
          </p:cNvSpPr>
          <p:nvPr/>
        </p:nvSpPr>
        <p:spPr bwMode="auto">
          <a:xfrm>
            <a:off x="2879725" y="3735388"/>
            <a:ext cx="285750" cy="730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59" name="Freeform 26"/>
          <p:cNvSpPr>
            <a:spLocks/>
          </p:cNvSpPr>
          <p:nvPr/>
        </p:nvSpPr>
        <p:spPr bwMode="auto">
          <a:xfrm>
            <a:off x="2667000" y="3884613"/>
            <a:ext cx="1066800" cy="153988"/>
          </a:xfrm>
          <a:custGeom>
            <a:avLst/>
            <a:gdLst>
              <a:gd name="T0" fmla="*/ 84 w 720"/>
              <a:gd name="T1" fmla="*/ 0 h 48"/>
              <a:gd name="T2" fmla="*/ 543 w 720"/>
              <a:gd name="T3" fmla="*/ 0 h 48"/>
              <a:gd name="T4" fmla="*/ 627 w 720"/>
              <a:gd name="T5" fmla="*/ 196 h 48"/>
              <a:gd name="T6" fmla="*/ 0 w 720"/>
              <a:gd name="T7" fmla="*/ 196 h 48"/>
              <a:gd name="T8" fmla="*/ 84 w 720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0"/>
              <a:gd name="T16" fmla="*/ 0 h 48"/>
              <a:gd name="T17" fmla="*/ 720 w 720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0" h="48">
                <a:moveTo>
                  <a:pt x="96" y="0"/>
                </a:moveTo>
                <a:lnTo>
                  <a:pt x="624" y="0"/>
                </a:lnTo>
                <a:lnTo>
                  <a:pt x="720" y="48"/>
                </a:lnTo>
                <a:lnTo>
                  <a:pt x="0" y="48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7373" name="AutoShape 29"/>
          <p:cNvSpPr>
            <a:spLocks noChangeArrowheads="1"/>
          </p:cNvSpPr>
          <p:nvPr/>
        </p:nvSpPr>
        <p:spPr bwMode="auto">
          <a:xfrm>
            <a:off x="4251325" y="3048009"/>
            <a:ext cx="641350" cy="609601"/>
          </a:xfrm>
          <a:prstGeom prst="roundRect">
            <a:avLst>
              <a:gd name="adj" fmla="val 16667"/>
            </a:avLst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29783" dir="1514402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noFill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0649" name="AutoShape 30"/>
          <p:cNvSpPr>
            <a:spLocks noChangeArrowheads="1"/>
          </p:cNvSpPr>
          <p:nvPr/>
        </p:nvSpPr>
        <p:spPr bwMode="auto">
          <a:xfrm>
            <a:off x="4324350" y="3124209"/>
            <a:ext cx="495300" cy="457201"/>
          </a:xfrm>
          <a:prstGeom prst="roundRect">
            <a:avLst>
              <a:gd name="adj" fmla="val 16667"/>
            </a:avLst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>
              <a:noFill/>
            </a:endParaRPr>
          </a:p>
        </p:txBody>
      </p:sp>
      <p:sp>
        <p:nvSpPr>
          <p:cNvPr id="110650" name="Rectangle 31"/>
          <p:cNvSpPr>
            <a:spLocks noChangeArrowheads="1"/>
          </p:cNvSpPr>
          <p:nvPr/>
        </p:nvSpPr>
        <p:spPr bwMode="auto">
          <a:xfrm>
            <a:off x="4181475" y="3657610"/>
            <a:ext cx="781050" cy="77788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noFill/>
            </a:endParaRPr>
          </a:p>
        </p:txBody>
      </p:sp>
      <p:sp>
        <p:nvSpPr>
          <p:cNvPr id="110651" name="Rectangle 32"/>
          <p:cNvSpPr>
            <a:spLocks noChangeArrowheads="1"/>
          </p:cNvSpPr>
          <p:nvPr/>
        </p:nvSpPr>
        <p:spPr bwMode="auto">
          <a:xfrm>
            <a:off x="4181475" y="3735398"/>
            <a:ext cx="781050" cy="149225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noFill/>
            </a:endParaRPr>
          </a:p>
        </p:txBody>
      </p:sp>
      <p:sp>
        <p:nvSpPr>
          <p:cNvPr id="110652" name="Rectangle 33"/>
          <p:cNvSpPr>
            <a:spLocks noChangeArrowheads="1"/>
          </p:cNvSpPr>
          <p:nvPr/>
        </p:nvSpPr>
        <p:spPr bwMode="auto">
          <a:xfrm>
            <a:off x="4251325" y="3735398"/>
            <a:ext cx="285750" cy="73025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noFill/>
            </a:endParaRPr>
          </a:p>
        </p:txBody>
      </p:sp>
      <p:sp>
        <p:nvSpPr>
          <p:cNvPr id="110653" name="Freeform 34"/>
          <p:cNvSpPr>
            <a:spLocks/>
          </p:cNvSpPr>
          <p:nvPr/>
        </p:nvSpPr>
        <p:spPr bwMode="auto">
          <a:xfrm>
            <a:off x="4038600" y="3884623"/>
            <a:ext cx="1066800" cy="153988"/>
          </a:xfrm>
          <a:custGeom>
            <a:avLst/>
            <a:gdLst>
              <a:gd name="T0" fmla="*/ 84 w 720"/>
              <a:gd name="T1" fmla="*/ 0 h 48"/>
              <a:gd name="T2" fmla="*/ 543 w 720"/>
              <a:gd name="T3" fmla="*/ 0 h 48"/>
              <a:gd name="T4" fmla="*/ 627 w 720"/>
              <a:gd name="T5" fmla="*/ 196 h 48"/>
              <a:gd name="T6" fmla="*/ 0 w 720"/>
              <a:gd name="T7" fmla="*/ 196 h 48"/>
              <a:gd name="T8" fmla="*/ 84 w 720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0"/>
              <a:gd name="T16" fmla="*/ 0 h 48"/>
              <a:gd name="T17" fmla="*/ 720 w 720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0" h="48">
                <a:moveTo>
                  <a:pt x="96" y="0"/>
                </a:moveTo>
                <a:lnTo>
                  <a:pt x="624" y="0"/>
                </a:lnTo>
                <a:lnTo>
                  <a:pt x="720" y="48"/>
                </a:lnTo>
                <a:lnTo>
                  <a:pt x="0" y="48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1">
              <a:alpha val="3000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>
              <a:noFill/>
            </a:endParaRPr>
          </a:p>
        </p:txBody>
      </p:sp>
      <p:sp>
        <p:nvSpPr>
          <p:cNvPr id="1337380" name="AutoShape 36"/>
          <p:cNvSpPr>
            <a:spLocks noChangeArrowheads="1"/>
          </p:cNvSpPr>
          <p:nvPr/>
        </p:nvSpPr>
        <p:spPr bwMode="auto">
          <a:xfrm>
            <a:off x="5470525" y="3200400"/>
            <a:ext cx="641350" cy="609600"/>
          </a:xfrm>
          <a:prstGeom prst="roundRect">
            <a:avLst>
              <a:gd name="adj" fmla="val 16667"/>
            </a:avLst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29783" dir="1514402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0643" name="AutoShape 37"/>
          <p:cNvSpPr>
            <a:spLocks noChangeArrowheads="1"/>
          </p:cNvSpPr>
          <p:nvPr/>
        </p:nvSpPr>
        <p:spPr bwMode="auto">
          <a:xfrm>
            <a:off x="5543550" y="3276600"/>
            <a:ext cx="495300" cy="457200"/>
          </a:xfrm>
          <a:prstGeom prst="roundRect">
            <a:avLst>
              <a:gd name="adj" fmla="val 16667"/>
            </a:avLst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44" name="Rectangle 38"/>
          <p:cNvSpPr>
            <a:spLocks noChangeArrowheads="1"/>
          </p:cNvSpPr>
          <p:nvPr/>
        </p:nvSpPr>
        <p:spPr bwMode="auto">
          <a:xfrm>
            <a:off x="5400675" y="3810000"/>
            <a:ext cx="781050" cy="77788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45" name="Rectangle 39"/>
          <p:cNvSpPr>
            <a:spLocks noChangeArrowheads="1"/>
          </p:cNvSpPr>
          <p:nvPr/>
        </p:nvSpPr>
        <p:spPr bwMode="auto">
          <a:xfrm>
            <a:off x="5400675" y="3887788"/>
            <a:ext cx="781050" cy="149225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46" name="Rectangle 40"/>
          <p:cNvSpPr>
            <a:spLocks noChangeArrowheads="1"/>
          </p:cNvSpPr>
          <p:nvPr/>
        </p:nvSpPr>
        <p:spPr bwMode="auto">
          <a:xfrm>
            <a:off x="5470525" y="3887788"/>
            <a:ext cx="285750" cy="73025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47" name="Freeform 41"/>
          <p:cNvSpPr>
            <a:spLocks/>
          </p:cNvSpPr>
          <p:nvPr/>
        </p:nvSpPr>
        <p:spPr bwMode="auto">
          <a:xfrm>
            <a:off x="5257800" y="4037013"/>
            <a:ext cx="1066800" cy="153988"/>
          </a:xfrm>
          <a:custGeom>
            <a:avLst/>
            <a:gdLst>
              <a:gd name="T0" fmla="*/ 84 w 720"/>
              <a:gd name="T1" fmla="*/ 0 h 48"/>
              <a:gd name="T2" fmla="*/ 543 w 720"/>
              <a:gd name="T3" fmla="*/ 0 h 48"/>
              <a:gd name="T4" fmla="*/ 627 w 720"/>
              <a:gd name="T5" fmla="*/ 196 h 48"/>
              <a:gd name="T6" fmla="*/ 0 w 720"/>
              <a:gd name="T7" fmla="*/ 196 h 48"/>
              <a:gd name="T8" fmla="*/ 84 w 720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0"/>
              <a:gd name="T16" fmla="*/ 0 h 48"/>
              <a:gd name="T17" fmla="*/ 720 w 720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0" h="48">
                <a:moveTo>
                  <a:pt x="96" y="0"/>
                </a:moveTo>
                <a:lnTo>
                  <a:pt x="624" y="0"/>
                </a:lnTo>
                <a:lnTo>
                  <a:pt x="720" y="48"/>
                </a:lnTo>
                <a:lnTo>
                  <a:pt x="0" y="48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1">
              <a:alpha val="3000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7387" name="AutoShape 43"/>
          <p:cNvSpPr>
            <a:spLocks noChangeArrowheads="1"/>
          </p:cNvSpPr>
          <p:nvPr/>
        </p:nvSpPr>
        <p:spPr bwMode="auto">
          <a:xfrm>
            <a:off x="5165725" y="4876800"/>
            <a:ext cx="641350" cy="609600"/>
          </a:xfrm>
          <a:prstGeom prst="roundRect">
            <a:avLst>
              <a:gd name="adj" fmla="val 16667"/>
            </a:avLst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29783" dir="1514402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0637" name="AutoShape 44"/>
          <p:cNvSpPr>
            <a:spLocks noChangeArrowheads="1"/>
          </p:cNvSpPr>
          <p:nvPr/>
        </p:nvSpPr>
        <p:spPr bwMode="auto">
          <a:xfrm>
            <a:off x="5238750" y="4953000"/>
            <a:ext cx="495300" cy="457200"/>
          </a:xfrm>
          <a:prstGeom prst="roundRect">
            <a:avLst>
              <a:gd name="adj" fmla="val 16667"/>
            </a:avLst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38" name="Rectangle 45"/>
          <p:cNvSpPr>
            <a:spLocks noChangeArrowheads="1"/>
          </p:cNvSpPr>
          <p:nvPr/>
        </p:nvSpPr>
        <p:spPr bwMode="auto">
          <a:xfrm>
            <a:off x="5095875" y="5486400"/>
            <a:ext cx="781050" cy="77788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39" name="Rectangle 46"/>
          <p:cNvSpPr>
            <a:spLocks noChangeArrowheads="1"/>
          </p:cNvSpPr>
          <p:nvPr/>
        </p:nvSpPr>
        <p:spPr bwMode="auto">
          <a:xfrm>
            <a:off x="5095875" y="5564188"/>
            <a:ext cx="781050" cy="149225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40" name="Rectangle 47"/>
          <p:cNvSpPr>
            <a:spLocks noChangeArrowheads="1"/>
          </p:cNvSpPr>
          <p:nvPr/>
        </p:nvSpPr>
        <p:spPr bwMode="auto">
          <a:xfrm>
            <a:off x="5165725" y="5564188"/>
            <a:ext cx="285750" cy="73025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41" name="Freeform 48"/>
          <p:cNvSpPr>
            <a:spLocks/>
          </p:cNvSpPr>
          <p:nvPr/>
        </p:nvSpPr>
        <p:spPr bwMode="auto">
          <a:xfrm>
            <a:off x="4953000" y="5713413"/>
            <a:ext cx="1066800" cy="153988"/>
          </a:xfrm>
          <a:custGeom>
            <a:avLst/>
            <a:gdLst>
              <a:gd name="T0" fmla="*/ 84 w 720"/>
              <a:gd name="T1" fmla="*/ 0 h 48"/>
              <a:gd name="T2" fmla="*/ 543 w 720"/>
              <a:gd name="T3" fmla="*/ 0 h 48"/>
              <a:gd name="T4" fmla="*/ 627 w 720"/>
              <a:gd name="T5" fmla="*/ 196 h 48"/>
              <a:gd name="T6" fmla="*/ 0 w 720"/>
              <a:gd name="T7" fmla="*/ 196 h 48"/>
              <a:gd name="T8" fmla="*/ 84 w 720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0"/>
              <a:gd name="T16" fmla="*/ 0 h 48"/>
              <a:gd name="T17" fmla="*/ 720 w 720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0" h="48">
                <a:moveTo>
                  <a:pt x="96" y="0"/>
                </a:moveTo>
                <a:lnTo>
                  <a:pt x="624" y="0"/>
                </a:lnTo>
                <a:lnTo>
                  <a:pt x="720" y="48"/>
                </a:lnTo>
                <a:lnTo>
                  <a:pt x="0" y="48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1">
              <a:alpha val="3000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7394" name="AutoShape 50"/>
          <p:cNvSpPr>
            <a:spLocks noChangeArrowheads="1"/>
          </p:cNvSpPr>
          <p:nvPr/>
        </p:nvSpPr>
        <p:spPr bwMode="auto">
          <a:xfrm>
            <a:off x="4098925" y="4800600"/>
            <a:ext cx="641350" cy="609600"/>
          </a:xfrm>
          <a:prstGeom prst="roundRect">
            <a:avLst>
              <a:gd name="adj" fmla="val 16667"/>
            </a:avLst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29783" dir="1514402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0631" name="AutoShape 51"/>
          <p:cNvSpPr>
            <a:spLocks noChangeArrowheads="1"/>
          </p:cNvSpPr>
          <p:nvPr/>
        </p:nvSpPr>
        <p:spPr bwMode="auto">
          <a:xfrm>
            <a:off x="4171950" y="4876800"/>
            <a:ext cx="495300" cy="457200"/>
          </a:xfrm>
          <a:prstGeom prst="roundRect">
            <a:avLst>
              <a:gd name="adj" fmla="val 16667"/>
            </a:avLst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32" name="Rectangle 52"/>
          <p:cNvSpPr>
            <a:spLocks noChangeArrowheads="1"/>
          </p:cNvSpPr>
          <p:nvPr/>
        </p:nvSpPr>
        <p:spPr bwMode="auto">
          <a:xfrm>
            <a:off x="4029075" y="5410200"/>
            <a:ext cx="781050" cy="77788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33" name="Rectangle 53"/>
          <p:cNvSpPr>
            <a:spLocks noChangeArrowheads="1"/>
          </p:cNvSpPr>
          <p:nvPr/>
        </p:nvSpPr>
        <p:spPr bwMode="auto">
          <a:xfrm>
            <a:off x="4029075" y="5487988"/>
            <a:ext cx="781050" cy="149225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34" name="Rectangle 54"/>
          <p:cNvSpPr>
            <a:spLocks noChangeArrowheads="1"/>
          </p:cNvSpPr>
          <p:nvPr/>
        </p:nvSpPr>
        <p:spPr bwMode="auto">
          <a:xfrm>
            <a:off x="4098925" y="5487988"/>
            <a:ext cx="285750" cy="73025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35" name="Freeform 55"/>
          <p:cNvSpPr>
            <a:spLocks/>
          </p:cNvSpPr>
          <p:nvPr/>
        </p:nvSpPr>
        <p:spPr bwMode="auto">
          <a:xfrm>
            <a:off x="3886200" y="5637213"/>
            <a:ext cx="1066800" cy="153988"/>
          </a:xfrm>
          <a:custGeom>
            <a:avLst/>
            <a:gdLst>
              <a:gd name="T0" fmla="*/ 84 w 720"/>
              <a:gd name="T1" fmla="*/ 0 h 48"/>
              <a:gd name="T2" fmla="*/ 543 w 720"/>
              <a:gd name="T3" fmla="*/ 0 h 48"/>
              <a:gd name="T4" fmla="*/ 627 w 720"/>
              <a:gd name="T5" fmla="*/ 196 h 48"/>
              <a:gd name="T6" fmla="*/ 0 w 720"/>
              <a:gd name="T7" fmla="*/ 196 h 48"/>
              <a:gd name="T8" fmla="*/ 84 w 720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0"/>
              <a:gd name="T16" fmla="*/ 0 h 48"/>
              <a:gd name="T17" fmla="*/ 720 w 720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0" h="48">
                <a:moveTo>
                  <a:pt x="96" y="0"/>
                </a:moveTo>
                <a:lnTo>
                  <a:pt x="624" y="0"/>
                </a:lnTo>
                <a:lnTo>
                  <a:pt x="720" y="48"/>
                </a:lnTo>
                <a:lnTo>
                  <a:pt x="0" y="48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1">
              <a:alpha val="3000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7401" name="AutoShape 57"/>
          <p:cNvSpPr>
            <a:spLocks noChangeArrowheads="1"/>
          </p:cNvSpPr>
          <p:nvPr/>
        </p:nvSpPr>
        <p:spPr bwMode="auto">
          <a:xfrm>
            <a:off x="2879725" y="4572000"/>
            <a:ext cx="641350" cy="609600"/>
          </a:xfrm>
          <a:prstGeom prst="roundRect">
            <a:avLst>
              <a:gd name="adj" fmla="val 16667"/>
            </a:avLst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29783" dir="1514402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0625" name="AutoShape 58"/>
          <p:cNvSpPr>
            <a:spLocks noChangeArrowheads="1"/>
          </p:cNvSpPr>
          <p:nvPr/>
        </p:nvSpPr>
        <p:spPr bwMode="auto">
          <a:xfrm>
            <a:off x="2952750" y="4648200"/>
            <a:ext cx="495300" cy="457200"/>
          </a:xfrm>
          <a:prstGeom prst="roundRect">
            <a:avLst>
              <a:gd name="adj" fmla="val 16667"/>
            </a:avLst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26" name="Rectangle 59"/>
          <p:cNvSpPr>
            <a:spLocks noChangeArrowheads="1"/>
          </p:cNvSpPr>
          <p:nvPr/>
        </p:nvSpPr>
        <p:spPr bwMode="auto">
          <a:xfrm>
            <a:off x="2809875" y="5181600"/>
            <a:ext cx="781050" cy="77788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27" name="Rectangle 60"/>
          <p:cNvSpPr>
            <a:spLocks noChangeArrowheads="1"/>
          </p:cNvSpPr>
          <p:nvPr/>
        </p:nvSpPr>
        <p:spPr bwMode="auto">
          <a:xfrm>
            <a:off x="2809875" y="5259388"/>
            <a:ext cx="781050" cy="1492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28" name="Rectangle 61"/>
          <p:cNvSpPr>
            <a:spLocks noChangeArrowheads="1"/>
          </p:cNvSpPr>
          <p:nvPr/>
        </p:nvSpPr>
        <p:spPr bwMode="auto">
          <a:xfrm>
            <a:off x="2879725" y="5259388"/>
            <a:ext cx="285750" cy="730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29" name="Freeform 62"/>
          <p:cNvSpPr>
            <a:spLocks/>
          </p:cNvSpPr>
          <p:nvPr/>
        </p:nvSpPr>
        <p:spPr bwMode="auto">
          <a:xfrm>
            <a:off x="2667000" y="5408613"/>
            <a:ext cx="1066800" cy="153988"/>
          </a:xfrm>
          <a:custGeom>
            <a:avLst/>
            <a:gdLst>
              <a:gd name="T0" fmla="*/ 84 w 720"/>
              <a:gd name="T1" fmla="*/ 0 h 48"/>
              <a:gd name="T2" fmla="*/ 543 w 720"/>
              <a:gd name="T3" fmla="*/ 0 h 48"/>
              <a:gd name="T4" fmla="*/ 627 w 720"/>
              <a:gd name="T5" fmla="*/ 196 h 48"/>
              <a:gd name="T6" fmla="*/ 0 w 720"/>
              <a:gd name="T7" fmla="*/ 196 h 48"/>
              <a:gd name="T8" fmla="*/ 84 w 720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0"/>
              <a:gd name="T16" fmla="*/ 0 h 48"/>
              <a:gd name="T17" fmla="*/ 720 w 720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0" h="48">
                <a:moveTo>
                  <a:pt x="96" y="0"/>
                </a:moveTo>
                <a:lnTo>
                  <a:pt x="624" y="0"/>
                </a:lnTo>
                <a:lnTo>
                  <a:pt x="720" y="48"/>
                </a:lnTo>
                <a:lnTo>
                  <a:pt x="0" y="48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07" name="Line 64"/>
          <p:cNvSpPr>
            <a:spLocks noChangeShapeType="1"/>
          </p:cNvSpPr>
          <p:nvPr/>
        </p:nvSpPr>
        <p:spPr bwMode="auto">
          <a:xfrm flipV="1">
            <a:off x="3124200" y="4038600"/>
            <a:ext cx="76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08" name="Line 65"/>
          <p:cNvSpPr>
            <a:spLocks noChangeShapeType="1"/>
          </p:cNvSpPr>
          <p:nvPr/>
        </p:nvSpPr>
        <p:spPr bwMode="auto">
          <a:xfrm flipV="1">
            <a:off x="3352800" y="4191000"/>
            <a:ext cx="8382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09" name="Line 66"/>
          <p:cNvSpPr>
            <a:spLocks noChangeShapeType="1"/>
          </p:cNvSpPr>
          <p:nvPr/>
        </p:nvSpPr>
        <p:spPr bwMode="auto">
          <a:xfrm flipV="1">
            <a:off x="3581400" y="4267200"/>
            <a:ext cx="1600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10" name="Line 67"/>
          <p:cNvSpPr>
            <a:spLocks noChangeShapeType="1"/>
          </p:cNvSpPr>
          <p:nvPr/>
        </p:nvSpPr>
        <p:spPr bwMode="auto">
          <a:xfrm>
            <a:off x="3581400" y="4876800"/>
            <a:ext cx="4572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11" name="Line 68"/>
          <p:cNvSpPr>
            <a:spLocks noChangeShapeType="1"/>
          </p:cNvSpPr>
          <p:nvPr/>
        </p:nvSpPr>
        <p:spPr bwMode="auto">
          <a:xfrm>
            <a:off x="3429000" y="4191000"/>
            <a:ext cx="9144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12" name="Line 69"/>
          <p:cNvSpPr>
            <a:spLocks noChangeShapeType="1"/>
          </p:cNvSpPr>
          <p:nvPr/>
        </p:nvSpPr>
        <p:spPr bwMode="auto">
          <a:xfrm>
            <a:off x="3657600" y="3581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13" name="Line 70"/>
          <p:cNvSpPr>
            <a:spLocks noChangeShapeType="1"/>
          </p:cNvSpPr>
          <p:nvPr/>
        </p:nvSpPr>
        <p:spPr bwMode="auto">
          <a:xfrm>
            <a:off x="5029200" y="35814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14" name="Line 71"/>
          <p:cNvSpPr>
            <a:spLocks noChangeShapeType="1"/>
          </p:cNvSpPr>
          <p:nvPr/>
        </p:nvSpPr>
        <p:spPr bwMode="auto">
          <a:xfrm flipV="1">
            <a:off x="5562600" y="4267200"/>
            <a:ext cx="2286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15" name="Line 72"/>
          <p:cNvSpPr>
            <a:spLocks noChangeShapeType="1"/>
          </p:cNvSpPr>
          <p:nvPr/>
        </p:nvSpPr>
        <p:spPr bwMode="auto">
          <a:xfrm>
            <a:off x="4876800" y="51054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16" name="Line 73"/>
          <p:cNvSpPr>
            <a:spLocks noChangeShapeType="1"/>
          </p:cNvSpPr>
          <p:nvPr/>
        </p:nvSpPr>
        <p:spPr bwMode="auto">
          <a:xfrm flipV="1">
            <a:off x="4495800" y="4114800"/>
            <a:ext cx="1524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17" name="Line 74"/>
          <p:cNvSpPr>
            <a:spLocks noChangeShapeType="1"/>
          </p:cNvSpPr>
          <p:nvPr/>
        </p:nvSpPr>
        <p:spPr bwMode="auto">
          <a:xfrm flipH="1" flipV="1">
            <a:off x="4876800" y="4114800"/>
            <a:ext cx="3810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19" name="Line 76"/>
          <p:cNvSpPr>
            <a:spLocks noChangeShapeType="1"/>
          </p:cNvSpPr>
          <p:nvPr/>
        </p:nvSpPr>
        <p:spPr bwMode="auto">
          <a:xfrm flipH="1" flipV="1">
            <a:off x="3657600" y="3810000"/>
            <a:ext cx="144780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86" name="Picture 85"/>
          <p:cNvPicPr>
            <a:picLocks noChangeAspect="1"/>
          </p:cNvPicPr>
          <p:nvPr/>
        </p:nvPicPr>
        <p:blipFill>
          <a:blip r:embed="rId3">
            <a:alphaModFix amt="37000"/>
          </a:blip>
          <a:stretch>
            <a:fillRect/>
          </a:stretch>
        </p:blipFill>
        <p:spPr>
          <a:xfrm>
            <a:off x="2897463" y="2977463"/>
            <a:ext cx="610305" cy="610305"/>
          </a:xfrm>
          <a:prstGeom prst="rect">
            <a:avLst/>
          </a:prstGeom>
        </p:spPr>
      </p:pic>
      <p:pic>
        <p:nvPicPr>
          <p:cNvPr id="90" name="Picture 89"/>
          <p:cNvPicPr>
            <a:picLocks noChangeAspect="1"/>
          </p:cNvPicPr>
          <p:nvPr/>
        </p:nvPicPr>
        <p:blipFill>
          <a:blip r:embed="rId3">
            <a:alphaModFix amt="31000"/>
          </a:blip>
          <a:stretch>
            <a:fillRect/>
          </a:stretch>
        </p:blipFill>
        <p:spPr>
          <a:xfrm>
            <a:off x="5474305" y="3124200"/>
            <a:ext cx="610305" cy="610305"/>
          </a:xfrm>
          <a:prstGeom prst="rect">
            <a:avLst/>
          </a:prstGeom>
        </p:spPr>
      </p:pic>
      <p:pic>
        <p:nvPicPr>
          <p:cNvPr id="91" name="Picture 90"/>
          <p:cNvPicPr>
            <a:picLocks noChangeAspect="1"/>
          </p:cNvPicPr>
          <p:nvPr/>
        </p:nvPicPr>
        <p:blipFill>
          <a:blip r:embed="rId3">
            <a:alphaModFix amt="31000"/>
          </a:blip>
          <a:stretch>
            <a:fillRect/>
          </a:stretch>
        </p:blipFill>
        <p:spPr>
          <a:xfrm>
            <a:off x="5165725" y="4794399"/>
            <a:ext cx="610305" cy="610305"/>
          </a:xfrm>
          <a:prstGeom prst="rect">
            <a:avLst/>
          </a:prstGeom>
        </p:spPr>
      </p:pic>
      <p:pic>
        <p:nvPicPr>
          <p:cNvPr id="92" name="Picture 91"/>
          <p:cNvPicPr>
            <a:picLocks noChangeAspect="1"/>
          </p:cNvPicPr>
          <p:nvPr/>
        </p:nvPicPr>
        <p:blipFill>
          <a:blip r:embed="rId3">
            <a:alphaModFix amt="31000"/>
          </a:blip>
          <a:stretch>
            <a:fillRect/>
          </a:stretch>
        </p:blipFill>
        <p:spPr>
          <a:xfrm>
            <a:off x="4254097" y="2975933"/>
            <a:ext cx="610305" cy="610305"/>
          </a:xfrm>
          <a:prstGeom prst="rect">
            <a:avLst/>
          </a:prstGeom>
        </p:spPr>
      </p:pic>
      <p:pic>
        <p:nvPicPr>
          <p:cNvPr id="93" name="Picture 92"/>
          <p:cNvPicPr>
            <a:picLocks noChangeAspect="1"/>
          </p:cNvPicPr>
          <p:nvPr/>
        </p:nvPicPr>
        <p:blipFill>
          <a:blip r:embed="rId3">
            <a:alphaModFix amt="31000"/>
          </a:blip>
          <a:stretch>
            <a:fillRect/>
          </a:stretch>
        </p:blipFill>
        <p:spPr>
          <a:xfrm>
            <a:off x="4114800" y="4716438"/>
            <a:ext cx="610305" cy="610305"/>
          </a:xfrm>
          <a:prstGeom prst="rect">
            <a:avLst/>
          </a:prstGeom>
        </p:spPr>
      </p:pic>
      <p:pic>
        <p:nvPicPr>
          <p:cNvPr id="94" name="Picture 93"/>
          <p:cNvPicPr>
            <a:picLocks noChangeAspect="1"/>
          </p:cNvPicPr>
          <p:nvPr/>
        </p:nvPicPr>
        <p:blipFill>
          <a:blip r:embed="rId3">
            <a:alphaModFix amt="31000"/>
          </a:blip>
          <a:stretch>
            <a:fillRect/>
          </a:stretch>
        </p:blipFill>
        <p:spPr>
          <a:xfrm>
            <a:off x="2910770" y="4489246"/>
            <a:ext cx="610305" cy="610305"/>
          </a:xfrm>
          <a:prstGeom prst="rect">
            <a:avLst/>
          </a:prstGeom>
        </p:spPr>
      </p:pic>
      <p:grpSp>
        <p:nvGrpSpPr>
          <p:cNvPr id="75" name="Group 74"/>
          <p:cNvGrpSpPr/>
          <p:nvPr/>
        </p:nvGrpSpPr>
        <p:grpSpPr>
          <a:xfrm>
            <a:off x="1106422" y="3268995"/>
            <a:ext cx="743254" cy="1089695"/>
            <a:chOff x="1106422" y="3268995"/>
            <a:chExt cx="743254" cy="1089695"/>
          </a:xfrm>
        </p:grpSpPr>
        <p:grpSp>
          <p:nvGrpSpPr>
            <p:cNvPr id="76" name="Group 4"/>
            <p:cNvGrpSpPr>
              <a:grpSpLocks/>
            </p:cNvGrpSpPr>
            <p:nvPr/>
          </p:nvGrpSpPr>
          <p:grpSpPr bwMode="auto">
            <a:xfrm>
              <a:off x="1111935" y="3268995"/>
              <a:ext cx="737741" cy="769392"/>
              <a:chOff x="429" y="1872"/>
              <a:chExt cx="246" cy="284"/>
            </a:xfrm>
          </p:grpSpPr>
          <p:sp>
            <p:nvSpPr>
              <p:cNvPr id="79" name="AutoShape 5"/>
              <p:cNvSpPr>
                <a:spLocks noChangeArrowheads="1"/>
              </p:cNvSpPr>
              <p:nvPr/>
            </p:nvSpPr>
            <p:spPr bwMode="auto">
              <a:xfrm>
                <a:off x="451" y="1872"/>
                <a:ext cx="203" cy="207"/>
              </a:xfrm>
              <a:prstGeom prst="roundRect">
                <a:avLst>
                  <a:gd name="adj" fmla="val 16667"/>
                </a:avLst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29783" dir="1514402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80" name="AutoShape 6"/>
              <p:cNvSpPr>
                <a:spLocks noChangeArrowheads="1"/>
              </p:cNvSpPr>
              <p:nvPr/>
            </p:nvSpPr>
            <p:spPr bwMode="auto">
              <a:xfrm>
                <a:off x="474" y="1898"/>
                <a:ext cx="156" cy="155"/>
              </a:xfrm>
              <a:prstGeom prst="roundRect">
                <a:avLst>
                  <a:gd name="adj" fmla="val 16667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81" name="Rectangle 7"/>
              <p:cNvSpPr>
                <a:spLocks noChangeArrowheads="1"/>
              </p:cNvSpPr>
              <p:nvPr/>
            </p:nvSpPr>
            <p:spPr bwMode="auto">
              <a:xfrm>
                <a:off x="429" y="2079"/>
                <a:ext cx="246" cy="26"/>
              </a:xfrm>
              <a:prstGeom prst="rect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82" name="Rectangle 8"/>
              <p:cNvSpPr>
                <a:spLocks noChangeArrowheads="1"/>
              </p:cNvSpPr>
              <p:nvPr/>
            </p:nvSpPr>
            <p:spPr bwMode="auto">
              <a:xfrm>
                <a:off x="429" y="2105"/>
                <a:ext cx="246" cy="51"/>
              </a:xfrm>
              <a:prstGeom prst="rect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83" name="Rectangle 9"/>
              <p:cNvSpPr>
                <a:spLocks noChangeArrowheads="1"/>
              </p:cNvSpPr>
              <p:nvPr/>
            </p:nvSpPr>
            <p:spPr bwMode="auto">
              <a:xfrm>
                <a:off x="451" y="2105"/>
                <a:ext cx="90" cy="25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77" name="Text Box 78"/>
            <p:cNvSpPr txBox="1">
              <a:spLocks noChangeArrowheads="1"/>
            </p:cNvSpPr>
            <p:nvPr/>
          </p:nvSpPr>
          <p:spPr bwMode="auto">
            <a:xfrm>
              <a:off x="1106422" y="4020136"/>
              <a:ext cx="70924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600" dirty="0" smtClean="0"/>
                <a:t>Client</a:t>
              </a:r>
              <a:endParaRPr lang="en-US" altLang="ja-JP" sz="1600" dirty="0"/>
            </a:p>
          </p:txBody>
        </p:sp>
        <p:pic>
          <p:nvPicPr>
            <p:cNvPr id="78" name="Picture 7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1303363" y="3352799"/>
              <a:ext cx="366715" cy="436769"/>
            </a:xfrm>
            <a:prstGeom prst="rect">
              <a:avLst/>
            </a:prstGeom>
          </p:spPr>
        </p:pic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37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0147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How does Tor work?</a:t>
            </a:r>
            <a:br>
              <a:rPr lang="en-US" altLang="ja-JP" dirty="0"/>
            </a:br>
            <a:r>
              <a:rPr lang="en-US" altLang="ja-JP" sz="1800" dirty="0"/>
              <a:t>[</a:t>
            </a:r>
            <a:r>
              <a:rPr lang="en-US" altLang="ja-JP" sz="1800" dirty="0" err="1"/>
              <a:t>Dingledine</a:t>
            </a:r>
            <a:r>
              <a:rPr lang="en-US" altLang="ja-JP" sz="1800" dirty="0"/>
              <a:t> et al., 2004]</a:t>
            </a:r>
            <a:endParaRPr kumimoji="1" lang="ja-JP" altLang="en-US" sz="1800" dirty="0"/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75260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ja-JP" sz="2000" dirty="0">
                <a:latin typeface="Arial" charset="0"/>
                <a:ea typeface="ＭＳ Ｐゴシック" charset="0"/>
                <a:cs typeface="ＭＳ Ｐゴシック" charset="0"/>
              </a:rPr>
              <a:t>Client proxy establishes session </a:t>
            </a:r>
            <a:r>
              <a:rPr lang="en-US" altLang="ja-JP" sz="2000" dirty="0" err="1">
                <a:latin typeface="Arial" charset="0"/>
                <a:ea typeface="ＭＳ Ｐゴシック" charset="0"/>
                <a:cs typeface="ＭＳ Ｐゴシック" charset="0"/>
              </a:rPr>
              <a:t>key+circuit</a:t>
            </a:r>
            <a:r>
              <a:rPr lang="en-US" altLang="ja-JP" sz="2000" dirty="0">
                <a:latin typeface="Arial" charset="0"/>
                <a:ea typeface="ＭＳ Ｐゴシック" charset="0"/>
                <a:cs typeface="ＭＳ Ｐゴシック" charset="0"/>
              </a:rPr>
              <a:t> w/ Onion Router </a:t>
            </a:r>
            <a:r>
              <a:rPr lang="en-US" altLang="ja-JP" sz="2000" dirty="0" smtClean="0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  <a:p>
            <a:pPr>
              <a:buFontTx/>
              <a:buNone/>
            </a:pPr>
            <a:r>
              <a:rPr lang="en-US" altLang="ja-JP" sz="200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endParaRPr lang="en-US" altLang="ja-JP" sz="20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110600" name="Group 11"/>
          <p:cNvGrpSpPr>
            <a:grpSpLocks/>
          </p:cNvGrpSpPr>
          <p:nvPr/>
        </p:nvGrpSpPr>
        <p:grpSpPr bwMode="auto">
          <a:xfrm>
            <a:off x="2362200" y="3352800"/>
            <a:ext cx="4313238" cy="2133600"/>
            <a:chOff x="1719" y="1709"/>
            <a:chExt cx="1775" cy="1123"/>
          </a:xfrm>
        </p:grpSpPr>
        <p:sp>
          <p:nvSpPr>
            <p:cNvPr id="110660" name="Oval 12"/>
            <p:cNvSpPr>
              <a:spLocks noChangeArrowheads="1"/>
            </p:cNvSpPr>
            <p:nvPr/>
          </p:nvSpPr>
          <p:spPr bwMode="auto">
            <a:xfrm>
              <a:off x="2109" y="1709"/>
              <a:ext cx="736" cy="345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0661" name="Oval 13"/>
            <p:cNvSpPr>
              <a:spLocks noChangeArrowheads="1"/>
            </p:cNvSpPr>
            <p:nvPr/>
          </p:nvSpPr>
          <p:spPr bwMode="auto">
            <a:xfrm>
              <a:off x="2542" y="1752"/>
              <a:ext cx="692" cy="34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0662" name="Oval 14"/>
            <p:cNvSpPr>
              <a:spLocks noChangeArrowheads="1"/>
            </p:cNvSpPr>
            <p:nvPr/>
          </p:nvSpPr>
          <p:spPr bwMode="auto">
            <a:xfrm>
              <a:off x="2715" y="1925"/>
              <a:ext cx="692" cy="345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>
                <a:latin typeface="Times New Roman" charset="0"/>
              </a:endParaRPr>
            </a:p>
          </p:txBody>
        </p:sp>
        <p:sp>
          <p:nvSpPr>
            <p:cNvPr id="110663" name="Oval 15"/>
            <p:cNvSpPr>
              <a:spLocks noChangeArrowheads="1"/>
            </p:cNvSpPr>
            <p:nvPr/>
          </p:nvSpPr>
          <p:spPr bwMode="auto">
            <a:xfrm>
              <a:off x="2801" y="2141"/>
              <a:ext cx="693" cy="518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>
                <a:latin typeface="Times New Roman" charset="0"/>
              </a:endParaRPr>
            </a:p>
          </p:txBody>
        </p:sp>
        <p:sp>
          <p:nvSpPr>
            <p:cNvPr id="110664" name="Oval 16"/>
            <p:cNvSpPr>
              <a:spLocks noChangeArrowheads="1"/>
            </p:cNvSpPr>
            <p:nvPr/>
          </p:nvSpPr>
          <p:spPr bwMode="auto">
            <a:xfrm>
              <a:off x="2412" y="2270"/>
              <a:ext cx="692" cy="56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>
                <a:latin typeface="Times New Roman" charset="0"/>
              </a:endParaRPr>
            </a:p>
          </p:txBody>
        </p:sp>
        <p:sp>
          <p:nvSpPr>
            <p:cNvPr id="110665" name="Oval 17"/>
            <p:cNvSpPr>
              <a:spLocks noChangeArrowheads="1"/>
            </p:cNvSpPr>
            <p:nvPr/>
          </p:nvSpPr>
          <p:spPr bwMode="auto">
            <a:xfrm>
              <a:off x="1935" y="2141"/>
              <a:ext cx="693" cy="648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>
                <a:latin typeface="Times New Roman" charset="0"/>
              </a:endParaRPr>
            </a:p>
          </p:txBody>
        </p:sp>
        <p:sp>
          <p:nvSpPr>
            <p:cNvPr id="110666" name="Oval 18"/>
            <p:cNvSpPr>
              <a:spLocks noChangeArrowheads="1"/>
            </p:cNvSpPr>
            <p:nvPr/>
          </p:nvSpPr>
          <p:spPr bwMode="auto">
            <a:xfrm>
              <a:off x="1719" y="1838"/>
              <a:ext cx="693" cy="605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>
                <a:latin typeface="Times New Roman" charset="0"/>
              </a:endParaRPr>
            </a:p>
          </p:txBody>
        </p:sp>
        <p:sp>
          <p:nvSpPr>
            <p:cNvPr id="110667" name="Freeform 19"/>
            <p:cNvSpPr>
              <a:spLocks/>
            </p:cNvSpPr>
            <p:nvPr/>
          </p:nvSpPr>
          <p:spPr bwMode="auto">
            <a:xfrm>
              <a:off x="1893" y="1753"/>
              <a:ext cx="1470" cy="1037"/>
            </a:xfrm>
            <a:custGeom>
              <a:avLst/>
              <a:gdLst>
                <a:gd name="T0" fmla="*/ 39 w 1632"/>
                <a:gd name="T1" fmla="*/ 156 h 1152"/>
                <a:gd name="T2" fmla="*/ 312 w 1632"/>
                <a:gd name="T3" fmla="*/ 39 h 1152"/>
                <a:gd name="T4" fmla="*/ 545 w 1632"/>
                <a:gd name="T5" fmla="*/ 0 h 1152"/>
                <a:gd name="T6" fmla="*/ 1012 w 1632"/>
                <a:gd name="T7" fmla="*/ 39 h 1152"/>
                <a:gd name="T8" fmla="*/ 1168 w 1632"/>
                <a:gd name="T9" fmla="*/ 117 h 1152"/>
                <a:gd name="T10" fmla="*/ 1247 w 1632"/>
                <a:gd name="T11" fmla="*/ 272 h 1152"/>
                <a:gd name="T12" fmla="*/ 1324 w 1632"/>
                <a:gd name="T13" fmla="*/ 311 h 1152"/>
                <a:gd name="T14" fmla="*/ 1247 w 1632"/>
                <a:gd name="T15" fmla="*/ 739 h 1152"/>
                <a:gd name="T16" fmla="*/ 740 w 1632"/>
                <a:gd name="T17" fmla="*/ 933 h 1152"/>
                <a:gd name="T18" fmla="*/ 233 w 1632"/>
                <a:gd name="T19" fmla="*/ 778 h 1152"/>
                <a:gd name="T20" fmla="*/ 77 w 1632"/>
                <a:gd name="T21" fmla="*/ 622 h 1152"/>
                <a:gd name="T22" fmla="*/ 0 w 1632"/>
                <a:gd name="T23" fmla="*/ 583 h 1152"/>
                <a:gd name="T24" fmla="*/ 39 w 1632"/>
                <a:gd name="T25" fmla="*/ 156 h 11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32"/>
                <a:gd name="T40" fmla="*/ 0 h 1152"/>
                <a:gd name="T41" fmla="*/ 1632 w 1632"/>
                <a:gd name="T42" fmla="*/ 1152 h 11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32" h="1152">
                  <a:moveTo>
                    <a:pt x="48" y="192"/>
                  </a:moveTo>
                  <a:lnTo>
                    <a:pt x="384" y="48"/>
                  </a:lnTo>
                  <a:lnTo>
                    <a:pt x="672" y="0"/>
                  </a:lnTo>
                  <a:lnTo>
                    <a:pt x="1248" y="48"/>
                  </a:lnTo>
                  <a:lnTo>
                    <a:pt x="1440" y="144"/>
                  </a:lnTo>
                  <a:lnTo>
                    <a:pt x="1536" y="336"/>
                  </a:lnTo>
                  <a:lnTo>
                    <a:pt x="1632" y="384"/>
                  </a:lnTo>
                  <a:lnTo>
                    <a:pt x="1536" y="912"/>
                  </a:lnTo>
                  <a:lnTo>
                    <a:pt x="912" y="1152"/>
                  </a:lnTo>
                  <a:lnTo>
                    <a:pt x="288" y="960"/>
                  </a:lnTo>
                  <a:lnTo>
                    <a:pt x="96" y="768"/>
                  </a:lnTo>
                  <a:lnTo>
                    <a:pt x="0" y="720"/>
                  </a:lnTo>
                  <a:lnTo>
                    <a:pt x="48" y="192"/>
                  </a:ln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10601" name="Group 27"/>
          <p:cNvGrpSpPr>
            <a:grpSpLocks/>
          </p:cNvGrpSpPr>
          <p:nvPr/>
        </p:nvGrpSpPr>
        <p:grpSpPr bwMode="auto">
          <a:xfrm>
            <a:off x="2667000" y="3048000"/>
            <a:ext cx="1066800" cy="990600"/>
            <a:chOff x="3241" y="2664"/>
            <a:chExt cx="672" cy="624"/>
          </a:xfrm>
        </p:grpSpPr>
        <p:sp>
          <p:nvSpPr>
            <p:cNvPr id="1337365" name="AutoShape 21"/>
            <p:cNvSpPr>
              <a:spLocks noChangeArrowheads="1"/>
            </p:cNvSpPr>
            <p:nvPr/>
          </p:nvSpPr>
          <p:spPr bwMode="auto">
            <a:xfrm>
              <a:off x="3375" y="2664"/>
              <a:ext cx="404" cy="384"/>
            </a:xfrm>
            <a:prstGeom prst="roundRect">
              <a:avLst>
                <a:gd name="adj" fmla="val 16667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63500" dist="29783" dir="1514402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10655" name="AutoShape 22"/>
            <p:cNvSpPr>
              <a:spLocks noChangeArrowheads="1"/>
            </p:cNvSpPr>
            <p:nvPr/>
          </p:nvSpPr>
          <p:spPr bwMode="auto">
            <a:xfrm>
              <a:off x="3421" y="2712"/>
              <a:ext cx="312" cy="288"/>
            </a:xfrm>
            <a:prstGeom prst="roundRect">
              <a:avLst>
                <a:gd name="adj" fmla="val 16667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0656" name="Rectangle 23"/>
            <p:cNvSpPr>
              <a:spLocks noChangeArrowheads="1"/>
            </p:cNvSpPr>
            <p:nvPr/>
          </p:nvSpPr>
          <p:spPr bwMode="auto">
            <a:xfrm>
              <a:off x="3331" y="3048"/>
              <a:ext cx="492" cy="49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0657" name="Rectangle 24"/>
            <p:cNvSpPr>
              <a:spLocks noChangeArrowheads="1"/>
            </p:cNvSpPr>
            <p:nvPr/>
          </p:nvSpPr>
          <p:spPr bwMode="auto">
            <a:xfrm>
              <a:off x="3331" y="3097"/>
              <a:ext cx="492" cy="94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0658" name="Rectangle 25"/>
            <p:cNvSpPr>
              <a:spLocks noChangeArrowheads="1"/>
            </p:cNvSpPr>
            <p:nvPr/>
          </p:nvSpPr>
          <p:spPr bwMode="auto">
            <a:xfrm>
              <a:off x="3375" y="3097"/>
              <a:ext cx="180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0659" name="Freeform 26"/>
            <p:cNvSpPr>
              <a:spLocks/>
            </p:cNvSpPr>
            <p:nvPr/>
          </p:nvSpPr>
          <p:spPr bwMode="auto">
            <a:xfrm>
              <a:off x="3241" y="3191"/>
              <a:ext cx="672" cy="97"/>
            </a:xfrm>
            <a:custGeom>
              <a:avLst/>
              <a:gdLst>
                <a:gd name="T0" fmla="*/ 84 w 720"/>
                <a:gd name="T1" fmla="*/ 0 h 48"/>
                <a:gd name="T2" fmla="*/ 543 w 720"/>
                <a:gd name="T3" fmla="*/ 0 h 48"/>
                <a:gd name="T4" fmla="*/ 627 w 720"/>
                <a:gd name="T5" fmla="*/ 196 h 48"/>
                <a:gd name="T6" fmla="*/ 0 w 720"/>
                <a:gd name="T7" fmla="*/ 196 h 48"/>
                <a:gd name="T8" fmla="*/ 84 w 720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8"/>
                <a:gd name="T17" fmla="*/ 720 w 72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8">
                  <a:moveTo>
                    <a:pt x="96" y="0"/>
                  </a:moveTo>
                  <a:lnTo>
                    <a:pt x="624" y="0"/>
                  </a:lnTo>
                  <a:lnTo>
                    <a:pt x="720" y="48"/>
                  </a:lnTo>
                  <a:lnTo>
                    <a:pt x="0" y="48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337373" name="AutoShape 29"/>
          <p:cNvSpPr>
            <a:spLocks noChangeArrowheads="1"/>
          </p:cNvSpPr>
          <p:nvPr/>
        </p:nvSpPr>
        <p:spPr bwMode="auto">
          <a:xfrm>
            <a:off x="4251325" y="3048009"/>
            <a:ext cx="641350" cy="609601"/>
          </a:xfrm>
          <a:prstGeom prst="roundRect">
            <a:avLst>
              <a:gd name="adj" fmla="val 16667"/>
            </a:avLst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29783" dir="1514402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noFill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0649" name="AutoShape 30"/>
          <p:cNvSpPr>
            <a:spLocks noChangeArrowheads="1"/>
          </p:cNvSpPr>
          <p:nvPr/>
        </p:nvSpPr>
        <p:spPr bwMode="auto">
          <a:xfrm>
            <a:off x="4324350" y="3124209"/>
            <a:ext cx="495300" cy="457201"/>
          </a:xfrm>
          <a:prstGeom prst="roundRect">
            <a:avLst>
              <a:gd name="adj" fmla="val 16667"/>
            </a:avLst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>
              <a:noFill/>
            </a:endParaRPr>
          </a:p>
        </p:txBody>
      </p:sp>
      <p:sp>
        <p:nvSpPr>
          <p:cNvPr id="110650" name="Rectangle 31"/>
          <p:cNvSpPr>
            <a:spLocks noChangeArrowheads="1"/>
          </p:cNvSpPr>
          <p:nvPr/>
        </p:nvSpPr>
        <p:spPr bwMode="auto">
          <a:xfrm>
            <a:off x="4181475" y="3657610"/>
            <a:ext cx="781050" cy="77788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noFill/>
            </a:endParaRPr>
          </a:p>
        </p:txBody>
      </p:sp>
      <p:sp>
        <p:nvSpPr>
          <p:cNvPr id="110651" name="Rectangle 32"/>
          <p:cNvSpPr>
            <a:spLocks noChangeArrowheads="1"/>
          </p:cNvSpPr>
          <p:nvPr/>
        </p:nvSpPr>
        <p:spPr bwMode="auto">
          <a:xfrm>
            <a:off x="4181475" y="3735398"/>
            <a:ext cx="781050" cy="149225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noFill/>
            </a:endParaRPr>
          </a:p>
        </p:txBody>
      </p:sp>
      <p:sp>
        <p:nvSpPr>
          <p:cNvPr id="110652" name="Rectangle 33"/>
          <p:cNvSpPr>
            <a:spLocks noChangeArrowheads="1"/>
          </p:cNvSpPr>
          <p:nvPr/>
        </p:nvSpPr>
        <p:spPr bwMode="auto">
          <a:xfrm>
            <a:off x="4251325" y="3735398"/>
            <a:ext cx="285750" cy="73025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noFill/>
            </a:endParaRPr>
          </a:p>
        </p:txBody>
      </p:sp>
      <p:sp>
        <p:nvSpPr>
          <p:cNvPr id="110653" name="Freeform 34"/>
          <p:cNvSpPr>
            <a:spLocks/>
          </p:cNvSpPr>
          <p:nvPr/>
        </p:nvSpPr>
        <p:spPr bwMode="auto">
          <a:xfrm>
            <a:off x="4038600" y="3884623"/>
            <a:ext cx="1066800" cy="153988"/>
          </a:xfrm>
          <a:custGeom>
            <a:avLst/>
            <a:gdLst>
              <a:gd name="T0" fmla="*/ 84 w 720"/>
              <a:gd name="T1" fmla="*/ 0 h 48"/>
              <a:gd name="T2" fmla="*/ 543 w 720"/>
              <a:gd name="T3" fmla="*/ 0 h 48"/>
              <a:gd name="T4" fmla="*/ 627 w 720"/>
              <a:gd name="T5" fmla="*/ 196 h 48"/>
              <a:gd name="T6" fmla="*/ 0 w 720"/>
              <a:gd name="T7" fmla="*/ 196 h 48"/>
              <a:gd name="T8" fmla="*/ 84 w 720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0"/>
              <a:gd name="T16" fmla="*/ 0 h 48"/>
              <a:gd name="T17" fmla="*/ 720 w 720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0" h="48">
                <a:moveTo>
                  <a:pt x="96" y="0"/>
                </a:moveTo>
                <a:lnTo>
                  <a:pt x="624" y="0"/>
                </a:lnTo>
                <a:lnTo>
                  <a:pt x="720" y="48"/>
                </a:lnTo>
                <a:lnTo>
                  <a:pt x="0" y="48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1">
              <a:alpha val="3000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>
              <a:noFill/>
            </a:endParaRPr>
          </a:p>
        </p:txBody>
      </p:sp>
      <p:sp>
        <p:nvSpPr>
          <p:cNvPr id="1337380" name="AutoShape 36"/>
          <p:cNvSpPr>
            <a:spLocks noChangeArrowheads="1"/>
          </p:cNvSpPr>
          <p:nvPr/>
        </p:nvSpPr>
        <p:spPr bwMode="auto">
          <a:xfrm>
            <a:off x="5470525" y="3200400"/>
            <a:ext cx="641350" cy="609600"/>
          </a:xfrm>
          <a:prstGeom prst="roundRect">
            <a:avLst>
              <a:gd name="adj" fmla="val 16667"/>
            </a:avLst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29783" dir="1514402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0643" name="AutoShape 37"/>
          <p:cNvSpPr>
            <a:spLocks noChangeArrowheads="1"/>
          </p:cNvSpPr>
          <p:nvPr/>
        </p:nvSpPr>
        <p:spPr bwMode="auto">
          <a:xfrm>
            <a:off x="5543550" y="3276600"/>
            <a:ext cx="495300" cy="457200"/>
          </a:xfrm>
          <a:prstGeom prst="roundRect">
            <a:avLst>
              <a:gd name="adj" fmla="val 16667"/>
            </a:avLst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44" name="Rectangle 38"/>
          <p:cNvSpPr>
            <a:spLocks noChangeArrowheads="1"/>
          </p:cNvSpPr>
          <p:nvPr/>
        </p:nvSpPr>
        <p:spPr bwMode="auto">
          <a:xfrm>
            <a:off x="5400675" y="3810000"/>
            <a:ext cx="781050" cy="77788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45" name="Rectangle 39"/>
          <p:cNvSpPr>
            <a:spLocks noChangeArrowheads="1"/>
          </p:cNvSpPr>
          <p:nvPr/>
        </p:nvSpPr>
        <p:spPr bwMode="auto">
          <a:xfrm>
            <a:off x="5400675" y="3887788"/>
            <a:ext cx="781050" cy="149225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46" name="Rectangle 40"/>
          <p:cNvSpPr>
            <a:spLocks noChangeArrowheads="1"/>
          </p:cNvSpPr>
          <p:nvPr/>
        </p:nvSpPr>
        <p:spPr bwMode="auto">
          <a:xfrm>
            <a:off x="5470525" y="3887788"/>
            <a:ext cx="285750" cy="73025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47" name="Freeform 41"/>
          <p:cNvSpPr>
            <a:spLocks/>
          </p:cNvSpPr>
          <p:nvPr/>
        </p:nvSpPr>
        <p:spPr bwMode="auto">
          <a:xfrm>
            <a:off x="5257800" y="4037013"/>
            <a:ext cx="1066800" cy="153988"/>
          </a:xfrm>
          <a:custGeom>
            <a:avLst/>
            <a:gdLst>
              <a:gd name="T0" fmla="*/ 84 w 720"/>
              <a:gd name="T1" fmla="*/ 0 h 48"/>
              <a:gd name="T2" fmla="*/ 543 w 720"/>
              <a:gd name="T3" fmla="*/ 0 h 48"/>
              <a:gd name="T4" fmla="*/ 627 w 720"/>
              <a:gd name="T5" fmla="*/ 196 h 48"/>
              <a:gd name="T6" fmla="*/ 0 w 720"/>
              <a:gd name="T7" fmla="*/ 196 h 48"/>
              <a:gd name="T8" fmla="*/ 84 w 720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0"/>
              <a:gd name="T16" fmla="*/ 0 h 48"/>
              <a:gd name="T17" fmla="*/ 720 w 720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0" h="48">
                <a:moveTo>
                  <a:pt x="96" y="0"/>
                </a:moveTo>
                <a:lnTo>
                  <a:pt x="624" y="0"/>
                </a:lnTo>
                <a:lnTo>
                  <a:pt x="720" y="48"/>
                </a:lnTo>
                <a:lnTo>
                  <a:pt x="0" y="48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1">
              <a:alpha val="3000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7387" name="AutoShape 43"/>
          <p:cNvSpPr>
            <a:spLocks noChangeArrowheads="1"/>
          </p:cNvSpPr>
          <p:nvPr/>
        </p:nvSpPr>
        <p:spPr bwMode="auto">
          <a:xfrm>
            <a:off x="5165725" y="4876800"/>
            <a:ext cx="641350" cy="609600"/>
          </a:xfrm>
          <a:prstGeom prst="roundRect">
            <a:avLst>
              <a:gd name="adj" fmla="val 16667"/>
            </a:avLst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29783" dir="1514402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0637" name="AutoShape 44"/>
          <p:cNvSpPr>
            <a:spLocks noChangeArrowheads="1"/>
          </p:cNvSpPr>
          <p:nvPr/>
        </p:nvSpPr>
        <p:spPr bwMode="auto">
          <a:xfrm>
            <a:off x="5238750" y="4953000"/>
            <a:ext cx="495300" cy="457200"/>
          </a:xfrm>
          <a:prstGeom prst="roundRect">
            <a:avLst>
              <a:gd name="adj" fmla="val 16667"/>
            </a:avLst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38" name="Rectangle 45"/>
          <p:cNvSpPr>
            <a:spLocks noChangeArrowheads="1"/>
          </p:cNvSpPr>
          <p:nvPr/>
        </p:nvSpPr>
        <p:spPr bwMode="auto">
          <a:xfrm>
            <a:off x="5095875" y="5486400"/>
            <a:ext cx="781050" cy="77788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39" name="Rectangle 46"/>
          <p:cNvSpPr>
            <a:spLocks noChangeArrowheads="1"/>
          </p:cNvSpPr>
          <p:nvPr/>
        </p:nvSpPr>
        <p:spPr bwMode="auto">
          <a:xfrm>
            <a:off x="5095875" y="5564188"/>
            <a:ext cx="781050" cy="149225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40" name="Rectangle 47"/>
          <p:cNvSpPr>
            <a:spLocks noChangeArrowheads="1"/>
          </p:cNvSpPr>
          <p:nvPr/>
        </p:nvSpPr>
        <p:spPr bwMode="auto">
          <a:xfrm>
            <a:off x="5165725" y="5564188"/>
            <a:ext cx="285750" cy="73025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41" name="Freeform 48"/>
          <p:cNvSpPr>
            <a:spLocks/>
          </p:cNvSpPr>
          <p:nvPr/>
        </p:nvSpPr>
        <p:spPr bwMode="auto">
          <a:xfrm>
            <a:off x="4953000" y="5713413"/>
            <a:ext cx="1066800" cy="153988"/>
          </a:xfrm>
          <a:custGeom>
            <a:avLst/>
            <a:gdLst>
              <a:gd name="T0" fmla="*/ 84 w 720"/>
              <a:gd name="T1" fmla="*/ 0 h 48"/>
              <a:gd name="T2" fmla="*/ 543 w 720"/>
              <a:gd name="T3" fmla="*/ 0 h 48"/>
              <a:gd name="T4" fmla="*/ 627 w 720"/>
              <a:gd name="T5" fmla="*/ 196 h 48"/>
              <a:gd name="T6" fmla="*/ 0 w 720"/>
              <a:gd name="T7" fmla="*/ 196 h 48"/>
              <a:gd name="T8" fmla="*/ 84 w 720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0"/>
              <a:gd name="T16" fmla="*/ 0 h 48"/>
              <a:gd name="T17" fmla="*/ 720 w 720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0" h="48">
                <a:moveTo>
                  <a:pt x="96" y="0"/>
                </a:moveTo>
                <a:lnTo>
                  <a:pt x="624" y="0"/>
                </a:lnTo>
                <a:lnTo>
                  <a:pt x="720" y="48"/>
                </a:lnTo>
                <a:lnTo>
                  <a:pt x="0" y="48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1">
              <a:alpha val="3000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7394" name="AutoShape 50"/>
          <p:cNvSpPr>
            <a:spLocks noChangeArrowheads="1"/>
          </p:cNvSpPr>
          <p:nvPr/>
        </p:nvSpPr>
        <p:spPr bwMode="auto">
          <a:xfrm>
            <a:off x="4098925" y="4800600"/>
            <a:ext cx="641350" cy="609600"/>
          </a:xfrm>
          <a:prstGeom prst="roundRect">
            <a:avLst>
              <a:gd name="adj" fmla="val 16667"/>
            </a:avLst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29783" dir="1514402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0631" name="AutoShape 51"/>
          <p:cNvSpPr>
            <a:spLocks noChangeArrowheads="1"/>
          </p:cNvSpPr>
          <p:nvPr/>
        </p:nvSpPr>
        <p:spPr bwMode="auto">
          <a:xfrm>
            <a:off x="4171950" y="4876800"/>
            <a:ext cx="495300" cy="457200"/>
          </a:xfrm>
          <a:prstGeom prst="roundRect">
            <a:avLst>
              <a:gd name="adj" fmla="val 16667"/>
            </a:avLst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32" name="Rectangle 52"/>
          <p:cNvSpPr>
            <a:spLocks noChangeArrowheads="1"/>
          </p:cNvSpPr>
          <p:nvPr/>
        </p:nvSpPr>
        <p:spPr bwMode="auto">
          <a:xfrm>
            <a:off x="4029075" y="5410200"/>
            <a:ext cx="781050" cy="77788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33" name="Rectangle 53"/>
          <p:cNvSpPr>
            <a:spLocks noChangeArrowheads="1"/>
          </p:cNvSpPr>
          <p:nvPr/>
        </p:nvSpPr>
        <p:spPr bwMode="auto">
          <a:xfrm>
            <a:off x="4029075" y="5487988"/>
            <a:ext cx="781050" cy="149225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34" name="Rectangle 54"/>
          <p:cNvSpPr>
            <a:spLocks noChangeArrowheads="1"/>
          </p:cNvSpPr>
          <p:nvPr/>
        </p:nvSpPr>
        <p:spPr bwMode="auto">
          <a:xfrm>
            <a:off x="4098925" y="5487988"/>
            <a:ext cx="285750" cy="73025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35" name="Freeform 55"/>
          <p:cNvSpPr>
            <a:spLocks/>
          </p:cNvSpPr>
          <p:nvPr/>
        </p:nvSpPr>
        <p:spPr bwMode="auto">
          <a:xfrm>
            <a:off x="3886200" y="5637213"/>
            <a:ext cx="1066800" cy="153988"/>
          </a:xfrm>
          <a:custGeom>
            <a:avLst/>
            <a:gdLst>
              <a:gd name="T0" fmla="*/ 84 w 720"/>
              <a:gd name="T1" fmla="*/ 0 h 48"/>
              <a:gd name="T2" fmla="*/ 543 w 720"/>
              <a:gd name="T3" fmla="*/ 0 h 48"/>
              <a:gd name="T4" fmla="*/ 627 w 720"/>
              <a:gd name="T5" fmla="*/ 196 h 48"/>
              <a:gd name="T6" fmla="*/ 0 w 720"/>
              <a:gd name="T7" fmla="*/ 196 h 48"/>
              <a:gd name="T8" fmla="*/ 84 w 720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0"/>
              <a:gd name="T16" fmla="*/ 0 h 48"/>
              <a:gd name="T17" fmla="*/ 720 w 720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0" h="48">
                <a:moveTo>
                  <a:pt x="96" y="0"/>
                </a:moveTo>
                <a:lnTo>
                  <a:pt x="624" y="0"/>
                </a:lnTo>
                <a:lnTo>
                  <a:pt x="720" y="48"/>
                </a:lnTo>
                <a:lnTo>
                  <a:pt x="0" y="48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1">
              <a:alpha val="3000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7401" name="AutoShape 57"/>
          <p:cNvSpPr>
            <a:spLocks noChangeArrowheads="1"/>
          </p:cNvSpPr>
          <p:nvPr/>
        </p:nvSpPr>
        <p:spPr bwMode="auto">
          <a:xfrm>
            <a:off x="2879725" y="4572000"/>
            <a:ext cx="641350" cy="609600"/>
          </a:xfrm>
          <a:prstGeom prst="roundRect">
            <a:avLst>
              <a:gd name="adj" fmla="val 16667"/>
            </a:avLst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29783" dir="1514402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0625" name="AutoShape 58"/>
          <p:cNvSpPr>
            <a:spLocks noChangeArrowheads="1"/>
          </p:cNvSpPr>
          <p:nvPr/>
        </p:nvSpPr>
        <p:spPr bwMode="auto">
          <a:xfrm>
            <a:off x="2952750" y="4648200"/>
            <a:ext cx="495300" cy="457200"/>
          </a:xfrm>
          <a:prstGeom prst="roundRect">
            <a:avLst>
              <a:gd name="adj" fmla="val 16667"/>
            </a:avLst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26" name="Rectangle 59"/>
          <p:cNvSpPr>
            <a:spLocks noChangeArrowheads="1"/>
          </p:cNvSpPr>
          <p:nvPr/>
        </p:nvSpPr>
        <p:spPr bwMode="auto">
          <a:xfrm>
            <a:off x="2809875" y="5181600"/>
            <a:ext cx="781050" cy="77788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27" name="Rectangle 60"/>
          <p:cNvSpPr>
            <a:spLocks noChangeArrowheads="1"/>
          </p:cNvSpPr>
          <p:nvPr/>
        </p:nvSpPr>
        <p:spPr bwMode="auto">
          <a:xfrm>
            <a:off x="2809875" y="5259388"/>
            <a:ext cx="781050" cy="1492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28" name="Rectangle 61"/>
          <p:cNvSpPr>
            <a:spLocks noChangeArrowheads="1"/>
          </p:cNvSpPr>
          <p:nvPr/>
        </p:nvSpPr>
        <p:spPr bwMode="auto">
          <a:xfrm>
            <a:off x="2879725" y="5259388"/>
            <a:ext cx="285750" cy="730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29" name="Freeform 62"/>
          <p:cNvSpPr>
            <a:spLocks/>
          </p:cNvSpPr>
          <p:nvPr/>
        </p:nvSpPr>
        <p:spPr bwMode="auto">
          <a:xfrm>
            <a:off x="2667000" y="5408613"/>
            <a:ext cx="1066800" cy="153988"/>
          </a:xfrm>
          <a:custGeom>
            <a:avLst/>
            <a:gdLst>
              <a:gd name="T0" fmla="*/ 84 w 720"/>
              <a:gd name="T1" fmla="*/ 0 h 48"/>
              <a:gd name="T2" fmla="*/ 543 w 720"/>
              <a:gd name="T3" fmla="*/ 0 h 48"/>
              <a:gd name="T4" fmla="*/ 627 w 720"/>
              <a:gd name="T5" fmla="*/ 196 h 48"/>
              <a:gd name="T6" fmla="*/ 0 w 720"/>
              <a:gd name="T7" fmla="*/ 196 h 48"/>
              <a:gd name="T8" fmla="*/ 84 w 720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0"/>
              <a:gd name="T16" fmla="*/ 0 h 48"/>
              <a:gd name="T17" fmla="*/ 720 w 720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0" h="48">
                <a:moveTo>
                  <a:pt x="96" y="0"/>
                </a:moveTo>
                <a:lnTo>
                  <a:pt x="624" y="0"/>
                </a:lnTo>
                <a:lnTo>
                  <a:pt x="720" y="48"/>
                </a:lnTo>
                <a:lnTo>
                  <a:pt x="0" y="48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07" name="Line 64"/>
          <p:cNvSpPr>
            <a:spLocks noChangeShapeType="1"/>
          </p:cNvSpPr>
          <p:nvPr/>
        </p:nvSpPr>
        <p:spPr bwMode="auto">
          <a:xfrm flipV="1">
            <a:off x="3124200" y="4038600"/>
            <a:ext cx="76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08" name="Line 65"/>
          <p:cNvSpPr>
            <a:spLocks noChangeShapeType="1"/>
          </p:cNvSpPr>
          <p:nvPr/>
        </p:nvSpPr>
        <p:spPr bwMode="auto">
          <a:xfrm flipV="1">
            <a:off x="3352800" y="4191000"/>
            <a:ext cx="8382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09" name="Line 66"/>
          <p:cNvSpPr>
            <a:spLocks noChangeShapeType="1"/>
          </p:cNvSpPr>
          <p:nvPr/>
        </p:nvSpPr>
        <p:spPr bwMode="auto">
          <a:xfrm flipV="1">
            <a:off x="3581400" y="4267200"/>
            <a:ext cx="1600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10" name="Line 67"/>
          <p:cNvSpPr>
            <a:spLocks noChangeShapeType="1"/>
          </p:cNvSpPr>
          <p:nvPr/>
        </p:nvSpPr>
        <p:spPr bwMode="auto">
          <a:xfrm>
            <a:off x="3581400" y="4876800"/>
            <a:ext cx="4572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11" name="Line 68"/>
          <p:cNvSpPr>
            <a:spLocks noChangeShapeType="1"/>
          </p:cNvSpPr>
          <p:nvPr/>
        </p:nvSpPr>
        <p:spPr bwMode="auto">
          <a:xfrm>
            <a:off x="3429000" y="4191000"/>
            <a:ext cx="9144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12" name="Line 69"/>
          <p:cNvSpPr>
            <a:spLocks noChangeShapeType="1"/>
          </p:cNvSpPr>
          <p:nvPr/>
        </p:nvSpPr>
        <p:spPr bwMode="auto">
          <a:xfrm>
            <a:off x="3657600" y="3581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13" name="Line 70"/>
          <p:cNvSpPr>
            <a:spLocks noChangeShapeType="1"/>
          </p:cNvSpPr>
          <p:nvPr/>
        </p:nvSpPr>
        <p:spPr bwMode="auto">
          <a:xfrm>
            <a:off x="5029200" y="35814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14" name="Line 71"/>
          <p:cNvSpPr>
            <a:spLocks noChangeShapeType="1"/>
          </p:cNvSpPr>
          <p:nvPr/>
        </p:nvSpPr>
        <p:spPr bwMode="auto">
          <a:xfrm flipV="1">
            <a:off x="5562600" y="4267200"/>
            <a:ext cx="2286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15" name="Line 72"/>
          <p:cNvSpPr>
            <a:spLocks noChangeShapeType="1"/>
          </p:cNvSpPr>
          <p:nvPr/>
        </p:nvSpPr>
        <p:spPr bwMode="auto">
          <a:xfrm>
            <a:off x="4876800" y="51054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16" name="Line 73"/>
          <p:cNvSpPr>
            <a:spLocks noChangeShapeType="1"/>
          </p:cNvSpPr>
          <p:nvPr/>
        </p:nvSpPr>
        <p:spPr bwMode="auto">
          <a:xfrm flipV="1">
            <a:off x="4495800" y="4114800"/>
            <a:ext cx="1524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17" name="Line 74"/>
          <p:cNvSpPr>
            <a:spLocks noChangeShapeType="1"/>
          </p:cNvSpPr>
          <p:nvPr/>
        </p:nvSpPr>
        <p:spPr bwMode="auto">
          <a:xfrm flipH="1" flipV="1">
            <a:off x="4876800" y="4114800"/>
            <a:ext cx="3810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18" name="Line 75"/>
          <p:cNvSpPr>
            <a:spLocks noChangeShapeType="1"/>
          </p:cNvSpPr>
          <p:nvPr/>
        </p:nvSpPr>
        <p:spPr bwMode="auto">
          <a:xfrm>
            <a:off x="1828800" y="3581400"/>
            <a:ext cx="9906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19" name="Line 76"/>
          <p:cNvSpPr>
            <a:spLocks noChangeShapeType="1"/>
          </p:cNvSpPr>
          <p:nvPr/>
        </p:nvSpPr>
        <p:spPr bwMode="auto">
          <a:xfrm flipH="1" flipV="1">
            <a:off x="3657600" y="3810000"/>
            <a:ext cx="1447800" cy="1066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110621" name="Picture 80" descr="key1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922956"/>
            <a:ext cx="604838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622" name="Picture 81" descr="key1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684463"/>
            <a:ext cx="528638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2897463" y="2977463"/>
            <a:ext cx="610305" cy="652317"/>
            <a:chOff x="6031266" y="2285295"/>
            <a:chExt cx="610305" cy="652317"/>
          </a:xfrm>
        </p:grpSpPr>
        <p:pic>
          <p:nvPicPr>
            <p:cNvPr id="86" name="Picture 8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031266" y="2285295"/>
              <a:ext cx="610305" cy="610305"/>
            </a:xfrm>
            <a:prstGeom prst="rect">
              <a:avLst/>
            </a:prstGeom>
          </p:spPr>
        </p:pic>
        <p:sp>
          <p:nvSpPr>
            <p:cNvPr id="110620" name="Text Box 77"/>
            <p:cNvSpPr txBox="1">
              <a:spLocks noChangeArrowheads="1"/>
            </p:cNvSpPr>
            <p:nvPr/>
          </p:nvSpPr>
          <p:spPr bwMode="auto">
            <a:xfrm>
              <a:off x="6055456" y="2475947"/>
              <a:ext cx="49688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dirty="0"/>
                <a:t>1</a:t>
              </a:r>
            </a:p>
          </p:txBody>
        </p:sp>
      </p:grpSp>
      <p:pic>
        <p:nvPicPr>
          <p:cNvPr id="90" name="Picture 89"/>
          <p:cNvPicPr>
            <a:picLocks noChangeAspect="1"/>
          </p:cNvPicPr>
          <p:nvPr/>
        </p:nvPicPr>
        <p:blipFill>
          <a:blip r:embed="rId4">
            <a:alphaModFix amt="31000"/>
          </a:blip>
          <a:stretch>
            <a:fillRect/>
          </a:stretch>
        </p:blipFill>
        <p:spPr>
          <a:xfrm>
            <a:off x="5474305" y="3124200"/>
            <a:ext cx="610305" cy="610305"/>
          </a:xfrm>
          <a:prstGeom prst="rect">
            <a:avLst/>
          </a:prstGeom>
        </p:spPr>
      </p:pic>
      <p:pic>
        <p:nvPicPr>
          <p:cNvPr id="91" name="Picture 90"/>
          <p:cNvPicPr>
            <a:picLocks noChangeAspect="1"/>
          </p:cNvPicPr>
          <p:nvPr/>
        </p:nvPicPr>
        <p:blipFill>
          <a:blip r:embed="rId4">
            <a:alphaModFix amt="31000"/>
          </a:blip>
          <a:stretch>
            <a:fillRect/>
          </a:stretch>
        </p:blipFill>
        <p:spPr>
          <a:xfrm>
            <a:off x="5165725" y="4794399"/>
            <a:ext cx="610305" cy="610305"/>
          </a:xfrm>
          <a:prstGeom prst="rect">
            <a:avLst/>
          </a:prstGeom>
        </p:spPr>
      </p:pic>
      <p:pic>
        <p:nvPicPr>
          <p:cNvPr id="92" name="Picture 91"/>
          <p:cNvPicPr>
            <a:picLocks noChangeAspect="1"/>
          </p:cNvPicPr>
          <p:nvPr/>
        </p:nvPicPr>
        <p:blipFill>
          <a:blip r:embed="rId4">
            <a:alphaModFix amt="31000"/>
          </a:blip>
          <a:stretch>
            <a:fillRect/>
          </a:stretch>
        </p:blipFill>
        <p:spPr>
          <a:xfrm>
            <a:off x="4254097" y="2975933"/>
            <a:ext cx="610305" cy="610305"/>
          </a:xfrm>
          <a:prstGeom prst="rect">
            <a:avLst/>
          </a:prstGeom>
        </p:spPr>
      </p:pic>
      <p:pic>
        <p:nvPicPr>
          <p:cNvPr id="93" name="Picture 92"/>
          <p:cNvPicPr>
            <a:picLocks noChangeAspect="1"/>
          </p:cNvPicPr>
          <p:nvPr/>
        </p:nvPicPr>
        <p:blipFill>
          <a:blip r:embed="rId4">
            <a:alphaModFix amt="31000"/>
          </a:blip>
          <a:stretch>
            <a:fillRect/>
          </a:stretch>
        </p:blipFill>
        <p:spPr>
          <a:xfrm>
            <a:off x="4114800" y="4716438"/>
            <a:ext cx="610305" cy="610305"/>
          </a:xfrm>
          <a:prstGeom prst="rect">
            <a:avLst/>
          </a:prstGeom>
        </p:spPr>
      </p:pic>
      <p:pic>
        <p:nvPicPr>
          <p:cNvPr id="94" name="Picture 93"/>
          <p:cNvPicPr>
            <a:picLocks noChangeAspect="1"/>
          </p:cNvPicPr>
          <p:nvPr/>
        </p:nvPicPr>
        <p:blipFill>
          <a:blip r:embed="rId4">
            <a:alphaModFix amt="31000"/>
          </a:blip>
          <a:stretch>
            <a:fillRect/>
          </a:stretch>
        </p:blipFill>
        <p:spPr>
          <a:xfrm>
            <a:off x="2910770" y="4489246"/>
            <a:ext cx="610305" cy="610305"/>
          </a:xfrm>
          <a:prstGeom prst="rect">
            <a:avLst/>
          </a:prstGeom>
        </p:spPr>
      </p:pic>
      <p:grpSp>
        <p:nvGrpSpPr>
          <p:cNvPr id="81" name="Group 80"/>
          <p:cNvGrpSpPr/>
          <p:nvPr/>
        </p:nvGrpSpPr>
        <p:grpSpPr>
          <a:xfrm>
            <a:off x="1106422" y="3268995"/>
            <a:ext cx="743254" cy="1089695"/>
            <a:chOff x="1106422" y="3268995"/>
            <a:chExt cx="743254" cy="1089695"/>
          </a:xfrm>
        </p:grpSpPr>
        <p:grpSp>
          <p:nvGrpSpPr>
            <p:cNvPr id="82" name="Group 4"/>
            <p:cNvGrpSpPr>
              <a:grpSpLocks/>
            </p:cNvGrpSpPr>
            <p:nvPr/>
          </p:nvGrpSpPr>
          <p:grpSpPr bwMode="auto">
            <a:xfrm>
              <a:off x="1111935" y="3268995"/>
              <a:ext cx="737741" cy="769392"/>
              <a:chOff x="429" y="1872"/>
              <a:chExt cx="246" cy="284"/>
            </a:xfrm>
          </p:grpSpPr>
          <p:sp>
            <p:nvSpPr>
              <p:cNvPr id="85" name="AutoShape 5"/>
              <p:cNvSpPr>
                <a:spLocks noChangeArrowheads="1"/>
              </p:cNvSpPr>
              <p:nvPr/>
            </p:nvSpPr>
            <p:spPr bwMode="auto">
              <a:xfrm>
                <a:off x="451" y="1872"/>
                <a:ext cx="203" cy="207"/>
              </a:xfrm>
              <a:prstGeom prst="roundRect">
                <a:avLst>
                  <a:gd name="adj" fmla="val 16667"/>
                </a:avLst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29783" dir="1514402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87" name="AutoShape 6"/>
              <p:cNvSpPr>
                <a:spLocks noChangeArrowheads="1"/>
              </p:cNvSpPr>
              <p:nvPr/>
            </p:nvSpPr>
            <p:spPr bwMode="auto">
              <a:xfrm>
                <a:off x="474" y="1898"/>
                <a:ext cx="156" cy="155"/>
              </a:xfrm>
              <a:prstGeom prst="roundRect">
                <a:avLst>
                  <a:gd name="adj" fmla="val 16667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88" name="Rectangle 7"/>
              <p:cNvSpPr>
                <a:spLocks noChangeArrowheads="1"/>
              </p:cNvSpPr>
              <p:nvPr/>
            </p:nvSpPr>
            <p:spPr bwMode="auto">
              <a:xfrm>
                <a:off x="429" y="2079"/>
                <a:ext cx="246" cy="26"/>
              </a:xfrm>
              <a:prstGeom prst="rect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89" name="Rectangle 8"/>
              <p:cNvSpPr>
                <a:spLocks noChangeArrowheads="1"/>
              </p:cNvSpPr>
              <p:nvPr/>
            </p:nvSpPr>
            <p:spPr bwMode="auto">
              <a:xfrm>
                <a:off x="429" y="2105"/>
                <a:ext cx="246" cy="51"/>
              </a:xfrm>
              <a:prstGeom prst="rect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95" name="Rectangle 9"/>
              <p:cNvSpPr>
                <a:spLocks noChangeArrowheads="1"/>
              </p:cNvSpPr>
              <p:nvPr/>
            </p:nvSpPr>
            <p:spPr bwMode="auto">
              <a:xfrm>
                <a:off x="451" y="2105"/>
                <a:ext cx="90" cy="25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83" name="Text Box 78"/>
            <p:cNvSpPr txBox="1">
              <a:spLocks noChangeArrowheads="1"/>
            </p:cNvSpPr>
            <p:nvPr/>
          </p:nvSpPr>
          <p:spPr bwMode="auto">
            <a:xfrm>
              <a:off x="1106422" y="4020136"/>
              <a:ext cx="70924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600" dirty="0" smtClean="0"/>
                <a:t>Client</a:t>
              </a:r>
              <a:endParaRPr lang="en-US" altLang="ja-JP" sz="1600" dirty="0"/>
            </a:p>
          </p:txBody>
        </p:sp>
        <p:pic>
          <p:nvPicPr>
            <p:cNvPr id="84" name="Picture 8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flipH="1">
              <a:off x="1303363" y="3352799"/>
              <a:ext cx="366715" cy="436769"/>
            </a:xfrm>
            <a:prstGeom prst="rect">
              <a:avLst/>
            </a:prstGeom>
          </p:spPr>
        </p:pic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38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8159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How does Tor work?</a:t>
            </a:r>
            <a:br>
              <a:rPr lang="en-US" altLang="ja-JP" dirty="0"/>
            </a:br>
            <a:r>
              <a:rPr lang="en-US" altLang="ja-JP" sz="1800" dirty="0"/>
              <a:t>[</a:t>
            </a:r>
            <a:r>
              <a:rPr lang="en-US" altLang="ja-JP" sz="1800" dirty="0" err="1"/>
              <a:t>Dingledine</a:t>
            </a:r>
            <a:r>
              <a:rPr lang="en-US" altLang="ja-JP" sz="1800" dirty="0"/>
              <a:t> et al., 2004]</a:t>
            </a:r>
            <a:endParaRPr kumimoji="1" lang="ja-JP" altLang="en-US" sz="1800" dirty="0"/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75260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ja-JP" sz="2000" dirty="0">
                <a:latin typeface="Arial" charset="0"/>
                <a:ea typeface="ＭＳ Ｐゴシック" charset="0"/>
                <a:cs typeface="ＭＳ Ｐゴシック" charset="0"/>
              </a:rPr>
              <a:t>Client proxy establishes session </a:t>
            </a:r>
            <a:r>
              <a:rPr lang="en-US" altLang="ja-JP" sz="2000" dirty="0" err="1">
                <a:latin typeface="Arial" charset="0"/>
                <a:ea typeface="ＭＳ Ｐゴシック" charset="0"/>
                <a:cs typeface="ＭＳ Ｐゴシック" charset="0"/>
              </a:rPr>
              <a:t>key+circuit</a:t>
            </a:r>
            <a:r>
              <a:rPr lang="en-US" altLang="ja-JP" sz="2000" dirty="0">
                <a:latin typeface="Arial" charset="0"/>
                <a:ea typeface="ＭＳ Ｐゴシック" charset="0"/>
                <a:cs typeface="ＭＳ Ｐゴシック" charset="0"/>
              </a:rPr>
              <a:t> w/ Onion Router </a:t>
            </a:r>
            <a:r>
              <a:rPr lang="en-US" altLang="ja-JP" sz="2000" dirty="0" smtClean="0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  <a:p>
            <a:r>
              <a:rPr lang="en-US" altLang="ja-JP" sz="2000" dirty="0">
                <a:latin typeface="Arial" charset="0"/>
                <a:ea typeface="ＭＳ Ｐゴシック" charset="0"/>
                <a:cs typeface="ＭＳ Ｐゴシック" charset="0"/>
              </a:rPr>
              <a:t>Proxy tunnels through that circuit to extend to Onion Router </a:t>
            </a:r>
            <a:r>
              <a:rPr lang="en-US" altLang="ja-JP" sz="2000" dirty="0" smtClean="0"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endParaRPr lang="en-US" altLang="ja-JP" sz="20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buFontTx/>
              <a:buNone/>
            </a:pPr>
            <a:r>
              <a:rPr lang="en-US" altLang="ja-JP" sz="20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</a:p>
        </p:txBody>
      </p:sp>
      <p:grpSp>
        <p:nvGrpSpPr>
          <p:cNvPr id="110600" name="Group 11"/>
          <p:cNvGrpSpPr>
            <a:grpSpLocks/>
          </p:cNvGrpSpPr>
          <p:nvPr/>
        </p:nvGrpSpPr>
        <p:grpSpPr bwMode="auto">
          <a:xfrm>
            <a:off x="2362200" y="3352800"/>
            <a:ext cx="4313238" cy="2133600"/>
            <a:chOff x="1719" y="1709"/>
            <a:chExt cx="1775" cy="1123"/>
          </a:xfrm>
        </p:grpSpPr>
        <p:sp>
          <p:nvSpPr>
            <p:cNvPr id="110660" name="Oval 12"/>
            <p:cNvSpPr>
              <a:spLocks noChangeArrowheads="1"/>
            </p:cNvSpPr>
            <p:nvPr/>
          </p:nvSpPr>
          <p:spPr bwMode="auto">
            <a:xfrm>
              <a:off x="2109" y="1709"/>
              <a:ext cx="736" cy="345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0661" name="Oval 13"/>
            <p:cNvSpPr>
              <a:spLocks noChangeArrowheads="1"/>
            </p:cNvSpPr>
            <p:nvPr/>
          </p:nvSpPr>
          <p:spPr bwMode="auto">
            <a:xfrm>
              <a:off x="2542" y="1752"/>
              <a:ext cx="692" cy="34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0662" name="Oval 14"/>
            <p:cNvSpPr>
              <a:spLocks noChangeArrowheads="1"/>
            </p:cNvSpPr>
            <p:nvPr/>
          </p:nvSpPr>
          <p:spPr bwMode="auto">
            <a:xfrm>
              <a:off x="2715" y="1925"/>
              <a:ext cx="692" cy="345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>
                <a:latin typeface="Times New Roman" charset="0"/>
              </a:endParaRPr>
            </a:p>
          </p:txBody>
        </p:sp>
        <p:sp>
          <p:nvSpPr>
            <p:cNvPr id="110663" name="Oval 15"/>
            <p:cNvSpPr>
              <a:spLocks noChangeArrowheads="1"/>
            </p:cNvSpPr>
            <p:nvPr/>
          </p:nvSpPr>
          <p:spPr bwMode="auto">
            <a:xfrm>
              <a:off x="2801" y="2141"/>
              <a:ext cx="693" cy="518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>
                <a:latin typeface="Times New Roman" charset="0"/>
              </a:endParaRPr>
            </a:p>
          </p:txBody>
        </p:sp>
        <p:sp>
          <p:nvSpPr>
            <p:cNvPr id="110664" name="Oval 16"/>
            <p:cNvSpPr>
              <a:spLocks noChangeArrowheads="1"/>
            </p:cNvSpPr>
            <p:nvPr/>
          </p:nvSpPr>
          <p:spPr bwMode="auto">
            <a:xfrm>
              <a:off x="2412" y="2270"/>
              <a:ext cx="692" cy="56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>
                <a:latin typeface="Times New Roman" charset="0"/>
              </a:endParaRPr>
            </a:p>
          </p:txBody>
        </p:sp>
        <p:sp>
          <p:nvSpPr>
            <p:cNvPr id="110665" name="Oval 17"/>
            <p:cNvSpPr>
              <a:spLocks noChangeArrowheads="1"/>
            </p:cNvSpPr>
            <p:nvPr/>
          </p:nvSpPr>
          <p:spPr bwMode="auto">
            <a:xfrm>
              <a:off x="1935" y="2141"/>
              <a:ext cx="693" cy="648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>
                <a:latin typeface="Times New Roman" charset="0"/>
              </a:endParaRPr>
            </a:p>
          </p:txBody>
        </p:sp>
        <p:sp>
          <p:nvSpPr>
            <p:cNvPr id="110666" name="Oval 18"/>
            <p:cNvSpPr>
              <a:spLocks noChangeArrowheads="1"/>
            </p:cNvSpPr>
            <p:nvPr/>
          </p:nvSpPr>
          <p:spPr bwMode="auto">
            <a:xfrm>
              <a:off x="1719" y="1838"/>
              <a:ext cx="693" cy="605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>
                <a:latin typeface="Times New Roman" charset="0"/>
              </a:endParaRPr>
            </a:p>
          </p:txBody>
        </p:sp>
        <p:sp>
          <p:nvSpPr>
            <p:cNvPr id="110667" name="Freeform 19"/>
            <p:cNvSpPr>
              <a:spLocks/>
            </p:cNvSpPr>
            <p:nvPr/>
          </p:nvSpPr>
          <p:spPr bwMode="auto">
            <a:xfrm>
              <a:off x="1893" y="1753"/>
              <a:ext cx="1470" cy="1037"/>
            </a:xfrm>
            <a:custGeom>
              <a:avLst/>
              <a:gdLst>
                <a:gd name="T0" fmla="*/ 39 w 1632"/>
                <a:gd name="T1" fmla="*/ 156 h 1152"/>
                <a:gd name="T2" fmla="*/ 312 w 1632"/>
                <a:gd name="T3" fmla="*/ 39 h 1152"/>
                <a:gd name="T4" fmla="*/ 545 w 1632"/>
                <a:gd name="T5" fmla="*/ 0 h 1152"/>
                <a:gd name="T6" fmla="*/ 1012 w 1632"/>
                <a:gd name="T7" fmla="*/ 39 h 1152"/>
                <a:gd name="T8" fmla="*/ 1168 w 1632"/>
                <a:gd name="T9" fmla="*/ 117 h 1152"/>
                <a:gd name="T10" fmla="*/ 1247 w 1632"/>
                <a:gd name="T11" fmla="*/ 272 h 1152"/>
                <a:gd name="T12" fmla="*/ 1324 w 1632"/>
                <a:gd name="T13" fmla="*/ 311 h 1152"/>
                <a:gd name="T14" fmla="*/ 1247 w 1632"/>
                <a:gd name="T15" fmla="*/ 739 h 1152"/>
                <a:gd name="T16" fmla="*/ 740 w 1632"/>
                <a:gd name="T17" fmla="*/ 933 h 1152"/>
                <a:gd name="T18" fmla="*/ 233 w 1632"/>
                <a:gd name="T19" fmla="*/ 778 h 1152"/>
                <a:gd name="T20" fmla="*/ 77 w 1632"/>
                <a:gd name="T21" fmla="*/ 622 h 1152"/>
                <a:gd name="T22" fmla="*/ 0 w 1632"/>
                <a:gd name="T23" fmla="*/ 583 h 1152"/>
                <a:gd name="T24" fmla="*/ 39 w 1632"/>
                <a:gd name="T25" fmla="*/ 156 h 11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32"/>
                <a:gd name="T40" fmla="*/ 0 h 1152"/>
                <a:gd name="T41" fmla="*/ 1632 w 1632"/>
                <a:gd name="T42" fmla="*/ 1152 h 11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32" h="1152">
                  <a:moveTo>
                    <a:pt x="48" y="192"/>
                  </a:moveTo>
                  <a:lnTo>
                    <a:pt x="384" y="48"/>
                  </a:lnTo>
                  <a:lnTo>
                    <a:pt x="672" y="0"/>
                  </a:lnTo>
                  <a:lnTo>
                    <a:pt x="1248" y="48"/>
                  </a:lnTo>
                  <a:lnTo>
                    <a:pt x="1440" y="144"/>
                  </a:lnTo>
                  <a:lnTo>
                    <a:pt x="1536" y="336"/>
                  </a:lnTo>
                  <a:lnTo>
                    <a:pt x="1632" y="384"/>
                  </a:lnTo>
                  <a:lnTo>
                    <a:pt x="1536" y="912"/>
                  </a:lnTo>
                  <a:lnTo>
                    <a:pt x="912" y="1152"/>
                  </a:lnTo>
                  <a:lnTo>
                    <a:pt x="288" y="960"/>
                  </a:lnTo>
                  <a:lnTo>
                    <a:pt x="96" y="768"/>
                  </a:lnTo>
                  <a:lnTo>
                    <a:pt x="0" y="720"/>
                  </a:lnTo>
                  <a:lnTo>
                    <a:pt x="48" y="192"/>
                  </a:ln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10601" name="Group 27"/>
          <p:cNvGrpSpPr>
            <a:grpSpLocks/>
          </p:cNvGrpSpPr>
          <p:nvPr/>
        </p:nvGrpSpPr>
        <p:grpSpPr bwMode="auto">
          <a:xfrm>
            <a:off x="2667000" y="3048000"/>
            <a:ext cx="1066800" cy="990600"/>
            <a:chOff x="3241" y="2664"/>
            <a:chExt cx="672" cy="624"/>
          </a:xfrm>
        </p:grpSpPr>
        <p:sp>
          <p:nvSpPr>
            <p:cNvPr id="1337365" name="AutoShape 21"/>
            <p:cNvSpPr>
              <a:spLocks noChangeArrowheads="1"/>
            </p:cNvSpPr>
            <p:nvPr/>
          </p:nvSpPr>
          <p:spPr bwMode="auto">
            <a:xfrm>
              <a:off x="3375" y="2664"/>
              <a:ext cx="404" cy="384"/>
            </a:xfrm>
            <a:prstGeom prst="roundRect">
              <a:avLst>
                <a:gd name="adj" fmla="val 16667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63500" dist="29783" dir="1514402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10655" name="AutoShape 22"/>
            <p:cNvSpPr>
              <a:spLocks noChangeArrowheads="1"/>
            </p:cNvSpPr>
            <p:nvPr/>
          </p:nvSpPr>
          <p:spPr bwMode="auto">
            <a:xfrm>
              <a:off x="3421" y="2712"/>
              <a:ext cx="312" cy="288"/>
            </a:xfrm>
            <a:prstGeom prst="roundRect">
              <a:avLst>
                <a:gd name="adj" fmla="val 16667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0656" name="Rectangle 23"/>
            <p:cNvSpPr>
              <a:spLocks noChangeArrowheads="1"/>
            </p:cNvSpPr>
            <p:nvPr/>
          </p:nvSpPr>
          <p:spPr bwMode="auto">
            <a:xfrm>
              <a:off x="3331" y="3048"/>
              <a:ext cx="492" cy="49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0657" name="Rectangle 24"/>
            <p:cNvSpPr>
              <a:spLocks noChangeArrowheads="1"/>
            </p:cNvSpPr>
            <p:nvPr/>
          </p:nvSpPr>
          <p:spPr bwMode="auto">
            <a:xfrm>
              <a:off x="3331" y="3097"/>
              <a:ext cx="492" cy="94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0658" name="Rectangle 25"/>
            <p:cNvSpPr>
              <a:spLocks noChangeArrowheads="1"/>
            </p:cNvSpPr>
            <p:nvPr/>
          </p:nvSpPr>
          <p:spPr bwMode="auto">
            <a:xfrm>
              <a:off x="3375" y="3097"/>
              <a:ext cx="180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0659" name="Freeform 26"/>
            <p:cNvSpPr>
              <a:spLocks/>
            </p:cNvSpPr>
            <p:nvPr/>
          </p:nvSpPr>
          <p:spPr bwMode="auto">
            <a:xfrm>
              <a:off x="3241" y="3191"/>
              <a:ext cx="672" cy="97"/>
            </a:xfrm>
            <a:custGeom>
              <a:avLst/>
              <a:gdLst>
                <a:gd name="T0" fmla="*/ 84 w 720"/>
                <a:gd name="T1" fmla="*/ 0 h 48"/>
                <a:gd name="T2" fmla="*/ 543 w 720"/>
                <a:gd name="T3" fmla="*/ 0 h 48"/>
                <a:gd name="T4" fmla="*/ 627 w 720"/>
                <a:gd name="T5" fmla="*/ 196 h 48"/>
                <a:gd name="T6" fmla="*/ 0 w 720"/>
                <a:gd name="T7" fmla="*/ 196 h 48"/>
                <a:gd name="T8" fmla="*/ 84 w 720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8"/>
                <a:gd name="T17" fmla="*/ 720 w 72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8">
                  <a:moveTo>
                    <a:pt x="96" y="0"/>
                  </a:moveTo>
                  <a:lnTo>
                    <a:pt x="624" y="0"/>
                  </a:lnTo>
                  <a:lnTo>
                    <a:pt x="720" y="48"/>
                  </a:lnTo>
                  <a:lnTo>
                    <a:pt x="0" y="48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337373" name="AutoShape 29"/>
          <p:cNvSpPr>
            <a:spLocks noChangeArrowheads="1"/>
          </p:cNvSpPr>
          <p:nvPr/>
        </p:nvSpPr>
        <p:spPr bwMode="auto">
          <a:xfrm>
            <a:off x="4251325" y="3048009"/>
            <a:ext cx="641350" cy="609601"/>
          </a:xfrm>
          <a:prstGeom prst="roundRect">
            <a:avLst>
              <a:gd name="adj" fmla="val 16667"/>
            </a:avLst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29783" dir="1514402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noFill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0649" name="AutoShape 30"/>
          <p:cNvSpPr>
            <a:spLocks noChangeArrowheads="1"/>
          </p:cNvSpPr>
          <p:nvPr/>
        </p:nvSpPr>
        <p:spPr bwMode="auto">
          <a:xfrm>
            <a:off x="4324350" y="3124209"/>
            <a:ext cx="495300" cy="457201"/>
          </a:xfrm>
          <a:prstGeom prst="roundRect">
            <a:avLst>
              <a:gd name="adj" fmla="val 16667"/>
            </a:avLst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>
              <a:noFill/>
            </a:endParaRPr>
          </a:p>
        </p:txBody>
      </p:sp>
      <p:sp>
        <p:nvSpPr>
          <p:cNvPr id="110650" name="Rectangle 31"/>
          <p:cNvSpPr>
            <a:spLocks noChangeArrowheads="1"/>
          </p:cNvSpPr>
          <p:nvPr/>
        </p:nvSpPr>
        <p:spPr bwMode="auto">
          <a:xfrm>
            <a:off x="4181475" y="3657610"/>
            <a:ext cx="781050" cy="77788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noFill/>
            </a:endParaRPr>
          </a:p>
        </p:txBody>
      </p:sp>
      <p:sp>
        <p:nvSpPr>
          <p:cNvPr id="110651" name="Rectangle 32"/>
          <p:cNvSpPr>
            <a:spLocks noChangeArrowheads="1"/>
          </p:cNvSpPr>
          <p:nvPr/>
        </p:nvSpPr>
        <p:spPr bwMode="auto">
          <a:xfrm>
            <a:off x="4181475" y="3735398"/>
            <a:ext cx="781050" cy="149225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noFill/>
            </a:endParaRPr>
          </a:p>
        </p:txBody>
      </p:sp>
      <p:sp>
        <p:nvSpPr>
          <p:cNvPr id="110652" name="Rectangle 33"/>
          <p:cNvSpPr>
            <a:spLocks noChangeArrowheads="1"/>
          </p:cNvSpPr>
          <p:nvPr/>
        </p:nvSpPr>
        <p:spPr bwMode="auto">
          <a:xfrm>
            <a:off x="4251325" y="3735398"/>
            <a:ext cx="285750" cy="73025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noFill/>
            </a:endParaRPr>
          </a:p>
        </p:txBody>
      </p:sp>
      <p:sp>
        <p:nvSpPr>
          <p:cNvPr id="110653" name="Freeform 34"/>
          <p:cNvSpPr>
            <a:spLocks/>
          </p:cNvSpPr>
          <p:nvPr/>
        </p:nvSpPr>
        <p:spPr bwMode="auto">
          <a:xfrm>
            <a:off x="4038600" y="3884623"/>
            <a:ext cx="1066800" cy="153988"/>
          </a:xfrm>
          <a:custGeom>
            <a:avLst/>
            <a:gdLst>
              <a:gd name="T0" fmla="*/ 84 w 720"/>
              <a:gd name="T1" fmla="*/ 0 h 48"/>
              <a:gd name="T2" fmla="*/ 543 w 720"/>
              <a:gd name="T3" fmla="*/ 0 h 48"/>
              <a:gd name="T4" fmla="*/ 627 w 720"/>
              <a:gd name="T5" fmla="*/ 196 h 48"/>
              <a:gd name="T6" fmla="*/ 0 w 720"/>
              <a:gd name="T7" fmla="*/ 196 h 48"/>
              <a:gd name="T8" fmla="*/ 84 w 720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0"/>
              <a:gd name="T16" fmla="*/ 0 h 48"/>
              <a:gd name="T17" fmla="*/ 720 w 720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0" h="48">
                <a:moveTo>
                  <a:pt x="96" y="0"/>
                </a:moveTo>
                <a:lnTo>
                  <a:pt x="624" y="0"/>
                </a:lnTo>
                <a:lnTo>
                  <a:pt x="720" y="48"/>
                </a:lnTo>
                <a:lnTo>
                  <a:pt x="0" y="48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1">
              <a:alpha val="3000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>
              <a:noFill/>
            </a:endParaRPr>
          </a:p>
        </p:txBody>
      </p:sp>
      <p:sp>
        <p:nvSpPr>
          <p:cNvPr id="1337380" name="AutoShape 36"/>
          <p:cNvSpPr>
            <a:spLocks noChangeArrowheads="1"/>
          </p:cNvSpPr>
          <p:nvPr/>
        </p:nvSpPr>
        <p:spPr bwMode="auto">
          <a:xfrm>
            <a:off x="5470525" y="3200400"/>
            <a:ext cx="641350" cy="609600"/>
          </a:xfrm>
          <a:prstGeom prst="roundRect">
            <a:avLst>
              <a:gd name="adj" fmla="val 16667"/>
            </a:avLst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29783" dir="1514402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0643" name="AutoShape 37"/>
          <p:cNvSpPr>
            <a:spLocks noChangeArrowheads="1"/>
          </p:cNvSpPr>
          <p:nvPr/>
        </p:nvSpPr>
        <p:spPr bwMode="auto">
          <a:xfrm>
            <a:off x="5543550" y="3276600"/>
            <a:ext cx="495300" cy="457200"/>
          </a:xfrm>
          <a:prstGeom prst="roundRect">
            <a:avLst>
              <a:gd name="adj" fmla="val 16667"/>
            </a:avLst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44" name="Rectangle 38"/>
          <p:cNvSpPr>
            <a:spLocks noChangeArrowheads="1"/>
          </p:cNvSpPr>
          <p:nvPr/>
        </p:nvSpPr>
        <p:spPr bwMode="auto">
          <a:xfrm>
            <a:off x="5400675" y="3810000"/>
            <a:ext cx="781050" cy="77788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45" name="Rectangle 39"/>
          <p:cNvSpPr>
            <a:spLocks noChangeArrowheads="1"/>
          </p:cNvSpPr>
          <p:nvPr/>
        </p:nvSpPr>
        <p:spPr bwMode="auto">
          <a:xfrm>
            <a:off x="5400675" y="3887788"/>
            <a:ext cx="781050" cy="149225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46" name="Rectangle 40"/>
          <p:cNvSpPr>
            <a:spLocks noChangeArrowheads="1"/>
          </p:cNvSpPr>
          <p:nvPr/>
        </p:nvSpPr>
        <p:spPr bwMode="auto">
          <a:xfrm>
            <a:off x="5470525" y="3887788"/>
            <a:ext cx="285750" cy="73025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47" name="Freeform 41"/>
          <p:cNvSpPr>
            <a:spLocks/>
          </p:cNvSpPr>
          <p:nvPr/>
        </p:nvSpPr>
        <p:spPr bwMode="auto">
          <a:xfrm>
            <a:off x="5257800" y="4037013"/>
            <a:ext cx="1066800" cy="153988"/>
          </a:xfrm>
          <a:custGeom>
            <a:avLst/>
            <a:gdLst>
              <a:gd name="T0" fmla="*/ 84 w 720"/>
              <a:gd name="T1" fmla="*/ 0 h 48"/>
              <a:gd name="T2" fmla="*/ 543 w 720"/>
              <a:gd name="T3" fmla="*/ 0 h 48"/>
              <a:gd name="T4" fmla="*/ 627 w 720"/>
              <a:gd name="T5" fmla="*/ 196 h 48"/>
              <a:gd name="T6" fmla="*/ 0 w 720"/>
              <a:gd name="T7" fmla="*/ 196 h 48"/>
              <a:gd name="T8" fmla="*/ 84 w 720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0"/>
              <a:gd name="T16" fmla="*/ 0 h 48"/>
              <a:gd name="T17" fmla="*/ 720 w 720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0" h="48">
                <a:moveTo>
                  <a:pt x="96" y="0"/>
                </a:moveTo>
                <a:lnTo>
                  <a:pt x="624" y="0"/>
                </a:lnTo>
                <a:lnTo>
                  <a:pt x="720" y="48"/>
                </a:lnTo>
                <a:lnTo>
                  <a:pt x="0" y="48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1">
              <a:alpha val="3000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7387" name="AutoShape 43"/>
          <p:cNvSpPr>
            <a:spLocks noChangeArrowheads="1"/>
          </p:cNvSpPr>
          <p:nvPr/>
        </p:nvSpPr>
        <p:spPr bwMode="auto">
          <a:xfrm>
            <a:off x="5165725" y="4876800"/>
            <a:ext cx="641350" cy="609600"/>
          </a:xfrm>
          <a:prstGeom prst="roundRect">
            <a:avLst>
              <a:gd name="adj" fmla="val 16667"/>
            </a:avLst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29783" dir="1514402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0637" name="AutoShape 44"/>
          <p:cNvSpPr>
            <a:spLocks noChangeArrowheads="1"/>
          </p:cNvSpPr>
          <p:nvPr/>
        </p:nvSpPr>
        <p:spPr bwMode="auto">
          <a:xfrm>
            <a:off x="5238750" y="4953000"/>
            <a:ext cx="495300" cy="457200"/>
          </a:xfrm>
          <a:prstGeom prst="roundRect">
            <a:avLst>
              <a:gd name="adj" fmla="val 16667"/>
            </a:avLst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38" name="Rectangle 45"/>
          <p:cNvSpPr>
            <a:spLocks noChangeArrowheads="1"/>
          </p:cNvSpPr>
          <p:nvPr/>
        </p:nvSpPr>
        <p:spPr bwMode="auto">
          <a:xfrm>
            <a:off x="5095875" y="5486400"/>
            <a:ext cx="781050" cy="77788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39" name="Rectangle 46"/>
          <p:cNvSpPr>
            <a:spLocks noChangeArrowheads="1"/>
          </p:cNvSpPr>
          <p:nvPr/>
        </p:nvSpPr>
        <p:spPr bwMode="auto">
          <a:xfrm>
            <a:off x="5095875" y="5564188"/>
            <a:ext cx="781050" cy="149225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40" name="Rectangle 47"/>
          <p:cNvSpPr>
            <a:spLocks noChangeArrowheads="1"/>
          </p:cNvSpPr>
          <p:nvPr/>
        </p:nvSpPr>
        <p:spPr bwMode="auto">
          <a:xfrm>
            <a:off x="5165725" y="5564188"/>
            <a:ext cx="285750" cy="73025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41" name="Freeform 48"/>
          <p:cNvSpPr>
            <a:spLocks/>
          </p:cNvSpPr>
          <p:nvPr/>
        </p:nvSpPr>
        <p:spPr bwMode="auto">
          <a:xfrm>
            <a:off x="4953000" y="5713413"/>
            <a:ext cx="1066800" cy="153988"/>
          </a:xfrm>
          <a:custGeom>
            <a:avLst/>
            <a:gdLst>
              <a:gd name="T0" fmla="*/ 84 w 720"/>
              <a:gd name="T1" fmla="*/ 0 h 48"/>
              <a:gd name="T2" fmla="*/ 543 w 720"/>
              <a:gd name="T3" fmla="*/ 0 h 48"/>
              <a:gd name="T4" fmla="*/ 627 w 720"/>
              <a:gd name="T5" fmla="*/ 196 h 48"/>
              <a:gd name="T6" fmla="*/ 0 w 720"/>
              <a:gd name="T7" fmla="*/ 196 h 48"/>
              <a:gd name="T8" fmla="*/ 84 w 720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0"/>
              <a:gd name="T16" fmla="*/ 0 h 48"/>
              <a:gd name="T17" fmla="*/ 720 w 720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0" h="48">
                <a:moveTo>
                  <a:pt x="96" y="0"/>
                </a:moveTo>
                <a:lnTo>
                  <a:pt x="624" y="0"/>
                </a:lnTo>
                <a:lnTo>
                  <a:pt x="720" y="48"/>
                </a:lnTo>
                <a:lnTo>
                  <a:pt x="0" y="48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1">
              <a:alpha val="3000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7394" name="AutoShape 50"/>
          <p:cNvSpPr>
            <a:spLocks noChangeArrowheads="1"/>
          </p:cNvSpPr>
          <p:nvPr/>
        </p:nvSpPr>
        <p:spPr bwMode="auto">
          <a:xfrm>
            <a:off x="4098925" y="4800600"/>
            <a:ext cx="641350" cy="609600"/>
          </a:xfrm>
          <a:prstGeom prst="roundRect">
            <a:avLst>
              <a:gd name="adj" fmla="val 16667"/>
            </a:avLst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29783" dir="1514402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0631" name="AutoShape 51"/>
          <p:cNvSpPr>
            <a:spLocks noChangeArrowheads="1"/>
          </p:cNvSpPr>
          <p:nvPr/>
        </p:nvSpPr>
        <p:spPr bwMode="auto">
          <a:xfrm>
            <a:off x="4171950" y="4876800"/>
            <a:ext cx="495300" cy="457200"/>
          </a:xfrm>
          <a:prstGeom prst="roundRect">
            <a:avLst>
              <a:gd name="adj" fmla="val 16667"/>
            </a:avLst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32" name="Rectangle 52"/>
          <p:cNvSpPr>
            <a:spLocks noChangeArrowheads="1"/>
          </p:cNvSpPr>
          <p:nvPr/>
        </p:nvSpPr>
        <p:spPr bwMode="auto">
          <a:xfrm>
            <a:off x="4029075" y="5410200"/>
            <a:ext cx="781050" cy="77788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33" name="Rectangle 53"/>
          <p:cNvSpPr>
            <a:spLocks noChangeArrowheads="1"/>
          </p:cNvSpPr>
          <p:nvPr/>
        </p:nvSpPr>
        <p:spPr bwMode="auto">
          <a:xfrm>
            <a:off x="4029075" y="5487988"/>
            <a:ext cx="781050" cy="149225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34" name="Rectangle 54"/>
          <p:cNvSpPr>
            <a:spLocks noChangeArrowheads="1"/>
          </p:cNvSpPr>
          <p:nvPr/>
        </p:nvSpPr>
        <p:spPr bwMode="auto">
          <a:xfrm>
            <a:off x="4098925" y="5487988"/>
            <a:ext cx="285750" cy="73025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35" name="Freeform 55"/>
          <p:cNvSpPr>
            <a:spLocks/>
          </p:cNvSpPr>
          <p:nvPr/>
        </p:nvSpPr>
        <p:spPr bwMode="auto">
          <a:xfrm>
            <a:off x="3886200" y="5637213"/>
            <a:ext cx="1066800" cy="153988"/>
          </a:xfrm>
          <a:custGeom>
            <a:avLst/>
            <a:gdLst>
              <a:gd name="T0" fmla="*/ 84 w 720"/>
              <a:gd name="T1" fmla="*/ 0 h 48"/>
              <a:gd name="T2" fmla="*/ 543 w 720"/>
              <a:gd name="T3" fmla="*/ 0 h 48"/>
              <a:gd name="T4" fmla="*/ 627 w 720"/>
              <a:gd name="T5" fmla="*/ 196 h 48"/>
              <a:gd name="T6" fmla="*/ 0 w 720"/>
              <a:gd name="T7" fmla="*/ 196 h 48"/>
              <a:gd name="T8" fmla="*/ 84 w 720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0"/>
              <a:gd name="T16" fmla="*/ 0 h 48"/>
              <a:gd name="T17" fmla="*/ 720 w 720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0" h="48">
                <a:moveTo>
                  <a:pt x="96" y="0"/>
                </a:moveTo>
                <a:lnTo>
                  <a:pt x="624" y="0"/>
                </a:lnTo>
                <a:lnTo>
                  <a:pt x="720" y="48"/>
                </a:lnTo>
                <a:lnTo>
                  <a:pt x="0" y="48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1">
              <a:alpha val="3000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7401" name="AutoShape 57"/>
          <p:cNvSpPr>
            <a:spLocks noChangeArrowheads="1"/>
          </p:cNvSpPr>
          <p:nvPr/>
        </p:nvSpPr>
        <p:spPr bwMode="auto">
          <a:xfrm>
            <a:off x="2879725" y="4572000"/>
            <a:ext cx="641350" cy="609600"/>
          </a:xfrm>
          <a:prstGeom prst="roundRect">
            <a:avLst>
              <a:gd name="adj" fmla="val 16667"/>
            </a:avLst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29783" dir="1514402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0625" name="AutoShape 58"/>
          <p:cNvSpPr>
            <a:spLocks noChangeArrowheads="1"/>
          </p:cNvSpPr>
          <p:nvPr/>
        </p:nvSpPr>
        <p:spPr bwMode="auto">
          <a:xfrm>
            <a:off x="2952750" y="4648200"/>
            <a:ext cx="495300" cy="457200"/>
          </a:xfrm>
          <a:prstGeom prst="roundRect">
            <a:avLst>
              <a:gd name="adj" fmla="val 16667"/>
            </a:avLst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26" name="Rectangle 59"/>
          <p:cNvSpPr>
            <a:spLocks noChangeArrowheads="1"/>
          </p:cNvSpPr>
          <p:nvPr/>
        </p:nvSpPr>
        <p:spPr bwMode="auto">
          <a:xfrm>
            <a:off x="2809875" y="5181600"/>
            <a:ext cx="781050" cy="77788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27" name="Rectangle 60"/>
          <p:cNvSpPr>
            <a:spLocks noChangeArrowheads="1"/>
          </p:cNvSpPr>
          <p:nvPr/>
        </p:nvSpPr>
        <p:spPr bwMode="auto">
          <a:xfrm>
            <a:off x="2809875" y="5259388"/>
            <a:ext cx="781050" cy="1492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28" name="Rectangle 61"/>
          <p:cNvSpPr>
            <a:spLocks noChangeArrowheads="1"/>
          </p:cNvSpPr>
          <p:nvPr/>
        </p:nvSpPr>
        <p:spPr bwMode="auto">
          <a:xfrm>
            <a:off x="2879725" y="5259388"/>
            <a:ext cx="285750" cy="730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29" name="Freeform 62"/>
          <p:cNvSpPr>
            <a:spLocks/>
          </p:cNvSpPr>
          <p:nvPr/>
        </p:nvSpPr>
        <p:spPr bwMode="auto">
          <a:xfrm>
            <a:off x="2667000" y="5408613"/>
            <a:ext cx="1066800" cy="153988"/>
          </a:xfrm>
          <a:custGeom>
            <a:avLst/>
            <a:gdLst>
              <a:gd name="T0" fmla="*/ 84 w 720"/>
              <a:gd name="T1" fmla="*/ 0 h 48"/>
              <a:gd name="T2" fmla="*/ 543 w 720"/>
              <a:gd name="T3" fmla="*/ 0 h 48"/>
              <a:gd name="T4" fmla="*/ 627 w 720"/>
              <a:gd name="T5" fmla="*/ 196 h 48"/>
              <a:gd name="T6" fmla="*/ 0 w 720"/>
              <a:gd name="T7" fmla="*/ 196 h 48"/>
              <a:gd name="T8" fmla="*/ 84 w 720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0"/>
              <a:gd name="T16" fmla="*/ 0 h 48"/>
              <a:gd name="T17" fmla="*/ 720 w 720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0" h="48">
                <a:moveTo>
                  <a:pt x="96" y="0"/>
                </a:moveTo>
                <a:lnTo>
                  <a:pt x="624" y="0"/>
                </a:lnTo>
                <a:lnTo>
                  <a:pt x="720" y="48"/>
                </a:lnTo>
                <a:lnTo>
                  <a:pt x="0" y="48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07" name="Line 64"/>
          <p:cNvSpPr>
            <a:spLocks noChangeShapeType="1"/>
          </p:cNvSpPr>
          <p:nvPr/>
        </p:nvSpPr>
        <p:spPr bwMode="auto">
          <a:xfrm flipV="1">
            <a:off x="3124200" y="4038600"/>
            <a:ext cx="76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08" name="Line 65"/>
          <p:cNvSpPr>
            <a:spLocks noChangeShapeType="1"/>
          </p:cNvSpPr>
          <p:nvPr/>
        </p:nvSpPr>
        <p:spPr bwMode="auto">
          <a:xfrm flipV="1">
            <a:off x="3352800" y="4191000"/>
            <a:ext cx="8382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09" name="Line 66"/>
          <p:cNvSpPr>
            <a:spLocks noChangeShapeType="1"/>
          </p:cNvSpPr>
          <p:nvPr/>
        </p:nvSpPr>
        <p:spPr bwMode="auto">
          <a:xfrm flipV="1">
            <a:off x="3581400" y="4267200"/>
            <a:ext cx="1600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10" name="Line 67"/>
          <p:cNvSpPr>
            <a:spLocks noChangeShapeType="1"/>
          </p:cNvSpPr>
          <p:nvPr/>
        </p:nvSpPr>
        <p:spPr bwMode="auto">
          <a:xfrm>
            <a:off x="3581400" y="4876800"/>
            <a:ext cx="4572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11" name="Line 68"/>
          <p:cNvSpPr>
            <a:spLocks noChangeShapeType="1"/>
          </p:cNvSpPr>
          <p:nvPr/>
        </p:nvSpPr>
        <p:spPr bwMode="auto">
          <a:xfrm>
            <a:off x="3429000" y="4191000"/>
            <a:ext cx="9144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12" name="Line 69"/>
          <p:cNvSpPr>
            <a:spLocks noChangeShapeType="1"/>
          </p:cNvSpPr>
          <p:nvPr/>
        </p:nvSpPr>
        <p:spPr bwMode="auto">
          <a:xfrm>
            <a:off x="3657600" y="3581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13" name="Line 70"/>
          <p:cNvSpPr>
            <a:spLocks noChangeShapeType="1"/>
          </p:cNvSpPr>
          <p:nvPr/>
        </p:nvSpPr>
        <p:spPr bwMode="auto">
          <a:xfrm>
            <a:off x="5029200" y="35814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14" name="Line 71"/>
          <p:cNvSpPr>
            <a:spLocks noChangeShapeType="1"/>
          </p:cNvSpPr>
          <p:nvPr/>
        </p:nvSpPr>
        <p:spPr bwMode="auto">
          <a:xfrm flipV="1">
            <a:off x="5562600" y="4267200"/>
            <a:ext cx="2286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15" name="Line 72"/>
          <p:cNvSpPr>
            <a:spLocks noChangeShapeType="1"/>
          </p:cNvSpPr>
          <p:nvPr/>
        </p:nvSpPr>
        <p:spPr bwMode="auto">
          <a:xfrm>
            <a:off x="4876800" y="51054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16" name="Line 73"/>
          <p:cNvSpPr>
            <a:spLocks noChangeShapeType="1"/>
          </p:cNvSpPr>
          <p:nvPr/>
        </p:nvSpPr>
        <p:spPr bwMode="auto">
          <a:xfrm flipV="1">
            <a:off x="4495800" y="4114800"/>
            <a:ext cx="1524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17" name="Line 74"/>
          <p:cNvSpPr>
            <a:spLocks noChangeShapeType="1"/>
          </p:cNvSpPr>
          <p:nvPr/>
        </p:nvSpPr>
        <p:spPr bwMode="auto">
          <a:xfrm flipH="1" flipV="1">
            <a:off x="4876800" y="4114800"/>
            <a:ext cx="3810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19" name="Line 76"/>
          <p:cNvSpPr>
            <a:spLocks noChangeShapeType="1"/>
          </p:cNvSpPr>
          <p:nvPr/>
        </p:nvSpPr>
        <p:spPr bwMode="auto">
          <a:xfrm flipH="1" flipV="1">
            <a:off x="3657600" y="3810000"/>
            <a:ext cx="1447800" cy="1066800"/>
          </a:xfrm>
          <a:prstGeom prst="line">
            <a:avLst/>
          </a:prstGeom>
          <a:ln w="31750">
            <a:headEnd/>
            <a:tailEnd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ja-JP" altLang="en-US"/>
          </a:p>
        </p:txBody>
      </p:sp>
      <p:pic>
        <p:nvPicPr>
          <p:cNvPr id="110621" name="Picture 80" descr="key1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922956"/>
            <a:ext cx="604838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622" name="Picture 81" descr="key1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684463"/>
            <a:ext cx="528638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2897463" y="2977463"/>
            <a:ext cx="610305" cy="652317"/>
            <a:chOff x="6031266" y="2285295"/>
            <a:chExt cx="610305" cy="652317"/>
          </a:xfrm>
        </p:grpSpPr>
        <p:pic>
          <p:nvPicPr>
            <p:cNvPr id="86" name="Picture 8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031266" y="2285295"/>
              <a:ext cx="610305" cy="610305"/>
            </a:xfrm>
            <a:prstGeom prst="rect">
              <a:avLst/>
            </a:prstGeom>
          </p:spPr>
        </p:pic>
        <p:sp>
          <p:nvSpPr>
            <p:cNvPr id="110620" name="Text Box 77"/>
            <p:cNvSpPr txBox="1">
              <a:spLocks noChangeArrowheads="1"/>
            </p:cNvSpPr>
            <p:nvPr/>
          </p:nvSpPr>
          <p:spPr bwMode="auto">
            <a:xfrm>
              <a:off x="6055456" y="2475947"/>
              <a:ext cx="49688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dirty="0"/>
                <a:t>1</a:t>
              </a:r>
            </a:p>
          </p:txBody>
        </p:sp>
      </p:grpSp>
      <p:pic>
        <p:nvPicPr>
          <p:cNvPr id="90" name="Picture 89"/>
          <p:cNvPicPr>
            <a:picLocks noChangeAspect="1"/>
          </p:cNvPicPr>
          <p:nvPr/>
        </p:nvPicPr>
        <p:blipFill>
          <a:blip r:embed="rId4">
            <a:alphaModFix amt="31000"/>
          </a:blip>
          <a:stretch>
            <a:fillRect/>
          </a:stretch>
        </p:blipFill>
        <p:spPr>
          <a:xfrm>
            <a:off x="5474305" y="3124200"/>
            <a:ext cx="610305" cy="610305"/>
          </a:xfrm>
          <a:prstGeom prst="rect">
            <a:avLst/>
          </a:prstGeom>
        </p:spPr>
      </p:pic>
      <p:pic>
        <p:nvPicPr>
          <p:cNvPr id="91" name="Picture 90"/>
          <p:cNvPicPr>
            <a:picLocks noChangeAspect="1"/>
          </p:cNvPicPr>
          <p:nvPr/>
        </p:nvPicPr>
        <p:blipFill>
          <a:blip r:embed="rId4">
            <a:alphaModFix amt="31000"/>
          </a:blip>
          <a:stretch>
            <a:fillRect/>
          </a:stretch>
        </p:blipFill>
        <p:spPr>
          <a:xfrm>
            <a:off x="5165725" y="4794399"/>
            <a:ext cx="610305" cy="610305"/>
          </a:xfrm>
          <a:prstGeom prst="rect">
            <a:avLst/>
          </a:prstGeom>
        </p:spPr>
      </p:pic>
      <p:pic>
        <p:nvPicPr>
          <p:cNvPr id="92" name="Picture 91"/>
          <p:cNvPicPr>
            <a:picLocks noChangeAspect="1"/>
          </p:cNvPicPr>
          <p:nvPr/>
        </p:nvPicPr>
        <p:blipFill>
          <a:blip r:embed="rId4">
            <a:alphaModFix amt="31000"/>
          </a:blip>
          <a:stretch>
            <a:fillRect/>
          </a:stretch>
        </p:blipFill>
        <p:spPr>
          <a:xfrm>
            <a:off x="4254097" y="2975933"/>
            <a:ext cx="610305" cy="610305"/>
          </a:xfrm>
          <a:prstGeom prst="rect">
            <a:avLst/>
          </a:prstGeom>
        </p:spPr>
      </p:pic>
      <p:pic>
        <p:nvPicPr>
          <p:cNvPr id="93" name="Picture 92"/>
          <p:cNvPicPr>
            <a:picLocks noChangeAspect="1"/>
          </p:cNvPicPr>
          <p:nvPr/>
        </p:nvPicPr>
        <p:blipFill>
          <a:blip r:embed="rId4">
            <a:alphaModFix amt="31000"/>
          </a:blip>
          <a:stretch>
            <a:fillRect/>
          </a:stretch>
        </p:blipFill>
        <p:spPr>
          <a:xfrm>
            <a:off x="4114800" y="4716438"/>
            <a:ext cx="610305" cy="610305"/>
          </a:xfrm>
          <a:prstGeom prst="rect">
            <a:avLst/>
          </a:prstGeom>
        </p:spPr>
      </p:pic>
      <p:pic>
        <p:nvPicPr>
          <p:cNvPr id="94" name="Picture 93"/>
          <p:cNvPicPr>
            <a:picLocks noChangeAspect="1"/>
          </p:cNvPicPr>
          <p:nvPr/>
        </p:nvPicPr>
        <p:blipFill>
          <a:blip r:embed="rId4">
            <a:alphaModFix amt="31000"/>
          </a:blip>
          <a:stretch>
            <a:fillRect/>
          </a:stretch>
        </p:blipFill>
        <p:spPr>
          <a:xfrm>
            <a:off x="2910770" y="4489246"/>
            <a:ext cx="610305" cy="610305"/>
          </a:xfrm>
          <a:prstGeom prst="rect">
            <a:avLst/>
          </a:prstGeom>
        </p:spPr>
      </p:pic>
      <p:grpSp>
        <p:nvGrpSpPr>
          <p:cNvPr id="95" name="Group 41"/>
          <p:cNvGrpSpPr>
            <a:grpSpLocks/>
          </p:cNvGrpSpPr>
          <p:nvPr/>
        </p:nvGrpSpPr>
        <p:grpSpPr bwMode="auto">
          <a:xfrm>
            <a:off x="4953000" y="4876800"/>
            <a:ext cx="1066800" cy="990600"/>
            <a:chOff x="3241" y="2664"/>
            <a:chExt cx="672" cy="624"/>
          </a:xfrm>
        </p:grpSpPr>
        <p:sp>
          <p:nvSpPr>
            <p:cNvPr id="96" name="AutoShape 42"/>
            <p:cNvSpPr>
              <a:spLocks noChangeArrowheads="1"/>
            </p:cNvSpPr>
            <p:nvPr/>
          </p:nvSpPr>
          <p:spPr bwMode="auto">
            <a:xfrm>
              <a:off x="3375" y="2664"/>
              <a:ext cx="404" cy="384"/>
            </a:xfrm>
            <a:prstGeom prst="roundRect">
              <a:avLst>
                <a:gd name="adj" fmla="val 16667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63500" dist="29783" dir="1514402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7" name="AutoShape 43"/>
            <p:cNvSpPr>
              <a:spLocks noChangeArrowheads="1"/>
            </p:cNvSpPr>
            <p:nvPr/>
          </p:nvSpPr>
          <p:spPr bwMode="auto">
            <a:xfrm>
              <a:off x="3421" y="2712"/>
              <a:ext cx="312" cy="288"/>
            </a:xfrm>
            <a:prstGeom prst="roundRect">
              <a:avLst>
                <a:gd name="adj" fmla="val 16667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8" name="Rectangle 44"/>
            <p:cNvSpPr>
              <a:spLocks noChangeArrowheads="1"/>
            </p:cNvSpPr>
            <p:nvPr/>
          </p:nvSpPr>
          <p:spPr bwMode="auto">
            <a:xfrm>
              <a:off x="3331" y="3048"/>
              <a:ext cx="492" cy="49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9" name="Rectangle 45"/>
            <p:cNvSpPr>
              <a:spLocks noChangeArrowheads="1"/>
            </p:cNvSpPr>
            <p:nvPr/>
          </p:nvSpPr>
          <p:spPr bwMode="auto">
            <a:xfrm>
              <a:off x="3331" y="3097"/>
              <a:ext cx="492" cy="94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0" name="Rectangle 46"/>
            <p:cNvSpPr>
              <a:spLocks noChangeArrowheads="1"/>
            </p:cNvSpPr>
            <p:nvPr/>
          </p:nvSpPr>
          <p:spPr bwMode="auto">
            <a:xfrm>
              <a:off x="3375" y="3097"/>
              <a:ext cx="180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1" name="Freeform 47"/>
            <p:cNvSpPr>
              <a:spLocks/>
            </p:cNvSpPr>
            <p:nvPr/>
          </p:nvSpPr>
          <p:spPr bwMode="auto">
            <a:xfrm>
              <a:off x="3241" y="3191"/>
              <a:ext cx="672" cy="97"/>
            </a:xfrm>
            <a:custGeom>
              <a:avLst/>
              <a:gdLst>
                <a:gd name="T0" fmla="*/ 84 w 720"/>
                <a:gd name="T1" fmla="*/ 0 h 48"/>
                <a:gd name="T2" fmla="*/ 543 w 720"/>
                <a:gd name="T3" fmla="*/ 0 h 48"/>
                <a:gd name="T4" fmla="*/ 627 w 720"/>
                <a:gd name="T5" fmla="*/ 196 h 48"/>
                <a:gd name="T6" fmla="*/ 0 w 720"/>
                <a:gd name="T7" fmla="*/ 196 h 48"/>
                <a:gd name="T8" fmla="*/ 84 w 720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8"/>
                <a:gd name="T17" fmla="*/ 720 w 72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8">
                  <a:moveTo>
                    <a:pt x="96" y="0"/>
                  </a:moveTo>
                  <a:lnTo>
                    <a:pt x="624" y="0"/>
                  </a:lnTo>
                  <a:lnTo>
                    <a:pt x="720" y="48"/>
                  </a:lnTo>
                  <a:lnTo>
                    <a:pt x="0" y="48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pic>
        <p:nvPicPr>
          <p:cNvPr id="102" name="Picture 80" descr="key1"/>
          <p:cNvPicPr>
            <a:picLocks noChangeAspect="1" noChangeArrowheads="1"/>
          </p:cNvPicPr>
          <p:nvPr/>
        </p:nvPicPr>
        <p:blipFill>
          <a:blip r:embed="rId3">
            <a:alphaModFix amt="61000"/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971800"/>
            <a:ext cx="604838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61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" name="Picture 81" descr="key1"/>
          <p:cNvPicPr>
            <a:picLocks noChangeAspect="1" noChangeArrowheads="1"/>
          </p:cNvPicPr>
          <p:nvPr/>
        </p:nvPicPr>
        <p:blipFill>
          <a:blip r:embed="rId3">
            <a:alphaModFix amt="61000"/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943600"/>
            <a:ext cx="604838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61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" name="Picture 10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5725" y="4794399"/>
            <a:ext cx="610305" cy="610305"/>
          </a:xfrm>
          <a:prstGeom prst="rect">
            <a:avLst/>
          </a:prstGeom>
        </p:spPr>
      </p:pic>
      <p:sp>
        <p:nvSpPr>
          <p:cNvPr id="105" name="Text Box 77"/>
          <p:cNvSpPr txBox="1">
            <a:spLocks noChangeArrowheads="1"/>
          </p:cNvSpPr>
          <p:nvPr/>
        </p:nvSpPr>
        <p:spPr bwMode="auto">
          <a:xfrm>
            <a:off x="5211915" y="4963168"/>
            <a:ext cx="4968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dirty="0"/>
              <a:t>2</a:t>
            </a:r>
          </a:p>
        </p:txBody>
      </p:sp>
      <p:grpSp>
        <p:nvGrpSpPr>
          <p:cNvPr id="106" name="Group 105"/>
          <p:cNvGrpSpPr/>
          <p:nvPr/>
        </p:nvGrpSpPr>
        <p:grpSpPr>
          <a:xfrm>
            <a:off x="1106422" y="3268995"/>
            <a:ext cx="743254" cy="1089695"/>
            <a:chOff x="1106422" y="3268995"/>
            <a:chExt cx="743254" cy="1089695"/>
          </a:xfrm>
        </p:grpSpPr>
        <p:grpSp>
          <p:nvGrpSpPr>
            <p:cNvPr id="107" name="Group 4"/>
            <p:cNvGrpSpPr>
              <a:grpSpLocks/>
            </p:cNvGrpSpPr>
            <p:nvPr/>
          </p:nvGrpSpPr>
          <p:grpSpPr bwMode="auto">
            <a:xfrm>
              <a:off x="1111935" y="3268995"/>
              <a:ext cx="737741" cy="769392"/>
              <a:chOff x="429" y="1872"/>
              <a:chExt cx="246" cy="284"/>
            </a:xfrm>
          </p:grpSpPr>
          <p:sp>
            <p:nvSpPr>
              <p:cNvPr id="110" name="AutoShape 5"/>
              <p:cNvSpPr>
                <a:spLocks noChangeArrowheads="1"/>
              </p:cNvSpPr>
              <p:nvPr/>
            </p:nvSpPr>
            <p:spPr bwMode="auto">
              <a:xfrm>
                <a:off x="451" y="1872"/>
                <a:ext cx="203" cy="207"/>
              </a:xfrm>
              <a:prstGeom prst="roundRect">
                <a:avLst>
                  <a:gd name="adj" fmla="val 16667"/>
                </a:avLst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29783" dir="1514402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11" name="AutoShape 6"/>
              <p:cNvSpPr>
                <a:spLocks noChangeArrowheads="1"/>
              </p:cNvSpPr>
              <p:nvPr/>
            </p:nvSpPr>
            <p:spPr bwMode="auto">
              <a:xfrm>
                <a:off x="474" y="1898"/>
                <a:ext cx="156" cy="155"/>
              </a:xfrm>
              <a:prstGeom prst="roundRect">
                <a:avLst>
                  <a:gd name="adj" fmla="val 16667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12" name="Rectangle 7"/>
              <p:cNvSpPr>
                <a:spLocks noChangeArrowheads="1"/>
              </p:cNvSpPr>
              <p:nvPr/>
            </p:nvSpPr>
            <p:spPr bwMode="auto">
              <a:xfrm>
                <a:off x="429" y="2079"/>
                <a:ext cx="246" cy="26"/>
              </a:xfrm>
              <a:prstGeom prst="rect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13" name="Rectangle 8"/>
              <p:cNvSpPr>
                <a:spLocks noChangeArrowheads="1"/>
              </p:cNvSpPr>
              <p:nvPr/>
            </p:nvSpPr>
            <p:spPr bwMode="auto">
              <a:xfrm>
                <a:off x="429" y="2105"/>
                <a:ext cx="246" cy="51"/>
              </a:xfrm>
              <a:prstGeom prst="rect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14" name="Rectangle 9"/>
              <p:cNvSpPr>
                <a:spLocks noChangeArrowheads="1"/>
              </p:cNvSpPr>
              <p:nvPr/>
            </p:nvSpPr>
            <p:spPr bwMode="auto">
              <a:xfrm>
                <a:off x="451" y="2105"/>
                <a:ext cx="90" cy="25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108" name="Text Box 78"/>
            <p:cNvSpPr txBox="1">
              <a:spLocks noChangeArrowheads="1"/>
            </p:cNvSpPr>
            <p:nvPr/>
          </p:nvSpPr>
          <p:spPr bwMode="auto">
            <a:xfrm>
              <a:off x="1106422" y="4020136"/>
              <a:ext cx="70924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600" dirty="0" smtClean="0"/>
                <a:t>Client</a:t>
              </a:r>
              <a:endParaRPr lang="en-US" altLang="ja-JP" sz="1600" dirty="0"/>
            </a:p>
          </p:txBody>
        </p:sp>
        <p:pic>
          <p:nvPicPr>
            <p:cNvPr id="109" name="Picture 10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flipH="1">
              <a:off x="1303363" y="3352799"/>
              <a:ext cx="366715" cy="436769"/>
            </a:xfrm>
            <a:prstGeom prst="rect">
              <a:avLst/>
            </a:prstGeom>
          </p:spPr>
        </p:pic>
      </p:grpSp>
      <p:grpSp>
        <p:nvGrpSpPr>
          <p:cNvPr id="5" name="Group 4"/>
          <p:cNvGrpSpPr/>
          <p:nvPr/>
        </p:nvGrpSpPr>
        <p:grpSpPr>
          <a:xfrm>
            <a:off x="1815671" y="3529746"/>
            <a:ext cx="1010079" cy="83404"/>
            <a:chOff x="1815671" y="3434496"/>
            <a:chExt cx="1010079" cy="83404"/>
          </a:xfrm>
        </p:grpSpPr>
        <p:sp>
          <p:nvSpPr>
            <p:cNvPr id="3" name="Rectangle 2"/>
            <p:cNvSpPr/>
            <p:nvPr/>
          </p:nvSpPr>
          <p:spPr>
            <a:xfrm>
              <a:off x="1815671" y="3434496"/>
              <a:ext cx="1010079" cy="83404"/>
            </a:xfrm>
            <a:prstGeom prst="rect">
              <a:avLst/>
            </a:prstGeom>
            <a:solidFill>
              <a:srgbClr val="008000"/>
            </a:solidFill>
            <a:ln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7" name="Line 75"/>
            <p:cNvSpPr>
              <a:spLocks noChangeShapeType="1"/>
            </p:cNvSpPr>
            <p:nvPr/>
          </p:nvSpPr>
          <p:spPr bwMode="auto">
            <a:xfrm>
              <a:off x="1836738" y="3473450"/>
              <a:ext cx="963612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>
                <a:ln>
                  <a:solidFill>
                    <a:srgbClr val="60B5CC"/>
                  </a:solidFill>
                </a:ln>
              </a:endParaRPr>
            </a:p>
          </p:txBody>
        </p:sp>
      </p:grp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39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8924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Motivation: Who needs anonymity?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ja-JP" sz="2800" dirty="0">
                <a:latin typeface="Arial" charset="0"/>
                <a:ea typeface="ＭＳ Ｐゴシック" charset="0"/>
                <a:cs typeface="ＭＳ Ｐゴシック" charset="0"/>
              </a:rPr>
              <a:t>Activists in countries </a:t>
            </a:r>
            <a:r>
              <a:rPr lang="en-US" altLang="ja-JP" sz="2800" dirty="0" smtClean="0">
                <a:latin typeface="Arial" charset="0"/>
                <a:ea typeface="ＭＳ Ｐゴシック" charset="0"/>
                <a:cs typeface="ＭＳ Ｐゴシック" charset="0"/>
              </a:rPr>
              <a:t>or regions where </a:t>
            </a:r>
            <a:r>
              <a:rPr lang="en-US" altLang="ja-JP" sz="2800" dirty="0">
                <a:latin typeface="Arial" charset="0"/>
                <a:ea typeface="ＭＳ Ｐゴシック" charset="0"/>
                <a:cs typeface="ＭＳ Ｐゴシック" charset="0"/>
              </a:rPr>
              <a:t>freedom of speech is not guaranteed</a:t>
            </a:r>
          </a:p>
          <a:p>
            <a:pPr lvl="1">
              <a:lnSpc>
                <a:spcPct val="90000"/>
              </a:lnSpc>
            </a:pPr>
            <a:r>
              <a:rPr lang="en-US" altLang="ja-JP" sz="2400" dirty="0">
                <a:latin typeface="Arial" charset="0"/>
                <a:ea typeface="ＭＳ Ｐゴシック" charset="0"/>
              </a:rPr>
              <a:t>Journalists, </a:t>
            </a:r>
            <a:r>
              <a:rPr lang="en-US" altLang="ja-JP" sz="2400" dirty="0" smtClean="0">
                <a:latin typeface="Arial" charset="0"/>
                <a:ea typeface="ＭＳ Ｐゴシック" charset="0"/>
              </a:rPr>
              <a:t>dissidents</a:t>
            </a:r>
            <a:endParaRPr lang="en-US" altLang="ja-JP" sz="2400" dirty="0">
              <a:latin typeface="Arial" charset="0"/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altLang="ja-JP" sz="2400" dirty="0">
                <a:latin typeface="Arial" charset="0"/>
                <a:ea typeface="ＭＳ Ｐゴシック" charset="0"/>
              </a:rPr>
              <a:t>Censorship resistant </a:t>
            </a:r>
            <a:r>
              <a:rPr lang="en-US" altLang="ja-JP" sz="2400" dirty="0" smtClean="0">
                <a:latin typeface="Arial" charset="0"/>
                <a:ea typeface="ＭＳ Ｐゴシック" charset="0"/>
              </a:rPr>
              <a:t>libraries</a:t>
            </a:r>
          </a:p>
          <a:p>
            <a:pPr lvl="1">
              <a:lnSpc>
                <a:spcPct val="90000"/>
              </a:lnSpc>
            </a:pPr>
            <a:endParaRPr lang="en-US" altLang="ja-JP" sz="2400" dirty="0" smtClean="0">
              <a:latin typeface="Arial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altLang="ja-JP" sz="2800" dirty="0">
                <a:latin typeface="Arial" charset="0"/>
                <a:ea typeface="ＭＳ Ｐゴシック" charset="0"/>
                <a:cs typeface="ＭＳ Ｐゴシック" charset="0"/>
              </a:rPr>
              <a:t>Socially sensitive communicants</a:t>
            </a:r>
          </a:p>
          <a:p>
            <a:pPr lvl="1">
              <a:lnSpc>
                <a:spcPct val="90000"/>
              </a:lnSpc>
            </a:pPr>
            <a:r>
              <a:rPr lang="en-US" altLang="ja-JP" sz="2400" dirty="0">
                <a:latin typeface="Arial" charset="0"/>
                <a:ea typeface="ＭＳ Ｐゴシック" charset="0"/>
              </a:rPr>
              <a:t>Abuse survivors</a:t>
            </a:r>
          </a:p>
          <a:p>
            <a:pPr lvl="1">
              <a:lnSpc>
                <a:spcPct val="90000"/>
              </a:lnSpc>
            </a:pPr>
            <a:r>
              <a:rPr lang="en-US" altLang="ja-JP" sz="2400" dirty="0">
                <a:latin typeface="Arial" charset="0"/>
                <a:ea typeface="ＭＳ Ｐゴシック" charset="0"/>
              </a:rPr>
              <a:t>People with illnesses who want to preserve their privacy</a:t>
            </a:r>
          </a:p>
          <a:p>
            <a:pPr>
              <a:lnSpc>
                <a:spcPct val="90000"/>
              </a:lnSpc>
            </a:pPr>
            <a:endParaRPr lang="en-US" altLang="ja-JP" sz="2800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altLang="ja-JP" sz="2800" dirty="0" smtClean="0">
                <a:latin typeface="Arial" charset="0"/>
                <a:ea typeface="ＭＳ Ｐゴシック" charset="0"/>
                <a:cs typeface="ＭＳ Ｐゴシック" charset="0"/>
              </a:rPr>
              <a:t>Law </a:t>
            </a:r>
            <a:r>
              <a:rPr lang="en-US" altLang="ja-JP" sz="2800" dirty="0">
                <a:latin typeface="Arial" charset="0"/>
                <a:ea typeface="ＭＳ Ｐゴシック" charset="0"/>
                <a:cs typeface="ＭＳ Ｐゴシック" charset="0"/>
              </a:rPr>
              <a:t>enforcement</a:t>
            </a:r>
          </a:p>
          <a:p>
            <a:pPr lvl="1">
              <a:lnSpc>
                <a:spcPct val="90000"/>
              </a:lnSpc>
            </a:pPr>
            <a:r>
              <a:rPr lang="en-US" altLang="ja-JP" sz="2400" dirty="0">
                <a:latin typeface="Arial" charset="0"/>
                <a:ea typeface="ＭＳ Ｐゴシック" charset="0"/>
              </a:rPr>
              <a:t>Anonymous tips, crime reporting</a:t>
            </a:r>
          </a:p>
          <a:p>
            <a:pPr lvl="2">
              <a:lnSpc>
                <a:spcPct val="90000"/>
              </a:lnSpc>
            </a:pPr>
            <a:r>
              <a:rPr lang="en-US" altLang="ja-JP" sz="2000" dirty="0">
                <a:latin typeface="Arial" charset="0"/>
                <a:ea typeface="ＭＳ Ｐゴシック" charset="0"/>
              </a:rPr>
              <a:t>Witness protection program?</a:t>
            </a:r>
          </a:p>
          <a:p>
            <a:pPr lvl="1">
              <a:lnSpc>
                <a:spcPct val="90000"/>
              </a:lnSpc>
            </a:pPr>
            <a:r>
              <a:rPr lang="en-US" altLang="ja-JP" sz="2400" dirty="0">
                <a:latin typeface="Arial" charset="0"/>
                <a:ea typeface="ＭＳ Ｐゴシック" charset="0"/>
              </a:rPr>
              <a:t>Sting/undercover operations </a:t>
            </a:r>
          </a:p>
          <a:p>
            <a:pPr lvl="2">
              <a:lnSpc>
                <a:spcPct val="90000"/>
              </a:lnSpc>
            </a:pPr>
            <a:r>
              <a:rPr lang="en-US" altLang="ja-JP" sz="2000" dirty="0">
                <a:latin typeface="Arial" charset="0"/>
                <a:ea typeface="ＭＳ Ｐゴシック" charset="0"/>
              </a:rPr>
              <a:t>(although fake identity is probably more useful in that case)</a:t>
            </a:r>
          </a:p>
          <a:p>
            <a:pPr>
              <a:lnSpc>
                <a:spcPct val="90000"/>
              </a:lnSpc>
            </a:pPr>
            <a:endParaRPr lang="en-US" altLang="ja-JP" sz="2800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altLang="ja-JP" sz="2800" dirty="0" smtClean="0">
                <a:latin typeface="Arial" charset="0"/>
                <a:ea typeface="ＭＳ Ｐゴシック" charset="0"/>
                <a:cs typeface="ＭＳ Ｐゴシック" charset="0"/>
              </a:rPr>
              <a:t>Corporations</a:t>
            </a:r>
            <a:endParaRPr lang="en-US" altLang="ja-JP" sz="2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altLang="ja-JP" sz="2400" dirty="0">
                <a:latin typeface="Arial" charset="0"/>
                <a:ea typeface="ＭＳ Ｐゴシック" charset="0"/>
              </a:rPr>
              <a:t>Hiding procurement suppliers/</a:t>
            </a:r>
            <a:r>
              <a:rPr lang="en-US" altLang="ja-JP" sz="2400" dirty="0" smtClean="0">
                <a:latin typeface="Arial" charset="0"/>
                <a:ea typeface="ＭＳ Ｐゴシック" charset="0"/>
              </a:rPr>
              <a:t>patterns</a:t>
            </a:r>
            <a:endParaRPr lang="en-US" altLang="ja-JP" sz="2400" dirty="0">
              <a:latin typeface="Arial" charset="0"/>
              <a:ea typeface="ＭＳ Ｐゴシック" charset="0"/>
            </a:endParaRPr>
          </a:p>
        </p:txBody>
      </p:sp>
      <p:sp>
        <p:nvSpPr>
          <p:cNvPr id="245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50F8EAE-118A-4B4E-BF34-B91C59236EA3}" type="slidenum">
              <a:rPr lang="en-US" altLang="ja-JP" sz="800">
                <a:ea typeface="MS PGothic" charset="0"/>
                <a:cs typeface="MS PGothic" charset="0"/>
              </a:rPr>
              <a:pPr/>
              <a:t>4</a:t>
            </a:fld>
            <a:endParaRPr lang="en-US" altLang="ja-JP" sz="800"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08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How does Tor work?</a:t>
            </a:r>
            <a:br>
              <a:rPr lang="en-US" altLang="ja-JP" dirty="0"/>
            </a:br>
            <a:r>
              <a:rPr lang="en-US" altLang="ja-JP" sz="1800" dirty="0"/>
              <a:t>[</a:t>
            </a:r>
            <a:r>
              <a:rPr lang="en-US" altLang="ja-JP" sz="1800" dirty="0" err="1"/>
              <a:t>Dingledine</a:t>
            </a:r>
            <a:r>
              <a:rPr lang="en-US" altLang="ja-JP" sz="1800" dirty="0"/>
              <a:t> et al., 2004]</a:t>
            </a:r>
            <a:endParaRPr kumimoji="1" lang="ja-JP" altLang="en-US" sz="1800" dirty="0"/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752600"/>
            <a:ext cx="8229600" cy="1524000"/>
          </a:xfrm>
        </p:spPr>
        <p:txBody>
          <a:bodyPr>
            <a:normAutofit/>
          </a:bodyPr>
          <a:lstStyle/>
          <a:p>
            <a:r>
              <a:rPr lang="en-US" altLang="ja-JP" sz="2000" dirty="0">
                <a:latin typeface="Arial" charset="0"/>
                <a:ea typeface="ＭＳ Ｐゴシック" charset="0"/>
                <a:cs typeface="ＭＳ Ｐゴシック" charset="0"/>
              </a:rPr>
              <a:t>Client proxy establishes session </a:t>
            </a:r>
            <a:r>
              <a:rPr lang="en-US" altLang="ja-JP" sz="2000" dirty="0" err="1">
                <a:latin typeface="Arial" charset="0"/>
                <a:ea typeface="ＭＳ Ｐゴシック" charset="0"/>
                <a:cs typeface="ＭＳ Ｐゴシック" charset="0"/>
              </a:rPr>
              <a:t>key+circuit</a:t>
            </a:r>
            <a:r>
              <a:rPr lang="en-US" altLang="ja-JP" sz="2000" dirty="0">
                <a:latin typeface="Arial" charset="0"/>
                <a:ea typeface="ＭＳ Ｐゴシック" charset="0"/>
                <a:cs typeface="ＭＳ Ｐゴシック" charset="0"/>
              </a:rPr>
              <a:t> w/ Onion Router </a:t>
            </a:r>
            <a:r>
              <a:rPr lang="en-US" altLang="ja-JP" sz="2000" dirty="0" smtClean="0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  <a:p>
            <a:r>
              <a:rPr lang="en-US" altLang="ja-JP" sz="2000" dirty="0">
                <a:latin typeface="Arial" charset="0"/>
                <a:ea typeface="ＭＳ Ｐゴシック" charset="0"/>
                <a:cs typeface="ＭＳ Ｐゴシック" charset="0"/>
              </a:rPr>
              <a:t>Proxy tunnels through that circuit to extend to Onion Router </a:t>
            </a:r>
            <a:r>
              <a:rPr lang="en-US" altLang="ja-JP" sz="2000" dirty="0" smtClean="0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  <a:p>
            <a:r>
              <a:rPr lang="en-US" altLang="ja-JP" sz="2000" dirty="0" err="1" smtClean="0">
                <a:latin typeface="Arial" charset="0"/>
                <a:ea typeface="ＭＳ Ｐゴシック" charset="0"/>
                <a:cs typeface="ＭＳ Ｐゴシック" charset="0"/>
              </a:rPr>
              <a:t>etc</a:t>
            </a:r>
            <a:endParaRPr lang="en-US" altLang="ja-JP" sz="20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buFontTx/>
              <a:buNone/>
            </a:pPr>
            <a:r>
              <a:rPr lang="en-US" altLang="ja-JP" sz="20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</a:p>
        </p:txBody>
      </p:sp>
      <p:grpSp>
        <p:nvGrpSpPr>
          <p:cNvPr id="110600" name="Group 11"/>
          <p:cNvGrpSpPr>
            <a:grpSpLocks/>
          </p:cNvGrpSpPr>
          <p:nvPr/>
        </p:nvGrpSpPr>
        <p:grpSpPr bwMode="auto">
          <a:xfrm>
            <a:off x="2362200" y="3352800"/>
            <a:ext cx="4313238" cy="2133600"/>
            <a:chOff x="1719" y="1709"/>
            <a:chExt cx="1775" cy="1123"/>
          </a:xfrm>
        </p:grpSpPr>
        <p:sp>
          <p:nvSpPr>
            <p:cNvPr id="110660" name="Oval 12"/>
            <p:cNvSpPr>
              <a:spLocks noChangeArrowheads="1"/>
            </p:cNvSpPr>
            <p:nvPr/>
          </p:nvSpPr>
          <p:spPr bwMode="auto">
            <a:xfrm>
              <a:off x="2109" y="1709"/>
              <a:ext cx="736" cy="345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0661" name="Oval 13"/>
            <p:cNvSpPr>
              <a:spLocks noChangeArrowheads="1"/>
            </p:cNvSpPr>
            <p:nvPr/>
          </p:nvSpPr>
          <p:spPr bwMode="auto">
            <a:xfrm>
              <a:off x="2542" y="1752"/>
              <a:ext cx="692" cy="34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0662" name="Oval 14"/>
            <p:cNvSpPr>
              <a:spLocks noChangeArrowheads="1"/>
            </p:cNvSpPr>
            <p:nvPr/>
          </p:nvSpPr>
          <p:spPr bwMode="auto">
            <a:xfrm>
              <a:off x="2715" y="1925"/>
              <a:ext cx="692" cy="345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>
                <a:latin typeface="Times New Roman" charset="0"/>
              </a:endParaRPr>
            </a:p>
          </p:txBody>
        </p:sp>
        <p:sp>
          <p:nvSpPr>
            <p:cNvPr id="110663" name="Oval 15"/>
            <p:cNvSpPr>
              <a:spLocks noChangeArrowheads="1"/>
            </p:cNvSpPr>
            <p:nvPr/>
          </p:nvSpPr>
          <p:spPr bwMode="auto">
            <a:xfrm>
              <a:off x="2801" y="2141"/>
              <a:ext cx="693" cy="518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>
                <a:latin typeface="Times New Roman" charset="0"/>
              </a:endParaRPr>
            </a:p>
          </p:txBody>
        </p:sp>
        <p:sp>
          <p:nvSpPr>
            <p:cNvPr id="110664" name="Oval 16"/>
            <p:cNvSpPr>
              <a:spLocks noChangeArrowheads="1"/>
            </p:cNvSpPr>
            <p:nvPr/>
          </p:nvSpPr>
          <p:spPr bwMode="auto">
            <a:xfrm>
              <a:off x="2412" y="2270"/>
              <a:ext cx="692" cy="56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>
                <a:latin typeface="Times New Roman" charset="0"/>
              </a:endParaRPr>
            </a:p>
          </p:txBody>
        </p:sp>
        <p:sp>
          <p:nvSpPr>
            <p:cNvPr id="110665" name="Oval 17"/>
            <p:cNvSpPr>
              <a:spLocks noChangeArrowheads="1"/>
            </p:cNvSpPr>
            <p:nvPr/>
          </p:nvSpPr>
          <p:spPr bwMode="auto">
            <a:xfrm>
              <a:off x="1935" y="2141"/>
              <a:ext cx="693" cy="648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>
                <a:latin typeface="Times New Roman" charset="0"/>
              </a:endParaRPr>
            </a:p>
          </p:txBody>
        </p:sp>
        <p:sp>
          <p:nvSpPr>
            <p:cNvPr id="110666" name="Oval 18"/>
            <p:cNvSpPr>
              <a:spLocks noChangeArrowheads="1"/>
            </p:cNvSpPr>
            <p:nvPr/>
          </p:nvSpPr>
          <p:spPr bwMode="auto">
            <a:xfrm>
              <a:off x="1719" y="1838"/>
              <a:ext cx="693" cy="605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>
                <a:latin typeface="Times New Roman" charset="0"/>
              </a:endParaRPr>
            </a:p>
          </p:txBody>
        </p:sp>
        <p:sp>
          <p:nvSpPr>
            <p:cNvPr id="110667" name="Freeform 19"/>
            <p:cNvSpPr>
              <a:spLocks/>
            </p:cNvSpPr>
            <p:nvPr/>
          </p:nvSpPr>
          <p:spPr bwMode="auto">
            <a:xfrm>
              <a:off x="1893" y="1753"/>
              <a:ext cx="1470" cy="1037"/>
            </a:xfrm>
            <a:custGeom>
              <a:avLst/>
              <a:gdLst>
                <a:gd name="T0" fmla="*/ 39 w 1632"/>
                <a:gd name="T1" fmla="*/ 156 h 1152"/>
                <a:gd name="T2" fmla="*/ 312 w 1632"/>
                <a:gd name="T3" fmla="*/ 39 h 1152"/>
                <a:gd name="T4" fmla="*/ 545 w 1632"/>
                <a:gd name="T5" fmla="*/ 0 h 1152"/>
                <a:gd name="T6" fmla="*/ 1012 w 1632"/>
                <a:gd name="T7" fmla="*/ 39 h 1152"/>
                <a:gd name="T8" fmla="*/ 1168 w 1632"/>
                <a:gd name="T9" fmla="*/ 117 h 1152"/>
                <a:gd name="T10" fmla="*/ 1247 w 1632"/>
                <a:gd name="T11" fmla="*/ 272 h 1152"/>
                <a:gd name="T12" fmla="*/ 1324 w 1632"/>
                <a:gd name="T13" fmla="*/ 311 h 1152"/>
                <a:gd name="T14" fmla="*/ 1247 w 1632"/>
                <a:gd name="T15" fmla="*/ 739 h 1152"/>
                <a:gd name="T16" fmla="*/ 740 w 1632"/>
                <a:gd name="T17" fmla="*/ 933 h 1152"/>
                <a:gd name="T18" fmla="*/ 233 w 1632"/>
                <a:gd name="T19" fmla="*/ 778 h 1152"/>
                <a:gd name="T20" fmla="*/ 77 w 1632"/>
                <a:gd name="T21" fmla="*/ 622 h 1152"/>
                <a:gd name="T22" fmla="*/ 0 w 1632"/>
                <a:gd name="T23" fmla="*/ 583 h 1152"/>
                <a:gd name="T24" fmla="*/ 39 w 1632"/>
                <a:gd name="T25" fmla="*/ 156 h 11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32"/>
                <a:gd name="T40" fmla="*/ 0 h 1152"/>
                <a:gd name="T41" fmla="*/ 1632 w 1632"/>
                <a:gd name="T42" fmla="*/ 1152 h 11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32" h="1152">
                  <a:moveTo>
                    <a:pt x="48" y="192"/>
                  </a:moveTo>
                  <a:lnTo>
                    <a:pt x="384" y="48"/>
                  </a:lnTo>
                  <a:lnTo>
                    <a:pt x="672" y="0"/>
                  </a:lnTo>
                  <a:lnTo>
                    <a:pt x="1248" y="48"/>
                  </a:lnTo>
                  <a:lnTo>
                    <a:pt x="1440" y="144"/>
                  </a:lnTo>
                  <a:lnTo>
                    <a:pt x="1536" y="336"/>
                  </a:lnTo>
                  <a:lnTo>
                    <a:pt x="1632" y="384"/>
                  </a:lnTo>
                  <a:lnTo>
                    <a:pt x="1536" y="912"/>
                  </a:lnTo>
                  <a:lnTo>
                    <a:pt x="912" y="1152"/>
                  </a:lnTo>
                  <a:lnTo>
                    <a:pt x="288" y="960"/>
                  </a:lnTo>
                  <a:lnTo>
                    <a:pt x="96" y="768"/>
                  </a:lnTo>
                  <a:lnTo>
                    <a:pt x="0" y="720"/>
                  </a:lnTo>
                  <a:lnTo>
                    <a:pt x="48" y="192"/>
                  </a:ln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10601" name="Group 27"/>
          <p:cNvGrpSpPr>
            <a:grpSpLocks/>
          </p:cNvGrpSpPr>
          <p:nvPr/>
        </p:nvGrpSpPr>
        <p:grpSpPr bwMode="auto">
          <a:xfrm>
            <a:off x="2667000" y="3048000"/>
            <a:ext cx="1066800" cy="990600"/>
            <a:chOff x="3241" y="2664"/>
            <a:chExt cx="672" cy="624"/>
          </a:xfrm>
        </p:grpSpPr>
        <p:sp>
          <p:nvSpPr>
            <p:cNvPr id="1337365" name="AutoShape 21"/>
            <p:cNvSpPr>
              <a:spLocks noChangeArrowheads="1"/>
            </p:cNvSpPr>
            <p:nvPr/>
          </p:nvSpPr>
          <p:spPr bwMode="auto">
            <a:xfrm>
              <a:off x="3375" y="2664"/>
              <a:ext cx="404" cy="384"/>
            </a:xfrm>
            <a:prstGeom prst="roundRect">
              <a:avLst>
                <a:gd name="adj" fmla="val 16667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63500" dist="29783" dir="1514402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10655" name="AutoShape 22"/>
            <p:cNvSpPr>
              <a:spLocks noChangeArrowheads="1"/>
            </p:cNvSpPr>
            <p:nvPr/>
          </p:nvSpPr>
          <p:spPr bwMode="auto">
            <a:xfrm>
              <a:off x="3421" y="2712"/>
              <a:ext cx="312" cy="288"/>
            </a:xfrm>
            <a:prstGeom prst="roundRect">
              <a:avLst>
                <a:gd name="adj" fmla="val 16667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0656" name="Rectangle 23"/>
            <p:cNvSpPr>
              <a:spLocks noChangeArrowheads="1"/>
            </p:cNvSpPr>
            <p:nvPr/>
          </p:nvSpPr>
          <p:spPr bwMode="auto">
            <a:xfrm>
              <a:off x="3331" y="3048"/>
              <a:ext cx="492" cy="49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0657" name="Rectangle 24"/>
            <p:cNvSpPr>
              <a:spLocks noChangeArrowheads="1"/>
            </p:cNvSpPr>
            <p:nvPr/>
          </p:nvSpPr>
          <p:spPr bwMode="auto">
            <a:xfrm>
              <a:off x="3331" y="3097"/>
              <a:ext cx="492" cy="94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0658" name="Rectangle 25"/>
            <p:cNvSpPr>
              <a:spLocks noChangeArrowheads="1"/>
            </p:cNvSpPr>
            <p:nvPr/>
          </p:nvSpPr>
          <p:spPr bwMode="auto">
            <a:xfrm>
              <a:off x="3375" y="3097"/>
              <a:ext cx="180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0659" name="Freeform 26"/>
            <p:cNvSpPr>
              <a:spLocks/>
            </p:cNvSpPr>
            <p:nvPr/>
          </p:nvSpPr>
          <p:spPr bwMode="auto">
            <a:xfrm>
              <a:off x="3241" y="3191"/>
              <a:ext cx="672" cy="97"/>
            </a:xfrm>
            <a:custGeom>
              <a:avLst/>
              <a:gdLst>
                <a:gd name="T0" fmla="*/ 84 w 720"/>
                <a:gd name="T1" fmla="*/ 0 h 48"/>
                <a:gd name="T2" fmla="*/ 543 w 720"/>
                <a:gd name="T3" fmla="*/ 0 h 48"/>
                <a:gd name="T4" fmla="*/ 627 w 720"/>
                <a:gd name="T5" fmla="*/ 196 h 48"/>
                <a:gd name="T6" fmla="*/ 0 w 720"/>
                <a:gd name="T7" fmla="*/ 196 h 48"/>
                <a:gd name="T8" fmla="*/ 84 w 720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8"/>
                <a:gd name="T17" fmla="*/ 720 w 72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8">
                  <a:moveTo>
                    <a:pt x="96" y="0"/>
                  </a:moveTo>
                  <a:lnTo>
                    <a:pt x="624" y="0"/>
                  </a:lnTo>
                  <a:lnTo>
                    <a:pt x="720" y="48"/>
                  </a:lnTo>
                  <a:lnTo>
                    <a:pt x="0" y="48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337373" name="AutoShape 29"/>
          <p:cNvSpPr>
            <a:spLocks noChangeArrowheads="1"/>
          </p:cNvSpPr>
          <p:nvPr/>
        </p:nvSpPr>
        <p:spPr bwMode="auto">
          <a:xfrm>
            <a:off x="4251325" y="3048009"/>
            <a:ext cx="641350" cy="609601"/>
          </a:xfrm>
          <a:prstGeom prst="roundRect">
            <a:avLst>
              <a:gd name="adj" fmla="val 16667"/>
            </a:avLst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29783" dir="1514402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noFill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0649" name="AutoShape 30"/>
          <p:cNvSpPr>
            <a:spLocks noChangeArrowheads="1"/>
          </p:cNvSpPr>
          <p:nvPr/>
        </p:nvSpPr>
        <p:spPr bwMode="auto">
          <a:xfrm>
            <a:off x="4324350" y="3124209"/>
            <a:ext cx="495300" cy="457201"/>
          </a:xfrm>
          <a:prstGeom prst="roundRect">
            <a:avLst>
              <a:gd name="adj" fmla="val 16667"/>
            </a:avLst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>
              <a:noFill/>
            </a:endParaRPr>
          </a:p>
        </p:txBody>
      </p:sp>
      <p:sp>
        <p:nvSpPr>
          <p:cNvPr id="110650" name="Rectangle 31"/>
          <p:cNvSpPr>
            <a:spLocks noChangeArrowheads="1"/>
          </p:cNvSpPr>
          <p:nvPr/>
        </p:nvSpPr>
        <p:spPr bwMode="auto">
          <a:xfrm>
            <a:off x="4181475" y="3657610"/>
            <a:ext cx="781050" cy="77788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noFill/>
            </a:endParaRPr>
          </a:p>
        </p:txBody>
      </p:sp>
      <p:sp>
        <p:nvSpPr>
          <p:cNvPr id="110651" name="Rectangle 32"/>
          <p:cNvSpPr>
            <a:spLocks noChangeArrowheads="1"/>
          </p:cNvSpPr>
          <p:nvPr/>
        </p:nvSpPr>
        <p:spPr bwMode="auto">
          <a:xfrm>
            <a:off x="4181475" y="3735398"/>
            <a:ext cx="781050" cy="149225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noFill/>
            </a:endParaRPr>
          </a:p>
        </p:txBody>
      </p:sp>
      <p:sp>
        <p:nvSpPr>
          <p:cNvPr id="110652" name="Rectangle 33"/>
          <p:cNvSpPr>
            <a:spLocks noChangeArrowheads="1"/>
          </p:cNvSpPr>
          <p:nvPr/>
        </p:nvSpPr>
        <p:spPr bwMode="auto">
          <a:xfrm>
            <a:off x="4251325" y="3735398"/>
            <a:ext cx="285750" cy="73025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noFill/>
            </a:endParaRPr>
          </a:p>
        </p:txBody>
      </p:sp>
      <p:sp>
        <p:nvSpPr>
          <p:cNvPr id="110653" name="Freeform 34"/>
          <p:cNvSpPr>
            <a:spLocks/>
          </p:cNvSpPr>
          <p:nvPr/>
        </p:nvSpPr>
        <p:spPr bwMode="auto">
          <a:xfrm>
            <a:off x="4038600" y="3884623"/>
            <a:ext cx="1066800" cy="153988"/>
          </a:xfrm>
          <a:custGeom>
            <a:avLst/>
            <a:gdLst>
              <a:gd name="T0" fmla="*/ 84 w 720"/>
              <a:gd name="T1" fmla="*/ 0 h 48"/>
              <a:gd name="T2" fmla="*/ 543 w 720"/>
              <a:gd name="T3" fmla="*/ 0 h 48"/>
              <a:gd name="T4" fmla="*/ 627 w 720"/>
              <a:gd name="T5" fmla="*/ 196 h 48"/>
              <a:gd name="T6" fmla="*/ 0 w 720"/>
              <a:gd name="T7" fmla="*/ 196 h 48"/>
              <a:gd name="T8" fmla="*/ 84 w 720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0"/>
              <a:gd name="T16" fmla="*/ 0 h 48"/>
              <a:gd name="T17" fmla="*/ 720 w 720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0" h="48">
                <a:moveTo>
                  <a:pt x="96" y="0"/>
                </a:moveTo>
                <a:lnTo>
                  <a:pt x="624" y="0"/>
                </a:lnTo>
                <a:lnTo>
                  <a:pt x="720" y="48"/>
                </a:lnTo>
                <a:lnTo>
                  <a:pt x="0" y="48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1">
              <a:alpha val="3000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>
              <a:noFill/>
            </a:endParaRPr>
          </a:p>
        </p:txBody>
      </p:sp>
      <p:sp>
        <p:nvSpPr>
          <p:cNvPr id="1337380" name="AutoShape 36"/>
          <p:cNvSpPr>
            <a:spLocks noChangeArrowheads="1"/>
          </p:cNvSpPr>
          <p:nvPr/>
        </p:nvSpPr>
        <p:spPr bwMode="auto">
          <a:xfrm>
            <a:off x="5470525" y="3200400"/>
            <a:ext cx="641350" cy="609600"/>
          </a:xfrm>
          <a:prstGeom prst="roundRect">
            <a:avLst>
              <a:gd name="adj" fmla="val 16667"/>
            </a:avLst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29783" dir="1514402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0643" name="AutoShape 37"/>
          <p:cNvSpPr>
            <a:spLocks noChangeArrowheads="1"/>
          </p:cNvSpPr>
          <p:nvPr/>
        </p:nvSpPr>
        <p:spPr bwMode="auto">
          <a:xfrm>
            <a:off x="5543550" y="3276600"/>
            <a:ext cx="495300" cy="457200"/>
          </a:xfrm>
          <a:prstGeom prst="roundRect">
            <a:avLst>
              <a:gd name="adj" fmla="val 16667"/>
            </a:avLst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44" name="Rectangle 38"/>
          <p:cNvSpPr>
            <a:spLocks noChangeArrowheads="1"/>
          </p:cNvSpPr>
          <p:nvPr/>
        </p:nvSpPr>
        <p:spPr bwMode="auto">
          <a:xfrm>
            <a:off x="5400675" y="3810000"/>
            <a:ext cx="781050" cy="77788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45" name="Rectangle 39"/>
          <p:cNvSpPr>
            <a:spLocks noChangeArrowheads="1"/>
          </p:cNvSpPr>
          <p:nvPr/>
        </p:nvSpPr>
        <p:spPr bwMode="auto">
          <a:xfrm>
            <a:off x="5400675" y="3887788"/>
            <a:ext cx="781050" cy="149225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46" name="Rectangle 40"/>
          <p:cNvSpPr>
            <a:spLocks noChangeArrowheads="1"/>
          </p:cNvSpPr>
          <p:nvPr/>
        </p:nvSpPr>
        <p:spPr bwMode="auto">
          <a:xfrm>
            <a:off x="5470525" y="3887788"/>
            <a:ext cx="285750" cy="73025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47" name="Freeform 41"/>
          <p:cNvSpPr>
            <a:spLocks/>
          </p:cNvSpPr>
          <p:nvPr/>
        </p:nvSpPr>
        <p:spPr bwMode="auto">
          <a:xfrm>
            <a:off x="5257800" y="4037013"/>
            <a:ext cx="1066800" cy="153988"/>
          </a:xfrm>
          <a:custGeom>
            <a:avLst/>
            <a:gdLst>
              <a:gd name="T0" fmla="*/ 84 w 720"/>
              <a:gd name="T1" fmla="*/ 0 h 48"/>
              <a:gd name="T2" fmla="*/ 543 w 720"/>
              <a:gd name="T3" fmla="*/ 0 h 48"/>
              <a:gd name="T4" fmla="*/ 627 w 720"/>
              <a:gd name="T5" fmla="*/ 196 h 48"/>
              <a:gd name="T6" fmla="*/ 0 w 720"/>
              <a:gd name="T7" fmla="*/ 196 h 48"/>
              <a:gd name="T8" fmla="*/ 84 w 720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0"/>
              <a:gd name="T16" fmla="*/ 0 h 48"/>
              <a:gd name="T17" fmla="*/ 720 w 720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0" h="48">
                <a:moveTo>
                  <a:pt x="96" y="0"/>
                </a:moveTo>
                <a:lnTo>
                  <a:pt x="624" y="0"/>
                </a:lnTo>
                <a:lnTo>
                  <a:pt x="720" y="48"/>
                </a:lnTo>
                <a:lnTo>
                  <a:pt x="0" y="48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1">
              <a:alpha val="3000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7387" name="AutoShape 43"/>
          <p:cNvSpPr>
            <a:spLocks noChangeArrowheads="1"/>
          </p:cNvSpPr>
          <p:nvPr/>
        </p:nvSpPr>
        <p:spPr bwMode="auto">
          <a:xfrm>
            <a:off x="5165725" y="4876800"/>
            <a:ext cx="641350" cy="609600"/>
          </a:xfrm>
          <a:prstGeom prst="roundRect">
            <a:avLst>
              <a:gd name="adj" fmla="val 16667"/>
            </a:avLst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29783" dir="1514402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0637" name="AutoShape 44"/>
          <p:cNvSpPr>
            <a:spLocks noChangeArrowheads="1"/>
          </p:cNvSpPr>
          <p:nvPr/>
        </p:nvSpPr>
        <p:spPr bwMode="auto">
          <a:xfrm>
            <a:off x="5238750" y="4953000"/>
            <a:ext cx="495300" cy="457200"/>
          </a:xfrm>
          <a:prstGeom prst="roundRect">
            <a:avLst>
              <a:gd name="adj" fmla="val 16667"/>
            </a:avLst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38" name="Rectangle 45"/>
          <p:cNvSpPr>
            <a:spLocks noChangeArrowheads="1"/>
          </p:cNvSpPr>
          <p:nvPr/>
        </p:nvSpPr>
        <p:spPr bwMode="auto">
          <a:xfrm>
            <a:off x="5095875" y="5486400"/>
            <a:ext cx="781050" cy="77788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39" name="Rectangle 46"/>
          <p:cNvSpPr>
            <a:spLocks noChangeArrowheads="1"/>
          </p:cNvSpPr>
          <p:nvPr/>
        </p:nvSpPr>
        <p:spPr bwMode="auto">
          <a:xfrm>
            <a:off x="5095875" y="5564188"/>
            <a:ext cx="781050" cy="149225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40" name="Rectangle 47"/>
          <p:cNvSpPr>
            <a:spLocks noChangeArrowheads="1"/>
          </p:cNvSpPr>
          <p:nvPr/>
        </p:nvSpPr>
        <p:spPr bwMode="auto">
          <a:xfrm>
            <a:off x="5165725" y="5564188"/>
            <a:ext cx="285750" cy="73025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41" name="Freeform 48"/>
          <p:cNvSpPr>
            <a:spLocks/>
          </p:cNvSpPr>
          <p:nvPr/>
        </p:nvSpPr>
        <p:spPr bwMode="auto">
          <a:xfrm>
            <a:off x="4953000" y="5713413"/>
            <a:ext cx="1066800" cy="153988"/>
          </a:xfrm>
          <a:custGeom>
            <a:avLst/>
            <a:gdLst>
              <a:gd name="T0" fmla="*/ 84 w 720"/>
              <a:gd name="T1" fmla="*/ 0 h 48"/>
              <a:gd name="T2" fmla="*/ 543 w 720"/>
              <a:gd name="T3" fmla="*/ 0 h 48"/>
              <a:gd name="T4" fmla="*/ 627 w 720"/>
              <a:gd name="T5" fmla="*/ 196 h 48"/>
              <a:gd name="T6" fmla="*/ 0 w 720"/>
              <a:gd name="T7" fmla="*/ 196 h 48"/>
              <a:gd name="T8" fmla="*/ 84 w 720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0"/>
              <a:gd name="T16" fmla="*/ 0 h 48"/>
              <a:gd name="T17" fmla="*/ 720 w 720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0" h="48">
                <a:moveTo>
                  <a:pt x="96" y="0"/>
                </a:moveTo>
                <a:lnTo>
                  <a:pt x="624" y="0"/>
                </a:lnTo>
                <a:lnTo>
                  <a:pt x="720" y="48"/>
                </a:lnTo>
                <a:lnTo>
                  <a:pt x="0" y="48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1">
              <a:alpha val="3000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7394" name="AutoShape 50"/>
          <p:cNvSpPr>
            <a:spLocks noChangeArrowheads="1"/>
          </p:cNvSpPr>
          <p:nvPr/>
        </p:nvSpPr>
        <p:spPr bwMode="auto">
          <a:xfrm>
            <a:off x="4098925" y="4800600"/>
            <a:ext cx="641350" cy="609600"/>
          </a:xfrm>
          <a:prstGeom prst="roundRect">
            <a:avLst>
              <a:gd name="adj" fmla="val 16667"/>
            </a:avLst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29783" dir="1514402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0631" name="AutoShape 51"/>
          <p:cNvSpPr>
            <a:spLocks noChangeArrowheads="1"/>
          </p:cNvSpPr>
          <p:nvPr/>
        </p:nvSpPr>
        <p:spPr bwMode="auto">
          <a:xfrm>
            <a:off x="4171950" y="4876800"/>
            <a:ext cx="495300" cy="457200"/>
          </a:xfrm>
          <a:prstGeom prst="roundRect">
            <a:avLst>
              <a:gd name="adj" fmla="val 16667"/>
            </a:avLst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32" name="Rectangle 52"/>
          <p:cNvSpPr>
            <a:spLocks noChangeArrowheads="1"/>
          </p:cNvSpPr>
          <p:nvPr/>
        </p:nvSpPr>
        <p:spPr bwMode="auto">
          <a:xfrm>
            <a:off x="4029075" y="5410200"/>
            <a:ext cx="781050" cy="77788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33" name="Rectangle 53"/>
          <p:cNvSpPr>
            <a:spLocks noChangeArrowheads="1"/>
          </p:cNvSpPr>
          <p:nvPr/>
        </p:nvSpPr>
        <p:spPr bwMode="auto">
          <a:xfrm>
            <a:off x="4029075" y="5487988"/>
            <a:ext cx="781050" cy="149225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34" name="Rectangle 54"/>
          <p:cNvSpPr>
            <a:spLocks noChangeArrowheads="1"/>
          </p:cNvSpPr>
          <p:nvPr/>
        </p:nvSpPr>
        <p:spPr bwMode="auto">
          <a:xfrm>
            <a:off x="4098925" y="5487988"/>
            <a:ext cx="285750" cy="73025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35" name="Freeform 55"/>
          <p:cNvSpPr>
            <a:spLocks/>
          </p:cNvSpPr>
          <p:nvPr/>
        </p:nvSpPr>
        <p:spPr bwMode="auto">
          <a:xfrm>
            <a:off x="3886200" y="5637213"/>
            <a:ext cx="1066800" cy="153988"/>
          </a:xfrm>
          <a:custGeom>
            <a:avLst/>
            <a:gdLst>
              <a:gd name="T0" fmla="*/ 84 w 720"/>
              <a:gd name="T1" fmla="*/ 0 h 48"/>
              <a:gd name="T2" fmla="*/ 543 w 720"/>
              <a:gd name="T3" fmla="*/ 0 h 48"/>
              <a:gd name="T4" fmla="*/ 627 w 720"/>
              <a:gd name="T5" fmla="*/ 196 h 48"/>
              <a:gd name="T6" fmla="*/ 0 w 720"/>
              <a:gd name="T7" fmla="*/ 196 h 48"/>
              <a:gd name="T8" fmla="*/ 84 w 720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0"/>
              <a:gd name="T16" fmla="*/ 0 h 48"/>
              <a:gd name="T17" fmla="*/ 720 w 720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0" h="48">
                <a:moveTo>
                  <a:pt x="96" y="0"/>
                </a:moveTo>
                <a:lnTo>
                  <a:pt x="624" y="0"/>
                </a:lnTo>
                <a:lnTo>
                  <a:pt x="720" y="48"/>
                </a:lnTo>
                <a:lnTo>
                  <a:pt x="0" y="48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1">
              <a:alpha val="3000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7401" name="AutoShape 57"/>
          <p:cNvSpPr>
            <a:spLocks noChangeArrowheads="1"/>
          </p:cNvSpPr>
          <p:nvPr/>
        </p:nvSpPr>
        <p:spPr bwMode="auto">
          <a:xfrm>
            <a:off x="2879725" y="4572000"/>
            <a:ext cx="641350" cy="609600"/>
          </a:xfrm>
          <a:prstGeom prst="roundRect">
            <a:avLst>
              <a:gd name="adj" fmla="val 16667"/>
            </a:avLst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29783" dir="1514402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0625" name="AutoShape 58"/>
          <p:cNvSpPr>
            <a:spLocks noChangeArrowheads="1"/>
          </p:cNvSpPr>
          <p:nvPr/>
        </p:nvSpPr>
        <p:spPr bwMode="auto">
          <a:xfrm>
            <a:off x="2952750" y="4648200"/>
            <a:ext cx="495300" cy="457200"/>
          </a:xfrm>
          <a:prstGeom prst="roundRect">
            <a:avLst>
              <a:gd name="adj" fmla="val 16667"/>
            </a:avLst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26" name="Rectangle 59"/>
          <p:cNvSpPr>
            <a:spLocks noChangeArrowheads="1"/>
          </p:cNvSpPr>
          <p:nvPr/>
        </p:nvSpPr>
        <p:spPr bwMode="auto">
          <a:xfrm>
            <a:off x="2809875" y="5181600"/>
            <a:ext cx="781050" cy="77788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27" name="Rectangle 60"/>
          <p:cNvSpPr>
            <a:spLocks noChangeArrowheads="1"/>
          </p:cNvSpPr>
          <p:nvPr/>
        </p:nvSpPr>
        <p:spPr bwMode="auto">
          <a:xfrm>
            <a:off x="2809875" y="5259388"/>
            <a:ext cx="781050" cy="1492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28" name="Rectangle 61"/>
          <p:cNvSpPr>
            <a:spLocks noChangeArrowheads="1"/>
          </p:cNvSpPr>
          <p:nvPr/>
        </p:nvSpPr>
        <p:spPr bwMode="auto">
          <a:xfrm>
            <a:off x="2879725" y="5259388"/>
            <a:ext cx="285750" cy="730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29" name="Freeform 62"/>
          <p:cNvSpPr>
            <a:spLocks/>
          </p:cNvSpPr>
          <p:nvPr/>
        </p:nvSpPr>
        <p:spPr bwMode="auto">
          <a:xfrm>
            <a:off x="2667000" y="5408613"/>
            <a:ext cx="1066800" cy="153988"/>
          </a:xfrm>
          <a:custGeom>
            <a:avLst/>
            <a:gdLst>
              <a:gd name="T0" fmla="*/ 84 w 720"/>
              <a:gd name="T1" fmla="*/ 0 h 48"/>
              <a:gd name="T2" fmla="*/ 543 w 720"/>
              <a:gd name="T3" fmla="*/ 0 h 48"/>
              <a:gd name="T4" fmla="*/ 627 w 720"/>
              <a:gd name="T5" fmla="*/ 196 h 48"/>
              <a:gd name="T6" fmla="*/ 0 w 720"/>
              <a:gd name="T7" fmla="*/ 196 h 48"/>
              <a:gd name="T8" fmla="*/ 84 w 720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0"/>
              <a:gd name="T16" fmla="*/ 0 h 48"/>
              <a:gd name="T17" fmla="*/ 720 w 720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0" h="48">
                <a:moveTo>
                  <a:pt x="96" y="0"/>
                </a:moveTo>
                <a:lnTo>
                  <a:pt x="624" y="0"/>
                </a:lnTo>
                <a:lnTo>
                  <a:pt x="720" y="48"/>
                </a:lnTo>
                <a:lnTo>
                  <a:pt x="0" y="48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07" name="Line 64"/>
          <p:cNvSpPr>
            <a:spLocks noChangeShapeType="1"/>
          </p:cNvSpPr>
          <p:nvPr/>
        </p:nvSpPr>
        <p:spPr bwMode="auto">
          <a:xfrm flipV="1">
            <a:off x="3124200" y="4038600"/>
            <a:ext cx="76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08" name="Line 65"/>
          <p:cNvSpPr>
            <a:spLocks noChangeShapeType="1"/>
          </p:cNvSpPr>
          <p:nvPr/>
        </p:nvSpPr>
        <p:spPr bwMode="auto">
          <a:xfrm flipV="1">
            <a:off x="3352800" y="4191000"/>
            <a:ext cx="8382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09" name="Line 66"/>
          <p:cNvSpPr>
            <a:spLocks noChangeShapeType="1"/>
          </p:cNvSpPr>
          <p:nvPr/>
        </p:nvSpPr>
        <p:spPr bwMode="auto">
          <a:xfrm flipV="1">
            <a:off x="3581400" y="4267200"/>
            <a:ext cx="1600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10" name="Line 67"/>
          <p:cNvSpPr>
            <a:spLocks noChangeShapeType="1"/>
          </p:cNvSpPr>
          <p:nvPr/>
        </p:nvSpPr>
        <p:spPr bwMode="auto">
          <a:xfrm>
            <a:off x="3581400" y="4876800"/>
            <a:ext cx="4572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11" name="Line 68"/>
          <p:cNvSpPr>
            <a:spLocks noChangeShapeType="1"/>
          </p:cNvSpPr>
          <p:nvPr/>
        </p:nvSpPr>
        <p:spPr bwMode="auto">
          <a:xfrm>
            <a:off x="3429000" y="4191000"/>
            <a:ext cx="9144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12" name="Line 69"/>
          <p:cNvSpPr>
            <a:spLocks noChangeShapeType="1"/>
          </p:cNvSpPr>
          <p:nvPr/>
        </p:nvSpPr>
        <p:spPr bwMode="auto">
          <a:xfrm>
            <a:off x="3657600" y="3581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13" name="Line 70"/>
          <p:cNvSpPr>
            <a:spLocks noChangeShapeType="1"/>
          </p:cNvSpPr>
          <p:nvPr/>
        </p:nvSpPr>
        <p:spPr bwMode="auto">
          <a:xfrm>
            <a:off x="5029200" y="35814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14" name="Line 71"/>
          <p:cNvSpPr>
            <a:spLocks noChangeShapeType="1"/>
          </p:cNvSpPr>
          <p:nvPr/>
        </p:nvSpPr>
        <p:spPr bwMode="auto">
          <a:xfrm flipV="1">
            <a:off x="5562600" y="4267200"/>
            <a:ext cx="228600" cy="533400"/>
          </a:xfrm>
          <a:prstGeom prst="line">
            <a:avLst/>
          </a:prstGeom>
          <a:ln w="31750">
            <a:solidFill>
              <a:srgbClr val="FFFF00"/>
            </a:solidFill>
            <a:headEnd/>
            <a:tailEnd/>
          </a:ln>
          <a:extLst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ja-JP" altLang="en-US"/>
          </a:p>
        </p:txBody>
      </p:sp>
      <p:sp>
        <p:nvSpPr>
          <p:cNvPr id="110615" name="Line 72"/>
          <p:cNvSpPr>
            <a:spLocks noChangeShapeType="1"/>
          </p:cNvSpPr>
          <p:nvPr/>
        </p:nvSpPr>
        <p:spPr bwMode="auto">
          <a:xfrm>
            <a:off x="4876800" y="51054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16" name="Line 73"/>
          <p:cNvSpPr>
            <a:spLocks noChangeShapeType="1"/>
          </p:cNvSpPr>
          <p:nvPr/>
        </p:nvSpPr>
        <p:spPr bwMode="auto">
          <a:xfrm flipV="1">
            <a:off x="4495800" y="4114800"/>
            <a:ext cx="1524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17" name="Line 74"/>
          <p:cNvSpPr>
            <a:spLocks noChangeShapeType="1"/>
          </p:cNvSpPr>
          <p:nvPr/>
        </p:nvSpPr>
        <p:spPr bwMode="auto">
          <a:xfrm flipH="1" flipV="1">
            <a:off x="4876800" y="4114800"/>
            <a:ext cx="3810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110621" name="Picture 80" descr="key1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922956"/>
            <a:ext cx="604838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622" name="Picture 81" descr="key1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684463"/>
            <a:ext cx="528638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2897463" y="2977463"/>
            <a:ext cx="610305" cy="652317"/>
            <a:chOff x="6031266" y="2285295"/>
            <a:chExt cx="610305" cy="652317"/>
          </a:xfrm>
        </p:grpSpPr>
        <p:pic>
          <p:nvPicPr>
            <p:cNvPr id="86" name="Picture 8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031266" y="2285295"/>
              <a:ext cx="610305" cy="610305"/>
            </a:xfrm>
            <a:prstGeom prst="rect">
              <a:avLst/>
            </a:prstGeom>
          </p:spPr>
        </p:pic>
        <p:sp>
          <p:nvSpPr>
            <p:cNvPr id="110620" name="Text Box 77"/>
            <p:cNvSpPr txBox="1">
              <a:spLocks noChangeArrowheads="1"/>
            </p:cNvSpPr>
            <p:nvPr/>
          </p:nvSpPr>
          <p:spPr bwMode="auto">
            <a:xfrm>
              <a:off x="6055456" y="2475947"/>
              <a:ext cx="49688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dirty="0"/>
                <a:t>1</a:t>
              </a:r>
            </a:p>
          </p:txBody>
        </p:sp>
      </p:grpSp>
      <p:pic>
        <p:nvPicPr>
          <p:cNvPr id="90" name="Picture 89"/>
          <p:cNvPicPr>
            <a:picLocks noChangeAspect="1"/>
          </p:cNvPicPr>
          <p:nvPr/>
        </p:nvPicPr>
        <p:blipFill>
          <a:blip r:embed="rId4">
            <a:alphaModFix amt="31000"/>
          </a:blip>
          <a:stretch>
            <a:fillRect/>
          </a:stretch>
        </p:blipFill>
        <p:spPr>
          <a:xfrm>
            <a:off x="5474305" y="3124200"/>
            <a:ext cx="610305" cy="610305"/>
          </a:xfrm>
          <a:prstGeom prst="rect">
            <a:avLst/>
          </a:prstGeom>
        </p:spPr>
      </p:pic>
      <p:pic>
        <p:nvPicPr>
          <p:cNvPr id="91" name="Picture 90"/>
          <p:cNvPicPr>
            <a:picLocks noChangeAspect="1"/>
          </p:cNvPicPr>
          <p:nvPr/>
        </p:nvPicPr>
        <p:blipFill>
          <a:blip r:embed="rId4">
            <a:alphaModFix amt="31000"/>
          </a:blip>
          <a:stretch>
            <a:fillRect/>
          </a:stretch>
        </p:blipFill>
        <p:spPr>
          <a:xfrm>
            <a:off x="5165725" y="4794399"/>
            <a:ext cx="610305" cy="610305"/>
          </a:xfrm>
          <a:prstGeom prst="rect">
            <a:avLst/>
          </a:prstGeom>
        </p:spPr>
      </p:pic>
      <p:pic>
        <p:nvPicPr>
          <p:cNvPr id="92" name="Picture 91"/>
          <p:cNvPicPr>
            <a:picLocks noChangeAspect="1"/>
          </p:cNvPicPr>
          <p:nvPr/>
        </p:nvPicPr>
        <p:blipFill>
          <a:blip r:embed="rId4">
            <a:alphaModFix amt="31000"/>
          </a:blip>
          <a:stretch>
            <a:fillRect/>
          </a:stretch>
        </p:blipFill>
        <p:spPr>
          <a:xfrm>
            <a:off x="4254097" y="2975933"/>
            <a:ext cx="610305" cy="610305"/>
          </a:xfrm>
          <a:prstGeom prst="rect">
            <a:avLst/>
          </a:prstGeom>
        </p:spPr>
      </p:pic>
      <p:pic>
        <p:nvPicPr>
          <p:cNvPr id="93" name="Picture 92"/>
          <p:cNvPicPr>
            <a:picLocks noChangeAspect="1"/>
          </p:cNvPicPr>
          <p:nvPr/>
        </p:nvPicPr>
        <p:blipFill>
          <a:blip r:embed="rId4">
            <a:alphaModFix amt="31000"/>
          </a:blip>
          <a:stretch>
            <a:fillRect/>
          </a:stretch>
        </p:blipFill>
        <p:spPr>
          <a:xfrm>
            <a:off x="4114800" y="4716438"/>
            <a:ext cx="610305" cy="610305"/>
          </a:xfrm>
          <a:prstGeom prst="rect">
            <a:avLst/>
          </a:prstGeom>
        </p:spPr>
      </p:pic>
      <p:pic>
        <p:nvPicPr>
          <p:cNvPr id="94" name="Picture 93"/>
          <p:cNvPicPr>
            <a:picLocks noChangeAspect="1"/>
          </p:cNvPicPr>
          <p:nvPr/>
        </p:nvPicPr>
        <p:blipFill>
          <a:blip r:embed="rId4">
            <a:alphaModFix amt="31000"/>
          </a:blip>
          <a:stretch>
            <a:fillRect/>
          </a:stretch>
        </p:blipFill>
        <p:spPr>
          <a:xfrm>
            <a:off x="2910770" y="4489246"/>
            <a:ext cx="610305" cy="610305"/>
          </a:xfrm>
          <a:prstGeom prst="rect">
            <a:avLst/>
          </a:prstGeom>
        </p:spPr>
      </p:pic>
      <p:grpSp>
        <p:nvGrpSpPr>
          <p:cNvPr id="95" name="Group 41"/>
          <p:cNvGrpSpPr>
            <a:grpSpLocks/>
          </p:cNvGrpSpPr>
          <p:nvPr/>
        </p:nvGrpSpPr>
        <p:grpSpPr bwMode="auto">
          <a:xfrm>
            <a:off x="4953000" y="4876800"/>
            <a:ext cx="1066800" cy="990600"/>
            <a:chOff x="3241" y="2664"/>
            <a:chExt cx="672" cy="624"/>
          </a:xfrm>
        </p:grpSpPr>
        <p:sp>
          <p:nvSpPr>
            <p:cNvPr id="96" name="AutoShape 42"/>
            <p:cNvSpPr>
              <a:spLocks noChangeArrowheads="1"/>
            </p:cNvSpPr>
            <p:nvPr/>
          </p:nvSpPr>
          <p:spPr bwMode="auto">
            <a:xfrm>
              <a:off x="3375" y="2664"/>
              <a:ext cx="404" cy="384"/>
            </a:xfrm>
            <a:prstGeom prst="roundRect">
              <a:avLst>
                <a:gd name="adj" fmla="val 16667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63500" dist="29783" dir="1514402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7" name="AutoShape 43"/>
            <p:cNvSpPr>
              <a:spLocks noChangeArrowheads="1"/>
            </p:cNvSpPr>
            <p:nvPr/>
          </p:nvSpPr>
          <p:spPr bwMode="auto">
            <a:xfrm>
              <a:off x="3421" y="2712"/>
              <a:ext cx="312" cy="288"/>
            </a:xfrm>
            <a:prstGeom prst="roundRect">
              <a:avLst>
                <a:gd name="adj" fmla="val 16667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8" name="Rectangle 44"/>
            <p:cNvSpPr>
              <a:spLocks noChangeArrowheads="1"/>
            </p:cNvSpPr>
            <p:nvPr/>
          </p:nvSpPr>
          <p:spPr bwMode="auto">
            <a:xfrm>
              <a:off x="3331" y="3048"/>
              <a:ext cx="492" cy="49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9" name="Rectangle 45"/>
            <p:cNvSpPr>
              <a:spLocks noChangeArrowheads="1"/>
            </p:cNvSpPr>
            <p:nvPr/>
          </p:nvSpPr>
          <p:spPr bwMode="auto">
            <a:xfrm>
              <a:off x="3331" y="3097"/>
              <a:ext cx="492" cy="94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0" name="Rectangle 46"/>
            <p:cNvSpPr>
              <a:spLocks noChangeArrowheads="1"/>
            </p:cNvSpPr>
            <p:nvPr/>
          </p:nvSpPr>
          <p:spPr bwMode="auto">
            <a:xfrm>
              <a:off x="3375" y="3097"/>
              <a:ext cx="180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1" name="Freeform 47"/>
            <p:cNvSpPr>
              <a:spLocks/>
            </p:cNvSpPr>
            <p:nvPr/>
          </p:nvSpPr>
          <p:spPr bwMode="auto">
            <a:xfrm>
              <a:off x="3241" y="3191"/>
              <a:ext cx="672" cy="97"/>
            </a:xfrm>
            <a:custGeom>
              <a:avLst/>
              <a:gdLst>
                <a:gd name="T0" fmla="*/ 84 w 720"/>
                <a:gd name="T1" fmla="*/ 0 h 48"/>
                <a:gd name="T2" fmla="*/ 543 w 720"/>
                <a:gd name="T3" fmla="*/ 0 h 48"/>
                <a:gd name="T4" fmla="*/ 627 w 720"/>
                <a:gd name="T5" fmla="*/ 196 h 48"/>
                <a:gd name="T6" fmla="*/ 0 w 720"/>
                <a:gd name="T7" fmla="*/ 196 h 48"/>
                <a:gd name="T8" fmla="*/ 84 w 720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8"/>
                <a:gd name="T17" fmla="*/ 720 w 72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8">
                  <a:moveTo>
                    <a:pt x="96" y="0"/>
                  </a:moveTo>
                  <a:lnTo>
                    <a:pt x="624" y="0"/>
                  </a:lnTo>
                  <a:lnTo>
                    <a:pt x="720" y="48"/>
                  </a:lnTo>
                  <a:lnTo>
                    <a:pt x="0" y="48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pic>
        <p:nvPicPr>
          <p:cNvPr id="102" name="Picture 80" descr="key1"/>
          <p:cNvPicPr>
            <a:picLocks noChangeAspect="1" noChangeArrowheads="1"/>
          </p:cNvPicPr>
          <p:nvPr/>
        </p:nvPicPr>
        <p:blipFill>
          <a:blip r:embed="rId3">
            <a:alphaModFix amt="61000"/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971800"/>
            <a:ext cx="604838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61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" name="Picture 81" descr="key1"/>
          <p:cNvPicPr>
            <a:picLocks noChangeAspect="1" noChangeArrowheads="1"/>
          </p:cNvPicPr>
          <p:nvPr/>
        </p:nvPicPr>
        <p:blipFill>
          <a:blip r:embed="rId3">
            <a:alphaModFix amt="61000"/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943600"/>
            <a:ext cx="604838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61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" name="Picture 10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5725" y="4794399"/>
            <a:ext cx="610305" cy="610305"/>
          </a:xfrm>
          <a:prstGeom prst="rect">
            <a:avLst/>
          </a:prstGeom>
        </p:spPr>
      </p:pic>
      <p:sp>
        <p:nvSpPr>
          <p:cNvPr id="105" name="Text Box 77"/>
          <p:cNvSpPr txBox="1">
            <a:spLocks noChangeArrowheads="1"/>
          </p:cNvSpPr>
          <p:nvPr/>
        </p:nvSpPr>
        <p:spPr bwMode="auto">
          <a:xfrm>
            <a:off x="5211915" y="4963168"/>
            <a:ext cx="4968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dirty="0"/>
              <a:t>2</a:t>
            </a:r>
          </a:p>
        </p:txBody>
      </p:sp>
      <p:grpSp>
        <p:nvGrpSpPr>
          <p:cNvPr id="106" name="Group 34"/>
          <p:cNvGrpSpPr>
            <a:grpSpLocks/>
          </p:cNvGrpSpPr>
          <p:nvPr/>
        </p:nvGrpSpPr>
        <p:grpSpPr bwMode="auto">
          <a:xfrm>
            <a:off x="5257800" y="3200400"/>
            <a:ext cx="1066800" cy="990600"/>
            <a:chOff x="3241" y="2664"/>
            <a:chExt cx="672" cy="624"/>
          </a:xfrm>
        </p:grpSpPr>
        <p:sp>
          <p:nvSpPr>
            <p:cNvPr id="107" name="AutoShape 35"/>
            <p:cNvSpPr>
              <a:spLocks noChangeArrowheads="1"/>
            </p:cNvSpPr>
            <p:nvPr/>
          </p:nvSpPr>
          <p:spPr bwMode="auto">
            <a:xfrm>
              <a:off x="3375" y="2664"/>
              <a:ext cx="404" cy="384"/>
            </a:xfrm>
            <a:prstGeom prst="roundRect">
              <a:avLst>
                <a:gd name="adj" fmla="val 16667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63500" dist="29783" dir="1514402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8" name="AutoShape 36"/>
            <p:cNvSpPr>
              <a:spLocks noChangeArrowheads="1"/>
            </p:cNvSpPr>
            <p:nvPr/>
          </p:nvSpPr>
          <p:spPr bwMode="auto">
            <a:xfrm>
              <a:off x="3421" y="2712"/>
              <a:ext cx="312" cy="288"/>
            </a:xfrm>
            <a:prstGeom prst="roundRect">
              <a:avLst>
                <a:gd name="adj" fmla="val 16667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9" name="Rectangle 37"/>
            <p:cNvSpPr>
              <a:spLocks noChangeArrowheads="1"/>
            </p:cNvSpPr>
            <p:nvPr/>
          </p:nvSpPr>
          <p:spPr bwMode="auto">
            <a:xfrm>
              <a:off x="3331" y="3048"/>
              <a:ext cx="492" cy="49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0" name="Rectangle 38"/>
            <p:cNvSpPr>
              <a:spLocks noChangeArrowheads="1"/>
            </p:cNvSpPr>
            <p:nvPr/>
          </p:nvSpPr>
          <p:spPr bwMode="auto">
            <a:xfrm>
              <a:off x="3331" y="3097"/>
              <a:ext cx="492" cy="94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1" name="Rectangle 39"/>
            <p:cNvSpPr>
              <a:spLocks noChangeArrowheads="1"/>
            </p:cNvSpPr>
            <p:nvPr/>
          </p:nvSpPr>
          <p:spPr bwMode="auto">
            <a:xfrm>
              <a:off x="3375" y="3097"/>
              <a:ext cx="180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2" name="Freeform 40"/>
            <p:cNvSpPr>
              <a:spLocks/>
            </p:cNvSpPr>
            <p:nvPr/>
          </p:nvSpPr>
          <p:spPr bwMode="auto">
            <a:xfrm>
              <a:off x="3241" y="3191"/>
              <a:ext cx="672" cy="97"/>
            </a:xfrm>
            <a:custGeom>
              <a:avLst/>
              <a:gdLst>
                <a:gd name="T0" fmla="*/ 84 w 720"/>
                <a:gd name="T1" fmla="*/ 0 h 48"/>
                <a:gd name="T2" fmla="*/ 543 w 720"/>
                <a:gd name="T3" fmla="*/ 0 h 48"/>
                <a:gd name="T4" fmla="*/ 627 w 720"/>
                <a:gd name="T5" fmla="*/ 196 h 48"/>
                <a:gd name="T6" fmla="*/ 0 w 720"/>
                <a:gd name="T7" fmla="*/ 196 h 48"/>
                <a:gd name="T8" fmla="*/ 84 w 720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8"/>
                <a:gd name="T17" fmla="*/ 720 w 72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8">
                  <a:moveTo>
                    <a:pt x="96" y="0"/>
                  </a:moveTo>
                  <a:lnTo>
                    <a:pt x="624" y="0"/>
                  </a:lnTo>
                  <a:lnTo>
                    <a:pt x="720" y="48"/>
                  </a:lnTo>
                  <a:lnTo>
                    <a:pt x="0" y="48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13" name="Line 68"/>
          <p:cNvSpPr>
            <a:spLocks noChangeShapeType="1"/>
          </p:cNvSpPr>
          <p:nvPr/>
        </p:nvSpPr>
        <p:spPr bwMode="auto">
          <a:xfrm>
            <a:off x="5029200" y="35814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114" name="Picture 83" descr="key1"/>
          <p:cNvPicPr>
            <a:picLocks noChangeAspect="1" noChangeArrowheads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alphaModFix amt="7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429000"/>
            <a:ext cx="604838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320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5" name="Picture 84" descr="key1"/>
          <p:cNvPicPr>
            <a:picLocks noChangeAspect="1" noChangeArrowheads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819400"/>
            <a:ext cx="604838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320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6" name="Picture 1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74305" y="3124200"/>
            <a:ext cx="610305" cy="610305"/>
          </a:xfrm>
          <a:prstGeom prst="rect">
            <a:avLst/>
          </a:prstGeom>
        </p:spPr>
      </p:pic>
      <p:sp>
        <p:nvSpPr>
          <p:cNvPr id="117" name="Text Box 77"/>
          <p:cNvSpPr txBox="1">
            <a:spLocks noChangeArrowheads="1"/>
          </p:cNvSpPr>
          <p:nvPr/>
        </p:nvSpPr>
        <p:spPr bwMode="auto">
          <a:xfrm>
            <a:off x="5509409" y="3303781"/>
            <a:ext cx="4968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dirty="0" smtClean="0"/>
              <a:t>3</a:t>
            </a:r>
            <a:endParaRPr lang="en-US" altLang="ja-JP" dirty="0"/>
          </a:p>
        </p:txBody>
      </p:sp>
      <p:grpSp>
        <p:nvGrpSpPr>
          <p:cNvPr id="118" name="Group 117"/>
          <p:cNvGrpSpPr/>
          <p:nvPr/>
        </p:nvGrpSpPr>
        <p:grpSpPr>
          <a:xfrm>
            <a:off x="1106422" y="3268995"/>
            <a:ext cx="743254" cy="1089695"/>
            <a:chOff x="1106422" y="3268995"/>
            <a:chExt cx="743254" cy="1089695"/>
          </a:xfrm>
        </p:grpSpPr>
        <p:grpSp>
          <p:nvGrpSpPr>
            <p:cNvPr id="119" name="Group 4"/>
            <p:cNvGrpSpPr>
              <a:grpSpLocks/>
            </p:cNvGrpSpPr>
            <p:nvPr/>
          </p:nvGrpSpPr>
          <p:grpSpPr bwMode="auto">
            <a:xfrm>
              <a:off x="1111935" y="3268995"/>
              <a:ext cx="737741" cy="769392"/>
              <a:chOff x="429" y="1872"/>
              <a:chExt cx="246" cy="284"/>
            </a:xfrm>
          </p:grpSpPr>
          <p:sp>
            <p:nvSpPr>
              <p:cNvPr id="122" name="AutoShape 5"/>
              <p:cNvSpPr>
                <a:spLocks noChangeArrowheads="1"/>
              </p:cNvSpPr>
              <p:nvPr/>
            </p:nvSpPr>
            <p:spPr bwMode="auto">
              <a:xfrm>
                <a:off x="451" y="1872"/>
                <a:ext cx="203" cy="207"/>
              </a:xfrm>
              <a:prstGeom prst="roundRect">
                <a:avLst>
                  <a:gd name="adj" fmla="val 16667"/>
                </a:avLst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29783" dir="1514402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23" name="AutoShape 6"/>
              <p:cNvSpPr>
                <a:spLocks noChangeArrowheads="1"/>
              </p:cNvSpPr>
              <p:nvPr/>
            </p:nvSpPr>
            <p:spPr bwMode="auto">
              <a:xfrm>
                <a:off x="474" y="1898"/>
                <a:ext cx="156" cy="155"/>
              </a:xfrm>
              <a:prstGeom prst="roundRect">
                <a:avLst>
                  <a:gd name="adj" fmla="val 16667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24" name="Rectangle 7"/>
              <p:cNvSpPr>
                <a:spLocks noChangeArrowheads="1"/>
              </p:cNvSpPr>
              <p:nvPr/>
            </p:nvSpPr>
            <p:spPr bwMode="auto">
              <a:xfrm>
                <a:off x="429" y="2079"/>
                <a:ext cx="246" cy="26"/>
              </a:xfrm>
              <a:prstGeom prst="rect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25" name="Rectangle 8"/>
              <p:cNvSpPr>
                <a:spLocks noChangeArrowheads="1"/>
              </p:cNvSpPr>
              <p:nvPr/>
            </p:nvSpPr>
            <p:spPr bwMode="auto">
              <a:xfrm>
                <a:off x="429" y="2105"/>
                <a:ext cx="246" cy="51"/>
              </a:xfrm>
              <a:prstGeom prst="rect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26" name="Rectangle 9"/>
              <p:cNvSpPr>
                <a:spLocks noChangeArrowheads="1"/>
              </p:cNvSpPr>
              <p:nvPr/>
            </p:nvSpPr>
            <p:spPr bwMode="auto">
              <a:xfrm>
                <a:off x="451" y="2105"/>
                <a:ext cx="90" cy="25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120" name="Text Box 78"/>
            <p:cNvSpPr txBox="1">
              <a:spLocks noChangeArrowheads="1"/>
            </p:cNvSpPr>
            <p:nvPr/>
          </p:nvSpPr>
          <p:spPr bwMode="auto">
            <a:xfrm>
              <a:off x="1106422" y="4020136"/>
              <a:ext cx="70924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600" dirty="0" smtClean="0"/>
                <a:t>Client</a:t>
              </a:r>
              <a:endParaRPr lang="en-US" altLang="ja-JP" sz="1600" dirty="0"/>
            </a:p>
          </p:txBody>
        </p:sp>
        <p:pic>
          <p:nvPicPr>
            <p:cNvPr id="121" name="Picture 12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flipH="1">
              <a:off x="1303363" y="3352799"/>
              <a:ext cx="366715" cy="436769"/>
            </a:xfrm>
            <a:prstGeom prst="rect">
              <a:avLst/>
            </a:prstGeom>
          </p:spPr>
        </p:pic>
      </p:grpSp>
      <p:sp>
        <p:nvSpPr>
          <p:cNvPr id="135" name="Rectangle 134"/>
          <p:cNvSpPr/>
          <p:nvPr/>
        </p:nvSpPr>
        <p:spPr>
          <a:xfrm>
            <a:off x="1815671" y="3436396"/>
            <a:ext cx="1010079" cy="17675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Group 2"/>
          <p:cNvGrpSpPr/>
          <p:nvPr/>
        </p:nvGrpSpPr>
        <p:grpSpPr>
          <a:xfrm rot="2229939">
            <a:off x="3500584" y="4311636"/>
            <a:ext cx="1838031" cy="98137"/>
            <a:chOff x="1968071" y="3682146"/>
            <a:chExt cx="1010079" cy="83404"/>
          </a:xfrm>
        </p:grpSpPr>
        <p:sp>
          <p:nvSpPr>
            <p:cNvPr id="138" name="Rectangle 137"/>
            <p:cNvSpPr/>
            <p:nvPr/>
          </p:nvSpPr>
          <p:spPr>
            <a:xfrm>
              <a:off x="1968071" y="3682146"/>
              <a:ext cx="1010079" cy="8340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9" name="Line 75"/>
            <p:cNvSpPr>
              <a:spLocks noChangeShapeType="1"/>
            </p:cNvSpPr>
            <p:nvPr/>
          </p:nvSpPr>
          <p:spPr bwMode="auto">
            <a:xfrm>
              <a:off x="1989138" y="3721100"/>
              <a:ext cx="963612" cy="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>
                <a:ln>
                  <a:solidFill>
                    <a:srgbClr val="60B5CC"/>
                  </a:solidFill>
                </a:ln>
              </a:endParaRPr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1849677" y="3466246"/>
            <a:ext cx="925274" cy="115154"/>
            <a:chOff x="1968071" y="3682146"/>
            <a:chExt cx="1010079" cy="83404"/>
          </a:xfrm>
        </p:grpSpPr>
        <p:sp>
          <p:nvSpPr>
            <p:cNvPr id="141" name="Rectangle 140"/>
            <p:cNvSpPr/>
            <p:nvPr/>
          </p:nvSpPr>
          <p:spPr>
            <a:xfrm>
              <a:off x="1968071" y="3682146"/>
              <a:ext cx="1010079" cy="8340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2" name="Line 75"/>
            <p:cNvSpPr>
              <a:spLocks noChangeShapeType="1"/>
            </p:cNvSpPr>
            <p:nvPr/>
          </p:nvSpPr>
          <p:spPr bwMode="auto">
            <a:xfrm>
              <a:off x="1989138" y="3721100"/>
              <a:ext cx="963612" cy="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>
                <a:ln>
                  <a:solidFill>
                    <a:srgbClr val="60B5CC"/>
                  </a:solidFill>
                </a:ln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40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1272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Rectangle 117"/>
          <p:cNvSpPr/>
          <p:nvPr/>
        </p:nvSpPr>
        <p:spPr>
          <a:xfrm>
            <a:off x="1815671" y="3436396"/>
            <a:ext cx="1010079" cy="17675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0600" name="Group 11"/>
          <p:cNvGrpSpPr>
            <a:grpSpLocks/>
          </p:cNvGrpSpPr>
          <p:nvPr/>
        </p:nvGrpSpPr>
        <p:grpSpPr bwMode="auto">
          <a:xfrm>
            <a:off x="2362200" y="3352800"/>
            <a:ext cx="4313238" cy="2133600"/>
            <a:chOff x="1719" y="1709"/>
            <a:chExt cx="1775" cy="1123"/>
          </a:xfrm>
        </p:grpSpPr>
        <p:sp>
          <p:nvSpPr>
            <p:cNvPr id="110660" name="Oval 12"/>
            <p:cNvSpPr>
              <a:spLocks noChangeArrowheads="1"/>
            </p:cNvSpPr>
            <p:nvPr/>
          </p:nvSpPr>
          <p:spPr bwMode="auto">
            <a:xfrm>
              <a:off x="2109" y="1709"/>
              <a:ext cx="736" cy="345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0661" name="Oval 13"/>
            <p:cNvSpPr>
              <a:spLocks noChangeArrowheads="1"/>
            </p:cNvSpPr>
            <p:nvPr/>
          </p:nvSpPr>
          <p:spPr bwMode="auto">
            <a:xfrm>
              <a:off x="2542" y="1752"/>
              <a:ext cx="692" cy="34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0662" name="Oval 14"/>
            <p:cNvSpPr>
              <a:spLocks noChangeArrowheads="1"/>
            </p:cNvSpPr>
            <p:nvPr/>
          </p:nvSpPr>
          <p:spPr bwMode="auto">
            <a:xfrm>
              <a:off x="2715" y="1925"/>
              <a:ext cx="692" cy="345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>
                <a:latin typeface="Times New Roman" charset="0"/>
              </a:endParaRPr>
            </a:p>
          </p:txBody>
        </p:sp>
        <p:sp>
          <p:nvSpPr>
            <p:cNvPr id="110663" name="Oval 15"/>
            <p:cNvSpPr>
              <a:spLocks noChangeArrowheads="1"/>
            </p:cNvSpPr>
            <p:nvPr/>
          </p:nvSpPr>
          <p:spPr bwMode="auto">
            <a:xfrm>
              <a:off x="2801" y="2141"/>
              <a:ext cx="693" cy="518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>
                <a:latin typeface="Times New Roman" charset="0"/>
              </a:endParaRPr>
            </a:p>
          </p:txBody>
        </p:sp>
        <p:sp>
          <p:nvSpPr>
            <p:cNvPr id="110664" name="Oval 16"/>
            <p:cNvSpPr>
              <a:spLocks noChangeArrowheads="1"/>
            </p:cNvSpPr>
            <p:nvPr/>
          </p:nvSpPr>
          <p:spPr bwMode="auto">
            <a:xfrm>
              <a:off x="2412" y="2270"/>
              <a:ext cx="692" cy="56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>
                <a:latin typeface="Times New Roman" charset="0"/>
              </a:endParaRPr>
            </a:p>
          </p:txBody>
        </p:sp>
        <p:sp>
          <p:nvSpPr>
            <p:cNvPr id="110665" name="Oval 17"/>
            <p:cNvSpPr>
              <a:spLocks noChangeArrowheads="1"/>
            </p:cNvSpPr>
            <p:nvPr/>
          </p:nvSpPr>
          <p:spPr bwMode="auto">
            <a:xfrm>
              <a:off x="1935" y="2141"/>
              <a:ext cx="693" cy="648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>
                <a:latin typeface="Times New Roman" charset="0"/>
              </a:endParaRPr>
            </a:p>
          </p:txBody>
        </p:sp>
        <p:sp>
          <p:nvSpPr>
            <p:cNvPr id="110666" name="Oval 18"/>
            <p:cNvSpPr>
              <a:spLocks noChangeArrowheads="1"/>
            </p:cNvSpPr>
            <p:nvPr/>
          </p:nvSpPr>
          <p:spPr bwMode="auto">
            <a:xfrm>
              <a:off x="1719" y="1838"/>
              <a:ext cx="693" cy="605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>
                <a:latin typeface="Times New Roman" charset="0"/>
              </a:endParaRPr>
            </a:p>
          </p:txBody>
        </p:sp>
        <p:sp>
          <p:nvSpPr>
            <p:cNvPr id="110667" name="Freeform 19"/>
            <p:cNvSpPr>
              <a:spLocks/>
            </p:cNvSpPr>
            <p:nvPr/>
          </p:nvSpPr>
          <p:spPr bwMode="auto">
            <a:xfrm>
              <a:off x="1893" y="1753"/>
              <a:ext cx="1470" cy="1037"/>
            </a:xfrm>
            <a:custGeom>
              <a:avLst/>
              <a:gdLst>
                <a:gd name="T0" fmla="*/ 39 w 1632"/>
                <a:gd name="T1" fmla="*/ 156 h 1152"/>
                <a:gd name="T2" fmla="*/ 312 w 1632"/>
                <a:gd name="T3" fmla="*/ 39 h 1152"/>
                <a:gd name="T4" fmla="*/ 545 w 1632"/>
                <a:gd name="T5" fmla="*/ 0 h 1152"/>
                <a:gd name="T6" fmla="*/ 1012 w 1632"/>
                <a:gd name="T7" fmla="*/ 39 h 1152"/>
                <a:gd name="T8" fmla="*/ 1168 w 1632"/>
                <a:gd name="T9" fmla="*/ 117 h 1152"/>
                <a:gd name="T10" fmla="*/ 1247 w 1632"/>
                <a:gd name="T11" fmla="*/ 272 h 1152"/>
                <a:gd name="T12" fmla="*/ 1324 w 1632"/>
                <a:gd name="T13" fmla="*/ 311 h 1152"/>
                <a:gd name="T14" fmla="*/ 1247 w 1632"/>
                <a:gd name="T15" fmla="*/ 739 h 1152"/>
                <a:gd name="T16" fmla="*/ 740 w 1632"/>
                <a:gd name="T17" fmla="*/ 933 h 1152"/>
                <a:gd name="T18" fmla="*/ 233 w 1632"/>
                <a:gd name="T19" fmla="*/ 778 h 1152"/>
                <a:gd name="T20" fmla="*/ 77 w 1632"/>
                <a:gd name="T21" fmla="*/ 622 h 1152"/>
                <a:gd name="T22" fmla="*/ 0 w 1632"/>
                <a:gd name="T23" fmla="*/ 583 h 1152"/>
                <a:gd name="T24" fmla="*/ 39 w 1632"/>
                <a:gd name="T25" fmla="*/ 156 h 11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32"/>
                <a:gd name="T40" fmla="*/ 0 h 1152"/>
                <a:gd name="T41" fmla="*/ 1632 w 1632"/>
                <a:gd name="T42" fmla="*/ 1152 h 11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32" h="1152">
                  <a:moveTo>
                    <a:pt x="48" y="192"/>
                  </a:moveTo>
                  <a:lnTo>
                    <a:pt x="384" y="48"/>
                  </a:lnTo>
                  <a:lnTo>
                    <a:pt x="672" y="0"/>
                  </a:lnTo>
                  <a:lnTo>
                    <a:pt x="1248" y="48"/>
                  </a:lnTo>
                  <a:lnTo>
                    <a:pt x="1440" y="144"/>
                  </a:lnTo>
                  <a:lnTo>
                    <a:pt x="1536" y="336"/>
                  </a:lnTo>
                  <a:lnTo>
                    <a:pt x="1632" y="384"/>
                  </a:lnTo>
                  <a:lnTo>
                    <a:pt x="1536" y="912"/>
                  </a:lnTo>
                  <a:lnTo>
                    <a:pt x="912" y="1152"/>
                  </a:lnTo>
                  <a:lnTo>
                    <a:pt x="288" y="960"/>
                  </a:lnTo>
                  <a:lnTo>
                    <a:pt x="96" y="768"/>
                  </a:lnTo>
                  <a:lnTo>
                    <a:pt x="0" y="720"/>
                  </a:lnTo>
                  <a:lnTo>
                    <a:pt x="48" y="192"/>
                  </a:ln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10601" name="Group 27"/>
          <p:cNvGrpSpPr>
            <a:grpSpLocks/>
          </p:cNvGrpSpPr>
          <p:nvPr/>
        </p:nvGrpSpPr>
        <p:grpSpPr bwMode="auto">
          <a:xfrm>
            <a:off x="2667000" y="3048000"/>
            <a:ext cx="1066800" cy="990600"/>
            <a:chOff x="3241" y="2664"/>
            <a:chExt cx="672" cy="624"/>
          </a:xfrm>
        </p:grpSpPr>
        <p:sp>
          <p:nvSpPr>
            <p:cNvPr id="1337365" name="AutoShape 21"/>
            <p:cNvSpPr>
              <a:spLocks noChangeArrowheads="1"/>
            </p:cNvSpPr>
            <p:nvPr/>
          </p:nvSpPr>
          <p:spPr bwMode="auto">
            <a:xfrm>
              <a:off x="3375" y="2664"/>
              <a:ext cx="404" cy="384"/>
            </a:xfrm>
            <a:prstGeom prst="roundRect">
              <a:avLst>
                <a:gd name="adj" fmla="val 16667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63500" dist="29783" dir="1514402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10655" name="AutoShape 22"/>
            <p:cNvSpPr>
              <a:spLocks noChangeArrowheads="1"/>
            </p:cNvSpPr>
            <p:nvPr/>
          </p:nvSpPr>
          <p:spPr bwMode="auto">
            <a:xfrm>
              <a:off x="3421" y="2712"/>
              <a:ext cx="312" cy="288"/>
            </a:xfrm>
            <a:prstGeom prst="roundRect">
              <a:avLst>
                <a:gd name="adj" fmla="val 16667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0656" name="Rectangle 23"/>
            <p:cNvSpPr>
              <a:spLocks noChangeArrowheads="1"/>
            </p:cNvSpPr>
            <p:nvPr/>
          </p:nvSpPr>
          <p:spPr bwMode="auto">
            <a:xfrm>
              <a:off x="3331" y="3048"/>
              <a:ext cx="492" cy="49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0657" name="Rectangle 24"/>
            <p:cNvSpPr>
              <a:spLocks noChangeArrowheads="1"/>
            </p:cNvSpPr>
            <p:nvPr/>
          </p:nvSpPr>
          <p:spPr bwMode="auto">
            <a:xfrm>
              <a:off x="3331" y="3097"/>
              <a:ext cx="492" cy="94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0658" name="Rectangle 25"/>
            <p:cNvSpPr>
              <a:spLocks noChangeArrowheads="1"/>
            </p:cNvSpPr>
            <p:nvPr/>
          </p:nvSpPr>
          <p:spPr bwMode="auto">
            <a:xfrm>
              <a:off x="3375" y="3097"/>
              <a:ext cx="180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0659" name="Freeform 26"/>
            <p:cNvSpPr>
              <a:spLocks/>
            </p:cNvSpPr>
            <p:nvPr/>
          </p:nvSpPr>
          <p:spPr bwMode="auto">
            <a:xfrm>
              <a:off x="3241" y="3191"/>
              <a:ext cx="672" cy="97"/>
            </a:xfrm>
            <a:custGeom>
              <a:avLst/>
              <a:gdLst>
                <a:gd name="T0" fmla="*/ 84 w 720"/>
                <a:gd name="T1" fmla="*/ 0 h 48"/>
                <a:gd name="T2" fmla="*/ 543 w 720"/>
                <a:gd name="T3" fmla="*/ 0 h 48"/>
                <a:gd name="T4" fmla="*/ 627 w 720"/>
                <a:gd name="T5" fmla="*/ 196 h 48"/>
                <a:gd name="T6" fmla="*/ 0 w 720"/>
                <a:gd name="T7" fmla="*/ 196 h 48"/>
                <a:gd name="T8" fmla="*/ 84 w 720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8"/>
                <a:gd name="T17" fmla="*/ 720 w 72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8">
                  <a:moveTo>
                    <a:pt x="96" y="0"/>
                  </a:moveTo>
                  <a:lnTo>
                    <a:pt x="624" y="0"/>
                  </a:lnTo>
                  <a:lnTo>
                    <a:pt x="720" y="48"/>
                  </a:lnTo>
                  <a:lnTo>
                    <a:pt x="0" y="48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337373" name="AutoShape 29"/>
          <p:cNvSpPr>
            <a:spLocks noChangeArrowheads="1"/>
          </p:cNvSpPr>
          <p:nvPr/>
        </p:nvSpPr>
        <p:spPr bwMode="auto">
          <a:xfrm>
            <a:off x="4251325" y="3048009"/>
            <a:ext cx="641350" cy="609601"/>
          </a:xfrm>
          <a:prstGeom prst="roundRect">
            <a:avLst>
              <a:gd name="adj" fmla="val 16667"/>
            </a:avLst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29783" dir="1514402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noFill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0649" name="AutoShape 30"/>
          <p:cNvSpPr>
            <a:spLocks noChangeArrowheads="1"/>
          </p:cNvSpPr>
          <p:nvPr/>
        </p:nvSpPr>
        <p:spPr bwMode="auto">
          <a:xfrm>
            <a:off x="4324350" y="3124209"/>
            <a:ext cx="495300" cy="457201"/>
          </a:xfrm>
          <a:prstGeom prst="roundRect">
            <a:avLst>
              <a:gd name="adj" fmla="val 16667"/>
            </a:avLst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>
              <a:noFill/>
            </a:endParaRPr>
          </a:p>
        </p:txBody>
      </p:sp>
      <p:sp>
        <p:nvSpPr>
          <p:cNvPr id="110650" name="Rectangle 31"/>
          <p:cNvSpPr>
            <a:spLocks noChangeArrowheads="1"/>
          </p:cNvSpPr>
          <p:nvPr/>
        </p:nvSpPr>
        <p:spPr bwMode="auto">
          <a:xfrm>
            <a:off x="4181475" y="3657610"/>
            <a:ext cx="781050" cy="77788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noFill/>
            </a:endParaRPr>
          </a:p>
        </p:txBody>
      </p:sp>
      <p:sp>
        <p:nvSpPr>
          <p:cNvPr id="110651" name="Rectangle 32"/>
          <p:cNvSpPr>
            <a:spLocks noChangeArrowheads="1"/>
          </p:cNvSpPr>
          <p:nvPr/>
        </p:nvSpPr>
        <p:spPr bwMode="auto">
          <a:xfrm>
            <a:off x="4181475" y="3735398"/>
            <a:ext cx="781050" cy="149225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noFill/>
            </a:endParaRPr>
          </a:p>
        </p:txBody>
      </p:sp>
      <p:sp>
        <p:nvSpPr>
          <p:cNvPr id="110652" name="Rectangle 33"/>
          <p:cNvSpPr>
            <a:spLocks noChangeArrowheads="1"/>
          </p:cNvSpPr>
          <p:nvPr/>
        </p:nvSpPr>
        <p:spPr bwMode="auto">
          <a:xfrm>
            <a:off x="4251325" y="3735398"/>
            <a:ext cx="285750" cy="73025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noFill/>
            </a:endParaRPr>
          </a:p>
        </p:txBody>
      </p:sp>
      <p:sp>
        <p:nvSpPr>
          <p:cNvPr id="110653" name="Freeform 34"/>
          <p:cNvSpPr>
            <a:spLocks/>
          </p:cNvSpPr>
          <p:nvPr/>
        </p:nvSpPr>
        <p:spPr bwMode="auto">
          <a:xfrm>
            <a:off x="4038600" y="3884623"/>
            <a:ext cx="1066800" cy="153988"/>
          </a:xfrm>
          <a:custGeom>
            <a:avLst/>
            <a:gdLst>
              <a:gd name="T0" fmla="*/ 84 w 720"/>
              <a:gd name="T1" fmla="*/ 0 h 48"/>
              <a:gd name="T2" fmla="*/ 543 w 720"/>
              <a:gd name="T3" fmla="*/ 0 h 48"/>
              <a:gd name="T4" fmla="*/ 627 w 720"/>
              <a:gd name="T5" fmla="*/ 196 h 48"/>
              <a:gd name="T6" fmla="*/ 0 w 720"/>
              <a:gd name="T7" fmla="*/ 196 h 48"/>
              <a:gd name="T8" fmla="*/ 84 w 720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0"/>
              <a:gd name="T16" fmla="*/ 0 h 48"/>
              <a:gd name="T17" fmla="*/ 720 w 720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0" h="48">
                <a:moveTo>
                  <a:pt x="96" y="0"/>
                </a:moveTo>
                <a:lnTo>
                  <a:pt x="624" y="0"/>
                </a:lnTo>
                <a:lnTo>
                  <a:pt x="720" y="48"/>
                </a:lnTo>
                <a:lnTo>
                  <a:pt x="0" y="48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1">
              <a:alpha val="3000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>
              <a:noFill/>
            </a:endParaRPr>
          </a:p>
        </p:txBody>
      </p:sp>
      <p:sp>
        <p:nvSpPr>
          <p:cNvPr id="1337380" name="AutoShape 36"/>
          <p:cNvSpPr>
            <a:spLocks noChangeArrowheads="1"/>
          </p:cNvSpPr>
          <p:nvPr/>
        </p:nvSpPr>
        <p:spPr bwMode="auto">
          <a:xfrm>
            <a:off x="5470525" y="3200400"/>
            <a:ext cx="641350" cy="609600"/>
          </a:xfrm>
          <a:prstGeom prst="roundRect">
            <a:avLst>
              <a:gd name="adj" fmla="val 16667"/>
            </a:avLst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29783" dir="1514402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0643" name="AutoShape 37"/>
          <p:cNvSpPr>
            <a:spLocks noChangeArrowheads="1"/>
          </p:cNvSpPr>
          <p:nvPr/>
        </p:nvSpPr>
        <p:spPr bwMode="auto">
          <a:xfrm>
            <a:off x="5543550" y="3276600"/>
            <a:ext cx="495300" cy="457200"/>
          </a:xfrm>
          <a:prstGeom prst="roundRect">
            <a:avLst>
              <a:gd name="adj" fmla="val 16667"/>
            </a:avLst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44" name="Rectangle 38"/>
          <p:cNvSpPr>
            <a:spLocks noChangeArrowheads="1"/>
          </p:cNvSpPr>
          <p:nvPr/>
        </p:nvSpPr>
        <p:spPr bwMode="auto">
          <a:xfrm>
            <a:off x="5400675" y="3810000"/>
            <a:ext cx="781050" cy="77788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45" name="Rectangle 39"/>
          <p:cNvSpPr>
            <a:spLocks noChangeArrowheads="1"/>
          </p:cNvSpPr>
          <p:nvPr/>
        </p:nvSpPr>
        <p:spPr bwMode="auto">
          <a:xfrm>
            <a:off x="5400675" y="3887788"/>
            <a:ext cx="781050" cy="149225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46" name="Rectangle 40"/>
          <p:cNvSpPr>
            <a:spLocks noChangeArrowheads="1"/>
          </p:cNvSpPr>
          <p:nvPr/>
        </p:nvSpPr>
        <p:spPr bwMode="auto">
          <a:xfrm>
            <a:off x="5470525" y="3887788"/>
            <a:ext cx="285750" cy="73025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47" name="Freeform 41"/>
          <p:cNvSpPr>
            <a:spLocks/>
          </p:cNvSpPr>
          <p:nvPr/>
        </p:nvSpPr>
        <p:spPr bwMode="auto">
          <a:xfrm>
            <a:off x="5257800" y="4037013"/>
            <a:ext cx="1066800" cy="153988"/>
          </a:xfrm>
          <a:custGeom>
            <a:avLst/>
            <a:gdLst>
              <a:gd name="T0" fmla="*/ 84 w 720"/>
              <a:gd name="T1" fmla="*/ 0 h 48"/>
              <a:gd name="T2" fmla="*/ 543 w 720"/>
              <a:gd name="T3" fmla="*/ 0 h 48"/>
              <a:gd name="T4" fmla="*/ 627 w 720"/>
              <a:gd name="T5" fmla="*/ 196 h 48"/>
              <a:gd name="T6" fmla="*/ 0 w 720"/>
              <a:gd name="T7" fmla="*/ 196 h 48"/>
              <a:gd name="T8" fmla="*/ 84 w 720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0"/>
              <a:gd name="T16" fmla="*/ 0 h 48"/>
              <a:gd name="T17" fmla="*/ 720 w 720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0" h="48">
                <a:moveTo>
                  <a:pt x="96" y="0"/>
                </a:moveTo>
                <a:lnTo>
                  <a:pt x="624" y="0"/>
                </a:lnTo>
                <a:lnTo>
                  <a:pt x="720" y="48"/>
                </a:lnTo>
                <a:lnTo>
                  <a:pt x="0" y="48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1">
              <a:alpha val="3000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7387" name="AutoShape 43"/>
          <p:cNvSpPr>
            <a:spLocks noChangeArrowheads="1"/>
          </p:cNvSpPr>
          <p:nvPr/>
        </p:nvSpPr>
        <p:spPr bwMode="auto">
          <a:xfrm>
            <a:off x="5165725" y="4876800"/>
            <a:ext cx="641350" cy="609600"/>
          </a:xfrm>
          <a:prstGeom prst="roundRect">
            <a:avLst>
              <a:gd name="adj" fmla="val 16667"/>
            </a:avLst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29783" dir="1514402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0637" name="AutoShape 44"/>
          <p:cNvSpPr>
            <a:spLocks noChangeArrowheads="1"/>
          </p:cNvSpPr>
          <p:nvPr/>
        </p:nvSpPr>
        <p:spPr bwMode="auto">
          <a:xfrm>
            <a:off x="5238750" y="4953000"/>
            <a:ext cx="495300" cy="457200"/>
          </a:xfrm>
          <a:prstGeom prst="roundRect">
            <a:avLst>
              <a:gd name="adj" fmla="val 16667"/>
            </a:avLst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38" name="Rectangle 45"/>
          <p:cNvSpPr>
            <a:spLocks noChangeArrowheads="1"/>
          </p:cNvSpPr>
          <p:nvPr/>
        </p:nvSpPr>
        <p:spPr bwMode="auto">
          <a:xfrm>
            <a:off x="5095875" y="5486400"/>
            <a:ext cx="781050" cy="77788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39" name="Rectangle 46"/>
          <p:cNvSpPr>
            <a:spLocks noChangeArrowheads="1"/>
          </p:cNvSpPr>
          <p:nvPr/>
        </p:nvSpPr>
        <p:spPr bwMode="auto">
          <a:xfrm>
            <a:off x="5095875" y="5564188"/>
            <a:ext cx="781050" cy="149225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40" name="Rectangle 47"/>
          <p:cNvSpPr>
            <a:spLocks noChangeArrowheads="1"/>
          </p:cNvSpPr>
          <p:nvPr/>
        </p:nvSpPr>
        <p:spPr bwMode="auto">
          <a:xfrm>
            <a:off x="5165725" y="5564188"/>
            <a:ext cx="285750" cy="73025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41" name="Freeform 48"/>
          <p:cNvSpPr>
            <a:spLocks/>
          </p:cNvSpPr>
          <p:nvPr/>
        </p:nvSpPr>
        <p:spPr bwMode="auto">
          <a:xfrm>
            <a:off x="4953000" y="5713413"/>
            <a:ext cx="1066800" cy="153988"/>
          </a:xfrm>
          <a:custGeom>
            <a:avLst/>
            <a:gdLst>
              <a:gd name="T0" fmla="*/ 84 w 720"/>
              <a:gd name="T1" fmla="*/ 0 h 48"/>
              <a:gd name="T2" fmla="*/ 543 w 720"/>
              <a:gd name="T3" fmla="*/ 0 h 48"/>
              <a:gd name="T4" fmla="*/ 627 w 720"/>
              <a:gd name="T5" fmla="*/ 196 h 48"/>
              <a:gd name="T6" fmla="*/ 0 w 720"/>
              <a:gd name="T7" fmla="*/ 196 h 48"/>
              <a:gd name="T8" fmla="*/ 84 w 720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0"/>
              <a:gd name="T16" fmla="*/ 0 h 48"/>
              <a:gd name="T17" fmla="*/ 720 w 720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0" h="48">
                <a:moveTo>
                  <a:pt x="96" y="0"/>
                </a:moveTo>
                <a:lnTo>
                  <a:pt x="624" y="0"/>
                </a:lnTo>
                <a:lnTo>
                  <a:pt x="720" y="48"/>
                </a:lnTo>
                <a:lnTo>
                  <a:pt x="0" y="48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1">
              <a:alpha val="3000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7394" name="AutoShape 50"/>
          <p:cNvSpPr>
            <a:spLocks noChangeArrowheads="1"/>
          </p:cNvSpPr>
          <p:nvPr/>
        </p:nvSpPr>
        <p:spPr bwMode="auto">
          <a:xfrm>
            <a:off x="4098925" y="4800600"/>
            <a:ext cx="641350" cy="609600"/>
          </a:xfrm>
          <a:prstGeom prst="roundRect">
            <a:avLst>
              <a:gd name="adj" fmla="val 16667"/>
            </a:avLst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29783" dir="1514402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0631" name="AutoShape 51"/>
          <p:cNvSpPr>
            <a:spLocks noChangeArrowheads="1"/>
          </p:cNvSpPr>
          <p:nvPr/>
        </p:nvSpPr>
        <p:spPr bwMode="auto">
          <a:xfrm>
            <a:off x="4171950" y="4876800"/>
            <a:ext cx="495300" cy="457200"/>
          </a:xfrm>
          <a:prstGeom prst="roundRect">
            <a:avLst>
              <a:gd name="adj" fmla="val 16667"/>
            </a:avLst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32" name="Rectangle 52"/>
          <p:cNvSpPr>
            <a:spLocks noChangeArrowheads="1"/>
          </p:cNvSpPr>
          <p:nvPr/>
        </p:nvSpPr>
        <p:spPr bwMode="auto">
          <a:xfrm>
            <a:off x="4029075" y="5410200"/>
            <a:ext cx="781050" cy="77788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33" name="Rectangle 53"/>
          <p:cNvSpPr>
            <a:spLocks noChangeArrowheads="1"/>
          </p:cNvSpPr>
          <p:nvPr/>
        </p:nvSpPr>
        <p:spPr bwMode="auto">
          <a:xfrm>
            <a:off x="4029075" y="5487988"/>
            <a:ext cx="781050" cy="149225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34" name="Rectangle 54"/>
          <p:cNvSpPr>
            <a:spLocks noChangeArrowheads="1"/>
          </p:cNvSpPr>
          <p:nvPr/>
        </p:nvSpPr>
        <p:spPr bwMode="auto">
          <a:xfrm>
            <a:off x="4098925" y="5487988"/>
            <a:ext cx="285750" cy="73025"/>
          </a:xfrm>
          <a:prstGeom prst="rect">
            <a:avLst/>
          </a:prstGeom>
          <a:solidFill>
            <a:schemeClr val="accent1">
              <a:alpha val="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35" name="Freeform 55"/>
          <p:cNvSpPr>
            <a:spLocks/>
          </p:cNvSpPr>
          <p:nvPr/>
        </p:nvSpPr>
        <p:spPr bwMode="auto">
          <a:xfrm>
            <a:off x="3886200" y="5637213"/>
            <a:ext cx="1066800" cy="153988"/>
          </a:xfrm>
          <a:custGeom>
            <a:avLst/>
            <a:gdLst>
              <a:gd name="T0" fmla="*/ 84 w 720"/>
              <a:gd name="T1" fmla="*/ 0 h 48"/>
              <a:gd name="T2" fmla="*/ 543 w 720"/>
              <a:gd name="T3" fmla="*/ 0 h 48"/>
              <a:gd name="T4" fmla="*/ 627 w 720"/>
              <a:gd name="T5" fmla="*/ 196 h 48"/>
              <a:gd name="T6" fmla="*/ 0 w 720"/>
              <a:gd name="T7" fmla="*/ 196 h 48"/>
              <a:gd name="T8" fmla="*/ 84 w 720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0"/>
              <a:gd name="T16" fmla="*/ 0 h 48"/>
              <a:gd name="T17" fmla="*/ 720 w 720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0" h="48">
                <a:moveTo>
                  <a:pt x="96" y="0"/>
                </a:moveTo>
                <a:lnTo>
                  <a:pt x="624" y="0"/>
                </a:lnTo>
                <a:lnTo>
                  <a:pt x="720" y="48"/>
                </a:lnTo>
                <a:lnTo>
                  <a:pt x="0" y="48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1">
              <a:alpha val="3000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7401" name="AutoShape 57"/>
          <p:cNvSpPr>
            <a:spLocks noChangeArrowheads="1"/>
          </p:cNvSpPr>
          <p:nvPr/>
        </p:nvSpPr>
        <p:spPr bwMode="auto">
          <a:xfrm>
            <a:off x="2879725" y="4572000"/>
            <a:ext cx="641350" cy="609600"/>
          </a:xfrm>
          <a:prstGeom prst="roundRect">
            <a:avLst>
              <a:gd name="adj" fmla="val 16667"/>
            </a:avLst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29783" dir="1514402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0625" name="AutoShape 58"/>
          <p:cNvSpPr>
            <a:spLocks noChangeArrowheads="1"/>
          </p:cNvSpPr>
          <p:nvPr/>
        </p:nvSpPr>
        <p:spPr bwMode="auto">
          <a:xfrm>
            <a:off x="2952750" y="4648200"/>
            <a:ext cx="495300" cy="457200"/>
          </a:xfrm>
          <a:prstGeom prst="roundRect">
            <a:avLst>
              <a:gd name="adj" fmla="val 16667"/>
            </a:avLst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26" name="Rectangle 59"/>
          <p:cNvSpPr>
            <a:spLocks noChangeArrowheads="1"/>
          </p:cNvSpPr>
          <p:nvPr/>
        </p:nvSpPr>
        <p:spPr bwMode="auto">
          <a:xfrm>
            <a:off x="2809875" y="5181600"/>
            <a:ext cx="781050" cy="77788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27" name="Rectangle 60"/>
          <p:cNvSpPr>
            <a:spLocks noChangeArrowheads="1"/>
          </p:cNvSpPr>
          <p:nvPr/>
        </p:nvSpPr>
        <p:spPr bwMode="auto">
          <a:xfrm>
            <a:off x="2809875" y="5259388"/>
            <a:ext cx="781050" cy="1492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28" name="Rectangle 61"/>
          <p:cNvSpPr>
            <a:spLocks noChangeArrowheads="1"/>
          </p:cNvSpPr>
          <p:nvPr/>
        </p:nvSpPr>
        <p:spPr bwMode="auto">
          <a:xfrm>
            <a:off x="2879725" y="5259388"/>
            <a:ext cx="285750" cy="730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29" name="Freeform 62"/>
          <p:cNvSpPr>
            <a:spLocks/>
          </p:cNvSpPr>
          <p:nvPr/>
        </p:nvSpPr>
        <p:spPr bwMode="auto">
          <a:xfrm>
            <a:off x="2667000" y="5408613"/>
            <a:ext cx="1066800" cy="153988"/>
          </a:xfrm>
          <a:custGeom>
            <a:avLst/>
            <a:gdLst>
              <a:gd name="T0" fmla="*/ 84 w 720"/>
              <a:gd name="T1" fmla="*/ 0 h 48"/>
              <a:gd name="T2" fmla="*/ 543 w 720"/>
              <a:gd name="T3" fmla="*/ 0 h 48"/>
              <a:gd name="T4" fmla="*/ 627 w 720"/>
              <a:gd name="T5" fmla="*/ 196 h 48"/>
              <a:gd name="T6" fmla="*/ 0 w 720"/>
              <a:gd name="T7" fmla="*/ 196 h 48"/>
              <a:gd name="T8" fmla="*/ 84 w 720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0"/>
              <a:gd name="T16" fmla="*/ 0 h 48"/>
              <a:gd name="T17" fmla="*/ 720 w 720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0" h="48">
                <a:moveTo>
                  <a:pt x="96" y="0"/>
                </a:moveTo>
                <a:lnTo>
                  <a:pt x="624" y="0"/>
                </a:lnTo>
                <a:lnTo>
                  <a:pt x="720" y="48"/>
                </a:lnTo>
                <a:lnTo>
                  <a:pt x="0" y="48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07" name="Line 64"/>
          <p:cNvSpPr>
            <a:spLocks noChangeShapeType="1"/>
          </p:cNvSpPr>
          <p:nvPr/>
        </p:nvSpPr>
        <p:spPr bwMode="auto">
          <a:xfrm flipV="1">
            <a:off x="3124200" y="4038600"/>
            <a:ext cx="76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08" name="Line 65"/>
          <p:cNvSpPr>
            <a:spLocks noChangeShapeType="1"/>
          </p:cNvSpPr>
          <p:nvPr/>
        </p:nvSpPr>
        <p:spPr bwMode="auto">
          <a:xfrm flipV="1">
            <a:off x="3352800" y="4191000"/>
            <a:ext cx="8382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09" name="Line 66"/>
          <p:cNvSpPr>
            <a:spLocks noChangeShapeType="1"/>
          </p:cNvSpPr>
          <p:nvPr/>
        </p:nvSpPr>
        <p:spPr bwMode="auto">
          <a:xfrm flipV="1">
            <a:off x="3581400" y="4267200"/>
            <a:ext cx="1600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10" name="Line 67"/>
          <p:cNvSpPr>
            <a:spLocks noChangeShapeType="1"/>
          </p:cNvSpPr>
          <p:nvPr/>
        </p:nvSpPr>
        <p:spPr bwMode="auto">
          <a:xfrm>
            <a:off x="3581400" y="4876800"/>
            <a:ext cx="4572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11" name="Line 68"/>
          <p:cNvSpPr>
            <a:spLocks noChangeShapeType="1"/>
          </p:cNvSpPr>
          <p:nvPr/>
        </p:nvSpPr>
        <p:spPr bwMode="auto">
          <a:xfrm>
            <a:off x="3429000" y="4191000"/>
            <a:ext cx="9144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12" name="Line 69"/>
          <p:cNvSpPr>
            <a:spLocks noChangeShapeType="1"/>
          </p:cNvSpPr>
          <p:nvPr/>
        </p:nvSpPr>
        <p:spPr bwMode="auto">
          <a:xfrm>
            <a:off x="3657600" y="3581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13" name="Line 70"/>
          <p:cNvSpPr>
            <a:spLocks noChangeShapeType="1"/>
          </p:cNvSpPr>
          <p:nvPr/>
        </p:nvSpPr>
        <p:spPr bwMode="auto">
          <a:xfrm>
            <a:off x="5029200" y="35814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15" name="Line 72"/>
          <p:cNvSpPr>
            <a:spLocks noChangeShapeType="1"/>
          </p:cNvSpPr>
          <p:nvPr/>
        </p:nvSpPr>
        <p:spPr bwMode="auto">
          <a:xfrm>
            <a:off x="4876800" y="51054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16" name="Line 73"/>
          <p:cNvSpPr>
            <a:spLocks noChangeShapeType="1"/>
          </p:cNvSpPr>
          <p:nvPr/>
        </p:nvSpPr>
        <p:spPr bwMode="auto">
          <a:xfrm flipV="1">
            <a:off x="4495800" y="4114800"/>
            <a:ext cx="1524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17" name="Line 74"/>
          <p:cNvSpPr>
            <a:spLocks noChangeShapeType="1"/>
          </p:cNvSpPr>
          <p:nvPr/>
        </p:nvSpPr>
        <p:spPr bwMode="auto">
          <a:xfrm flipH="1" flipV="1">
            <a:off x="4876800" y="4114800"/>
            <a:ext cx="3810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110621" name="Picture 80" descr="key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922956"/>
            <a:ext cx="604838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622" name="Picture 81" descr="key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684463"/>
            <a:ext cx="528638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How does Tor work?</a:t>
            </a:r>
            <a:br>
              <a:rPr lang="en-US" altLang="ja-JP" dirty="0"/>
            </a:br>
            <a:r>
              <a:rPr lang="en-US" altLang="ja-JP" sz="1800" dirty="0"/>
              <a:t>[</a:t>
            </a:r>
            <a:r>
              <a:rPr lang="en-US" altLang="ja-JP" sz="1800" dirty="0" err="1"/>
              <a:t>Dingledine</a:t>
            </a:r>
            <a:r>
              <a:rPr lang="en-US" altLang="ja-JP" sz="1800" dirty="0"/>
              <a:t> et al., 2004]</a:t>
            </a:r>
            <a:endParaRPr kumimoji="1" lang="ja-JP" altLang="en-US" sz="1800" dirty="0"/>
          </a:p>
        </p:txBody>
      </p:sp>
      <p:grpSp>
        <p:nvGrpSpPr>
          <p:cNvPr id="4" name="Group 3"/>
          <p:cNvGrpSpPr/>
          <p:nvPr/>
        </p:nvGrpSpPr>
        <p:grpSpPr>
          <a:xfrm>
            <a:off x="2897463" y="2977463"/>
            <a:ext cx="610305" cy="652317"/>
            <a:chOff x="6031266" y="2285295"/>
            <a:chExt cx="610305" cy="652317"/>
          </a:xfrm>
        </p:grpSpPr>
        <p:pic>
          <p:nvPicPr>
            <p:cNvPr id="86" name="Picture 8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031266" y="2285295"/>
              <a:ext cx="610305" cy="610305"/>
            </a:xfrm>
            <a:prstGeom prst="rect">
              <a:avLst/>
            </a:prstGeom>
          </p:spPr>
        </p:pic>
        <p:sp>
          <p:nvSpPr>
            <p:cNvPr id="110620" name="Text Box 77"/>
            <p:cNvSpPr txBox="1">
              <a:spLocks noChangeArrowheads="1"/>
            </p:cNvSpPr>
            <p:nvPr/>
          </p:nvSpPr>
          <p:spPr bwMode="auto">
            <a:xfrm>
              <a:off x="6055456" y="2475947"/>
              <a:ext cx="49688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dirty="0"/>
                <a:t>1</a:t>
              </a:r>
            </a:p>
          </p:txBody>
        </p:sp>
      </p:grpSp>
      <p:pic>
        <p:nvPicPr>
          <p:cNvPr id="90" name="Picture 89"/>
          <p:cNvPicPr>
            <a:picLocks noChangeAspect="1"/>
          </p:cNvPicPr>
          <p:nvPr/>
        </p:nvPicPr>
        <p:blipFill>
          <a:blip r:embed="rId4">
            <a:alphaModFix amt="31000"/>
          </a:blip>
          <a:stretch>
            <a:fillRect/>
          </a:stretch>
        </p:blipFill>
        <p:spPr>
          <a:xfrm>
            <a:off x="5474305" y="3124200"/>
            <a:ext cx="610305" cy="610305"/>
          </a:xfrm>
          <a:prstGeom prst="rect">
            <a:avLst/>
          </a:prstGeom>
        </p:spPr>
      </p:pic>
      <p:pic>
        <p:nvPicPr>
          <p:cNvPr id="91" name="Picture 90"/>
          <p:cNvPicPr>
            <a:picLocks noChangeAspect="1"/>
          </p:cNvPicPr>
          <p:nvPr/>
        </p:nvPicPr>
        <p:blipFill>
          <a:blip r:embed="rId4">
            <a:alphaModFix amt="31000"/>
          </a:blip>
          <a:stretch>
            <a:fillRect/>
          </a:stretch>
        </p:blipFill>
        <p:spPr>
          <a:xfrm>
            <a:off x="5165725" y="4794399"/>
            <a:ext cx="610305" cy="610305"/>
          </a:xfrm>
          <a:prstGeom prst="rect">
            <a:avLst/>
          </a:prstGeom>
        </p:spPr>
      </p:pic>
      <p:pic>
        <p:nvPicPr>
          <p:cNvPr id="92" name="Picture 91"/>
          <p:cNvPicPr>
            <a:picLocks noChangeAspect="1"/>
          </p:cNvPicPr>
          <p:nvPr/>
        </p:nvPicPr>
        <p:blipFill>
          <a:blip r:embed="rId4">
            <a:alphaModFix amt="31000"/>
          </a:blip>
          <a:stretch>
            <a:fillRect/>
          </a:stretch>
        </p:blipFill>
        <p:spPr>
          <a:xfrm>
            <a:off x="4254097" y="2975933"/>
            <a:ext cx="610305" cy="610305"/>
          </a:xfrm>
          <a:prstGeom prst="rect">
            <a:avLst/>
          </a:prstGeom>
        </p:spPr>
      </p:pic>
      <p:pic>
        <p:nvPicPr>
          <p:cNvPr id="93" name="Picture 92"/>
          <p:cNvPicPr>
            <a:picLocks noChangeAspect="1"/>
          </p:cNvPicPr>
          <p:nvPr/>
        </p:nvPicPr>
        <p:blipFill>
          <a:blip r:embed="rId4">
            <a:alphaModFix amt="31000"/>
          </a:blip>
          <a:stretch>
            <a:fillRect/>
          </a:stretch>
        </p:blipFill>
        <p:spPr>
          <a:xfrm>
            <a:off x="4114800" y="4716438"/>
            <a:ext cx="610305" cy="610305"/>
          </a:xfrm>
          <a:prstGeom prst="rect">
            <a:avLst/>
          </a:prstGeom>
        </p:spPr>
      </p:pic>
      <p:pic>
        <p:nvPicPr>
          <p:cNvPr id="94" name="Picture 93"/>
          <p:cNvPicPr>
            <a:picLocks noChangeAspect="1"/>
          </p:cNvPicPr>
          <p:nvPr/>
        </p:nvPicPr>
        <p:blipFill>
          <a:blip r:embed="rId4">
            <a:alphaModFix amt="31000"/>
          </a:blip>
          <a:stretch>
            <a:fillRect/>
          </a:stretch>
        </p:blipFill>
        <p:spPr>
          <a:xfrm>
            <a:off x="2910770" y="4489246"/>
            <a:ext cx="610305" cy="610305"/>
          </a:xfrm>
          <a:prstGeom prst="rect">
            <a:avLst/>
          </a:prstGeom>
        </p:spPr>
      </p:pic>
      <p:grpSp>
        <p:nvGrpSpPr>
          <p:cNvPr id="95" name="Group 41"/>
          <p:cNvGrpSpPr>
            <a:grpSpLocks/>
          </p:cNvGrpSpPr>
          <p:nvPr/>
        </p:nvGrpSpPr>
        <p:grpSpPr bwMode="auto">
          <a:xfrm>
            <a:off x="4953000" y="4876800"/>
            <a:ext cx="1066800" cy="990600"/>
            <a:chOff x="3241" y="2664"/>
            <a:chExt cx="672" cy="624"/>
          </a:xfrm>
        </p:grpSpPr>
        <p:sp>
          <p:nvSpPr>
            <p:cNvPr id="96" name="AutoShape 42"/>
            <p:cNvSpPr>
              <a:spLocks noChangeArrowheads="1"/>
            </p:cNvSpPr>
            <p:nvPr/>
          </p:nvSpPr>
          <p:spPr bwMode="auto">
            <a:xfrm>
              <a:off x="3375" y="2664"/>
              <a:ext cx="404" cy="384"/>
            </a:xfrm>
            <a:prstGeom prst="roundRect">
              <a:avLst>
                <a:gd name="adj" fmla="val 16667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63500" dist="29783" dir="1514402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7" name="AutoShape 43"/>
            <p:cNvSpPr>
              <a:spLocks noChangeArrowheads="1"/>
            </p:cNvSpPr>
            <p:nvPr/>
          </p:nvSpPr>
          <p:spPr bwMode="auto">
            <a:xfrm>
              <a:off x="3421" y="2712"/>
              <a:ext cx="312" cy="288"/>
            </a:xfrm>
            <a:prstGeom prst="roundRect">
              <a:avLst>
                <a:gd name="adj" fmla="val 16667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8" name="Rectangle 44"/>
            <p:cNvSpPr>
              <a:spLocks noChangeArrowheads="1"/>
            </p:cNvSpPr>
            <p:nvPr/>
          </p:nvSpPr>
          <p:spPr bwMode="auto">
            <a:xfrm>
              <a:off x="3331" y="3048"/>
              <a:ext cx="492" cy="49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9" name="Rectangle 45"/>
            <p:cNvSpPr>
              <a:spLocks noChangeArrowheads="1"/>
            </p:cNvSpPr>
            <p:nvPr/>
          </p:nvSpPr>
          <p:spPr bwMode="auto">
            <a:xfrm>
              <a:off x="3331" y="3097"/>
              <a:ext cx="492" cy="94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0" name="Rectangle 46"/>
            <p:cNvSpPr>
              <a:spLocks noChangeArrowheads="1"/>
            </p:cNvSpPr>
            <p:nvPr/>
          </p:nvSpPr>
          <p:spPr bwMode="auto">
            <a:xfrm>
              <a:off x="3375" y="3097"/>
              <a:ext cx="180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1" name="Freeform 47"/>
            <p:cNvSpPr>
              <a:spLocks/>
            </p:cNvSpPr>
            <p:nvPr/>
          </p:nvSpPr>
          <p:spPr bwMode="auto">
            <a:xfrm>
              <a:off x="3241" y="3191"/>
              <a:ext cx="672" cy="97"/>
            </a:xfrm>
            <a:custGeom>
              <a:avLst/>
              <a:gdLst>
                <a:gd name="T0" fmla="*/ 84 w 720"/>
                <a:gd name="T1" fmla="*/ 0 h 48"/>
                <a:gd name="T2" fmla="*/ 543 w 720"/>
                <a:gd name="T3" fmla="*/ 0 h 48"/>
                <a:gd name="T4" fmla="*/ 627 w 720"/>
                <a:gd name="T5" fmla="*/ 196 h 48"/>
                <a:gd name="T6" fmla="*/ 0 w 720"/>
                <a:gd name="T7" fmla="*/ 196 h 48"/>
                <a:gd name="T8" fmla="*/ 84 w 720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8"/>
                <a:gd name="T17" fmla="*/ 720 w 72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8">
                  <a:moveTo>
                    <a:pt x="96" y="0"/>
                  </a:moveTo>
                  <a:lnTo>
                    <a:pt x="624" y="0"/>
                  </a:lnTo>
                  <a:lnTo>
                    <a:pt x="720" y="48"/>
                  </a:lnTo>
                  <a:lnTo>
                    <a:pt x="0" y="48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pic>
        <p:nvPicPr>
          <p:cNvPr id="102" name="Picture 80" descr="key1"/>
          <p:cNvPicPr>
            <a:picLocks noChangeAspect="1" noChangeArrowheads="1"/>
          </p:cNvPicPr>
          <p:nvPr/>
        </p:nvPicPr>
        <p:blipFill>
          <a:blip r:embed="rId3">
            <a:alphaModFix amt="61000"/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971800"/>
            <a:ext cx="604838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61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" name="Picture 81" descr="key1"/>
          <p:cNvPicPr>
            <a:picLocks noChangeAspect="1" noChangeArrowheads="1"/>
          </p:cNvPicPr>
          <p:nvPr/>
        </p:nvPicPr>
        <p:blipFill>
          <a:blip r:embed="rId3">
            <a:alphaModFix amt="61000"/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943600"/>
            <a:ext cx="604838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61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" name="Picture 10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5725" y="4794399"/>
            <a:ext cx="610305" cy="610305"/>
          </a:xfrm>
          <a:prstGeom prst="rect">
            <a:avLst/>
          </a:prstGeom>
        </p:spPr>
      </p:pic>
      <p:sp>
        <p:nvSpPr>
          <p:cNvPr id="105" name="Text Box 77"/>
          <p:cNvSpPr txBox="1">
            <a:spLocks noChangeArrowheads="1"/>
          </p:cNvSpPr>
          <p:nvPr/>
        </p:nvSpPr>
        <p:spPr bwMode="auto">
          <a:xfrm>
            <a:off x="5211915" y="4963168"/>
            <a:ext cx="4968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dirty="0"/>
              <a:t>2</a:t>
            </a:r>
          </a:p>
        </p:txBody>
      </p:sp>
      <p:grpSp>
        <p:nvGrpSpPr>
          <p:cNvPr id="106" name="Group 34"/>
          <p:cNvGrpSpPr>
            <a:grpSpLocks/>
          </p:cNvGrpSpPr>
          <p:nvPr/>
        </p:nvGrpSpPr>
        <p:grpSpPr bwMode="auto">
          <a:xfrm>
            <a:off x="5257800" y="3200400"/>
            <a:ext cx="1066800" cy="990600"/>
            <a:chOff x="3241" y="2664"/>
            <a:chExt cx="672" cy="624"/>
          </a:xfrm>
        </p:grpSpPr>
        <p:sp>
          <p:nvSpPr>
            <p:cNvPr id="107" name="AutoShape 35"/>
            <p:cNvSpPr>
              <a:spLocks noChangeArrowheads="1"/>
            </p:cNvSpPr>
            <p:nvPr/>
          </p:nvSpPr>
          <p:spPr bwMode="auto">
            <a:xfrm>
              <a:off x="3375" y="2664"/>
              <a:ext cx="404" cy="384"/>
            </a:xfrm>
            <a:prstGeom prst="roundRect">
              <a:avLst>
                <a:gd name="adj" fmla="val 16667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63500" dist="29783" dir="1514402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8" name="AutoShape 36"/>
            <p:cNvSpPr>
              <a:spLocks noChangeArrowheads="1"/>
            </p:cNvSpPr>
            <p:nvPr/>
          </p:nvSpPr>
          <p:spPr bwMode="auto">
            <a:xfrm>
              <a:off x="3421" y="2712"/>
              <a:ext cx="312" cy="288"/>
            </a:xfrm>
            <a:prstGeom prst="roundRect">
              <a:avLst>
                <a:gd name="adj" fmla="val 16667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9" name="Rectangle 37"/>
            <p:cNvSpPr>
              <a:spLocks noChangeArrowheads="1"/>
            </p:cNvSpPr>
            <p:nvPr/>
          </p:nvSpPr>
          <p:spPr bwMode="auto">
            <a:xfrm>
              <a:off x="3331" y="3048"/>
              <a:ext cx="492" cy="49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0" name="Rectangle 38"/>
            <p:cNvSpPr>
              <a:spLocks noChangeArrowheads="1"/>
            </p:cNvSpPr>
            <p:nvPr/>
          </p:nvSpPr>
          <p:spPr bwMode="auto">
            <a:xfrm>
              <a:off x="3331" y="3097"/>
              <a:ext cx="492" cy="94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1" name="Rectangle 39"/>
            <p:cNvSpPr>
              <a:spLocks noChangeArrowheads="1"/>
            </p:cNvSpPr>
            <p:nvPr/>
          </p:nvSpPr>
          <p:spPr bwMode="auto">
            <a:xfrm>
              <a:off x="3375" y="3097"/>
              <a:ext cx="180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2" name="Freeform 40"/>
            <p:cNvSpPr>
              <a:spLocks/>
            </p:cNvSpPr>
            <p:nvPr/>
          </p:nvSpPr>
          <p:spPr bwMode="auto">
            <a:xfrm>
              <a:off x="3241" y="3191"/>
              <a:ext cx="672" cy="97"/>
            </a:xfrm>
            <a:custGeom>
              <a:avLst/>
              <a:gdLst>
                <a:gd name="T0" fmla="*/ 84 w 720"/>
                <a:gd name="T1" fmla="*/ 0 h 48"/>
                <a:gd name="T2" fmla="*/ 543 w 720"/>
                <a:gd name="T3" fmla="*/ 0 h 48"/>
                <a:gd name="T4" fmla="*/ 627 w 720"/>
                <a:gd name="T5" fmla="*/ 196 h 48"/>
                <a:gd name="T6" fmla="*/ 0 w 720"/>
                <a:gd name="T7" fmla="*/ 196 h 48"/>
                <a:gd name="T8" fmla="*/ 84 w 720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8"/>
                <a:gd name="T17" fmla="*/ 720 w 72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8">
                  <a:moveTo>
                    <a:pt x="96" y="0"/>
                  </a:moveTo>
                  <a:lnTo>
                    <a:pt x="624" y="0"/>
                  </a:lnTo>
                  <a:lnTo>
                    <a:pt x="720" y="48"/>
                  </a:lnTo>
                  <a:lnTo>
                    <a:pt x="0" y="48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13" name="Line 68"/>
          <p:cNvSpPr>
            <a:spLocks noChangeShapeType="1"/>
          </p:cNvSpPr>
          <p:nvPr/>
        </p:nvSpPr>
        <p:spPr bwMode="auto">
          <a:xfrm>
            <a:off x="5029200" y="35814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114" name="Picture 83" descr="key1"/>
          <p:cNvPicPr>
            <a:picLocks noChangeAspect="1" noChangeArrowheads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alphaModFix amt="7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429000"/>
            <a:ext cx="604838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320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5" name="Picture 84" descr="key1"/>
          <p:cNvPicPr>
            <a:picLocks noChangeAspect="1" noChangeArrowheads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819400"/>
            <a:ext cx="604838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320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6" name="Picture 1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74305" y="3124200"/>
            <a:ext cx="610305" cy="610305"/>
          </a:xfrm>
          <a:prstGeom prst="rect">
            <a:avLst/>
          </a:prstGeom>
        </p:spPr>
      </p:pic>
      <p:sp>
        <p:nvSpPr>
          <p:cNvPr id="117" name="Text Box 77"/>
          <p:cNvSpPr txBox="1">
            <a:spLocks noChangeArrowheads="1"/>
          </p:cNvSpPr>
          <p:nvPr/>
        </p:nvSpPr>
        <p:spPr bwMode="auto">
          <a:xfrm>
            <a:off x="5509409" y="3303781"/>
            <a:ext cx="4968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dirty="0" smtClean="0"/>
              <a:t>3</a:t>
            </a:r>
            <a:endParaRPr lang="en-US" altLang="ja-JP" dirty="0"/>
          </a:p>
        </p:txBody>
      </p:sp>
      <p:sp>
        <p:nvSpPr>
          <p:cNvPr id="125" name="Text Box 92"/>
          <p:cNvSpPr txBox="1">
            <a:spLocks noChangeArrowheads="1"/>
          </p:cNvSpPr>
          <p:nvPr/>
        </p:nvSpPr>
        <p:spPr bwMode="auto">
          <a:xfrm>
            <a:off x="6851644" y="3810000"/>
            <a:ext cx="7826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600" dirty="0"/>
              <a:t>Server</a:t>
            </a:r>
          </a:p>
        </p:txBody>
      </p:sp>
      <p:sp>
        <p:nvSpPr>
          <p:cNvPr id="126" name="Line 93"/>
          <p:cNvSpPr>
            <a:spLocks noChangeShapeType="1"/>
          </p:cNvSpPr>
          <p:nvPr/>
        </p:nvSpPr>
        <p:spPr bwMode="auto">
          <a:xfrm flipH="1">
            <a:off x="6248400" y="3505200"/>
            <a:ext cx="762000" cy="762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7" name="Rectangle 3"/>
          <p:cNvSpPr txBox="1">
            <a:spLocks noChangeArrowheads="1"/>
          </p:cNvSpPr>
          <p:nvPr/>
        </p:nvSpPr>
        <p:spPr>
          <a:xfrm>
            <a:off x="457200" y="1752600"/>
            <a:ext cx="8229600" cy="1295400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1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altLang="ja-JP" sz="2000" smtClean="0">
                <a:latin typeface="Arial" charset="0"/>
                <a:ea typeface="ＭＳ Ｐゴシック" charset="0"/>
                <a:cs typeface="ＭＳ Ｐゴシック" charset="0"/>
              </a:rPr>
              <a:t>Once circuit is established, applications connect and communicate over Tor circuit</a:t>
            </a:r>
            <a:endParaRPr lang="en-US" altLang="ja-JP" sz="20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128" name="Group 127"/>
          <p:cNvGrpSpPr/>
          <p:nvPr/>
        </p:nvGrpSpPr>
        <p:grpSpPr>
          <a:xfrm>
            <a:off x="1106422" y="3268995"/>
            <a:ext cx="743254" cy="1089695"/>
            <a:chOff x="1106422" y="3268995"/>
            <a:chExt cx="743254" cy="1089695"/>
          </a:xfrm>
        </p:grpSpPr>
        <p:grpSp>
          <p:nvGrpSpPr>
            <p:cNvPr id="129" name="Group 4"/>
            <p:cNvGrpSpPr>
              <a:grpSpLocks/>
            </p:cNvGrpSpPr>
            <p:nvPr/>
          </p:nvGrpSpPr>
          <p:grpSpPr bwMode="auto">
            <a:xfrm>
              <a:off x="1111935" y="3268995"/>
              <a:ext cx="737741" cy="769392"/>
              <a:chOff x="429" y="1872"/>
              <a:chExt cx="246" cy="284"/>
            </a:xfrm>
          </p:grpSpPr>
          <p:sp>
            <p:nvSpPr>
              <p:cNvPr id="132" name="AutoShape 5"/>
              <p:cNvSpPr>
                <a:spLocks noChangeArrowheads="1"/>
              </p:cNvSpPr>
              <p:nvPr/>
            </p:nvSpPr>
            <p:spPr bwMode="auto">
              <a:xfrm>
                <a:off x="451" y="1872"/>
                <a:ext cx="203" cy="207"/>
              </a:xfrm>
              <a:prstGeom prst="roundRect">
                <a:avLst>
                  <a:gd name="adj" fmla="val 16667"/>
                </a:avLst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29783" dir="1514402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33" name="AutoShape 6"/>
              <p:cNvSpPr>
                <a:spLocks noChangeArrowheads="1"/>
              </p:cNvSpPr>
              <p:nvPr/>
            </p:nvSpPr>
            <p:spPr bwMode="auto">
              <a:xfrm>
                <a:off x="474" y="1898"/>
                <a:ext cx="156" cy="155"/>
              </a:xfrm>
              <a:prstGeom prst="roundRect">
                <a:avLst>
                  <a:gd name="adj" fmla="val 16667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34" name="Rectangle 7"/>
              <p:cNvSpPr>
                <a:spLocks noChangeArrowheads="1"/>
              </p:cNvSpPr>
              <p:nvPr/>
            </p:nvSpPr>
            <p:spPr bwMode="auto">
              <a:xfrm>
                <a:off x="429" y="2079"/>
                <a:ext cx="246" cy="26"/>
              </a:xfrm>
              <a:prstGeom prst="rect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35" name="Rectangle 8"/>
              <p:cNvSpPr>
                <a:spLocks noChangeArrowheads="1"/>
              </p:cNvSpPr>
              <p:nvPr/>
            </p:nvSpPr>
            <p:spPr bwMode="auto">
              <a:xfrm>
                <a:off x="429" y="2105"/>
                <a:ext cx="246" cy="51"/>
              </a:xfrm>
              <a:prstGeom prst="rect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36" name="Rectangle 9"/>
              <p:cNvSpPr>
                <a:spLocks noChangeArrowheads="1"/>
              </p:cNvSpPr>
              <p:nvPr/>
            </p:nvSpPr>
            <p:spPr bwMode="auto">
              <a:xfrm>
                <a:off x="451" y="2105"/>
                <a:ext cx="90" cy="25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130" name="Text Box 78"/>
            <p:cNvSpPr txBox="1">
              <a:spLocks noChangeArrowheads="1"/>
            </p:cNvSpPr>
            <p:nvPr/>
          </p:nvSpPr>
          <p:spPr bwMode="auto">
            <a:xfrm>
              <a:off x="1106422" y="4020136"/>
              <a:ext cx="70924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600" dirty="0" smtClean="0"/>
                <a:t>Client</a:t>
              </a:r>
              <a:endParaRPr lang="en-US" altLang="ja-JP" sz="1600" dirty="0"/>
            </a:p>
          </p:txBody>
        </p:sp>
        <p:pic>
          <p:nvPicPr>
            <p:cNvPr id="131" name="Picture 13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flipH="1">
              <a:off x="1303363" y="3352799"/>
              <a:ext cx="366715" cy="436769"/>
            </a:xfrm>
            <a:prstGeom prst="rect">
              <a:avLst/>
            </a:prstGeom>
          </p:spPr>
        </p:pic>
      </p:grpSp>
      <p:grpSp>
        <p:nvGrpSpPr>
          <p:cNvPr id="140" name="Group 85"/>
          <p:cNvGrpSpPr>
            <a:grpSpLocks/>
          </p:cNvGrpSpPr>
          <p:nvPr/>
        </p:nvGrpSpPr>
        <p:grpSpPr bwMode="auto">
          <a:xfrm>
            <a:off x="6864708" y="3127137"/>
            <a:ext cx="670543" cy="648763"/>
            <a:chOff x="429" y="1872"/>
            <a:chExt cx="246" cy="284"/>
          </a:xfrm>
        </p:grpSpPr>
        <p:sp>
          <p:nvSpPr>
            <p:cNvPr id="142" name="AutoShape 86"/>
            <p:cNvSpPr>
              <a:spLocks noChangeArrowheads="1"/>
            </p:cNvSpPr>
            <p:nvPr/>
          </p:nvSpPr>
          <p:spPr bwMode="auto">
            <a:xfrm>
              <a:off x="451" y="1872"/>
              <a:ext cx="203" cy="207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63500" dist="29783" dir="1514402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43" name="AutoShape 87"/>
            <p:cNvSpPr>
              <a:spLocks noChangeArrowheads="1"/>
            </p:cNvSpPr>
            <p:nvPr/>
          </p:nvSpPr>
          <p:spPr bwMode="auto">
            <a:xfrm>
              <a:off x="474" y="1898"/>
              <a:ext cx="156" cy="155"/>
            </a:xfrm>
            <a:prstGeom prst="roundRect">
              <a:avLst>
                <a:gd name="adj" fmla="val 16667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4" name="Rectangle 88"/>
            <p:cNvSpPr>
              <a:spLocks noChangeArrowheads="1"/>
            </p:cNvSpPr>
            <p:nvPr/>
          </p:nvSpPr>
          <p:spPr bwMode="auto">
            <a:xfrm>
              <a:off x="429" y="2079"/>
              <a:ext cx="246" cy="2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5" name="Rectangle 89"/>
            <p:cNvSpPr>
              <a:spLocks noChangeArrowheads="1"/>
            </p:cNvSpPr>
            <p:nvPr/>
          </p:nvSpPr>
          <p:spPr bwMode="auto">
            <a:xfrm>
              <a:off x="429" y="2105"/>
              <a:ext cx="246" cy="51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6" name="Rectangle 90"/>
            <p:cNvSpPr>
              <a:spLocks noChangeArrowheads="1"/>
            </p:cNvSpPr>
            <p:nvPr/>
          </p:nvSpPr>
          <p:spPr bwMode="auto">
            <a:xfrm>
              <a:off x="451" y="2105"/>
              <a:ext cx="90" cy="2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89764" y="3221182"/>
            <a:ext cx="416528" cy="287658"/>
          </a:xfrm>
          <a:prstGeom prst="rect">
            <a:avLst/>
          </a:prstGeom>
        </p:spPr>
      </p:pic>
      <p:sp>
        <p:nvSpPr>
          <p:cNvPr id="147" name="Line 71"/>
          <p:cNvSpPr>
            <a:spLocks noChangeShapeType="1"/>
          </p:cNvSpPr>
          <p:nvPr/>
        </p:nvSpPr>
        <p:spPr bwMode="auto">
          <a:xfrm flipV="1">
            <a:off x="5562600" y="4267200"/>
            <a:ext cx="228600" cy="533400"/>
          </a:xfrm>
          <a:prstGeom prst="line">
            <a:avLst/>
          </a:prstGeom>
          <a:ln w="31750">
            <a:solidFill>
              <a:srgbClr val="FFFF00"/>
            </a:solidFill>
            <a:headEnd/>
            <a:tailEnd/>
          </a:ln>
          <a:extLst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ja-JP" altLang="en-US"/>
          </a:p>
        </p:txBody>
      </p:sp>
      <p:grpSp>
        <p:nvGrpSpPr>
          <p:cNvPr id="148" name="Group 147"/>
          <p:cNvGrpSpPr/>
          <p:nvPr/>
        </p:nvGrpSpPr>
        <p:grpSpPr>
          <a:xfrm rot="2229939">
            <a:off x="3500584" y="4311636"/>
            <a:ext cx="1838031" cy="98137"/>
            <a:chOff x="1968071" y="3682146"/>
            <a:chExt cx="1010079" cy="83404"/>
          </a:xfrm>
        </p:grpSpPr>
        <p:sp>
          <p:nvSpPr>
            <p:cNvPr id="149" name="Rectangle 148"/>
            <p:cNvSpPr/>
            <p:nvPr/>
          </p:nvSpPr>
          <p:spPr>
            <a:xfrm>
              <a:off x="1968071" y="3682146"/>
              <a:ext cx="1010079" cy="8340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0" name="Line 75"/>
            <p:cNvSpPr>
              <a:spLocks noChangeShapeType="1"/>
            </p:cNvSpPr>
            <p:nvPr/>
          </p:nvSpPr>
          <p:spPr bwMode="auto">
            <a:xfrm>
              <a:off x="1989138" y="3721100"/>
              <a:ext cx="963612" cy="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>
                <a:ln>
                  <a:solidFill>
                    <a:srgbClr val="60B5CC"/>
                  </a:solidFill>
                </a:ln>
              </a:endParaRPr>
            </a:p>
          </p:txBody>
        </p:sp>
      </p:grpSp>
      <p:grpSp>
        <p:nvGrpSpPr>
          <p:cNvPr id="151" name="Group 150"/>
          <p:cNvGrpSpPr/>
          <p:nvPr/>
        </p:nvGrpSpPr>
        <p:grpSpPr>
          <a:xfrm>
            <a:off x="1849677" y="3466246"/>
            <a:ext cx="925274" cy="115154"/>
            <a:chOff x="1968071" y="3682146"/>
            <a:chExt cx="1010079" cy="83404"/>
          </a:xfrm>
        </p:grpSpPr>
        <p:sp>
          <p:nvSpPr>
            <p:cNvPr id="152" name="Rectangle 151"/>
            <p:cNvSpPr/>
            <p:nvPr/>
          </p:nvSpPr>
          <p:spPr>
            <a:xfrm>
              <a:off x="1968071" y="3682146"/>
              <a:ext cx="1010079" cy="8340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3" name="Line 75"/>
            <p:cNvSpPr>
              <a:spLocks noChangeShapeType="1"/>
            </p:cNvSpPr>
            <p:nvPr/>
          </p:nvSpPr>
          <p:spPr bwMode="auto">
            <a:xfrm>
              <a:off x="1989138" y="3721100"/>
              <a:ext cx="963612" cy="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>
                <a:ln>
                  <a:solidFill>
                    <a:srgbClr val="60B5CC"/>
                  </a:solidFill>
                </a:ln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41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8835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urved Connector 3"/>
          <p:cNvCxnSpPr/>
          <p:nvPr/>
        </p:nvCxnSpPr>
        <p:spPr>
          <a:xfrm rot="16200000" flipV="1">
            <a:off x="5764461" y="1652981"/>
            <a:ext cx="224467" cy="2832831"/>
          </a:xfrm>
          <a:prstGeom prst="curvedConnector3">
            <a:avLst>
              <a:gd name="adj1" fmla="val 201841"/>
            </a:avLst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9" name="Curved Connector 128"/>
          <p:cNvCxnSpPr/>
          <p:nvPr/>
        </p:nvCxnSpPr>
        <p:spPr>
          <a:xfrm flipV="1">
            <a:off x="5693745" y="3482068"/>
            <a:ext cx="1872014" cy="1777320"/>
          </a:xfrm>
          <a:prstGeom prst="curvedConnector3">
            <a:avLst>
              <a:gd name="adj1" fmla="val 147717"/>
            </a:avLst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Tor: hidden services</a:t>
            </a:r>
            <a:endParaRPr kumimoji="1" lang="ja-JP" altLang="en-US" dirty="0"/>
          </a:p>
        </p:txBody>
      </p:sp>
      <p:sp>
        <p:nvSpPr>
          <p:cNvPr id="12083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752600"/>
            <a:ext cx="8229600" cy="1295400"/>
          </a:xfrm>
        </p:spPr>
        <p:txBody>
          <a:bodyPr/>
          <a:lstStyle/>
          <a:p>
            <a:r>
              <a:rPr lang="en-US" altLang="ja-JP" sz="2000" dirty="0" smtClean="0">
                <a:latin typeface="Arial" charset="0"/>
                <a:ea typeface="ＭＳ Ｐゴシック" charset="0"/>
                <a:cs typeface="ＭＳ Ｐゴシック" charset="0"/>
              </a:rPr>
              <a:t>Hidden server uses Tor to contact 3 “introduction points” (Tor relays) </a:t>
            </a:r>
          </a:p>
          <a:p>
            <a:r>
              <a:rPr lang="en-US" altLang="ja-JP" sz="2000" dirty="0" smtClean="0">
                <a:latin typeface="Arial" charset="0"/>
                <a:ea typeface="ＭＳ Ｐゴシック" charset="0"/>
                <a:cs typeface="ＭＳ Ｐゴシック" charset="0"/>
              </a:rPr>
              <a:t>Server upload Introduction Points info to DB server</a:t>
            </a:r>
            <a:endParaRPr lang="en-US" altLang="ja-JP" sz="20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120840" name="Group 11"/>
          <p:cNvGrpSpPr>
            <a:grpSpLocks/>
          </p:cNvGrpSpPr>
          <p:nvPr/>
        </p:nvGrpSpPr>
        <p:grpSpPr bwMode="auto">
          <a:xfrm>
            <a:off x="2362200" y="3352800"/>
            <a:ext cx="4313238" cy="2133600"/>
            <a:chOff x="1719" y="1709"/>
            <a:chExt cx="1775" cy="1123"/>
          </a:xfrm>
        </p:grpSpPr>
        <p:sp>
          <p:nvSpPr>
            <p:cNvPr id="120923" name="Oval 12"/>
            <p:cNvSpPr>
              <a:spLocks noChangeArrowheads="1"/>
            </p:cNvSpPr>
            <p:nvPr/>
          </p:nvSpPr>
          <p:spPr bwMode="auto">
            <a:xfrm>
              <a:off x="2109" y="1709"/>
              <a:ext cx="736" cy="345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924" name="Oval 13"/>
            <p:cNvSpPr>
              <a:spLocks noChangeArrowheads="1"/>
            </p:cNvSpPr>
            <p:nvPr/>
          </p:nvSpPr>
          <p:spPr bwMode="auto">
            <a:xfrm>
              <a:off x="2542" y="1752"/>
              <a:ext cx="692" cy="34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925" name="Oval 14"/>
            <p:cNvSpPr>
              <a:spLocks noChangeArrowheads="1"/>
            </p:cNvSpPr>
            <p:nvPr/>
          </p:nvSpPr>
          <p:spPr bwMode="auto">
            <a:xfrm>
              <a:off x="2715" y="1925"/>
              <a:ext cx="692" cy="345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>
                <a:latin typeface="Times New Roman" charset="0"/>
              </a:endParaRPr>
            </a:p>
          </p:txBody>
        </p:sp>
        <p:sp>
          <p:nvSpPr>
            <p:cNvPr id="120926" name="Oval 15"/>
            <p:cNvSpPr>
              <a:spLocks noChangeArrowheads="1"/>
            </p:cNvSpPr>
            <p:nvPr/>
          </p:nvSpPr>
          <p:spPr bwMode="auto">
            <a:xfrm>
              <a:off x="2801" y="2141"/>
              <a:ext cx="693" cy="518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>
                <a:latin typeface="Times New Roman" charset="0"/>
              </a:endParaRPr>
            </a:p>
          </p:txBody>
        </p:sp>
        <p:sp>
          <p:nvSpPr>
            <p:cNvPr id="120927" name="Oval 16"/>
            <p:cNvSpPr>
              <a:spLocks noChangeArrowheads="1"/>
            </p:cNvSpPr>
            <p:nvPr/>
          </p:nvSpPr>
          <p:spPr bwMode="auto">
            <a:xfrm>
              <a:off x="2412" y="2270"/>
              <a:ext cx="692" cy="56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>
                <a:latin typeface="Times New Roman" charset="0"/>
              </a:endParaRPr>
            </a:p>
          </p:txBody>
        </p:sp>
        <p:sp>
          <p:nvSpPr>
            <p:cNvPr id="120928" name="Oval 17"/>
            <p:cNvSpPr>
              <a:spLocks noChangeArrowheads="1"/>
            </p:cNvSpPr>
            <p:nvPr/>
          </p:nvSpPr>
          <p:spPr bwMode="auto">
            <a:xfrm>
              <a:off x="1935" y="2141"/>
              <a:ext cx="693" cy="648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>
                <a:latin typeface="Times New Roman" charset="0"/>
              </a:endParaRPr>
            </a:p>
          </p:txBody>
        </p:sp>
        <p:sp>
          <p:nvSpPr>
            <p:cNvPr id="120929" name="Oval 18"/>
            <p:cNvSpPr>
              <a:spLocks noChangeArrowheads="1"/>
            </p:cNvSpPr>
            <p:nvPr/>
          </p:nvSpPr>
          <p:spPr bwMode="auto">
            <a:xfrm>
              <a:off x="1719" y="1838"/>
              <a:ext cx="693" cy="605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>
                <a:latin typeface="Times New Roman" charset="0"/>
              </a:endParaRPr>
            </a:p>
          </p:txBody>
        </p:sp>
        <p:sp>
          <p:nvSpPr>
            <p:cNvPr id="120930" name="Freeform 19"/>
            <p:cNvSpPr>
              <a:spLocks/>
            </p:cNvSpPr>
            <p:nvPr/>
          </p:nvSpPr>
          <p:spPr bwMode="auto">
            <a:xfrm>
              <a:off x="1893" y="1753"/>
              <a:ext cx="1470" cy="1037"/>
            </a:xfrm>
            <a:custGeom>
              <a:avLst/>
              <a:gdLst>
                <a:gd name="T0" fmla="*/ 39 w 1632"/>
                <a:gd name="T1" fmla="*/ 156 h 1152"/>
                <a:gd name="T2" fmla="*/ 312 w 1632"/>
                <a:gd name="T3" fmla="*/ 39 h 1152"/>
                <a:gd name="T4" fmla="*/ 545 w 1632"/>
                <a:gd name="T5" fmla="*/ 0 h 1152"/>
                <a:gd name="T6" fmla="*/ 1012 w 1632"/>
                <a:gd name="T7" fmla="*/ 39 h 1152"/>
                <a:gd name="T8" fmla="*/ 1168 w 1632"/>
                <a:gd name="T9" fmla="*/ 117 h 1152"/>
                <a:gd name="T10" fmla="*/ 1247 w 1632"/>
                <a:gd name="T11" fmla="*/ 272 h 1152"/>
                <a:gd name="T12" fmla="*/ 1324 w 1632"/>
                <a:gd name="T13" fmla="*/ 311 h 1152"/>
                <a:gd name="T14" fmla="*/ 1247 w 1632"/>
                <a:gd name="T15" fmla="*/ 739 h 1152"/>
                <a:gd name="T16" fmla="*/ 740 w 1632"/>
                <a:gd name="T17" fmla="*/ 933 h 1152"/>
                <a:gd name="T18" fmla="*/ 233 w 1632"/>
                <a:gd name="T19" fmla="*/ 778 h 1152"/>
                <a:gd name="T20" fmla="*/ 77 w 1632"/>
                <a:gd name="T21" fmla="*/ 622 h 1152"/>
                <a:gd name="T22" fmla="*/ 0 w 1632"/>
                <a:gd name="T23" fmla="*/ 583 h 1152"/>
                <a:gd name="T24" fmla="*/ 39 w 1632"/>
                <a:gd name="T25" fmla="*/ 156 h 11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32"/>
                <a:gd name="T40" fmla="*/ 0 h 1152"/>
                <a:gd name="T41" fmla="*/ 1632 w 1632"/>
                <a:gd name="T42" fmla="*/ 1152 h 11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32" h="1152">
                  <a:moveTo>
                    <a:pt x="48" y="192"/>
                  </a:moveTo>
                  <a:lnTo>
                    <a:pt x="384" y="48"/>
                  </a:lnTo>
                  <a:lnTo>
                    <a:pt x="672" y="0"/>
                  </a:lnTo>
                  <a:lnTo>
                    <a:pt x="1248" y="48"/>
                  </a:lnTo>
                  <a:lnTo>
                    <a:pt x="1440" y="144"/>
                  </a:lnTo>
                  <a:lnTo>
                    <a:pt x="1536" y="336"/>
                  </a:lnTo>
                  <a:lnTo>
                    <a:pt x="1632" y="384"/>
                  </a:lnTo>
                  <a:lnTo>
                    <a:pt x="1536" y="912"/>
                  </a:lnTo>
                  <a:lnTo>
                    <a:pt x="912" y="1152"/>
                  </a:lnTo>
                  <a:lnTo>
                    <a:pt x="288" y="960"/>
                  </a:lnTo>
                  <a:lnTo>
                    <a:pt x="96" y="768"/>
                  </a:lnTo>
                  <a:lnTo>
                    <a:pt x="0" y="720"/>
                  </a:lnTo>
                  <a:lnTo>
                    <a:pt x="48" y="192"/>
                  </a:ln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342485" name="AutoShape 21"/>
          <p:cNvSpPr>
            <a:spLocks noChangeArrowheads="1"/>
          </p:cNvSpPr>
          <p:nvPr/>
        </p:nvSpPr>
        <p:spPr bwMode="auto">
          <a:xfrm>
            <a:off x="2879725" y="3048000"/>
            <a:ext cx="641350" cy="609600"/>
          </a:xfrm>
          <a:prstGeom prst="roundRect">
            <a:avLst>
              <a:gd name="adj" fmla="val 16667"/>
            </a:avLst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29783" dir="1514402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0918" name="AutoShape 22"/>
          <p:cNvSpPr>
            <a:spLocks noChangeArrowheads="1"/>
          </p:cNvSpPr>
          <p:nvPr/>
        </p:nvSpPr>
        <p:spPr bwMode="auto">
          <a:xfrm>
            <a:off x="2952750" y="3124200"/>
            <a:ext cx="495300" cy="457200"/>
          </a:xfrm>
          <a:prstGeom prst="roundRect">
            <a:avLst>
              <a:gd name="adj" fmla="val 16667"/>
            </a:avLst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919" name="Rectangle 23"/>
          <p:cNvSpPr>
            <a:spLocks noChangeArrowheads="1"/>
          </p:cNvSpPr>
          <p:nvPr/>
        </p:nvSpPr>
        <p:spPr bwMode="auto">
          <a:xfrm>
            <a:off x="2809875" y="3657600"/>
            <a:ext cx="781050" cy="77788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920" name="Rectangle 24"/>
          <p:cNvSpPr>
            <a:spLocks noChangeArrowheads="1"/>
          </p:cNvSpPr>
          <p:nvPr/>
        </p:nvSpPr>
        <p:spPr bwMode="auto">
          <a:xfrm>
            <a:off x="2809875" y="3735388"/>
            <a:ext cx="781050" cy="1492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921" name="Rectangle 25"/>
          <p:cNvSpPr>
            <a:spLocks noChangeArrowheads="1"/>
          </p:cNvSpPr>
          <p:nvPr/>
        </p:nvSpPr>
        <p:spPr bwMode="auto">
          <a:xfrm>
            <a:off x="2879725" y="3735388"/>
            <a:ext cx="285750" cy="730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922" name="Freeform 26"/>
          <p:cNvSpPr>
            <a:spLocks/>
          </p:cNvSpPr>
          <p:nvPr/>
        </p:nvSpPr>
        <p:spPr bwMode="auto">
          <a:xfrm>
            <a:off x="2667000" y="3884613"/>
            <a:ext cx="1066800" cy="153988"/>
          </a:xfrm>
          <a:custGeom>
            <a:avLst/>
            <a:gdLst>
              <a:gd name="T0" fmla="*/ 84 w 720"/>
              <a:gd name="T1" fmla="*/ 0 h 48"/>
              <a:gd name="T2" fmla="*/ 543 w 720"/>
              <a:gd name="T3" fmla="*/ 0 h 48"/>
              <a:gd name="T4" fmla="*/ 627 w 720"/>
              <a:gd name="T5" fmla="*/ 196 h 48"/>
              <a:gd name="T6" fmla="*/ 0 w 720"/>
              <a:gd name="T7" fmla="*/ 196 h 48"/>
              <a:gd name="T8" fmla="*/ 84 w 720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0"/>
              <a:gd name="T16" fmla="*/ 0 h 48"/>
              <a:gd name="T17" fmla="*/ 720 w 720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0" h="48">
                <a:moveTo>
                  <a:pt x="96" y="0"/>
                </a:moveTo>
                <a:lnTo>
                  <a:pt x="624" y="0"/>
                </a:lnTo>
                <a:lnTo>
                  <a:pt x="720" y="48"/>
                </a:lnTo>
                <a:lnTo>
                  <a:pt x="0" y="48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20842" name="Group 27"/>
          <p:cNvGrpSpPr>
            <a:grpSpLocks/>
          </p:cNvGrpSpPr>
          <p:nvPr/>
        </p:nvGrpSpPr>
        <p:grpSpPr bwMode="auto">
          <a:xfrm>
            <a:off x="4038600" y="3048000"/>
            <a:ext cx="1066800" cy="990600"/>
            <a:chOff x="3241" y="2664"/>
            <a:chExt cx="672" cy="624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1342492" name="AutoShape 28"/>
            <p:cNvSpPr>
              <a:spLocks noChangeArrowheads="1"/>
            </p:cNvSpPr>
            <p:nvPr/>
          </p:nvSpPr>
          <p:spPr bwMode="auto">
            <a:xfrm>
              <a:off x="3375" y="2664"/>
              <a:ext cx="404" cy="384"/>
            </a:xfrm>
            <a:prstGeom prst="roundRect">
              <a:avLst>
                <a:gd name="adj" fmla="val 16667"/>
              </a:avLst>
            </a:pr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0912" name="AutoShape 29"/>
            <p:cNvSpPr>
              <a:spLocks noChangeArrowheads="1"/>
            </p:cNvSpPr>
            <p:nvPr/>
          </p:nvSpPr>
          <p:spPr bwMode="auto">
            <a:xfrm>
              <a:off x="3421" y="2712"/>
              <a:ext cx="312" cy="288"/>
            </a:xfrm>
            <a:prstGeom prst="roundRect">
              <a:avLst>
                <a:gd name="adj" fmla="val 16667"/>
              </a:avLst>
            </a:pr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913" name="Rectangle 30"/>
            <p:cNvSpPr>
              <a:spLocks noChangeArrowheads="1"/>
            </p:cNvSpPr>
            <p:nvPr/>
          </p:nvSpPr>
          <p:spPr bwMode="auto">
            <a:xfrm>
              <a:off x="3331" y="3048"/>
              <a:ext cx="492" cy="49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914" name="Rectangle 31"/>
            <p:cNvSpPr>
              <a:spLocks noChangeArrowheads="1"/>
            </p:cNvSpPr>
            <p:nvPr/>
          </p:nvSpPr>
          <p:spPr bwMode="auto">
            <a:xfrm>
              <a:off x="3331" y="3097"/>
              <a:ext cx="492" cy="94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915" name="Rectangle 32"/>
            <p:cNvSpPr>
              <a:spLocks noChangeArrowheads="1"/>
            </p:cNvSpPr>
            <p:nvPr/>
          </p:nvSpPr>
          <p:spPr bwMode="auto">
            <a:xfrm>
              <a:off x="3375" y="3097"/>
              <a:ext cx="180" cy="46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916" name="Freeform 33"/>
            <p:cNvSpPr>
              <a:spLocks/>
            </p:cNvSpPr>
            <p:nvPr/>
          </p:nvSpPr>
          <p:spPr bwMode="auto">
            <a:xfrm>
              <a:off x="3241" y="3191"/>
              <a:ext cx="672" cy="97"/>
            </a:xfrm>
            <a:custGeom>
              <a:avLst/>
              <a:gdLst>
                <a:gd name="T0" fmla="*/ 84 w 720"/>
                <a:gd name="T1" fmla="*/ 0 h 48"/>
                <a:gd name="T2" fmla="*/ 543 w 720"/>
                <a:gd name="T3" fmla="*/ 0 h 48"/>
                <a:gd name="T4" fmla="*/ 627 w 720"/>
                <a:gd name="T5" fmla="*/ 196 h 48"/>
                <a:gd name="T6" fmla="*/ 0 w 720"/>
                <a:gd name="T7" fmla="*/ 196 h 48"/>
                <a:gd name="T8" fmla="*/ 84 w 720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8"/>
                <a:gd name="T17" fmla="*/ 720 w 72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8">
                  <a:moveTo>
                    <a:pt x="96" y="0"/>
                  </a:moveTo>
                  <a:lnTo>
                    <a:pt x="624" y="0"/>
                  </a:lnTo>
                  <a:lnTo>
                    <a:pt x="720" y="48"/>
                  </a:lnTo>
                  <a:lnTo>
                    <a:pt x="0" y="48"/>
                  </a:lnTo>
                  <a:lnTo>
                    <a:pt x="96" y="0"/>
                  </a:lnTo>
                  <a:close/>
                </a:path>
              </a:pathLst>
            </a:cu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342499" name="AutoShape 35"/>
          <p:cNvSpPr>
            <a:spLocks noChangeArrowheads="1"/>
          </p:cNvSpPr>
          <p:nvPr/>
        </p:nvSpPr>
        <p:spPr bwMode="auto">
          <a:xfrm>
            <a:off x="5470525" y="3200400"/>
            <a:ext cx="641350" cy="609600"/>
          </a:xfrm>
          <a:prstGeom prst="roundRect">
            <a:avLst>
              <a:gd name="adj" fmla="val 16667"/>
            </a:avLst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29783" dir="1514402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0906" name="AutoShape 36"/>
          <p:cNvSpPr>
            <a:spLocks noChangeArrowheads="1"/>
          </p:cNvSpPr>
          <p:nvPr/>
        </p:nvSpPr>
        <p:spPr bwMode="auto">
          <a:xfrm>
            <a:off x="5543550" y="3276600"/>
            <a:ext cx="495300" cy="457200"/>
          </a:xfrm>
          <a:prstGeom prst="roundRect">
            <a:avLst>
              <a:gd name="adj" fmla="val 16667"/>
            </a:avLst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907" name="Rectangle 37"/>
          <p:cNvSpPr>
            <a:spLocks noChangeArrowheads="1"/>
          </p:cNvSpPr>
          <p:nvPr/>
        </p:nvSpPr>
        <p:spPr bwMode="auto">
          <a:xfrm>
            <a:off x="5400675" y="3810000"/>
            <a:ext cx="781050" cy="77788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908" name="Rectangle 38"/>
          <p:cNvSpPr>
            <a:spLocks noChangeArrowheads="1"/>
          </p:cNvSpPr>
          <p:nvPr/>
        </p:nvSpPr>
        <p:spPr bwMode="auto">
          <a:xfrm>
            <a:off x="5400675" y="3887788"/>
            <a:ext cx="781050" cy="1492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909" name="Rectangle 39"/>
          <p:cNvSpPr>
            <a:spLocks noChangeArrowheads="1"/>
          </p:cNvSpPr>
          <p:nvPr/>
        </p:nvSpPr>
        <p:spPr bwMode="auto">
          <a:xfrm>
            <a:off x="5470525" y="3887788"/>
            <a:ext cx="285750" cy="730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910" name="Freeform 40"/>
          <p:cNvSpPr>
            <a:spLocks/>
          </p:cNvSpPr>
          <p:nvPr/>
        </p:nvSpPr>
        <p:spPr bwMode="auto">
          <a:xfrm>
            <a:off x="5257800" y="4037013"/>
            <a:ext cx="1066800" cy="153988"/>
          </a:xfrm>
          <a:custGeom>
            <a:avLst/>
            <a:gdLst>
              <a:gd name="T0" fmla="*/ 84 w 720"/>
              <a:gd name="T1" fmla="*/ 0 h 48"/>
              <a:gd name="T2" fmla="*/ 543 w 720"/>
              <a:gd name="T3" fmla="*/ 0 h 48"/>
              <a:gd name="T4" fmla="*/ 627 w 720"/>
              <a:gd name="T5" fmla="*/ 196 h 48"/>
              <a:gd name="T6" fmla="*/ 0 w 720"/>
              <a:gd name="T7" fmla="*/ 196 h 48"/>
              <a:gd name="T8" fmla="*/ 84 w 720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0"/>
              <a:gd name="T16" fmla="*/ 0 h 48"/>
              <a:gd name="T17" fmla="*/ 720 w 720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0" h="48">
                <a:moveTo>
                  <a:pt x="96" y="0"/>
                </a:moveTo>
                <a:lnTo>
                  <a:pt x="624" y="0"/>
                </a:lnTo>
                <a:lnTo>
                  <a:pt x="720" y="48"/>
                </a:lnTo>
                <a:lnTo>
                  <a:pt x="0" y="48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20844" name="Group 41"/>
          <p:cNvGrpSpPr>
            <a:grpSpLocks/>
          </p:cNvGrpSpPr>
          <p:nvPr/>
        </p:nvGrpSpPr>
        <p:grpSpPr bwMode="auto">
          <a:xfrm>
            <a:off x="4953000" y="4876800"/>
            <a:ext cx="1066800" cy="990600"/>
            <a:chOff x="3241" y="2664"/>
            <a:chExt cx="672" cy="624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1342506" name="AutoShape 42"/>
            <p:cNvSpPr>
              <a:spLocks noChangeArrowheads="1"/>
            </p:cNvSpPr>
            <p:nvPr/>
          </p:nvSpPr>
          <p:spPr bwMode="auto">
            <a:xfrm>
              <a:off x="3375" y="2664"/>
              <a:ext cx="404" cy="384"/>
            </a:xfrm>
            <a:prstGeom prst="roundRect">
              <a:avLst>
                <a:gd name="adj" fmla="val 16667"/>
              </a:avLst>
            </a:pr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0900" name="AutoShape 43"/>
            <p:cNvSpPr>
              <a:spLocks noChangeArrowheads="1"/>
            </p:cNvSpPr>
            <p:nvPr/>
          </p:nvSpPr>
          <p:spPr bwMode="auto">
            <a:xfrm>
              <a:off x="3421" y="2712"/>
              <a:ext cx="312" cy="288"/>
            </a:xfrm>
            <a:prstGeom prst="roundRect">
              <a:avLst>
                <a:gd name="adj" fmla="val 16667"/>
              </a:avLst>
            </a:pr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901" name="Rectangle 44"/>
            <p:cNvSpPr>
              <a:spLocks noChangeArrowheads="1"/>
            </p:cNvSpPr>
            <p:nvPr/>
          </p:nvSpPr>
          <p:spPr bwMode="auto">
            <a:xfrm>
              <a:off x="3331" y="3048"/>
              <a:ext cx="492" cy="49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902" name="Rectangle 45"/>
            <p:cNvSpPr>
              <a:spLocks noChangeArrowheads="1"/>
            </p:cNvSpPr>
            <p:nvPr/>
          </p:nvSpPr>
          <p:spPr bwMode="auto">
            <a:xfrm>
              <a:off x="3331" y="3097"/>
              <a:ext cx="492" cy="94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903" name="Rectangle 46"/>
            <p:cNvSpPr>
              <a:spLocks noChangeArrowheads="1"/>
            </p:cNvSpPr>
            <p:nvPr/>
          </p:nvSpPr>
          <p:spPr bwMode="auto">
            <a:xfrm>
              <a:off x="3375" y="3097"/>
              <a:ext cx="180" cy="46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904" name="Freeform 47"/>
            <p:cNvSpPr>
              <a:spLocks/>
            </p:cNvSpPr>
            <p:nvPr/>
          </p:nvSpPr>
          <p:spPr bwMode="auto">
            <a:xfrm>
              <a:off x="3241" y="3191"/>
              <a:ext cx="672" cy="97"/>
            </a:xfrm>
            <a:custGeom>
              <a:avLst/>
              <a:gdLst>
                <a:gd name="T0" fmla="*/ 84 w 720"/>
                <a:gd name="T1" fmla="*/ 0 h 48"/>
                <a:gd name="T2" fmla="*/ 543 w 720"/>
                <a:gd name="T3" fmla="*/ 0 h 48"/>
                <a:gd name="T4" fmla="*/ 627 w 720"/>
                <a:gd name="T5" fmla="*/ 196 h 48"/>
                <a:gd name="T6" fmla="*/ 0 w 720"/>
                <a:gd name="T7" fmla="*/ 196 h 48"/>
                <a:gd name="T8" fmla="*/ 84 w 720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8"/>
                <a:gd name="T17" fmla="*/ 720 w 72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8">
                  <a:moveTo>
                    <a:pt x="96" y="0"/>
                  </a:moveTo>
                  <a:lnTo>
                    <a:pt x="624" y="0"/>
                  </a:lnTo>
                  <a:lnTo>
                    <a:pt x="720" y="48"/>
                  </a:lnTo>
                  <a:lnTo>
                    <a:pt x="0" y="48"/>
                  </a:lnTo>
                  <a:lnTo>
                    <a:pt x="96" y="0"/>
                  </a:lnTo>
                  <a:close/>
                </a:path>
              </a:pathLst>
            </a:cu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20845" name="Group 48"/>
          <p:cNvGrpSpPr>
            <a:grpSpLocks/>
          </p:cNvGrpSpPr>
          <p:nvPr/>
        </p:nvGrpSpPr>
        <p:grpSpPr bwMode="auto">
          <a:xfrm>
            <a:off x="3886200" y="4800600"/>
            <a:ext cx="1066800" cy="990600"/>
            <a:chOff x="3241" y="2664"/>
            <a:chExt cx="672" cy="624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1342513" name="AutoShape 49"/>
            <p:cNvSpPr>
              <a:spLocks noChangeArrowheads="1"/>
            </p:cNvSpPr>
            <p:nvPr/>
          </p:nvSpPr>
          <p:spPr bwMode="auto">
            <a:xfrm>
              <a:off x="3375" y="2664"/>
              <a:ext cx="404" cy="384"/>
            </a:xfrm>
            <a:prstGeom prst="roundRect">
              <a:avLst>
                <a:gd name="adj" fmla="val 16667"/>
              </a:avLst>
            </a:pr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0894" name="AutoShape 50"/>
            <p:cNvSpPr>
              <a:spLocks noChangeArrowheads="1"/>
            </p:cNvSpPr>
            <p:nvPr/>
          </p:nvSpPr>
          <p:spPr bwMode="auto">
            <a:xfrm>
              <a:off x="3421" y="2712"/>
              <a:ext cx="312" cy="288"/>
            </a:xfrm>
            <a:prstGeom prst="roundRect">
              <a:avLst>
                <a:gd name="adj" fmla="val 16667"/>
              </a:avLst>
            </a:pr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895" name="Rectangle 51"/>
            <p:cNvSpPr>
              <a:spLocks noChangeArrowheads="1"/>
            </p:cNvSpPr>
            <p:nvPr/>
          </p:nvSpPr>
          <p:spPr bwMode="auto">
            <a:xfrm>
              <a:off x="3331" y="3048"/>
              <a:ext cx="492" cy="49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896" name="Rectangle 52"/>
            <p:cNvSpPr>
              <a:spLocks noChangeArrowheads="1"/>
            </p:cNvSpPr>
            <p:nvPr/>
          </p:nvSpPr>
          <p:spPr bwMode="auto">
            <a:xfrm>
              <a:off x="3331" y="3097"/>
              <a:ext cx="492" cy="94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897" name="Rectangle 53"/>
            <p:cNvSpPr>
              <a:spLocks noChangeArrowheads="1"/>
            </p:cNvSpPr>
            <p:nvPr/>
          </p:nvSpPr>
          <p:spPr bwMode="auto">
            <a:xfrm>
              <a:off x="3375" y="3097"/>
              <a:ext cx="180" cy="46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898" name="Freeform 54"/>
            <p:cNvSpPr>
              <a:spLocks/>
            </p:cNvSpPr>
            <p:nvPr/>
          </p:nvSpPr>
          <p:spPr bwMode="auto">
            <a:xfrm>
              <a:off x="3241" y="3191"/>
              <a:ext cx="672" cy="97"/>
            </a:xfrm>
            <a:custGeom>
              <a:avLst/>
              <a:gdLst>
                <a:gd name="T0" fmla="*/ 84 w 720"/>
                <a:gd name="T1" fmla="*/ 0 h 48"/>
                <a:gd name="T2" fmla="*/ 543 w 720"/>
                <a:gd name="T3" fmla="*/ 0 h 48"/>
                <a:gd name="T4" fmla="*/ 627 w 720"/>
                <a:gd name="T5" fmla="*/ 196 h 48"/>
                <a:gd name="T6" fmla="*/ 0 w 720"/>
                <a:gd name="T7" fmla="*/ 196 h 48"/>
                <a:gd name="T8" fmla="*/ 84 w 720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8"/>
                <a:gd name="T17" fmla="*/ 720 w 72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8">
                  <a:moveTo>
                    <a:pt x="96" y="0"/>
                  </a:moveTo>
                  <a:lnTo>
                    <a:pt x="624" y="0"/>
                  </a:lnTo>
                  <a:lnTo>
                    <a:pt x="720" y="48"/>
                  </a:lnTo>
                  <a:lnTo>
                    <a:pt x="0" y="48"/>
                  </a:lnTo>
                  <a:lnTo>
                    <a:pt x="96" y="0"/>
                  </a:lnTo>
                  <a:close/>
                </a:path>
              </a:pathLst>
            </a:cu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342520" name="AutoShape 56"/>
          <p:cNvSpPr>
            <a:spLocks noChangeArrowheads="1"/>
          </p:cNvSpPr>
          <p:nvPr/>
        </p:nvSpPr>
        <p:spPr bwMode="auto">
          <a:xfrm>
            <a:off x="2879725" y="4572000"/>
            <a:ext cx="641350" cy="609600"/>
          </a:xfrm>
          <a:prstGeom prst="roundRect">
            <a:avLst>
              <a:gd name="adj" fmla="val 16667"/>
            </a:avLst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29783" dir="1514402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0888" name="AutoShape 57"/>
          <p:cNvSpPr>
            <a:spLocks noChangeArrowheads="1"/>
          </p:cNvSpPr>
          <p:nvPr/>
        </p:nvSpPr>
        <p:spPr bwMode="auto">
          <a:xfrm>
            <a:off x="2952750" y="4648200"/>
            <a:ext cx="495300" cy="457200"/>
          </a:xfrm>
          <a:prstGeom prst="roundRect">
            <a:avLst>
              <a:gd name="adj" fmla="val 16667"/>
            </a:avLst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89" name="Rectangle 58"/>
          <p:cNvSpPr>
            <a:spLocks noChangeArrowheads="1"/>
          </p:cNvSpPr>
          <p:nvPr/>
        </p:nvSpPr>
        <p:spPr bwMode="auto">
          <a:xfrm>
            <a:off x="2809875" y="5181600"/>
            <a:ext cx="781050" cy="77788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90" name="Rectangle 59"/>
          <p:cNvSpPr>
            <a:spLocks noChangeArrowheads="1"/>
          </p:cNvSpPr>
          <p:nvPr/>
        </p:nvSpPr>
        <p:spPr bwMode="auto">
          <a:xfrm>
            <a:off x="2809875" y="5259388"/>
            <a:ext cx="781050" cy="1492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91" name="Rectangle 60"/>
          <p:cNvSpPr>
            <a:spLocks noChangeArrowheads="1"/>
          </p:cNvSpPr>
          <p:nvPr/>
        </p:nvSpPr>
        <p:spPr bwMode="auto">
          <a:xfrm>
            <a:off x="2879725" y="5259388"/>
            <a:ext cx="285750" cy="730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92" name="Freeform 61"/>
          <p:cNvSpPr>
            <a:spLocks/>
          </p:cNvSpPr>
          <p:nvPr/>
        </p:nvSpPr>
        <p:spPr bwMode="auto">
          <a:xfrm>
            <a:off x="2667000" y="5408613"/>
            <a:ext cx="1066800" cy="153988"/>
          </a:xfrm>
          <a:custGeom>
            <a:avLst/>
            <a:gdLst>
              <a:gd name="T0" fmla="*/ 84 w 720"/>
              <a:gd name="T1" fmla="*/ 0 h 48"/>
              <a:gd name="T2" fmla="*/ 543 w 720"/>
              <a:gd name="T3" fmla="*/ 0 h 48"/>
              <a:gd name="T4" fmla="*/ 627 w 720"/>
              <a:gd name="T5" fmla="*/ 196 h 48"/>
              <a:gd name="T6" fmla="*/ 0 w 720"/>
              <a:gd name="T7" fmla="*/ 196 h 48"/>
              <a:gd name="T8" fmla="*/ 84 w 720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0"/>
              <a:gd name="T16" fmla="*/ 0 h 48"/>
              <a:gd name="T17" fmla="*/ 720 w 720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0" h="48">
                <a:moveTo>
                  <a:pt x="96" y="0"/>
                </a:moveTo>
                <a:lnTo>
                  <a:pt x="624" y="0"/>
                </a:lnTo>
                <a:lnTo>
                  <a:pt x="720" y="48"/>
                </a:lnTo>
                <a:lnTo>
                  <a:pt x="0" y="48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47" name="Line 62"/>
          <p:cNvSpPr>
            <a:spLocks noChangeShapeType="1"/>
          </p:cNvSpPr>
          <p:nvPr/>
        </p:nvSpPr>
        <p:spPr bwMode="auto">
          <a:xfrm flipV="1">
            <a:off x="3124200" y="4038600"/>
            <a:ext cx="76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48" name="Line 63"/>
          <p:cNvSpPr>
            <a:spLocks noChangeShapeType="1"/>
          </p:cNvSpPr>
          <p:nvPr/>
        </p:nvSpPr>
        <p:spPr bwMode="auto">
          <a:xfrm flipV="1">
            <a:off x="3352800" y="4191000"/>
            <a:ext cx="8382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49" name="Line 64"/>
          <p:cNvSpPr>
            <a:spLocks noChangeShapeType="1"/>
          </p:cNvSpPr>
          <p:nvPr/>
        </p:nvSpPr>
        <p:spPr bwMode="auto">
          <a:xfrm flipV="1">
            <a:off x="3581400" y="4267200"/>
            <a:ext cx="1600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50" name="Line 65"/>
          <p:cNvSpPr>
            <a:spLocks noChangeShapeType="1"/>
          </p:cNvSpPr>
          <p:nvPr/>
        </p:nvSpPr>
        <p:spPr bwMode="auto">
          <a:xfrm>
            <a:off x="3581400" y="4876800"/>
            <a:ext cx="4572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51" name="Line 66"/>
          <p:cNvSpPr>
            <a:spLocks noChangeShapeType="1"/>
          </p:cNvSpPr>
          <p:nvPr/>
        </p:nvSpPr>
        <p:spPr bwMode="auto">
          <a:xfrm>
            <a:off x="3429000" y="4191000"/>
            <a:ext cx="9144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52" name="Line 67"/>
          <p:cNvSpPr>
            <a:spLocks noChangeShapeType="1"/>
          </p:cNvSpPr>
          <p:nvPr/>
        </p:nvSpPr>
        <p:spPr bwMode="auto">
          <a:xfrm>
            <a:off x="3657600" y="3581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53" name="Line 68"/>
          <p:cNvSpPr>
            <a:spLocks noChangeShapeType="1"/>
          </p:cNvSpPr>
          <p:nvPr/>
        </p:nvSpPr>
        <p:spPr bwMode="auto">
          <a:xfrm>
            <a:off x="5029200" y="35814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54" name="Line 69"/>
          <p:cNvSpPr>
            <a:spLocks noChangeShapeType="1"/>
          </p:cNvSpPr>
          <p:nvPr/>
        </p:nvSpPr>
        <p:spPr bwMode="auto">
          <a:xfrm flipV="1">
            <a:off x="5562600" y="4267200"/>
            <a:ext cx="228600" cy="533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55" name="Line 70"/>
          <p:cNvSpPr>
            <a:spLocks noChangeShapeType="1"/>
          </p:cNvSpPr>
          <p:nvPr/>
        </p:nvSpPr>
        <p:spPr bwMode="auto">
          <a:xfrm>
            <a:off x="4876800" y="51054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56" name="Line 71"/>
          <p:cNvSpPr>
            <a:spLocks noChangeShapeType="1"/>
          </p:cNvSpPr>
          <p:nvPr/>
        </p:nvSpPr>
        <p:spPr bwMode="auto">
          <a:xfrm flipV="1">
            <a:off x="4495800" y="4114800"/>
            <a:ext cx="1524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57" name="Line 72"/>
          <p:cNvSpPr>
            <a:spLocks noChangeShapeType="1"/>
          </p:cNvSpPr>
          <p:nvPr/>
        </p:nvSpPr>
        <p:spPr bwMode="auto">
          <a:xfrm flipH="1" flipV="1">
            <a:off x="4876800" y="4114800"/>
            <a:ext cx="3810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59" name="Line 74"/>
          <p:cNvSpPr>
            <a:spLocks noChangeShapeType="1"/>
          </p:cNvSpPr>
          <p:nvPr/>
        </p:nvSpPr>
        <p:spPr bwMode="auto">
          <a:xfrm flipH="1" flipV="1">
            <a:off x="3657600" y="3810000"/>
            <a:ext cx="1447800" cy="1066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61" name="Text Box 76"/>
          <p:cNvSpPr txBox="1">
            <a:spLocks noChangeArrowheads="1"/>
          </p:cNvSpPr>
          <p:nvPr/>
        </p:nvSpPr>
        <p:spPr bwMode="auto">
          <a:xfrm>
            <a:off x="4182258" y="4874568"/>
            <a:ext cx="4413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dirty="0" smtClean="0"/>
              <a:t>I2</a:t>
            </a:r>
            <a:endParaRPr lang="en-US" altLang="ja-JP" dirty="0"/>
          </a:p>
        </p:txBody>
      </p:sp>
      <p:sp>
        <p:nvSpPr>
          <p:cNvPr id="120862" name="Text Box 77"/>
          <p:cNvSpPr txBox="1">
            <a:spLocks noChangeArrowheads="1"/>
          </p:cNvSpPr>
          <p:nvPr/>
        </p:nvSpPr>
        <p:spPr bwMode="auto">
          <a:xfrm>
            <a:off x="5616575" y="32766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/>
              <a:t>3</a:t>
            </a:r>
          </a:p>
        </p:txBody>
      </p:sp>
      <p:pic>
        <p:nvPicPr>
          <p:cNvPr id="108" name="Picture 107"/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97463" y="2977463"/>
            <a:ext cx="610305" cy="610305"/>
          </a:xfrm>
          <a:prstGeom prst="rect">
            <a:avLst/>
          </a:prstGeom>
        </p:spPr>
      </p:pic>
      <p:pic>
        <p:nvPicPr>
          <p:cNvPr id="109" name="Picture 108"/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74305" y="3124200"/>
            <a:ext cx="610305" cy="610305"/>
          </a:xfrm>
          <a:prstGeom prst="rect">
            <a:avLst/>
          </a:prstGeom>
        </p:spPr>
      </p:pic>
      <p:pic>
        <p:nvPicPr>
          <p:cNvPr id="110" name="Picture 109"/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65725" y="4794399"/>
            <a:ext cx="610305" cy="610305"/>
          </a:xfrm>
          <a:prstGeom prst="rect">
            <a:avLst/>
          </a:prstGeom>
        </p:spPr>
      </p:pic>
      <p:pic>
        <p:nvPicPr>
          <p:cNvPr id="111" name="Picture 110"/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54097" y="2975933"/>
            <a:ext cx="610305" cy="610305"/>
          </a:xfrm>
          <a:prstGeom prst="rect">
            <a:avLst/>
          </a:prstGeom>
        </p:spPr>
      </p:pic>
      <p:pic>
        <p:nvPicPr>
          <p:cNvPr id="112" name="Picture 111"/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14800" y="4716438"/>
            <a:ext cx="610305" cy="610305"/>
          </a:xfrm>
          <a:prstGeom prst="rect">
            <a:avLst/>
          </a:prstGeom>
        </p:spPr>
      </p:pic>
      <p:pic>
        <p:nvPicPr>
          <p:cNvPr id="113" name="Picture 112"/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10770" y="4489246"/>
            <a:ext cx="610305" cy="610305"/>
          </a:xfrm>
          <a:prstGeom prst="rect">
            <a:avLst/>
          </a:prstGeom>
        </p:spPr>
      </p:pic>
      <p:cxnSp>
        <p:nvCxnSpPr>
          <p:cNvPr id="116" name="Curved Connector 115"/>
          <p:cNvCxnSpPr/>
          <p:nvPr/>
        </p:nvCxnSpPr>
        <p:spPr>
          <a:xfrm flipV="1">
            <a:off x="4429431" y="3499758"/>
            <a:ext cx="2737733" cy="1216680"/>
          </a:xfrm>
          <a:prstGeom prst="curvedConnector3">
            <a:avLst>
              <a:gd name="adj1" fmla="val 71118"/>
            </a:avLst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pSp>
        <p:nvGrpSpPr>
          <p:cNvPr id="405" name="Group 404"/>
          <p:cNvGrpSpPr/>
          <p:nvPr/>
        </p:nvGrpSpPr>
        <p:grpSpPr>
          <a:xfrm>
            <a:off x="6037040" y="2464862"/>
            <a:ext cx="766979" cy="583138"/>
            <a:chOff x="1178835" y="3839571"/>
            <a:chExt cx="3698413" cy="2281150"/>
          </a:xfrm>
        </p:grpSpPr>
        <p:grpSp>
          <p:nvGrpSpPr>
            <p:cNvPr id="406" name="Group 11"/>
            <p:cNvGrpSpPr>
              <a:grpSpLocks/>
            </p:cNvGrpSpPr>
            <p:nvPr/>
          </p:nvGrpSpPr>
          <p:grpSpPr bwMode="auto">
            <a:xfrm>
              <a:off x="1178835" y="4175480"/>
              <a:ext cx="3629195" cy="1810925"/>
              <a:chOff x="1719" y="1709"/>
              <a:chExt cx="1775" cy="1123"/>
            </a:xfrm>
          </p:grpSpPr>
          <p:sp>
            <p:nvSpPr>
              <p:cNvPr id="451" name="Oval 12"/>
              <p:cNvSpPr>
                <a:spLocks noChangeArrowheads="1"/>
              </p:cNvSpPr>
              <p:nvPr/>
            </p:nvSpPr>
            <p:spPr bwMode="auto">
              <a:xfrm>
                <a:off x="2109" y="1709"/>
                <a:ext cx="736" cy="345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52" name="Oval 13"/>
              <p:cNvSpPr>
                <a:spLocks noChangeArrowheads="1"/>
              </p:cNvSpPr>
              <p:nvPr/>
            </p:nvSpPr>
            <p:spPr bwMode="auto">
              <a:xfrm>
                <a:off x="2542" y="1752"/>
                <a:ext cx="692" cy="346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53" name="Oval 14"/>
              <p:cNvSpPr>
                <a:spLocks noChangeArrowheads="1"/>
              </p:cNvSpPr>
              <p:nvPr/>
            </p:nvSpPr>
            <p:spPr bwMode="auto">
              <a:xfrm>
                <a:off x="2715" y="1925"/>
                <a:ext cx="692" cy="345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en-US">
                  <a:latin typeface="Times New Roman" charset="0"/>
                </a:endParaRPr>
              </a:p>
            </p:txBody>
          </p:sp>
          <p:sp>
            <p:nvSpPr>
              <p:cNvPr id="454" name="Oval 15"/>
              <p:cNvSpPr>
                <a:spLocks noChangeArrowheads="1"/>
              </p:cNvSpPr>
              <p:nvPr/>
            </p:nvSpPr>
            <p:spPr bwMode="auto">
              <a:xfrm>
                <a:off x="2801" y="2141"/>
                <a:ext cx="693" cy="518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en-US">
                  <a:latin typeface="Times New Roman" charset="0"/>
                </a:endParaRPr>
              </a:p>
            </p:txBody>
          </p:sp>
          <p:sp>
            <p:nvSpPr>
              <p:cNvPr id="455" name="Oval 16"/>
              <p:cNvSpPr>
                <a:spLocks noChangeArrowheads="1"/>
              </p:cNvSpPr>
              <p:nvPr/>
            </p:nvSpPr>
            <p:spPr bwMode="auto">
              <a:xfrm>
                <a:off x="2412" y="2270"/>
                <a:ext cx="692" cy="562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en-US">
                  <a:latin typeface="Times New Roman" charset="0"/>
                </a:endParaRPr>
              </a:p>
            </p:txBody>
          </p:sp>
          <p:sp>
            <p:nvSpPr>
              <p:cNvPr id="456" name="Oval 17"/>
              <p:cNvSpPr>
                <a:spLocks noChangeArrowheads="1"/>
              </p:cNvSpPr>
              <p:nvPr/>
            </p:nvSpPr>
            <p:spPr bwMode="auto">
              <a:xfrm>
                <a:off x="1935" y="2141"/>
                <a:ext cx="693" cy="648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en-US">
                  <a:latin typeface="Times New Roman" charset="0"/>
                </a:endParaRPr>
              </a:p>
            </p:txBody>
          </p:sp>
          <p:sp>
            <p:nvSpPr>
              <p:cNvPr id="457" name="Oval 18"/>
              <p:cNvSpPr>
                <a:spLocks noChangeArrowheads="1"/>
              </p:cNvSpPr>
              <p:nvPr/>
            </p:nvSpPr>
            <p:spPr bwMode="auto">
              <a:xfrm>
                <a:off x="1719" y="1838"/>
                <a:ext cx="693" cy="605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en-US">
                  <a:latin typeface="Times New Roman" charset="0"/>
                </a:endParaRPr>
              </a:p>
            </p:txBody>
          </p:sp>
          <p:sp>
            <p:nvSpPr>
              <p:cNvPr id="458" name="Freeform 19"/>
              <p:cNvSpPr>
                <a:spLocks/>
              </p:cNvSpPr>
              <p:nvPr/>
            </p:nvSpPr>
            <p:spPr bwMode="auto">
              <a:xfrm>
                <a:off x="1893" y="1753"/>
                <a:ext cx="1470" cy="1037"/>
              </a:xfrm>
              <a:custGeom>
                <a:avLst/>
                <a:gdLst>
                  <a:gd name="T0" fmla="*/ 39 w 1632"/>
                  <a:gd name="T1" fmla="*/ 156 h 1152"/>
                  <a:gd name="T2" fmla="*/ 312 w 1632"/>
                  <a:gd name="T3" fmla="*/ 39 h 1152"/>
                  <a:gd name="T4" fmla="*/ 545 w 1632"/>
                  <a:gd name="T5" fmla="*/ 0 h 1152"/>
                  <a:gd name="T6" fmla="*/ 1012 w 1632"/>
                  <a:gd name="T7" fmla="*/ 39 h 1152"/>
                  <a:gd name="T8" fmla="*/ 1168 w 1632"/>
                  <a:gd name="T9" fmla="*/ 117 h 1152"/>
                  <a:gd name="T10" fmla="*/ 1247 w 1632"/>
                  <a:gd name="T11" fmla="*/ 272 h 1152"/>
                  <a:gd name="T12" fmla="*/ 1324 w 1632"/>
                  <a:gd name="T13" fmla="*/ 311 h 1152"/>
                  <a:gd name="T14" fmla="*/ 1247 w 1632"/>
                  <a:gd name="T15" fmla="*/ 739 h 1152"/>
                  <a:gd name="T16" fmla="*/ 740 w 1632"/>
                  <a:gd name="T17" fmla="*/ 933 h 1152"/>
                  <a:gd name="T18" fmla="*/ 233 w 1632"/>
                  <a:gd name="T19" fmla="*/ 778 h 1152"/>
                  <a:gd name="T20" fmla="*/ 77 w 1632"/>
                  <a:gd name="T21" fmla="*/ 622 h 1152"/>
                  <a:gd name="T22" fmla="*/ 0 w 1632"/>
                  <a:gd name="T23" fmla="*/ 583 h 1152"/>
                  <a:gd name="T24" fmla="*/ 39 w 1632"/>
                  <a:gd name="T25" fmla="*/ 156 h 115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632"/>
                  <a:gd name="T40" fmla="*/ 0 h 1152"/>
                  <a:gd name="T41" fmla="*/ 1632 w 1632"/>
                  <a:gd name="T42" fmla="*/ 1152 h 115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632" h="1152">
                    <a:moveTo>
                      <a:pt x="48" y="192"/>
                    </a:moveTo>
                    <a:lnTo>
                      <a:pt x="384" y="48"/>
                    </a:lnTo>
                    <a:lnTo>
                      <a:pt x="672" y="0"/>
                    </a:lnTo>
                    <a:lnTo>
                      <a:pt x="1248" y="48"/>
                    </a:lnTo>
                    <a:lnTo>
                      <a:pt x="1440" y="144"/>
                    </a:lnTo>
                    <a:lnTo>
                      <a:pt x="1536" y="336"/>
                    </a:lnTo>
                    <a:lnTo>
                      <a:pt x="1632" y="384"/>
                    </a:lnTo>
                    <a:lnTo>
                      <a:pt x="1536" y="912"/>
                    </a:lnTo>
                    <a:lnTo>
                      <a:pt x="912" y="1152"/>
                    </a:lnTo>
                    <a:lnTo>
                      <a:pt x="288" y="960"/>
                    </a:lnTo>
                    <a:lnTo>
                      <a:pt x="96" y="768"/>
                    </a:lnTo>
                    <a:lnTo>
                      <a:pt x="0" y="720"/>
                    </a:lnTo>
                    <a:lnTo>
                      <a:pt x="48" y="192"/>
                    </a:lnTo>
                    <a:close/>
                  </a:path>
                </a:pathLst>
              </a:cu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407" name="Group 27"/>
            <p:cNvGrpSpPr>
              <a:grpSpLocks/>
            </p:cNvGrpSpPr>
            <p:nvPr/>
          </p:nvGrpSpPr>
          <p:grpSpPr bwMode="auto">
            <a:xfrm>
              <a:off x="1235603" y="3899440"/>
              <a:ext cx="897615" cy="840787"/>
              <a:chOff x="3241" y="2664"/>
              <a:chExt cx="672" cy="624"/>
            </a:xfrm>
          </p:grpSpPr>
          <p:sp>
            <p:nvSpPr>
              <p:cNvPr id="445" name="AutoShape 21"/>
              <p:cNvSpPr>
                <a:spLocks noChangeArrowheads="1"/>
              </p:cNvSpPr>
              <p:nvPr/>
            </p:nvSpPr>
            <p:spPr bwMode="auto">
              <a:xfrm>
                <a:off x="3375" y="2664"/>
                <a:ext cx="404" cy="384"/>
              </a:xfrm>
              <a:prstGeom prst="roundRect">
                <a:avLst>
                  <a:gd name="adj" fmla="val 16667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29783" dir="1514402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46" name="AutoShape 22"/>
              <p:cNvSpPr>
                <a:spLocks noChangeArrowheads="1"/>
              </p:cNvSpPr>
              <p:nvPr/>
            </p:nvSpPr>
            <p:spPr bwMode="auto">
              <a:xfrm>
                <a:off x="3421" y="2712"/>
                <a:ext cx="312" cy="288"/>
              </a:xfrm>
              <a:prstGeom prst="roundRect">
                <a:avLst>
                  <a:gd name="adj" fmla="val 16667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47" name="Rectangle 23"/>
              <p:cNvSpPr>
                <a:spLocks noChangeArrowheads="1"/>
              </p:cNvSpPr>
              <p:nvPr/>
            </p:nvSpPr>
            <p:spPr bwMode="auto">
              <a:xfrm>
                <a:off x="3331" y="3048"/>
                <a:ext cx="492" cy="49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48" name="Rectangle 24"/>
              <p:cNvSpPr>
                <a:spLocks noChangeArrowheads="1"/>
              </p:cNvSpPr>
              <p:nvPr/>
            </p:nvSpPr>
            <p:spPr bwMode="auto">
              <a:xfrm>
                <a:off x="3331" y="3097"/>
                <a:ext cx="492" cy="94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49" name="Rectangle 25"/>
              <p:cNvSpPr>
                <a:spLocks noChangeArrowheads="1"/>
              </p:cNvSpPr>
              <p:nvPr/>
            </p:nvSpPr>
            <p:spPr bwMode="auto">
              <a:xfrm>
                <a:off x="3375" y="3097"/>
                <a:ext cx="180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50" name="Freeform 26"/>
              <p:cNvSpPr>
                <a:spLocks/>
              </p:cNvSpPr>
              <p:nvPr/>
            </p:nvSpPr>
            <p:spPr bwMode="auto">
              <a:xfrm>
                <a:off x="3241" y="3191"/>
                <a:ext cx="672" cy="97"/>
              </a:xfrm>
              <a:custGeom>
                <a:avLst/>
                <a:gdLst>
                  <a:gd name="T0" fmla="*/ 84 w 720"/>
                  <a:gd name="T1" fmla="*/ 0 h 48"/>
                  <a:gd name="T2" fmla="*/ 543 w 720"/>
                  <a:gd name="T3" fmla="*/ 0 h 48"/>
                  <a:gd name="T4" fmla="*/ 627 w 720"/>
                  <a:gd name="T5" fmla="*/ 196 h 48"/>
                  <a:gd name="T6" fmla="*/ 0 w 720"/>
                  <a:gd name="T7" fmla="*/ 196 h 48"/>
                  <a:gd name="T8" fmla="*/ 84 w 720"/>
                  <a:gd name="T9" fmla="*/ 0 h 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0"/>
                  <a:gd name="T16" fmla="*/ 0 h 48"/>
                  <a:gd name="T17" fmla="*/ 720 w 720"/>
                  <a:gd name="T18" fmla="*/ 48 h 4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0" h="48">
                    <a:moveTo>
                      <a:pt x="96" y="0"/>
                    </a:moveTo>
                    <a:lnTo>
                      <a:pt x="624" y="0"/>
                    </a:lnTo>
                    <a:lnTo>
                      <a:pt x="720" y="48"/>
                    </a:lnTo>
                    <a:lnTo>
                      <a:pt x="0" y="48"/>
                    </a:lnTo>
                    <a:lnTo>
                      <a:pt x="96" y="0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408" name="AutoShape 36"/>
            <p:cNvSpPr>
              <a:spLocks noChangeArrowheads="1"/>
            </p:cNvSpPr>
            <p:nvPr/>
          </p:nvSpPr>
          <p:spPr bwMode="auto">
            <a:xfrm>
              <a:off x="4158622" y="4189176"/>
              <a:ext cx="539637" cy="517407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63500" dist="29783" dir="1514402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09" name="AutoShape 37"/>
            <p:cNvSpPr>
              <a:spLocks noChangeArrowheads="1"/>
            </p:cNvSpPr>
            <p:nvPr/>
          </p:nvSpPr>
          <p:spPr bwMode="auto">
            <a:xfrm>
              <a:off x="4220066" y="4253851"/>
              <a:ext cx="416750" cy="388055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0" name="Rectangle 38"/>
            <p:cNvSpPr>
              <a:spLocks noChangeArrowheads="1"/>
            </p:cNvSpPr>
            <p:nvPr/>
          </p:nvSpPr>
          <p:spPr bwMode="auto">
            <a:xfrm>
              <a:off x="4099849" y="4706583"/>
              <a:ext cx="657182" cy="66024"/>
            </a:xfrm>
            <a:prstGeom prst="rect">
              <a:avLst/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1" name="Rectangle 39"/>
            <p:cNvSpPr>
              <a:spLocks noChangeArrowheads="1"/>
            </p:cNvSpPr>
            <p:nvPr/>
          </p:nvSpPr>
          <p:spPr bwMode="auto">
            <a:xfrm>
              <a:off x="4099849" y="4772606"/>
              <a:ext cx="657182" cy="126657"/>
            </a:xfrm>
            <a:prstGeom prst="rect">
              <a:avLst/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2" name="Rectangle 40"/>
            <p:cNvSpPr>
              <a:spLocks noChangeArrowheads="1"/>
            </p:cNvSpPr>
            <p:nvPr/>
          </p:nvSpPr>
          <p:spPr bwMode="auto">
            <a:xfrm>
              <a:off x="4158622" y="4772606"/>
              <a:ext cx="240432" cy="61981"/>
            </a:xfrm>
            <a:prstGeom prst="rect">
              <a:avLst/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3" name="Freeform 41"/>
            <p:cNvSpPr>
              <a:spLocks/>
            </p:cNvSpPr>
            <p:nvPr/>
          </p:nvSpPr>
          <p:spPr bwMode="auto">
            <a:xfrm>
              <a:off x="3979633" y="4899263"/>
              <a:ext cx="897615" cy="130700"/>
            </a:xfrm>
            <a:custGeom>
              <a:avLst/>
              <a:gdLst>
                <a:gd name="T0" fmla="*/ 84 w 720"/>
                <a:gd name="T1" fmla="*/ 0 h 48"/>
                <a:gd name="T2" fmla="*/ 543 w 720"/>
                <a:gd name="T3" fmla="*/ 0 h 48"/>
                <a:gd name="T4" fmla="*/ 627 w 720"/>
                <a:gd name="T5" fmla="*/ 196 h 48"/>
                <a:gd name="T6" fmla="*/ 0 w 720"/>
                <a:gd name="T7" fmla="*/ 196 h 48"/>
                <a:gd name="T8" fmla="*/ 84 w 720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8"/>
                <a:gd name="T17" fmla="*/ 720 w 72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8">
                  <a:moveTo>
                    <a:pt x="96" y="0"/>
                  </a:moveTo>
                  <a:lnTo>
                    <a:pt x="624" y="0"/>
                  </a:lnTo>
                  <a:lnTo>
                    <a:pt x="720" y="48"/>
                  </a:lnTo>
                  <a:lnTo>
                    <a:pt x="0" y="48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chemeClr val="accent1">
                <a:alpha val="3000"/>
              </a:schemeClr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4" name="AutoShape 43"/>
            <p:cNvSpPr>
              <a:spLocks noChangeArrowheads="1"/>
            </p:cNvSpPr>
            <p:nvPr/>
          </p:nvSpPr>
          <p:spPr bwMode="auto">
            <a:xfrm>
              <a:off x="1675729" y="5279934"/>
              <a:ext cx="539637" cy="517407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63500" dist="29783" dir="1514402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15" name="AutoShape 44"/>
            <p:cNvSpPr>
              <a:spLocks noChangeArrowheads="1"/>
            </p:cNvSpPr>
            <p:nvPr/>
          </p:nvSpPr>
          <p:spPr bwMode="auto">
            <a:xfrm>
              <a:off x="1737173" y="5344609"/>
              <a:ext cx="416750" cy="388055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6" name="Rectangle 45"/>
            <p:cNvSpPr>
              <a:spLocks noChangeArrowheads="1"/>
            </p:cNvSpPr>
            <p:nvPr/>
          </p:nvSpPr>
          <p:spPr bwMode="auto">
            <a:xfrm>
              <a:off x="1616956" y="5797341"/>
              <a:ext cx="657182" cy="66024"/>
            </a:xfrm>
            <a:prstGeom prst="rect">
              <a:avLst/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7" name="Rectangle 46"/>
            <p:cNvSpPr>
              <a:spLocks noChangeArrowheads="1"/>
            </p:cNvSpPr>
            <p:nvPr/>
          </p:nvSpPr>
          <p:spPr bwMode="auto">
            <a:xfrm>
              <a:off x="1616956" y="5863364"/>
              <a:ext cx="657182" cy="126657"/>
            </a:xfrm>
            <a:prstGeom prst="rect">
              <a:avLst/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8" name="Rectangle 47"/>
            <p:cNvSpPr>
              <a:spLocks noChangeArrowheads="1"/>
            </p:cNvSpPr>
            <p:nvPr/>
          </p:nvSpPr>
          <p:spPr bwMode="auto">
            <a:xfrm>
              <a:off x="1675729" y="5863364"/>
              <a:ext cx="240432" cy="61981"/>
            </a:xfrm>
            <a:prstGeom prst="rect">
              <a:avLst/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9" name="Freeform 48"/>
            <p:cNvSpPr>
              <a:spLocks/>
            </p:cNvSpPr>
            <p:nvPr/>
          </p:nvSpPr>
          <p:spPr bwMode="auto">
            <a:xfrm>
              <a:off x="1496740" y="5990021"/>
              <a:ext cx="897615" cy="130700"/>
            </a:xfrm>
            <a:custGeom>
              <a:avLst/>
              <a:gdLst>
                <a:gd name="T0" fmla="*/ 84 w 720"/>
                <a:gd name="T1" fmla="*/ 0 h 48"/>
                <a:gd name="T2" fmla="*/ 543 w 720"/>
                <a:gd name="T3" fmla="*/ 0 h 48"/>
                <a:gd name="T4" fmla="*/ 627 w 720"/>
                <a:gd name="T5" fmla="*/ 196 h 48"/>
                <a:gd name="T6" fmla="*/ 0 w 720"/>
                <a:gd name="T7" fmla="*/ 196 h 48"/>
                <a:gd name="T8" fmla="*/ 84 w 720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8"/>
                <a:gd name="T17" fmla="*/ 720 w 72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8">
                  <a:moveTo>
                    <a:pt x="96" y="0"/>
                  </a:moveTo>
                  <a:lnTo>
                    <a:pt x="624" y="0"/>
                  </a:lnTo>
                  <a:lnTo>
                    <a:pt x="720" y="48"/>
                  </a:lnTo>
                  <a:lnTo>
                    <a:pt x="0" y="48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chemeClr val="accent1">
                <a:alpha val="3000"/>
              </a:schemeClr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20" name="Line 71"/>
            <p:cNvSpPr>
              <a:spLocks noChangeShapeType="1"/>
            </p:cNvSpPr>
            <p:nvPr/>
          </p:nvSpPr>
          <p:spPr bwMode="auto">
            <a:xfrm flipH="1">
              <a:off x="2274137" y="5029963"/>
              <a:ext cx="1597324" cy="483438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21" name="Line 76"/>
            <p:cNvSpPr>
              <a:spLocks noChangeShapeType="1"/>
            </p:cNvSpPr>
            <p:nvPr/>
          </p:nvSpPr>
          <p:spPr bwMode="auto">
            <a:xfrm flipH="1" flipV="1">
              <a:off x="1737173" y="4834586"/>
              <a:ext cx="239062" cy="375407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422" name="Group 421"/>
            <p:cNvGrpSpPr/>
            <p:nvPr/>
          </p:nvGrpSpPr>
          <p:grpSpPr>
            <a:xfrm>
              <a:off x="1429517" y="3839571"/>
              <a:ext cx="513516" cy="553664"/>
              <a:chOff x="6031266" y="2285295"/>
              <a:chExt cx="610305" cy="652317"/>
            </a:xfrm>
          </p:grpSpPr>
          <p:pic>
            <p:nvPicPr>
              <p:cNvPr id="443" name="Picture 44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031266" y="2285295"/>
                <a:ext cx="610305" cy="610305"/>
              </a:xfrm>
              <a:prstGeom prst="rect">
                <a:avLst/>
              </a:prstGeom>
            </p:spPr>
          </p:pic>
          <p:sp>
            <p:nvSpPr>
              <p:cNvPr id="444" name="Text Box 77"/>
              <p:cNvSpPr txBox="1">
                <a:spLocks noChangeArrowheads="1"/>
              </p:cNvSpPr>
              <p:nvPr/>
            </p:nvSpPr>
            <p:spPr bwMode="auto">
              <a:xfrm>
                <a:off x="6055456" y="2475947"/>
                <a:ext cx="496887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altLang="ja-JP" dirty="0"/>
                  <a:t>1</a:t>
                </a:r>
              </a:p>
            </p:txBody>
          </p:sp>
        </p:grpSp>
        <p:pic>
          <p:nvPicPr>
            <p:cNvPr id="423" name="Picture 422"/>
            <p:cNvPicPr>
              <a:picLocks noChangeAspect="1"/>
            </p:cNvPicPr>
            <p:nvPr/>
          </p:nvPicPr>
          <p:blipFill>
            <a:blip r:embed="rId3">
              <a:alphaModFix amt="31000"/>
            </a:blip>
            <a:stretch>
              <a:fillRect/>
            </a:stretch>
          </p:blipFill>
          <p:spPr>
            <a:xfrm>
              <a:off x="4161802" y="4124500"/>
              <a:ext cx="513516" cy="518006"/>
            </a:xfrm>
            <a:prstGeom prst="rect">
              <a:avLst/>
            </a:prstGeom>
          </p:spPr>
        </p:pic>
        <p:pic>
          <p:nvPicPr>
            <p:cNvPr id="424" name="Picture 423"/>
            <p:cNvPicPr>
              <a:picLocks noChangeAspect="1"/>
            </p:cNvPicPr>
            <p:nvPr/>
          </p:nvPicPr>
          <p:blipFill>
            <a:blip r:embed="rId3">
              <a:alphaModFix amt="31000"/>
            </a:blip>
            <a:stretch>
              <a:fillRect/>
            </a:stretch>
          </p:blipFill>
          <p:spPr>
            <a:xfrm>
              <a:off x="1675729" y="5209995"/>
              <a:ext cx="513516" cy="518006"/>
            </a:xfrm>
            <a:prstGeom prst="rect">
              <a:avLst/>
            </a:prstGeom>
          </p:spPr>
        </p:pic>
        <p:grpSp>
          <p:nvGrpSpPr>
            <p:cNvPr id="425" name="Group 41"/>
            <p:cNvGrpSpPr>
              <a:grpSpLocks/>
            </p:cNvGrpSpPr>
            <p:nvPr/>
          </p:nvGrpSpPr>
          <p:grpSpPr bwMode="auto">
            <a:xfrm>
              <a:off x="1496740" y="5279934"/>
              <a:ext cx="897615" cy="840787"/>
              <a:chOff x="3241" y="2664"/>
              <a:chExt cx="672" cy="624"/>
            </a:xfrm>
          </p:grpSpPr>
          <p:sp>
            <p:nvSpPr>
              <p:cNvPr id="437" name="AutoShape 42"/>
              <p:cNvSpPr>
                <a:spLocks noChangeArrowheads="1"/>
              </p:cNvSpPr>
              <p:nvPr/>
            </p:nvSpPr>
            <p:spPr bwMode="auto">
              <a:xfrm>
                <a:off x="3375" y="2664"/>
                <a:ext cx="404" cy="384"/>
              </a:xfrm>
              <a:prstGeom prst="roundRect">
                <a:avLst>
                  <a:gd name="adj" fmla="val 16667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29783" dir="1514402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38" name="AutoShape 43"/>
              <p:cNvSpPr>
                <a:spLocks noChangeArrowheads="1"/>
              </p:cNvSpPr>
              <p:nvPr/>
            </p:nvSpPr>
            <p:spPr bwMode="auto">
              <a:xfrm>
                <a:off x="3421" y="2712"/>
                <a:ext cx="312" cy="288"/>
              </a:xfrm>
              <a:prstGeom prst="roundRect">
                <a:avLst>
                  <a:gd name="adj" fmla="val 16667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39" name="Rectangle 44"/>
              <p:cNvSpPr>
                <a:spLocks noChangeArrowheads="1"/>
              </p:cNvSpPr>
              <p:nvPr/>
            </p:nvSpPr>
            <p:spPr bwMode="auto">
              <a:xfrm>
                <a:off x="3331" y="3048"/>
                <a:ext cx="492" cy="49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40" name="Rectangle 45"/>
              <p:cNvSpPr>
                <a:spLocks noChangeArrowheads="1"/>
              </p:cNvSpPr>
              <p:nvPr/>
            </p:nvSpPr>
            <p:spPr bwMode="auto">
              <a:xfrm>
                <a:off x="3331" y="3097"/>
                <a:ext cx="492" cy="94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41" name="Rectangle 46"/>
              <p:cNvSpPr>
                <a:spLocks noChangeArrowheads="1"/>
              </p:cNvSpPr>
              <p:nvPr/>
            </p:nvSpPr>
            <p:spPr bwMode="auto">
              <a:xfrm>
                <a:off x="3375" y="3097"/>
                <a:ext cx="180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42" name="Freeform 47"/>
              <p:cNvSpPr>
                <a:spLocks/>
              </p:cNvSpPr>
              <p:nvPr/>
            </p:nvSpPr>
            <p:spPr bwMode="auto">
              <a:xfrm>
                <a:off x="3241" y="3191"/>
                <a:ext cx="672" cy="97"/>
              </a:xfrm>
              <a:custGeom>
                <a:avLst/>
                <a:gdLst>
                  <a:gd name="T0" fmla="*/ 84 w 720"/>
                  <a:gd name="T1" fmla="*/ 0 h 48"/>
                  <a:gd name="T2" fmla="*/ 543 w 720"/>
                  <a:gd name="T3" fmla="*/ 0 h 48"/>
                  <a:gd name="T4" fmla="*/ 627 w 720"/>
                  <a:gd name="T5" fmla="*/ 196 h 48"/>
                  <a:gd name="T6" fmla="*/ 0 w 720"/>
                  <a:gd name="T7" fmla="*/ 196 h 48"/>
                  <a:gd name="T8" fmla="*/ 84 w 720"/>
                  <a:gd name="T9" fmla="*/ 0 h 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0"/>
                  <a:gd name="T16" fmla="*/ 0 h 48"/>
                  <a:gd name="T17" fmla="*/ 720 w 720"/>
                  <a:gd name="T18" fmla="*/ 48 h 4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0" h="48">
                    <a:moveTo>
                      <a:pt x="96" y="0"/>
                    </a:moveTo>
                    <a:lnTo>
                      <a:pt x="624" y="0"/>
                    </a:lnTo>
                    <a:lnTo>
                      <a:pt x="720" y="48"/>
                    </a:lnTo>
                    <a:lnTo>
                      <a:pt x="0" y="48"/>
                    </a:lnTo>
                    <a:lnTo>
                      <a:pt x="96" y="0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426" name="Picture 42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75729" y="5209995"/>
              <a:ext cx="513516" cy="518006"/>
            </a:xfrm>
            <a:prstGeom prst="rect">
              <a:avLst/>
            </a:prstGeom>
          </p:spPr>
        </p:pic>
        <p:sp>
          <p:nvSpPr>
            <p:cNvPr id="427" name="Text Box 77"/>
            <p:cNvSpPr txBox="1">
              <a:spLocks noChangeArrowheads="1"/>
            </p:cNvSpPr>
            <p:nvPr/>
          </p:nvSpPr>
          <p:spPr bwMode="auto">
            <a:xfrm>
              <a:off x="1714593" y="5353240"/>
              <a:ext cx="418085" cy="3918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dirty="0"/>
                <a:t>2</a:t>
              </a:r>
            </a:p>
          </p:txBody>
        </p:sp>
        <p:grpSp>
          <p:nvGrpSpPr>
            <p:cNvPr id="428" name="Group 34"/>
            <p:cNvGrpSpPr>
              <a:grpSpLocks/>
            </p:cNvGrpSpPr>
            <p:nvPr/>
          </p:nvGrpSpPr>
          <p:grpSpPr bwMode="auto">
            <a:xfrm>
              <a:off x="3979633" y="4189176"/>
              <a:ext cx="897615" cy="840787"/>
              <a:chOff x="3241" y="2664"/>
              <a:chExt cx="672" cy="624"/>
            </a:xfrm>
          </p:grpSpPr>
          <p:sp>
            <p:nvSpPr>
              <p:cNvPr id="431" name="AutoShape 35"/>
              <p:cNvSpPr>
                <a:spLocks noChangeArrowheads="1"/>
              </p:cNvSpPr>
              <p:nvPr/>
            </p:nvSpPr>
            <p:spPr bwMode="auto">
              <a:xfrm>
                <a:off x="3375" y="2664"/>
                <a:ext cx="404" cy="384"/>
              </a:xfrm>
              <a:prstGeom prst="roundRect">
                <a:avLst>
                  <a:gd name="adj" fmla="val 16667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29783" dir="1514402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32" name="AutoShape 36"/>
              <p:cNvSpPr>
                <a:spLocks noChangeArrowheads="1"/>
              </p:cNvSpPr>
              <p:nvPr/>
            </p:nvSpPr>
            <p:spPr bwMode="auto">
              <a:xfrm>
                <a:off x="3421" y="2712"/>
                <a:ext cx="312" cy="288"/>
              </a:xfrm>
              <a:prstGeom prst="roundRect">
                <a:avLst>
                  <a:gd name="adj" fmla="val 16667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33" name="Rectangle 37"/>
              <p:cNvSpPr>
                <a:spLocks noChangeArrowheads="1"/>
              </p:cNvSpPr>
              <p:nvPr/>
            </p:nvSpPr>
            <p:spPr bwMode="auto">
              <a:xfrm>
                <a:off x="3331" y="3048"/>
                <a:ext cx="492" cy="49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34" name="Rectangle 38"/>
              <p:cNvSpPr>
                <a:spLocks noChangeArrowheads="1"/>
              </p:cNvSpPr>
              <p:nvPr/>
            </p:nvSpPr>
            <p:spPr bwMode="auto">
              <a:xfrm>
                <a:off x="3331" y="3097"/>
                <a:ext cx="492" cy="94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35" name="Rectangle 39"/>
              <p:cNvSpPr>
                <a:spLocks noChangeArrowheads="1"/>
              </p:cNvSpPr>
              <p:nvPr/>
            </p:nvSpPr>
            <p:spPr bwMode="auto">
              <a:xfrm>
                <a:off x="3375" y="3097"/>
                <a:ext cx="180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36" name="Freeform 40"/>
              <p:cNvSpPr>
                <a:spLocks/>
              </p:cNvSpPr>
              <p:nvPr/>
            </p:nvSpPr>
            <p:spPr bwMode="auto">
              <a:xfrm>
                <a:off x="3241" y="3191"/>
                <a:ext cx="672" cy="97"/>
              </a:xfrm>
              <a:custGeom>
                <a:avLst/>
                <a:gdLst>
                  <a:gd name="T0" fmla="*/ 84 w 720"/>
                  <a:gd name="T1" fmla="*/ 0 h 48"/>
                  <a:gd name="T2" fmla="*/ 543 w 720"/>
                  <a:gd name="T3" fmla="*/ 0 h 48"/>
                  <a:gd name="T4" fmla="*/ 627 w 720"/>
                  <a:gd name="T5" fmla="*/ 196 h 48"/>
                  <a:gd name="T6" fmla="*/ 0 w 720"/>
                  <a:gd name="T7" fmla="*/ 196 h 48"/>
                  <a:gd name="T8" fmla="*/ 84 w 720"/>
                  <a:gd name="T9" fmla="*/ 0 h 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0"/>
                  <a:gd name="T16" fmla="*/ 0 h 48"/>
                  <a:gd name="T17" fmla="*/ 720 w 720"/>
                  <a:gd name="T18" fmla="*/ 48 h 4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0" h="48">
                    <a:moveTo>
                      <a:pt x="96" y="0"/>
                    </a:moveTo>
                    <a:lnTo>
                      <a:pt x="624" y="0"/>
                    </a:lnTo>
                    <a:lnTo>
                      <a:pt x="720" y="48"/>
                    </a:lnTo>
                    <a:lnTo>
                      <a:pt x="0" y="48"/>
                    </a:lnTo>
                    <a:lnTo>
                      <a:pt x="96" y="0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429" name="Picture 42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161802" y="4124500"/>
              <a:ext cx="513516" cy="518006"/>
            </a:xfrm>
            <a:prstGeom prst="rect">
              <a:avLst/>
            </a:prstGeom>
          </p:spPr>
        </p:pic>
        <p:sp>
          <p:nvSpPr>
            <p:cNvPr id="430" name="Text Box 77"/>
            <p:cNvSpPr txBox="1">
              <a:spLocks noChangeArrowheads="1"/>
            </p:cNvSpPr>
            <p:nvPr/>
          </p:nvSpPr>
          <p:spPr bwMode="auto">
            <a:xfrm>
              <a:off x="4191339" y="4276922"/>
              <a:ext cx="418085" cy="3918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dirty="0" smtClean="0"/>
                <a:t>3</a:t>
              </a:r>
              <a:endParaRPr lang="en-US" altLang="ja-JP" dirty="0"/>
            </a:p>
          </p:txBody>
        </p:sp>
      </p:grpSp>
      <p:grpSp>
        <p:nvGrpSpPr>
          <p:cNvPr id="459" name="Group 458"/>
          <p:cNvGrpSpPr/>
          <p:nvPr/>
        </p:nvGrpSpPr>
        <p:grpSpPr>
          <a:xfrm>
            <a:off x="7802183" y="4521126"/>
            <a:ext cx="691865" cy="561858"/>
            <a:chOff x="507999" y="4684549"/>
            <a:chExt cx="4451917" cy="2371390"/>
          </a:xfrm>
        </p:grpSpPr>
        <p:grpSp>
          <p:nvGrpSpPr>
            <p:cNvPr id="460" name="Group 11"/>
            <p:cNvGrpSpPr>
              <a:grpSpLocks/>
            </p:cNvGrpSpPr>
            <p:nvPr/>
          </p:nvGrpSpPr>
          <p:grpSpPr bwMode="auto">
            <a:xfrm>
              <a:off x="507999" y="4764090"/>
              <a:ext cx="4313238" cy="2133600"/>
              <a:chOff x="1719" y="1709"/>
              <a:chExt cx="1775" cy="1123"/>
            </a:xfrm>
          </p:grpSpPr>
          <p:sp>
            <p:nvSpPr>
              <p:cNvPr id="505" name="Oval 12"/>
              <p:cNvSpPr>
                <a:spLocks noChangeArrowheads="1"/>
              </p:cNvSpPr>
              <p:nvPr/>
            </p:nvSpPr>
            <p:spPr bwMode="auto">
              <a:xfrm>
                <a:off x="2109" y="1709"/>
                <a:ext cx="736" cy="345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06" name="Oval 13"/>
              <p:cNvSpPr>
                <a:spLocks noChangeArrowheads="1"/>
              </p:cNvSpPr>
              <p:nvPr/>
            </p:nvSpPr>
            <p:spPr bwMode="auto">
              <a:xfrm>
                <a:off x="2542" y="1752"/>
                <a:ext cx="692" cy="346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07" name="Oval 14"/>
              <p:cNvSpPr>
                <a:spLocks noChangeArrowheads="1"/>
              </p:cNvSpPr>
              <p:nvPr/>
            </p:nvSpPr>
            <p:spPr bwMode="auto">
              <a:xfrm>
                <a:off x="2715" y="1925"/>
                <a:ext cx="692" cy="345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en-US">
                  <a:latin typeface="Times New Roman" charset="0"/>
                </a:endParaRPr>
              </a:p>
            </p:txBody>
          </p:sp>
          <p:sp>
            <p:nvSpPr>
              <p:cNvPr id="508" name="Oval 15"/>
              <p:cNvSpPr>
                <a:spLocks noChangeArrowheads="1"/>
              </p:cNvSpPr>
              <p:nvPr/>
            </p:nvSpPr>
            <p:spPr bwMode="auto">
              <a:xfrm>
                <a:off x="2801" y="2141"/>
                <a:ext cx="693" cy="518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en-US">
                  <a:latin typeface="Times New Roman" charset="0"/>
                </a:endParaRPr>
              </a:p>
            </p:txBody>
          </p:sp>
          <p:sp>
            <p:nvSpPr>
              <p:cNvPr id="509" name="Oval 16"/>
              <p:cNvSpPr>
                <a:spLocks noChangeArrowheads="1"/>
              </p:cNvSpPr>
              <p:nvPr/>
            </p:nvSpPr>
            <p:spPr bwMode="auto">
              <a:xfrm>
                <a:off x="2412" y="2270"/>
                <a:ext cx="692" cy="562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en-US">
                  <a:latin typeface="Times New Roman" charset="0"/>
                </a:endParaRPr>
              </a:p>
            </p:txBody>
          </p:sp>
          <p:sp>
            <p:nvSpPr>
              <p:cNvPr id="510" name="Oval 17"/>
              <p:cNvSpPr>
                <a:spLocks noChangeArrowheads="1"/>
              </p:cNvSpPr>
              <p:nvPr/>
            </p:nvSpPr>
            <p:spPr bwMode="auto">
              <a:xfrm>
                <a:off x="1935" y="2141"/>
                <a:ext cx="693" cy="648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en-US">
                  <a:latin typeface="Times New Roman" charset="0"/>
                </a:endParaRPr>
              </a:p>
            </p:txBody>
          </p:sp>
          <p:sp>
            <p:nvSpPr>
              <p:cNvPr id="511" name="Oval 18"/>
              <p:cNvSpPr>
                <a:spLocks noChangeArrowheads="1"/>
              </p:cNvSpPr>
              <p:nvPr/>
            </p:nvSpPr>
            <p:spPr bwMode="auto">
              <a:xfrm>
                <a:off x="1719" y="1838"/>
                <a:ext cx="693" cy="605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en-US">
                  <a:latin typeface="Times New Roman" charset="0"/>
                </a:endParaRPr>
              </a:p>
            </p:txBody>
          </p:sp>
          <p:sp>
            <p:nvSpPr>
              <p:cNvPr id="512" name="Freeform 19"/>
              <p:cNvSpPr>
                <a:spLocks/>
              </p:cNvSpPr>
              <p:nvPr/>
            </p:nvSpPr>
            <p:spPr bwMode="auto">
              <a:xfrm>
                <a:off x="1893" y="1753"/>
                <a:ext cx="1470" cy="1037"/>
              </a:xfrm>
              <a:custGeom>
                <a:avLst/>
                <a:gdLst>
                  <a:gd name="T0" fmla="*/ 39 w 1632"/>
                  <a:gd name="T1" fmla="*/ 156 h 1152"/>
                  <a:gd name="T2" fmla="*/ 312 w 1632"/>
                  <a:gd name="T3" fmla="*/ 39 h 1152"/>
                  <a:gd name="T4" fmla="*/ 545 w 1632"/>
                  <a:gd name="T5" fmla="*/ 0 h 1152"/>
                  <a:gd name="T6" fmla="*/ 1012 w 1632"/>
                  <a:gd name="T7" fmla="*/ 39 h 1152"/>
                  <a:gd name="T8" fmla="*/ 1168 w 1632"/>
                  <a:gd name="T9" fmla="*/ 117 h 1152"/>
                  <a:gd name="T10" fmla="*/ 1247 w 1632"/>
                  <a:gd name="T11" fmla="*/ 272 h 1152"/>
                  <a:gd name="T12" fmla="*/ 1324 w 1632"/>
                  <a:gd name="T13" fmla="*/ 311 h 1152"/>
                  <a:gd name="T14" fmla="*/ 1247 w 1632"/>
                  <a:gd name="T15" fmla="*/ 739 h 1152"/>
                  <a:gd name="T16" fmla="*/ 740 w 1632"/>
                  <a:gd name="T17" fmla="*/ 933 h 1152"/>
                  <a:gd name="T18" fmla="*/ 233 w 1632"/>
                  <a:gd name="T19" fmla="*/ 778 h 1152"/>
                  <a:gd name="T20" fmla="*/ 77 w 1632"/>
                  <a:gd name="T21" fmla="*/ 622 h 1152"/>
                  <a:gd name="T22" fmla="*/ 0 w 1632"/>
                  <a:gd name="T23" fmla="*/ 583 h 1152"/>
                  <a:gd name="T24" fmla="*/ 39 w 1632"/>
                  <a:gd name="T25" fmla="*/ 156 h 115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632"/>
                  <a:gd name="T40" fmla="*/ 0 h 1152"/>
                  <a:gd name="T41" fmla="*/ 1632 w 1632"/>
                  <a:gd name="T42" fmla="*/ 1152 h 115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632" h="1152">
                    <a:moveTo>
                      <a:pt x="48" y="192"/>
                    </a:moveTo>
                    <a:lnTo>
                      <a:pt x="384" y="48"/>
                    </a:lnTo>
                    <a:lnTo>
                      <a:pt x="672" y="0"/>
                    </a:lnTo>
                    <a:lnTo>
                      <a:pt x="1248" y="48"/>
                    </a:lnTo>
                    <a:lnTo>
                      <a:pt x="1440" y="144"/>
                    </a:lnTo>
                    <a:lnTo>
                      <a:pt x="1536" y="336"/>
                    </a:lnTo>
                    <a:lnTo>
                      <a:pt x="1632" y="384"/>
                    </a:lnTo>
                    <a:lnTo>
                      <a:pt x="1536" y="912"/>
                    </a:lnTo>
                    <a:lnTo>
                      <a:pt x="912" y="1152"/>
                    </a:lnTo>
                    <a:lnTo>
                      <a:pt x="288" y="960"/>
                    </a:lnTo>
                    <a:lnTo>
                      <a:pt x="96" y="768"/>
                    </a:lnTo>
                    <a:lnTo>
                      <a:pt x="0" y="720"/>
                    </a:lnTo>
                    <a:lnTo>
                      <a:pt x="48" y="192"/>
                    </a:lnTo>
                    <a:close/>
                  </a:path>
                </a:pathLst>
              </a:cu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461" name="Group 27"/>
            <p:cNvGrpSpPr>
              <a:grpSpLocks/>
            </p:cNvGrpSpPr>
            <p:nvPr/>
          </p:nvGrpSpPr>
          <p:grpSpPr bwMode="auto">
            <a:xfrm>
              <a:off x="3802200" y="4800603"/>
              <a:ext cx="1066800" cy="990600"/>
              <a:chOff x="3241" y="2664"/>
              <a:chExt cx="672" cy="624"/>
            </a:xfrm>
          </p:grpSpPr>
          <p:sp>
            <p:nvSpPr>
              <p:cNvPr id="499" name="AutoShape 21"/>
              <p:cNvSpPr>
                <a:spLocks noChangeArrowheads="1"/>
              </p:cNvSpPr>
              <p:nvPr/>
            </p:nvSpPr>
            <p:spPr bwMode="auto">
              <a:xfrm>
                <a:off x="3375" y="2664"/>
                <a:ext cx="404" cy="384"/>
              </a:xfrm>
              <a:prstGeom prst="roundRect">
                <a:avLst>
                  <a:gd name="adj" fmla="val 16667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29783" dir="1514402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500" name="AutoShape 22"/>
              <p:cNvSpPr>
                <a:spLocks noChangeArrowheads="1"/>
              </p:cNvSpPr>
              <p:nvPr/>
            </p:nvSpPr>
            <p:spPr bwMode="auto">
              <a:xfrm>
                <a:off x="3421" y="2712"/>
                <a:ext cx="312" cy="288"/>
              </a:xfrm>
              <a:prstGeom prst="roundRect">
                <a:avLst>
                  <a:gd name="adj" fmla="val 16667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01" name="Rectangle 23"/>
              <p:cNvSpPr>
                <a:spLocks noChangeArrowheads="1"/>
              </p:cNvSpPr>
              <p:nvPr/>
            </p:nvSpPr>
            <p:spPr bwMode="auto">
              <a:xfrm>
                <a:off x="3331" y="3048"/>
                <a:ext cx="492" cy="49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02" name="Rectangle 24"/>
              <p:cNvSpPr>
                <a:spLocks noChangeArrowheads="1"/>
              </p:cNvSpPr>
              <p:nvPr/>
            </p:nvSpPr>
            <p:spPr bwMode="auto">
              <a:xfrm>
                <a:off x="3331" y="3097"/>
                <a:ext cx="492" cy="94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03" name="Rectangle 25"/>
              <p:cNvSpPr>
                <a:spLocks noChangeArrowheads="1"/>
              </p:cNvSpPr>
              <p:nvPr/>
            </p:nvSpPr>
            <p:spPr bwMode="auto">
              <a:xfrm>
                <a:off x="3375" y="3097"/>
                <a:ext cx="180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04" name="Freeform 26"/>
              <p:cNvSpPr>
                <a:spLocks/>
              </p:cNvSpPr>
              <p:nvPr/>
            </p:nvSpPr>
            <p:spPr bwMode="auto">
              <a:xfrm>
                <a:off x="3241" y="3191"/>
                <a:ext cx="672" cy="97"/>
              </a:xfrm>
              <a:custGeom>
                <a:avLst/>
                <a:gdLst>
                  <a:gd name="T0" fmla="*/ 84 w 720"/>
                  <a:gd name="T1" fmla="*/ 0 h 48"/>
                  <a:gd name="T2" fmla="*/ 543 w 720"/>
                  <a:gd name="T3" fmla="*/ 0 h 48"/>
                  <a:gd name="T4" fmla="*/ 627 w 720"/>
                  <a:gd name="T5" fmla="*/ 196 h 48"/>
                  <a:gd name="T6" fmla="*/ 0 w 720"/>
                  <a:gd name="T7" fmla="*/ 196 h 48"/>
                  <a:gd name="T8" fmla="*/ 84 w 720"/>
                  <a:gd name="T9" fmla="*/ 0 h 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0"/>
                  <a:gd name="T16" fmla="*/ 0 h 48"/>
                  <a:gd name="T17" fmla="*/ 720 w 720"/>
                  <a:gd name="T18" fmla="*/ 48 h 4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0" h="48">
                    <a:moveTo>
                      <a:pt x="96" y="0"/>
                    </a:moveTo>
                    <a:lnTo>
                      <a:pt x="624" y="0"/>
                    </a:lnTo>
                    <a:lnTo>
                      <a:pt x="720" y="48"/>
                    </a:lnTo>
                    <a:lnTo>
                      <a:pt x="0" y="48"/>
                    </a:lnTo>
                    <a:lnTo>
                      <a:pt x="96" y="0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462" name="AutoShape 36"/>
            <p:cNvSpPr>
              <a:spLocks noChangeArrowheads="1"/>
            </p:cNvSpPr>
            <p:nvPr/>
          </p:nvSpPr>
          <p:spPr bwMode="auto">
            <a:xfrm>
              <a:off x="4105841" y="5966675"/>
              <a:ext cx="641350" cy="60960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63500" dist="29783" dir="1514402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63" name="AutoShape 37"/>
            <p:cNvSpPr>
              <a:spLocks noChangeArrowheads="1"/>
            </p:cNvSpPr>
            <p:nvPr/>
          </p:nvSpPr>
          <p:spPr bwMode="auto">
            <a:xfrm>
              <a:off x="4178866" y="6042875"/>
              <a:ext cx="495300" cy="45720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64" name="Rectangle 38"/>
            <p:cNvSpPr>
              <a:spLocks noChangeArrowheads="1"/>
            </p:cNvSpPr>
            <p:nvPr/>
          </p:nvSpPr>
          <p:spPr bwMode="auto">
            <a:xfrm>
              <a:off x="4035991" y="6576275"/>
              <a:ext cx="781050" cy="77788"/>
            </a:xfrm>
            <a:prstGeom prst="rect">
              <a:avLst/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65" name="Rectangle 39"/>
            <p:cNvSpPr>
              <a:spLocks noChangeArrowheads="1"/>
            </p:cNvSpPr>
            <p:nvPr/>
          </p:nvSpPr>
          <p:spPr bwMode="auto">
            <a:xfrm>
              <a:off x="4035991" y="6654063"/>
              <a:ext cx="781050" cy="149225"/>
            </a:xfrm>
            <a:prstGeom prst="rect">
              <a:avLst/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66" name="Rectangle 40"/>
            <p:cNvSpPr>
              <a:spLocks noChangeArrowheads="1"/>
            </p:cNvSpPr>
            <p:nvPr/>
          </p:nvSpPr>
          <p:spPr bwMode="auto">
            <a:xfrm>
              <a:off x="4105841" y="6654063"/>
              <a:ext cx="285750" cy="73025"/>
            </a:xfrm>
            <a:prstGeom prst="rect">
              <a:avLst/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67" name="Freeform 41"/>
            <p:cNvSpPr>
              <a:spLocks/>
            </p:cNvSpPr>
            <p:nvPr/>
          </p:nvSpPr>
          <p:spPr bwMode="auto">
            <a:xfrm>
              <a:off x="3893116" y="6803288"/>
              <a:ext cx="1066800" cy="153988"/>
            </a:xfrm>
            <a:custGeom>
              <a:avLst/>
              <a:gdLst>
                <a:gd name="T0" fmla="*/ 84 w 720"/>
                <a:gd name="T1" fmla="*/ 0 h 48"/>
                <a:gd name="T2" fmla="*/ 543 w 720"/>
                <a:gd name="T3" fmla="*/ 0 h 48"/>
                <a:gd name="T4" fmla="*/ 627 w 720"/>
                <a:gd name="T5" fmla="*/ 196 h 48"/>
                <a:gd name="T6" fmla="*/ 0 w 720"/>
                <a:gd name="T7" fmla="*/ 196 h 48"/>
                <a:gd name="T8" fmla="*/ 84 w 720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8"/>
                <a:gd name="T17" fmla="*/ 720 w 72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8">
                  <a:moveTo>
                    <a:pt x="96" y="0"/>
                  </a:moveTo>
                  <a:lnTo>
                    <a:pt x="624" y="0"/>
                  </a:lnTo>
                  <a:lnTo>
                    <a:pt x="720" y="48"/>
                  </a:lnTo>
                  <a:lnTo>
                    <a:pt x="0" y="48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chemeClr val="accent1">
                <a:alpha val="3000"/>
              </a:schemeClr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68" name="AutoShape 43"/>
            <p:cNvSpPr>
              <a:spLocks noChangeArrowheads="1"/>
            </p:cNvSpPr>
            <p:nvPr/>
          </p:nvSpPr>
          <p:spPr bwMode="auto">
            <a:xfrm>
              <a:off x="1098549" y="6065338"/>
              <a:ext cx="641350" cy="60960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63500" dist="29783" dir="1514402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69" name="AutoShape 44"/>
            <p:cNvSpPr>
              <a:spLocks noChangeArrowheads="1"/>
            </p:cNvSpPr>
            <p:nvPr/>
          </p:nvSpPr>
          <p:spPr bwMode="auto">
            <a:xfrm>
              <a:off x="1171574" y="6141538"/>
              <a:ext cx="495300" cy="45720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0" name="Rectangle 45"/>
            <p:cNvSpPr>
              <a:spLocks noChangeArrowheads="1"/>
            </p:cNvSpPr>
            <p:nvPr/>
          </p:nvSpPr>
          <p:spPr bwMode="auto">
            <a:xfrm>
              <a:off x="1028699" y="6674938"/>
              <a:ext cx="781050" cy="77788"/>
            </a:xfrm>
            <a:prstGeom prst="rect">
              <a:avLst/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1" name="Rectangle 46"/>
            <p:cNvSpPr>
              <a:spLocks noChangeArrowheads="1"/>
            </p:cNvSpPr>
            <p:nvPr/>
          </p:nvSpPr>
          <p:spPr bwMode="auto">
            <a:xfrm>
              <a:off x="1028699" y="6752726"/>
              <a:ext cx="781050" cy="149225"/>
            </a:xfrm>
            <a:prstGeom prst="rect">
              <a:avLst/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2" name="Rectangle 47"/>
            <p:cNvSpPr>
              <a:spLocks noChangeArrowheads="1"/>
            </p:cNvSpPr>
            <p:nvPr/>
          </p:nvSpPr>
          <p:spPr bwMode="auto">
            <a:xfrm>
              <a:off x="1098549" y="6752726"/>
              <a:ext cx="285750" cy="73025"/>
            </a:xfrm>
            <a:prstGeom prst="rect">
              <a:avLst/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3" name="Freeform 48"/>
            <p:cNvSpPr>
              <a:spLocks/>
            </p:cNvSpPr>
            <p:nvPr/>
          </p:nvSpPr>
          <p:spPr bwMode="auto">
            <a:xfrm>
              <a:off x="885824" y="6901951"/>
              <a:ext cx="1066800" cy="153988"/>
            </a:xfrm>
            <a:custGeom>
              <a:avLst/>
              <a:gdLst>
                <a:gd name="T0" fmla="*/ 84 w 720"/>
                <a:gd name="T1" fmla="*/ 0 h 48"/>
                <a:gd name="T2" fmla="*/ 543 w 720"/>
                <a:gd name="T3" fmla="*/ 0 h 48"/>
                <a:gd name="T4" fmla="*/ 627 w 720"/>
                <a:gd name="T5" fmla="*/ 196 h 48"/>
                <a:gd name="T6" fmla="*/ 0 w 720"/>
                <a:gd name="T7" fmla="*/ 196 h 48"/>
                <a:gd name="T8" fmla="*/ 84 w 720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8"/>
                <a:gd name="T17" fmla="*/ 720 w 72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8">
                  <a:moveTo>
                    <a:pt x="96" y="0"/>
                  </a:moveTo>
                  <a:lnTo>
                    <a:pt x="624" y="0"/>
                  </a:lnTo>
                  <a:lnTo>
                    <a:pt x="720" y="48"/>
                  </a:lnTo>
                  <a:lnTo>
                    <a:pt x="0" y="48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chemeClr val="accent1">
                <a:alpha val="3000"/>
              </a:schemeClr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4" name="Line 71"/>
            <p:cNvSpPr>
              <a:spLocks noChangeShapeType="1"/>
            </p:cNvSpPr>
            <p:nvPr/>
          </p:nvSpPr>
          <p:spPr bwMode="auto">
            <a:xfrm flipH="1" flipV="1">
              <a:off x="1809748" y="6340405"/>
              <a:ext cx="2234006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5" name="Line 76"/>
            <p:cNvSpPr>
              <a:spLocks noChangeShapeType="1"/>
            </p:cNvSpPr>
            <p:nvPr/>
          </p:nvSpPr>
          <p:spPr bwMode="auto">
            <a:xfrm flipV="1">
              <a:off x="1455695" y="5336866"/>
              <a:ext cx="2342825" cy="64607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476" name="Group 475"/>
            <p:cNvGrpSpPr/>
            <p:nvPr/>
          </p:nvGrpSpPr>
          <p:grpSpPr>
            <a:xfrm>
              <a:off x="4068409" y="4684549"/>
              <a:ext cx="610305" cy="652317"/>
              <a:chOff x="6031266" y="2285295"/>
              <a:chExt cx="610305" cy="652317"/>
            </a:xfrm>
          </p:grpSpPr>
          <p:pic>
            <p:nvPicPr>
              <p:cNvPr id="497" name="Picture 49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031266" y="2285295"/>
                <a:ext cx="610305" cy="610305"/>
              </a:xfrm>
              <a:prstGeom prst="rect">
                <a:avLst/>
              </a:prstGeom>
            </p:spPr>
          </p:pic>
          <p:sp>
            <p:nvSpPr>
              <p:cNvPr id="498" name="Text Box 77"/>
              <p:cNvSpPr txBox="1">
                <a:spLocks noChangeArrowheads="1"/>
              </p:cNvSpPr>
              <p:nvPr/>
            </p:nvSpPr>
            <p:spPr bwMode="auto">
              <a:xfrm>
                <a:off x="6055456" y="2475947"/>
                <a:ext cx="496887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altLang="ja-JP" dirty="0"/>
                  <a:t>1</a:t>
                </a:r>
              </a:p>
            </p:txBody>
          </p:sp>
        </p:grpSp>
        <p:pic>
          <p:nvPicPr>
            <p:cNvPr id="477" name="Picture 476"/>
            <p:cNvPicPr>
              <a:picLocks noChangeAspect="1"/>
            </p:cNvPicPr>
            <p:nvPr/>
          </p:nvPicPr>
          <p:blipFill>
            <a:blip r:embed="rId3">
              <a:alphaModFix amt="31000"/>
            </a:blip>
            <a:stretch>
              <a:fillRect/>
            </a:stretch>
          </p:blipFill>
          <p:spPr>
            <a:xfrm>
              <a:off x="4109621" y="5890475"/>
              <a:ext cx="610305" cy="610305"/>
            </a:xfrm>
            <a:prstGeom prst="rect">
              <a:avLst/>
            </a:prstGeom>
          </p:spPr>
        </p:pic>
        <p:pic>
          <p:nvPicPr>
            <p:cNvPr id="478" name="Picture 477"/>
            <p:cNvPicPr>
              <a:picLocks noChangeAspect="1"/>
            </p:cNvPicPr>
            <p:nvPr/>
          </p:nvPicPr>
          <p:blipFill>
            <a:blip r:embed="rId3">
              <a:alphaModFix amt="31000"/>
            </a:blip>
            <a:stretch>
              <a:fillRect/>
            </a:stretch>
          </p:blipFill>
          <p:spPr>
            <a:xfrm>
              <a:off x="1098549" y="5982937"/>
              <a:ext cx="610305" cy="610305"/>
            </a:xfrm>
            <a:prstGeom prst="rect">
              <a:avLst/>
            </a:prstGeom>
          </p:spPr>
        </p:pic>
        <p:grpSp>
          <p:nvGrpSpPr>
            <p:cNvPr id="479" name="Group 41"/>
            <p:cNvGrpSpPr>
              <a:grpSpLocks/>
            </p:cNvGrpSpPr>
            <p:nvPr/>
          </p:nvGrpSpPr>
          <p:grpSpPr bwMode="auto">
            <a:xfrm>
              <a:off x="885824" y="6065338"/>
              <a:ext cx="1066800" cy="990600"/>
              <a:chOff x="3241" y="2664"/>
              <a:chExt cx="672" cy="624"/>
            </a:xfrm>
          </p:grpSpPr>
          <p:sp>
            <p:nvSpPr>
              <p:cNvPr id="491" name="AutoShape 42"/>
              <p:cNvSpPr>
                <a:spLocks noChangeArrowheads="1"/>
              </p:cNvSpPr>
              <p:nvPr/>
            </p:nvSpPr>
            <p:spPr bwMode="auto">
              <a:xfrm>
                <a:off x="3375" y="2664"/>
                <a:ext cx="404" cy="384"/>
              </a:xfrm>
              <a:prstGeom prst="roundRect">
                <a:avLst>
                  <a:gd name="adj" fmla="val 16667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29783" dir="1514402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92" name="AutoShape 43"/>
              <p:cNvSpPr>
                <a:spLocks noChangeArrowheads="1"/>
              </p:cNvSpPr>
              <p:nvPr/>
            </p:nvSpPr>
            <p:spPr bwMode="auto">
              <a:xfrm>
                <a:off x="3421" y="2712"/>
                <a:ext cx="312" cy="288"/>
              </a:xfrm>
              <a:prstGeom prst="roundRect">
                <a:avLst>
                  <a:gd name="adj" fmla="val 16667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93" name="Rectangle 44"/>
              <p:cNvSpPr>
                <a:spLocks noChangeArrowheads="1"/>
              </p:cNvSpPr>
              <p:nvPr/>
            </p:nvSpPr>
            <p:spPr bwMode="auto">
              <a:xfrm>
                <a:off x="3331" y="3048"/>
                <a:ext cx="492" cy="49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94" name="Rectangle 45"/>
              <p:cNvSpPr>
                <a:spLocks noChangeArrowheads="1"/>
              </p:cNvSpPr>
              <p:nvPr/>
            </p:nvSpPr>
            <p:spPr bwMode="auto">
              <a:xfrm>
                <a:off x="3331" y="3097"/>
                <a:ext cx="492" cy="94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95" name="Rectangle 46"/>
              <p:cNvSpPr>
                <a:spLocks noChangeArrowheads="1"/>
              </p:cNvSpPr>
              <p:nvPr/>
            </p:nvSpPr>
            <p:spPr bwMode="auto">
              <a:xfrm>
                <a:off x="3375" y="3097"/>
                <a:ext cx="180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96" name="Freeform 47"/>
              <p:cNvSpPr>
                <a:spLocks/>
              </p:cNvSpPr>
              <p:nvPr/>
            </p:nvSpPr>
            <p:spPr bwMode="auto">
              <a:xfrm>
                <a:off x="3241" y="3191"/>
                <a:ext cx="672" cy="97"/>
              </a:xfrm>
              <a:custGeom>
                <a:avLst/>
                <a:gdLst>
                  <a:gd name="T0" fmla="*/ 84 w 720"/>
                  <a:gd name="T1" fmla="*/ 0 h 48"/>
                  <a:gd name="T2" fmla="*/ 543 w 720"/>
                  <a:gd name="T3" fmla="*/ 0 h 48"/>
                  <a:gd name="T4" fmla="*/ 627 w 720"/>
                  <a:gd name="T5" fmla="*/ 196 h 48"/>
                  <a:gd name="T6" fmla="*/ 0 w 720"/>
                  <a:gd name="T7" fmla="*/ 196 h 48"/>
                  <a:gd name="T8" fmla="*/ 84 w 720"/>
                  <a:gd name="T9" fmla="*/ 0 h 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0"/>
                  <a:gd name="T16" fmla="*/ 0 h 48"/>
                  <a:gd name="T17" fmla="*/ 720 w 720"/>
                  <a:gd name="T18" fmla="*/ 48 h 4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0" h="48">
                    <a:moveTo>
                      <a:pt x="96" y="0"/>
                    </a:moveTo>
                    <a:lnTo>
                      <a:pt x="624" y="0"/>
                    </a:lnTo>
                    <a:lnTo>
                      <a:pt x="720" y="48"/>
                    </a:lnTo>
                    <a:lnTo>
                      <a:pt x="0" y="48"/>
                    </a:lnTo>
                    <a:lnTo>
                      <a:pt x="96" y="0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480" name="Picture 47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98549" y="5982937"/>
              <a:ext cx="610305" cy="610305"/>
            </a:xfrm>
            <a:prstGeom prst="rect">
              <a:avLst/>
            </a:prstGeom>
          </p:spPr>
        </p:pic>
        <p:sp>
          <p:nvSpPr>
            <p:cNvPr id="481" name="Text Box 77"/>
            <p:cNvSpPr txBox="1">
              <a:spLocks noChangeArrowheads="1"/>
            </p:cNvSpPr>
            <p:nvPr/>
          </p:nvSpPr>
          <p:spPr bwMode="auto">
            <a:xfrm>
              <a:off x="1144739" y="6151706"/>
              <a:ext cx="49688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dirty="0"/>
                <a:t>2</a:t>
              </a:r>
            </a:p>
          </p:txBody>
        </p:sp>
        <p:grpSp>
          <p:nvGrpSpPr>
            <p:cNvPr id="482" name="Group 34"/>
            <p:cNvGrpSpPr>
              <a:grpSpLocks/>
            </p:cNvGrpSpPr>
            <p:nvPr/>
          </p:nvGrpSpPr>
          <p:grpSpPr bwMode="auto">
            <a:xfrm>
              <a:off x="3893116" y="5966675"/>
              <a:ext cx="1066800" cy="990600"/>
              <a:chOff x="3241" y="2664"/>
              <a:chExt cx="672" cy="624"/>
            </a:xfrm>
          </p:grpSpPr>
          <p:sp>
            <p:nvSpPr>
              <p:cNvPr id="485" name="AutoShape 35"/>
              <p:cNvSpPr>
                <a:spLocks noChangeArrowheads="1"/>
              </p:cNvSpPr>
              <p:nvPr/>
            </p:nvSpPr>
            <p:spPr bwMode="auto">
              <a:xfrm>
                <a:off x="3375" y="2664"/>
                <a:ext cx="404" cy="384"/>
              </a:xfrm>
              <a:prstGeom prst="roundRect">
                <a:avLst>
                  <a:gd name="adj" fmla="val 16667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29783" dir="1514402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86" name="AutoShape 36"/>
              <p:cNvSpPr>
                <a:spLocks noChangeArrowheads="1"/>
              </p:cNvSpPr>
              <p:nvPr/>
            </p:nvSpPr>
            <p:spPr bwMode="auto">
              <a:xfrm>
                <a:off x="3421" y="2712"/>
                <a:ext cx="312" cy="288"/>
              </a:xfrm>
              <a:prstGeom prst="roundRect">
                <a:avLst>
                  <a:gd name="adj" fmla="val 16667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87" name="Rectangle 37"/>
              <p:cNvSpPr>
                <a:spLocks noChangeArrowheads="1"/>
              </p:cNvSpPr>
              <p:nvPr/>
            </p:nvSpPr>
            <p:spPr bwMode="auto">
              <a:xfrm>
                <a:off x="3331" y="3048"/>
                <a:ext cx="492" cy="49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88" name="Rectangle 38"/>
              <p:cNvSpPr>
                <a:spLocks noChangeArrowheads="1"/>
              </p:cNvSpPr>
              <p:nvPr/>
            </p:nvSpPr>
            <p:spPr bwMode="auto">
              <a:xfrm>
                <a:off x="3331" y="3097"/>
                <a:ext cx="492" cy="94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89" name="Rectangle 39"/>
              <p:cNvSpPr>
                <a:spLocks noChangeArrowheads="1"/>
              </p:cNvSpPr>
              <p:nvPr/>
            </p:nvSpPr>
            <p:spPr bwMode="auto">
              <a:xfrm>
                <a:off x="3375" y="3097"/>
                <a:ext cx="180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90" name="Freeform 40"/>
              <p:cNvSpPr>
                <a:spLocks/>
              </p:cNvSpPr>
              <p:nvPr/>
            </p:nvSpPr>
            <p:spPr bwMode="auto">
              <a:xfrm>
                <a:off x="3241" y="3191"/>
                <a:ext cx="672" cy="97"/>
              </a:xfrm>
              <a:custGeom>
                <a:avLst/>
                <a:gdLst>
                  <a:gd name="T0" fmla="*/ 84 w 720"/>
                  <a:gd name="T1" fmla="*/ 0 h 48"/>
                  <a:gd name="T2" fmla="*/ 543 w 720"/>
                  <a:gd name="T3" fmla="*/ 0 h 48"/>
                  <a:gd name="T4" fmla="*/ 627 w 720"/>
                  <a:gd name="T5" fmla="*/ 196 h 48"/>
                  <a:gd name="T6" fmla="*/ 0 w 720"/>
                  <a:gd name="T7" fmla="*/ 196 h 48"/>
                  <a:gd name="T8" fmla="*/ 84 w 720"/>
                  <a:gd name="T9" fmla="*/ 0 h 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0"/>
                  <a:gd name="T16" fmla="*/ 0 h 48"/>
                  <a:gd name="T17" fmla="*/ 720 w 720"/>
                  <a:gd name="T18" fmla="*/ 48 h 4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0" h="48">
                    <a:moveTo>
                      <a:pt x="96" y="0"/>
                    </a:moveTo>
                    <a:lnTo>
                      <a:pt x="624" y="0"/>
                    </a:lnTo>
                    <a:lnTo>
                      <a:pt x="720" y="48"/>
                    </a:lnTo>
                    <a:lnTo>
                      <a:pt x="0" y="48"/>
                    </a:lnTo>
                    <a:lnTo>
                      <a:pt x="96" y="0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483" name="Picture 48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109621" y="5890475"/>
              <a:ext cx="610305" cy="610305"/>
            </a:xfrm>
            <a:prstGeom prst="rect">
              <a:avLst/>
            </a:prstGeom>
          </p:spPr>
        </p:pic>
        <p:sp>
          <p:nvSpPr>
            <p:cNvPr id="484" name="Text Box 77"/>
            <p:cNvSpPr txBox="1">
              <a:spLocks noChangeArrowheads="1"/>
            </p:cNvSpPr>
            <p:nvPr/>
          </p:nvSpPr>
          <p:spPr bwMode="auto">
            <a:xfrm>
              <a:off x="4144725" y="6070056"/>
              <a:ext cx="49688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dirty="0" smtClean="0"/>
                <a:t>3</a:t>
              </a:r>
              <a:endParaRPr lang="en-US" altLang="ja-JP" dirty="0"/>
            </a:p>
          </p:txBody>
        </p:sp>
      </p:grpSp>
      <p:grpSp>
        <p:nvGrpSpPr>
          <p:cNvPr id="513" name="Group 512"/>
          <p:cNvGrpSpPr/>
          <p:nvPr/>
        </p:nvGrpSpPr>
        <p:grpSpPr>
          <a:xfrm>
            <a:off x="6106763" y="3753473"/>
            <a:ext cx="801569" cy="655321"/>
            <a:chOff x="7364049" y="2587981"/>
            <a:chExt cx="1200940" cy="811158"/>
          </a:xfrm>
        </p:grpSpPr>
        <p:grpSp>
          <p:nvGrpSpPr>
            <p:cNvPr id="514" name="Group 11"/>
            <p:cNvGrpSpPr>
              <a:grpSpLocks/>
            </p:cNvGrpSpPr>
            <p:nvPr/>
          </p:nvGrpSpPr>
          <p:grpSpPr bwMode="auto">
            <a:xfrm>
              <a:off x="7364049" y="2700196"/>
              <a:ext cx="1175926" cy="564207"/>
              <a:chOff x="1719" y="1709"/>
              <a:chExt cx="1775" cy="1123"/>
            </a:xfrm>
          </p:grpSpPr>
          <p:sp>
            <p:nvSpPr>
              <p:cNvPr id="559" name="Oval 12"/>
              <p:cNvSpPr>
                <a:spLocks noChangeArrowheads="1"/>
              </p:cNvSpPr>
              <p:nvPr/>
            </p:nvSpPr>
            <p:spPr bwMode="auto">
              <a:xfrm>
                <a:off x="2109" y="1709"/>
                <a:ext cx="736" cy="345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60" name="Oval 13"/>
              <p:cNvSpPr>
                <a:spLocks noChangeArrowheads="1"/>
              </p:cNvSpPr>
              <p:nvPr/>
            </p:nvSpPr>
            <p:spPr bwMode="auto">
              <a:xfrm>
                <a:off x="2542" y="1752"/>
                <a:ext cx="692" cy="346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61" name="Oval 14"/>
              <p:cNvSpPr>
                <a:spLocks noChangeArrowheads="1"/>
              </p:cNvSpPr>
              <p:nvPr/>
            </p:nvSpPr>
            <p:spPr bwMode="auto">
              <a:xfrm>
                <a:off x="2715" y="1925"/>
                <a:ext cx="692" cy="345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en-US">
                  <a:latin typeface="Times New Roman" charset="0"/>
                </a:endParaRPr>
              </a:p>
            </p:txBody>
          </p:sp>
          <p:sp>
            <p:nvSpPr>
              <p:cNvPr id="562" name="Oval 15"/>
              <p:cNvSpPr>
                <a:spLocks noChangeArrowheads="1"/>
              </p:cNvSpPr>
              <p:nvPr/>
            </p:nvSpPr>
            <p:spPr bwMode="auto">
              <a:xfrm>
                <a:off x="2801" y="2141"/>
                <a:ext cx="693" cy="518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en-US">
                  <a:latin typeface="Times New Roman" charset="0"/>
                </a:endParaRPr>
              </a:p>
            </p:txBody>
          </p:sp>
          <p:sp>
            <p:nvSpPr>
              <p:cNvPr id="563" name="Oval 16"/>
              <p:cNvSpPr>
                <a:spLocks noChangeArrowheads="1"/>
              </p:cNvSpPr>
              <p:nvPr/>
            </p:nvSpPr>
            <p:spPr bwMode="auto">
              <a:xfrm>
                <a:off x="2412" y="2270"/>
                <a:ext cx="692" cy="562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en-US">
                  <a:latin typeface="Times New Roman" charset="0"/>
                </a:endParaRPr>
              </a:p>
            </p:txBody>
          </p:sp>
          <p:sp>
            <p:nvSpPr>
              <p:cNvPr id="564" name="Oval 17"/>
              <p:cNvSpPr>
                <a:spLocks noChangeArrowheads="1"/>
              </p:cNvSpPr>
              <p:nvPr/>
            </p:nvSpPr>
            <p:spPr bwMode="auto">
              <a:xfrm>
                <a:off x="1935" y="2141"/>
                <a:ext cx="693" cy="648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en-US">
                  <a:latin typeface="Times New Roman" charset="0"/>
                </a:endParaRPr>
              </a:p>
            </p:txBody>
          </p:sp>
          <p:sp>
            <p:nvSpPr>
              <p:cNvPr id="565" name="Oval 18"/>
              <p:cNvSpPr>
                <a:spLocks noChangeArrowheads="1"/>
              </p:cNvSpPr>
              <p:nvPr/>
            </p:nvSpPr>
            <p:spPr bwMode="auto">
              <a:xfrm>
                <a:off x="1719" y="1838"/>
                <a:ext cx="693" cy="605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en-US">
                  <a:latin typeface="Times New Roman" charset="0"/>
                </a:endParaRPr>
              </a:p>
            </p:txBody>
          </p:sp>
          <p:sp>
            <p:nvSpPr>
              <p:cNvPr id="566" name="Freeform 19"/>
              <p:cNvSpPr>
                <a:spLocks/>
              </p:cNvSpPr>
              <p:nvPr/>
            </p:nvSpPr>
            <p:spPr bwMode="auto">
              <a:xfrm>
                <a:off x="1893" y="1753"/>
                <a:ext cx="1470" cy="1037"/>
              </a:xfrm>
              <a:custGeom>
                <a:avLst/>
                <a:gdLst>
                  <a:gd name="T0" fmla="*/ 39 w 1632"/>
                  <a:gd name="T1" fmla="*/ 156 h 1152"/>
                  <a:gd name="T2" fmla="*/ 312 w 1632"/>
                  <a:gd name="T3" fmla="*/ 39 h 1152"/>
                  <a:gd name="T4" fmla="*/ 545 w 1632"/>
                  <a:gd name="T5" fmla="*/ 0 h 1152"/>
                  <a:gd name="T6" fmla="*/ 1012 w 1632"/>
                  <a:gd name="T7" fmla="*/ 39 h 1152"/>
                  <a:gd name="T8" fmla="*/ 1168 w 1632"/>
                  <a:gd name="T9" fmla="*/ 117 h 1152"/>
                  <a:gd name="T10" fmla="*/ 1247 w 1632"/>
                  <a:gd name="T11" fmla="*/ 272 h 1152"/>
                  <a:gd name="T12" fmla="*/ 1324 w 1632"/>
                  <a:gd name="T13" fmla="*/ 311 h 1152"/>
                  <a:gd name="T14" fmla="*/ 1247 w 1632"/>
                  <a:gd name="T15" fmla="*/ 739 h 1152"/>
                  <a:gd name="T16" fmla="*/ 740 w 1632"/>
                  <a:gd name="T17" fmla="*/ 933 h 1152"/>
                  <a:gd name="T18" fmla="*/ 233 w 1632"/>
                  <a:gd name="T19" fmla="*/ 778 h 1152"/>
                  <a:gd name="T20" fmla="*/ 77 w 1632"/>
                  <a:gd name="T21" fmla="*/ 622 h 1152"/>
                  <a:gd name="T22" fmla="*/ 0 w 1632"/>
                  <a:gd name="T23" fmla="*/ 583 h 1152"/>
                  <a:gd name="T24" fmla="*/ 39 w 1632"/>
                  <a:gd name="T25" fmla="*/ 156 h 115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632"/>
                  <a:gd name="T40" fmla="*/ 0 h 1152"/>
                  <a:gd name="T41" fmla="*/ 1632 w 1632"/>
                  <a:gd name="T42" fmla="*/ 1152 h 115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632" h="1152">
                    <a:moveTo>
                      <a:pt x="48" y="192"/>
                    </a:moveTo>
                    <a:lnTo>
                      <a:pt x="384" y="48"/>
                    </a:lnTo>
                    <a:lnTo>
                      <a:pt x="672" y="0"/>
                    </a:lnTo>
                    <a:lnTo>
                      <a:pt x="1248" y="48"/>
                    </a:lnTo>
                    <a:lnTo>
                      <a:pt x="1440" y="144"/>
                    </a:lnTo>
                    <a:lnTo>
                      <a:pt x="1536" y="336"/>
                    </a:lnTo>
                    <a:lnTo>
                      <a:pt x="1632" y="384"/>
                    </a:lnTo>
                    <a:lnTo>
                      <a:pt x="1536" y="912"/>
                    </a:lnTo>
                    <a:lnTo>
                      <a:pt x="912" y="1152"/>
                    </a:lnTo>
                    <a:lnTo>
                      <a:pt x="288" y="960"/>
                    </a:lnTo>
                    <a:lnTo>
                      <a:pt x="96" y="768"/>
                    </a:lnTo>
                    <a:lnTo>
                      <a:pt x="0" y="720"/>
                    </a:lnTo>
                    <a:lnTo>
                      <a:pt x="48" y="192"/>
                    </a:lnTo>
                    <a:close/>
                  </a:path>
                </a:pathLst>
              </a:cu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515" name="Group 27"/>
            <p:cNvGrpSpPr>
              <a:grpSpLocks/>
            </p:cNvGrpSpPr>
            <p:nvPr/>
          </p:nvGrpSpPr>
          <p:grpSpPr bwMode="auto">
            <a:xfrm>
              <a:off x="8071862" y="2606634"/>
              <a:ext cx="290844" cy="261953"/>
              <a:chOff x="3241" y="2664"/>
              <a:chExt cx="672" cy="624"/>
            </a:xfrm>
          </p:grpSpPr>
          <p:sp>
            <p:nvSpPr>
              <p:cNvPr id="553" name="AutoShape 21"/>
              <p:cNvSpPr>
                <a:spLocks noChangeArrowheads="1"/>
              </p:cNvSpPr>
              <p:nvPr/>
            </p:nvSpPr>
            <p:spPr bwMode="auto">
              <a:xfrm>
                <a:off x="3375" y="2664"/>
                <a:ext cx="404" cy="384"/>
              </a:xfrm>
              <a:prstGeom prst="roundRect">
                <a:avLst>
                  <a:gd name="adj" fmla="val 16667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29783" dir="1514402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554" name="AutoShape 22"/>
              <p:cNvSpPr>
                <a:spLocks noChangeArrowheads="1"/>
              </p:cNvSpPr>
              <p:nvPr/>
            </p:nvSpPr>
            <p:spPr bwMode="auto">
              <a:xfrm>
                <a:off x="3421" y="2712"/>
                <a:ext cx="312" cy="288"/>
              </a:xfrm>
              <a:prstGeom prst="roundRect">
                <a:avLst>
                  <a:gd name="adj" fmla="val 16667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55" name="Rectangle 23"/>
              <p:cNvSpPr>
                <a:spLocks noChangeArrowheads="1"/>
              </p:cNvSpPr>
              <p:nvPr/>
            </p:nvSpPr>
            <p:spPr bwMode="auto">
              <a:xfrm>
                <a:off x="3331" y="3048"/>
                <a:ext cx="492" cy="49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56" name="Rectangle 24"/>
              <p:cNvSpPr>
                <a:spLocks noChangeArrowheads="1"/>
              </p:cNvSpPr>
              <p:nvPr/>
            </p:nvSpPr>
            <p:spPr bwMode="auto">
              <a:xfrm>
                <a:off x="3331" y="3097"/>
                <a:ext cx="492" cy="94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57" name="Rectangle 25"/>
              <p:cNvSpPr>
                <a:spLocks noChangeArrowheads="1"/>
              </p:cNvSpPr>
              <p:nvPr/>
            </p:nvSpPr>
            <p:spPr bwMode="auto">
              <a:xfrm>
                <a:off x="3375" y="3097"/>
                <a:ext cx="180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58" name="Freeform 26"/>
              <p:cNvSpPr>
                <a:spLocks/>
              </p:cNvSpPr>
              <p:nvPr/>
            </p:nvSpPr>
            <p:spPr bwMode="auto">
              <a:xfrm>
                <a:off x="3241" y="3191"/>
                <a:ext cx="672" cy="97"/>
              </a:xfrm>
              <a:custGeom>
                <a:avLst/>
                <a:gdLst>
                  <a:gd name="T0" fmla="*/ 84 w 720"/>
                  <a:gd name="T1" fmla="*/ 0 h 48"/>
                  <a:gd name="T2" fmla="*/ 543 w 720"/>
                  <a:gd name="T3" fmla="*/ 0 h 48"/>
                  <a:gd name="T4" fmla="*/ 627 w 720"/>
                  <a:gd name="T5" fmla="*/ 196 h 48"/>
                  <a:gd name="T6" fmla="*/ 0 w 720"/>
                  <a:gd name="T7" fmla="*/ 196 h 48"/>
                  <a:gd name="T8" fmla="*/ 84 w 720"/>
                  <a:gd name="T9" fmla="*/ 0 h 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0"/>
                  <a:gd name="T16" fmla="*/ 0 h 48"/>
                  <a:gd name="T17" fmla="*/ 720 w 720"/>
                  <a:gd name="T18" fmla="*/ 48 h 4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0" h="48">
                    <a:moveTo>
                      <a:pt x="96" y="0"/>
                    </a:moveTo>
                    <a:lnTo>
                      <a:pt x="624" y="0"/>
                    </a:lnTo>
                    <a:lnTo>
                      <a:pt x="720" y="48"/>
                    </a:lnTo>
                    <a:lnTo>
                      <a:pt x="0" y="48"/>
                    </a:lnTo>
                    <a:lnTo>
                      <a:pt x="96" y="0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516" name="AutoShape 36"/>
            <p:cNvSpPr>
              <a:spLocks noChangeArrowheads="1"/>
            </p:cNvSpPr>
            <p:nvPr/>
          </p:nvSpPr>
          <p:spPr bwMode="auto">
            <a:xfrm>
              <a:off x="8024803" y="3137185"/>
              <a:ext cx="174852" cy="161202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63500" dist="29783" dir="1514402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17" name="AutoShape 37"/>
            <p:cNvSpPr>
              <a:spLocks noChangeArrowheads="1"/>
            </p:cNvSpPr>
            <p:nvPr/>
          </p:nvSpPr>
          <p:spPr bwMode="auto">
            <a:xfrm>
              <a:off x="8044711" y="3157336"/>
              <a:ext cx="135035" cy="120902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8" name="Rectangle 38"/>
            <p:cNvSpPr>
              <a:spLocks noChangeArrowheads="1"/>
            </p:cNvSpPr>
            <p:nvPr/>
          </p:nvSpPr>
          <p:spPr bwMode="auto">
            <a:xfrm>
              <a:off x="8005759" y="3298387"/>
              <a:ext cx="212939" cy="20570"/>
            </a:xfrm>
            <a:prstGeom prst="rect">
              <a:avLst/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9" name="Rectangle 39"/>
            <p:cNvSpPr>
              <a:spLocks noChangeArrowheads="1"/>
            </p:cNvSpPr>
            <p:nvPr/>
          </p:nvSpPr>
          <p:spPr bwMode="auto">
            <a:xfrm>
              <a:off x="8005759" y="3318958"/>
              <a:ext cx="212939" cy="39461"/>
            </a:xfrm>
            <a:prstGeom prst="rect">
              <a:avLst/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20" name="Rectangle 40"/>
            <p:cNvSpPr>
              <a:spLocks noChangeArrowheads="1"/>
            </p:cNvSpPr>
            <p:nvPr/>
          </p:nvSpPr>
          <p:spPr bwMode="auto">
            <a:xfrm>
              <a:off x="8024803" y="3318958"/>
              <a:ext cx="77905" cy="19311"/>
            </a:xfrm>
            <a:prstGeom prst="rect">
              <a:avLst/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21" name="Freeform 41"/>
            <p:cNvSpPr>
              <a:spLocks/>
            </p:cNvSpPr>
            <p:nvPr/>
          </p:nvSpPr>
          <p:spPr bwMode="auto">
            <a:xfrm>
              <a:off x="7966807" y="3358419"/>
              <a:ext cx="290844" cy="40720"/>
            </a:xfrm>
            <a:custGeom>
              <a:avLst/>
              <a:gdLst>
                <a:gd name="T0" fmla="*/ 84 w 720"/>
                <a:gd name="T1" fmla="*/ 0 h 48"/>
                <a:gd name="T2" fmla="*/ 543 w 720"/>
                <a:gd name="T3" fmla="*/ 0 h 48"/>
                <a:gd name="T4" fmla="*/ 627 w 720"/>
                <a:gd name="T5" fmla="*/ 196 h 48"/>
                <a:gd name="T6" fmla="*/ 0 w 720"/>
                <a:gd name="T7" fmla="*/ 196 h 48"/>
                <a:gd name="T8" fmla="*/ 84 w 720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8"/>
                <a:gd name="T17" fmla="*/ 720 w 72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8">
                  <a:moveTo>
                    <a:pt x="96" y="0"/>
                  </a:moveTo>
                  <a:lnTo>
                    <a:pt x="624" y="0"/>
                  </a:lnTo>
                  <a:lnTo>
                    <a:pt x="720" y="48"/>
                  </a:lnTo>
                  <a:lnTo>
                    <a:pt x="0" y="48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chemeClr val="accent1">
                <a:alpha val="3000"/>
              </a:schemeClr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22" name="AutoShape 43"/>
            <p:cNvSpPr>
              <a:spLocks noChangeArrowheads="1"/>
            </p:cNvSpPr>
            <p:nvPr/>
          </p:nvSpPr>
          <p:spPr bwMode="auto">
            <a:xfrm>
              <a:off x="8332141" y="2935136"/>
              <a:ext cx="174852" cy="161202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63500" dist="29783" dir="1514402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23" name="AutoShape 44"/>
            <p:cNvSpPr>
              <a:spLocks noChangeArrowheads="1"/>
            </p:cNvSpPr>
            <p:nvPr/>
          </p:nvSpPr>
          <p:spPr bwMode="auto">
            <a:xfrm>
              <a:off x="8352050" y="2955287"/>
              <a:ext cx="135035" cy="120902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24" name="Rectangle 45"/>
            <p:cNvSpPr>
              <a:spLocks noChangeArrowheads="1"/>
            </p:cNvSpPr>
            <p:nvPr/>
          </p:nvSpPr>
          <p:spPr bwMode="auto">
            <a:xfrm>
              <a:off x="8313097" y="3096339"/>
              <a:ext cx="212939" cy="20570"/>
            </a:xfrm>
            <a:prstGeom prst="rect">
              <a:avLst/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25" name="Rectangle 46"/>
            <p:cNvSpPr>
              <a:spLocks noChangeArrowheads="1"/>
            </p:cNvSpPr>
            <p:nvPr/>
          </p:nvSpPr>
          <p:spPr bwMode="auto">
            <a:xfrm>
              <a:off x="8313097" y="3116909"/>
              <a:ext cx="212939" cy="39461"/>
            </a:xfrm>
            <a:prstGeom prst="rect">
              <a:avLst/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26" name="Rectangle 47"/>
            <p:cNvSpPr>
              <a:spLocks noChangeArrowheads="1"/>
            </p:cNvSpPr>
            <p:nvPr/>
          </p:nvSpPr>
          <p:spPr bwMode="auto">
            <a:xfrm>
              <a:off x="8332141" y="3116909"/>
              <a:ext cx="77905" cy="19311"/>
            </a:xfrm>
            <a:prstGeom prst="rect">
              <a:avLst/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27" name="Freeform 48"/>
            <p:cNvSpPr>
              <a:spLocks/>
            </p:cNvSpPr>
            <p:nvPr/>
          </p:nvSpPr>
          <p:spPr bwMode="auto">
            <a:xfrm>
              <a:off x="8274145" y="3156370"/>
              <a:ext cx="290844" cy="40720"/>
            </a:xfrm>
            <a:custGeom>
              <a:avLst/>
              <a:gdLst>
                <a:gd name="T0" fmla="*/ 84 w 720"/>
                <a:gd name="T1" fmla="*/ 0 h 48"/>
                <a:gd name="T2" fmla="*/ 543 w 720"/>
                <a:gd name="T3" fmla="*/ 0 h 48"/>
                <a:gd name="T4" fmla="*/ 627 w 720"/>
                <a:gd name="T5" fmla="*/ 196 h 48"/>
                <a:gd name="T6" fmla="*/ 0 w 720"/>
                <a:gd name="T7" fmla="*/ 196 h 48"/>
                <a:gd name="T8" fmla="*/ 84 w 720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8"/>
                <a:gd name="T17" fmla="*/ 720 w 72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8">
                  <a:moveTo>
                    <a:pt x="96" y="0"/>
                  </a:moveTo>
                  <a:lnTo>
                    <a:pt x="624" y="0"/>
                  </a:lnTo>
                  <a:lnTo>
                    <a:pt x="720" y="48"/>
                  </a:lnTo>
                  <a:lnTo>
                    <a:pt x="0" y="48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chemeClr val="accent1">
                <a:alpha val="3000"/>
              </a:schemeClr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28" name="Line 71"/>
            <p:cNvSpPr>
              <a:spLocks noChangeShapeType="1"/>
            </p:cNvSpPr>
            <p:nvPr/>
          </p:nvSpPr>
          <p:spPr bwMode="auto">
            <a:xfrm flipV="1">
              <a:off x="8156994" y="2991970"/>
              <a:ext cx="186446" cy="115462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29" name="Line 76"/>
            <p:cNvSpPr>
              <a:spLocks noChangeShapeType="1"/>
            </p:cNvSpPr>
            <p:nvPr/>
          </p:nvSpPr>
          <p:spPr bwMode="auto">
            <a:xfrm flipH="1" flipV="1">
              <a:off x="8367726" y="2767836"/>
              <a:ext cx="61783" cy="14551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530" name="Group 529"/>
            <p:cNvGrpSpPr/>
            <p:nvPr/>
          </p:nvGrpSpPr>
          <p:grpSpPr>
            <a:xfrm>
              <a:off x="8134694" y="2587981"/>
              <a:ext cx="166389" cy="172498"/>
              <a:chOff x="6031266" y="2285295"/>
              <a:chExt cx="610305" cy="652317"/>
            </a:xfrm>
          </p:grpSpPr>
          <p:pic>
            <p:nvPicPr>
              <p:cNvPr id="551" name="Picture 550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031266" y="2285295"/>
                <a:ext cx="610305" cy="610305"/>
              </a:xfrm>
              <a:prstGeom prst="rect">
                <a:avLst/>
              </a:prstGeom>
            </p:spPr>
          </p:pic>
          <p:sp>
            <p:nvSpPr>
              <p:cNvPr id="552" name="Text Box 77"/>
              <p:cNvSpPr txBox="1">
                <a:spLocks noChangeArrowheads="1"/>
              </p:cNvSpPr>
              <p:nvPr/>
            </p:nvSpPr>
            <p:spPr bwMode="auto">
              <a:xfrm>
                <a:off x="6055456" y="2475947"/>
                <a:ext cx="496887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altLang="ja-JP" dirty="0"/>
                  <a:t>1</a:t>
                </a:r>
              </a:p>
            </p:txBody>
          </p:sp>
        </p:grpSp>
        <p:pic>
          <p:nvPicPr>
            <p:cNvPr id="531" name="Picture 530"/>
            <p:cNvPicPr>
              <a:picLocks noChangeAspect="1"/>
            </p:cNvPicPr>
            <p:nvPr/>
          </p:nvPicPr>
          <p:blipFill>
            <a:blip r:embed="rId3">
              <a:alphaModFix amt="31000"/>
            </a:blip>
            <a:stretch>
              <a:fillRect/>
            </a:stretch>
          </p:blipFill>
          <p:spPr>
            <a:xfrm>
              <a:off x="8025833" y="3117035"/>
              <a:ext cx="166389" cy="161388"/>
            </a:xfrm>
            <a:prstGeom prst="rect">
              <a:avLst/>
            </a:prstGeom>
          </p:spPr>
        </p:pic>
        <p:pic>
          <p:nvPicPr>
            <p:cNvPr id="532" name="Picture 531"/>
            <p:cNvPicPr>
              <a:picLocks noChangeAspect="1"/>
            </p:cNvPicPr>
            <p:nvPr/>
          </p:nvPicPr>
          <p:blipFill>
            <a:blip r:embed="rId3">
              <a:alphaModFix amt="31000"/>
            </a:blip>
            <a:stretch>
              <a:fillRect/>
            </a:stretch>
          </p:blipFill>
          <p:spPr>
            <a:xfrm>
              <a:off x="8332141" y="2913346"/>
              <a:ext cx="166389" cy="161388"/>
            </a:xfrm>
            <a:prstGeom prst="rect">
              <a:avLst/>
            </a:prstGeom>
          </p:spPr>
        </p:pic>
        <p:grpSp>
          <p:nvGrpSpPr>
            <p:cNvPr id="533" name="Group 41"/>
            <p:cNvGrpSpPr>
              <a:grpSpLocks/>
            </p:cNvGrpSpPr>
            <p:nvPr/>
          </p:nvGrpSpPr>
          <p:grpSpPr bwMode="auto">
            <a:xfrm>
              <a:off x="8274145" y="2935136"/>
              <a:ext cx="290844" cy="261953"/>
              <a:chOff x="3241" y="2664"/>
              <a:chExt cx="672" cy="624"/>
            </a:xfrm>
          </p:grpSpPr>
          <p:sp>
            <p:nvSpPr>
              <p:cNvPr id="545" name="AutoShape 42"/>
              <p:cNvSpPr>
                <a:spLocks noChangeArrowheads="1"/>
              </p:cNvSpPr>
              <p:nvPr/>
            </p:nvSpPr>
            <p:spPr bwMode="auto">
              <a:xfrm>
                <a:off x="3375" y="2664"/>
                <a:ext cx="404" cy="384"/>
              </a:xfrm>
              <a:prstGeom prst="roundRect">
                <a:avLst>
                  <a:gd name="adj" fmla="val 16667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29783" dir="1514402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546" name="AutoShape 43"/>
              <p:cNvSpPr>
                <a:spLocks noChangeArrowheads="1"/>
              </p:cNvSpPr>
              <p:nvPr/>
            </p:nvSpPr>
            <p:spPr bwMode="auto">
              <a:xfrm>
                <a:off x="3421" y="2712"/>
                <a:ext cx="312" cy="288"/>
              </a:xfrm>
              <a:prstGeom prst="roundRect">
                <a:avLst>
                  <a:gd name="adj" fmla="val 16667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47" name="Rectangle 44"/>
              <p:cNvSpPr>
                <a:spLocks noChangeArrowheads="1"/>
              </p:cNvSpPr>
              <p:nvPr/>
            </p:nvSpPr>
            <p:spPr bwMode="auto">
              <a:xfrm>
                <a:off x="3331" y="3048"/>
                <a:ext cx="492" cy="49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48" name="Rectangle 45"/>
              <p:cNvSpPr>
                <a:spLocks noChangeArrowheads="1"/>
              </p:cNvSpPr>
              <p:nvPr/>
            </p:nvSpPr>
            <p:spPr bwMode="auto">
              <a:xfrm>
                <a:off x="3331" y="3097"/>
                <a:ext cx="492" cy="94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49" name="Rectangle 46"/>
              <p:cNvSpPr>
                <a:spLocks noChangeArrowheads="1"/>
              </p:cNvSpPr>
              <p:nvPr/>
            </p:nvSpPr>
            <p:spPr bwMode="auto">
              <a:xfrm>
                <a:off x="3375" y="3097"/>
                <a:ext cx="180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50" name="Freeform 47"/>
              <p:cNvSpPr>
                <a:spLocks/>
              </p:cNvSpPr>
              <p:nvPr/>
            </p:nvSpPr>
            <p:spPr bwMode="auto">
              <a:xfrm>
                <a:off x="3241" y="3191"/>
                <a:ext cx="672" cy="97"/>
              </a:xfrm>
              <a:custGeom>
                <a:avLst/>
                <a:gdLst>
                  <a:gd name="T0" fmla="*/ 84 w 720"/>
                  <a:gd name="T1" fmla="*/ 0 h 48"/>
                  <a:gd name="T2" fmla="*/ 543 w 720"/>
                  <a:gd name="T3" fmla="*/ 0 h 48"/>
                  <a:gd name="T4" fmla="*/ 627 w 720"/>
                  <a:gd name="T5" fmla="*/ 196 h 48"/>
                  <a:gd name="T6" fmla="*/ 0 w 720"/>
                  <a:gd name="T7" fmla="*/ 196 h 48"/>
                  <a:gd name="T8" fmla="*/ 84 w 720"/>
                  <a:gd name="T9" fmla="*/ 0 h 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0"/>
                  <a:gd name="T16" fmla="*/ 0 h 48"/>
                  <a:gd name="T17" fmla="*/ 720 w 720"/>
                  <a:gd name="T18" fmla="*/ 48 h 4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0" h="48">
                    <a:moveTo>
                      <a:pt x="96" y="0"/>
                    </a:moveTo>
                    <a:lnTo>
                      <a:pt x="624" y="0"/>
                    </a:lnTo>
                    <a:lnTo>
                      <a:pt x="720" y="48"/>
                    </a:lnTo>
                    <a:lnTo>
                      <a:pt x="0" y="48"/>
                    </a:lnTo>
                    <a:lnTo>
                      <a:pt x="96" y="0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534" name="Picture 53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32141" y="2913346"/>
              <a:ext cx="166389" cy="161388"/>
            </a:xfrm>
            <a:prstGeom prst="rect">
              <a:avLst/>
            </a:prstGeom>
          </p:spPr>
        </p:pic>
        <p:sp>
          <p:nvSpPr>
            <p:cNvPr id="535" name="Text Box 77"/>
            <p:cNvSpPr txBox="1">
              <a:spLocks noChangeArrowheads="1"/>
            </p:cNvSpPr>
            <p:nvPr/>
          </p:nvSpPr>
          <p:spPr bwMode="auto">
            <a:xfrm>
              <a:off x="8344734" y="2957976"/>
              <a:ext cx="135467" cy="122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dirty="0"/>
                <a:t>2</a:t>
              </a:r>
            </a:p>
          </p:txBody>
        </p:sp>
        <p:grpSp>
          <p:nvGrpSpPr>
            <p:cNvPr id="536" name="Group 34"/>
            <p:cNvGrpSpPr>
              <a:grpSpLocks/>
            </p:cNvGrpSpPr>
            <p:nvPr/>
          </p:nvGrpSpPr>
          <p:grpSpPr bwMode="auto">
            <a:xfrm>
              <a:off x="7966807" y="3137185"/>
              <a:ext cx="290844" cy="261953"/>
              <a:chOff x="3241" y="2664"/>
              <a:chExt cx="672" cy="624"/>
            </a:xfrm>
          </p:grpSpPr>
          <p:sp>
            <p:nvSpPr>
              <p:cNvPr id="539" name="AutoShape 35"/>
              <p:cNvSpPr>
                <a:spLocks noChangeArrowheads="1"/>
              </p:cNvSpPr>
              <p:nvPr/>
            </p:nvSpPr>
            <p:spPr bwMode="auto">
              <a:xfrm>
                <a:off x="3375" y="2664"/>
                <a:ext cx="404" cy="384"/>
              </a:xfrm>
              <a:prstGeom prst="roundRect">
                <a:avLst>
                  <a:gd name="adj" fmla="val 16667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29783" dir="1514402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540" name="AutoShape 36"/>
              <p:cNvSpPr>
                <a:spLocks noChangeArrowheads="1"/>
              </p:cNvSpPr>
              <p:nvPr/>
            </p:nvSpPr>
            <p:spPr bwMode="auto">
              <a:xfrm>
                <a:off x="3421" y="2712"/>
                <a:ext cx="312" cy="288"/>
              </a:xfrm>
              <a:prstGeom prst="roundRect">
                <a:avLst>
                  <a:gd name="adj" fmla="val 16667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41" name="Rectangle 37"/>
              <p:cNvSpPr>
                <a:spLocks noChangeArrowheads="1"/>
              </p:cNvSpPr>
              <p:nvPr/>
            </p:nvSpPr>
            <p:spPr bwMode="auto">
              <a:xfrm>
                <a:off x="3331" y="3048"/>
                <a:ext cx="492" cy="49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42" name="Rectangle 38"/>
              <p:cNvSpPr>
                <a:spLocks noChangeArrowheads="1"/>
              </p:cNvSpPr>
              <p:nvPr/>
            </p:nvSpPr>
            <p:spPr bwMode="auto">
              <a:xfrm>
                <a:off x="3331" y="3097"/>
                <a:ext cx="492" cy="94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43" name="Rectangle 39"/>
              <p:cNvSpPr>
                <a:spLocks noChangeArrowheads="1"/>
              </p:cNvSpPr>
              <p:nvPr/>
            </p:nvSpPr>
            <p:spPr bwMode="auto">
              <a:xfrm>
                <a:off x="3375" y="3097"/>
                <a:ext cx="180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44" name="Freeform 40"/>
              <p:cNvSpPr>
                <a:spLocks/>
              </p:cNvSpPr>
              <p:nvPr/>
            </p:nvSpPr>
            <p:spPr bwMode="auto">
              <a:xfrm>
                <a:off x="3241" y="3191"/>
                <a:ext cx="672" cy="97"/>
              </a:xfrm>
              <a:custGeom>
                <a:avLst/>
                <a:gdLst>
                  <a:gd name="T0" fmla="*/ 84 w 720"/>
                  <a:gd name="T1" fmla="*/ 0 h 48"/>
                  <a:gd name="T2" fmla="*/ 543 w 720"/>
                  <a:gd name="T3" fmla="*/ 0 h 48"/>
                  <a:gd name="T4" fmla="*/ 627 w 720"/>
                  <a:gd name="T5" fmla="*/ 196 h 48"/>
                  <a:gd name="T6" fmla="*/ 0 w 720"/>
                  <a:gd name="T7" fmla="*/ 196 h 48"/>
                  <a:gd name="T8" fmla="*/ 84 w 720"/>
                  <a:gd name="T9" fmla="*/ 0 h 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0"/>
                  <a:gd name="T16" fmla="*/ 0 h 48"/>
                  <a:gd name="T17" fmla="*/ 720 w 720"/>
                  <a:gd name="T18" fmla="*/ 48 h 4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0" h="48">
                    <a:moveTo>
                      <a:pt x="96" y="0"/>
                    </a:moveTo>
                    <a:lnTo>
                      <a:pt x="624" y="0"/>
                    </a:lnTo>
                    <a:lnTo>
                      <a:pt x="720" y="48"/>
                    </a:lnTo>
                    <a:lnTo>
                      <a:pt x="0" y="48"/>
                    </a:lnTo>
                    <a:lnTo>
                      <a:pt x="96" y="0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537" name="Picture 53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025833" y="3117035"/>
              <a:ext cx="166389" cy="161388"/>
            </a:xfrm>
            <a:prstGeom prst="rect">
              <a:avLst/>
            </a:prstGeom>
          </p:spPr>
        </p:pic>
        <p:sp>
          <p:nvSpPr>
            <p:cNvPr id="538" name="Text Box 77"/>
            <p:cNvSpPr txBox="1">
              <a:spLocks noChangeArrowheads="1"/>
            </p:cNvSpPr>
            <p:nvPr/>
          </p:nvSpPr>
          <p:spPr bwMode="auto">
            <a:xfrm>
              <a:off x="8035404" y="3164523"/>
              <a:ext cx="135467" cy="122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dirty="0" smtClean="0"/>
                <a:t>3</a:t>
              </a:r>
              <a:endParaRPr lang="en-US" altLang="ja-JP" dirty="0"/>
            </a:p>
          </p:txBody>
        </p:sp>
      </p:grpSp>
      <p:grpSp>
        <p:nvGrpSpPr>
          <p:cNvPr id="568" name="Group 567"/>
          <p:cNvGrpSpPr/>
          <p:nvPr/>
        </p:nvGrpSpPr>
        <p:grpSpPr>
          <a:xfrm>
            <a:off x="1106422" y="3268995"/>
            <a:ext cx="743254" cy="1089695"/>
            <a:chOff x="1106422" y="3268995"/>
            <a:chExt cx="743254" cy="1089695"/>
          </a:xfrm>
        </p:grpSpPr>
        <p:grpSp>
          <p:nvGrpSpPr>
            <p:cNvPr id="569" name="Group 4"/>
            <p:cNvGrpSpPr>
              <a:grpSpLocks/>
            </p:cNvGrpSpPr>
            <p:nvPr/>
          </p:nvGrpSpPr>
          <p:grpSpPr bwMode="auto">
            <a:xfrm>
              <a:off x="1111935" y="3268995"/>
              <a:ext cx="737741" cy="769392"/>
              <a:chOff x="429" y="1872"/>
              <a:chExt cx="246" cy="284"/>
            </a:xfrm>
          </p:grpSpPr>
          <p:sp>
            <p:nvSpPr>
              <p:cNvPr id="572" name="AutoShape 5"/>
              <p:cNvSpPr>
                <a:spLocks noChangeArrowheads="1"/>
              </p:cNvSpPr>
              <p:nvPr/>
            </p:nvSpPr>
            <p:spPr bwMode="auto">
              <a:xfrm>
                <a:off x="451" y="1872"/>
                <a:ext cx="203" cy="207"/>
              </a:xfrm>
              <a:prstGeom prst="roundRect">
                <a:avLst>
                  <a:gd name="adj" fmla="val 16667"/>
                </a:avLst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29783" dir="1514402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573" name="AutoShape 6"/>
              <p:cNvSpPr>
                <a:spLocks noChangeArrowheads="1"/>
              </p:cNvSpPr>
              <p:nvPr/>
            </p:nvSpPr>
            <p:spPr bwMode="auto">
              <a:xfrm>
                <a:off x="474" y="1898"/>
                <a:ext cx="156" cy="155"/>
              </a:xfrm>
              <a:prstGeom prst="roundRect">
                <a:avLst>
                  <a:gd name="adj" fmla="val 16667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74" name="Rectangle 7"/>
              <p:cNvSpPr>
                <a:spLocks noChangeArrowheads="1"/>
              </p:cNvSpPr>
              <p:nvPr/>
            </p:nvSpPr>
            <p:spPr bwMode="auto">
              <a:xfrm>
                <a:off x="429" y="2079"/>
                <a:ext cx="246" cy="26"/>
              </a:xfrm>
              <a:prstGeom prst="rect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75" name="Rectangle 8"/>
              <p:cNvSpPr>
                <a:spLocks noChangeArrowheads="1"/>
              </p:cNvSpPr>
              <p:nvPr/>
            </p:nvSpPr>
            <p:spPr bwMode="auto">
              <a:xfrm>
                <a:off x="429" y="2105"/>
                <a:ext cx="246" cy="51"/>
              </a:xfrm>
              <a:prstGeom prst="rect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76" name="Rectangle 9"/>
              <p:cNvSpPr>
                <a:spLocks noChangeArrowheads="1"/>
              </p:cNvSpPr>
              <p:nvPr/>
            </p:nvSpPr>
            <p:spPr bwMode="auto">
              <a:xfrm>
                <a:off x="451" y="2105"/>
                <a:ext cx="90" cy="25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570" name="Text Box 78"/>
            <p:cNvSpPr txBox="1">
              <a:spLocks noChangeArrowheads="1"/>
            </p:cNvSpPr>
            <p:nvPr/>
          </p:nvSpPr>
          <p:spPr bwMode="auto">
            <a:xfrm>
              <a:off x="1106422" y="4020136"/>
              <a:ext cx="70924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600" dirty="0" smtClean="0"/>
                <a:t>Client</a:t>
              </a:r>
              <a:endParaRPr lang="en-US" altLang="ja-JP" sz="1600" dirty="0"/>
            </a:p>
          </p:txBody>
        </p:sp>
        <p:pic>
          <p:nvPicPr>
            <p:cNvPr id="571" name="Picture 57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1303363" y="3352799"/>
              <a:ext cx="366715" cy="436769"/>
            </a:xfrm>
            <a:prstGeom prst="rect">
              <a:avLst/>
            </a:prstGeom>
          </p:spPr>
        </p:pic>
      </p:grpSp>
      <p:grpSp>
        <p:nvGrpSpPr>
          <p:cNvPr id="577" name="Group 576"/>
          <p:cNvGrpSpPr/>
          <p:nvPr/>
        </p:nvGrpSpPr>
        <p:grpSpPr>
          <a:xfrm>
            <a:off x="6864708" y="2789196"/>
            <a:ext cx="2014586" cy="986704"/>
            <a:chOff x="6864708" y="2789196"/>
            <a:chExt cx="2014586" cy="986704"/>
          </a:xfrm>
        </p:grpSpPr>
        <p:sp>
          <p:nvSpPr>
            <p:cNvPr id="578" name="Text Box 92"/>
            <p:cNvSpPr txBox="1">
              <a:spLocks noChangeArrowheads="1"/>
            </p:cNvSpPr>
            <p:nvPr/>
          </p:nvSpPr>
          <p:spPr bwMode="auto">
            <a:xfrm>
              <a:off x="7417335" y="2789196"/>
              <a:ext cx="146195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600" dirty="0" smtClean="0"/>
                <a:t>Hidden server</a:t>
              </a:r>
              <a:endParaRPr lang="en-US" altLang="ja-JP" sz="1600" dirty="0"/>
            </a:p>
          </p:txBody>
        </p:sp>
        <p:grpSp>
          <p:nvGrpSpPr>
            <p:cNvPr id="579" name="Group 578"/>
            <p:cNvGrpSpPr/>
            <p:nvPr/>
          </p:nvGrpSpPr>
          <p:grpSpPr>
            <a:xfrm>
              <a:off x="6864708" y="3127137"/>
              <a:ext cx="670543" cy="648763"/>
              <a:chOff x="6864708" y="3127137"/>
              <a:chExt cx="670543" cy="648763"/>
            </a:xfrm>
          </p:grpSpPr>
          <p:grpSp>
            <p:nvGrpSpPr>
              <p:cNvPr id="580" name="Group 85"/>
              <p:cNvGrpSpPr>
                <a:grpSpLocks/>
              </p:cNvGrpSpPr>
              <p:nvPr/>
            </p:nvGrpSpPr>
            <p:grpSpPr bwMode="auto">
              <a:xfrm>
                <a:off x="6864708" y="3127137"/>
                <a:ext cx="670543" cy="648763"/>
                <a:chOff x="429" y="1872"/>
                <a:chExt cx="246" cy="284"/>
              </a:xfrm>
            </p:grpSpPr>
            <p:sp>
              <p:nvSpPr>
                <p:cNvPr id="582" name="AutoShape 86"/>
                <p:cNvSpPr>
                  <a:spLocks noChangeArrowheads="1"/>
                </p:cNvSpPr>
                <p:nvPr/>
              </p:nvSpPr>
              <p:spPr bwMode="auto">
                <a:xfrm>
                  <a:off x="451" y="1872"/>
                  <a:ext cx="203" cy="207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FFF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29783" dir="1514402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ja-JP" altLang="en-US"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583" name="AutoShape 87"/>
                <p:cNvSpPr>
                  <a:spLocks noChangeArrowheads="1"/>
                </p:cNvSpPr>
                <p:nvPr/>
              </p:nvSpPr>
              <p:spPr bwMode="auto">
                <a:xfrm>
                  <a:off x="474" y="1898"/>
                  <a:ext cx="156" cy="155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584" name="Rectangle 88"/>
                <p:cNvSpPr>
                  <a:spLocks noChangeArrowheads="1"/>
                </p:cNvSpPr>
                <p:nvPr/>
              </p:nvSpPr>
              <p:spPr bwMode="auto">
                <a:xfrm>
                  <a:off x="429" y="2079"/>
                  <a:ext cx="246" cy="26"/>
                </a:xfrm>
                <a:prstGeom prst="rect">
                  <a:avLst/>
                </a:prstGeom>
                <a:solidFill>
                  <a:srgbClr val="FFFF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585" name="Rectangle 89"/>
                <p:cNvSpPr>
                  <a:spLocks noChangeArrowheads="1"/>
                </p:cNvSpPr>
                <p:nvPr/>
              </p:nvSpPr>
              <p:spPr bwMode="auto">
                <a:xfrm>
                  <a:off x="429" y="2105"/>
                  <a:ext cx="246" cy="51"/>
                </a:xfrm>
                <a:prstGeom prst="rect">
                  <a:avLst/>
                </a:prstGeom>
                <a:solidFill>
                  <a:srgbClr val="FFFF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586" name="Rectangle 90"/>
                <p:cNvSpPr>
                  <a:spLocks noChangeArrowheads="1"/>
                </p:cNvSpPr>
                <p:nvPr/>
              </p:nvSpPr>
              <p:spPr bwMode="auto">
                <a:xfrm>
                  <a:off x="451" y="2105"/>
                  <a:ext cx="90" cy="25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</p:grpSp>
          <p:pic>
            <p:nvPicPr>
              <p:cNvPr id="581" name="Picture 580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056827" y="3191660"/>
                <a:ext cx="244264" cy="348949"/>
              </a:xfrm>
              <a:prstGeom prst="rect">
                <a:avLst/>
              </a:prstGeom>
            </p:spPr>
          </p:pic>
        </p:grp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42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2210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Tor: hidden services</a:t>
            </a:r>
            <a:endParaRPr kumimoji="1" lang="ja-JP" altLang="en-US" dirty="0"/>
          </a:p>
        </p:txBody>
      </p:sp>
      <p:sp>
        <p:nvSpPr>
          <p:cNvPr id="12083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752600"/>
            <a:ext cx="8229600" cy="1295400"/>
          </a:xfrm>
        </p:spPr>
        <p:txBody>
          <a:bodyPr/>
          <a:lstStyle/>
          <a:p>
            <a:r>
              <a:rPr lang="en-US" altLang="ja-JP" sz="2000" dirty="0" smtClean="0">
                <a:latin typeface="Arial" charset="0"/>
                <a:ea typeface="ＭＳ Ｐゴシック" charset="0"/>
                <a:cs typeface="ＭＳ Ｐゴシック" charset="0"/>
              </a:rPr>
              <a:t>Client hears about hidden server, gets introduction points from DB</a:t>
            </a:r>
          </a:p>
          <a:p>
            <a:r>
              <a:rPr lang="en-US" altLang="ja-JP" sz="2000" dirty="0" smtClean="0">
                <a:latin typeface="Arial" charset="0"/>
                <a:ea typeface="ＭＳ Ｐゴシック" charset="0"/>
                <a:cs typeface="ＭＳ Ｐゴシック" charset="0"/>
              </a:rPr>
              <a:t>Client sets up </a:t>
            </a:r>
            <a:r>
              <a:rPr lang="en-US" altLang="ja-JP" sz="2000" dirty="0" err="1" smtClean="0">
                <a:latin typeface="Arial" charset="0"/>
                <a:ea typeface="ＭＳ Ｐゴシック" charset="0"/>
                <a:cs typeface="ＭＳ Ｐゴシック" charset="0"/>
              </a:rPr>
              <a:t>rendez-vous</a:t>
            </a:r>
            <a:r>
              <a:rPr lang="en-US" altLang="ja-JP" sz="2000" dirty="0" smtClean="0">
                <a:latin typeface="Arial" charset="0"/>
                <a:ea typeface="ＭＳ Ｐゴシック" charset="0"/>
                <a:cs typeface="ＭＳ Ｐゴシック" charset="0"/>
              </a:rPr>
              <a:t> point (3</a:t>
            </a:r>
            <a:r>
              <a:rPr lang="en-US" altLang="ja-JP" sz="2000" baseline="30000" dirty="0" smtClean="0">
                <a:latin typeface="Arial" charset="0"/>
                <a:ea typeface="ＭＳ Ｐゴシック" charset="0"/>
                <a:cs typeface="ＭＳ Ｐゴシック" charset="0"/>
              </a:rPr>
              <a:t>rd</a:t>
            </a:r>
            <a:r>
              <a:rPr lang="en-US" altLang="ja-JP" sz="2000" dirty="0" smtClean="0">
                <a:latin typeface="Arial" charset="0"/>
                <a:ea typeface="ＭＳ Ｐゴシック" charset="0"/>
                <a:cs typeface="ＭＳ Ｐゴシック" charset="0"/>
              </a:rPr>
              <a:t> node of a circuit built by client)</a:t>
            </a:r>
            <a:endParaRPr lang="en-US" altLang="ja-JP" sz="20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120840" name="Group 11"/>
          <p:cNvGrpSpPr>
            <a:grpSpLocks/>
          </p:cNvGrpSpPr>
          <p:nvPr/>
        </p:nvGrpSpPr>
        <p:grpSpPr bwMode="auto">
          <a:xfrm>
            <a:off x="2362200" y="3352800"/>
            <a:ext cx="4313238" cy="2133600"/>
            <a:chOff x="1719" y="1709"/>
            <a:chExt cx="1775" cy="1123"/>
          </a:xfrm>
        </p:grpSpPr>
        <p:sp>
          <p:nvSpPr>
            <p:cNvPr id="120923" name="Oval 12"/>
            <p:cNvSpPr>
              <a:spLocks noChangeArrowheads="1"/>
            </p:cNvSpPr>
            <p:nvPr/>
          </p:nvSpPr>
          <p:spPr bwMode="auto">
            <a:xfrm>
              <a:off x="2109" y="1709"/>
              <a:ext cx="736" cy="345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924" name="Oval 13"/>
            <p:cNvSpPr>
              <a:spLocks noChangeArrowheads="1"/>
            </p:cNvSpPr>
            <p:nvPr/>
          </p:nvSpPr>
          <p:spPr bwMode="auto">
            <a:xfrm>
              <a:off x="2542" y="1752"/>
              <a:ext cx="692" cy="34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925" name="Oval 14"/>
            <p:cNvSpPr>
              <a:spLocks noChangeArrowheads="1"/>
            </p:cNvSpPr>
            <p:nvPr/>
          </p:nvSpPr>
          <p:spPr bwMode="auto">
            <a:xfrm>
              <a:off x="2715" y="1925"/>
              <a:ext cx="692" cy="345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>
                <a:latin typeface="Times New Roman" charset="0"/>
              </a:endParaRPr>
            </a:p>
          </p:txBody>
        </p:sp>
        <p:sp>
          <p:nvSpPr>
            <p:cNvPr id="120926" name="Oval 15"/>
            <p:cNvSpPr>
              <a:spLocks noChangeArrowheads="1"/>
            </p:cNvSpPr>
            <p:nvPr/>
          </p:nvSpPr>
          <p:spPr bwMode="auto">
            <a:xfrm>
              <a:off x="2801" y="2141"/>
              <a:ext cx="693" cy="518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>
                <a:latin typeface="Times New Roman" charset="0"/>
              </a:endParaRPr>
            </a:p>
          </p:txBody>
        </p:sp>
        <p:sp>
          <p:nvSpPr>
            <p:cNvPr id="120927" name="Oval 16"/>
            <p:cNvSpPr>
              <a:spLocks noChangeArrowheads="1"/>
            </p:cNvSpPr>
            <p:nvPr/>
          </p:nvSpPr>
          <p:spPr bwMode="auto">
            <a:xfrm>
              <a:off x="2412" y="2270"/>
              <a:ext cx="692" cy="56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>
                <a:latin typeface="Times New Roman" charset="0"/>
              </a:endParaRPr>
            </a:p>
          </p:txBody>
        </p:sp>
        <p:sp>
          <p:nvSpPr>
            <p:cNvPr id="120928" name="Oval 17"/>
            <p:cNvSpPr>
              <a:spLocks noChangeArrowheads="1"/>
            </p:cNvSpPr>
            <p:nvPr/>
          </p:nvSpPr>
          <p:spPr bwMode="auto">
            <a:xfrm>
              <a:off x="1935" y="2141"/>
              <a:ext cx="693" cy="648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>
                <a:latin typeface="Times New Roman" charset="0"/>
              </a:endParaRPr>
            </a:p>
          </p:txBody>
        </p:sp>
        <p:sp>
          <p:nvSpPr>
            <p:cNvPr id="120929" name="Oval 18"/>
            <p:cNvSpPr>
              <a:spLocks noChangeArrowheads="1"/>
            </p:cNvSpPr>
            <p:nvPr/>
          </p:nvSpPr>
          <p:spPr bwMode="auto">
            <a:xfrm>
              <a:off x="1719" y="1838"/>
              <a:ext cx="693" cy="605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>
                <a:latin typeface="Times New Roman" charset="0"/>
              </a:endParaRPr>
            </a:p>
          </p:txBody>
        </p:sp>
        <p:sp>
          <p:nvSpPr>
            <p:cNvPr id="120930" name="Freeform 19"/>
            <p:cNvSpPr>
              <a:spLocks/>
            </p:cNvSpPr>
            <p:nvPr/>
          </p:nvSpPr>
          <p:spPr bwMode="auto">
            <a:xfrm>
              <a:off x="1893" y="1753"/>
              <a:ext cx="1470" cy="1037"/>
            </a:xfrm>
            <a:custGeom>
              <a:avLst/>
              <a:gdLst>
                <a:gd name="T0" fmla="*/ 39 w 1632"/>
                <a:gd name="T1" fmla="*/ 156 h 1152"/>
                <a:gd name="T2" fmla="*/ 312 w 1632"/>
                <a:gd name="T3" fmla="*/ 39 h 1152"/>
                <a:gd name="T4" fmla="*/ 545 w 1632"/>
                <a:gd name="T5" fmla="*/ 0 h 1152"/>
                <a:gd name="T6" fmla="*/ 1012 w 1632"/>
                <a:gd name="T7" fmla="*/ 39 h 1152"/>
                <a:gd name="T8" fmla="*/ 1168 w 1632"/>
                <a:gd name="T9" fmla="*/ 117 h 1152"/>
                <a:gd name="T10" fmla="*/ 1247 w 1632"/>
                <a:gd name="T11" fmla="*/ 272 h 1152"/>
                <a:gd name="T12" fmla="*/ 1324 w 1632"/>
                <a:gd name="T13" fmla="*/ 311 h 1152"/>
                <a:gd name="T14" fmla="*/ 1247 w 1632"/>
                <a:gd name="T15" fmla="*/ 739 h 1152"/>
                <a:gd name="T16" fmla="*/ 740 w 1632"/>
                <a:gd name="T17" fmla="*/ 933 h 1152"/>
                <a:gd name="T18" fmla="*/ 233 w 1632"/>
                <a:gd name="T19" fmla="*/ 778 h 1152"/>
                <a:gd name="T20" fmla="*/ 77 w 1632"/>
                <a:gd name="T21" fmla="*/ 622 h 1152"/>
                <a:gd name="T22" fmla="*/ 0 w 1632"/>
                <a:gd name="T23" fmla="*/ 583 h 1152"/>
                <a:gd name="T24" fmla="*/ 39 w 1632"/>
                <a:gd name="T25" fmla="*/ 156 h 11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32"/>
                <a:gd name="T40" fmla="*/ 0 h 1152"/>
                <a:gd name="T41" fmla="*/ 1632 w 1632"/>
                <a:gd name="T42" fmla="*/ 1152 h 11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32" h="1152">
                  <a:moveTo>
                    <a:pt x="48" y="192"/>
                  </a:moveTo>
                  <a:lnTo>
                    <a:pt x="384" y="48"/>
                  </a:lnTo>
                  <a:lnTo>
                    <a:pt x="672" y="0"/>
                  </a:lnTo>
                  <a:lnTo>
                    <a:pt x="1248" y="48"/>
                  </a:lnTo>
                  <a:lnTo>
                    <a:pt x="1440" y="144"/>
                  </a:lnTo>
                  <a:lnTo>
                    <a:pt x="1536" y="336"/>
                  </a:lnTo>
                  <a:lnTo>
                    <a:pt x="1632" y="384"/>
                  </a:lnTo>
                  <a:lnTo>
                    <a:pt x="1536" y="912"/>
                  </a:lnTo>
                  <a:lnTo>
                    <a:pt x="912" y="1152"/>
                  </a:lnTo>
                  <a:lnTo>
                    <a:pt x="288" y="960"/>
                  </a:lnTo>
                  <a:lnTo>
                    <a:pt x="96" y="768"/>
                  </a:lnTo>
                  <a:lnTo>
                    <a:pt x="0" y="720"/>
                  </a:lnTo>
                  <a:lnTo>
                    <a:pt x="48" y="192"/>
                  </a:ln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342485" name="AutoShape 21"/>
          <p:cNvSpPr>
            <a:spLocks noChangeArrowheads="1"/>
          </p:cNvSpPr>
          <p:nvPr/>
        </p:nvSpPr>
        <p:spPr bwMode="auto">
          <a:xfrm>
            <a:off x="2879725" y="3048000"/>
            <a:ext cx="641350" cy="609600"/>
          </a:xfrm>
          <a:prstGeom prst="roundRect">
            <a:avLst>
              <a:gd name="adj" fmla="val 16667"/>
            </a:avLst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29783" dir="1514402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0918" name="AutoShape 22"/>
          <p:cNvSpPr>
            <a:spLocks noChangeArrowheads="1"/>
          </p:cNvSpPr>
          <p:nvPr/>
        </p:nvSpPr>
        <p:spPr bwMode="auto">
          <a:xfrm>
            <a:off x="2952750" y="3124200"/>
            <a:ext cx="495300" cy="457200"/>
          </a:xfrm>
          <a:prstGeom prst="roundRect">
            <a:avLst>
              <a:gd name="adj" fmla="val 16667"/>
            </a:avLst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919" name="Rectangle 23"/>
          <p:cNvSpPr>
            <a:spLocks noChangeArrowheads="1"/>
          </p:cNvSpPr>
          <p:nvPr/>
        </p:nvSpPr>
        <p:spPr bwMode="auto">
          <a:xfrm>
            <a:off x="2809875" y="3657600"/>
            <a:ext cx="781050" cy="77788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920" name="Rectangle 24"/>
          <p:cNvSpPr>
            <a:spLocks noChangeArrowheads="1"/>
          </p:cNvSpPr>
          <p:nvPr/>
        </p:nvSpPr>
        <p:spPr bwMode="auto">
          <a:xfrm>
            <a:off x="2809875" y="3735388"/>
            <a:ext cx="781050" cy="1492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921" name="Rectangle 25"/>
          <p:cNvSpPr>
            <a:spLocks noChangeArrowheads="1"/>
          </p:cNvSpPr>
          <p:nvPr/>
        </p:nvSpPr>
        <p:spPr bwMode="auto">
          <a:xfrm>
            <a:off x="2879725" y="3735388"/>
            <a:ext cx="285750" cy="730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922" name="Freeform 26"/>
          <p:cNvSpPr>
            <a:spLocks/>
          </p:cNvSpPr>
          <p:nvPr/>
        </p:nvSpPr>
        <p:spPr bwMode="auto">
          <a:xfrm>
            <a:off x="2667000" y="3884613"/>
            <a:ext cx="1066800" cy="153988"/>
          </a:xfrm>
          <a:custGeom>
            <a:avLst/>
            <a:gdLst>
              <a:gd name="T0" fmla="*/ 84 w 720"/>
              <a:gd name="T1" fmla="*/ 0 h 48"/>
              <a:gd name="T2" fmla="*/ 543 w 720"/>
              <a:gd name="T3" fmla="*/ 0 h 48"/>
              <a:gd name="T4" fmla="*/ 627 w 720"/>
              <a:gd name="T5" fmla="*/ 196 h 48"/>
              <a:gd name="T6" fmla="*/ 0 w 720"/>
              <a:gd name="T7" fmla="*/ 196 h 48"/>
              <a:gd name="T8" fmla="*/ 84 w 720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0"/>
              <a:gd name="T16" fmla="*/ 0 h 48"/>
              <a:gd name="T17" fmla="*/ 720 w 720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0" h="48">
                <a:moveTo>
                  <a:pt x="96" y="0"/>
                </a:moveTo>
                <a:lnTo>
                  <a:pt x="624" y="0"/>
                </a:lnTo>
                <a:lnTo>
                  <a:pt x="720" y="48"/>
                </a:lnTo>
                <a:lnTo>
                  <a:pt x="0" y="48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20842" name="Group 27"/>
          <p:cNvGrpSpPr>
            <a:grpSpLocks/>
          </p:cNvGrpSpPr>
          <p:nvPr/>
        </p:nvGrpSpPr>
        <p:grpSpPr bwMode="auto">
          <a:xfrm>
            <a:off x="4038600" y="3048000"/>
            <a:ext cx="1066800" cy="990600"/>
            <a:chOff x="3241" y="2664"/>
            <a:chExt cx="672" cy="624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1342492" name="AutoShape 28"/>
            <p:cNvSpPr>
              <a:spLocks noChangeArrowheads="1"/>
            </p:cNvSpPr>
            <p:nvPr/>
          </p:nvSpPr>
          <p:spPr bwMode="auto">
            <a:xfrm>
              <a:off x="3375" y="2664"/>
              <a:ext cx="404" cy="384"/>
            </a:xfrm>
            <a:prstGeom prst="roundRect">
              <a:avLst>
                <a:gd name="adj" fmla="val 16667"/>
              </a:avLst>
            </a:pr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0912" name="AutoShape 29"/>
            <p:cNvSpPr>
              <a:spLocks noChangeArrowheads="1"/>
            </p:cNvSpPr>
            <p:nvPr/>
          </p:nvSpPr>
          <p:spPr bwMode="auto">
            <a:xfrm>
              <a:off x="3421" y="2712"/>
              <a:ext cx="312" cy="288"/>
            </a:xfrm>
            <a:prstGeom prst="roundRect">
              <a:avLst>
                <a:gd name="adj" fmla="val 16667"/>
              </a:avLst>
            </a:pr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913" name="Rectangle 30"/>
            <p:cNvSpPr>
              <a:spLocks noChangeArrowheads="1"/>
            </p:cNvSpPr>
            <p:nvPr/>
          </p:nvSpPr>
          <p:spPr bwMode="auto">
            <a:xfrm>
              <a:off x="3331" y="3048"/>
              <a:ext cx="492" cy="49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914" name="Rectangle 31"/>
            <p:cNvSpPr>
              <a:spLocks noChangeArrowheads="1"/>
            </p:cNvSpPr>
            <p:nvPr/>
          </p:nvSpPr>
          <p:spPr bwMode="auto">
            <a:xfrm>
              <a:off x="3331" y="3097"/>
              <a:ext cx="492" cy="94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915" name="Rectangle 32"/>
            <p:cNvSpPr>
              <a:spLocks noChangeArrowheads="1"/>
            </p:cNvSpPr>
            <p:nvPr/>
          </p:nvSpPr>
          <p:spPr bwMode="auto">
            <a:xfrm>
              <a:off x="3375" y="3097"/>
              <a:ext cx="180" cy="46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916" name="Freeform 33"/>
            <p:cNvSpPr>
              <a:spLocks/>
            </p:cNvSpPr>
            <p:nvPr/>
          </p:nvSpPr>
          <p:spPr bwMode="auto">
            <a:xfrm>
              <a:off x="3241" y="3191"/>
              <a:ext cx="672" cy="97"/>
            </a:xfrm>
            <a:custGeom>
              <a:avLst/>
              <a:gdLst>
                <a:gd name="T0" fmla="*/ 84 w 720"/>
                <a:gd name="T1" fmla="*/ 0 h 48"/>
                <a:gd name="T2" fmla="*/ 543 w 720"/>
                <a:gd name="T3" fmla="*/ 0 h 48"/>
                <a:gd name="T4" fmla="*/ 627 w 720"/>
                <a:gd name="T5" fmla="*/ 196 h 48"/>
                <a:gd name="T6" fmla="*/ 0 w 720"/>
                <a:gd name="T7" fmla="*/ 196 h 48"/>
                <a:gd name="T8" fmla="*/ 84 w 720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8"/>
                <a:gd name="T17" fmla="*/ 720 w 72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8">
                  <a:moveTo>
                    <a:pt x="96" y="0"/>
                  </a:moveTo>
                  <a:lnTo>
                    <a:pt x="624" y="0"/>
                  </a:lnTo>
                  <a:lnTo>
                    <a:pt x="720" y="48"/>
                  </a:lnTo>
                  <a:lnTo>
                    <a:pt x="0" y="48"/>
                  </a:lnTo>
                  <a:lnTo>
                    <a:pt x="96" y="0"/>
                  </a:lnTo>
                  <a:close/>
                </a:path>
              </a:pathLst>
            </a:cu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342499" name="AutoShape 35"/>
          <p:cNvSpPr>
            <a:spLocks noChangeArrowheads="1"/>
          </p:cNvSpPr>
          <p:nvPr/>
        </p:nvSpPr>
        <p:spPr bwMode="auto">
          <a:xfrm>
            <a:off x="5470525" y="3200400"/>
            <a:ext cx="641350" cy="609600"/>
          </a:xfrm>
          <a:prstGeom prst="roundRect">
            <a:avLst>
              <a:gd name="adj" fmla="val 16667"/>
            </a:avLst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29783" dir="1514402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0906" name="AutoShape 36"/>
          <p:cNvSpPr>
            <a:spLocks noChangeArrowheads="1"/>
          </p:cNvSpPr>
          <p:nvPr/>
        </p:nvSpPr>
        <p:spPr bwMode="auto">
          <a:xfrm>
            <a:off x="5543550" y="3276600"/>
            <a:ext cx="495300" cy="457200"/>
          </a:xfrm>
          <a:prstGeom prst="roundRect">
            <a:avLst>
              <a:gd name="adj" fmla="val 16667"/>
            </a:avLst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907" name="Rectangle 37"/>
          <p:cNvSpPr>
            <a:spLocks noChangeArrowheads="1"/>
          </p:cNvSpPr>
          <p:nvPr/>
        </p:nvSpPr>
        <p:spPr bwMode="auto">
          <a:xfrm>
            <a:off x="5400675" y="3810000"/>
            <a:ext cx="781050" cy="77788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908" name="Rectangle 38"/>
          <p:cNvSpPr>
            <a:spLocks noChangeArrowheads="1"/>
          </p:cNvSpPr>
          <p:nvPr/>
        </p:nvSpPr>
        <p:spPr bwMode="auto">
          <a:xfrm>
            <a:off x="5400675" y="3887788"/>
            <a:ext cx="781050" cy="1492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909" name="Rectangle 39"/>
          <p:cNvSpPr>
            <a:spLocks noChangeArrowheads="1"/>
          </p:cNvSpPr>
          <p:nvPr/>
        </p:nvSpPr>
        <p:spPr bwMode="auto">
          <a:xfrm>
            <a:off x="5470525" y="3887788"/>
            <a:ext cx="285750" cy="730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910" name="Freeform 40"/>
          <p:cNvSpPr>
            <a:spLocks/>
          </p:cNvSpPr>
          <p:nvPr/>
        </p:nvSpPr>
        <p:spPr bwMode="auto">
          <a:xfrm>
            <a:off x="5257800" y="4037013"/>
            <a:ext cx="1066800" cy="153988"/>
          </a:xfrm>
          <a:custGeom>
            <a:avLst/>
            <a:gdLst>
              <a:gd name="T0" fmla="*/ 84 w 720"/>
              <a:gd name="T1" fmla="*/ 0 h 48"/>
              <a:gd name="T2" fmla="*/ 543 w 720"/>
              <a:gd name="T3" fmla="*/ 0 h 48"/>
              <a:gd name="T4" fmla="*/ 627 w 720"/>
              <a:gd name="T5" fmla="*/ 196 h 48"/>
              <a:gd name="T6" fmla="*/ 0 w 720"/>
              <a:gd name="T7" fmla="*/ 196 h 48"/>
              <a:gd name="T8" fmla="*/ 84 w 720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0"/>
              <a:gd name="T16" fmla="*/ 0 h 48"/>
              <a:gd name="T17" fmla="*/ 720 w 720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0" h="48">
                <a:moveTo>
                  <a:pt x="96" y="0"/>
                </a:moveTo>
                <a:lnTo>
                  <a:pt x="624" y="0"/>
                </a:lnTo>
                <a:lnTo>
                  <a:pt x="720" y="48"/>
                </a:lnTo>
                <a:lnTo>
                  <a:pt x="0" y="48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20844" name="Group 41"/>
          <p:cNvGrpSpPr>
            <a:grpSpLocks/>
          </p:cNvGrpSpPr>
          <p:nvPr/>
        </p:nvGrpSpPr>
        <p:grpSpPr bwMode="auto">
          <a:xfrm>
            <a:off x="4953000" y="4876800"/>
            <a:ext cx="1066800" cy="990600"/>
            <a:chOff x="3241" y="2664"/>
            <a:chExt cx="672" cy="624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1342506" name="AutoShape 42"/>
            <p:cNvSpPr>
              <a:spLocks noChangeArrowheads="1"/>
            </p:cNvSpPr>
            <p:nvPr/>
          </p:nvSpPr>
          <p:spPr bwMode="auto">
            <a:xfrm>
              <a:off x="3375" y="2664"/>
              <a:ext cx="404" cy="384"/>
            </a:xfrm>
            <a:prstGeom prst="roundRect">
              <a:avLst>
                <a:gd name="adj" fmla="val 16667"/>
              </a:avLst>
            </a:pr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0900" name="AutoShape 43"/>
            <p:cNvSpPr>
              <a:spLocks noChangeArrowheads="1"/>
            </p:cNvSpPr>
            <p:nvPr/>
          </p:nvSpPr>
          <p:spPr bwMode="auto">
            <a:xfrm>
              <a:off x="3421" y="2712"/>
              <a:ext cx="312" cy="288"/>
            </a:xfrm>
            <a:prstGeom prst="roundRect">
              <a:avLst>
                <a:gd name="adj" fmla="val 16667"/>
              </a:avLst>
            </a:pr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901" name="Rectangle 44"/>
            <p:cNvSpPr>
              <a:spLocks noChangeArrowheads="1"/>
            </p:cNvSpPr>
            <p:nvPr/>
          </p:nvSpPr>
          <p:spPr bwMode="auto">
            <a:xfrm>
              <a:off x="3331" y="3048"/>
              <a:ext cx="492" cy="49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902" name="Rectangle 45"/>
            <p:cNvSpPr>
              <a:spLocks noChangeArrowheads="1"/>
            </p:cNvSpPr>
            <p:nvPr/>
          </p:nvSpPr>
          <p:spPr bwMode="auto">
            <a:xfrm>
              <a:off x="3331" y="3097"/>
              <a:ext cx="492" cy="94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903" name="Rectangle 46"/>
            <p:cNvSpPr>
              <a:spLocks noChangeArrowheads="1"/>
            </p:cNvSpPr>
            <p:nvPr/>
          </p:nvSpPr>
          <p:spPr bwMode="auto">
            <a:xfrm>
              <a:off x="3375" y="3097"/>
              <a:ext cx="180" cy="46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904" name="Freeform 47"/>
            <p:cNvSpPr>
              <a:spLocks/>
            </p:cNvSpPr>
            <p:nvPr/>
          </p:nvSpPr>
          <p:spPr bwMode="auto">
            <a:xfrm>
              <a:off x="3241" y="3191"/>
              <a:ext cx="672" cy="97"/>
            </a:xfrm>
            <a:custGeom>
              <a:avLst/>
              <a:gdLst>
                <a:gd name="T0" fmla="*/ 84 w 720"/>
                <a:gd name="T1" fmla="*/ 0 h 48"/>
                <a:gd name="T2" fmla="*/ 543 w 720"/>
                <a:gd name="T3" fmla="*/ 0 h 48"/>
                <a:gd name="T4" fmla="*/ 627 w 720"/>
                <a:gd name="T5" fmla="*/ 196 h 48"/>
                <a:gd name="T6" fmla="*/ 0 w 720"/>
                <a:gd name="T7" fmla="*/ 196 h 48"/>
                <a:gd name="T8" fmla="*/ 84 w 720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8"/>
                <a:gd name="T17" fmla="*/ 720 w 72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8">
                  <a:moveTo>
                    <a:pt x="96" y="0"/>
                  </a:moveTo>
                  <a:lnTo>
                    <a:pt x="624" y="0"/>
                  </a:lnTo>
                  <a:lnTo>
                    <a:pt x="720" y="48"/>
                  </a:lnTo>
                  <a:lnTo>
                    <a:pt x="0" y="48"/>
                  </a:lnTo>
                  <a:lnTo>
                    <a:pt x="96" y="0"/>
                  </a:lnTo>
                  <a:close/>
                </a:path>
              </a:pathLst>
            </a:cu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20845" name="Group 48"/>
          <p:cNvGrpSpPr>
            <a:grpSpLocks/>
          </p:cNvGrpSpPr>
          <p:nvPr/>
        </p:nvGrpSpPr>
        <p:grpSpPr bwMode="auto">
          <a:xfrm>
            <a:off x="3886200" y="4800600"/>
            <a:ext cx="1066800" cy="990600"/>
            <a:chOff x="3241" y="2664"/>
            <a:chExt cx="672" cy="624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1342513" name="AutoShape 49"/>
            <p:cNvSpPr>
              <a:spLocks noChangeArrowheads="1"/>
            </p:cNvSpPr>
            <p:nvPr/>
          </p:nvSpPr>
          <p:spPr bwMode="auto">
            <a:xfrm>
              <a:off x="3375" y="2664"/>
              <a:ext cx="404" cy="384"/>
            </a:xfrm>
            <a:prstGeom prst="roundRect">
              <a:avLst>
                <a:gd name="adj" fmla="val 16667"/>
              </a:avLst>
            </a:pr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0894" name="AutoShape 50"/>
            <p:cNvSpPr>
              <a:spLocks noChangeArrowheads="1"/>
            </p:cNvSpPr>
            <p:nvPr/>
          </p:nvSpPr>
          <p:spPr bwMode="auto">
            <a:xfrm>
              <a:off x="3421" y="2712"/>
              <a:ext cx="312" cy="288"/>
            </a:xfrm>
            <a:prstGeom prst="roundRect">
              <a:avLst>
                <a:gd name="adj" fmla="val 16667"/>
              </a:avLst>
            </a:pr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895" name="Rectangle 51"/>
            <p:cNvSpPr>
              <a:spLocks noChangeArrowheads="1"/>
            </p:cNvSpPr>
            <p:nvPr/>
          </p:nvSpPr>
          <p:spPr bwMode="auto">
            <a:xfrm>
              <a:off x="3331" y="3048"/>
              <a:ext cx="492" cy="49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896" name="Rectangle 52"/>
            <p:cNvSpPr>
              <a:spLocks noChangeArrowheads="1"/>
            </p:cNvSpPr>
            <p:nvPr/>
          </p:nvSpPr>
          <p:spPr bwMode="auto">
            <a:xfrm>
              <a:off x="3331" y="3097"/>
              <a:ext cx="492" cy="94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897" name="Rectangle 53"/>
            <p:cNvSpPr>
              <a:spLocks noChangeArrowheads="1"/>
            </p:cNvSpPr>
            <p:nvPr/>
          </p:nvSpPr>
          <p:spPr bwMode="auto">
            <a:xfrm>
              <a:off x="3375" y="3097"/>
              <a:ext cx="180" cy="46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898" name="Freeform 54"/>
            <p:cNvSpPr>
              <a:spLocks/>
            </p:cNvSpPr>
            <p:nvPr/>
          </p:nvSpPr>
          <p:spPr bwMode="auto">
            <a:xfrm>
              <a:off x="3241" y="3191"/>
              <a:ext cx="672" cy="97"/>
            </a:xfrm>
            <a:custGeom>
              <a:avLst/>
              <a:gdLst>
                <a:gd name="T0" fmla="*/ 84 w 720"/>
                <a:gd name="T1" fmla="*/ 0 h 48"/>
                <a:gd name="T2" fmla="*/ 543 w 720"/>
                <a:gd name="T3" fmla="*/ 0 h 48"/>
                <a:gd name="T4" fmla="*/ 627 w 720"/>
                <a:gd name="T5" fmla="*/ 196 h 48"/>
                <a:gd name="T6" fmla="*/ 0 w 720"/>
                <a:gd name="T7" fmla="*/ 196 h 48"/>
                <a:gd name="T8" fmla="*/ 84 w 720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8"/>
                <a:gd name="T17" fmla="*/ 720 w 72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8">
                  <a:moveTo>
                    <a:pt x="96" y="0"/>
                  </a:moveTo>
                  <a:lnTo>
                    <a:pt x="624" y="0"/>
                  </a:lnTo>
                  <a:lnTo>
                    <a:pt x="720" y="48"/>
                  </a:lnTo>
                  <a:lnTo>
                    <a:pt x="0" y="48"/>
                  </a:lnTo>
                  <a:lnTo>
                    <a:pt x="96" y="0"/>
                  </a:lnTo>
                  <a:close/>
                </a:path>
              </a:pathLst>
            </a:cu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20846" name="Group 55"/>
          <p:cNvGrpSpPr>
            <a:grpSpLocks/>
          </p:cNvGrpSpPr>
          <p:nvPr/>
        </p:nvGrpSpPr>
        <p:grpSpPr bwMode="auto">
          <a:xfrm>
            <a:off x="2667000" y="4572000"/>
            <a:ext cx="1066800" cy="990600"/>
            <a:chOff x="3241" y="2664"/>
            <a:chExt cx="672" cy="624"/>
          </a:xfrm>
        </p:grpSpPr>
        <p:sp>
          <p:nvSpPr>
            <p:cNvPr id="1342520" name="AutoShape 56"/>
            <p:cNvSpPr>
              <a:spLocks noChangeArrowheads="1"/>
            </p:cNvSpPr>
            <p:nvPr/>
          </p:nvSpPr>
          <p:spPr bwMode="auto">
            <a:xfrm>
              <a:off x="3375" y="2664"/>
              <a:ext cx="404" cy="384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0888" name="AutoShape 57"/>
            <p:cNvSpPr>
              <a:spLocks noChangeArrowheads="1"/>
            </p:cNvSpPr>
            <p:nvPr/>
          </p:nvSpPr>
          <p:spPr bwMode="auto">
            <a:xfrm>
              <a:off x="3421" y="2712"/>
              <a:ext cx="312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889" name="Rectangle 58"/>
            <p:cNvSpPr>
              <a:spLocks noChangeArrowheads="1"/>
            </p:cNvSpPr>
            <p:nvPr/>
          </p:nvSpPr>
          <p:spPr bwMode="auto">
            <a:xfrm>
              <a:off x="3331" y="3048"/>
              <a:ext cx="492" cy="49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890" name="Rectangle 59"/>
            <p:cNvSpPr>
              <a:spLocks noChangeArrowheads="1"/>
            </p:cNvSpPr>
            <p:nvPr/>
          </p:nvSpPr>
          <p:spPr bwMode="auto">
            <a:xfrm>
              <a:off x="3331" y="3097"/>
              <a:ext cx="492" cy="9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891" name="Rectangle 60"/>
            <p:cNvSpPr>
              <a:spLocks noChangeArrowheads="1"/>
            </p:cNvSpPr>
            <p:nvPr/>
          </p:nvSpPr>
          <p:spPr bwMode="auto">
            <a:xfrm>
              <a:off x="3375" y="3097"/>
              <a:ext cx="180" cy="4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892" name="Freeform 61"/>
            <p:cNvSpPr>
              <a:spLocks/>
            </p:cNvSpPr>
            <p:nvPr/>
          </p:nvSpPr>
          <p:spPr bwMode="auto">
            <a:xfrm>
              <a:off x="3241" y="3191"/>
              <a:ext cx="672" cy="97"/>
            </a:xfrm>
            <a:custGeom>
              <a:avLst/>
              <a:gdLst>
                <a:gd name="T0" fmla="*/ 84 w 720"/>
                <a:gd name="T1" fmla="*/ 0 h 48"/>
                <a:gd name="T2" fmla="*/ 543 w 720"/>
                <a:gd name="T3" fmla="*/ 0 h 48"/>
                <a:gd name="T4" fmla="*/ 627 w 720"/>
                <a:gd name="T5" fmla="*/ 196 h 48"/>
                <a:gd name="T6" fmla="*/ 0 w 720"/>
                <a:gd name="T7" fmla="*/ 196 h 48"/>
                <a:gd name="T8" fmla="*/ 84 w 720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8"/>
                <a:gd name="T17" fmla="*/ 720 w 72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8">
                  <a:moveTo>
                    <a:pt x="96" y="0"/>
                  </a:moveTo>
                  <a:lnTo>
                    <a:pt x="624" y="0"/>
                  </a:lnTo>
                  <a:lnTo>
                    <a:pt x="720" y="48"/>
                  </a:lnTo>
                  <a:lnTo>
                    <a:pt x="0" y="48"/>
                  </a:lnTo>
                  <a:lnTo>
                    <a:pt x="96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20847" name="Line 62"/>
          <p:cNvSpPr>
            <a:spLocks noChangeShapeType="1"/>
          </p:cNvSpPr>
          <p:nvPr/>
        </p:nvSpPr>
        <p:spPr bwMode="auto">
          <a:xfrm flipV="1">
            <a:off x="3124200" y="4038600"/>
            <a:ext cx="76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48" name="Line 63"/>
          <p:cNvSpPr>
            <a:spLocks noChangeShapeType="1"/>
          </p:cNvSpPr>
          <p:nvPr/>
        </p:nvSpPr>
        <p:spPr bwMode="auto">
          <a:xfrm flipV="1">
            <a:off x="3352800" y="4191000"/>
            <a:ext cx="8382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49" name="Line 64"/>
          <p:cNvSpPr>
            <a:spLocks noChangeShapeType="1"/>
          </p:cNvSpPr>
          <p:nvPr/>
        </p:nvSpPr>
        <p:spPr bwMode="auto">
          <a:xfrm flipV="1">
            <a:off x="3581400" y="4267200"/>
            <a:ext cx="1600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50" name="Line 65"/>
          <p:cNvSpPr>
            <a:spLocks noChangeShapeType="1"/>
          </p:cNvSpPr>
          <p:nvPr/>
        </p:nvSpPr>
        <p:spPr bwMode="auto">
          <a:xfrm>
            <a:off x="3581400" y="4876800"/>
            <a:ext cx="4572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51" name="Line 66"/>
          <p:cNvSpPr>
            <a:spLocks noChangeShapeType="1"/>
          </p:cNvSpPr>
          <p:nvPr/>
        </p:nvSpPr>
        <p:spPr bwMode="auto">
          <a:xfrm>
            <a:off x="3429000" y="4191000"/>
            <a:ext cx="9144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52" name="Line 67"/>
          <p:cNvSpPr>
            <a:spLocks noChangeShapeType="1"/>
          </p:cNvSpPr>
          <p:nvPr/>
        </p:nvSpPr>
        <p:spPr bwMode="auto">
          <a:xfrm>
            <a:off x="3657600" y="3581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53" name="Line 68"/>
          <p:cNvSpPr>
            <a:spLocks noChangeShapeType="1"/>
          </p:cNvSpPr>
          <p:nvPr/>
        </p:nvSpPr>
        <p:spPr bwMode="auto">
          <a:xfrm>
            <a:off x="5029200" y="35814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54" name="Line 69"/>
          <p:cNvSpPr>
            <a:spLocks noChangeShapeType="1"/>
          </p:cNvSpPr>
          <p:nvPr/>
        </p:nvSpPr>
        <p:spPr bwMode="auto">
          <a:xfrm flipV="1">
            <a:off x="5562600" y="4267200"/>
            <a:ext cx="228600" cy="533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55" name="Line 70"/>
          <p:cNvSpPr>
            <a:spLocks noChangeShapeType="1"/>
          </p:cNvSpPr>
          <p:nvPr/>
        </p:nvSpPr>
        <p:spPr bwMode="auto">
          <a:xfrm>
            <a:off x="4876800" y="51054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56" name="Line 71"/>
          <p:cNvSpPr>
            <a:spLocks noChangeShapeType="1"/>
          </p:cNvSpPr>
          <p:nvPr/>
        </p:nvSpPr>
        <p:spPr bwMode="auto">
          <a:xfrm flipV="1">
            <a:off x="4495800" y="4114800"/>
            <a:ext cx="1524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57" name="Line 72"/>
          <p:cNvSpPr>
            <a:spLocks noChangeShapeType="1"/>
          </p:cNvSpPr>
          <p:nvPr/>
        </p:nvSpPr>
        <p:spPr bwMode="auto">
          <a:xfrm flipH="1" flipV="1">
            <a:off x="4876800" y="4114800"/>
            <a:ext cx="3810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59" name="Line 74"/>
          <p:cNvSpPr>
            <a:spLocks noChangeShapeType="1"/>
          </p:cNvSpPr>
          <p:nvPr/>
        </p:nvSpPr>
        <p:spPr bwMode="auto">
          <a:xfrm flipH="1" flipV="1">
            <a:off x="3657600" y="3810000"/>
            <a:ext cx="1447800" cy="1066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61" name="Text Box 76"/>
          <p:cNvSpPr txBox="1">
            <a:spLocks noChangeArrowheads="1"/>
          </p:cNvSpPr>
          <p:nvPr/>
        </p:nvSpPr>
        <p:spPr bwMode="auto">
          <a:xfrm>
            <a:off x="4182258" y="4874568"/>
            <a:ext cx="4413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dirty="0" smtClean="0"/>
              <a:t>I2</a:t>
            </a:r>
            <a:endParaRPr lang="en-US" altLang="ja-JP" dirty="0"/>
          </a:p>
        </p:txBody>
      </p:sp>
      <p:sp>
        <p:nvSpPr>
          <p:cNvPr id="120862" name="Text Box 77"/>
          <p:cNvSpPr txBox="1">
            <a:spLocks noChangeArrowheads="1"/>
          </p:cNvSpPr>
          <p:nvPr/>
        </p:nvSpPr>
        <p:spPr bwMode="auto">
          <a:xfrm>
            <a:off x="5616575" y="32766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/>
              <a:t>3</a:t>
            </a:r>
          </a:p>
        </p:txBody>
      </p:sp>
      <p:pic>
        <p:nvPicPr>
          <p:cNvPr id="108" name="Picture 107"/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97463" y="2977463"/>
            <a:ext cx="610305" cy="610305"/>
          </a:xfrm>
          <a:prstGeom prst="rect">
            <a:avLst/>
          </a:prstGeom>
        </p:spPr>
      </p:pic>
      <p:pic>
        <p:nvPicPr>
          <p:cNvPr id="109" name="Picture 108"/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74305" y="3124200"/>
            <a:ext cx="610305" cy="610305"/>
          </a:xfrm>
          <a:prstGeom prst="rect">
            <a:avLst/>
          </a:prstGeom>
        </p:spPr>
      </p:pic>
      <p:pic>
        <p:nvPicPr>
          <p:cNvPr id="110" name="Picture 109"/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65725" y="4794399"/>
            <a:ext cx="610305" cy="610305"/>
          </a:xfrm>
          <a:prstGeom prst="rect">
            <a:avLst/>
          </a:prstGeom>
        </p:spPr>
      </p:pic>
      <p:pic>
        <p:nvPicPr>
          <p:cNvPr id="111" name="Picture 110"/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54097" y="2975933"/>
            <a:ext cx="610305" cy="610305"/>
          </a:xfrm>
          <a:prstGeom prst="rect">
            <a:avLst/>
          </a:prstGeom>
        </p:spPr>
      </p:pic>
      <p:pic>
        <p:nvPicPr>
          <p:cNvPr id="112" name="Picture 111"/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14800" y="4716438"/>
            <a:ext cx="610305" cy="610305"/>
          </a:xfrm>
          <a:prstGeom prst="rect">
            <a:avLst/>
          </a:prstGeom>
        </p:spPr>
      </p:pic>
      <p:pic>
        <p:nvPicPr>
          <p:cNvPr id="113" name="Picture 112"/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10770" y="4489246"/>
            <a:ext cx="610305" cy="610305"/>
          </a:xfrm>
          <a:prstGeom prst="rect">
            <a:avLst/>
          </a:prstGeom>
        </p:spPr>
      </p:pic>
      <p:cxnSp>
        <p:nvCxnSpPr>
          <p:cNvPr id="4" name="Curved Connector 3"/>
          <p:cNvCxnSpPr/>
          <p:nvPr/>
        </p:nvCxnSpPr>
        <p:spPr>
          <a:xfrm rot="16200000" flipH="1">
            <a:off x="1763785" y="4129223"/>
            <a:ext cx="673748" cy="1132681"/>
          </a:xfrm>
          <a:prstGeom prst="curvedConnector2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pSp>
        <p:nvGrpSpPr>
          <p:cNvPr id="246" name="Group 245"/>
          <p:cNvGrpSpPr/>
          <p:nvPr/>
        </p:nvGrpSpPr>
        <p:grpSpPr>
          <a:xfrm>
            <a:off x="1509032" y="4439171"/>
            <a:ext cx="844129" cy="616328"/>
            <a:chOff x="3244171" y="1493757"/>
            <a:chExt cx="1117913" cy="720355"/>
          </a:xfrm>
        </p:grpSpPr>
        <p:grpSp>
          <p:nvGrpSpPr>
            <p:cNvPr id="247" name="Group 11"/>
            <p:cNvGrpSpPr>
              <a:grpSpLocks/>
            </p:cNvGrpSpPr>
            <p:nvPr/>
          </p:nvGrpSpPr>
          <p:grpSpPr bwMode="auto">
            <a:xfrm>
              <a:off x="3244171" y="1587315"/>
              <a:ext cx="1117913" cy="531828"/>
              <a:chOff x="1719" y="1709"/>
              <a:chExt cx="1775" cy="1123"/>
            </a:xfrm>
          </p:grpSpPr>
          <p:sp>
            <p:nvSpPr>
              <p:cNvPr id="275" name="Oval 12"/>
              <p:cNvSpPr>
                <a:spLocks noChangeArrowheads="1"/>
              </p:cNvSpPr>
              <p:nvPr/>
            </p:nvSpPr>
            <p:spPr bwMode="auto">
              <a:xfrm>
                <a:off x="2109" y="1709"/>
                <a:ext cx="736" cy="345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76" name="Oval 13"/>
              <p:cNvSpPr>
                <a:spLocks noChangeArrowheads="1"/>
              </p:cNvSpPr>
              <p:nvPr/>
            </p:nvSpPr>
            <p:spPr bwMode="auto">
              <a:xfrm>
                <a:off x="2542" y="1752"/>
                <a:ext cx="692" cy="346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77" name="Oval 14"/>
              <p:cNvSpPr>
                <a:spLocks noChangeArrowheads="1"/>
              </p:cNvSpPr>
              <p:nvPr/>
            </p:nvSpPr>
            <p:spPr bwMode="auto">
              <a:xfrm>
                <a:off x="2715" y="1925"/>
                <a:ext cx="692" cy="345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en-US">
                  <a:latin typeface="Times New Roman" charset="0"/>
                </a:endParaRPr>
              </a:p>
            </p:txBody>
          </p:sp>
          <p:sp>
            <p:nvSpPr>
              <p:cNvPr id="278" name="Oval 15"/>
              <p:cNvSpPr>
                <a:spLocks noChangeArrowheads="1"/>
              </p:cNvSpPr>
              <p:nvPr/>
            </p:nvSpPr>
            <p:spPr bwMode="auto">
              <a:xfrm>
                <a:off x="2801" y="2141"/>
                <a:ext cx="693" cy="518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en-US">
                  <a:latin typeface="Times New Roman" charset="0"/>
                </a:endParaRPr>
              </a:p>
            </p:txBody>
          </p:sp>
          <p:sp>
            <p:nvSpPr>
              <p:cNvPr id="279" name="Oval 16"/>
              <p:cNvSpPr>
                <a:spLocks noChangeArrowheads="1"/>
              </p:cNvSpPr>
              <p:nvPr/>
            </p:nvSpPr>
            <p:spPr bwMode="auto">
              <a:xfrm>
                <a:off x="2412" y="2270"/>
                <a:ext cx="692" cy="562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en-US">
                  <a:latin typeface="Times New Roman" charset="0"/>
                </a:endParaRPr>
              </a:p>
            </p:txBody>
          </p:sp>
          <p:sp>
            <p:nvSpPr>
              <p:cNvPr id="280" name="Oval 17"/>
              <p:cNvSpPr>
                <a:spLocks noChangeArrowheads="1"/>
              </p:cNvSpPr>
              <p:nvPr/>
            </p:nvSpPr>
            <p:spPr bwMode="auto">
              <a:xfrm>
                <a:off x="1935" y="2141"/>
                <a:ext cx="693" cy="648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en-US">
                  <a:latin typeface="Times New Roman" charset="0"/>
                </a:endParaRPr>
              </a:p>
            </p:txBody>
          </p:sp>
          <p:sp>
            <p:nvSpPr>
              <p:cNvPr id="281" name="Oval 18"/>
              <p:cNvSpPr>
                <a:spLocks noChangeArrowheads="1"/>
              </p:cNvSpPr>
              <p:nvPr/>
            </p:nvSpPr>
            <p:spPr bwMode="auto">
              <a:xfrm>
                <a:off x="1719" y="1838"/>
                <a:ext cx="693" cy="605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en-US">
                  <a:latin typeface="Times New Roman" charset="0"/>
                </a:endParaRPr>
              </a:p>
            </p:txBody>
          </p:sp>
          <p:sp>
            <p:nvSpPr>
              <p:cNvPr id="282" name="Freeform 19"/>
              <p:cNvSpPr>
                <a:spLocks/>
              </p:cNvSpPr>
              <p:nvPr/>
            </p:nvSpPr>
            <p:spPr bwMode="auto">
              <a:xfrm>
                <a:off x="1893" y="1753"/>
                <a:ext cx="1470" cy="1037"/>
              </a:xfrm>
              <a:custGeom>
                <a:avLst/>
                <a:gdLst>
                  <a:gd name="T0" fmla="*/ 39 w 1632"/>
                  <a:gd name="T1" fmla="*/ 156 h 1152"/>
                  <a:gd name="T2" fmla="*/ 312 w 1632"/>
                  <a:gd name="T3" fmla="*/ 39 h 1152"/>
                  <a:gd name="T4" fmla="*/ 545 w 1632"/>
                  <a:gd name="T5" fmla="*/ 0 h 1152"/>
                  <a:gd name="T6" fmla="*/ 1012 w 1632"/>
                  <a:gd name="T7" fmla="*/ 39 h 1152"/>
                  <a:gd name="T8" fmla="*/ 1168 w 1632"/>
                  <a:gd name="T9" fmla="*/ 117 h 1152"/>
                  <a:gd name="T10" fmla="*/ 1247 w 1632"/>
                  <a:gd name="T11" fmla="*/ 272 h 1152"/>
                  <a:gd name="T12" fmla="*/ 1324 w 1632"/>
                  <a:gd name="T13" fmla="*/ 311 h 1152"/>
                  <a:gd name="T14" fmla="*/ 1247 w 1632"/>
                  <a:gd name="T15" fmla="*/ 739 h 1152"/>
                  <a:gd name="T16" fmla="*/ 740 w 1632"/>
                  <a:gd name="T17" fmla="*/ 933 h 1152"/>
                  <a:gd name="T18" fmla="*/ 233 w 1632"/>
                  <a:gd name="T19" fmla="*/ 778 h 1152"/>
                  <a:gd name="T20" fmla="*/ 77 w 1632"/>
                  <a:gd name="T21" fmla="*/ 622 h 1152"/>
                  <a:gd name="T22" fmla="*/ 0 w 1632"/>
                  <a:gd name="T23" fmla="*/ 583 h 1152"/>
                  <a:gd name="T24" fmla="*/ 39 w 1632"/>
                  <a:gd name="T25" fmla="*/ 156 h 115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632"/>
                  <a:gd name="T40" fmla="*/ 0 h 1152"/>
                  <a:gd name="T41" fmla="*/ 1632 w 1632"/>
                  <a:gd name="T42" fmla="*/ 1152 h 115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632" h="1152">
                    <a:moveTo>
                      <a:pt x="48" y="192"/>
                    </a:moveTo>
                    <a:lnTo>
                      <a:pt x="384" y="48"/>
                    </a:lnTo>
                    <a:lnTo>
                      <a:pt x="672" y="0"/>
                    </a:lnTo>
                    <a:lnTo>
                      <a:pt x="1248" y="48"/>
                    </a:lnTo>
                    <a:lnTo>
                      <a:pt x="1440" y="144"/>
                    </a:lnTo>
                    <a:lnTo>
                      <a:pt x="1536" y="336"/>
                    </a:lnTo>
                    <a:lnTo>
                      <a:pt x="1632" y="384"/>
                    </a:lnTo>
                    <a:lnTo>
                      <a:pt x="1536" y="912"/>
                    </a:lnTo>
                    <a:lnTo>
                      <a:pt x="912" y="1152"/>
                    </a:lnTo>
                    <a:lnTo>
                      <a:pt x="288" y="960"/>
                    </a:lnTo>
                    <a:lnTo>
                      <a:pt x="96" y="768"/>
                    </a:lnTo>
                    <a:lnTo>
                      <a:pt x="0" y="720"/>
                    </a:lnTo>
                    <a:lnTo>
                      <a:pt x="48" y="192"/>
                    </a:lnTo>
                    <a:close/>
                  </a:path>
                </a:pathLst>
              </a:cu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248" name="Group 27"/>
            <p:cNvGrpSpPr>
              <a:grpSpLocks/>
            </p:cNvGrpSpPr>
            <p:nvPr/>
          </p:nvGrpSpPr>
          <p:grpSpPr bwMode="auto">
            <a:xfrm>
              <a:off x="3323170" y="1511339"/>
              <a:ext cx="276495" cy="246920"/>
              <a:chOff x="3241" y="2664"/>
              <a:chExt cx="672" cy="624"/>
            </a:xfrm>
          </p:grpSpPr>
          <p:sp>
            <p:nvSpPr>
              <p:cNvPr id="269" name="AutoShape 21"/>
              <p:cNvSpPr>
                <a:spLocks noChangeArrowheads="1"/>
              </p:cNvSpPr>
              <p:nvPr/>
            </p:nvSpPr>
            <p:spPr bwMode="auto">
              <a:xfrm>
                <a:off x="3375" y="2664"/>
                <a:ext cx="404" cy="384"/>
              </a:xfrm>
              <a:prstGeom prst="roundRect">
                <a:avLst>
                  <a:gd name="adj" fmla="val 16667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29783" dir="1514402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270" name="AutoShape 22"/>
              <p:cNvSpPr>
                <a:spLocks noChangeArrowheads="1"/>
              </p:cNvSpPr>
              <p:nvPr/>
            </p:nvSpPr>
            <p:spPr bwMode="auto">
              <a:xfrm>
                <a:off x="3421" y="2712"/>
                <a:ext cx="312" cy="288"/>
              </a:xfrm>
              <a:prstGeom prst="roundRect">
                <a:avLst>
                  <a:gd name="adj" fmla="val 16667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71" name="Rectangle 23"/>
              <p:cNvSpPr>
                <a:spLocks noChangeArrowheads="1"/>
              </p:cNvSpPr>
              <p:nvPr/>
            </p:nvSpPr>
            <p:spPr bwMode="auto">
              <a:xfrm>
                <a:off x="3331" y="3048"/>
                <a:ext cx="492" cy="49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72" name="Rectangle 24"/>
              <p:cNvSpPr>
                <a:spLocks noChangeArrowheads="1"/>
              </p:cNvSpPr>
              <p:nvPr/>
            </p:nvSpPr>
            <p:spPr bwMode="auto">
              <a:xfrm>
                <a:off x="3331" y="3097"/>
                <a:ext cx="492" cy="94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73" name="Rectangle 25"/>
              <p:cNvSpPr>
                <a:spLocks noChangeArrowheads="1"/>
              </p:cNvSpPr>
              <p:nvPr/>
            </p:nvSpPr>
            <p:spPr bwMode="auto">
              <a:xfrm>
                <a:off x="3375" y="3097"/>
                <a:ext cx="180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74" name="Freeform 26"/>
              <p:cNvSpPr>
                <a:spLocks/>
              </p:cNvSpPr>
              <p:nvPr/>
            </p:nvSpPr>
            <p:spPr bwMode="auto">
              <a:xfrm>
                <a:off x="3241" y="3191"/>
                <a:ext cx="672" cy="97"/>
              </a:xfrm>
              <a:custGeom>
                <a:avLst/>
                <a:gdLst>
                  <a:gd name="T0" fmla="*/ 84 w 720"/>
                  <a:gd name="T1" fmla="*/ 0 h 48"/>
                  <a:gd name="T2" fmla="*/ 543 w 720"/>
                  <a:gd name="T3" fmla="*/ 0 h 48"/>
                  <a:gd name="T4" fmla="*/ 627 w 720"/>
                  <a:gd name="T5" fmla="*/ 196 h 48"/>
                  <a:gd name="T6" fmla="*/ 0 w 720"/>
                  <a:gd name="T7" fmla="*/ 196 h 48"/>
                  <a:gd name="T8" fmla="*/ 84 w 720"/>
                  <a:gd name="T9" fmla="*/ 0 h 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0"/>
                  <a:gd name="T16" fmla="*/ 0 h 48"/>
                  <a:gd name="T17" fmla="*/ 720 w 720"/>
                  <a:gd name="T18" fmla="*/ 48 h 4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0" h="48">
                    <a:moveTo>
                      <a:pt x="96" y="0"/>
                    </a:moveTo>
                    <a:lnTo>
                      <a:pt x="624" y="0"/>
                    </a:lnTo>
                    <a:lnTo>
                      <a:pt x="720" y="48"/>
                    </a:lnTo>
                    <a:lnTo>
                      <a:pt x="0" y="48"/>
                    </a:lnTo>
                    <a:lnTo>
                      <a:pt x="96" y="0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249" name="AutoShape 43"/>
            <p:cNvSpPr>
              <a:spLocks noChangeArrowheads="1"/>
            </p:cNvSpPr>
            <p:nvPr/>
          </p:nvSpPr>
          <p:spPr bwMode="auto">
            <a:xfrm>
              <a:off x="3970794" y="1967192"/>
              <a:ext cx="166226" cy="151951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63500" dist="29783" dir="1514402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0" name="AutoShape 44"/>
            <p:cNvSpPr>
              <a:spLocks noChangeArrowheads="1"/>
            </p:cNvSpPr>
            <p:nvPr/>
          </p:nvSpPr>
          <p:spPr bwMode="auto">
            <a:xfrm>
              <a:off x="3989721" y="1986186"/>
              <a:ext cx="128373" cy="113963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1" name="Rectangle 45"/>
            <p:cNvSpPr>
              <a:spLocks noChangeArrowheads="1"/>
            </p:cNvSpPr>
            <p:nvPr/>
          </p:nvSpPr>
          <p:spPr bwMode="auto">
            <a:xfrm>
              <a:off x="3952690" y="2119142"/>
              <a:ext cx="202434" cy="19390"/>
            </a:xfrm>
            <a:prstGeom prst="rect">
              <a:avLst/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2" name="Rectangle 46"/>
            <p:cNvSpPr>
              <a:spLocks noChangeArrowheads="1"/>
            </p:cNvSpPr>
            <p:nvPr/>
          </p:nvSpPr>
          <p:spPr bwMode="auto">
            <a:xfrm>
              <a:off x="3952690" y="2138532"/>
              <a:ext cx="202434" cy="37196"/>
            </a:xfrm>
            <a:prstGeom prst="rect">
              <a:avLst/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3" name="Rectangle 47"/>
            <p:cNvSpPr>
              <a:spLocks noChangeArrowheads="1"/>
            </p:cNvSpPr>
            <p:nvPr/>
          </p:nvSpPr>
          <p:spPr bwMode="auto">
            <a:xfrm>
              <a:off x="3970794" y="2138532"/>
              <a:ext cx="74061" cy="18202"/>
            </a:xfrm>
            <a:prstGeom prst="rect">
              <a:avLst/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4" name="Freeform 48"/>
            <p:cNvSpPr>
              <a:spLocks/>
            </p:cNvSpPr>
            <p:nvPr/>
          </p:nvSpPr>
          <p:spPr bwMode="auto">
            <a:xfrm>
              <a:off x="3915659" y="2175728"/>
              <a:ext cx="276495" cy="38384"/>
            </a:xfrm>
            <a:custGeom>
              <a:avLst/>
              <a:gdLst>
                <a:gd name="T0" fmla="*/ 84 w 720"/>
                <a:gd name="T1" fmla="*/ 0 h 48"/>
                <a:gd name="T2" fmla="*/ 543 w 720"/>
                <a:gd name="T3" fmla="*/ 0 h 48"/>
                <a:gd name="T4" fmla="*/ 627 w 720"/>
                <a:gd name="T5" fmla="*/ 196 h 48"/>
                <a:gd name="T6" fmla="*/ 0 w 720"/>
                <a:gd name="T7" fmla="*/ 196 h 48"/>
                <a:gd name="T8" fmla="*/ 84 w 720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8"/>
                <a:gd name="T17" fmla="*/ 720 w 72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8">
                  <a:moveTo>
                    <a:pt x="96" y="0"/>
                  </a:moveTo>
                  <a:lnTo>
                    <a:pt x="624" y="0"/>
                  </a:lnTo>
                  <a:lnTo>
                    <a:pt x="720" y="48"/>
                  </a:lnTo>
                  <a:lnTo>
                    <a:pt x="0" y="48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chemeClr val="accent1">
                <a:alpha val="3000"/>
              </a:schemeClr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5" name="Line 76"/>
            <p:cNvSpPr>
              <a:spLocks noChangeShapeType="1"/>
            </p:cNvSpPr>
            <p:nvPr/>
          </p:nvSpPr>
          <p:spPr bwMode="auto">
            <a:xfrm flipH="1" flipV="1">
              <a:off x="3579915" y="1701278"/>
              <a:ext cx="375243" cy="265914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256" name="Group 255"/>
            <p:cNvGrpSpPr/>
            <p:nvPr/>
          </p:nvGrpSpPr>
          <p:grpSpPr>
            <a:xfrm>
              <a:off x="3382901" y="1493757"/>
              <a:ext cx="158180" cy="162599"/>
              <a:chOff x="6031266" y="2285295"/>
              <a:chExt cx="610305" cy="652317"/>
            </a:xfrm>
          </p:grpSpPr>
          <p:pic>
            <p:nvPicPr>
              <p:cNvPr id="267" name="Picture 2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031266" y="2285295"/>
                <a:ext cx="610305" cy="610305"/>
              </a:xfrm>
              <a:prstGeom prst="rect">
                <a:avLst/>
              </a:prstGeom>
            </p:spPr>
          </p:pic>
          <p:sp>
            <p:nvSpPr>
              <p:cNvPr id="268" name="Text Box 77"/>
              <p:cNvSpPr txBox="1">
                <a:spLocks noChangeArrowheads="1"/>
              </p:cNvSpPr>
              <p:nvPr/>
            </p:nvSpPr>
            <p:spPr bwMode="auto">
              <a:xfrm>
                <a:off x="6055456" y="2475947"/>
                <a:ext cx="496887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altLang="ja-JP" dirty="0"/>
                  <a:t>1</a:t>
                </a:r>
              </a:p>
            </p:txBody>
          </p:sp>
        </p:grpSp>
        <p:pic>
          <p:nvPicPr>
            <p:cNvPr id="257" name="Picture 256"/>
            <p:cNvPicPr>
              <a:picLocks noChangeAspect="1"/>
            </p:cNvPicPr>
            <p:nvPr/>
          </p:nvPicPr>
          <p:blipFill>
            <a:blip r:embed="rId3">
              <a:alphaModFix amt="31000"/>
            </a:blip>
            <a:stretch>
              <a:fillRect/>
            </a:stretch>
          </p:blipFill>
          <p:spPr>
            <a:xfrm>
              <a:off x="3970794" y="1946652"/>
              <a:ext cx="158180" cy="152127"/>
            </a:xfrm>
            <a:prstGeom prst="rect">
              <a:avLst/>
            </a:prstGeom>
          </p:spPr>
        </p:pic>
        <p:grpSp>
          <p:nvGrpSpPr>
            <p:cNvPr id="258" name="Group 41"/>
            <p:cNvGrpSpPr>
              <a:grpSpLocks/>
            </p:cNvGrpSpPr>
            <p:nvPr/>
          </p:nvGrpSpPr>
          <p:grpSpPr bwMode="auto">
            <a:xfrm>
              <a:off x="3915659" y="1967192"/>
              <a:ext cx="276495" cy="246920"/>
              <a:chOff x="3241" y="2664"/>
              <a:chExt cx="672" cy="624"/>
            </a:xfrm>
          </p:grpSpPr>
          <p:sp>
            <p:nvSpPr>
              <p:cNvPr id="261" name="AutoShape 42"/>
              <p:cNvSpPr>
                <a:spLocks noChangeArrowheads="1"/>
              </p:cNvSpPr>
              <p:nvPr/>
            </p:nvSpPr>
            <p:spPr bwMode="auto">
              <a:xfrm>
                <a:off x="3375" y="2664"/>
                <a:ext cx="404" cy="384"/>
              </a:xfrm>
              <a:prstGeom prst="roundRect">
                <a:avLst>
                  <a:gd name="adj" fmla="val 16667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29783" dir="1514402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262" name="AutoShape 43"/>
              <p:cNvSpPr>
                <a:spLocks noChangeArrowheads="1"/>
              </p:cNvSpPr>
              <p:nvPr/>
            </p:nvSpPr>
            <p:spPr bwMode="auto">
              <a:xfrm>
                <a:off x="3421" y="2712"/>
                <a:ext cx="312" cy="288"/>
              </a:xfrm>
              <a:prstGeom prst="roundRect">
                <a:avLst>
                  <a:gd name="adj" fmla="val 16667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63" name="Rectangle 44"/>
              <p:cNvSpPr>
                <a:spLocks noChangeArrowheads="1"/>
              </p:cNvSpPr>
              <p:nvPr/>
            </p:nvSpPr>
            <p:spPr bwMode="auto">
              <a:xfrm>
                <a:off x="3331" y="3048"/>
                <a:ext cx="492" cy="49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64" name="Rectangle 45"/>
              <p:cNvSpPr>
                <a:spLocks noChangeArrowheads="1"/>
              </p:cNvSpPr>
              <p:nvPr/>
            </p:nvSpPr>
            <p:spPr bwMode="auto">
              <a:xfrm>
                <a:off x="3331" y="3097"/>
                <a:ext cx="492" cy="94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65" name="Rectangle 46"/>
              <p:cNvSpPr>
                <a:spLocks noChangeArrowheads="1"/>
              </p:cNvSpPr>
              <p:nvPr/>
            </p:nvSpPr>
            <p:spPr bwMode="auto">
              <a:xfrm>
                <a:off x="3375" y="3097"/>
                <a:ext cx="180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66" name="Freeform 47"/>
              <p:cNvSpPr>
                <a:spLocks/>
              </p:cNvSpPr>
              <p:nvPr/>
            </p:nvSpPr>
            <p:spPr bwMode="auto">
              <a:xfrm>
                <a:off x="3241" y="3191"/>
                <a:ext cx="672" cy="97"/>
              </a:xfrm>
              <a:custGeom>
                <a:avLst/>
                <a:gdLst>
                  <a:gd name="T0" fmla="*/ 84 w 720"/>
                  <a:gd name="T1" fmla="*/ 0 h 48"/>
                  <a:gd name="T2" fmla="*/ 543 w 720"/>
                  <a:gd name="T3" fmla="*/ 0 h 48"/>
                  <a:gd name="T4" fmla="*/ 627 w 720"/>
                  <a:gd name="T5" fmla="*/ 196 h 48"/>
                  <a:gd name="T6" fmla="*/ 0 w 720"/>
                  <a:gd name="T7" fmla="*/ 196 h 48"/>
                  <a:gd name="T8" fmla="*/ 84 w 720"/>
                  <a:gd name="T9" fmla="*/ 0 h 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0"/>
                  <a:gd name="T16" fmla="*/ 0 h 48"/>
                  <a:gd name="T17" fmla="*/ 720 w 720"/>
                  <a:gd name="T18" fmla="*/ 48 h 4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0" h="48">
                    <a:moveTo>
                      <a:pt x="96" y="0"/>
                    </a:moveTo>
                    <a:lnTo>
                      <a:pt x="624" y="0"/>
                    </a:lnTo>
                    <a:lnTo>
                      <a:pt x="720" y="48"/>
                    </a:lnTo>
                    <a:lnTo>
                      <a:pt x="0" y="48"/>
                    </a:lnTo>
                    <a:lnTo>
                      <a:pt x="96" y="0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259" name="Picture 25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970794" y="1946652"/>
              <a:ext cx="158180" cy="152127"/>
            </a:xfrm>
            <a:prstGeom prst="rect">
              <a:avLst/>
            </a:prstGeom>
          </p:spPr>
        </p:pic>
        <p:sp>
          <p:nvSpPr>
            <p:cNvPr id="260" name="Text Box 77"/>
            <p:cNvSpPr txBox="1">
              <a:spLocks noChangeArrowheads="1"/>
            </p:cNvSpPr>
            <p:nvPr/>
          </p:nvSpPr>
          <p:spPr bwMode="auto">
            <a:xfrm>
              <a:off x="3982765" y="1988720"/>
              <a:ext cx="128784" cy="1150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dirty="0"/>
                <a:t>2</a:t>
              </a:r>
            </a:p>
          </p:txBody>
        </p:sp>
      </p:grpSp>
      <p:grpSp>
        <p:nvGrpSpPr>
          <p:cNvPr id="284" name="Group 283"/>
          <p:cNvGrpSpPr/>
          <p:nvPr/>
        </p:nvGrpSpPr>
        <p:grpSpPr>
          <a:xfrm>
            <a:off x="1106422" y="3268995"/>
            <a:ext cx="743254" cy="1089695"/>
            <a:chOff x="1106422" y="3268995"/>
            <a:chExt cx="743254" cy="1089695"/>
          </a:xfrm>
        </p:grpSpPr>
        <p:grpSp>
          <p:nvGrpSpPr>
            <p:cNvPr id="285" name="Group 4"/>
            <p:cNvGrpSpPr>
              <a:grpSpLocks/>
            </p:cNvGrpSpPr>
            <p:nvPr/>
          </p:nvGrpSpPr>
          <p:grpSpPr bwMode="auto">
            <a:xfrm>
              <a:off x="1111935" y="3268995"/>
              <a:ext cx="737741" cy="769392"/>
              <a:chOff x="429" y="1872"/>
              <a:chExt cx="246" cy="284"/>
            </a:xfrm>
          </p:grpSpPr>
          <p:sp>
            <p:nvSpPr>
              <p:cNvPr id="288" name="AutoShape 5"/>
              <p:cNvSpPr>
                <a:spLocks noChangeArrowheads="1"/>
              </p:cNvSpPr>
              <p:nvPr/>
            </p:nvSpPr>
            <p:spPr bwMode="auto">
              <a:xfrm>
                <a:off x="451" y="1872"/>
                <a:ext cx="203" cy="207"/>
              </a:xfrm>
              <a:prstGeom prst="roundRect">
                <a:avLst>
                  <a:gd name="adj" fmla="val 16667"/>
                </a:avLst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29783" dir="1514402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289" name="AutoShape 6"/>
              <p:cNvSpPr>
                <a:spLocks noChangeArrowheads="1"/>
              </p:cNvSpPr>
              <p:nvPr/>
            </p:nvSpPr>
            <p:spPr bwMode="auto">
              <a:xfrm>
                <a:off x="474" y="1898"/>
                <a:ext cx="156" cy="155"/>
              </a:xfrm>
              <a:prstGeom prst="roundRect">
                <a:avLst>
                  <a:gd name="adj" fmla="val 16667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90" name="Rectangle 7"/>
              <p:cNvSpPr>
                <a:spLocks noChangeArrowheads="1"/>
              </p:cNvSpPr>
              <p:nvPr/>
            </p:nvSpPr>
            <p:spPr bwMode="auto">
              <a:xfrm>
                <a:off x="429" y="2079"/>
                <a:ext cx="246" cy="26"/>
              </a:xfrm>
              <a:prstGeom prst="rect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91" name="Rectangle 8"/>
              <p:cNvSpPr>
                <a:spLocks noChangeArrowheads="1"/>
              </p:cNvSpPr>
              <p:nvPr/>
            </p:nvSpPr>
            <p:spPr bwMode="auto">
              <a:xfrm>
                <a:off x="429" y="2105"/>
                <a:ext cx="246" cy="51"/>
              </a:xfrm>
              <a:prstGeom prst="rect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92" name="Rectangle 9"/>
              <p:cNvSpPr>
                <a:spLocks noChangeArrowheads="1"/>
              </p:cNvSpPr>
              <p:nvPr/>
            </p:nvSpPr>
            <p:spPr bwMode="auto">
              <a:xfrm>
                <a:off x="451" y="2105"/>
                <a:ext cx="90" cy="25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286" name="Text Box 78"/>
            <p:cNvSpPr txBox="1">
              <a:spLocks noChangeArrowheads="1"/>
            </p:cNvSpPr>
            <p:nvPr/>
          </p:nvSpPr>
          <p:spPr bwMode="auto">
            <a:xfrm>
              <a:off x="1106422" y="4020136"/>
              <a:ext cx="70924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600" dirty="0" smtClean="0"/>
                <a:t>Client</a:t>
              </a:r>
              <a:endParaRPr lang="en-US" altLang="ja-JP" sz="1600" dirty="0"/>
            </a:p>
          </p:txBody>
        </p:sp>
        <p:pic>
          <p:nvPicPr>
            <p:cNvPr id="287" name="Picture 28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1303363" y="3352799"/>
              <a:ext cx="366715" cy="436769"/>
            </a:xfrm>
            <a:prstGeom prst="rect">
              <a:avLst/>
            </a:prstGeom>
          </p:spPr>
        </p:pic>
      </p:grpSp>
      <p:grpSp>
        <p:nvGrpSpPr>
          <p:cNvPr id="293" name="Group 292"/>
          <p:cNvGrpSpPr/>
          <p:nvPr/>
        </p:nvGrpSpPr>
        <p:grpSpPr>
          <a:xfrm>
            <a:off x="6864708" y="2789196"/>
            <a:ext cx="2014586" cy="986704"/>
            <a:chOff x="6864708" y="2789196"/>
            <a:chExt cx="2014586" cy="986704"/>
          </a:xfrm>
        </p:grpSpPr>
        <p:sp>
          <p:nvSpPr>
            <p:cNvPr id="294" name="Text Box 92"/>
            <p:cNvSpPr txBox="1">
              <a:spLocks noChangeArrowheads="1"/>
            </p:cNvSpPr>
            <p:nvPr/>
          </p:nvSpPr>
          <p:spPr bwMode="auto">
            <a:xfrm>
              <a:off x="7417335" y="2789196"/>
              <a:ext cx="146195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600" dirty="0" smtClean="0"/>
                <a:t>Hidden server</a:t>
              </a:r>
              <a:endParaRPr lang="en-US" altLang="ja-JP" sz="1600" dirty="0"/>
            </a:p>
          </p:txBody>
        </p:sp>
        <p:grpSp>
          <p:nvGrpSpPr>
            <p:cNvPr id="295" name="Group 294"/>
            <p:cNvGrpSpPr/>
            <p:nvPr/>
          </p:nvGrpSpPr>
          <p:grpSpPr>
            <a:xfrm>
              <a:off x="6864708" y="3127137"/>
              <a:ext cx="670543" cy="648763"/>
              <a:chOff x="6864708" y="3127137"/>
              <a:chExt cx="670543" cy="648763"/>
            </a:xfrm>
          </p:grpSpPr>
          <p:grpSp>
            <p:nvGrpSpPr>
              <p:cNvPr id="296" name="Group 85"/>
              <p:cNvGrpSpPr>
                <a:grpSpLocks/>
              </p:cNvGrpSpPr>
              <p:nvPr/>
            </p:nvGrpSpPr>
            <p:grpSpPr bwMode="auto">
              <a:xfrm>
                <a:off x="6864708" y="3127137"/>
                <a:ext cx="670543" cy="648763"/>
                <a:chOff x="429" y="1872"/>
                <a:chExt cx="246" cy="284"/>
              </a:xfrm>
            </p:grpSpPr>
            <p:sp>
              <p:nvSpPr>
                <p:cNvPr id="298" name="AutoShape 86"/>
                <p:cNvSpPr>
                  <a:spLocks noChangeArrowheads="1"/>
                </p:cNvSpPr>
                <p:nvPr/>
              </p:nvSpPr>
              <p:spPr bwMode="auto">
                <a:xfrm>
                  <a:off x="451" y="1872"/>
                  <a:ext cx="203" cy="207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FFF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29783" dir="1514402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ja-JP" altLang="en-US"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299" name="AutoShape 87"/>
                <p:cNvSpPr>
                  <a:spLocks noChangeArrowheads="1"/>
                </p:cNvSpPr>
                <p:nvPr/>
              </p:nvSpPr>
              <p:spPr bwMode="auto">
                <a:xfrm>
                  <a:off x="474" y="1898"/>
                  <a:ext cx="156" cy="155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00" name="Rectangle 88"/>
                <p:cNvSpPr>
                  <a:spLocks noChangeArrowheads="1"/>
                </p:cNvSpPr>
                <p:nvPr/>
              </p:nvSpPr>
              <p:spPr bwMode="auto">
                <a:xfrm>
                  <a:off x="429" y="2079"/>
                  <a:ext cx="246" cy="26"/>
                </a:xfrm>
                <a:prstGeom prst="rect">
                  <a:avLst/>
                </a:prstGeom>
                <a:solidFill>
                  <a:srgbClr val="FFFF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01" name="Rectangle 89"/>
                <p:cNvSpPr>
                  <a:spLocks noChangeArrowheads="1"/>
                </p:cNvSpPr>
                <p:nvPr/>
              </p:nvSpPr>
              <p:spPr bwMode="auto">
                <a:xfrm>
                  <a:off x="429" y="2105"/>
                  <a:ext cx="246" cy="51"/>
                </a:xfrm>
                <a:prstGeom prst="rect">
                  <a:avLst/>
                </a:prstGeom>
                <a:solidFill>
                  <a:srgbClr val="FFFF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02" name="Rectangle 90"/>
                <p:cNvSpPr>
                  <a:spLocks noChangeArrowheads="1"/>
                </p:cNvSpPr>
                <p:nvPr/>
              </p:nvSpPr>
              <p:spPr bwMode="auto">
                <a:xfrm>
                  <a:off x="451" y="2105"/>
                  <a:ext cx="90" cy="25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</p:grpSp>
          <p:pic>
            <p:nvPicPr>
              <p:cNvPr id="297" name="Picture 296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056827" y="3191660"/>
                <a:ext cx="244264" cy="348949"/>
              </a:xfrm>
              <a:prstGeom prst="rect">
                <a:avLst/>
              </a:prstGeom>
            </p:spPr>
          </p:pic>
        </p:grp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43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4463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Tor: hidden services</a:t>
            </a:r>
            <a:endParaRPr kumimoji="1" lang="ja-JP" altLang="en-US" dirty="0"/>
          </a:p>
        </p:txBody>
      </p:sp>
      <p:sp>
        <p:nvSpPr>
          <p:cNvPr id="12083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752600"/>
            <a:ext cx="8229600" cy="1295400"/>
          </a:xfrm>
        </p:spPr>
        <p:txBody>
          <a:bodyPr>
            <a:normAutofit/>
          </a:bodyPr>
          <a:lstStyle/>
          <a:p>
            <a:r>
              <a:rPr lang="en-US" altLang="ja-JP" sz="2000" dirty="0" smtClean="0">
                <a:latin typeface="Arial" charset="0"/>
                <a:ea typeface="ＭＳ Ｐゴシック" charset="0"/>
                <a:cs typeface="ＭＳ Ｐゴシック" charset="0"/>
              </a:rPr>
              <a:t>Client tells hidden server about </a:t>
            </a:r>
            <a:r>
              <a:rPr lang="en-US" altLang="ja-JP" sz="2000" dirty="0" err="1" smtClean="0">
                <a:latin typeface="Arial" charset="0"/>
                <a:ea typeface="ＭＳ Ｐゴシック" charset="0"/>
                <a:cs typeface="ＭＳ Ｐゴシック" charset="0"/>
              </a:rPr>
              <a:t>Rendez-Vous</a:t>
            </a:r>
            <a:r>
              <a:rPr lang="en-US" altLang="ja-JP" sz="2000" dirty="0" smtClean="0">
                <a:latin typeface="Arial" charset="0"/>
                <a:ea typeface="ＭＳ Ｐゴシック" charset="0"/>
                <a:cs typeface="ＭＳ Ｐゴシック" charset="0"/>
              </a:rPr>
              <a:t> Point by contacting one of the Introduction Points and asking them to relay message to server</a:t>
            </a:r>
            <a:endParaRPr lang="en-US" altLang="ja-JP" sz="20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120840" name="Group 11"/>
          <p:cNvGrpSpPr>
            <a:grpSpLocks/>
          </p:cNvGrpSpPr>
          <p:nvPr/>
        </p:nvGrpSpPr>
        <p:grpSpPr bwMode="auto">
          <a:xfrm>
            <a:off x="2362200" y="3352800"/>
            <a:ext cx="4313238" cy="2133600"/>
            <a:chOff x="1719" y="1709"/>
            <a:chExt cx="1775" cy="1123"/>
          </a:xfrm>
        </p:grpSpPr>
        <p:sp>
          <p:nvSpPr>
            <p:cNvPr id="120923" name="Oval 12"/>
            <p:cNvSpPr>
              <a:spLocks noChangeArrowheads="1"/>
            </p:cNvSpPr>
            <p:nvPr/>
          </p:nvSpPr>
          <p:spPr bwMode="auto">
            <a:xfrm>
              <a:off x="2109" y="1709"/>
              <a:ext cx="736" cy="345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924" name="Oval 13"/>
            <p:cNvSpPr>
              <a:spLocks noChangeArrowheads="1"/>
            </p:cNvSpPr>
            <p:nvPr/>
          </p:nvSpPr>
          <p:spPr bwMode="auto">
            <a:xfrm>
              <a:off x="2542" y="1752"/>
              <a:ext cx="692" cy="34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925" name="Oval 14"/>
            <p:cNvSpPr>
              <a:spLocks noChangeArrowheads="1"/>
            </p:cNvSpPr>
            <p:nvPr/>
          </p:nvSpPr>
          <p:spPr bwMode="auto">
            <a:xfrm>
              <a:off x="2715" y="1925"/>
              <a:ext cx="692" cy="345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>
                <a:latin typeface="Times New Roman" charset="0"/>
              </a:endParaRPr>
            </a:p>
          </p:txBody>
        </p:sp>
        <p:sp>
          <p:nvSpPr>
            <p:cNvPr id="120926" name="Oval 15"/>
            <p:cNvSpPr>
              <a:spLocks noChangeArrowheads="1"/>
            </p:cNvSpPr>
            <p:nvPr/>
          </p:nvSpPr>
          <p:spPr bwMode="auto">
            <a:xfrm>
              <a:off x="2801" y="2141"/>
              <a:ext cx="693" cy="518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>
                <a:latin typeface="Times New Roman" charset="0"/>
              </a:endParaRPr>
            </a:p>
          </p:txBody>
        </p:sp>
        <p:sp>
          <p:nvSpPr>
            <p:cNvPr id="120927" name="Oval 16"/>
            <p:cNvSpPr>
              <a:spLocks noChangeArrowheads="1"/>
            </p:cNvSpPr>
            <p:nvPr/>
          </p:nvSpPr>
          <p:spPr bwMode="auto">
            <a:xfrm>
              <a:off x="2412" y="2270"/>
              <a:ext cx="692" cy="56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>
                <a:latin typeface="Times New Roman" charset="0"/>
              </a:endParaRPr>
            </a:p>
          </p:txBody>
        </p:sp>
        <p:sp>
          <p:nvSpPr>
            <p:cNvPr id="120928" name="Oval 17"/>
            <p:cNvSpPr>
              <a:spLocks noChangeArrowheads="1"/>
            </p:cNvSpPr>
            <p:nvPr/>
          </p:nvSpPr>
          <p:spPr bwMode="auto">
            <a:xfrm>
              <a:off x="1935" y="2141"/>
              <a:ext cx="693" cy="648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>
                <a:latin typeface="Times New Roman" charset="0"/>
              </a:endParaRPr>
            </a:p>
          </p:txBody>
        </p:sp>
        <p:sp>
          <p:nvSpPr>
            <p:cNvPr id="120929" name="Oval 18"/>
            <p:cNvSpPr>
              <a:spLocks noChangeArrowheads="1"/>
            </p:cNvSpPr>
            <p:nvPr/>
          </p:nvSpPr>
          <p:spPr bwMode="auto">
            <a:xfrm>
              <a:off x="1719" y="1838"/>
              <a:ext cx="693" cy="605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>
                <a:latin typeface="Times New Roman" charset="0"/>
              </a:endParaRPr>
            </a:p>
          </p:txBody>
        </p:sp>
        <p:sp>
          <p:nvSpPr>
            <p:cNvPr id="120930" name="Freeform 19"/>
            <p:cNvSpPr>
              <a:spLocks/>
            </p:cNvSpPr>
            <p:nvPr/>
          </p:nvSpPr>
          <p:spPr bwMode="auto">
            <a:xfrm>
              <a:off x="1893" y="1753"/>
              <a:ext cx="1470" cy="1037"/>
            </a:xfrm>
            <a:custGeom>
              <a:avLst/>
              <a:gdLst>
                <a:gd name="T0" fmla="*/ 39 w 1632"/>
                <a:gd name="T1" fmla="*/ 156 h 1152"/>
                <a:gd name="T2" fmla="*/ 312 w 1632"/>
                <a:gd name="T3" fmla="*/ 39 h 1152"/>
                <a:gd name="T4" fmla="*/ 545 w 1632"/>
                <a:gd name="T5" fmla="*/ 0 h 1152"/>
                <a:gd name="T6" fmla="*/ 1012 w 1632"/>
                <a:gd name="T7" fmla="*/ 39 h 1152"/>
                <a:gd name="T8" fmla="*/ 1168 w 1632"/>
                <a:gd name="T9" fmla="*/ 117 h 1152"/>
                <a:gd name="T10" fmla="*/ 1247 w 1632"/>
                <a:gd name="T11" fmla="*/ 272 h 1152"/>
                <a:gd name="T12" fmla="*/ 1324 w 1632"/>
                <a:gd name="T13" fmla="*/ 311 h 1152"/>
                <a:gd name="T14" fmla="*/ 1247 w 1632"/>
                <a:gd name="T15" fmla="*/ 739 h 1152"/>
                <a:gd name="T16" fmla="*/ 740 w 1632"/>
                <a:gd name="T17" fmla="*/ 933 h 1152"/>
                <a:gd name="T18" fmla="*/ 233 w 1632"/>
                <a:gd name="T19" fmla="*/ 778 h 1152"/>
                <a:gd name="T20" fmla="*/ 77 w 1632"/>
                <a:gd name="T21" fmla="*/ 622 h 1152"/>
                <a:gd name="T22" fmla="*/ 0 w 1632"/>
                <a:gd name="T23" fmla="*/ 583 h 1152"/>
                <a:gd name="T24" fmla="*/ 39 w 1632"/>
                <a:gd name="T25" fmla="*/ 156 h 11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32"/>
                <a:gd name="T40" fmla="*/ 0 h 1152"/>
                <a:gd name="T41" fmla="*/ 1632 w 1632"/>
                <a:gd name="T42" fmla="*/ 1152 h 11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32" h="1152">
                  <a:moveTo>
                    <a:pt x="48" y="192"/>
                  </a:moveTo>
                  <a:lnTo>
                    <a:pt x="384" y="48"/>
                  </a:lnTo>
                  <a:lnTo>
                    <a:pt x="672" y="0"/>
                  </a:lnTo>
                  <a:lnTo>
                    <a:pt x="1248" y="48"/>
                  </a:lnTo>
                  <a:lnTo>
                    <a:pt x="1440" y="144"/>
                  </a:lnTo>
                  <a:lnTo>
                    <a:pt x="1536" y="336"/>
                  </a:lnTo>
                  <a:lnTo>
                    <a:pt x="1632" y="384"/>
                  </a:lnTo>
                  <a:lnTo>
                    <a:pt x="1536" y="912"/>
                  </a:lnTo>
                  <a:lnTo>
                    <a:pt x="912" y="1152"/>
                  </a:lnTo>
                  <a:lnTo>
                    <a:pt x="288" y="960"/>
                  </a:lnTo>
                  <a:lnTo>
                    <a:pt x="96" y="768"/>
                  </a:lnTo>
                  <a:lnTo>
                    <a:pt x="0" y="720"/>
                  </a:lnTo>
                  <a:lnTo>
                    <a:pt x="48" y="192"/>
                  </a:ln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342485" name="AutoShape 21"/>
          <p:cNvSpPr>
            <a:spLocks noChangeArrowheads="1"/>
          </p:cNvSpPr>
          <p:nvPr/>
        </p:nvSpPr>
        <p:spPr bwMode="auto">
          <a:xfrm>
            <a:off x="2879725" y="3048000"/>
            <a:ext cx="641350" cy="609600"/>
          </a:xfrm>
          <a:prstGeom prst="roundRect">
            <a:avLst>
              <a:gd name="adj" fmla="val 16667"/>
            </a:avLst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29783" dir="1514402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0918" name="AutoShape 22"/>
          <p:cNvSpPr>
            <a:spLocks noChangeArrowheads="1"/>
          </p:cNvSpPr>
          <p:nvPr/>
        </p:nvSpPr>
        <p:spPr bwMode="auto">
          <a:xfrm>
            <a:off x="2952750" y="3124200"/>
            <a:ext cx="495300" cy="457200"/>
          </a:xfrm>
          <a:prstGeom prst="roundRect">
            <a:avLst>
              <a:gd name="adj" fmla="val 16667"/>
            </a:avLst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919" name="Rectangle 23"/>
          <p:cNvSpPr>
            <a:spLocks noChangeArrowheads="1"/>
          </p:cNvSpPr>
          <p:nvPr/>
        </p:nvSpPr>
        <p:spPr bwMode="auto">
          <a:xfrm>
            <a:off x="2809875" y="3657600"/>
            <a:ext cx="781050" cy="77788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920" name="Rectangle 24"/>
          <p:cNvSpPr>
            <a:spLocks noChangeArrowheads="1"/>
          </p:cNvSpPr>
          <p:nvPr/>
        </p:nvSpPr>
        <p:spPr bwMode="auto">
          <a:xfrm>
            <a:off x="2809875" y="3735388"/>
            <a:ext cx="781050" cy="1492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921" name="Rectangle 25"/>
          <p:cNvSpPr>
            <a:spLocks noChangeArrowheads="1"/>
          </p:cNvSpPr>
          <p:nvPr/>
        </p:nvSpPr>
        <p:spPr bwMode="auto">
          <a:xfrm>
            <a:off x="2879725" y="3735388"/>
            <a:ext cx="285750" cy="730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922" name="Freeform 26"/>
          <p:cNvSpPr>
            <a:spLocks/>
          </p:cNvSpPr>
          <p:nvPr/>
        </p:nvSpPr>
        <p:spPr bwMode="auto">
          <a:xfrm>
            <a:off x="2667000" y="3884613"/>
            <a:ext cx="1066800" cy="153988"/>
          </a:xfrm>
          <a:custGeom>
            <a:avLst/>
            <a:gdLst>
              <a:gd name="T0" fmla="*/ 84 w 720"/>
              <a:gd name="T1" fmla="*/ 0 h 48"/>
              <a:gd name="T2" fmla="*/ 543 w 720"/>
              <a:gd name="T3" fmla="*/ 0 h 48"/>
              <a:gd name="T4" fmla="*/ 627 w 720"/>
              <a:gd name="T5" fmla="*/ 196 h 48"/>
              <a:gd name="T6" fmla="*/ 0 w 720"/>
              <a:gd name="T7" fmla="*/ 196 h 48"/>
              <a:gd name="T8" fmla="*/ 84 w 720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0"/>
              <a:gd name="T16" fmla="*/ 0 h 48"/>
              <a:gd name="T17" fmla="*/ 720 w 720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0" h="48">
                <a:moveTo>
                  <a:pt x="96" y="0"/>
                </a:moveTo>
                <a:lnTo>
                  <a:pt x="624" y="0"/>
                </a:lnTo>
                <a:lnTo>
                  <a:pt x="720" y="48"/>
                </a:lnTo>
                <a:lnTo>
                  <a:pt x="0" y="48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20842" name="Group 27"/>
          <p:cNvGrpSpPr>
            <a:grpSpLocks/>
          </p:cNvGrpSpPr>
          <p:nvPr/>
        </p:nvGrpSpPr>
        <p:grpSpPr bwMode="auto">
          <a:xfrm>
            <a:off x="4038600" y="3048000"/>
            <a:ext cx="1066800" cy="990600"/>
            <a:chOff x="3241" y="2664"/>
            <a:chExt cx="672" cy="624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1342492" name="AutoShape 28"/>
            <p:cNvSpPr>
              <a:spLocks noChangeArrowheads="1"/>
            </p:cNvSpPr>
            <p:nvPr/>
          </p:nvSpPr>
          <p:spPr bwMode="auto">
            <a:xfrm>
              <a:off x="3375" y="2664"/>
              <a:ext cx="404" cy="384"/>
            </a:xfrm>
            <a:prstGeom prst="roundRect">
              <a:avLst>
                <a:gd name="adj" fmla="val 16667"/>
              </a:avLst>
            </a:pr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0912" name="AutoShape 29"/>
            <p:cNvSpPr>
              <a:spLocks noChangeArrowheads="1"/>
            </p:cNvSpPr>
            <p:nvPr/>
          </p:nvSpPr>
          <p:spPr bwMode="auto">
            <a:xfrm>
              <a:off x="3421" y="2712"/>
              <a:ext cx="312" cy="288"/>
            </a:xfrm>
            <a:prstGeom prst="roundRect">
              <a:avLst>
                <a:gd name="adj" fmla="val 16667"/>
              </a:avLst>
            </a:pr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913" name="Rectangle 30"/>
            <p:cNvSpPr>
              <a:spLocks noChangeArrowheads="1"/>
            </p:cNvSpPr>
            <p:nvPr/>
          </p:nvSpPr>
          <p:spPr bwMode="auto">
            <a:xfrm>
              <a:off x="3331" y="3048"/>
              <a:ext cx="492" cy="49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914" name="Rectangle 31"/>
            <p:cNvSpPr>
              <a:spLocks noChangeArrowheads="1"/>
            </p:cNvSpPr>
            <p:nvPr/>
          </p:nvSpPr>
          <p:spPr bwMode="auto">
            <a:xfrm>
              <a:off x="3331" y="3097"/>
              <a:ext cx="492" cy="94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915" name="Rectangle 32"/>
            <p:cNvSpPr>
              <a:spLocks noChangeArrowheads="1"/>
            </p:cNvSpPr>
            <p:nvPr/>
          </p:nvSpPr>
          <p:spPr bwMode="auto">
            <a:xfrm>
              <a:off x="3375" y="3097"/>
              <a:ext cx="180" cy="46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916" name="Freeform 33"/>
            <p:cNvSpPr>
              <a:spLocks/>
            </p:cNvSpPr>
            <p:nvPr/>
          </p:nvSpPr>
          <p:spPr bwMode="auto">
            <a:xfrm>
              <a:off x="3241" y="3191"/>
              <a:ext cx="672" cy="97"/>
            </a:xfrm>
            <a:custGeom>
              <a:avLst/>
              <a:gdLst>
                <a:gd name="T0" fmla="*/ 84 w 720"/>
                <a:gd name="T1" fmla="*/ 0 h 48"/>
                <a:gd name="T2" fmla="*/ 543 w 720"/>
                <a:gd name="T3" fmla="*/ 0 h 48"/>
                <a:gd name="T4" fmla="*/ 627 w 720"/>
                <a:gd name="T5" fmla="*/ 196 h 48"/>
                <a:gd name="T6" fmla="*/ 0 w 720"/>
                <a:gd name="T7" fmla="*/ 196 h 48"/>
                <a:gd name="T8" fmla="*/ 84 w 720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8"/>
                <a:gd name="T17" fmla="*/ 720 w 72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8">
                  <a:moveTo>
                    <a:pt x="96" y="0"/>
                  </a:moveTo>
                  <a:lnTo>
                    <a:pt x="624" y="0"/>
                  </a:lnTo>
                  <a:lnTo>
                    <a:pt x="720" y="48"/>
                  </a:lnTo>
                  <a:lnTo>
                    <a:pt x="0" y="48"/>
                  </a:lnTo>
                  <a:lnTo>
                    <a:pt x="96" y="0"/>
                  </a:lnTo>
                  <a:close/>
                </a:path>
              </a:pathLst>
            </a:cu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342499" name="AutoShape 35"/>
          <p:cNvSpPr>
            <a:spLocks noChangeArrowheads="1"/>
          </p:cNvSpPr>
          <p:nvPr/>
        </p:nvSpPr>
        <p:spPr bwMode="auto">
          <a:xfrm>
            <a:off x="5470525" y="3200400"/>
            <a:ext cx="641350" cy="609600"/>
          </a:xfrm>
          <a:prstGeom prst="roundRect">
            <a:avLst>
              <a:gd name="adj" fmla="val 16667"/>
            </a:avLst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29783" dir="1514402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0906" name="AutoShape 36"/>
          <p:cNvSpPr>
            <a:spLocks noChangeArrowheads="1"/>
          </p:cNvSpPr>
          <p:nvPr/>
        </p:nvSpPr>
        <p:spPr bwMode="auto">
          <a:xfrm>
            <a:off x="5543550" y="3276600"/>
            <a:ext cx="495300" cy="457200"/>
          </a:xfrm>
          <a:prstGeom prst="roundRect">
            <a:avLst>
              <a:gd name="adj" fmla="val 16667"/>
            </a:avLst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907" name="Rectangle 37"/>
          <p:cNvSpPr>
            <a:spLocks noChangeArrowheads="1"/>
          </p:cNvSpPr>
          <p:nvPr/>
        </p:nvSpPr>
        <p:spPr bwMode="auto">
          <a:xfrm>
            <a:off x="5400675" y="3810000"/>
            <a:ext cx="781050" cy="77788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908" name="Rectangle 38"/>
          <p:cNvSpPr>
            <a:spLocks noChangeArrowheads="1"/>
          </p:cNvSpPr>
          <p:nvPr/>
        </p:nvSpPr>
        <p:spPr bwMode="auto">
          <a:xfrm>
            <a:off x="5400675" y="3887788"/>
            <a:ext cx="781050" cy="1492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909" name="Rectangle 39"/>
          <p:cNvSpPr>
            <a:spLocks noChangeArrowheads="1"/>
          </p:cNvSpPr>
          <p:nvPr/>
        </p:nvSpPr>
        <p:spPr bwMode="auto">
          <a:xfrm>
            <a:off x="5470525" y="3887788"/>
            <a:ext cx="285750" cy="730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910" name="Freeform 40"/>
          <p:cNvSpPr>
            <a:spLocks/>
          </p:cNvSpPr>
          <p:nvPr/>
        </p:nvSpPr>
        <p:spPr bwMode="auto">
          <a:xfrm>
            <a:off x="5257800" y="4037013"/>
            <a:ext cx="1066800" cy="153988"/>
          </a:xfrm>
          <a:custGeom>
            <a:avLst/>
            <a:gdLst>
              <a:gd name="T0" fmla="*/ 84 w 720"/>
              <a:gd name="T1" fmla="*/ 0 h 48"/>
              <a:gd name="T2" fmla="*/ 543 w 720"/>
              <a:gd name="T3" fmla="*/ 0 h 48"/>
              <a:gd name="T4" fmla="*/ 627 w 720"/>
              <a:gd name="T5" fmla="*/ 196 h 48"/>
              <a:gd name="T6" fmla="*/ 0 w 720"/>
              <a:gd name="T7" fmla="*/ 196 h 48"/>
              <a:gd name="T8" fmla="*/ 84 w 720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0"/>
              <a:gd name="T16" fmla="*/ 0 h 48"/>
              <a:gd name="T17" fmla="*/ 720 w 720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0" h="48">
                <a:moveTo>
                  <a:pt x="96" y="0"/>
                </a:moveTo>
                <a:lnTo>
                  <a:pt x="624" y="0"/>
                </a:lnTo>
                <a:lnTo>
                  <a:pt x="720" y="48"/>
                </a:lnTo>
                <a:lnTo>
                  <a:pt x="0" y="48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20844" name="Group 41"/>
          <p:cNvGrpSpPr>
            <a:grpSpLocks/>
          </p:cNvGrpSpPr>
          <p:nvPr/>
        </p:nvGrpSpPr>
        <p:grpSpPr bwMode="auto">
          <a:xfrm>
            <a:off x="4953000" y="4876800"/>
            <a:ext cx="1066800" cy="990600"/>
            <a:chOff x="3241" y="2664"/>
            <a:chExt cx="672" cy="624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1342506" name="AutoShape 42"/>
            <p:cNvSpPr>
              <a:spLocks noChangeArrowheads="1"/>
            </p:cNvSpPr>
            <p:nvPr/>
          </p:nvSpPr>
          <p:spPr bwMode="auto">
            <a:xfrm>
              <a:off x="3375" y="2664"/>
              <a:ext cx="404" cy="384"/>
            </a:xfrm>
            <a:prstGeom prst="roundRect">
              <a:avLst>
                <a:gd name="adj" fmla="val 16667"/>
              </a:avLst>
            </a:pr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0900" name="AutoShape 43"/>
            <p:cNvSpPr>
              <a:spLocks noChangeArrowheads="1"/>
            </p:cNvSpPr>
            <p:nvPr/>
          </p:nvSpPr>
          <p:spPr bwMode="auto">
            <a:xfrm>
              <a:off x="3421" y="2712"/>
              <a:ext cx="312" cy="288"/>
            </a:xfrm>
            <a:prstGeom prst="roundRect">
              <a:avLst>
                <a:gd name="adj" fmla="val 16667"/>
              </a:avLst>
            </a:pr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901" name="Rectangle 44"/>
            <p:cNvSpPr>
              <a:spLocks noChangeArrowheads="1"/>
            </p:cNvSpPr>
            <p:nvPr/>
          </p:nvSpPr>
          <p:spPr bwMode="auto">
            <a:xfrm>
              <a:off x="3331" y="3048"/>
              <a:ext cx="492" cy="49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902" name="Rectangle 45"/>
            <p:cNvSpPr>
              <a:spLocks noChangeArrowheads="1"/>
            </p:cNvSpPr>
            <p:nvPr/>
          </p:nvSpPr>
          <p:spPr bwMode="auto">
            <a:xfrm>
              <a:off x="3331" y="3097"/>
              <a:ext cx="492" cy="94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903" name="Rectangle 46"/>
            <p:cNvSpPr>
              <a:spLocks noChangeArrowheads="1"/>
            </p:cNvSpPr>
            <p:nvPr/>
          </p:nvSpPr>
          <p:spPr bwMode="auto">
            <a:xfrm>
              <a:off x="3375" y="3097"/>
              <a:ext cx="180" cy="46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904" name="Freeform 47"/>
            <p:cNvSpPr>
              <a:spLocks/>
            </p:cNvSpPr>
            <p:nvPr/>
          </p:nvSpPr>
          <p:spPr bwMode="auto">
            <a:xfrm>
              <a:off x="3241" y="3191"/>
              <a:ext cx="672" cy="97"/>
            </a:xfrm>
            <a:custGeom>
              <a:avLst/>
              <a:gdLst>
                <a:gd name="T0" fmla="*/ 84 w 720"/>
                <a:gd name="T1" fmla="*/ 0 h 48"/>
                <a:gd name="T2" fmla="*/ 543 w 720"/>
                <a:gd name="T3" fmla="*/ 0 h 48"/>
                <a:gd name="T4" fmla="*/ 627 w 720"/>
                <a:gd name="T5" fmla="*/ 196 h 48"/>
                <a:gd name="T6" fmla="*/ 0 w 720"/>
                <a:gd name="T7" fmla="*/ 196 h 48"/>
                <a:gd name="T8" fmla="*/ 84 w 720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8"/>
                <a:gd name="T17" fmla="*/ 720 w 72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8">
                  <a:moveTo>
                    <a:pt x="96" y="0"/>
                  </a:moveTo>
                  <a:lnTo>
                    <a:pt x="624" y="0"/>
                  </a:lnTo>
                  <a:lnTo>
                    <a:pt x="720" y="48"/>
                  </a:lnTo>
                  <a:lnTo>
                    <a:pt x="0" y="48"/>
                  </a:lnTo>
                  <a:lnTo>
                    <a:pt x="96" y="0"/>
                  </a:lnTo>
                  <a:close/>
                </a:path>
              </a:pathLst>
            </a:cu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20845" name="Group 48"/>
          <p:cNvGrpSpPr>
            <a:grpSpLocks/>
          </p:cNvGrpSpPr>
          <p:nvPr/>
        </p:nvGrpSpPr>
        <p:grpSpPr bwMode="auto">
          <a:xfrm>
            <a:off x="3886200" y="4800600"/>
            <a:ext cx="1066800" cy="990600"/>
            <a:chOff x="3241" y="2664"/>
            <a:chExt cx="672" cy="624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1342513" name="AutoShape 49"/>
            <p:cNvSpPr>
              <a:spLocks noChangeArrowheads="1"/>
            </p:cNvSpPr>
            <p:nvPr/>
          </p:nvSpPr>
          <p:spPr bwMode="auto">
            <a:xfrm>
              <a:off x="3375" y="2664"/>
              <a:ext cx="404" cy="384"/>
            </a:xfrm>
            <a:prstGeom prst="roundRect">
              <a:avLst>
                <a:gd name="adj" fmla="val 16667"/>
              </a:avLst>
            </a:pr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0894" name="AutoShape 50"/>
            <p:cNvSpPr>
              <a:spLocks noChangeArrowheads="1"/>
            </p:cNvSpPr>
            <p:nvPr/>
          </p:nvSpPr>
          <p:spPr bwMode="auto">
            <a:xfrm>
              <a:off x="3421" y="2712"/>
              <a:ext cx="312" cy="288"/>
            </a:xfrm>
            <a:prstGeom prst="roundRect">
              <a:avLst>
                <a:gd name="adj" fmla="val 16667"/>
              </a:avLst>
            </a:pr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895" name="Rectangle 51"/>
            <p:cNvSpPr>
              <a:spLocks noChangeArrowheads="1"/>
            </p:cNvSpPr>
            <p:nvPr/>
          </p:nvSpPr>
          <p:spPr bwMode="auto">
            <a:xfrm>
              <a:off x="3331" y="3048"/>
              <a:ext cx="492" cy="49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896" name="Rectangle 52"/>
            <p:cNvSpPr>
              <a:spLocks noChangeArrowheads="1"/>
            </p:cNvSpPr>
            <p:nvPr/>
          </p:nvSpPr>
          <p:spPr bwMode="auto">
            <a:xfrm>
              <a:off x="3331" y="3097"/>
              <a:ext cx="492" cy="94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897" name="Rectangle 53"/>
            <p:cNvSpPr>
              <a:spLocks noChangeArrowheads="1"/>
            </p:cNvSpPr>
            <p:nvPr/>
          </p:nvSpPr>
          <p:spPr bwMode="auto">
            <a:xfrm>
              <a:off x="3375" y="3097"/>
              <a:ext cx="180" cy="46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898" name="Freeform 54"/>
            <p:cNvSpPr>
              <a:spLocks/>
            </p:cNvSpPr>
            <p:nvPr/>
          </p:nvSpPr>
          <p:spPr bwMode="auto">
            <a:xfrm>
              <a:off x="3241" y="3191"/>
              <a:ext cx="672" cy="97"/>
            </a:xfrm>
            <a:custGeom>
              <a:avLst/>
              <a:gdLst>
                <a:gd name="T0" fmla="*/ 84 w 720"/>
                <a:gd name="T1" fmla="*/ 0 h 48"/>
                <a:gd name="T2" fmla="*/ 543 w 720"/>
                <a:gd name="T3" fmla="*/ 0 h 48"/>
                <a:gd name="T4" fmla="*/ 627 w 720"/>
                <a:gd name="T5" fmla="*/ 196 h 48"/>
                <a:gd name="T6" fmla="*/ 0 w 720"/>
                <a:gd name="T7" fmla="*/ 196 h 48"/>
                <a:gd name="T8" fmla="*/ 84 w 720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8"/>
                <a:gd name="T17" fmla="*/ 720 w 72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8">
                  <a:moveTo>
                    <a:pt x="96" y="0"/>
                  </a:moveTo>
                  <a:lnTo>
                    <a:pt x="624" y="0"/>
                  </a:lnTo>
                  <a:lnTo>
                    <a:pt x="720" y="48"/>
                  </a:lnTo>
                  <a:lnTo>
                    <a:pt x="0" y="48"/>
                  </a:lnTo>
                  <a:lnTo>
                    <a:pt x="96" y="0"/>
                  </a:lnTo>
                  <a:close/>
                </a:path>
              </a:pathLst>
            </a:custGeom>
            <a:grpFill/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20846" name="Group 55"/>
          <p:cNvGrpSpPr>
            <a:grpSpLocks/>
          </p:cNvGrpSpPr>
          <p:nvPr/>
        </p:nvGrpSpPr>
        <p:grpSpPr bwMode="auto">
          <a:xfrm>
            <a:off x="2667000" y="4572000"/>
            <a:ext cx="1066800" cy="990600"/>
            <a:chOff x="3241" y="2664"/>
            <a:chExt cx="672" cy="624"/>
          </a:xfrm>
        </p:grpSpPr>
        <p:sp>
          <p:nvSpPr>
            <p:cNvPr id="1342520" name="AutoShape 56"/>
            <p:cNvSpPr>
              <a:spLocks noChangeArrowheads="1"/>
            </p:cNvSpPr>
            <p:nvPr/>
          </p:nvSpPr>
          <p:spPr bwMode="auto">
            <a:xfrm>
              <a:off x="3375" y="2664"/>
              <a:ext cx="404" cy="384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0888" name="AutoShape 57"/>
            <p:cNvSpPr>
              <a:spLocks noChangeArrowheads="1"/>
            </p:cNvSpPr>
            <p:nvPr/>
          </p:nvSpPr>
          <p:spPr bwMode="auto">
            <a:xfrm>
              <a:off x="3421" y="2712"/>
              <a:ext cx="312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889" name="Rectangle 58"/>
            <p:cNvSpPr>
              <a:spLocks noChangeArrowheads="1"/>
            </p:cNvSpPr>
            <p:nvPr/>
          </p:nvSpPr>
          <p:spPr bwMode="auto">
            <a:xfrm>
              <a:off x="3331" y="3048"/>
              <a:ext cx="492" cy="49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890" name="Rectangle 59"/>
            <p:cNvSpPr>
              <a:spLocks noChangeArrowheads="1"/>
            </p:cNvSpPr>
            <p:nvPr/>
          </p:nvSpPr>
          <p:spPr bwMode="auto">
            <a:xfrm>
              <a:off x="3331" y="3097"/>
              <a:ext cx="492" cy="9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891" name="Rectangle 60"/>
            <p:cNvSpPr>
              <a:spLocks noChangeArrowheads="1"/>
            </p:cNvSpPr>
            <p:nvPr/>
          </p:nvSpPr>
          <p:spPr bwMode="auto">
            <a:xfrm>
              <a:off x="3375" y="3097"/>
              <a:ext cx="180" cy="4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892" name="Freeform 61"/>
            <p:cNvSpPr>
              <a:spLocks/>
            </p:cNvSpPr>
            <p:nvPr/>
          </p:nvSpPr>
          <p:spPr bwMode="auto">
            <a:xfrm>
              <a:off x="3241" y="3191"/>
              <a:ext cx="672" cy="97"/>
            </a:xfrm>
            <a:custGeom>
              <a:avLst/>
              <a:gdLst>
                <a:gd name="T0" fmla="*/ 84 w 720"/>
                <a:gd name="T1" fmla="*/ 0 h 48"/>
                <a:gd name="T2" fmla="*/ 543 w 720"/>
                <a:gd name="T3" fmla="*/ 0 h 48"/>
                <a:gd name="T4" fmla="*/ 627 w 720"/>
                <a:gd name="T5" fmla="*/ 196 h 48"/>
                <a:gd name="T6" fmla="*/ 0 w 720"/>
                <a:gd name="T7" fmla="*/ 196 h 48"/>
                <a:gd name="T8" fmla="*/ 84 w 720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8"/>
                <a:gd name="T17" fmla="*/ 720 w 72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8">
                  <a:moveTo>
                    <a:pt x="96" y="0"/>
                  </a:moveTo>
                  <a:lnTo>
                    <a:pt x="624" y="0"/>
                  </a:lnTo>
                  <a:lnTo>
                    <a:pt x="720" y="48"/>
                  </a:lnTo>
                  <a:lnTo>
                    <a:pt x="0" y="48"/>
                  </a:lnTo>
                  <a:lnTo>
                    <a:pt x="96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20847" name="Line 62"/>
          <p:cNvSpPr>
            <a:spLocks noChangeShapeType="1"/>
          </p:cNvSpPr>
          <p:nvPr/>
        </p:nvSpPr>
        <p:spPr bwMode="auto">
          <a:xfrm flipV="1">
            <a:off x="3124200" y="4038600"/>
            <a:ext cx="76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48" name="Line 63"/>
          <p:cNvSpPr>
            <a:spLocks noChangeShapeType="1"/>
          </p:cNvSpPr>
          <p:nvPr/>
        </p:nvSpPr>
        <p:spPr bwMode="auto">
          <a:xfrm flipV="1">
            <a:off x="3352800" y="4191000"/>
            <a:ext cx="8382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49" name="Line 64"/>
          <p:cNvSpPr>
            <a:spLocks noChangeShapeType="1"/>
          </p:cNvSpPr>
          <p:nvPr/>
        </p:nvSpPr>
        <p:spPr bwMode="auto">
          <a:xfrm flipV="1">
            <a:off x="3581400" y="4267200"/>
            <a:ext cx="1600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50" name="Line 65"/>
          <p:cNvSpPr>
            <a:spLocks noChangeShapeType="1"/>
          </p:cNvSpPr>
          <p:nvPr/>
        </p:nvSpPr>
        <p:spPr bwMode="auto">
          <a:xfrm>
            <a:off x="3581400" y="4876800"/>
            <a:ext cx="4572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51" name="Line 66"/>
          <p:cNvSpPr>
            <a:spLocks noChangeShapeType="1"/>
          </p:cNvSpPr>
          <p:nvPr/>
        </p:nvSpPr>
        <p:spPr bwMode="auto">
          <a:xfrm>
            <a:off x="3429000" y="4191000"/>
            <a:ext cx="9144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52" name="Line 67"/>
          <p:cNvSpPr>
            <a:spLocks noChangeShapeType="1"/>
          </p:cNvSpPr>
          <p:nvPr/>
        </p:nvSpPr>
        <p:spPr bwMode="auto">
          <a:xfrm>
            <a:off x="3657600" y="3581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53" name="Line 68"/>
          <p:cNvSpPr>
            <a:spLocks noChangeShapeType="1"/>
          </p:cNvSpPr>
          <p:nvPr/>
        </p:nvSpPr>
        <p:spPr bwMode="auto">
          <a:xfrm>
            <a:off x="5029200" y="35814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54" name="Line 69"/>
          <p:cNvSpPr>
            <a:spLocks noChangeShapeType="1"/>
          </p:cNvSpPr>
          <p:nvPr/>
        </p:nvSpPr>
        <p:spPr bwMode="auto">
          <a:xfrm flipV="1">
            <a:off x="5562600" y="4267200"/>
            <a:ext cx="228600" cy="533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55" name="Line 70"/>
          <p:cNvSpPr>
            <a:spLocks noChangeShapeType="1"/>
          </p:cNvSpPr>
          <p:nvPr/>
        </p:nvSpPr>
        <p:spPr bwMode="auto">
          <a:xfrm>
            <a:off x="4876800" y="51054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56" name="Line 71"/>
          <p:cNvSpPr>
            <a:spLocks noChangeShapeType="1"/>
          </p:cNvSpPr>
          <p:nvPr/>
        </p:nvSpPr>
        <p:spPr bwMode="auto">
          <a:xfrm flipV="1">
            <a:off x="4495800" y="4114800"/>
            <a:ext cx="1524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57" name="Line 72"/>
          <p:cNvSpPr>
            <a:spLocks noChangeShapeType="1"/>
          </p:cNvSpPr>
          <p:nvPr/>
        </p:nvSpPr>
        <p:spPr bwMode="auto">
          <a:xfrm flipH="1" flipV="1">
            <a:off x="4876800" y="4114800"/>
            <a:ext cx="3810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59" name="Line 74"/>
          <p:cNvSpPr>
            <a:spLocks noChangeShapeType="1"/>
          </p:cNvSpPr>
          <p:nvPr/>
        </p:nvSpPr>
        <p:spPr bwMode="auto">
          <a:xfrm flipH="1" flipV="1">
            <a:off x="3657600" y="3810000"/>
            <a:ext cx="1447800" cy="1066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61" name="Text Box 76"/>
          <p:cNvSpPr txBox="1">
            <a:spLocks noChangeArrowheads="1"/>
          </p:cNvSpPr>
          <p:nvPr/>
        </p:nvSpPr>
        <p:spPr bwMode="auto">
          <a:xfrm>
            <a:off x="4182258" y="4874568"/>
            <a:ext cx="4413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dirty="0" smtClean="0"/>
              <a:t>I2</a:t>
            </a:r>
            <a:endParaRPr lang="en-US" altLang="ja-JP" dirty="0"/>
          </a:p>
        </p:txBody>
      </p:sp>
      <p:sp>
        <p:nvSpPr>
          <p:cNvPr id="120862" name="Text Box 77"/>
          <p:cNvSpPr txBox="1">
            <a:spLocks noChangeArrowheads="1"/>
          </p:cNvSpPr>
          <p:nvPr/>
        </p:nvSpPr>
        <p:spPr bwMode="auto">
          <a:xfrm>
            <a:off x="5616575" y="32766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/>
              <a:t>3</a:t>
            </a:r>
          </a:p>
        </p:txBody>
      </p:sp>
      <p:pic>
        <p:nvPicPr>
          <p:cNvPr id="108" name="Picture 107"/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97463" y="2977463"/>
            <a:ext cx="610305" cy="610305"/>
          </a:xfrm>
          <a:prstGeom prst="rect">
            <a:avLst/>
          </a:prstGeom>
        </p:spPr>
      </p:pic>
      <p:pic>
        <p:nvPicPr>
          <p:cNvPr id="109" name="Picture 108"/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74305" y="3124200"/>
            <a:ext cx="610305" cy="610305"/>
          </a:xfrm>
          <a:prstGeom prst="rect">
            <a:avLst/>
          </a:prstGeom>
        </p:spPr>
      </p:pic>
      <p:pic>
        <p:nvPicPr>
          <p:cNvPr id="110" name="Picture 109"/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65725" y="4794399"/>
            <a:ext cx="610305" cy="610305"/>
          </a:xfrm>
          <a:prstGeom prst="rect">
            <a:avLst/>
          </a:prstGeom>
        </p:spPr>
      </p:pic>
      <p:pic>
        <p:nvPicPr>
          <p:cNvPr id="111" name="Picture 110"/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54097" y="2975933"/>
            <a:ext cx="610305" cy="610305"/>
          </a:xfrm>
          <a:prstGeom prst="rect">
            <a:avLst/>
          </a:prstGeom>
        </p:spPr>
      </p:pic>
      <p:pic>
        <p:nvPicPr>
          <p:cNvPr id="112" name="Picture 111"/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14800" y="4716438"/>
            <a:ext cx="610305" cy="610305"/>
          </a:xfrm>
          <a:prstGeom prst="rect">
            <a:avLst/>
          </a:prstGeom>
        </p:spPr>
      </p:pic>
      <p:pic>
        <p:nvPicPr>
          <p:cNvPr id="113" name="Picture 112"/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10770" y="4489246"/>
            <a:ext cx="610305" cy="610305"/>
          </a:xfrm>
          <a:prstGeom prst="rect">
            <a:avLst/>
          </a:prstGeom>
        </p:spPr>
      </p:pic>
      <p:cxnSp>
        <p:nvCxnSpPr>
          <p:cNvPr id="4" name="Curved Connector 3"/>
          <p:cNvCxnSpPr/>
          <p:nvPr/>
        </p:nvCxnSpPr>
        <p:spPr>
          <a:xfrm flipV="1">
            <a:off x="1719661" y="2975933"/>
            <a:ext cx="2896457" cy="593901"/>
          </a:xfrm>
          <a:prstGeom prst="curvedConnector4">
            <a:avLst>
              <a:gd name="adj1" fmla="val 15281"/>
              <a:gd name="adj2" fmla="val 138491"/>
            </a:avLst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7" name="Curved Connector 16"/>
          <p:cNvCxnSpPr/>
          <p:nvPr/>
        </p:nvCxnSpPr>
        <p:spPr>
          <a:xfrm>
            <a:off x="4805678" y="2975932"/>
            <a:ext cx="2395036" cy="376868"/>
          </a:xfrm>
          <a:prstGeom prst="curvedConnector3">
            <a:avLst>
              <a:gd name="adj1" fmla="val 72557"/>
            </a:avLst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pSp>
        <p:nvGrpSpPr>
          <p:cNvPr id="294" name="Group 293"/>
          <p:cNvGrpSpPr/>
          <p:nvPr/>
        </p:nvGrpSpPr>
        <p:grpSpPr>
          <a:xfrm>
            <a:off x="6085932" y="2735755"/>
            <a:ext cx="766979" cy="583138"/>
            <a:chOff x="1178835" y="3839571"/>
            <a:chExt cx="3698413" cy="2281150"/>
          </a:xfrm>
        </p:grpSpPr>
        <p:grpSp>
          <p:nvGrpSpPr>
            <p:cNvPr id="295" name="Group 11"/>
            <p:cNvGrpSpPr>
              <a:grpSpLocks/>
            </p:cNvGrpSpPr>
            <p:nvPr/>
          </p:nvGrpSpPr>
          <p:grpSpPr bwMode="auto">
            <a:xfrm>
              <a:off x="1178835" y="4175480"/>
              <a:ext cx="3629195" cy="1810925"/>
              <a:chOff x="1719" y="1709"/>
              <a:chExt cx="1775" cy="1123"/>
            </a:xfrm>
          </p:grpSpPr>
          <p:sp>
            <p:nvSpPr>
              <p:cNvPr id="340" name="Oval 12"/>
              <p:cNvSpPr>
                <a:spLocks noChangeArrowheads="1"/>
              </p:cNvSpPr>
              <p:nvPr/>
            </p:nvSpPr>
            <p:spPr bwMode="auto">
              <a:xfrm>
                <a:off x="2109" y="1709"/>
                <a:ext cx="736" cy="345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41" name="Oval 13"/>
              <p:cNvSpPr>
                <a:spLocks noChangeArrowheads="1"/>
              </p:cNvSpPr>
              <p:nvPr/>
            </p:nvSpPr>
            <p:spPr bwMode="auto">
              <a:xfrm>
                <a:off x="2542" y="1752"/>
                <a:ext cx="692" cy="346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42" name="Oval 14"/>
              <p:cNvSpPr>
                <a:spLocks noChangeArrowheads="1"/>
              </p:cNvSpPr>
              <p:nvPr/>
            </p:nvSpPr>
            <p:spPr bwMode="auto">
              <a:xfrm>
                <a:off x="2715" y="1925"/>
                <a:ext cx="692" cy="345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en-US">
                  <a:latin typeface="Times New Roman" charset="0"/>
                </a:endParaRPr>
              </a:p>
            </p:txBody>
          </p:sp>
          <p:sp>
            <p:nvSpPr>
              <p:cNvPr id="343" name="Oval 15"/>
              <p:cNvSpPr>
                <a:spLocks noChangeArrowheads="1"/>
              </p:cNvSpPr>
              <p:nvPr/>
            </p:nvSpPr>
            <p:spPr bwMode="auto">
              <a:xfrm>
                <a:off x="2801" y="2141"/>
                <a:ext cx="693" cy="518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en-US">
                  <a:latin typeface="Times New Roman" charset="0"/>
                </a:endParaRPr>
              </a:p>
            </p:txBody>
          </p:sp>
          <p:sp>
            <p:nvSpPr>
              <p:cNvPr id="344" name="Oval 16"/>
              <p:cNvSpPr>
                <a:spLocks noChangeArrowheads="1"/>
              </p:cNvSpPr>
              <p:nvPr/>
            </p:nvSpPr>
            <p:spPr bwMode="auto">
              <a:xfrm>
                <a:off x="2412" y="2270"/>
                <a:ext cx="692" cy="562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en-US">
                  <a:latin typeface="Times New Roman" charset="0"/>
                </a:endParaRPr>
              </a:p>
            </p:txBody>
          </p:sp>
          <p:sp>
            <p:nvSpPr>
              <p:cNvPr id="345" name="Oval 17"/>
              <p:cNvSpPr>
                <a:spLocks noChangeArrowheads="1"/>
              </p:cNvSpPr>
              <p:nvPr/>
            </p:nvSpPr>
            <p:spPr bwMode="auto">
              <a:xfrm>
                <a:off x="1935" y="2141"/>
                <a:ext cx="693" cy="648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en-US">
                  <a:latin typeface="Times New Roman" charset="0"/>
                </a:endParaRPr>
              </a:p>
            </p:txBody>
          </p:sp>
          <p:sp>
            <p:nvSpPr>
              <p:cNvPr id="346" name="Oval 18"/>
              <p:cNvSpPr>
                <a:spLocks noChangeArrowheads="1"/>
              </p:cNvSpPr>
              <p:nvPr/>
            </p:nvSpPr>
            <p:spPr bwMode="auto">
              <a:xfrm>
                <a:off x="1719" y="1838"/>
                <a:ext cx="693" cy="605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en-US">
                  <a:latin typeface="Times New Roman" charset="0"/>
                </a:endParaRPr>
              </a:p>
            </p:txBody>
          </p:sp>
          <p:sp>
            <p:nvSpPr>
              <p:cNvPr id="347" name="Freeform 19"/>
              <p:cNvSpPr>
                <a:spLocks/>
              </p:cNvSpPr>
              <p:nvPr/>
            </p:nvSpPr>
            <p:spPr bwMode="auto">
              <a:xfrm>
                <a:off x="1893" y="1753"/>
                <a:ext cx="1470" cy="1037"/>
              </a:xfrm>
              <a:custGeom>
                <a:avLst/>
                <a:gdLst>
                  <a:gd name="T0" fmla="*/ 39 w 1632"/>
                  <a:gd name="T1" fmla="*/ 156 h 1152"/>
                  <a:gd name="T2" fmla="*/ 312 w 1632"/>
                  <a:gd name="T3" fmla="*/ 39 h 1152"/>
                  <a:gd name="T4" fmla="*/ 545 w 1632"/>
                  <a:gd name="T5" fmla="*/ 0 h 1152"/>
                  <a:gd name="T6" fmla="*/ 1012 w 1632"/>
                  <a:gd name="T7" fmla="*/ 39 h 1152"/>
                  <a:gd name="T8" fmla="*/ 1168 w 1632"/>
                  <a:gd name="T9" fmla="*/ 117 h 1152"/>
                  <a:gd name="T10" fmla="*/ 1247 w 1632"/>
                  <a:gd name="T11" fmla="*/ 272 h 1152"/>
                  <a:gd name="T12" fmla="*/ 1324 w 1632"/>
                  <a:gd name="T13" fmla="*/ 311 h 1152"/>
                  <a:gd name="T14" fmla="*/ 1247 w 1632"/>
                  <a:gd name="T15" fmla="*/ 739 h 1152"/>
                  <a:gd name="T16" fmla="*/ 740 w 1632"/>
                  <a:gd name="T17" fmla="*/ 933 h 1152"/>
                  <a:gd name="T18" fmla="*/ 233 w 1632"/>
                  <a:gd name="T19" fmla="*/ 778 h 1152"/>
                  <a:gd name="T20" fmla="*/ 77 w 1632"/>
                  <a:gd name="T21" fmla="*/ 622 h 1152"/>
                  <a:gd name="T22" fmla="*/ 0 w 1632"/>
                  <a:gd name="T23" fmla="*/ 583 h 1152"/>
                  <a:gd name="T24" fmla="*/ 39 w 1632"/>
                  <a:gd name="T25" fmla="*/ 156 h 115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632"/>
                  <a:gd name="T40" fmla="*/ 0 h 1152"/>
                  <a:gd name="T41" fmla="*/ 1632 w 1632"/>
                  <a:gd name="T42" fmla="*/ 1152 h 115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632" h="1152">
                    <a:moveTo>
                      <a:pt x="48" y="192"/>
                    </a:moveTo>
                    <a:lnTo>
                      <a:pt x="384" y="48"/>
                    </a:lnTo>
                    <a:lnTo>
                      <a:pt x="672" y="0"/>
                    </a:lnTo>
                    <a:lnTo>
                      <a:pt x="1248" y="48"/>
                    </a:lnTo>
                    <a:lnTo>
                      <a:pt x="1440" y="144"/>
                    </a:lnTo>
                    <a:lnTo>
                      <a:pt x="1536" y="336"/>
                    </a:lnTo>
                    <a:lnTo>
                      <a:pt x="1632" y="384"/>
                    </a:lnTo>
                    <a:lnTo>
                      <a:pt x="1536" y="912"/>
                    </a:lnTo>
                    <a:lnTo>
                      <a:pt x="912" y="1152"/>
                    </a:lnTo>
                    <a:lnTo>
                      <a:pt x="288" y="960"/>
                    </a:lnTo>
                    <a:lnTo>
                      <a:pt x="96" y="768"/>
                    </a:lnTo>
                    <a:lnTo>
                      <a:pt x="0" y="720"/>
                    </a:lnTo>
                    <a:lnTo>
                      <a:pt x="48" y="192"/>
                    </a:lnTo>
                    <a:close/>
                  </a:path>
                </a:pathLst>
              </a:cu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296" name="Group 27"/>
            <p:cNvGrpSpPr>
              <a:grpSpLocks/>
            </p:cNvGrpSpPr>
            <p:nvPr/>
          </p:nvGrpSpPr>
          <p:grpSpPr bwMode="auto">
            <a:xfrm>
              <a:off x="1235603" y="3899440"/>
              <a:ext cx="897615" cy="840787"/>
              <a:chOff x="3241" y="2664"/>
              <a:chExt cx="672" cy="624"/>
            </a:xfrm>
          </p:grpSpPr>
          <p:sp>
            <p:nvSpPr>
              <p:cNvPr id="334" name="AutoShape 21"/>
              <p:cNvSpPr>
                <a:spLocks noChangeArrowheads="1"/>
              </p:cNvSpPr>
              <p:nvPr/>
            </p:nvSpPr>
            <p:spPr bwMode="auto">
              <a:xfrm>
                <a:off x="3375" y="2664"/>
                <a:ext cx="404" cy="384"/>
              </a:xfrm>
              <a:prstGeom prst="roundRect">
                <a:avLst>
                  <a:gd name="adj" fmla="val 16667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29783" dir="1514402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35" name="AutoShape 22"/>
              <p:cNvSpPr>
                <a:spLocks noChangeArrowheads="1"/>
              </p:cNvSpPr>
              <p:nvPr/>
            </p:nvSpPr>
            <p:spPr bwMode="auto">
              <a:xfrm>
                <a:off x="3421" y="2712"/>
                <a:ext cx="312" cy="288"/>
              </a:xfrm>
              <a:prstGeom prst="roundRect">
                <a:avLst>
                  <a:gd name="adj" fmla="val 16667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36" name="Rectangle 23"/>
              <p:cNvSpPr>
                <a:spLocks noChangeArrowheads="1"/>
              </p:cNvSpPr>
              <p:nvPr/>
            </p:nvSpPr>
            <p:spPr bwMode="auto">
              <a:xfrm>
                <a:off x="3331" y="3048"/>
                <a:ext cx="492" cy="49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37" name="Rectangle 24"/>
              <p:cNvSpPr>
                <a:spLocks noChangeArrowheads="1"/>
              </p:cNvSpPr>
              <p:nvPr/>
            </p:nvSpPr>
            <p:spPr bwMode="auto">
              <a:xfrm>
                <a:off x="3331" y="3097"/>
                <a:ext cx="492" cy="94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38" name="Rectangle 25"/>
              <p:cNvSpPr>
                <a:spLocks noChangeArrowheads="1"/>
              </p:cNvSpPr>
              <p:nvPr/>
            </p:nvSpPr>
            <p:spPr bwMode="auto">
              <a:xfrm>
                <a:off x="3375" y="3097"/>
                <a:ext cx="180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39" name="Freeform 26"/>
              <p:cNvSpPr>
                <a:spLocks/>
              </p:cNvSpPr>
              <p:nvPr/>
            </p:nvSpPr>
            <p:spPr bwMode="auto">
              <a:xfrm>
                <a:off x="3241" y="3191"/>
                <a:ext cx="672" cy="97"/>
              </a:xfrm>
              <a:custGeom>
                <a:avLst/>
                <a:gdLst>
                  <a:gd name="T0" fmla="*/ 84 w 720"/>
                  <a:gd name="T1" fmla="*/ 0 h 48"/>
                  <a:gd name="T2" fmla="*/ 543 w 720"/>
                  <a:gd name="T3" fmla="*/ 0 h 48"/>
                  <a:gd name="T4" fmla="*/ 627 w 720"/>
                  <a:gd name="T5" fmla="*/ 196 h 48"/>
                  <a:gd name="T6" fmla="*/ 0 w 720"/>
                  <a:gd name="T7" fmla="*/ 196 h 48"/>
                  <a:gd name="T8" fmla="*/ 84 w 720"/>
                  <a:gd name="T9" fmla="*/ 0 h 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0"/>
                  <a:gd name="T16" fmla="*/ 0 h 48"/>
                  <a:gd name="T17" fmla="*/ 720 w 720"/>
                  <a:gd name="T18" fmla="*/ 48 h 4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0" h="48">
                    <a:moveTo>
                      <a:pt x="96" y="0"/>
                    </a:moveTo>
                    <a:lnTo>
                      <a:pt x="624" y="0"/>
                    </a:lnTo>
                    <a:lnTo>
                      <a:pt x="720" y="48"/>
                    </a:lnTo>
                    <a:lnTo>
                      <a:pt x="0" y="48"/>
                    </a:lnTo>
                    <a:lnTo>
                      <a:pt x="96" y="0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297" name="AutoShape 36"/>
            <p:cNvSpPr>
              <a:spLocks noChangeArrowheads="1"/>
            </p:cNvSpPr>
            <p:nvPr/>
          </p:nvSpPr>
          <p:spPr bwMode="auto">
            <a:xfrm>
              <a:off x="4158622" y="4189176"/>
              <a:ext cx="539637" cy="517407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63500" dist="29783" dir="1514402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8" name="AutoShape 37"/>
            <p:cNvSpPr>
              <a:spLocks noChangeArrowheads="1"/>
            </p:cNvSpPr>
            <p:nvPr/>
          </p:nvSpPr>
          <p:spPr bwMode="auto">
            <a:xfrm>
              <a:off x="4220066" y="4253851"/>
              <a:ext cx="416750" cy="388055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99" name="Rectangle 38"/>
            <p:cNvSpPr>
              <a:spLocks noChangeArrowheads="1"/>
            </p:cNvSpPr>
            <p:nvPr/>
          </p:nvSpPr>
          <p:spPr bwMode="auto">
            <a:xfrm>
              <a:off x="4099849" y="4706583"/>
              <a:ext cx="657182" cy="66024"/>
            </a:xfrm>
            <a:prstGeom prst="rect">
              <a:avLst/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0" name="Rectangle 39"/>
            <p:cNvSpPr>
              <a:spLocks noChangeArrowheads="1"/>
            </p:cNvSpPr>
            <p:nvPr/>
          </p:nvSpPr>
          <p:spPr bwMode="auto">
            <a:xfrm>
              <a:off x="4099849" y="4772606"/>
              <a:ext cx="657182" cy="126657"/>
            </a:xfrm>
            <a:prstGeom prst="rect">
              <a:avLst/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1" name="Rectangle 40"/>
            <p:cNvSpPr>
              <a:spLocks noChangeArrowheads="1"/>
            </p:cNvSpPr>
            <p:nvPr/>
          </p:nvSpPr>
          <p:spPr bwMode="auto">
            <a:xfrm>
              <a:off x="4158622" y="4772606"/>
              <a:ext cx="240432" cy="61981"/>
            </a:xfrm>
            <a:prstGeom prst="rect">
              <a:avLst/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2" name="Freeform 41"/>
            <p:cNvSpPr>
              <a:spLocks/>
            </p:cNvSpPr>
            <p:nvPr/>
          </p:nvSpPr>
          <p:spPr bwMode="auto">
            <a:xfrm>
              <a:off x="3979633" y="4899263"/>
              <a:ext cx="897615" cy="130700"/>
            </a:xfrm>
            <a:custGeom>
              <a:avLst/>
              <a:gdLst>
                <a:gd name="T0" fmla="*/ 84 w 720"/>
                <a:gd name="T1" fmla="*/ 0 h 48"/>
                <a:gd name="T2" fmla="*/ 543 w 720"/>
                <a:gd name="T3" fmla="*/ 0 h 48"/>
                <a:gd name="T4" fmla="*/ 627 w 720"/>
                <a:gd name="T5" fmla="*/ 196 h 48"/>
                <a:gd name="T6" fmla="*/ 0 w 720"/>
                <a:gd name="T7" fmla="*/ 196 h 48"/>
                <a:gd name="T8" fmla="*/ 84 w 720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8"/>
                <a:gd name="T17" fmla="*/ 720 w 72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8">
                  <a:moveTo>
                    <a:pt x="96" y="0"/>
                  </a:moveTo>
                  <a:lnTo>
                    <a:pt x="624" y="0"/>
                  </a:lnTo>
                  <a:lnTo>
                    <a:pt x="720" y="48"/>
                  </a:lnTo>
                  <a:lnTo>
                    <a:pt x="0" y="48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chemeClr val="accent1">
                <a:alpha val="3000"/>
              </a:schemeClr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3" name="AutoShape 43"/>
            <p:cNvSpPr>
              <a:spLocks noChangeArrowheads="1"/>
            </p:cNvSpPr>
            <p:nvPr/>
          </p:nvSpPr>
          <p:spPr bwMode="auto">
            <a:xfrm>
              <a:off x="1675729" y="5279934"/>
              <a:ext cx="539637" cy="517407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63500" dist="29783" dir="1514402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4" name="AutoShape 44"/>
            <p:cNvSpPr>
              <a:spLocks noChangeArrowheads="1"/>
            </p:cNvSpPr>
            <p:nvPr/>
          </p:nvSpPr>
          <p:spPr bwMode="auto">
            <a:xfrm>
              <a:off x="1737173" y="5344609"/>
              <a:ext cx="416750" cy="388055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5" name="Rectangle 45"/>
            <p:cNvSpPr>
              <a:spLocks noChangeArrowheads="1"/>
            </p:cNvSpPr>
            <p:nvPr/>
          </p:nvSpPr>
          <p:spPr bwMode="auto">
            <a:xfrm>
              <a:off x="1616956" y="5797341"/>
              <a:ext cx="657182" cy="66024"/>
            </a:xfrm>
            <a:prstGeom prst="rect">
              <a:avLst/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6" name="Rectangle 46"/>
            <p:cNvSpPr>
              <a:spLocks noChangeArrowheads="1"/>
            </p:cNvSpPr>
            <p:nvPr/>
          </p:nvSpPr>
          <p:spPr bwMode="auto">
            <a:xfrm>
              <a:off x="1616956" y="5863364"/>
              <a:ext cx="657182" cy="126657"/>
            </a:xfrm>
            <a:prstGeom prst="rect">
              <a:avLst/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7" name="Rectangle 47"/>
            <p:cNvSpPr>
              <a:spLocks noChangeArrowheads="1"/>
            </p:cNvSpPr>
            <p:nvPr/>
          </p:nvSpPr>
          <p:spPr bwMode="auto">
            <a:xfrm>
              <a:off x="1675729" y="5863364"/>
              <a:ext cx="240432" cy="61981"/>
            </a:xfrm>
            <a:prstGeom prst="rect">
              <a:avLst/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8" name="Freeform 48"/>
            <p:cNvSpPr>
              <a:spLocks/>
            </p:cNvSpPr>
            <p:nvPr/>
          </p:nvSpPr>
          <p:spPr bwMode="auto">
            <a:xfrm>
              <a:off x="1496740" y="5990021"/>
              <a:ext cx="897615" cy="130700"/>
            </a:xfrm>
            <a:custGeom>
              <a:avLst/>
              <a:gdLst>
                <a:gd name="T0" fmla="*/ 84 w 720"/>
                <a:gd name="T1" fmla="*/ 0 h 48"/>
                <a:gd name="T2" fmla="*/ 543 w 720"/>
                <a:gd name="T3" fmla="*/ 0 h 48"/>
                <a:gd name="T4" fmla="*/ 627 w 720"/>
                <a:gd name="T5" fmla="*/ 196 h 48"/>
                <a:gd name="T6" fmla="*/ 0 w 720"/>
                <a:gd name="T7" fmla="*/ 196 h 48"/>
                <a:gd name="T8" fmla="*/ 84 w 720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8"/>
                <a:gd name="T17" fmla="*/ 720 w 72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8">
                  <a:moveTo>
                    <a:pt x="96" y="0"/>
                  </a:moveTo>
                  <a:lnTo>
                    <a:pt x="624" y="0"/>
                  </a:lnTo>
                  <a:lnTo>
                    <a:pt x="720" y="48"/>
                  </a:lnTo>
                  <a:lnTo>
                    <a:pt x="0" y="48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chemeClr val="accent1">
                <a:alpha val="3000"/>
              </a:schemeClr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9" name="Line 71"/>
            <p:cNvSpPr>
              <a:spLocks noChangeShapeType="1"/>
            </p:cNvSpPr>
            <p:nvPr/>
          </p:nvSpPr>
          <p:spPr bwMode="auto">
            <a:xfrm flipH="1">
              <a:off x="2274137" y="5029963"/>
              <a:ext cx="1597324" cy="483438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0" name="Line 76"/>
            <p:cNvSpPr>
              <a:spLocks noChangeShapeType="1"/>
            </p:cNvSpPr>
            <p:nvPr/>
          </p:nvSpPr>
          <p:spPr bwMode="auto">
            <a:xfrm flipH="1" flipV="1">
              <a:off x="1737173" y="4834586"/>
              <a:ext cx="239062" cy="375407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311" name="Group 310"/>
            <p:cNvGrpSpPr/>
            <p:nvPr/>
          </p:nvGrpSpPr>
          <p:grpSpPr>
            <a:xfrm>
              <a:off x="1429517" y="3839571"/>
              <a:ext cx="513516" cy="553664"/>
              <a:chOff x="6031266" y="2285295"/>
              <a:chExt cx="610305" cy="652317"/>
            </a:xfrm>
          </p:grpSpPr>
          <p:pic>
            <p:nvPicPr>
              <p:cNvPr id="332" name="Picture 331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031266" y="2285295"/>
                <a:ext cx="610305" cy="610305"/>
              </a:xfrm>
              <a:prstGeom prst="rect">
                <a:avLst/>
              </a:prstGeom>
            </p:spPr>
          </p:pic>
          <p:sp>
            <p:nvSpPr>
              <p:cNvPr id="333" name="Text Box 77"/>
              <p:cNvSpPr txBox="1">
                <a:spLocks noChangeArrowheads="1"/>
              </p:cNvSpPr>
              <p:nvPr/>
            </p:nvSpPr>
            <p:spPr bwMode="auto">
              <a:xfrm>
                <a:off x="6055456" y="2475947"/>
                <a:ext cx="496887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altLang="ja-JP" dirty="0"/>
                  <a:t>1</a:t>
                </a:r>
              </a:p>
            </p:txBody>
          </p:sp>
        </p:grpSp>
        <p:pic>
          <p:nvPicPr>
            <p:cNvPr id="312" name="Picture 311"/>
            <p:cNvPicPr>
              <a:picLocks noChangeAspect="1"/>
            </p:cNvPicPr>
            <p:nvPr/>
          </p:nvPicPr>
          <p:blipFill>
            <a:blip r:embed="rId3">
              <a:alphaModFix amt="31000"/>
            </a:blip>
            <a:stretch>
              <a:fillRect/>
            </a:stretch>
          </p:blipFill>
          <p:spPr>
            <a:xfrm>
              <a:off x="4161802" y="4124500"/>
              <a:ext cx="513516" cy="518006"/>
            </a:xfrm>
            <a:prstGeom prst="rect">
              <a:avLst/>
            </a:prstGeom>
          </p:spPr>
        </p:pic>
        <p:pic>
          <p:nvPicPr>
            <p:cNvPr id="313" name="Picture 312"/>
            <p:cNvPicPr>
              <a:picLocks noChangeAspect="1"/>
            </p:cNvPicPr>
            <p:nvPr/>
          </p:nvPicPr>
          <p:blipFill>
            <a:blip r:embed="rId3">
              <a:alphaModFix amt="31000"/>
            </a:blip>
            <a:stretch>
              <a:fillRect/>
            </a:stretch>
          </p:blipFill>
          <p:spPr>
            <a:xfrm>
              <a:off x="1675729" y="5209995"/>
              <a:ext cx="513516" cy="518006"/>
            </a:xfrm>
            <a:prstGeom prst="rect">
              <a:avLst/>
            </a:prstGeom>
          </p:spPr>
        </p:pic>
        <p:grpSp>
          <p:nvGrpSpPr>
            <p:cNvPr id="314" name="Group 41"/>
            <p:cNvGrpSpPr>
              <a:grpSpLocks/>
            </p:cNvGrpSpPr>
            <p:nvPr/>
          </p:nvGrpSpPr>
          <p:grpSpPr bwMode="auto">
            <a:xfrm>
              <a:off x="1496740" y="5279934"/>
              <a:ext cx="897615" cy="840787"/>
              <a:chOff x="3241" y="2664"/>
              <a:chExt cx="672" cy="624"/>
            </a:xfrm>
          </p:grpSpPr>
          <p:sp>
            <p:nvSpPr>
              <p:cNvPr id="326" name="AutoShape 42"/>
              <p:cNvSpPr>
                <a:spLocks noChangeArrowheads="1"/>
              </p:cNvSpPr>
              <p:nvPr/>
            </p:nvSpPr>
            <p:spPr bwMode="auto">
              <a:xfrm>
                <a:off x="3375" y="2664"/>
                <a:ext cx="404" cy="384"/>
              </a:xfrm>
              <a:prstGeom prst="roundRect">
                <a:avLst>
                  <a:gd name="adj" fmla="val 16667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29783" dir="1514402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27" name="AutoShape 43"/>
              <p:cNvSpPr>
                <a:spLocks noChangeArrowheads="1"/>
              </p:cNvSpPr>
              <p:nvPr/>
            </p:nvSpPr>
            <p:spPr bwMode="auto">
              <a:xfrm>
                <a:off x="3421" y="2712"/>
                <a:ext cx="312" cy="288"/>
              </a:xfrm>
              <a:prstGeom prst="roundRect">
                <a:avLst>
                  <a:gd name="adj" fmla="val 16667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28" name="Rectangle 44"/>
              <p:cNvSpPr>
                <a:spLocks noChangeArrowheads="1"/>
              </p:cNvSpPr>
              <p:nvPr/>
            </p:nvSpPr>
            <p:spPr bwMode="auto">
              <a:xfrm>
                <a:off x="3331" y="3048"/>
                <a:ext cx="492" cy="49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29" name="Rectangle 45"/>
              <p:cNvSpPr>
                <a:spLocks noChangeArrowheads="1"/>
              </p:cNvSpPr>
              <p:nvPr/>
            </p:nvSpPr>
            <p:spPr bwMode="auto">
              <a:xfrm>
                <a:off x="3331" y="3097"/>
                <a:ext cx="492" cy="94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30" name="Rectangle 46"/>
              <p:cNvSpPr>
                <a:spLocks noChangeArrowheads="1"/>
              </p:cNvSpPr>
              <p:nvPr/>
            </p:nvSpPr>
            <p:spPr bwMode="auto">
              <a:xfrm>
                <a:off x="3375" y="3097"/>
                <a:ext cx="180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31" name="Freeform 47"/>
              <p:cNvSpPr>
                <a:spLocks/>
              </p:cNvSpPr>
              <p:nvPr/>
            </p:nvSpPr>
            <p:spPr bwMode="auto">
              <a:xfrm>
                <a:off x="3241" y="3191"/>
                <a:ext cx="672" cy="97"/>
              </a:xfrm>
              <a:custGeom>
                <a:avLst/>
                <a:gdLst>
                  <a:gd name="T0" fmla="*/ 84 w 720"/>
                  <a:gd name="T1" fmla="*/ 0 h 48"/>
                  <a:gd name="T2" fmla="*/ 543 w 720"/>
                  <a:gd name="T3" fmla="*/ 0 h 48"/>
                  <a:gd name="T4" fmla="*/ 627 w 720"/>
                  <a:gd name="T5" fmla="*/ 196 h 48"/>
                  <a:gd name="T6" fmla="*/ 0 w 720"/>
                  <a:gd name="T7" fmla="*/ 196 h 48"/>
                  <a:gd name="T8" fmla="*/ 84 w 720"/>
                  <a:gd name="T9" fmla="*/ 0 h 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0"/>
                  <a:gd name="T16" fmla="*/ 0 h 48"/>
                  <a:gd name="T17" fmla="*/ 720 w 720"/>
                  <a:gd name="T18" fmla="*/ 48 h 4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0" h="48">
                    <a:moveTo>
                      <a:pt x="96" y="0"/>
                    </a:moveTo>
                    <a:lnTo>
                      <a:pt x="624" y="0"/>
                    </a:lnTo>
                    <a:lnTo>
                      <a:pt x="720" y="48"/>
                    </a:lnTo>
                    <a:lnTo>
                      <a:pt x="0" y="48"/>
                    </a:lnTo>
                    <a:lnTo>
                      <a:pt x="96" y="0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315" name="Picture 31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75729" y="5209995"/>
              <a:ext cx="513516" cy="518006"/>
            </a:xfrm>
            <a:prstGeom prst="rect">
              <a:avLst/>
            </a:prstGeom>
          </p:spPr>
        </p:pic>
        <p:sp>
          <p:nvSpPr>
            <p:cNvPr id="316" name="Text Box 77"/>
            <p:cNvSpPr txBox="1">
              <a:spLocks noChangeArrowheads="1"/>
            </p:cNvSpPr>
            <p:nvPr/>
          </p:nvSpPr>
          <p:spPr bwMode="auto">
            <a:xfrm>
              <a:off x="1714593" y="5353240"/>
              <a:ext cx="418085" cy="3918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dirty="0"/>
                <a:t>2</a:t>
              </a:r>
            </a:p>
          </p:txBody>
        </p:sp>
        <p:grpSp>
          <p:nvGrpSpPr>
            <p:cNvPr id="317" name="Group 34"/>
            <p:cNvGrpSpPr>
              <a:grpSpLocks/>
            </p:cNvGrpSpPr>
            <p:nvPr/>
          </p:nvGrpSpPr>
          <p:grpSpPr bwMode="auto">
            <a:xfrm>
              <a:off x="3979633" y="4189176"/>
              <a:ext cx="897615" cy="840787"/>
              <a:chOff x="3241" y="2664"/>
              <a:chExt cx="672" cy="624"/>
            </a:xfrm>
          </p:grpSpPr>
          <p:sp>
            <p:nvSpPr>
              <p:cNvPr id="320" name="AutoShape 35"/>
              <p:cNvSpPr>
                <a:spLocks noChangeArrowheads="1"/>
              </p:cNvSpPr>
              <p:nvPr/>
            </p:nvSpPr>
            <p:spPr bwMode="auto">
              <a:xfrm>
                <a:off x="3375" y="2664"/>
                <a:ext cx="404" cy="384"/>
              </a:xfrm>
              <a:prstGeom prst="roundRect">
                <a:avLst>
                  <a:gd name="adj" fmla="val 16667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29783" dir="1514402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21" name="AutoShape 36"/>
              <p:cNvSpPr>
                <a:spLocks noChangeArrowheads="1"/>
              </p:cNvSpPr>
              <p:nvPr/>
            </p:nvSpPr>
            <p:spPr bwMode="auto">
              <a:xfrm>
                <a:off x="3421" y="2712"/>
                <a:ext cx="312" cy="288"/>
              </a:xfrm>
              <a:prstGeom prst="roundRect">
                <a:avLst>
                  <a:gd name="adj" fmla="val 16667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22" name="Rectangle 37"/>
              <p:cNvSpPr>
                <a:spLocks noChangeArrowheads="1"/>
              </p:cNvSpPr>
              <p:nvPr/>
            </p:nvSpPr>
            <p:spPr bwMode="auto">
              <a:xfrm>
                <a:off x="3331" y="3048"/>
                <a:ext cx="492" cy="49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23" name="Rectangle 38"/>
              <p:cNvSpPr>
                <a:spLocks noChangeArrowheads="1"/>
              </p:cNvSpPr>
              <p:nvPr/>
            </p:nvSpPr>
            <p:spPr bwMode="auto">
              <a:xfrm>
                <a:off x="3331" y="3097"/>
                <a:ext cx="492" cy="94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24" name="Rectangle 39"/>
              <p:cNvSpPr>
                <a:spLocks noChangeArrowheads="1"/>
              </p:cNvSpPr>
              <p:nvPr/>
            </p:nvSpPr>
            <p:spPr bwMode="auto">
              <a:xfrm>
                <a:off x="3375" y="3097"/>
                <a:ext cx="180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25" name="Freeform 40"/>
              <p:cNvSpPr>
                <a:spLocks/>
              </p:cNvSpPr>
              <p:nvPr/>
            </p:nvSpPr>
            <p:spPr bwMode="auto">
              <a:xfrm>
                <a:off x="3241" y="3191"/>
                <a:ext cx="672" cy="97"/>
              </a:xfrm>
              <a:custGeom>
                <a:avLst/>
                <a:gdLst>
                  <a:gd name="T0" fmla="*/ 84 w 720"/>
                  <a:gd name="T1" fmla="*/ 0 h 48"/>
                  <a:gd name="T2" fmla="*/ 543 w 720"/>
                  <a:gd name="T3" fmla="*/ 0 h 48"/>
                  <a:gd name="T4" fmla="*/ 627 w 720"/>
                  <a:gd name="T5" fmla="*/ 196 h 48"/>
                  <a:gd name="T6" fmla="*/ 0 w 720"/>
                  <a:gd name="T7" fmla="*/ 196 h 48"/>
                  <a:gd name="T8" fmla="*/ 84 w 720"/>
                  <a:gd name="T9" fmla="*/ 0 h 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0"/>
                  <a:gd name="T16" fmla="*/ 0 h 48"/>
                  <a:gd name="T17" fmla="*/ 720 w 720"/>
                  <a:gd name="T18" fmla="*/ 48 h 4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0" h="48">
                    <a:moveTo>
                      <a:pt x="96" y="0"/>
                    </a:moveTo>
                    <a:lnTo>
                      <a:pt x="624" y="0"/>
                    </a:lnTo>
                    <a:lnTo>
                      <a:pt x="720" y="48"/>
                    </a:lnTo>
                    <a:lnTo>
                      <a:pt x="0" y="48"/>
                    </a:lnTo>
                    <a:lnTo>
                      <a:pt x="96" y="0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318" name="Picture 31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161802" y="4124500"/>
              <a:ext cx="513516" cy="518006"/>
            </a:xfrm>
            <a:prstGeom prst="rect">
              <a:avLst/>
            </a:prstGeom>
          </p:spPr>
        </p:pic>
        <p:sp>
          <p:nvSpPr>
            <p:cNvPr id="319" name="Text Box 77"/>
            <p:cNvSpPr txBox="1">
              <a:spLocks noChangeArrowheads="1"/>
            </p:cNvSpPr>
            <p:nvPr/>
          </p:nvSpPr>
          <p:spPr bwMode="auto">
            <a:xfrm>
              <a:off x="4191339" y="4276922"/>
              <a:ext cx="418085" cy="3918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dirty="0" smtClean="0"/>
                <a:t>3</a:t>
              </a:r>
              <a:endParaRPr lang="en-US" altLang="ja-JP" dirty="0"/>
            </a:p>
          </p:txBody>
        </p:sp>
      </p:grpSp>
      <p:grpSp>
        <p:nvGrpSpPr>
          <p:cNvPr id="348" name="Group 347"/>
          <p:cNvGrpSpPr/>
          <p:nvPr/>
        </p:nvGrpSpPr>
        <p:grpSpPr>
          <a:xfrm>
            <a:off x="2039463" y="2686350"/>
            <a:ext cx="896928" cy="607528"/>
            <a:chOff x="4373562" y="1646158"/>
            <a:chExt cx="4313238" cy="3018454"/>
          </a:xfrm>
        </p:grpSpPr>
        <p:grpSp>
          <p:nvGrpSpPr>
            <p:cNvPr id="349" name="Group 11"/>
            <p:cNvGrpSpPr>
              <a:grpSpLocks/>
            </p:cNvGrpSpPr>
            <p:nvPr/>
          </p:nvGrpSpPr>
          <p:grpSpPr bwMode="auto">
            <a:xfrm>
              <a:off x="4373562" y="2021495"/>
              <a:ext cx="4313238" cy="2133600"/>
              <a:chOff x="1719" y="1709"/>
              <a:chExt cx="1775" cy="1123"/>
            </a:xfrm>
          </p:grpSpPr>
          <p:sp>
            <p:nvSpPr>
              <p:cNvPr id="394" name="Oval 12"/>
              <p:cNvSpPr>
                <a:spLocks noChangeArrowheads="1"/>
              </p:cNvSpPr>
              <p:nvPr/>
            </p:nvSpPr>
            <p:spPr bwMode="auto">
              <a:xfrm>
                <a:off x="2109" y="1709"/>
                <a:ext cx="736" cy="345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95" name="Oval 13"/>
              <p:cNvSpPr>
                <a:spLocks noChangeArrowheads="1"/>
              </p:cNvSpPr>
              <p:nvPr/>
            </p:nvSpPr>
            <p:spPr bwMode="auto">
              <a:xfrm>
                <a:off x="2542" y="1752"/>
                <a:ext cx="692" cy="346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96" name="Oval 14"/>
              <p:cNvSpPr>
                <a:spLocks noChangeArrowheads="1"/>
              </p:cNvSpPr>
              <p:nvPr/>
            </p:nvSpPr>
            <p:spPr bwMode="auto">
              <a:xfrm>
                <a:off x="2715" y="1925"/>
                <a:ext cx="692" cy="345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en-US">
                  <a:latin typeface="Times New Roman" charset="0"/>
                </a:endParaRPr>
              </a:p>
            </p:txBody>
          </p:sp>
          <p:sp>
            <p:nvSpPr>
              <p:cNvPr id="397" name="Oval 15"/>
              <p:cNvSpPr>
                <a:spLocks noChangeArrowheads="1"/>
              </p:cNvSpPr>
              <p:nvPr/>
            </p:nvSpPr>
            <p:spPr bwMode="auto">
              <a:xfrm>
                <a:off x="2801" y="2141"/>
                <a:ext cx="693" cy="518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en-US">
                  <a:latin typeface="Times New Roman" charset="0"/>
                </a:endParaRPr>
              </a:p>
            </p:txBody>
          </p:sp>
          <p:sp>
            <p:nvSpPr>
              <p:cNvPr id="398" name="Oval 16"/>
              <p:cNvSpPr>
                <a:spLocks noChangeArrowheads="1"/>
              </p:cNvSpPr>
              <p:nvPr/>
            </p:nvSpPr>
            <p:spPr bwMode="auto">
              <a:xfrm>
                <a:off x="2412" y="2270"/>
                <a:ext cx="692" cy="562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en-US">
                  <a:latin typeface="Times New Roman" charset="0"/>
                </a:endParaRPr>
              </a:p>
            </p:txBody>
          </p:sp>
          <p:sp>
            <p:nvSpPr>
              <p:cNvPr id="399" name="Oval 17"/>
              <p:cNvSpPr>
                <a:spLocks noChangeArrowheads="1"/>
              </p:cNvSpPr>
              <p:nvPr/>
            </p:nvSpPr>
            <p:spPr bwMode="auto">
              <a:xfrm>
                <a:off x="1935" y="2141"/>
                <a:ext cx="693" cy="648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en-US">
                  <a:latin typeface="Times New Roman" charset="0"/>
                </a:endParaRPr>
              </a:p>
            </p:txBody>
          </p:sp>
          <p:sp>
            <p:nvSpPr>
              <p:cNvPr id="400" name="Oval 18"/>
              <p:cNvSpPr>
                <a:spLocks noChangeArrowheads="1"/>
              </p:cNvSpPr>
              <p:nvPr/>
            </p:nvSpPr>
            <p:spPr bwMode="auto">
              <a:xfrm>
                <a:off x="1719" y="1838"/>
                <a:ext cx="693" cy="605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en-US">
                  <a:latin typeface="Times New Roman" charset="0"/>
                </a:endParaRPr>
              </a:p>
            </p:txBody>
          </p:sp>
          <p:sp>
            <p:nvSpPr>
              <p:cNvPr id="401" name="Freeform 19"/>
              <p:cNvSpPr>
                <a:spLocks/>
              </p:cNvSpPr>
              <p:nvPr/>
            </p:nvSpPr>
            <p:spPr bwMode="auto">
              <a:xfrm>
                <a:off x="1893" y="1753"/>
                <a:ext cx="1470" cy="1037"/>
              </a:xfrm>
              <a:custGeom>
                <a:avLst/>
                <a:gdLst>
                  <a:gd name="T0" fmla="*/ 39 w 1632"/>
                  <a:gd name="T1" fmla="*/ 156 h 1152"/>
                  <a:gd name="T2" fmla="*/ 312 w 1632"/>
                  <a:gd name="T3" fmla="*/ 39 h 1152"/>
                  <a:gd name="T4" fmla="*/ 545 w 1632"/>
                  <a:gd name="T5" fmla="*/ 0 h 1152"/>
                  <a:gd name="T6" fmla="*/ 1012 w 1632"/>
                  <a:gd name="T7" fmla="*/ 39 h 1152"/>
                  <a:gd name="T8" fmla="*/ 1168 w 1632"/>
                  <a:gd name="T9" fmla="*/ 117 h 1152"/>
                  <a:gd name="T10" fmla="*/ 1247 w 1632"/>
                  <a:gd name="T11" fmla="*/ 272 h 1152"/>
                  <a:gd name="T12" fmla="*/ 1324 w 1632"/>
                  <a:gd name="T13" fmla="*/ 311 h 1152"/>
                  <a:gd name="T14" fmla="*/ 1247 w 1632"/>
                  <a:gd name="T15" fmla="*/ 739 h 1152"/>
                  <a:gd name="T16" fmla="*/ 740 w 1632"/>
                  <a:gd name="T17" fmla="*/ 933 h 1152"/>
                  <a:gd name="T18" fmla="*/ 233 w 1632"/>
                  <a:gd name="T19" fmla="*/ 778 h 1152"/>
                  <a:gd name="T20" fmla="*/ 77 w 1632"/>
                  <a:gd name="T21" fmla="*/ 622 h 1152"/>
                  <a:gd name="T22" fmla="*/ 0 w 1632"/>
                  <a:gd name="T23" fmla="*/ 583 h 1152"/>
                  <a:gd name="T24" fmla="*/ 39 w 1632"/>
                  <a:gd name="T25" fmla="*/ 156 h 115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632"/>
                  <a:gd name="T40" fmla="*/ 0 h 1152"/>
                  <a:gd name="T41" fmla="*/ 1632 w 1632"/>
                  <a:gd name="T42" fmla="*/ 1152 h 115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632" h="1152">
                    <a:moveTo>
                      <a:pt x="48" y="192"/>
                    </a:moveTo>
                    <a:lnTo>
                      <a:pt x="384" y="48"/>
                    </a:lnTo>
                    <a:lnTo>
                      <a:pt x="672" y="0"/>
                    </a:lnTo>
                    <a:lnTo>
                      <a:pt x="1248" y="48"/>
                    </a:lnTo>
                    <a:lnTo>
                      <a:pt x="1440" y="144"/>
                    </a:lnTo>
                    <a:lnTo>
                      <a:pt x="1536" y="336"/>
                    </a:lnTo>
                    <a:lnTo>
                      <a:pt x="1632" y="384"/>
                    </a:lnTo>
                    <a:lnTo>
                      <a:pt x="1536" y="912"/>
                    </a:lnTo>
                    <a:lnTo>
                      <a:pt x="912" y="1152"/>
                    </a:lnTo>
                    <a:lnTo>
                      <a:pt x="288" y="960"/>
                    </a:lnTo>
                    <a:lnTo>
                      <a:pt x="96" y="768"/>
                    </a:lnTo>
                    <a:lnTo>
                      <a:pt x="0" y="720"/>
                    </a:lnTo>
                    <a:lnTo>
                      <a:pt x="48" y="192"/>
                    </a:lnTo>
                    <a:close/>
                  </a:path>
                </a:pathLst>
              </a:cu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350" name="Group 27"/>
            <p:cNvGrpSpPr>
              <a:grpSpLocks/>
            </p:cNvGrpSpPr>
            <p:nvPr/>
          </p:nvGrpSpPr>
          <p:grpSpPr bwMode="auto">
            <a:xfrm>
              <a:off x="4678362" y="1716695"/>
              <a:ext cx="1066800" cy="990600"/>
              <a:chOff x="3241" y="2664"/>
              <a:chExt cx="672" cy="624"/>
            </a:xfrm>
          </p:grpSpPr>
          <p:sp>
            <p:nvSpPr>
              <p:cNvPr id="388" name="AutoShape 21"/>
              <p:cNvSpPr>
                <a:spLocks noChangeArrowheads="1"/>
              </p:cNvSpPr>
              <p:nvPr/>
            </p:nvSpPr>
            <p:spPr bwMode="auto">
              <a:xfrm>
                <a:off x="3375" y="2664"/>
                <a:ext cx="404" cy="384"/>
              </a:xfrm>
              <a:prstGeom prst="roundRect">
                <a:avLst>
                  <a:gd name="adj" fmla="val 16667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29783" dir="1514402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89" name="AutoShape 22"/>
              <p:cNvSpPr>
                <a:spLocks noChangeArrowheads="1"/>
              </p:cNvSpPr>
              <p:nvPr/>
            </p:nvSpPr>
            <p:spPr bwMode="auto">
              <a:xfrm>
                <a:off x="3421" y="2712"/>
                <a:ext cx="312" cy="288"/>
              </a:xfrm>
              <a:prstGeom prst="roundRect">
                <a:avLst>
                  <a:gd name="adj" fmla="val 16667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90" name="Rectangle 23"/>
              <p:cNvSpPr>
                <a:spLocks noChangeArrowheads="1"/>
              </p:cNvSpPr>
              <p:nvPr/>
            </p:nvSpPr>
            <p:spPr bwMode="auto">
              <a:xfrm>
                <a:off x="3331" y="3048"/>
                <a:ext cx="492" cy="49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91" name="Rectangle 24"/>
              <p:cNvSpPr>
                <a:spLocks noChangeArrowheads="1"/>
              </p:cNvSpPr>
              <p:nvPr/>
            </p:nvSpPr>
            <p:spPr bwMode="auto">
              <a:xfrm>
                <a:off x="3331" y="3097"/>
                <a:ext cx="492" cy="94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92" name="Rectangle 25"/>
              <p:cNvSpPr>
                <a:spLocks noChangeArrowheads="1"/>
              </p:cNvSpPr>
              <p:nvPr/>
            </p:nvSpPr>
            <p:spPr bwMode="auto">
              <a:xfrm>
                <a:off x="3375" y="3097"/>
                <a:ext cx="180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93" name="Freeform 26"/>
              <p:cNvSpPr>
                <a:spLocks/>
              </p:cNvSpPr>
              <p:nvPr/>
            </p:nvSpPr>
            <p:spPr bwMode="auto">
              <a:xfrm>
                <a:off x="3241" y="3191"/>
                <a:ext cx="672" cy="97"/>
              </a:xfrm>
              <a:custGeom>
                <a:avLst/>
                <a:gdLst>
                  <a:gd name="T0" fmla="*/ 84 w 720"/>
                  <a:gd name="T1" fmla="*/ 0 h 48"/>
                  <a:gd name="T2" fmla="*/ 543 w 720"/>
                  <a:gd name="T3" fmla="*/ 0 h 48"/>
                  <a:gd name="T4" fmla="*/ 627 w 720"/>
                  <a:gd name="T5" fmla="*/ 196 h 48"/>
                  <a:gd name="T6" fmla="*/ 0 w 720"/>
                  <a:gd name="T7" fmla="*/ 196 h 48"/>
                  <a:gd name="T8" fmla="*/ 84 w 720"/>
                  <a:gd name="T9" fmla="*/ 0 h 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0"/>
                  <a:gd name="T16" fmla="*/ 0 h 48"/>
                  <a:gd name="T17" fmla="*/ 720 w 720"/>
                  <a:gd name="T18" fmla="*/ 48 h 4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0" h="48">
                    <a:moveTo>
                      <a:pt x="96" y="0"/>
                    </a:moveTo>
                    <a:lnTo>
                      <a:pt x="624" y="0"/>
                    </a:lnTo>
                    <a:lnTo>
                      <a:pt x="720" y="48"/>
                    </a:lnTo>
                    <a:lnTo>
                      <a:pt x="0" y="48"/>
                    </a:lnTo>
                    <a:lnTo>
                      <a:pt x="96" y="0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351" name="AutoShape 36"/>
            <p:cNvSpPr>
              <a:spLocks noChangeArrowheads="1"/>
            </p:cNvSpPr>
            <p:nvPr/>
          </p:nvSpPr>
          <p:spPr bwMode="auto">
            <a:xfrm>
              <a:off x="6797173" y="3674011"/>
              <a:ext cx="641350" cy="60960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63500" dist="29783" dir="1514402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52" name="AutoShape 37"/>
            <p:cNvSpPr>
              <a:spLocks noChangeArrowheads="1"/>
            </p:cNvSpPr>
            <p:nvPr/>
          </p:nvSpPr>
          <p:spPr bwMode="auto">
            <a:xfrm>
              <a:off x="6870198" y="3750211"/>
              <a:ext cx="495300" cy="45720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53" name="Rectangle 38"/>
            <p:cNvSpPr>
              <a:spLocks noChangeArrowheads="1"/>
            </p:cNvSpPr>
            <p:nvPr/>
          </p:nvSpPr>
          <p:spPr bwMode="auto">
            <a:xfrm>
              <a:off x="6727323" y="4283611"/>
              <a:ext cx="781050" cy="77788"/>
            </a:xfrm>
            <a:prstGeom prst="rect">
              <a:avLst/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54" name="Rectangle 39"/>
            <p:cNvSpPr>
              <a:spLocks noChangeArrowheads="1"/>
            </p:cNvSpPr>
            <p:nvPr/>
          </p:nvSpPr>
          <p:spPr bwMode="auto">
            <a:xfrm>
              <a:off x="6727323" y="4361399"/>
              <a:ext cx="781050" cy="149225"/>
            </a:xfrm>
            <a:prstGeom prst="rect">
              <a:avLst/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55" name="Rectangle 40"/>
            <p:cNvSpPr>
              <a:spLocks noChangeArrowheads="1"/>
            </p:cNvSpPr>
            <p:nvPr/>
          </p:nvSpPr>
          <p:spPr bwMode="auto">
            <a:xfrm>
              <a:off x="6797173" y="4361399"/>
              <a:ext cx="285750" cy="73025"/>
            </a:xfrm>
            <a:prstGeom prst="rect">
              <a:avLst/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56" name="Freeform 41"/>
            <p:cNvSpPr>
              <a:spLocks/>
            </p:cNvSpPr>
            <p:nvPr/>
          </p:nvSpPr>
          <p:spPr bwMode="auto">
            <a:xfrm>
              <a:off x="6584448" y="4510624"/>
              <a:ext cx="1066800" cy="153988"/>
            </a:xfrm>
            <a:custGeom>
              <a:avLst/>
              <a:gdLst>
                <a:gd name="T0" fmla="*/ 84 w 720"/>
                <a:gd name="T1" fmla="*/ 0 h 48"/>
                <a:gd name="T2" fmla="*/ 543 w 720"/>
                <a:gd name="T3" fmla="*/ 0 h 48"/>
                <a:gd name="T4" fmla="*/ 627 w 720"/>
                <a:gd name="T5" fmla="*/ 196 h 48"/>
                <a:gd name="T6" fmla="*/ 0 w 720"/>
                <a:gd name="T7" fmla="*/ 196 h 48"/>
                <a:gd name="T8" fmla="*/ 84 w 720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8"/>
                <a:gd name="T17" fmla="*/ 720 w 72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8">
                  <a:moveTo>
                    <a:pt x="96" y="0"/>
                  </a:moveTo>
                  <a:lnTo>
                    <a:pt x="624" y="0"/>
                  </a:lnTo>
                  <a:lnTo>
                    <a:pt x="720" y="48"/>
                  </a:lnTo>
                  <a:lnTo>
                    <a:pt x="0" y="48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chemeClr val="accent1">
                <a:alpha val="3000"/>
              </a:schemeClr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57" name="AutoShape 43"/>
            <p:cNvSpPr>
              <a:spLocks noChangeArrowheads="1"/>
            </p:cNvSpPr>
            <p:nvPr/>
          </p:nvSpPr>
          <p:spPr bwMode="auto">
            <a:xfrm>
              <a:off x="4964112" y="3322743"/>
              <a:ext cx="641350" cy="60960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63500" dist="29783" dir="1514402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58" name="AutoShape 44"/>
            <p:cNvSpPr>
              <a:spLocks noChangeArrowheads="1"/>
            </p:cNvSpPr>
            <p:nvPr/>
          </p:nvSpPr>
          <p:spPr bwMode="auto">
            <a:xfrm>
              <a:off x="5037137" y="3398943"/>
              <a:ext cx="495300" cy="45720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59" name="Rectangle 45"/>
            <p:cNvSpPr>
              <a:spLocks noChangeArrowheads="1"/>
            </p:cNvSpPr>
            <p:nvPr/>
          </p:nvSpPr>
          <p:spPr bwMode="auto">
            <a:xfrm>
              <a:off x="4894262" y="3932343"/>
              <a:ext cx="781050" cy="77788"/>
            </a:xfrm>
            <a:prstGeom prst="rect">
              <a:avLst/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60" name="Rectangle 46"/>
            <p:cNvSpPr>
              <a:spLocks noChangeArrowheads="1"/>
            </p:cNvSpPr>
            <p:nvPr/>
          </p:nvSpPr>
          <p:spPr bwMode="auto">
            <a:xfrm>
              <a:off x="4894262" y="4010131"/>
              <a:ext cx="781050" cy="149225"/>
            </a:xfrm>
            <a:prstGeom prst="rect">
              <a:avLst/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61" name="Rectangle 47"/>
            <p:cNvSpPr>
              <a:spLocks noChangeArrowheads="1"/>
            </p:cNvSpPr>
            <p:nvPr/>
          </p:nvSpPr>
          <p:spPr bwMode="auto">
            <a:xfrm>
              <a:off x="4964112" y="4010131"/>
              <a:ext cx="285750" cy="73025"/>
            </a:xfrm>
            <a:prstGeom prst="rect">
              <a:avLst/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62" name="Freeform 48"/>
            <p:cNvSpPr>
              <a:spLocks/>
            </p:cNvSpPr>
            <p:nvPr/>
          </p:nvSpPr>
          <p:spPr bwMode="auto">
            <a:xfrm>
              <a:off x="4751387" y="4159356"/>
              <a:ext cx="1066800" cy="153988"/>
            </a:xfrm>
            <a:custGeom>
              <a:avLst/>
              <a:gdLst>
                <a:gd name="T0" fmla="*/ 84 w 720"/>
                <a:gd name="T1" fmla="*/ 0 h 48"/>
                <a:gd name="T2" fmla="*/ 543 w 720"/>
                <a:gd name="T3" fmla="*/ 0 h 48"/>
                <a:gd name="T4" fmla="*/ 627 w 720"/>
                <a:gd name="T5" fmla="*/ 196 h 48"/>
                <a:gd name="T6" fmla="*/ 0 w 720"/>
                <a:gd name="T7" fmla="*/ 196 h 48"/>
                <a:gd name="T8" fmla="*/ 84 w 720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8"/>
                <a:gd name="T17" fmla="*/ 720 w 72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8">
                  <a:moveTo>
                    <a:pt x="96" y="0"/>
                  </a:moveTo>
                  <a:lnTo>
                    <a:pt x="624" y="0"/>
                  </a:lnTo>
                  <a:lnTo>
                    <a:pt x="720" y="48"/>
                  </a:lnTo>
                  <a:lnTo>
                    <a:pt x="0" y="48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chemeClr val="accent1">
                <a:alpha val="3000"/>
              </a:schemeClr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63" name="Line 71"/>
            <p:cNvSpPr>
              <a:spLocks noChangeShapeType="1"/>
            </p:cNvSpPr>
            <p:nvPr/>
          </p:nvSpPr>
          <p:spPr bwMode="auto">
            <a:xfrm flipH="1" flipV="1">
              <a:off x="5675312" y="3597810"/>
              <a:ext cx="1052011" cy="272965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64" name="Line 76"/>
            <p:cNvSpPr>
              <a:spLocks noChangeShapeType="1"/>
            </p:cNvSpPr>
            <p:nvPr/>
          </p:nvSpPr>
          <p:spPr bwMode="auto">
            <a:xfrm flipH="1" flipV="1">
              <a:off x="5249862" y="2760559"/>
              <a:ext cx="71397" cy="479782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365" name="Group 364"/>
            <p:cNvGrpSpPr/>
            <p:nvPr/>
          </p:nvGrpSpPr>
          <p:grpSpPr>
            <a:xfrm>
              <a:off x="4908825" y="1646158"/>
              <a:ext cx="610305" cy="652317"/>
              <a:chOff x="6031266" y="2285295"/>
              <a:chExt cx="610305" cy="652317"/>
            </a:xfrm>
          </p:grpSpPr>
          <p:pic>
            <p:nvPicPr>
              <p:cNvPr id="386" name="Picture 385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031266" y="2285295"/>
                <a:ext cx="610305" cy="610305"/>
              </a:xfrm>
              <a:prstGeom prst="rect">
                <a:avLst/>
              </a:prstGeom>
            </p:spPr>
          </p:pic>
          <p:sp>
            <p:nvSpPr>
              <p:cNvPr id="387" name="Text Box 77"/>
              <p:cNvSpPr txBox="1">
                <a:spLocks noChangeArrowheads="1"/>
              </p:cNvSpPr>
              <p:nvPr/>
            </p:nvSpPr>
            <p:spPr bwMode="auto">
              <a:xfrm>
                <a:off x="6055456" y="2475947"/>
                <a:ext cx="496887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altLang="ja-JP" dirty="0"/>
                  <a:t>1</a:t>
                </a:r>
              </a:p>
            </p:txBody>
          </p:sp>
        </p:grpSp>
        <p:pic>
          <p:nvPicPr>
            <p:cNvPr id="366" name="Picture 365"/>
            <p:cNvPicPr>
              <a:picLocks noChangeAspect="1"/>
            </p:cNvPicPr>
            <p:nvPr/>
          </p:nvPicPr>
          <p:blipFill>
            <a:blip r:embed="rId3">
              <a:alphaModFix amt="31000"/>
            </a:blip>
            <a:stretch>
              <a:fillRect/>
            </a:stretch>
          </p:blipFill>
          <p:spPr>
            <a:xfrm>
              <a:off x="6800953" y="3597811"/>
              <a:ext cx="610305" cy="610305"/>
            </a:xfrm>
            <a:prstGeom prst="rect">
              <a:avLst/>
            </a:prstGeom>
          </p:spPr>
        </p:pic>
        <p:pic>
          <p:nvPicPr>
            <p:cNvPr id="367" name="Picture 366"/>
            <p:cNvPicPr>
              <a:picLocks noChangeAspect="1"/>
            </p:cNvPicPr>
            <p:nvPr/>
          </p:nvPicPr>
          <p:blipFill>
            <a:blip r:embed="rId3">
              <a:alphaModFix amt="31000"/>
            </a:blip>
            <a:stretch>
              <a:fillRect/>
            </a:stretch>
          </p:blipFill>
          <p:spPr>
            <a:xfrm>
              <a:off x="4964112" y="3240342"/>
              <a:ext cx="610305" cy="610305"/>
            </a:xfrm>
            <a:prstGeom prst="rect">
              <a:avLst/>
            </a:prstGeom>
          </p:spPr>
        </p:pic>
        <p:grpSp>
          <p:nvGrpSpPr>
            <p:cNvPr id="368" name="Group 41"/>
            <p:cNvGrpSpPr>
              <a:grpSpLocks/>
            </p:cNvGrpSpPr>
            <p:nvPr/>
          </p:nvGrpSpPr>
          <p:grpSpPr bwMode="auto">
            <a:xfrm>
              <a:off x="4751387" y="3322743"/>
              <a:ext cx="1066800" cy="990600"/>
              <a:chOff x="3241" y="2664"/>
              <a:chExt cx="672" cy="624"/>
            </a:xfrm>
          </p:grpSpPr>
          <p:sp>
            <p:nvSpPr>
              <p:cNvPr id="380" name="AutoShape 42"/>
              <p:cNvSpPr>
                <a:spLocks noChangeArrowheads="1"/>
              </p:cNvSpPr>
              <p:nvPr/>
            </p:nvSpPr>
            <p:spPr bwMode="auto">
              <a:xfrm>
                <a:off x="3375" y="2664"/>
                <a:ext cx="404" cy="384"/>
              </a:xfrm>
              <a:prstGeom prst="roundRect">
                <a:avLst>
                  <a:gd name="adj" fmla="val 16667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29783" dir="1514402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81" name="AutoShape 43"/>
              <p:cNvSpPr>
                <a:spLocks noChangeArrowheads="1"/>
              </p:cNvSpPr>
              <p:nvPr/>
            </p:nvSpPr>
            <p:spPr bwMode="auto">
              <a:xfrm>
                <a:off x="3421" y="2712"/>
                <a:ext cx="312" cy="288"/>
              </a:xfrm>
              <a:prstGeom prst="roundRect">
                <a:avLst>
                  <a:gd name="adj" fmla="val 16667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82" name="Rectangle 44"/>
              <p:cNvSpPr>
                <a:spLocks noChangeArrowheads="1"/>
              </p:cNvSpPr>
              <p:nvPr/>
            </p:nvSpPr>
            <p:spPr bwMode="auto">
              <a:xfrm>
                <a:off x="3331" y="3048"/>
                <a:ext cx="492" cy="49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83" name="Rectangle 45"/>
              <p:cNvSpPr>
                <a:spLocks noChangeArrowheads="1"/>
              </p:cNvSpPr>
              <p:nvPr/>
            </p:nvSpPr>
            <p:spPr bwMode="auto">
              <a:xfrm>
                <a:off x="3331" y="3097"/>
                <a:ext cx="492" cy="94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84" name="Rectangle 46"/>
              <p:cNvSpPr>
                <a:spLocks noChangeArrowheads="1"/>
              </p:cNvSpPr>
              <p:nvPr/>
            </p:nvSpPr>
            <p:spPr bwMode="auto">
              <a:xfrm>
                <a:off x="3375" y="3097"/>
                <a:ext cx="180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85" name="Freeform 47"/>
              <p:cNvSpPr>
                <a:spLocks/>
              </p:cNvSpPr>
              <p:nvPr/>
            </p:nvSpPr>
            <p:spPr bwMode="auto">
              <a:xfrm>
                <a:off x="3241" y="3191"/>
                <a:ext cx="672" cy="97"/>
              </a:xfrm>
              <a:custGeom>
                <a:avLst/>
                <a:gdLst>
                  <a:gd name="T0" fmla="*/ 84 w 720"/>
                  <a:gd name="T1" fmla="*/ 0 h 48"/>
                  <a:gd name="T2" fmla="*/ 543 w 720"/>
                  <a:gd name="T3" fmla="*/ 0 h 48"/>
                  <a:gd name="T4" fmla="*/ 627 w 720"/>
                  <a:gd name="T5" fmla="*/ 196 h 48"/>
                  <a:gd name="T6" fmla="*/ 0 w 720"/>
                  <a:gd name="T7" fmla="*/ 196 h 48"/>
                  <a:gd name="T8" fmla="*/ 84 w 720"/>
                  <a:gd name="T9" fmla="*/ 0 h 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0"/>
                  <a:gd name="T16" fmla="*/ 0 h 48"/>
                  <a:gd name="T17" fmla="*/ 720 w 720"/>
                  <a:gd name="T18" fmla="*/ 48 h 4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0" h="48">
                    <a:moveTo>
                      <a:pt x="96" y="0"/>
                    </a:moveTo>
                    <a:lnTo>
                      <a:pt x="624" y="0"/>
                    </a:lnTo>
                    <a:lnTo>
                      <a:pt x="720" y="48"/>
                    </a:lnTo>
                    <a:lnTo>
                      <a:pt x="0" y="48"/>
                    </a:lnTo>
                    <a:lnTo>
                      <a:pt x="96" y="0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369" name="Picture 36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964112" y="3240342"/>
              <a:ext cx="610305" cy="610305"/>
            </a:xfrm>
            <a:prstGeom prst="rect">
              <a:avLst/>
            </a:prstGeom>
          </p:spPr>
        </p:pic>
        <p:sp>
          <p:nvSpPr>
            <p:cNvPr id="370" name="Text Box 77"/>
            <p:cNvSpPr txBox="1">
              <a:spLocks noChangeArrowheads="1"/>
            </p:cNvSpPr>
            <p:nvPr/>
          </p:nvSpPr>
          <p:spPr bwMode="auto">
            <a:xfrm>
              <a:off x="5010302" y="3409111"/>
              <a:ext cx="49688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dirty="0"/>
                <a:t>2</a:t>
              </a:r>
            </a:p>
          </p:txBody>
        </p:sp>
        <p:grpSp>
          <p:nvGrpSpPr>
            <p:cNvPr id="371" name="Group 34"/>
            <p:cNvGrpSpPr>
              <a:grpSpLocks/>
            </p:cNvGrpSpPr>
            <p:nvPr/>
          </p:nvGrpSpPr>
          <p:grpSpPr bwMode="auto">
            <a:xfrm>
              <a:off x="6584448" y="3674011"/>
              <a:ext cx="1066800" cy="990600"/>
              <a:chOff x="3241" y="2664"/>
              <a:chExt cx="672" cy="624"/>
            </a:xfrm>
          </p:grpSpPr>
          <p:sp>
            <p:nvSpPr>
              <p:cNvPr id="374" name="AutoShape 35"/>
              <p:cNvSpPr>
                <a:spLocks noChangeArrowheads="1"/>
              </p:cNvSpPr>
              <p:nvPr/>
            </p:nvSpPr>
            <p:spPr bwMode="auto">
              <a:xfrm>
                <a:off x="3375" y="2664"/>
                <a:ext cx="404" cy="384"/>
              </a:xfrm>
              <a:prstGeom prst="roundRect">
                <a:avLst>
                  <a:gd name="adj" fmla="val 16667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29783" dir="1514402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75" name="AutoShape 36"/>
              <p:cNvSpPr>
                <a:spLocks noChangeArrowheads="1"/>
              </p:cNvSpPr>
              <p:nvPr/>
            </p:nvSpPr>
            <p:spPr bwMode="auto">
              <a:xfrm>
                <a:off x="3421" y="2712"/>
                <a:ext cx="312" cy="288"/>
              </a:xfrm>
              <a:prstGeom prst="roundRect">
                <a:avLst>
                  <a:gd name="adj" fmla="val 16667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76" name="Rectangle 37"/>
              <p:cNvSpPr>
                <a:spLocks noChangeArrowheads="1"/>
              </p:cNvSpPr>
              <p:nvPr/>
            </p:nvSpPr>
            <p:spPr bwMode="auto">
              <a:xfrm>
                <a:off x="3331" y="3048"/>
                <a:ext cx="492" cy="49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77" name="Rectangle 38"/>
              <p:cNvSpPr>
                <a:spLocks noChangeArrowheads="1"/>
              </p:cNvSpPr>
              <p:nvPr/>
            </p:nvSpPr>
            <p:spPr bwMode="auto">
              <a:xfrm>
                <a:off x="3331" y="3097"/>
                <a:ext cx="492" cy="94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78" name="Rectangle 39"/>
              <p:cNvSpPr>
                <a:spLocks noChangeArrowheads="1"/>
              </p:cNvSpPr>
              <p:nvPr/>
            </p:nvSpPr>
            <p:spPr bwMode="auto">
              <a:xfrm>
                <a:off x="3375" y="3097"/>
                <a:ext cx="180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79" name="Freeform 40"/>
              <p:cNvSpPr>
                <a:spLocks/>
              </p:cNvSpPr>
              <p:nvPr/>
            </p:nvSpPr>
            <p:spPr bwMode="auto">
              <a:xfrm>
                <a:off x="3241" y="3191"/>
                <a:ext cx="672" cy="97"/>
              </a:xfrm>
              <a:custGeom>
                <a:avLst/>
                <a:gdLst>
                  <a:gd name="T0" fmla="*/ 84 w 720"/>
                  <a:gd name="T1" fmla="*/ 0 h 48"/>
                  <a:gd name="T2" fmla="*/ 543 w 720"/>
                  <a:gd name="T3" fmla="*/ 0 h 48"/>
                  <a:gd name="T4" fmla="*/ 627 w 720"/>
                  <a:gd name="T5" fmla="*/ 196 h 48"/>
                  <a:gd name="T6" fmla="*/ 0 w 720"/>
                  <a:gd name="T7" fmla="*/ 196 h 48"/>
                  <a:gd name="T8" fmla="*/ 84 w 720"/>
                  <a:gd name="T9" fmla="*/ 0 h 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0"/>
                  <a:gd name="T16" fmla="*/ 0 h 48"/>
                  <a:gd name="T17" fmla="*/ 720 w 720"/>
                  <a:gd name="T18" fmla="*/ 48 h 4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0" h="48">
                    <a:moveTo>
                      <a:pt x="96" y="0"/>
                    </a:moveTo>
                    <a:lnTo>
                      <a:pt x="624" y="0"/>
                    </a:lnTo>
                    <a:lnTo>
                      <a:pt x="720" y="48"/>
                    </a:lnTo>
                    <a:lnTo>
                      <a:pt x="0" y="48"/>
                    </a:lnTo>
                    <a:lnTo>
                      <a:pt x="96" y="0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372" name="Picture 37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00953" y="3597811"/>
              <a:ext cx="610305" cy="610305"/>
            </a:xfrm>
            <a:prstGeom prst="rect">
              <a:avLst/>
            </a:prstGeom>
          </p:spPr>
        </p:pic>
        <p:sp>
          <p:nvSpPr>
            <p:cNvPr id="373" name="Text Box 77"/>
            <p:cNvSpPr txBox="1">
              <a:spLocks noChangeArrowheads="1"/>
            </p:cNvSpPr>
            <p:nvPr/>
          </p:nvSpPr>
          <p:spPr bwMode="auto">
            <a:xfrm>
              <a:off x="6836057" y="3777392"/>
              <a:ext cx="49688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dirty="0" smtClean="0"/>
                <a:t>3</a:t>
              </a:r>
              <a:endParaRPr lang="en-US" altLang="ja-JP" dirty="0"/>
            </a:p>
          </p:txBody>
        </p:sp>
      </p:grpSp>
      <p:grpSp>
        <p:nvGrpSpPr>
          <p:cNvPr id="403" name="Group 402"/>
          <p:cNvGrpSpPr/>
          <p:nvPr/>
        </p:nvGrpSpPr>
        <p:grpSpPr>
          <a:xfrm>
            <a:off x="1106422" y="3268995"/>
            <a:ext cx="743254" cy="1089695"/>
            <a:chOff x="1106422" y="3268995"/>
            <a:chExt cx="743254" cy="1089695"/>
          </a:xfrm>
        </p:grpSpPr>
        <p:grpSp>
          <p:nvGrpSpPr>
            <p:cNvPr id="404" name="Group 4"/>
            <p:cNvGrpSpPr>
              <a:grpSpLocks/>
            </p:cNvGrpSpPr>
            <p:nvPr/>
          </p:nvGrpSpPr>
          <p:grpSpPr bwMode="auto">
            <a:xfrm>
              <a:off x="1111935" y="3268995"/>
              <a:ext cx="737741" cy="769392"/>
              <a:chOff x="429" y="1872"/>
              <a:chExt cx="246" cy="284"/>
            </a:xfrm>
          </p:grpSpPr>
          <p:sp>
            <p:nvSpPr>
              <p:cNvPr id="407" name="AutoShape 5"/>
              <p:cNvSpPr>
                <a:spLocks noChangeArrowheads="1"/>
              </p:cNvSpPr>
              <p:nvPr/>
            </p:nvSpPr>
            <p:spPr bwMode="auto">
              <a:xfrm>
                <a:off x="451" y="1872"/>
                <a:ext cx="203" cy="207"/>
              </a:xfrm>
              <a:prstGeom prst="roundRect">
                <a:avLst>
                  <a:gd name="adj" fmla="val 16667"/>
                </a:avLst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29783" dir="1514402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08" name="AutoShape 6"/>
              <p:cNvSpPr>
                <a:spLocks noChangeArrowheads="1"/>
              </p:cNvSpPr>
              <p:nvPr/>
            </p:nvSpPr>
            <p:spPr bwMode="auto">
              <a:xfrm>
                <a:off x="474" y="1898"/>
                <a:ext cx="156" cy="155"/>
              </a:xfrm>
              <a:prstGeom prst="roundRect">
                <a:avLst>
                  <a:gd name="adj" fmla="val 16667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09" name="Rectangle 7"/>
              <p:cNvSpPr>
                <a:spLocks noChangeArrowheads="1"/>
              </p:cNvSpPr>
              <p:nvPr/>
            </p:nvSpPr>
            <p:spPr bwMode="auto">
              <a:xfrm>
                <a:off x="429" y="2079"/>
                <a:ext cx="246" cy="26"/>
              </a:xfrm>
              <a:prstGeom prst="rect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0" name="Rectangle 8"/>
              <p:cNvSpPr>
                <a:spLocks noChangeArrowheads="1"/>
              </p:cNvSpPr>
              <p:nvPr/>
            </p:nvSpPr>
            <p:spPr bwMode="auto">
              <a:xfrm>
                <a:off x="429" y="2105"/>
                <a:ext cx="246" cy="51"/>
              </a:xfrm>
              <a:prstGeom prst="rect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1" name="Rectangle 9"/>
              <p:cNvSpPr>
                <a:spLocks noChangeArrowheads="1"/>
              </p:cNvSpPr>
              <p:nvPr/>
            </p:nvSpPr>
            <p:spPr bwMode="auto">
              <a:xfrm>
                <a:off x="451" y="2105"/>
                <a:ext cx="90" cy="25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405" name="Text Box 78"/>
            <p:cNvSpPr txBox="1">
              <a:spLocks noChangeArrowheads="1"/>
            </p:cNvSpPr>
            <p:nvPr/>
          </p:nvSpPr>
          <p:spPr bwMode="auto">
            <a:xfrm>
              <a:off x="1106422" y="4020136"/>
              <a:ext cx="70924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600" dirty="0" smtClean="0"/>
                <a:t>Client</a:t>
              </a:r>
              <a:endParaRPr lang="en-US" altLang="ja-JP" sz="1600" dirty="0"/>
            </a:p>
          </p:txBody>
        </p:sp>
        <p:pic>
          <p:nvPicPr>
            <p:cNvPr id="406" name="Picture 40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1303363" y="3352799"/>
              <a:ext cx="366715" cy="436769"/>
            </a:xfrm>
            <a:prstGeom prst="rect">
              <a:avLst/>
            </a:prstGeom>
          </p:spPr>
        </p:pic>
      </p:grpSp>
      <p:grpSp>
        <p:nvGrpSpPr>
          <p:cNvPr id="433" name="Group 432"/>
          <p:cNvGrpSpPr/>
          <p:nvPr/>
        </p:nvGrpSpPr>
        <p:grpSpPr>
          <a:xfrm>
            <a:off x="6864708" y="2789196"/>
            <a:ext cx="2014586" cy="986704"/>
            <a:chOff x="6864708" y="2789196"/>
            <a:chExt cx="2014586" cy="986704"/>
          </a:xfrm>
        </p:grpSpPr>
        <p:sp>
          <p:nvSpPr>
            <p:cNvPr id="434" name="Text Box 92"/>
            <p:cNvSpPr txBox="1">
              <a:spLocks noChangeArrowheads="1"/>
            </p:cNvSpPr>
            <p:nvPr/>
          </p:nvSpPr>
          <p:spPr bwMode="auto">
            <a:xfrm>
              <a:off x="7417335" y="2789196"/>
              <a:ext cx="146195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600" dirty="0" smtClean="0"/>
                <a:t>Hidden server</a:t>
              </a:r>
              <a:endParaRPr lang="en-US" altLang="ja-JP" sz="1600" dirty="0"/>
            </a:p>
          </p:txBody>
        </p:sp>
        <p:grpSp>
          <p:nvGrpSpPr>
            <p:cNvPr id="435" name="Group 434"/>
            <p:cNvGrpSpPr/>
            <p:nvPr/>
          </p:nvGrpSpPr>
          <p:grpSpPr>
            <a:xfrm>
              <a:off x="6864708" y="3127137"/>
              <a:ext cx="670543" cy="648763"/>
              <a:chOff x="6864708" y="3127137"/>
              <a:chExt cx="670543" cy="648763"/>
            </a:xfrm>
          </p:grpSpPr>
          <p:grpSp>
            <p:nvGrpSpPr>
              <p:cNvPr id="436" name="Group 85"/>
              <p:cNvGrpSpPr>
                <a:grpSpLocks/>
              </p:cNvGrpSpPr>
              <p:nvPr/>
            </p:nvGrpSpPr>
            <p:grpSpPr bwMode="auto">
              <a:xfrm>
                <a:off x="6864708" y="3127137"/>
                <a:ext cx="670543" cy="648763"/>
                <a:chOff x="429" y="1872"/>
                <a:chExt cx="246" cy="284"/>
              </a:xfrm>
            </p:grpSpPr>
            <p:sp>
              <p:nvSpPr>
                <p:cNvPr id="438" name="AutoShape 86"/>
                <p:cNvSpPr>
                  <a:spLocks noChangeArrowheads="1"/>
                </p:cNvSpPr>
                <p:nvPr/>
              </p:nvSpPr>
              <p:spPr bwMode="auto">
                <a:xfrm>
                  <a:off x="451" y="1872"/>
                  <a:ext cx="203" cy="207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FFF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29783" dir="1514402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ja-JP" altLang="en-US"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439" name="AutoShape 87"/>
                <p:cNvSpPr>
                  <a:spLocks noChangeArrowheads="1"/>
                </p:cNvSpPr>
                <p:nvPr/>
              </p:nvSpPr>
              <p:spPr bwMode="auto">
                <a:xfrm>
                  <a:off x="474" y="1898"/>
                  <a:ext cx="156" cy="155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440" name="Rectangle 88"/>
                <p:cNvSpPr>
                  <a:spLocks noChangeArrowheads="1"/>
                </p:cNvSpPr>
                <p:nvPr/>
              </p:nvSpPr>
              <p:spPr bwMode="auto">
                <a:xfrm>
                  <a:off x="429" y="2079"/>
                  <a:ext cx="246" cy="26"/>
                </a:xfrm>
                <a:prstGeom prst="rect">
                  <a:avLst/>
                </a:prstGeom>
                <a:solidFill>
                  <a:srgbClr val="FFFF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441" name="Rectangle 89"/>
                <p:cNvSpPr>
                  <a:spLocks noChangeArrowheads="1"/>
                </p:cNvSpPr>
                <p:nvPr/>
              </p:nvSpPr>
              <p:spPr bwMode="auto">
                <a:xfrm>
                  <a:off x="429" y="2105"/>
                  <a:ext cx="246" cy="51"/>
                </a:xfrm>
                <a:prstGeom prst="rect">
                  <a:avLst/>
                </a:prstGeom>
                <a:solidFill>
                  <a:srgbClr val="FFFF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442" name="Rectangle 90"/>
                <p:cNvSpPr>
                  <a:spLocks noChangeArrowheads="1"/>
                </p:cNvSpPr>
                <p:nvPr/>
              </p:nvSpPr>
              <p:spPr bwMode="auto">
                <a:xfrm>
                  <a:off x="451" y="2105"/>
                  <a:ext cx="90" cy="25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</p:grpSp>
          <p:pic>
            <p:nvPicPr>
              <p:cNvPr id="437" name="Picture 436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056827" y="3191660"/>
                <a:ext cx="244264" cy="348949"/>
              </a:xfrm>
              <a:prstGeom prst="rect">
                <a:avLst/>
              </a:prstGeom>
            </p:spPr>
          </p:pic>
        </p:grp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44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6837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Tor: hidden services</a:t>
            </a:r>
            <a:endParaRPr kumimoji="1" lang="ja-JP" altLang="en-US" dirty="0"/>
          </a:p>
        </p:txBody>
      </p:sp>
      <p:sp>
        <p:nvSpPr>
          <p:cNvPr id="12083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752600"/>
            <a:ext cx="8229600" cy="1295400"/>
          </a:xfrm>
        </p:spPr>
        <p:txBody>
          <a:bodyPr>
            <a:normAutofit/>
          </a:bodyPr>
          <a:lstStyle/>
          <a:p>
            <a:r>
              <a:rPr lang="en-US" altLang="ja-JP" sz="2000" dirty="0" smtClean="0">
                <a:latin typeface="Arial" charset="0"/>
                <a:ea typeface="ＭＳ Ｐゴシック" charset="0"/>
                <a:cs typeface="ＭＳ Ｐゴシック" charset="0"/>
              </a:rPr>
              <a:t>Client communicate with hidden server through </a:t>
            </a:r>
            <a:r>
              <a:rPr lang="en-US" altLang="ja-JP" sz="2000" dirty="0" err="1" smtClean="0">
                <a:latin typeface="Arial" charset="0"/>
                <a:ea typeface="ＭＳ Ｐゴシック" charset="0"/>
                <a:cs typeface="ＭＳ Ｐゴシック" charset="0"/>
              </a:rPr>
              <a:t>rendez-vous</a:t>
            </a:r>
            <a:r>
              <a:rPr lang="en-US" altLang="ja-JP" sz="2000" dirty="0" smtClean="0">
                <a:latin typeface="Arial" charset="0"/>
                <a:ea typeface="ＭＳ Ｐゴシック" charset="0"/>
                <a:cs typeface="ＭＳ Ｐゴシック" charset="0"/>
              </a:rPr>
              <a:t> point from then on</a:t>
            </a:r>
          </a:p>
          <a:p>
            <a:r>
              <a:rPr lang="en-US" altLang="ja-JP" sz="2000" dirty="0" smtClean="0">
                <a:latin typeface="Arial" charset="0"/>
                <a:ea typeface="ＭＳ Ｐゴシック" charset="0"/>
                <a:cs typeface="ＭＳ Ｐゴシック" charset="0"/>
              </a:rPr>
              <a:t>6 hops (3 picked by client, including RP, 3 picked by server)</a:t>
            </a:r>
            <a:endParaRPr lang="en-US" altLang="ja-JP" sz="20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120840" name="Group 11"/>
          <p:cNvGrpSpPr>
            <a:grpSpLocks/>
          </p:cNvGrpSpPr>
          <p:nvPr/>
        </p:nvGrpSpPr>
        <p:grpSpPr bwMode="auto">
          <a:xfrm>
            <a:off x="2362200" y="3352800"/>
            <a:ext cx="4313238" cy="2133600"/>
            <a:chOff x="1719" y="1709"/>
            <a:chExt cx="1775" cy="1123"/>
          </a:xfrm>
        </p:grpSpPr>
        <p:sp>
          <p:nvSpPr>
            <p:cNvPr id="120923" name="Oval 12"/>
            <p:cNvSpPr>
              <a:spLocks noChangeArrowheads="1"/>
            </p:cNvSpPr>
            <p:nvPr/>
          </p:nvSpPr>
          <p:spPr bwMode="auto">
            <a:xfrm>
              <a:off x="2109" y="1709"/>
              <a:ext cx="736" cy="345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924" name="Oval 13"/>
            <p:cNvSpPr>
              <a:spLocks noChangeArrowheads="1"/>
            </p:cNvSpPr>
            <p:nvPr/>
          </p:nvSpPr>
          <p:spPr bwMode="auto">
            <a:xfrm>
              <a:off x="2542" y="1752"/>
              <a:ext cx="692" cy="34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925" name="Oval 14"/>
            <p:cNvSpPr>
              <a:spLocks noChangeArrowheads="1"/>
            </p:cNvSpPr>
            <p:nvPr/>
          </p:nvSpPr>
          <p:spPr bwMode="auto">
            <a:xfrm>
              <a:off x="2715" y="1925"/>
              <a:ext cx="692" cy="345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>
                <a:latin typeface="Times New Roman" charset="0"/>
              </a:endParaRPr>
            </a:p>
          </p:txBody>
        </p:sp>
        <p:sp>
          <p:nvSpPr>
            <p:cNvPr id="120926" name="Oval 15"/>
            <p:cNvSpPr>
              <a:spLocks noChangeArrowheads="1"/>
            </p:cNvSpPr>
            <p:nvPr/>
          </p:nvSpPr>
          <p:spPr bwMode="auto">
            <a:xfrm>
              <a:off x="2801" y="2141"/>
              <a:ext cx="693" cy="518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>
                <a:latin typeface="Times New Roman" charset="0"/>
              </a:endParaRPr>
            </a:p>
          </p:txBody>
        </p:sp>
        <p:sp>
          <p:nvSpPr>
            <p:cNvPr id="120927" name="Oval 16"/>
            <p:cNvSpPr>
              <a:spLocks noChangeArrowheads="1"/>
            </p:cNvSpPr>
            <p:nvPr/>
          </p:nvSpPr>
          <p:spPr bwMode="auto">
            <a:xfrm>
              <a:off x="2412" y="2270"/>
              <a:ext cx="692" cy="56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>
                <a:latin typeface="Times New Roman" charset="0"/>
              </a:endParaRPr>
            </a:p>
          </p:txBody>
        </p:sp>
        <p:sp>
          <p:nvSpPr>
            <p:cNvPr id="120928" name="Oval 17"/>
            <p:cNvSpPr>
              <a:spLocks noChangeArrowheads="1"/>
            </p:cNvSpPr>
            <p:nvPr/>
          </p:nvSpPr>
          <p:spPr bwMode="auto">
            <a:xfrm>
              <a:off x="1935" y="2141"/>
              <a:ext cx="693" cy="648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>
                <a:latin typeface="Times New Roman" charset="0"/>
              </a:endParaRPr>
            </a:p>
          </p:txBody>
        </p:sp>
        <p:sp>
          <p:nvSpPr>
            <p:cNvPr id="120929" name="Oval 18"/>
            <p:cNvSpPr>
              <a:spLocks noChangeArrowheads="1"/>
            </p:cNvSpPr>
            <p:nvPr/>
          </p:nvSpPr>
          <p:spPr bwMode="auto">
            <a:xfrm>
              <a:off x="1719" y="1838"/>
              <a:ext cx="693" cy="605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>
                <a:latin typeface="Times New Roman" charset="0"/>
              </a:endParaRPr>
            </a:p>
          </p:txBody>
        </p:sp>
        <p:sp>
          <p:nvSpPr>
            <p:cNvPr id="120930" name="Freeform 19"/>
            <p:cNvSpPr>
              <a:spLocks/>
            </p:cNvSpPr>
            <p:nvPr/>
          </p:nvSpPr>
          <p:spPr bwMode="auto">
            <a:xfrm>
              <a:off x="1893" y="1753"/>
              <a:ext cx="1470" cy="1037"/>
            </a:xfrm>
            <a:custGeom>
              <a:avLst/>
              <a:gdLst>
                <a:gd name="T0" fmla="*/ 39 w 1632"/>
                <a:gd name="T1" fmla="*/ 156 h 1152"/>
                <a:gd name="T2" fmla="*/ 312 w 1632"/>
                <a:gd name="T3" fmla="*/ 39 h 1152"/>
                <a:gd name="T4" fmla="*/ 545 w 1632"/>
                <a:gd name="T5" fmla="*/ 0 h 1152"/>
                <a:gd name="T6" fmla="*/ 1012 w 1632"/>
                <a:gd name="T7" fmla="*/ 39 h 1152"/>
                <a:gd name="T8" fmla="*/ 1168 w 1632"/>
                <a:gd name="T9" fmla="*/ 117 h 1152"/>
                <a:gd name="T10" fmla="*/ 1247 w 1632"/>
                <a:gd name="T11" fmla="*/ 272 h 1152"/>
                <a:gd name="T12" fmla="*/ 1324 w 1632"/>
                <a:gd name="T13" fmla="*/ 311 h 1152"/>
                <a:gd name="T14" fmla="*/ 1247 w 1632"/>
                <a:gd name="T15" fmla="*/ 739 h 1152"/>
                <a:gd name="T16" fmla="*/ 740 w 1632"/>
                <a:gd name="T17" fmla="*/ 933 h 1152"/>
                <a:gd name="T18" fmla="*/ 233 w 1632"/>
                <a:gd name="T19" fmla="*/ 778 h 1152"/>
                <a:gd name="T20" fmla="*/ 77 w 1632"/>
                <a:gd name="T21" fmla="*/ 622 h 1152"/>
                <a:gd name="T22" fmla="*/ 0 w 1632"/>
                <a:gd name="T23" fmla="*/ 583 h 1152"/>
                <a:gd name="T24" fmla="*/ 39 w 1632"/>
                <a:gd name="T25" fmla="*/ 156 h 11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32"/>
                <a:gd name="T40" fmla="*/ 0 h 1152"/>
                <a:gd name="T41" fmla="*/ 1632 w 1632"/>
                <a:gd name="T42" fmla="*/ 1152 h 11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32" h="1152">
                  <a:moveTo>
                    <a:pt x="48" y="192"/>
                  </a:moveTo>
                  <a:lnTo>
                    <a:pt x="384" y="48"/>
                  </a:lnTo>
                  <a:lnTo>
                    <a:pt x="672" y="0"/>
                  </a:lnTo>
                  <a:lnTo>
                    <a:pt x="1248" y="48"/>
                  </a:lnTo>
                  <a:lnTo>
                    <a:pt x="1440" y="144"/>
                  </a:lnTo>
                  <a:lnTo>
                    <a:pt x="1536" y="336"/>
                  </a:lnTo>
                  <a:lnTo>
                    <a:pt x="1632" y="384"/>
                  </a:lnTo>
                  <a:lnTo>
                    <a:pt x="1536" y="912"/>
                  </a:lnTo>
                  <a:lnTo>
                    <a:pt x="912" y="1152"/>
                  </a:lnTo>
                  <a:lnTo>
                    <a:pt x="288" y="960"/>
                  </a:lnTo>
                  <a:lnTo>
                    <a:pt x="96" y="768"/>
                  </a:lnTo>
                  <a:lnTo>
                    <a:pt x="0" y="720"/>
                  </a:lnTo>
                  <a:lnTo>
                    <a:pt x="48" y="192"/>
                  </a:ln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342485" name="AutoShape 21"/>
          <p:cNvSpPr>
            <a:spLocks noChangeArrowheads="1"/>
          </p:cNvSpPr>
          <p:nvPr/>
        </p:nvSpPr>
        <p:spPr bwMode="auto">
          <a:xfrm>
            <a:off x="2879725" y="3048000"/>
            <a:ext cx="641350" cy="609600"/>
          </a:xfrm>
          <a:prstGeom prst="roundRect">
            <a:avLst>
              <a:gd name="adj" fmla="val 16667"/>
            </a:avLst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29783" dir="1514402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0918" name="AutoShape 22"/>
          <p:cNvSpPr>
            <a:spLocks noChangeArrowheads="1"/>
          </p:cNvSpPr>
          <p:nvPr/>
        </p:nvSpPr>
        <p:spPr bwMode="auto">
          <a:xfrm>
            <a:off x="2952750" y="3124200"/>
            <a:ext cx="495300" cy="457200"/>
          </a:xfrm>
          <a:prstGeom prst="roundRect">
            <a:avLst>
              <a:gd name="adj" fmla="val 16667"/>
            </a:avLst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919" name="Rectangle 23"/>
          <p:cNvSpPr>
            <a:spLocks noChangeArrowheads="1"/>
          </p:cNvSpPr>
          <p:nvPr/>
        </p:nvSpPr>
        <p:spPr bwMode="auto">
          <a:xfrm>
            <a:off x="2809875" y="3657600"/>
            <a:ext cx="781050" cy="77788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920" name="Rectangle 24"/>
          <p:cNvSpPr>
            <a:spLocks noChangeArrowheads="1"/>
          </p:cNvSpPr>
          <p:nvPr/>
        </p:nvSpPr>
        <p:spPr bwMode="auto">
          <a:xfrm>
            <a:off x="2809875" y="3735388"/>
            <a:ext cx="781050" cy="1492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921" name="Rectangle 25"/>
          <p:cNvSpPr>
            <a:spLocks noChangeArrowheads="1"/>
          </p:cNvSpPr>
          <p:nvPr/>
        </p:nvSpPr>
        <p:spPr bwMode="auto">
          <a:xfrm>
            <a:off x="2879725" y="3735388"/>
            <a:ext cx="285750" cy="730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922" name="Freeform 26"/>
          <p:cNvSpPr>
            <a:spLocks/>
          </p:cNvSpPr>
          <p:nvPr/>
        </p:nvSpPr>
        <p:spPr bwMode="auto">
          <a:xfrm>
            <a:off x="2667000" y="3884613"/>
            <a:ext cx="1066800" cy="153988"/>
          </a:xfrm>
          <a:custGeom>
            <a:avLst/>
            <a:gdLst>
              <a:gd name="T0" fmla="*/ 84 w 720"/>
              <a:gd name="T1" fmla="*/ 0 h 48"/>
              <a:gd name="T2" fmla="*/ 543 w 720"/>
              <a:gd name="T3" fmla="*/ 0 h 48"/>
              <a:gd name="T4" fmla="*/ 627 w 720"/>
              <a:gd name="T5" fmla="*/ 196 h 48"/>
              <a:gd name="T6" fmla="*/ 0 w 720"/>
              <a:gd name="T7" fmla="*/ 196 h 48"/>
              <a:gd name="T8" fmla="*/ 84 w 720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0"/>
              <a:gd name="T16" fmla="*/ 0 h 48"/>
              <a:gd name="T17" fmla="*/ 720 w 720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0" h="48">
                <a:moveTo>
                  <a:pt x="96" y="0"/>
                </a:moveTo>
                <a:lnTo>
                  <a:pt x="624" y="0"/>
                </a:lnTo>
                <a:lnTo>
                  <a:pt x="720" y="48"/>
                </a:lnTo>
                <a:lnTo>
                  <a:pt x="0" y="48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20842" name="Group 27"/>
          <p:cNvGrpSpPr>
            <a:grpSpLocks/>
          </p:cNvGrpSpPr>
          <p:nvPr/>
        </p:nvGrpSpPr>
        <p:grpSpPr bwMode="auto">
          <a:xfrm>
            <a:off x="4038600" y="3048000"/>
            <a:ext cx="1066800" cy="990600"/>
            <a:chOff x="3241" y="2664"/>
            <a:chExt cx="672" cy="624"/>
          </a:xfrm>
          <a:solidFill>
            <a:schemeClr val="accent2">
              <a:lumMod val="40000"/>
              <a:lumOff val="60000"/>
              <a:alpha val="40000"/>
            </a:schemeClr>
          </a:solidFill>
        </p:grpSpPr>
        <p:sp>
          <p:nvSpPr>
            <p:cNvPr id="1342492" name="AutoShape 28"/>
            <p:cNvSpPr>
              <a:spLocks noChangeArrowheads="1"/>
            </p:cNvSpPr>
            <p:nvPr/>
          </p:nvSpPr>
          <p:spPr bwMode="auto">
            <a:xfrm>
              <a:off x="3375" y="2664"/>
              <a:ext cx="404" cy="384"/>
            </a:xfrm>
            <a:prstGeom prst="roundRect">
              <a:avLst>
                <a:gd name="adj" fmla="val 16667"/>
              </a:avLst>
            </a:prstGeom>
            <a:grpFill/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0912" name="AutoShape 29"/>
            <p:cNvSpPr>
              <a:spLocks noChangeArrowheads="1"/>
            </p:cNvSpPr>
            <p:nvPr/>
          </p:nvSpPr>
          <p:spPr bwMode="auto">
            <a:xfrm>
              <a:off x="3421" y="2712"/>
              <a:ext cx="312" cy="288"/>
            </a:xfrm>
            <a:prstGeom prst="roundRect">
              <a:avLst>
                <a:gd name="adj" fmla="val 16667"/>
              </a:avLst>
            </a:prstGeom>
            <a:grpFill/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913" name="Rectangle 30"/>
            <p:cNvSpPr>
              <a:spLocks noChangeArrowheads="1"/>
            </p:cNvSpPr>
            <p:nvPr/>
          </p:nvSpPr>
          <p:spPr bwMode="auto">
            <a:xfrm>
              <a:off x="3331" y="3048"/>
              <a:ext cx="492" cy="49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914" name="Rectangle 31"/>
            <p:cNvSpPr>
              <a:spLocks noChangeArrowheads="1"/>
            </p:cNvSpPr>
            <p:nvPr/>
          </p:nvSpPr>
          <p:spPr bwMode="auto">
            <a:xfrm>
              <a:off x="3331" y="3097"/>
              <a:ext cx="492" cy="94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915" name="Rectangle 32"/>
            <p:cNvSpPr>
              <a:spLocks noChangeArrowheads="1"/>
            </p:cNvSpPr>
            <p:nvPr/>
          </p:nvSpPr>
          <p:spPr bwMode="auto">
            <a:xfrm>
              <a:off x="3375" y="3097"/>
              <a:ext cx="180" cy="46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916" name="Freeform 33"/>
            <p:cNvSpPr>
              <a:spLocks/>
            </p:cNvSpPr>
            <p:nvPr/>
          </p:nvSpPr>
          <p:spPr bwMode="auto">
            <a:xfrm>
              <a:off x="3241" y="3191"/>
              <a:ext cx="672" cy="97"/>
            </a:xfrm>
            <a:custGeom>
              <a:avLst/>
              <a:gdLst>
                <a:gd name="T0" fmla="*/ 84 w 720"/>
                <a:gd name="T1" fmla="*/ 0 h 48"/>
                <a:gd name="T2" fmla="*/ 543 w 720"/>
                <a:gd name="T3" fmla="*/ 0 h 48"/>
                <a:gd name="T4" fmla="*/ 627 w 720"/>
                <a:gd name="T5" fmla="*/ 196 h 48"/>
                <a:gd name="T6" fmla="*/ 0 w 720"/>
                <a:gd name="T7" fmla="*/ 196 h 48"/>
                <a:gd name="T8" fmla="*/ 84 w 720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8"/>
                <a:gd name="T17" fmla="*/ 720 w 72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8">
                  <a:moveTo>
                    <a:pt x="96" y="0"/>
                  </a:moveTo>
                  <a:lnTo>
                    <a:pt x="624" y="0"/>
                  </a:lnTo>
                  <a:lnTo>
                    <a:pt x="720" y="48"/>
                  </a:lnTo>
                  <a:lnTo>
                    <a:pt x="0" y="48"/>
                  </a:lnTo>
                  <a:lnTo>
                    <a:pt x="96" y="0"/>
                  </a:lnTo>
                  <a:close/>
                </a:path>
              </a:pathLst>
            </a:custGeom>
            <a:grpFill/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342499" name="AutoShape 35"/>
          <p:cNvSpPr>
            <a:spLocks noChangeArrowheads="1"/>
          </p:cNvSpPr>
          <p:nvPr/>
        </p:nvSpPr>
        <p:spPr bwMode="auto">
          <a:xfrm>
            <a:off x="5470525" y="3200400"/>
            <a:ext cx="641350" cy="609600"/>
          </a:xfrm>
          <a:prstGeom prst="roundRect">
            <a:avLst>
              <a:gd name="adj" fmla="val 16667"/>
            </a:avLst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29783" dir="1514402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0906" name="AutoShape 36"/>
          <p:cNvSpPr>
            <a:spLocks noChangeArrowheads="1"/>
          </p:cNvSpPr>
          <p:nvPr/>
        </p:nvSpPr>
        <p:spPr bwMode="auto">
          <a:xfrm>
            <a:off x="5543550" y="3276600"/>
            <a:ext cx="495300" cy="457200"/>
          </a:xfrm>
          <a:prstGeom prst="roundRect">
            <a:avLst>
              <a:gd name="adj" fmla="val 16667"/>
            </a:avLst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907" name="Rectangle 37"/>
          <p:cNvSpPr>
            <a:spLocks noChangeArrowheads="1"/>
          </p:cNvSpPr>
          <p:nvPr/>
        </p:nvSpPr>
        <p:spPr bwMode="auto">
          <a:xfrm>
            <a:off x="5400675" y="3810000"/>
            <a:ext cx="781050" cy="77788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908" name="Rectangle 38"/>
          <p:cNvSpPr>
            <a:spLocks noChangeArrowheads="1"/>
          </p:cNvSpPr>
          <p:nvPr/>
        </p:nvSpPr>
        <p:spPr bwMode="auto">
          <a:xfrm>
            <a:off x="5400675" y="3887788"/>
            <a:ext cx="781050" cy="1492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909" name="Rectangle 39"/>
          <p:cNvSpPr>
            <a:spLocks noChangeArrowheads="1"/>
          </p:cNvSpPr>
          <p:nvPr/>
        </p:nvSpPr>
        <p:spPr bwMode="auto">
          <a:xfrm>
            <a:off x="5470525" y="3887788"/>
            <a:ext cx="285750" cy="730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910" name="Freeform 40"/>
          <p:cNvSpPr>
            <a:spLocks/>
          </p:cNvSpPr>
          <p:nvPr/>
        </p:nvSpPr>
        <p:spPr bwMode="auto">
          <a:xfrm>
            <a:off x="5257800" y="4037013"/>
            <a:ext cx="1066800" cy="153988"/>
          </a:xfrm>
          <a:custGeom>
            <a:avLst/>
            <a:gdLst>
              <a:gd name="T0" fmla="*/ 84 w 720"/>
              <a:gd name="T1" fmla="*/ 0 h 48"/>
              <a:gd name="T2" fmla="*/ 543 w 720"/>
              <a:gd name="T3" fmla="*/ 0 h 48"/>
              <a:gd name="T4" fmla="*/ 627 w 720"/>
              <a:gd name="T5" fmla="*/ 196 h 48"/>
              <a:gd name="T6" fmla="*/ 0 w 720"/>
              <a:gd name="T7" fmla="*/ 196 h 48"/>
              <a:gd name="T8" fmla="*/ 84 w 720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0"/>
              <a:gd name="T16" fmla="*/ 0 h 48"/>
              <a:gd name="T17" fmla="*/ 720 w 720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0" h="48">
                <a:moveTo>
                  <a:pt x="96" y="0"/>
                </a:moveTo>
                <a:lnTo>
                  <a:pt x="624" y="0"/>
                </a:lnTo>
                <a:lnTo>
                  <a:pt x="720" y="48"/>
                </a:lnTo>
                <a:lnTo>
                  <a:pt x="0" y="48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20844" name="Group 41"/>
          <p:cNvGrpSpPr>
            <a:grpSpLocks/>
          </p:cNvGrpSpPr>
          <p:nvPr/>
        </p:nvGrpSpPr>
        <p:grpSpPr bwMode="auto">
          <a:xfrm>
            <a:off x="4953000" y="4876800"/>
            <a:ext cx="1066800" cy="990600"/>
            <a:chOff x="3241" y="2664"/>
            <a:chExt cx="672" cy="624"/>
          </a:xfrm>
          <a:solidFill>
            <a:schemeClr val="accent2">
              <a:lumMod val="40000"/>
              <a:lumOff val="60000"/>
              <a:alpha val="40000"/>
            </a:schemeClr>
          </a:solidFill>
        </p:grpSpPr>
        <p:sp>
          <p:nvSpPr>
            <p:cNvPr id="1342506" name="AutoShape 42"/>
            <p:cNvSpPr>
              <a:spLocks noChangeArrowheads="1"/>
            </p:cNvSpPr>
            <p:nvPr/>
          </p:nvSpPr>
          <p:spPr bwMode="auto">
            <a:xfrm>
              <a:off x="3375" y="2664"/>
              <a:ext cx="404" cy="384"/>
            </a:xfrm>
            <a:prstGeom prst="roundRect">
              <a:avLst>
                <a:gd name="adj" fmla="val 16667"/>
              </a:avLst>
            </a:prstGeom>
            <a:grpFill/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0900" name="AutoShape 43"/>
            <p:cNvSpPr>
              <a:spLocks noChangeArrowheads="1"/>
            </p:cNvSpPr>
            <p:nvPr/>
          </p:nvSpPr>
          <p:spPr bwMode="auto">
            <a:xfrm>
              <a:off x="3421" y="2712"/>
              <a:ext cx="312" cy="288"/>
            </a:xfrm>
            <a:prstGeom prst="roundRect">
              <a:avLst>
                <a:gd name="adj" fmla="val 16667"/>
              </a:avLst>
            </a:prstGeom>
            <a:grpFill/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901" name="Rectangle 44"/>
            <p:cNvSpPr>
              <a:spLocks noChangeArrowheads="1"/>
            </p:cNvSpPr>
            <p:nvPr/>
          </p:nvSpPr>
          <p:spPr bwMode="auto">
            <a:xfrm>
              <a:off x="3331" y="3048"/>
              <a:ext cx="492" cy="49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902" name="Rectangle 45"/>
            <p:cNvSpPr>
              <a:spLocks noChangeArrowheads="1"/>
            </p:cNvSpPr>
            <p:nvPr/>
          </p:nvSpPr>
          <p:spPr bwMode="auto">
            <a:xfrm>
              <a:off x="3331" y="3097"/>
              <a:ext cx="492" cy="94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903" name="Rectangle 46"/>
            <p:cNvSpPr>
              <a:spLocks noChangeArrowheads="1"/>
            </p:cNvSpPr>
            <p:nvPr/>
          </p:nvSpPr>
          <p:spPr bwMode="auto">
            <a:xfrm>
              <a:off x="3375" y="3097"/>
              <a:ext cx="180" cy="46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904" name="Freeform 47"/>
            <p:cNvSpPr>
              <a:spLocks/>
            </p:cNvSpPr>
            <p:nvPr/>
          </p:nvSpPr>
          <p:spPr bwMode="auto">
            <a:xfrm>
              <a:off x="3241" y="3191"/>
              <a:ext cx="672" cy="97"/>
            </a:xfrm>
            <a:custGeom>
              <a:avLst/>
              <a:gdLst>
                <a:gd name="T0" fmla="*/ 84 w 720"/>
                <a:gd name="T1" fmla="*/ 0 h 48"/>
                <a:gd name="T2" fmla="*/ 543 w 720"/>
                <a:gd name="T3" fmla="*/ 0 h 48"/>
                <a:gd name="T4" fmla="*/ 627 w 720"/>
                <a:gd name="T5" fmla="*/ 196 h 48"/>
                <a:gd name="T6" fmla="*/ 0 w 720"/>
                <a:gd name="T7" fmla="*/ 196 h 48"/>
                <a:gd name="T8" fmla="*/ 84 w 720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8"/>
                <a:gd name="T17" fmla="*/ 720 w 72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8">
                  <a:moveTo>
                    <a:pt x="96" y="0"/>
                  </a:moveTo>
                  <a:lnTo>
                    <a:pt x="624" y="0"/>
                  </a:lnTo>
                  <a:lnTo>
                    <a:pt x="720" y="48"/>
                  </a:lnTo>
                  <a:lnTo>
                    <a:pt x="0" y="48"/>
                  </a:lnTo>
                  <a:lnTo>
                    <a:pt x="96" y="0"/>
                  </a:lnTo>
                  <a:close/>
                </a:path>
              </a:pathLst>
            </a:custGeom>
            <a:grpFill/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20845" name="Group 48"/>
          <p:cNvGrpSpPr>
            <a:grpSpLocks/>
          </p:cNvGrpSpPr>
          <p:nvPr/>
        </p:nvGrpSpPr>
        <p:grpSpPr bwMode="auto">
          <a:xfrm>
            <a:off x="3886200" y="4800600"/>
            <a:ext cx="1066800" cy="990600"/>
            <a:chOff x="3241" y="2664"/>
            <a:chExt cx="672" cy="624"/>
          </a:xfrm>
          <a:solidFill>
            <a:schemeClr val="accent2">
              <a:lumMod val="40000"/>
              <a:lumOff val="60000"/>
              <a:alpha val="40000"/>
            </a:schemeClr>
          </a:solidFill>
        </p:grpSpPr>
        <p:sp>
          <p:nvSpPr>
            <p:cNvPr id="1342513" name="AutoShape 49"/>
            <p:cNvSpPr>
              <a:spLocks noChangeArrowheads="1"/>
            </p:cNvSpPr>
            <p:nvPr/>
          </p:nvSpPr>
          <p:spPr bwMode="auto">
            <a:xfrm>
              <a:off x="3375" y="2664"/>
              <a:ext cx="404" cy="384"/>
            </a:xfrm>
            <a:prstGeom prst="roundRect">
              <a:avLst>
                <a:gd name="adj" fmla="val 16667"/>
              </a:avLst>
            </a:prstGeom>
            <a:grpFill/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0894" name="AutoShape 50"/>
            <p:cNvSpPr>
              <a:spLocks noChangeArrowheads="1"/>
            </p:cNvSpPr>
            <p:nvPr/>
          </p:nvSpPr>
          <p:spPr bwMode="auto">
            <a:xfrm>
              <a:off x="3421" y="2712"/>
              <a:ext cx="312" cy="288"/>
            </a:xfrm>
            <a:prstGeom prst="roundRect">
              <a:avLst>
                <a:gd name="adj" fmla="val 16667"/>
              </a:avLst>
            </a:prstGeom>
            <a:grpFill/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895" name="Rectangle 51"/>
            <p:cNvSpPr>
              <a:spLocks noChangeArrowheads="1"/>
            </p:cNvSpPr>
            <p:nvPr/>
          </p:nvSpPr>
          <p:spPr bwMode="auto">
            <a:xfrm>
              <a:off x="3331" y="3048"/>
              <a:ext cx="492" cy="49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896" name="Rectangle 52"/>
            <p:cNvSpPr>
              <a:spLocks noChangeArrowheads="1"/>
            </p:cNvSpPr>
            <p:nvPr/>
          </p:nvSpPr>
          <p:spPr bwMode="auto">
            <a:xfrm>
              <a:off x="3331" y="3097"/>
              <a:ext cx="492" cy="94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897" name="Rectangle 53"/>
            <p:cNvSpPr>
              <a:spLocks noChangeArrowheads="1"/>
            </p:cNvSpPr>
            <p:nvPr/>
          </p:nvSpPr>
          <p:spPr bwMode="auto">
            <a:xfrm>
              <a:off x="3375" y="3097"/>
              <a:ext cx="180" cy="46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898" name="Freeform 54"/>
            <p:cNvSpPr>
              <a:spLocks/>
            </p:cNvSpPr>
            <p:nvPr/>
          </p:nvSpPr>
          <p:spPr bwMode="auto">
            <a:xfrm>
              <a:off x="3241" y="3191"/>
              <a:ext cx="672" cy="97"/>
            </a:xfrm>
            <a:custGeom>
              <a:avLst/>
              <a:gdLst>
                <a:gd name="T0" fmla="*/ 84 w 720"/>
                <a:gd name="T1" fmla="*/ 0 h 48"/>
                <a:gd name="T2" fmla="*/ 543 w 720"/>
                <a:gd name="T3" fmla="*/ 0 h 48"/>
                <a:gd name="T4" fmla="*/ 627 w 720"/>
                <a:gd name="T5" fmla="*/ 196 h 48"/>
                <a:gd name="T6" fmla="*/ 0 w 720"/>
                <a:gd name="T7" fmla="*/ 196 h 48"/>
                <a:gd name="T8" fmla="*/ 84 w 720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8"/>
                <a:gd name="T17" fmla="*/ 720 w 72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8">
                  <a:moveTo>
                    <a:pt x="96" y="0"/>
                  </a:moveTo>
                  <a:lnTo>
                    <a:pt x="624" y="0"/>
                  </a:lnTo>
                  <a:lnTo>
                    <a:pt x="720" y="48"/>
                  </a:lnTo>
                  <a:lnTo>
                    <a:pt x="0" y="48"/>
                  </a:lnTo>
                  <a:lnTo>
                    <a:pt x="96" y="0"/>
                  </a:lnTo>
                  <a:close/>
                </a:path>
              </a:pathLst>
            </a:custGeom>
            <a:grpFill/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20846" name="Group 55"/>
          <p:cNvGrpSpPr>
            <a:grpSpLocks/>
          </p:cNvGrpSpPr>
          <p:nvPr/>
        </p:nvGrpSpPr>
        <p:grpSpPr bwMode="auto">
          <a:xfrm>
            <a:off x="2667000" y="4572000"/>
            <a:ext cx="1066800" cy="990600"/>
            <a:chOff x="3241" y="2664"/>
            <a:chExt cx="672" cy="624"/>
          </a:xfrm>
          <a:solidFill>
            <a:srgbClr val="FFFF00"/>
          </a:solidFill>
        </p:grpSpPr>
        <p:sp>
          <p:nvSpPr>
            <p:cNvPr id="1342520" name="AutoShape 56"/>
            <p:cNvSpPr>
              <a:spLocks noChangeArrowheads="1"/>
            </p:cNvSpPr>
            <p:nvPr/>
          </p:nvSpPr>
          <p:spPr bwMode="auto">
            <a:xfrm>
              <a:off x="3375" y="2664"/>
              <a:ext cx="404" cy="384"/>
            </a:xfrm>
            <a:prstGeom prst="roundRect">
              <a:avLst>
                <a:gd name="adj" fmla="val 16667"/>
              </a:avLst>
            </a:prstGeom>
            <a:grpFill/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0888" name="AutoShape 57"/>
            <p:cNvSpPr>
              <a:spLocks noChangeArrowheads="1"/>
            </p:cNvSpPr>
            <p:nvPr/>
          </p:nvSpPr>
          <p:spPr bwMode="auto">
            <a:xfrm>
              <a:off x="3421" y="2712"/>
              <a:ext cx="312" cy="288"/>
            </a:xfrm>
            <a:prstGeom prst="roundRect">
              <a:avLst>
                <a:gd name="adj" fmla="val 16667"/>
              </a:avLst>
            </a:prstGeom>
            <a:grpFill/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889" name="Rectangle 58"/>
            <p:cNvSpPr>
              <a:spLocks noChangeArrowheads="1"/>
            </p:cNvSpPr>
            <p:nvPr/>
          </p:nvSpPr>
          <p:spPr bwMode="auto">
            <a:xfrm>
              <a:off x="3331" y="3048"/>
              <a:ext cx="492" cy="49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890" name="Rectangle 59"/>
            <p:cNvSpPr>
              <a:spLocks noChangeArrowheads="1"/>
            </p:cNvSpPr>
            <p:nvPr/>
          </p:nvSpPr>
          <p:spPr bwMode="auto">
            <a:xfrm>
              <a:off x="3331" y="3097"/>
              <a:ext cx="492" cy="94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891" name="Rectangle 60"/>
            <p:cNvSpPr>
              <a:spLocks noChangeArrowheads="1"/>
            </p:cNvSpPr>
            <p:nvPr/>
          </p:nvSpPr>
          <p:spPr bwMode="auto">
            <a:xfrm>
              <a:off x="3375" y="3097"/>
              <a:ext cx="180" cy="46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892" name="Freeform 61"/>
            <p:cNvSpPr>
              <a:spLocks/>
            </p:cNvSpPr>
            <p:nvPr/>
          </p:nvSpPr>
          <p:spPr bwMode="auto">
            <a:xfrm>
              <a:off x="3241" y="3191"/>
              <a:ext cx="672" cy="97"/>
            </a:xfrm>
            <a:custGeom>
              <a:avLst/>
              <a:gdLst>
                <a:gd name="T0" fmla="*/ 84 w 720"/>
                <a:gd name="T1" fmla="*/ 0 h 48"/>
                <a:gd name="T2" fmla="*/ 543 w 720"/>
                <a:gd name="T3" fmla="*/ 0 h 48"/>
                <a:gd name="T4" fmla="*/ 627 w 720"/>
                <a:gd name="T5" fmla="*/ 196 h 48"/>
                <a:gd name="T6" fmla="*/ 0 w 720"/>
                <a:gd name="T7" fmla="*/ 196 h 48"/>
                <a:gd name="T8" fmla="*/ 84 w 720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8"/>
                <a:gd name="T17" fmla="*/ 720 w 72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8">
                  <a:moveTo>
                    <a:pt x="96" y="0"/>
                  </a:moveTo>
                  <a:lnTo>
                    <a:pt x="624" y="0"/>
                  </a:lnTo>
                  <a:lnTo>
                    <a:pt x="720" y="48"/>
                  </a:lnTo>
                  <a:lnTo>
                    <a:pt x="0" y="48"/>
                  </a:lnTo>
                  <a:lnTo>
                    <a:pt x="96" y="0"/>
                  </a:lnTo>
                  <a:close/>
                </a:path>
              </a:pathLst>
            </a:custGeom>
            <a:grpFill/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20847" name="Line 62"/>
          <p:cNvSpPr>
            <a:spLocks noChangeShapeType="1"/>
          </p:cNvSpPr>
          <p:nvPr/>
        </p:nvSpPr>
        <p:spPr bwMode="auto">
          <a:xfrm flipV="1">
            <a:off x="3124200" y="4038600"/>
            <a:ext cx="76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48" name="Line 63"/>
          <p:cNvSpPr>
            <a:spLocks noChangeShapeType="1"/>
          </p:cNvSpPr>
          <p:nvPr/>
        </p:nvSpPr>
        <p:spPr bwMode="auto">
          <a:xfrm flipV="1">
            <a:off x="3352800" y="4191000"/>
            <a:ext cx="8382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49" name="Line 64"/>
          <p:cNvSpPr>
            <a:spLocks noChangeShapeType="1"/>
          </p:cNvSpPr>
          <p:nvPr/>
        </p:nvSpPr>
        <p:spPr bwMode="auto">
          <a:xfrm flipV="1">
            <a:off x="3581400" y="4267200"/>
            <a:ext cx="1600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50" name="Line 65"/>
          <p:cNvSpPr>
            <a:spLocks noChangeShapeType="1"/>
          </p:cNvSpPr>
          <p:nvPr/>
        </p:nvSpPr>
        <p:spPr bwMode="auto">
          <a:xfrm>
            <a:off x="3581400" y="4876800"/>
            <a:ext cx="4572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51" name="Line 66"/>
          <p:cNvSpPr>
            <a:spLocks noChangeShapeType="1"/>
          </p:cNvSpPr>
          <p:nvPr/>
        </p:nvSpPr>
        <p:spPr bwMode="auto">
          <a:xfrm>
            <a:off x="3429000" y="4191000"/>
            <a:ext cx="9144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52" name="Line 67"/>
          <p:cNvSpPr>
            <a:spLocks noChangeShapeType="1"/>
          </p:cNvSpPr>
          <p:nvPr/>
        </p:nvSpPr>
        <p:spPr bwMode="auto">
          <a:xfrm>
            <a:off x="3657600" y="3581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53" name="Line 68"/>
          <p:cNvSpPr>
            <a:spLocks noChangeShapeType="1"/>
          </p:cNvSpPr>
          <p:nvPr/>
        </p:nvSpPr>
        <p:spPr bwMode="auto">
          <a:xfrm>
            <a:off x="5029200" y="35814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54" name="Line 69"/>
          <p:cNvSpPr>
            <a:spLocks noChangeShapeType="1"/>
          </p:cNvSpPr>
          <p:nvPr/>
        </p:nvSpPr>
        <p:spPr bwMode="auto">
          <a:xfrm flipV="1">
            <a:off x="5562600" y="4267200"/>
            <a:ext cx="228600" cy="533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55" name="Line 70"/>
          <p:cNvSpPr>
            <a:spLocks noChangeShapeType="1"/>
          </p:cNvSpPr>
          <p:nvPr/>
        </p:nvSpPr>
        <p:spPr bwMode="auto">
          <a:xfrm>
            <a:off x="4876800" y="51054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56" name="Line 71"/>
          <p:cNvSpPr>
            <a:spLocks noChangeShapeType="1"/>
          </p:cNvSpPr>
          <p:nvPr/>
        </p:nvSpPr>
        <p:spPr bwMode="auto">
          <a:xfrm flipV="1">
            <a:off x="4495800" y="4114800"/>
            <a:ext cx="1524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57" name="Line 72"/>
          <p:cNvSpPr>
            <a:spLocks noChangeShapeType="1"/>
          </p:cNvSpPr>
          <p:nvPr/>
        </p:nvSpPr>
        <p:spPr bwMode="auto">
          <a:xfrm flipH="1" flipV="1">
            <a:off x="4876800" y="4114800"/>
            <a:ext cx="3810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59" name="Line 74"/>
          <p:cNvSpPr>
            <a:spLocks noChangeShapeType="1"/>
          </p:cNvSpPr>
          <p:nvPr/>
        </p:nvSpPr>
        <p:spPr bwMode="auto">
          <a:xfrm flipH="1" flipV="1">
            <a:off x="3657600" y="3810000"/>
            <a:ext cx="1447800" cy="1066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61" name="Text Box 76"/>
          <p:cNvSpPr txBox="1">
            <a:spLocks noChangeArrowheads="1"/>
          </p:cNvSpPr>
          <p:nvPr/>
        </p:nvSpPr>
        <p:spPr bwMode="auto">
          <a:xfrm>
            <a:off x="4182258" y="4874568"/>
            <a:ext cx="4413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dirty="0" smtClean="0"/>
              <a:t>I2</a:t>
            </a:r>
            <a:endParaRPr lang="en-US" altLang="ja-JP" dirty="0"/>
          </a:p>
        </p:txBody>
      </p:sp>
      <p:sp>
        <p:nvSpPr>
          <p:cNvPr id="120862" name="Text Box 77"/>
          <p:cNvSpPr txBox="1">
            <a:spLocks noChangeArrowheads="1"/>
          </p:cNvSpPr>
          <p:nvPr/>
        </p:nvSpPr>
        <p:spPr bwMode="auto">
          <a:xfrm>
            <a:off x="5616575" y="32766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/>
              <a:t>3</a:t>
            </a:r>
          </a:p>
        </p:txBody>
      </p:sp>
      <p:pic>
        <p:nvPicPr>
          <p:cNvPr id="108" name="Picture 107"/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97463" y="2977463"/>
            <a:ext cx="610305" cy="610305"/>
          </a:xfrm>
          <a:prstGeom prst="rect">
            <a:avLst/>
          </a:prstGeom>
        </p:spPr>
      </p:pic>
      <p:pic>
        <p:nvPicPr>
          <p:cNvPr id="109" name="Picture 108"/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74305" y="3124200"/>
            <a:ext cx="610305" cy="610305"/>
          </a:xfrm>
          <a:prstGeom prst="rect">
            <a:avLst/>
          </a:prstGeom>
        </p:spPr>
      </p:pic>
      <p:pic>
        <p:nvPicPr>
          <p:cNvPr id="110" name="Picture 109"/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65725" y="4794399"/>
            <a:ext cx="610305" cy="610305"/>
          </a:xfrm>
          <a:prstGeom prst="rect">
            <a:avLst/>
          </a:prstGeom>
        </p:spPr>
      </p:pic>
      <p:pic>
        <p:nvPicPr>
          <p:cNvPr id="111" name="Picture 110"/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54097" y="2975933"/>
            <a:ext cx="610305" cy="610305"/>
          </a:xfrm>
          <a:prstGeom prst="rect">
            <a:avLst/>
          </a:prstGeom>
        </p:spPr>
      </p:pic>
      <p:pic>
        <p:nvPicPr>
          <p:cNvPr id="112" name="Picture 111"/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14800" y="4716438"/>
            <a:ext cx="610305" cy="610305"/>
          </a:xfrm>
          <a:prstGeom prst="rect">
            <a:avLst/>
          </a:prstGeom>
        </p:spPr>
      </p:pic>
      <p:pic>
        <p:nvPicPr>
          <p:cNvPr id="113" name="Picture 112"/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10770" y="4489246"/>
            <a:ext cx="610305" cy="610305"/>
          </a:xfrm>
          <a:prstGeom prst="rect">
            <a:avLst/>
          </a:prstGeom>
        </p:spPr>
      </p:pic>
      <p:sp>
        <p:nvSpPr>
          <p:cNvPr id="11" name="Freeform 10"/>
          <p:cNvSpPr/>
          <p:nvPr/>
        </p:nvSpPr>
        <p:spPr>
          <a:xfrm>
            <a:off x="3108818" y="3790914"/>
            <a:ext cx="4757019" cy="2809021"/>
          </a:xfrm>
          <a:custGeom>
            <a:avLst/>
            <a:gdLst>
              <a:gd name="connsiteX0" fmla="*/ 4322015 w 4757019"/>
              <a:gd name="connsiteY0" fmla="*/ 0 h 2809021"/>
              <a:gd name="connsiteX1" fmla="*/ 4682183 w 4757019"/>
              <a:gd name="connsiteY1" fmla="*/ 1630093 h 2809021"/>
              <a:gd name="connsiteX2" fmla="*/ 3032993 w 4757019"/>
              <a:gd name="connsiteY2" fmla="*/ 2757890 h 2809021"/>
              <a:gd name="connsiteX3" fmla="*/ 672945 w 4757019"/>
              <a:gd name="connsiteY3" fmla="*/ 2539912 h 2809021"/>
              <a:gd name="connsiteX4" fmla="*/ 0 w 4757019"/>
              <a:gd name="connsiteY4" fmla="*/ 1857548 h 2809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57019" h="2809021">
                <a:moveTo>
                  <a:pt x="4322015" y="0"/>
                </a:moveTo>
                <a:cubicBezTo>
                  <a:pt x="4609517" y="585222"/>
                  <a:pt x="4897020" y="1170445"/>
                  <a:pt x="4682183" y="1630093"/>
                </a:cubicBezTo>
                <a:cubicBezTo>
                  <a:pt x="4467346" y="2089741"/>
                  <a:pt x="3701199" y="2606254"/>
                  <a:pt x="3032993" y="2757890"/>
                </a:cubicBezTo>
                <a:cubicBezTo>
                  <a:pt x="2364787" y="2909526"/>
                  <a:pt x="1178444" y="2689969"/>
                  <a:pt x="672945" y="2539912"/>
                </a:cubicBezTo>
                <a:cubicBezTo>
                  <a:pt x="167446" y="2389855"/>
                  <a:pt x="0" y="1857548"/>
                  <a:pt x="0" y="1857548"/>
                </a:cubicBezTo>
              </a:path>
            </a:pathLst>
          </a:cu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4" name="Curved Connector 103"/>
          <p:cNvCxnSpPr/>
          <p:nvPr/>
        </p:nvCxnSpPr>
        <p:spPr>
          <a:xfrm rot="16200000" flipH="1">
            <a:off x="1763785" y="4129223"/>
            <a:ext cx="673748" cy="1132681"/>
          </a:xfrm>
          <a:prstGeom prst="curvedConnector2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pSp>
        <p:nvGrpSpPr>
          <p:cNvPr id="345" name="Group 344"/>
          <p:cNvGrpSpPr/>
          <p:nvPr/>
        </p:nvGrpSpPr>
        <p:grpSpPr>
          <a:xfrm>
            <a:off x="1509032" y="4439171"/>
            <a:ext cx="844129" cy="616328"/>
            <a:chOff x="3244171" y="1493757"/>
            <a:chExt cx="1117913" cy="720355"/>
          </a:xfrm>
        </p:grpSpPr>
        <p:grpSp>
          <p:nvGrpSpPr>
            <p:cNvPr id="346" name="Group 11"/>
            <p:cNvGrpSpPr>
              <a:grpSpLocks/>
            </p:cNvGrpSpPr>
            <p:nvPr/>
          </p:nvGrpSpPr>
          <p:grpSpPr bwMode="auto">
            <a:xfrm>
              <a:off x="3244171" y="1587315"/>
              <a:ext cx="1117913" cy="531828"/>
              <a:chOff x="1719" y="1709"/>
              <a:chExt cx="1775" cy="1123"/>
            </a:xfrm>
          </p:grpSpPr>
          <p:sp>
            <p:nvSpPr>
              <p:cNvPr id="374" name="Oval 12"/>
              <p:cNvSpPr>
                <a:spLocks noChangeArrowheads="1"/>
              </p:cNvSpPr>
              <p:nvPr/>
            </p:nvSpPr>
            <p:spPr bwMode="auto">
              <a:xfrm>
                <a:off x="2109" y="1709"/>
                <a:ext cx="736" cy="345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75" name="Oval 13"/>
              <p:cNvSpPr>
                <a:spLocks noChangeArrowheads="1"/>
              </p:cNvSpPr>
              <p:nvPr/>
            </p:nvSpPr>
            <p:spPr bwMode="auto">
              <a:xfrm>
                <a:off x="2542" y="1752"/>
                <a:ext cx="692" cy="346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76" name="Oval 14"/>
              <p:cNvSpPr>
                <a:spLocks noChangeArrowheads="1"/>
              </p:cNvSpPr>
              <p:nvPr/>
            </p:nvSpPr>
            <p:spPr bwMode="auto">
              <a:xfrm>
                <a:off x="2715" y="1925"/>
                <a:ext cx="692" cy="345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en-US">
                  <a:latin typeface="Times New Roman" charset="0"/>
                </a:endParaRPr>
              </a:p>
            </p:txBody>
          </p:sp>
          <p:sp>
            <p:nvSpPr>
              <p:cNvPr id="377" name="Oval 15"/>
              <p:cNvSpPr>
                <a:spLocks noChangeArrowheads="1"/>
              </p:cNvSpPr>
              <p:nvPr/>
            </p:nvSpPr>
            <p:spPr bwMode="auto">
              <a:xfrm>
                <a:off x="2801" y="2141"/>
                <a:ext cx="693" cy="518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en-US">
                  <a:latin typeface="Times New Roman" charset="0"/>
                </a:endParaRPr>
              </a:p>
            </p:txBody>
          </p:sp>
          <p:sp>
            <p:nvSpPr>
              <p:cNvPr id="378" name="Oval 16"/>
              <p:cNvSpPr>
                <a:spLocks noChangeArrowheads="1"/>
              </p:cNvSpPr>
              <p:nvPr/>
            </p:nvSpPr>
            <p:spPr bwMode="auto">
              <a:xfrm>
                <a:off x="2412" y="2270"/>
                <a:ext cx="692" cy="562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en-US">
                  <a:latin typeface="Times New Roman" charset="0"/>
                </a:endParaRPr>
              </a:p>
            </p:txBody>
          </p:sp>
          <p:sp>
            <p:nvSpPr>
              <p:cNvPr id="379" name="Oval 17"/>
              <p:cNvSpPr>
                <a:spLocks noChangeArrowheads="1"/>
              </p:cNvSpPr>
              <p:nvPr/>
            </p:nvSpPr>
            <p:spPr bwMode="auto">
              <a:xfrm>
                <a:off x="1935" y="2141"/>
                <a:ext cx="693" cy="648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en-US">
                  <a:latin typeface="Times New Roman" charset="0"/>
                </a:endParaRPr>
              </a:p>
            </p:txBody>
          </p:sp>
          <p:sp>
            <p:nvSpPr>
              <p:cNvPr id="380" name="Oval 18"/>
              <p:cNvSpPr>
                <a:spLocks noChangeArrowheads="1"/>
              </p:cNvSpPr>
              <p:nvPr/>
            </p:nvSpPr>
            <p:spPr bwMode="auto">
              <a:xfrm>
                <a:off x="1719" y="1838"/>
                <a:ext cx="693" cy="605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en-US">
                  <a:latin typeface="Times New Roman" charset="0"/>
                </a:endParaRPr>
              </a:p>
            </p:txBody>
          </p:sp>
          <p:sp>
            <p:nvSpPr>
              <p:cNvPr id="381" name="Freeform 19"/>
              <p:cNvSpPr>
                <a:spLocks/>
              </p:cNvSpPr>
              <p:nvPr/>
            </p:nvSpPr>
            <p:spPr bwMode="auto">
              <a:xfrm>
                <a:off x="1893" y="1753"/>
                <a:ext cx="1470" cy="1037"/>
              </a:xfrm>
              <a:custGeom>
                <a:avLst/>
                <a:gdLst>
                  <a:gd name="T0" fmla="*/ 39 w 1632"/>
                  <a:gd name="T1" fmla="*/ 156 h 1152"/>
                  <a:gd name="T2" fmla="*/ 312 w 1632"/>
                  <a:gd name="T3" fmla="*/ 39 h 1152"/>
                  <a:gd name="T4" fmla="*/ 545 w 1632"/>
                  <a:gd name="T5" fmla="*/ 0 h 1152"/>
                  <a:gd name="T6" fmla="*/ 1012 w 1632"/>
                  <a:gd name="T7" fmla="*/ 39 h 1152"/>
                  <a:gd name="T8" fmla="*/ 1168 w 1632"/>
                  <a:gd name="T9" fmla="*/ 117 h 1152"/>
                  <a:gd name="T10" fmla="*/ 1247 w 1632"/>
                  <a:gd name="T11" fmla="*/ 272 h 1152"/>
                  <a:gd name="T12" fmla="*/ 1324 w 1632"/>
                  <a:gd name="T13" fmla="*/ 311 h 1152"/>
                  <a:gd name="T14" fmla="*/ 1247 w 1632"/>
                  <a:gd name="T15" fmla="*/ 739 h 1152"/>
                  <a:gd name="T16" fmla="*/ 740 w 1632"/>
                  <a:gd name="T17" fmla="*/ 933 h 1152"/>
                  <a:gd name="T18" fmla="*/ 233 w 1632"/>
                  <a:gd name="T19" fmla="*/ 778 h 1152"/>
                  <a:gd name="T20" fmla="*/ 77 w 1632"/>
                  <a:gd name="T21" fmla="*/ 622 h 1152"/>
                  <a:gd name="T22" fmla="*/ 0 w 1632"/>
                  <a:gd name="T23" fmla="*/ 583 h 1152"/>
                  <a:gd name="T24" fmla="*/ 39 w 1632"/>
                  <a:gd name="T25" fmla="*/ 156 h 115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632"/>
                  <a:gd name="T40" fmla="*/ 0 h 1152"/>
                  <a:gd name="T41" fmla="*/ 1632 w 1632"/>
                  <a:gd name="T42" fmla="*/ 1152 h 115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632" h="1152">
                    <a:moveTo>
                      <a:pt x="48" y="192"/>
                    </a:moveTo>
                    <a:lnTo>
                      <a:pt x="384" y="48"/>
                    </a:lnTo>
                    <a:lnTo>
                      <a:pt x="672" y="0"/>
                    </a:lnTo>
                    <a:lnTo>
                      <a:pt x="1248" y="48"/>
                    </a:lnTo>
                    <a:lnTo>
                      <a:pt x="1440" y="144"/>
                    </a:lnTo>
                    <a:lnTo>
                      <a:pt x="1536" y="336"/>
                    </a:lnTo>
                    <a:lnTo>
                      <a:pt x="1632" y="384"/>
                    </a:lnTo>
                    <a:lnTo>
                      <a:pt x="1536" y="912"/>
                    </a:lnTo>
                    <a:lnTo>
                      <a:pt x="912" y="1152"/>
                    </a:lnTo>
                    <a:lnTo>
                      <a:pt x="288" y="960"/>
                    </a:lnTo>
                    <a:lnTo>
                      <a:pt x="96" y="768"/>
                    </a:lnTo>
                    <a:lnTo>
                      <a:pt x="0" y="720"/>
                    </a:lnTo>
                    <a:lnTo>
                      <a:pt x="48" y="192"/>
                    </a:lnTo>
                    <a:close/>
                  </a:path>
                </a:pathLst>
              </a:cu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347" name="Group 27"/>
            <p:cNvGrpSpPr>
              <a:grpSpLocks/>
            </p:cNvGrpSpPr>
            <p:nvPr/>
          </p:nvGrpSpPr>
          <p:grpSpPr bwMode="auto">
            <a:xfrm>
              <a:off x="3323170" y="1511339"/>
              <a:ext cx="276495" cy="246920"/>
              <a:chOff x="3241" y="2664"/>
              <a:chExt cx="672" cy="624"/>
            </a:xfrm>
          </p:grpSpPr>
          <p:sp>
            <p:nvSpPr>
              <p:cNvPr id="368" name="AutoShape 21"/>
              <p:cNvSpPr>
                <a:spLocks noChangeArrowheads="1"/>
              </p:cNvSpPr>
              <p:nvPr/>
            </p:nvSpPr>
            <p:spPr bwMode="auto">
              <a:xfrm>
                <a:off x="3375" y="2664"/>
                <a:ext cx="404" cy="384"/>
              </a:xfrm>
              <a:prstGeom prst="roundRect">
                <a:avLst>
                  <a:gd name="adj" fmla="val 16667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29783" dir="1514402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69" name="AutoShape 22"/>
              <p:cNvSpPr>
                <a:spLocks noChangeArrowheads="1"/>
              </p:cNvSpPr>
              <p:nvPr/>
            </p:nvSpPr>
            <p:spPr bwMode="auto">
              <a:xfrm>
                <a:off x="3421" y="2712"/>
                <a:ext cx="312" cy="288"/>
              </a:xfrm>
              <a:prstGeom prst="roundRect">
                <a:avLst>
                  <a:gd name="adj" fmla="val 16667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70" name="Rectangle 23"/>
              <p:cNvSpPr>
                <a:spLocks noChangeArrowheads="1"/>
              </p:cNvSpPr>
              <p:nvPr/>
            </p:nvSpPr>
            <p:spPr bwMode="auto">
              <a:xfrm>
                <a:off x="3331" y="3048"/>
                <a:ext cx="492" cy="49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71" name="Rectangle 24"/>
              <p:cNvSpPr>
                <a:spLocks noChangeArrowheads="1"/>
              </p:cNvSpPr>
              <p:nvPr/>
            </p:nvSpPr>
            <p:spPr bwMode="auto">
              <a:xfrm>
                <a:off x="3331" y="3097"/>
                <a:ext cx="492" cy="94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72" name="Rectangle 25"/>
              <p:cNvSpPr>
                <a:spLocks noChangeArrowheads="1"/>
              </p:cNvSpPr>
              <p:nvPr/>
            </p:nvSpPr>
            <p:spPr bwMode="auto">
              <a:xfrm>
                <a:off x="3375" y="3097"/>
                <a:ext cx="180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73" name="Freeform 26"/>
              <p:cNvSpPr>
                <a:spLocks/>
              </p:cNvSpPr>
              <p:nvPr/>
            </p:nvSpPr>
            <p:spPr bwMode="auto">
              <a:xfrm>
                <a:off x="3241" y="3191"/>
                <a:ext cx="672" cy="97"/>
              </a:xfrm>
              <a:custGeom>
                <a:avLst/>
                <a:gdLst>
                  <a:gd name="T0" fmla="*/ 84 w 720"/>
                  <a:gd name="T1" fmla="*/ 0 h 48"/>
                  <a:gd name="T2" fmla="*/ 543 w 720"/>
                  <a:gd name="T3" fmla="*/ 0 h 48"/>
                  <a:gd name="T4" fmla="*/ 627 w 720"/>
                  <a:gd name="T5" fmla="*/ 196 h 48"/>
                  <a:gd name="T6" fmla="*/ 0 w 720"/>
                  <a:gd name="T7" fmla="*/ 196 h 48"/>
                  <a:gd name="T8" fmla="*/ 84 w 720"/>
                  <a:gd name="T9" fmla="*/ 0 h 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0"/>
                  <a:gd name="T16" fmla="*/ 0 h 48"/>
                  <a:gd name="T17" fmla="*/ 720 w 720"/>
                  <a:gd name="T18" fmla="*/ 48 h 4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0" h="48">
                    <a:moveTo>
                      <a:pt x="96" y="0"/>
                    </a:moveTo>
                    <a:lnTo>
                      <a:pt x="624" y="0"/>
                    </a:lnTo>
                    <a:lnTo>
                      <a:pt x="720" y="48"/>
                    </a:lnTo>
                    <a:lnTo>
                      <a:pt x="0" y="48"/>
                    </a:lnTo>
                    <a:lnTo>
                      <a:pt x="96" y="0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348" name="AutoShape 43"/>
            <p:cNvSpPr>
              <a:spLocks noChangeArrowheads="1"/>
            </p:cNvSpPr>
            <p:nvPr/>
          </p:nvSpPr>
          <p:spPr bwMode="auto">
            <a:xfrm>
              <a:off x="3970794" y="1967192"/>
              <a:ext cx="166226" cy="151951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63500" dist="29783" dir="1514402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49" name="AutoShape 44"/>
            <p:cNvSpPr>
              <a:spLocks noChangeArrowheads="1"/>
            </p:cNvSpPr>
            <p:nvPr/>
          </p:nvSpPr>
          <p:spPr bwMode="auto">
            <a:xfrm>
              <a:off x="3989721" y="1986186"/>
              <a:ext cx="128373" cy="113963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50" name="Rectangle 45"/>
            <p:cNvSpPr>
              <a:spLocks noChangeArrowheads="1"/>
            </p:cNvSpPr>
            <p:nvPr/>
          </p:nvSpPr>
          <p:spPr bwMode="auto">
            <a:xfrm>
              <a:off x="3952690" y="2119142"/>
              <a:ext cx="202434" cy="19390"/>
            </a:xfrm>
            <a:prstGeom prst="rect">
              <a:avLst/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51" name="Rectangle 46"/>
            <p:cNvSpPr>
              <a:spLocks noChangeArrowheads="1"/>
            </p:cNvSpPr>
            <p:nvPr/>
          </p:nvSpPr>
          <p:spPr bwMode="auto">
            <a:xfrm>
              <a:off x="3952690" y="2138532"/>
              <a:ext cx="202434" cy="37196"/>
            </a:xfrm>
            <a:prstGeom prst="rect">
              <a:avLst/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52" name="Rectangle 47"/>
            <p:cNvSpPr>
              <a:spLocks noChangeArrowheads="1"/>
            </p:cNvSpPr>
            <p:nvPr/>
          </p:nvSpPr>
          <p:spPr bwMode="auto">
            <a:xfrm>
              <a:off x="3970794" y="2138532"/>
              <a:ext cx="74061" cy="18202"/>
            </a:xfrm>
            <a:prstGeom prst="rect">
              <a:avLst/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53" name="Freeform 48"/>
            <p:cNvSpPr>
              <a:spLocks/>
            </p:cNvSpPr>
            <p:nvPr/>
          </p:nvSpPr>
          <p:spPr bwMode="auto">
            <a:xfrm>
              <a:off x="3915659" y="2175728"/>
              <a:ext cx="276495" cy="38384"/>
            </a:xfrm>
            <a:custGeom>
              <a:avLst/>
              <a:gdLst>
                <a:gd name="T0" fmla="*/ 84 w 720"/>
                <a:gd name="T1" fmla="*/ 0 h 48"/>
                <a:gd name="T2" fmla="*/ 543 w 720"/>
                <a:gd name="T3" fmla="*/ 0 h 48"/>
                <a:gd name="T4" fmla="*/ 627 w 720"/>
                <a:gd name="T5" fmla="*/ 196 h 48"/>
                <a:gd name="T6" fmla="*/ 0 w 720"/>
                <a:gd name="T7" fmla="*/ 196 h 48"/>
                <a:gd name="T8" fmla="*/ 84 w 720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8"/>
                <a:gd name="T17" fmla="*/ 720 w 72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8">
                  <a:moveTo>
                    <a:pt x="96" y="0"/>
                  </a:moveTo>
                  <a:lnTo>
                    <a:pt x="624" y="0"/>
                  </a:lnTo>
                  <a:lnTo>
                    <a:pt x="720" y="48"/>
                  </a:lnTo>
                  <a:lnTo>
                    <a:pt x="0" y="48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chemeClr val="accent1">
                <a:alpha val="3000"/>
              </a:schemeClr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54" name="Line 76"/>
            <p:cNvSpPr>
              <a:spLocks noChangeShapeType="1"/>
            </p:cNvSpPr>
            <p:nvPr/>
          </p:nvSpPr>
          <p:spPr bwMode="auto">
            <a:xfrm flipH="1" flipV="1">
              <a:off x="3579915" y="1701278"/>
              <a:ext cx="375243" cy="265914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355" name="Group 354"/>
            <p:cNvGrpSpPr/>
            <p:nvPr/>
          </p:nvGrpSpPr>
          <p:grpSpPr>
            <a:xfrm>
              <a:off x="3382901" y="1493757"/>
              <a:ext cx="158180" cy="162599"/>
              <a:chOff x="6031266" y="2285295"/>
              <a:chExt cx="610305" cy="652317"/>
            </a:xfrm>
          </p:grpSpPr>
          <p:pic>
            <p:nvPicPr>
              <p:cNvPr id="366" name="Picture 365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031266" y="2285295"/>
                <a:ext cx="610305" cy="610305"/>
              </a:xfrm>
              <a:prstGeom prst="rect">
                <a:avLst/>
              </a:prstGeom>
            </p:spPr>
          </p:pic>
          <p:sp>
            <p:nvSpPr>
              <p:cNvPr id="367" name="Text Box 77"/>
              <p:cNvSpPr txBox="1">
                <a:spLocks noChangeArrowheads="1"/>
              </p:cNvSpPr>
              <p:nvPr/>
            </p:nvSpPr>
            <p:spPr bwMode="auto">
              <a:xfrm>
                <a:off x="6055456" y="2475947"/>
                <a:ext cx="496887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altLang="ja-JP" dirty="0"/>
                  <a:t>1</a:t>
                </a:r>
              </a:p>
            </p:txBody>
          </p:sp>
        </p:grpSp>
        <p:pic>
          <p:nvPicPr>
            <p:cNvPr id="356" name="Picture 355"/>
            <p:cNvPicPr>
              <a:picLocks noChangeAspect="1"/>
            </p:cNvPicPr>
            <p:nvPr/>
          </p:nvPicPr>
          <p:blipFill>
            <a:blip r:embed="rId3">
              <a:alphaModFix amt="31000"/>
            </a:blip>
            <a:stretch>
              <a:fillRect/>
            </a:stretch>
          </p:blipFill>
          <p:spPr>
            <a:xfrm>
              <a:off x="3970794" y="1946652"/>
              <a:ext cx="158180" cy="152127"/>
            </a:xfrm>
            <a:prstGeom prst="rect">
              <a:avLst/>
            </a:prstGeom>
          </p:spPr>
        </p:pic>
        <p:grpSp>
          <p:nvGrpSpPr>
            <p:cNvPr id="357" name="Group 41"/>
            <p:cNvGrpSpPr>
              <a:grpSpLocks/>
            </p:cNvGrpSpPr>
            <p:nvPr/>
          </p:nvGrpSpPr>
          <p:grpSpPr bwMode="auto">
            <a:xfrm>
              <a:off x="3915659" y="1967192"/>
              <a:ext cx="276495" cy="246920"/>
              <a:chOff x="3241" y="2664"/>
              <a:chExt cx="672" cy="624"/>
            </a:xfrm>
          </p:grpSpPr>
          <p:sp>
            <p:nvSpPr>
              <p:cNvPr id="360" name="AutoShape 42"/>
              <p:cNvSpPr>
                <a:spLocks noChangeArrowheads="1"/>
              </p:cNvSpPr>
              <p:nvPr/>
            </p:nvSpPr>
            <p:spPr bwMode="auto">
              <a:xfrm>
                <a:off x="3375" y="2664"/>
                <a:ext cx="404" cy="384"/>
              </a:xfrm>
              <a:prstGeom prst="roundRect">
                <a:avLst>
                  <a:gd name="adj" fmla="val 16667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29783" dir="1514402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61" name="AutoShape 43"/>
              <p:cNvSpPr>
                <a:spLocks noChangeArrowheads="1"/>
              </p:cNvSpPr>
              <p:nvPr/>
            </p:nvSpPr>
            <p:spPr bwMode="auto">
              <a:xfrm>
                <a:off x="3421" y="2712"/>
                <a:ext cx="312" cy="288"/>
              </a:xfrm>
              <a:prstGeom prst="roundRect">
                <a:avLst>
                  <a:gd name="adj" fmla="val 16667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62" name="Rectangle 44"/>
              <p:cNvSpPr>
                <a:spLocks noChangeArrowheads="1"/>
              </p:cNvSpPr>
              <p:nvPr/>
            </p:nvSpPr>
            <p:spPr bwMode="auto">
              <a:xfrm>
                <a:off x="3331" y="3048"/>
                <a:ext cx="492" cy="49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63" name="Rectangle 45"/>
              <p:cNvSpPr>
                <a:spLocks noChangeArrowheads="1"/>
              </p:cNvSpPr>
              <p:nvPr/>
            </p:nvSpPr>
            <p:spPr bwMode="auto">
              <a:xfrm>
                <a:off x="3331" y="3097"/>
                <a:ext cx="492" cy="94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64" name="Rectangle 46"/>
              <p:cNvSpPr>
                <a:spLocks noChangeArrowheads="1"/>
              </p:cNvSpPr>
              <p:nvPr/>
            </p:nvSpPr>
            <p:spPr bwMode="auto">
              <a:xfrm>
                <a:off x="3375" y="3097"/>
                <a:ext cx="180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65" name="Freeform 47"/>
              <p:cNvSpPr>
                <a:spLocks/>
              </p:cNvSpPr>
              <p:nvPr/>
            </p:nvSpPr>
            <p:spPr bwMode="auto">
              <a:xfrm>
                <a:off x="3241" y="3191"/>
                <a:ext cx="672" cy="97"/>
              </a:xfrm>
              <a:custGeom>
                <a:avLst/>
                <a:gdLst>
                  <a:gd name="T0" fmla="*/ 84 w 720"/>
                  <a:gd name="T1" fmla="*/ 0 h 48"/>
                  <a:gd name="T2" fmla="*/ 543 w 720"/>
                  <a:gd name="T3" fmla="*/ 0 h 48"/>
                  <a:gd name="T4" fmla="*/ 627 w 720"/>
                  <a:gd name="T5" fmla="*/ 196 h 48"/>
                  <a:gd name="T6" fmla="*/ 0 w 720"/>
                  <a:gd name="T7" fmla="*/ 196 h 48"/>
                  <a:gd name="T8" fmla="*/ 84 w 720"/>
                  <a:gd name="T9" fmla="*/ 0 h 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0"/>
                  <a:gd name="T16" fmla="*/ 0 h 48"/>
                  <a:gd name="T17" fmla="*/ 720 w 720"/>
                  <a:gd name="T18" fmla="*/ 48 h 4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0" h="48">
                    <a:moveTo>
                      <a:pt x="96" y="0"/>
                    </a:moveTo>
                    <a:lnTo>
                      <a:pt x="624" y="0"/>
                    </a:lnTo>
                    <a:lnTo>
                      <a:pt x="720" y="48"/>
                    </a:lnTo>
                    <a:lnTo>
                      <a:pt x="0" y="48"/>
                    </a:lnTo>
                    <a:lnTo>
                      <a:pt x="96" y="0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358" name="Picture 35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970794" y="1946652"/>
              <a:ext cx="158180" cy="152127"/>
            </a:xfrm>
            <a:prstGeom prst="rect">
              <a:avLst/>
            </a:prstGeom>
          </p:spPr>
        </p:pic>
        <p:sp>
          <p:nvSpPr>
            <p:cNvPr id="359" name="Text Box 77"/>
            <p:cNvSpPr txBox="1">
              <a:spLocks noChangeArrowheads="1"/>
            </p:cNvSpPr>
            <p:nvPr/>
          </p:nvSpPr>
          <p:spPr bwMode="auto">
            <a:xfrm>
              <a:off x="3982765" y="1988720"/>
              <a:ext cx="128784" cy="1150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dirty="0"/>
                <a:t>2</a:t>
              </a:r>
            </a:p>
          </p:txBody>
        </p:sp>
      </p:grpSp>
      <p:grpSp>
        <p:nvGrpSpPr>
          <p:cNvPr id="382" name="Group 381"/>
          <p:cNvGrpSpPr/>
          <p:nvPr/>
        </p:nvGrpSpPr>
        <p:grpSpPr>
          <a:xfrm>
            <a:off x="6493956" y="5867401"/>
            <a:ext cx="923379" cy="628331"/>
            <a:chOff x="3483479" y="1815515"/>
            <a:chExt cx="923379" cy="628331"/>
          </a:xfrm>
        </p:grpSpPr>
        <p:grpSp>
          <p:nvGrpSpPr>
            <p:cNvPr id="383" name="Group 11"/>
            <p:cNvGrpSpPr>
              <a:grpSpLocks/>
            </p:cNvGrpSpPr>
            <p:nvPr/>
          </p:nvGrpSpPr>
          <p:grpSpPr bwMode="auto">
            <a:xfrm>
              <a:off x="3483479" y="1952296"/>
              <a:ext cx="923379" cy="457609"/>
              <a:chOff x="1719" y="1709"/>
              <a:chExt cx="1775" cy="1123"/>
            </a:xfrm>
          </p:grpSpPr>
          <p:sp>
            <p:nvSpPr>
              <p:cNvPr id="428" name="Oval 12"/>
              <p:cNvSpPr>
                <a:spLocks noChangeArrowheads="1"/>
              </p:cNvSpPr>
              <p:nvPr/>
            </p:nvSpPr>
            <p:spPr bwMode="auto">
              <a:xfrm>
                <a:off x="2109" y="1709"/>
                <a:ext cx="736" cy="345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29" name="Oval 13"/>
              <p:cNvSpPr>
                <a:spLocks noChangeArrowheads="1"/>
              </p:cNvSpPr>
              <p:nvPr/>
            </p:nvSpPr>
            <p:spPr bwMode="auto">
              <a:xfrm>
                <a:off x="2542" y="1752"/>
                <a:ext cx="692" cy="346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30" name="Oval 14"/>
              <p:cNvSpPr>
                <a:spLocks noChangeArrowheads="1"/>
              </p:cNvSpPr>
              <p:nvPr/>
            </p:nvSpPr>
            <p:spPr bwMode="auto">
              <a:xfrm>
                <a:off x="2715" y="1925"/>
                <a:ext cx="692" cy="345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en-US">
                  <a:latin typeface="Times New Roman" charset="0"/>
                </a:endParaRPr>
              </a:p>
            </p:txBody>
          </p:sp>
          <p:sp>
            <p:nvSpPr>
              <p:cNvPr id="431" name="Oval 15"/>
              <p:cNvSpPr>
                <a:spLocks noChangeArrowheads="1"/>
              </p:cNvSpPr>
              <p:nvPr/>
            </p:nvSpPr>
            <p:spPr bwMode="auto">
              <a:xfrm>
                <a:off x="2801" y="2141"/>
                <a:ext cx="693" cy="518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en-US">
                  <a:latin typeface="Times New Roman" charset="0"/>
                </a:endParaRPr>
              </a:p>
            </p:txBody>
          </p:sp>
          <p:sp>
            <p:nvSpPr>
              <p:cNvPr id="432" name="Oval 16"/>
              <p:cNvSpPr>
                <a:spLocks noChangeArrowheads="1"/>
              </p:cNvSpPr>
              <p:nvPr/>
            </p:nvSpPr>
            <p:spPr bwMode="auto">
              <a:xfrm>
                <a:off x="2412" y="2270"/>
                <a:ext cx="692" cy="562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en-US">
                  <a:latin typeface="Times New Roman" charset="0"/>
                </a:endParaRPr>
              </a:p>
            </p:txBody>
          </p:sp>
          <p:sp>
            <p:nvSpPr>
              <p:cNvPr id="433" name="Oval 17"/>
              <p:cNvSpPr>
                <a:spLocks noChangeArrowheads="1"/>
              </p:cNvSpPr>
              <p:nvPr/>
            </p:nvSpPr>
            <p:spPr bwMode="auto">
              <a:xfrm>
                <a:off x="1935" y="2141"/>
                <a:ext cx="693" cy="648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en-US">
                  <a:latin typeface="Times New Roman" charset="0"/>
                </a:endParaRPr>
              </a:p>
            </p:txBody>
          </p:sp>
          <p:sp>
            <p:nvSpPr>
              <p:cNvPr id="434" name="Oval 18"/>
              <p:cNvSpPr>
                <a:spLocks noChangeArrowheads="1"/>
              </p:cNvSpPr>
              <p:nvPr/>
            </p:nvSpPr>
            <p:spPr bwMode="auto">
              <a:xfrm>
                <a:off x="1719" y="1838"/>
                <a:ext cx="693" cy="605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en-US">
                  <a:latin typeface="Times New Roman" charset="0"/>
                </a:endParaRPr>
              </a:p>
            </p:txBody>
          </p:sp>
          <p:sp>
            <p:nvSpPr>
              <p:cNvPr id="435" name="Freeform 19"/>
              <p:cNvSpPr>
                <a:spLocks/>
              </p:cNvSpPr>
              <p:nvPr/>
            </p:nvSpPr>
            <p:spPr bwMode="auto">
              <a:xfrm>
                <a:off x="1893" y="1753"/>
                <a:ext cx="1470" cy="1037"/>
              </a:xfrm>
              <a:custGeom>
                <a:avLst/>
                <a:gdLst>
                  <a:gd name="T0" fmla="*/ 39 w 1632"/>
                  <a:gd name="T1" fmla="*/ 156 h 1152"/>
                  <a:gd name="T2" fmla="*/ 312 w 1632"/>
                  <a:gd name="T3" fmla="*/ 39 h 1152"/>
                  <a:gd name="T4" fmla="*/ 545 w 1632"/>
                  <a:gd name="T5" fmla="*/ 0 h 1152"/>
                  <a:gd name="T6" fmla="*/ 1012 w 1632"/>
                  <a:gd name="T7" fmla="*/ 39 h 1152"/>
                  <a:gd name="T8" fmla="*/ 1168 w 1632"/>
                  <a:gd name="T9" fmla="*/ 117 h 1152"/>
                  <a:gd name="T10" fmla="*/ 1247 w 1632"/>
                  <a:gd name="T11" fmla="*/ 272 h 1152"/>
                  <a:gd name="T12" fmla="*/ 1324 w 1632"/>
                  <a:gd name="T13" fmla="*/ 311 h 1152"/>
                  <a:gd name="T14" fmla="*/ 1247 w 1632"/>
                  <a:gd name="T15" fmla="*/ 739 h 1152"/>
                  <a:gd name="T16" fmla="*/ 740 w 1632"/>
                  <a:gd name="T17" fmla="*/ 933 h 1152"/>
                  <a:gd name="T18" fmla="*/ 233 w 1632"/>
                  <a:gd name="T19" fmla="*/ 778 h 1152"/>
                  <a:gd name="T20" fmla="*/ 77 w 1632"/>
                  <a:gd name="T21" fmla="*/ 622 h 1152"/>
                  <a:gd name="T22" fmla="*/ 0 w 1632"/>
                  <a:gd name="T23" fmla="*/ 583 h 1152"/>
                  <a:gd name="T24" fmla="*/ 39 w 1632"/>
                  <a:gd name="T25" fmla="*/ 156 h 115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632"/>
                  <a:gd name="T40" fmla="*/ 0 h 1152"/>
                  <a:gd name="T41" fmla="*/ 1632 w 1632"/>
                  <a:gd name="T42" fmla="*/ 1152 h 115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632" h="1152">
                    <a:moveTo>
                      <a:pt x="48" y="192"/>
                    </a:moveTo>
                    <a:lnTo>
                      <a:pt x="384" y="48"/>
                    </a:lnTo>
                    <a:lnTo>
                      <a:pt x="672" y="0"/>
                    </a:lnTo>
                    <a:lnTo>
                      <a:pt x="1248" y="48"/>
                    </a:lnTo>
                    <a:lnTo>
                      <a:pt x="1440" y="144"/>
                    </a:lnTo>
                    <a:lnTo>
                      <a:pt x="1536" y="336"/>
                    </a:lnTo>
                    <a:lnTo>
                      <a:pt x="1632" y="384"/>
                    </a:lnTo>
                    <a:lnTo>
                      <a:pt x="1536" y="912"/>
                    </a:lnTo>
                    <a:lnTo>
                      <a:pt x="912" y="1152"/>
                    </a:lnTo>
                    <a:lnTo>
                      <a:pt x="288" y="960"/>
                    </a:lnTo>
                    <a:lnTo>
                      <a:pt x="96" y="768"/>
                    </a:lnTo>
                    <a:lnTo>
                      <a:pt x="0" y="720"/>
                    </a:lnTo>
                    <a:lnTo>
                      <a:pt x="48" y="192"/>
                    </a:lnTo>
                    <a:close/>
                  </a:path>
                </a:pathLst>
              </a:cu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384" name="Group 27"/>
            <p:cNvGrpSpPr>
              <a:grpSpLocks/>
            </p:cNvGrpSpPr>
            <p:nvPr/>
          </p:nvGrpSpPr>
          <p:grpSpPr bwMode="auto">
            <a:xfrm>
              <a:off x="3548731" y="1886924"/>
              <a:ext cx="228381" cy="212461"/>
              <a:chOff x="3241" y="2664"/>
              <a:chExt cx="672" cy="624"/>
            </a:xfrm>
          </p:grpSpPr>
          <p:sp>
            <p:nvSpPr>
              <p:cNvPr id="422" name="AutoShape 21"/>
              <p:cNvSpPr>
                <a:spLocks noChangeArrowheads="1"/>
              </p:cNvSpPr>
              <p:nvPr/>
            </p:nvSpPr>
            <p:spPr bwMode="auto">
              <a:xfrm>
                <a:off x="3375" y="2664"/>
                <a:ext cx="404" cy="384"/>
              </a:xfrm>
              <a:prstGeom prst="roundRect">
                <a:avLst>
                  <a:gd name="adj" fmla="val 16667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29783" dir="1514402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23" name="AutoShape 22"/>
              <p:cNvSpPr>
                <a:spLocks noChangeArrowheads="1"/>
              </p:cNvSpPr>
              <p:nvPr/>
            </p:nvSpPr>
            <p:spPr bwMode="auto">
              <a:xfrm>
                <a:off x="3421" y="2712"/>
                <a:ext cx="312" cy="288"/>
              </a:xfrm>
              <a:prstGeom prst="roundRect">
                <a:avLst>
                  <a:gd name="adj" fmla="val 16667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24" name="Rectangle 23"/>
              <p:cNvSpPr>
                <a:spLocks noChangeArrowheads="1"/>
              </p:cNvSpPr>
              <p:nvPr/>
            </p:nvSpPr>
            <p:spPr bwMode="auto">
              <a:xfrm>
                <a:off x="3331" y="3048"/>
                <a:ext cx="492" cy="49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25" name="Rectangle 24"/>
              <p:cNvSpPr>
                <a:spLocks noChangeArrowheads="1"/>
              </p:cNvSpPr>
              <p:nvPr/>
            </p:nvSpPr>
            <p:spPr bwMode="auto">
              <a:xfrm>
                <a:off x="3331" y="3097"/>
                <a:ext cx="492" cy="94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26" name="Rectangle 25"/>
              <p:cNvSpPr>
                <a:spLocks noChangeArrowheads="1"/>
              </p:cNvSpPr>
              <p:nvPr/>
            </p:nvSpPr>
            <p:spPr bwMode="auto">
              <a:xfrm>
                <a:off x="3375" y="3097"/>
                <a:ext cx="180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27" name="Freeform 26"/>
              <p:cNvSpPr>
                <a:spLocks/>
              </p:cNvSpPr>
              <p:nvPr/>
            </p:nvSpPr>
            <p:spPr bwMode="auto">
              <a:xfrm>
                <a:off x="3241" y="3191"/>
                <a:ext cx="672" cy="97"/>
              </a:xfrm>
              <a:custGeom>
                <a:avLst/>
                <a:gdLst>
                  <a:gd name="T0" fmla="*/ 84 w 720"/>
                  <a:gd name="T1" fmla="*/ 0 h 48"/>
                  <a:gd name="T2" fmla="*/ 543 w 720"/>
                  <a:gd name="T3" fmla="*/ 0 h 48"/>
                  <a:gd name="T4" fmla="*/ 627 w 720"/>
                  <a:gd name="T5" fmla="*/ 196 h 48"/>
                  <a:gd name="T6" fmla="*/ 0 w 720"/>
                  <a:gd name="T7" fmla="*/ 196 h 48"/>
                  <a:gd name="T8" fmla="*/ 84 w 720"/>
                  <a:gd name="T9" fmla="*/ 0 h 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0"/>
                  <a:gd name="T16" fmla="*/ 0 h 48"/>
                  <a:gd name="T17" fmla="*/ 720 w 720"/>
                  <a:gd name="T18" fmla="*/ 48 h 4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0" h="48">
                    <a:moveTo>
                      <a:pt x="96" y="0"/>
                    </a:moveTo>
                    <a:lnTo>
                      <a:pt x="624" y="0"/>
                    </a:lnTo>
                    <a:lnTo>
                      <a:pt x="720" y="48"/>
                    </a:lnTo>
                    <a:lnTo>
                      <a:pt x="0" y="48"/>
                    </a:lnTo>
                    <a:lnTo>
                      <a:pt x="96" y="0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385" name="AutoShape 36"/>
            <p:cNvSpPr>
              <a:spLocks noChangeArrowheads="1"/>
            </p:cNvSpPr>
            <p:nvPr/>
          </p:nvSpPr>
          <p:spPr bwMode="auto">
            <a:xfrm>
              <a:off x="3977699" y="1831859"/>
              <a:ext cx="137300" cy="130745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63500" dist="29783" dir="1514402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86" name="AutoShape 37"/>
            <p:cNvSpPr>
              <a:spLocks noChangeArrowheads="1"/>
            </p:cNvSpPr>
            <p:nvPr/>
          </p:nvSpPr>
          <p:spPr bwMode="auto">
            <a:xfrm>
              <a:off x="3993332" y="1848202"/>
              <a:ext cx="106034" cy="98059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87" name="Rectangle 38"/>
            <p:cNvSpPr>
              <a:spLocks noChangeArrowheads="1"/>
            </p:cNvSpPr>
            <p:nvPr/>
          </p:nvSpPr>
          <p:spPr bwMode="auto">
            <a:xfrm>
              <a:off x="3962746" y="1962604"/>
              <a:ext cx="167207" cy="16684"/>
            </a:xfrm>
            <a:prstGeom prst="rect">
              <a:avLst/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88" name="Rectangle 39"/>
            <p:cNvSpPr>
              <a:spLocks noChangeArrowheads="1"/>
            </p:cNvSpPr>
            <p:nvPr/>
          </p:nvSpPr>
          <p:spPr bwMode="auto">
            <a:xfrm>
              <a:off x="3962746" y="1979288"/>
              <a:ext cx="167207" cy="32005"/>
            </a:xfrm>
            <a:prstGeom prst="rect">
              <a:avLst/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89" name="Rectangle 40"/>
            <p:cNvSpPr>
              <a:spLocks noChangeArrowheads="1"/>
            </p:cNvSpPr>
            <p:nvPr/>
          </p:nvSpPr>
          <p:spPr bwMode="auto">
            <a:xfrm>
              <a:off x="3977699" y="1979288"/>
              <a:ext cx="61173" cy="15662"/>
            </a:xfrm>
            <a:prstGeom prst="rect">
              <a:avLst/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90" name="Freeform 41"/>
            <p:cNvSpPr>
              <a:spLocks/>
            </p:cNvSpPr>
            <p:nvPr/>
          </p:nvSpPr>
          <p:spPr bwMode="auto">
            <a:xfrm>
              <a:off x="3932159" y="2011293"/>
              <a:ext cx="228381" cy="33027"/>
            </a:xfrm>
            <a:custGeom>
              <a:avLst/>
              <a:gdLst>
                <a:gd name="T0" fmla="*/ 84 w 720"/>
                <a:gd name="T1" fmla="*/ 0 h 48"/>
                <a:gd name="T2" fmla="*/ 543 w 720"/>
                <a:gd name="T3" fmla="*/ 0 h 48"/>
                <a:gd name="T4" fmla="*/ 627 w 720"/>
                <a:gd name="T5" fmla="*/ 196 h 48"/>
                <a:gd name="T6" fmla="*/ 0 w 720"/>
                <a:gd name="T7" fmla="*/ 196 h 48"/>
                <a:gd name="T8" fmla="*/ 84 w 720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8"/>
                <a:gd name="T17" fmla="*/ 720 w 72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8">
                  <a:moveTo>
                    <a:pt x="96" y="0"/>
                  </a:moveTo>
                  <a:lnTo>
                    <a:pt x="624" y="0"/>
                  </a:lnTo>
                  <a:lnTo>
                    <a:pt x="720" y="48"/>
                  </a:lnTo>
                  <a:lnTo>
                    <a:pt x="0" y="48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chemeClr val="accent1">
                <a:alpha val="3000"/>
              </a:schemeClr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91" name="AutoShape 43"/>
            <p:cNvSpPr>
              <a:spLocks noChangeArrowheads="1"/>
            </p:cNvSpPr>
            <p:nvPr/>
          </p:nvSpPr>
          <p:spPr bwMode="auto">
            <a:xfrm>
              <a:off x="3609904" y="2231384"/>
              <a:ext cx="137300" cy="130745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63500" dist="29783" dir="1514402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92" name="AutoShape 44"/>
            <p:cNvSpPr>
              <a:spLocks noChangeArrowheads="1"/>
            </p:cNvSpPr>
            <p:nvPr/>
          </p:nvSpPr>
          <p:spPr bwMode="auto">
            <a:xfrm>
              <a:off x="3625537" y="2247728"/>
              <a:ext cx="106034" cy="98059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93" name="Rectangle 45"/>
            <p:cNvSpPr>
              <a:spLocks noChangeArrowheads="1"/>
            </p:cNvSpPr>
            <p:nvPr/>
          </p:nvSpPr>
          <p:spPr bwMode="auto">
            <a:xfrm>
              <a:off x="3594951" y="2362130"/>
              <a:ext cx="167207" cy="16684"/>
            </a:xfrm>
            <a:prstGeom prst="rect">
              <a:avLst/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94" name="Rectangle 46"/>
            <p:cNvSpPr>
              <a:spLocks noChangeArrowheads="1"/>
            </p:cNvSpPr>
            <p:nvPr/>
          </p:nvSpPr>
          <p:spPr bwMode="auto">
            <a:xfrm>
              <a:off x="3594951" y="2378814"/>
              <a:ext cx="167207" cy="32005"/>
            </a:xfrm>
            <a:prstGeom prst="rect">
              <a:avLst/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95" name="Rectangle 47"/>
            <p:cNvSpPr>
              <a:spLocks noChangeArrowheads="1"/>
            </p:cNvSpPr>
            <p:nvPr/>
          </p:nvSpPr>
          <p:spPr bwMode="auto">
            <a:xfrm>
              <a:off x="3609904" y="2378814"/>
              <a:ext cx="61173" cy="15662"/>
            </a:xfrm>
            <a:prstGeom prst="rect">
              <a:avLst/>
            </a:prstGeom>
            <a:solidFill>
              <a:schemeClr val="accent1">
                <a:alpha val="3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96" name="Freeform 48"/>
            <p:cNvSpPr>
              <a:spLocks/>
            </p:cNvSpPr>
            <p:nvPr/>
          </p:nvSpPr>
          <p:spPr bwMode="auto">
            <a:xfrm>
              <a:off x="3564364" y="2410819"/>
              <a:ext cx="228381" cy="33027"/>
            </a:xfrm>
            <a:custGeom>
              <a:avLst/>
              <a:gdLst>
                <a:gd name="T0" fmla="*/ 84 w 720"/>
                <a:gd name="T1" fmla="*/ 0 h 48"/>
                <a:gd name="T2" fmla="*/ 543 w 720"/>
                <a:gd name="T3" fmla="*/ 0 h 48"/>
                <a:gd name="T4" fmla="*/ 627 w 720"/>
                <a:gd name="T5" fmla="*/ 196 h 48"/>
                <a:gd name="T6" fmla="*/ 0 w 720"/>
                <a:gd name="T7" fmla="*/ 196 h 48"/>
                <a:gd name="T8" fmla="*/ 84 w 720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8"/>
                <a:gd name="T17" fmla="*/ 720 w 72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8">
                  <a:moveTo>
                    <a:pt x="96" y="0"/>
                  </a:moveTo>
                  <a:lnTo>
                    <a:pt x="624" y="0"/>
                  </a:lnTo>
                  <a:lnTo>
                    <a:pt x="720" y="48"/>
                  </a:lnTo>
                  <a:lnTo>
                    <a:pt x="0" y="48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chemeClr val="accent1">
                <a:alpha val="3000"/>
              </a:schemeClr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97" name="Line 71"/>
            <p:cNvSpPr>
              <a:spLocks noChangeShapeType="1"/>
            </p:cNvSpPr>
            <p:nvPr/>
          </p:nvSpPr>
          <p:spPr bwMode="auto">
            <a:xfrm flipH="1">
              <a:off x="3762157" y="2025756"/>
              <a:ext cx="206053" cy="264624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98" name="Line 76"/>
            <p:cNvSpPr>
              <a:spLocks noChangeShapeType="1"/>
            </p:cNvSpPr>
            <p:nvPr/>
          </p:nvSpPr>
          <p:spPr bwMode="auto">
            <a:xfrm flipH="1" flipV="1">
              <a:off x="3671078" y="2110809"/>
              <a:ext cx="15285" cy="102902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399" name="Group 398"/>
            <p:cNvGrpSpPr/>
            <p:nvPr/>
          </p:nvGrpSpPr>
          <p:grpSpPr>
            <a:xfrm>
              <a:off x="3598068" y="1871795"/>
              <a:ext cx="130654" cy="139907"/>
              <a:chOff x="6031266" y="2285295"/>
              <a:chExt cx="610305" cy="652317"/>
            </a:xfrm>
          </p:grpSpPr>
          <p:pic>
            <p:nvPicPr>
              <p:cNvPr id="420" name="Picture 419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031266" y="2285295"/>
                <a:ext cx="610305" cy="610305"/>
              </a:xfrm>
              <a:prstGeom prst="rect">
                <a:avLst/>
              </a:prstGeom>
            </p:spPr>
          </p:pic>
          <p:sp>
            <p:nvSpPr>
              <p:cNvPr id="421" name="Text Box 77"/>
              <p:cNvSpPr txBox="1">
                <a:spLocks noChangeArrowheads="1"/>
              </p:cNvSpPr>
              <p:nvPr/>
            </p:nvSpPr>
            <p:spPr bwMode="auto">
              <a:xfrm>
                <a:off x="6055456" y="2475947"/>
                <a:ext cx="496887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altLang="ja-JP" dirty="0"/>
                  <a:t>1</a:t>
                </a:r>
              </a:p>
            </p:txBody>
          </p:sp>
        </p:grpSp>
        <p:pic>
          <p:nvPicPr>
            <p:cNvPr id="400" name="Picture 399"/>
            <p:cNvPicPr>
              <a:picLocks noChangeAspect="1"/>
            </p:cNvPicPr>
            <p:nvPr/>
          </p:nvPicPr>
          <p:blipFill>
            <a:blip r:embed="rId3">
              <a:alphaModFix amt="31000"/>
            </a:blip>
            <a:stretch>
              <a:fillRect/>
            </a:stretch>
          </p:blipFill>
          <p:spPr>
            <a:xfrm>
              <a:off x="3978508" y="1815515"/>
              <a:ext cx="130654" cy="130897"/>
            </a:xfrm>
            <a:prstGeom prst="rect">
              <a:avLst/>
            </a:prstGeom>
          </p:spPr>
        </p:pic>
        <p:pic>
          <p:nvPicPr>
            <p:cNvPr id="401" name="Picture 400"/>
            <p:cNvPicPr>
              <a:picLocks noChangeAspect="1"/>
            </p:cNvPicPr>
            <p:nvPr/>
          </p:nvPicPr>
          <p:blipFill>
            <a:blip r:embed="rId3">
              <a:alphaModFix amt="31000"/>
            </a:blip>
            <a:stretch>
              <a:fillRect/>
            </a:stretch>
          </p:blipFill>
          <p:spPr>
            <a:xfrm>
              <a:off x="3609904" y="2213711"/>
              <a:ext cx="130654" cy="130897"/>
            </a:xfrm>
            <a:prstGeom prst="rect">
              <a:avLst/>
            </a:prstGeom>
          </p:spPr>
        </p:pic>
        <p:grpSp>
          <p:nvGrpSpPr>
            <p:cNvPr id="402" name="Group 41"/>
            <p:cNvGrpSpPr>
              <a:grpSpLocks/>
            </p:cNvGrpSpPr>
            <p:nvPr/>
          </p:nvGrpSpPr>
          <p:grpSpPr bwMode="auto">
            <a:xfrm>
              <a:off x="3564364" y="2231384"/>
              <a:ext cx="228381" cy="212461"/>
              <a:chOff x="3241" y="2664"/>
              <a:chExt cx="672" cy="624"/>
            </a:xfrm>
          </p:grpSpPr>
          <p:sp>
            <p:nvSpPr>
              <p:cNvPr id="414" name="AutoShape 42"/>
              <p:cNvSpPr>
                <a:spLocks noChangeArrowheads="1"/>
              </p:cNvSpPr>
              <p:nvPr/>
            </p:nvSpPr>
            <p:spPr bwMode="auto">
              <a:xfrm>
                <a:off x="3375" y="2664"/>
                <a:ext cx="404" cy="384"/>
              </a:xfrm>
              <a:prstGeom prst="roundRect">
                <a:avLst>
                  <a:gd name="adj" fmla="val 16667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29783" dir="1514402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15" name="AutoShape 43"/>
              <p:cNvSpPr>
                <a:spLocks noChangeArrowheads="1"/>
              </p:cNvSpPr>
              <p:nvPr/>
            </p:nvSpPr>
            <p:spPr bwMode="auto">
              <a:xfrm>
                <a:off x="3421" y="2712"/>
                <a:ext cx="312" cy="288"/>
              </a:xfrm>
              <a:prstGeom prst="roundRect">
                <a:avLst>
                  <a:gd name="adj" fmla="val 16667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6" name="Rectangle 44"/>
              <p:cNvSpPr>
                <a:spLocks noChangeArrowheads="1"/>
              </p:cNvSpPr>
              <p:nvPr/>
            </p:nvSpPr>
            <p:spPr bwMode="auto">
              <a:xfrm>
                <a:off x="3331" y="3048"/>
                <a:ext cx="492" cy="49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7" name="Rectangle 45"/>
              <p:cNvSpPr>
                <a:spLocks noChangeArrowheads="1"/>
              </p:cNvSpPr>
              <p:nvPr/>
            </p:nvSpPr>
            <p:spPr bwMode="auto">
              <a:xfrm>
                <a:off x="3331" y="3097"/>
                <a:ext cx="492" cy="94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8" name="Rectangle 46"/>
              <p:cNvSpPr>
                <a:spLocks noChangeArrowheads="1"/>
              </p:cNvSpPr>
              <p:nvPr/>
            </p:nvSpPr>
            <p:spPr bwMode="auto">
              <a:xfrm>
                <a:off x="3375" y="3097"/>
                <a:ext cx="180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9" name="Freeform 47"/>
              <p:cNvSpPr>
                <a:spLocks/>
              </p:cNvSpPr>
              <p:nvPr/>
            </p:nvSpPr>
            <p:spPr bwMode="auto">
              <a:xfrm>
                <a:off x="3241" y="3191"/>
                <a:ext cx="672" cy="97"/>
              </a:xfrm>
              <a:custGeom>
                <a:avLst/>
                <a:gdLst>
                  <a:gd name="T0" fmla="*/ 84 w 720"/>
                  <a:gd name="T1" fmla="*/ 0 h 48"/>
                  <a:gd name="T2" fmla="*/ 543 w 720"/>
                  <a:gd name="T3" fmla="*/ 0 h 48"/>
                  <a:gd name="T4" fmla="*/ 627 w 720"/>
                  <a:gd name="T5" fmla="*/ 196 h 48"/>
                  <a:gd name="T6" fmla="*/ 0 w 720"/>
                  <a:gd name="T7" fmla="*/ 196 h 48"/>
                  <a:gd name="T8" fmla="*/ 84 w 720"/>
                  <a:gd name="T9" fmla="*/ 0 h 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0"/>
                  <a:gd name="T16" fmla="*/ 0 h 48"/>
                  <a:gd name="T17" fmla="*/ 720 w 720"/>
                  <a:gd name="T18" fmla="*/ 48 h 4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0" h="48">
                    <a:moveTo>
                      <a:pt x="96" y="0"/>
                    </a:moveTo>
                    <a:lnTo>
                      <a:pt x="624" y="0"/>
                    </a:lnTo>
                    <a:lnTo>
                      <a:pt x="720" y="48"/>
                    </a:lnTo>
                    <a:lnTo>
                      <a:pt x="0" y="48"/>
                    </a:lnTo>
                    <a:lnTo>
                      <a:pt x="96" y="0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403" name="Picture 40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609904" y="2213711"/>
              <a:ext cx="130654" cy="130897"/>
            </a:xfrm>
            <a:prstGeom prst="rect">
              <a:avLst/>
            </a:prstGeom>
          </p:spPr>
        </p:pic>
        <p:sp>
          <p:nvSpPr>
            <p:cNvPr id="404" name="Text Box 77"/>
            <p:cNvSpPr txBox="1">
              <a:spLocks noChangeArrowheads="1"/>
            </p:cNvSpPr>
            <p:nvPr/>
          </p:nvSpPr>
          <p:spPr bwMode="auto">
            <a:xfrm>
              <a:off x="3619792" y="2249908"/>
              <a:ext cx="106374" cy="990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dirty="0"/>
                <a:t>2</a:t>
              </a:r>
            </a:p>
          </p:txBody>
        </p:sp>
        <p:grpSp>
          <p:nvGrpSpPr>
            <p:cNvPr id="405" name="Group 34"/>
            <p:cNvGrpSpPr>
              <a:grpSpLocks/>
            </p:cNvGrpSpPr>
            <p:nvPr/>
          </p:nvGrpSpPr>
          <p:grpSpPr bwMode="auto">
            <a:xfrm>
              <a:off x="3932159" y="1831859"/>
              <a:ext cx="228381" cy="212461"/>
              <a:chOff x="3241" y="2664"/>
              <a:chExt cx="672" cy="624"/>
            </a:xfrm>
          </p:grpSpPr>
          <p:sp>
            <p:nvSpPr>
              <p:cNvPr id="408" name="AutoShape 35"/>
              <p:cNvSpPr>
                <a:spLocks noChangeArrowheads="1"/>
              </p:cNvSpPr>
              <p:nvPr/>
            </p:nvSpPr>
            <p:spPr bwMode="auto">
              <a:xfrm>
                <a:off x="3375" y="2664"/>
                <a:ext cx="404" cy="384"/>
              </a:xfrm>
              <a:prstGeom prst="roundRect">
                <a:avLst>
                  <a:gd name="adj" fmla="val 16667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29783" dir="1514402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09" name="AutoShape 36"/>
              <p:cNvSpPr>
                <a:spLocks noChangeArrowheads="1"/>
              </p:cNvSpPr>
              <p:nvPr/>
            </p:nvSpPr>
            <p:spPr bwMode="auto">
              <a:xfrm>
                <a:off x="3421" y="2712"/>
                <a:ext cx="312" cy="288"/>
              </a:xfrm>
              <a:prstGeom prst="roundRect">
                <a:avLst>
                  <a:gd name="adj" fmla="val 16667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0" name="Rectangle 37"/>
              <p:cNvSpPr>
                <a:spLocks noChangeArrowheads="1"/>
              </p:cNvSpPr>
              <p:nvPr/>
            </p:nvSpPr>
            <p:spPr bwMode="auto">
              <a:xfrm>
                <a:off x="3331" y="3048"/>
                <a:ext cx="492" cy="49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1" name="Rectangle 38"/>
              <p:cNvSpPr>
                <a:spLocks noChangeArrowheads="1"/>
              </p:cNvSpPr>
              <p:nvPr/>
            </p:nvSpPr>
            <p:spPr bwMode="auto">
              <a:xfrm>
                <a:off x="3331" y="3097"/>
                <a:ext cx="492" cy="94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2" name="Rectangle 39"/>
              <p:cNvSpPr>
                <a:spLocks noChangeArrowheads="1"/>
              </p:cNvSpPr>
              <p:nvPr/>
            </p:nvSpPr>
            <p:spPr bwMode="auto">
              <a:xfrm>
                <a:off x="3375" y="3097"/>
                <a:ext cx="180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3" name="Freeform 40"/>
              <p:cNvSpPr>
                <a:spLocks/>
              </p:cNvSpPr>
              <p:nvPr/>
            </p:nvSpPr>
            <p:spPr bwMode="auto">
              <a:xfrm>
                <a:off x="3241" y="3191"/>
                <a:ext cx="672" cy="97"/>
              </a:xfrm>
              <a:custGeom>
                <a:avLst/>
                <a:gdLst>
                  <a:gd name="T0" fmla="*/ 84 w 720"/>
                  <a:gd name="T1" fmla="*/ 0 h 48"/>
                  <a:gd name="T2" fmla="*/ 543 w 720"/>
                  <a:gd name="T3" fmla="*/ 0 h 48"/>
                  <a:gd name="T4" fmla="*/ 627 w 720"/>
                  <a:gd name="T5" fmla="*/ 196 h 48"/>
                  <a:gd name="T6" fmla="*/ 0 w 720"/>
                  <a:gd name="T7" fmla="*/ 196 h 48"/>
                  <a:gd name="T8" fmla="*/ 84 w 720"/>
                  <a:gd name="T9" fmla="*/ 0 h 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0"/>
                  <a:gd name="T16" fmla="*/ 0 h 48"/>
                  <a:gd name="T17" fmla="*/ 720 w 720"/>
                  <a:gd name="T18" fmla="*/ 48 h 4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0" h="48">
                    <a:moveTo>
                      <a:pt x="96" y="0"/>
                    </a:moveTo>
                    <a:lnTo>
                      <a:pt x="624" y="0"/>
                    </a:lnTo>
                    <a:lnTo>
                      <a:pt x="720" y="48"/>
                    </a:lnTo>
                    <a:lnTo>
                      <a:pt x="0" y="48"/>
                    </a:lnTo>
                    <a:lnTo>
                      <a:pt x="96" y="0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406" name="Picture 40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978508" y="1815515"/>
              <a:ext cx="130654" cy="130897"/>
            </a:xfrm>
            <a:prstGeom prst="rect">
              <a:avLst/>
            </a:prstGeom>
          </p:spPr>
        </p:pic>
        <p:sp>
          <p:nvSpPr>
            <p:cNvPr id="407" name="Text Box 77"/>
            <p:cNvSpPr txBox="1">
              <a:spLocks noChangeArrowheads="1"/>
            </p:cNvSpPr>
            <p:nvPr/>
          </p:nvSpPr>
          <p:spPr bwMode="auto">
            <a:xfrm>
              <a:off x="3986024" y="1854031"/>
              <a:ext cx="106374" cy="990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dirty="0" smtClean="0"/>
                <a:t>3</a:t>
              </a:r>
              <a:endParaRPr lang="en-US" altLang="ja-JP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106422" y="3268995"/>
            <a:ext cx="743254" cy="1089695"/>
            <a:chOff x="1106422" y="3268995"/>
            <a:chExt cx="743254" cy="1089695"/>
          </a:xfrm>
        </p:grpSpPr>
        <p:grpSp>
          <p:nvGrpSpPr>
            <p:cNvPr id="120839" name="Group 4"/>
            <p:cNvGrpSpPr>
              <a:grpSpLocks/>
            </p:cNvGrpSpPr>
            <p:nvPr/>
          </p:nvGrpSpPr>
          <p:grpSpPr bwMode="auto">
            <a:xfrm>
              <a:off x="1111935" y="3268995"/>
              <a:ext cx="737741" cy="769392"/>
              <a:chOff x="429" y="1872"/>
              <a:chExt cx="246" cy="284"/>
            </a:xfrm>
          </p:grpSpPr>
          <p:sp>
            <p:nvSpPr>
              <p:cNvPr id="1342469" name="AutoShape 5"/>
              <p:cNvSpPr>
                <a:spLocks noChangeArrowheads="1"/>
              </p:cNvSpPr>
              <p:nvPr/>
            </p:nvSpPr>
            <p:spPr bwMode="auto">
              <a:xfrm>
                <a:off x="451" y="1872"/>
                <a:ext cx="203" cy="207"/>
              </a:xfrm>
              <a:prstGeom prst="roundRect">
                <a:avLst>
                  <a:gd name="adj" fmla="val 16667"/>
                </a:avLst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29783" dir="1514402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20932" name="AutoShape 6"/>
              <p:cNvSpPr>
                <a:spLocks noChangeArrowheads="1"/>
              </p:cNvSpPr>
              <p:nvPr/>
            </p:nvSpPr>
            <p:spPr bwMode="auto">
              <a:xfrm>
                <a:off x="474" y="1898"/>
                <a:ext cx="156" cy="155"/>
              </a:xfrm>
              <a:prstGeom prst="roundRect">
                <a:avLst>
                  <a:gd name="adj" fmla="val 16667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20933" name="Rectangle 7"/>
              <p:cNvSpPr>
                <a:spLocks noChangeArrowheads="1"/>
              </p:cNvSpPr>
              <p:nvPr/>
            </p:nvSpPr>
            <p:spPr bwMode="auto">
              <a:xfrm>
                <a:off x="429" y="2079"/>
                <a:ext cx="246" cy="26"/>
              </a:xfrm>
              <a:prstGeom prst="rect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20934" name="Rectangle 8"/>
              <p:cNvSpPr>
                <a:spLocks noChangeArrowheads="1"/>
              </p:cNvSpPr>
              <p:nvPr/>
            </p:nvSpPr>
            <p:spPr bwMode="auto">
              <a:xfrm>
                <a:off x="429" y="2105"/>
                <a:ext cx="246" cy="51"/>
              </a:xfrm>
              <a:prstGeom prst="rect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20935" name="Rectangle 9"/>
              <p:cNvSpPr>
                <a:spLocks noChangeArrowheads="1"/>
              </p:cNvSpPr>
              <p:nvPr/>
            </p:nvSpPr>
            <p:spPr bwMode="auto">
              <a:xfrm>
                <a:off x="451" y="2105"/>
                <a:ext cx="90" cy="25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120863" name="Text Box 78"/>
            <p:cNvSpPr txBox="1">
              <a:spLocks noChangeArrowheads="1"/>
            </p:cNvSpPr>
            <p:nvPr/>
          </p:nvSpPr>
          <p:spPr bwMode="auto">
            <a:xfrm>
              <a:off x="1106422" y="4020136"/>
              <a:ext cx="70924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600" dirty="0" smtClean="0"/>
                <a:t>Client</a:t>
              </a:r>
              <a:endParaRPr lang="en-US" altLang="ja-JP" sz="1600" dirty="0"/>
            </a:p>
          </p:txBody>
        </p:sp>
        <p:pic>
          <p:nvPicPr>
            <p:cNvPr id="437" name="Picture 43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1303363" y="3352799"/>
              <a:ext cx="366715" cy="436769"/>
            </a:xfrm>
            <a:prstGeom prst="rect">
              <a:avLst/>
            </a:prstGeom>
          </p:spPr>
        </p:pic>
      </p:grpSp>
      <p:grpSp>
        <p:nvGrpSpPr>
          <p:cNvPr id="7" name="Group 6"/>
          <p:cNvGrpSpPr/>
          <p:nvPr/>
        </p:nvGrpSpPr>
        <p:grpSpPr>
          <a:xfrm>
            <a:off x="6864708" y="2789196"/>
            <a:ext cx="2014586" cy="986704"/>
            <a:chOff x="6864708" y="2789196"/>
            <a:chExt cx="2014586" cy="986704"/>
          </a:xfrm>
        </p:grpSpPr>
        <p:sp>
          <p:nvSpPr>
            <p:cNvPr id="120871" name="Text Box 92"/>
            <p:cNvSpPr txBox="1">
              <a:spLocks noChangeArrowheads="1"/>
            </p:cNvSpPr>
            <p:nvPr/>
          </p:nvSpPr>
          <p:spPr bwMode="auto">
            <a:xfrm>
              <a:off x="7417335" y="2789196"/>
              <a:ext cx="146195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 sz="1600" dirty="0" smtClean="0"/>
                <a:t>Hidden server</a:t>
              </a:r>
              <a:endParaRPr lang="en-US" altLang="ja-JP" sz="1600" dirty="0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864708" y="3127137"/>
              <a:ext cx="670543" cy="648763"/>
              <a:chOff x="6864708" y="3127137"/>
              <a:chExt cx="670543" cy="648763"/>
            </a:xfrm>
          </p:grpSpPr>
          <p:grpSp>
            <p:nvGrpSpPr>
              <p:cNvPr id="120870" name="Group 85"/>
              <p:cNvGrpSpPr>
                <a:grpSpLocks/>
              </p:cNvGrpSpPr>
              <p:nvPr/>
            </p:nvGrpSpPr>
            <p:grpSpPr bwMode="auto">
              <a:xfrm>
                <a:off x="6864708" y="3127137"/>
                <a:ext cx="670543" cy="648763"/>
                <a:chOff x="429" y="1872"/>
                <a:chExt cx="246" cy="284"/>
              </a:xfrm>
            </p:grpSpPr>
            <p:sp>
              <p:nvSpPr>
                <p:cNvPr id="1342550" name="AutoShape 86"/>
                <p:cNvSpPr>
                  <a:spLocks noChangeArrowheads="1"/>
                </p:cNvSpPr>
                <p:nvPr/>
              </p:nvSpPr>
              <p:spPr bwMode="auto">
                <a:xfrm>
                  <a:off x="451" y="1872"/>
                  <a:ext cx="203" cy="207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FFF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29783" dir="1514402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ja-JP" altLang="en-US"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120882" name="AutoShape 87"/>
                <p:cNvSpPr>
                  <a:spLocks noChangeArrowheads="1"/>
                </p:cNvSpPr>
                <p:nvPr/>
              </p:nvSpPr>
              <p:spPr bwMode="auto">
                <a:xfrm>
                  <a:off x="474" y="1898"/>
                  <a:ext cx="156" cy="155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20883" name="Rectangle 88"/>
                <p:cNvSpPr>
                  <a:spLocks noChangeArrowheads="1"/>
                </p:cNvSpPr>
                <p:nvPr/>
              </p:nvSpPr>
              <p:spPr bwMode="auto">
                <a:xfrm>
                  <a:off x="429" y="2079"/>
                  <a:ext cx="246" cy="26"/>
                </a:xfrm>
                <a:prstGeom prst="rect">
                  <a:avLst/>
                </a:prstGeom>
                <a:solidFill>
                  <a:srgbClr val="FFFF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20884" name="Rectangle 89"/>
                <p:cNvSpPr>
                  <a:spLocks noChangeArrowheads="1"/>
                </p:cNvSpPr>
                <p:nvPr/>
              </p:nvSpPr>
              <p:spPr bwMode="auto">
                <a:xfrm>
                  <a:off x="429" y="2105"/>
                  <a:ext cx="246" cy="51"/>
                </a:xfrm>
                <a:prstGeom prst="rect">
                  <a:avLst/>
                </a:prstGeom>
                <a:solidFill>
                  <a:srgbClr val="FFFF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20885" name="Rectangle 90"/>
                <p:cNvSpPr>
                  <a:spLocks noChangeArrowheads="1"/>
                </p:cNvSpPr>
                <p:nvPr/>
              </p:nvSpPr>
              <p:spPr bwMode="auto">
                <a:xfrm>
                  <a:off x="451" y="2105"/>
                  <a:ext cx="90" cy="25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</p:grpSp>
          <p:pic>
            <p:nvPicPr>
              <p:cNvPr id="436" name="Picture 435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056827" y="3191660"/>
                <a:ext cx="244264" cy="348949"/>
              </a:xfrm>
              <a:prstGeom prst="rect">
                <a:avLst/>
              </a:prstGeom>
            </p:spPr>
          </p:pic>
        </p:grpSp>
      </p:grp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45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2876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Tor bootstrapping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Directory servers</a:t>
            </a:r>
          </a:p>
          <a:p>
            <a:pPr lvl="1"/>
            <a:r>
              <a:rPr lang="en-US" altLang="ja-JP">
                <a:latin typeface="Arial" charset="0"/>
                <a:ea typeface="ＭＳ Ｐゴシック" charset="0"/>
              </a:rPr>
              <a:t>Maintain list of which onion routers are up, locations, keys, exit policies, etc</a:t>
            </a:r>
          </a:p>
          <a:p>
            <a:pPr lvl="1"/>
            <a:r>
              <a:rPr lang="en-US" altLang="ja-JP">
                <a:latin typeface="Arial" charset="0"/>
                <a:ea typeface="ＭＳ Ｐゴシック" charset="0"/>
              </a:rPr>
              <a:t>Control which nodes can join network</a:t>
            </a:r>
          </a:p>
          <a:p>
            <a:pPr lvl="2"/>
            <a:r>
              <a:rPr lang="en-US" altLang="ja-JP">
                <a:latin typeface="Arial" charset="0"/>
                <a:ea typeface="ＭＳ Ｐゴシック" charset="0"/>
              </a:rPr>
              <a:t>Important to guard against Sybil attacks and related problems</a:t>
            </a:r>
          </a:p>
          <a:p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Effort to decentralize process</a:t>
            </a:r>
          </a:p>
          <a:p>
            <a:pPr lvl="1"/>
            <a:r>
              <a:rPr lang="en-US" altLang="ja-JP">
                <a:latin typeface="Arial" charset="0"/>
                <a:ea typeface="ＭＳ Ｐゴシック" charset="0"/>
              </a:rPr>
              <a:t>Research challenge</a:t>
            </a:r>
          </a:p>
        </p:txBody>
      </p:sp>
      <p:sp>
        <p:nvSpPr>
          <p:cNvPr id="1228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A5CD415-D3F6-AB40-B815-DDFF2BFA5B6E}" type="slidenum">
              <a:rPr lang="en-US" altLang="ja-JP" sz="800">
                <a:ea typeface="MS PGothic" charset="0"/>
                <a:cs typeface="MS PGothic" charset="0"/>
              </a:rPr>
              <a:pPr/>
              <a:t>46</a:t>
            </a:fld>
            <a:endParaRPr lang="en-US" altLang="ja-JP" sz="800"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8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Other anonymous networks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ja-JP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Anonymous storage:</a:t>
            </a:r>
            <a:r>
              <a:rPr lang="en-US" altLang="ja-JP" sz="180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1800" dirty="0" err="1" smtClean="0">
                <a:latin typeface="Arial" charset="0"/>
                <a:ea typeface="ＭＳ Ｐゴシック" charset="0"/>
                <a:cs typeface="ＭＳ Ｐゴシック" charset="0"/>
              </a:rPr>
              <a:t>Freenet</a:t>
            </a:r>
            <a:endParaRPr lang="en-US" altLang="ja-JP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altLang="ja-JP" sz="1600" dirty="0">
                <a:latin typeface="Arial" charset="0"/>
                <a:ea typeface="ＭＳ Ｐゴシック" charset="0"/>
              </a:rPr>
              <a:t>Peer-to-peer network </a:t>
            </a:r>
          </a:p>
          <a:p>
            <a:pPr lvl="1">
              <a:lnSpc>
                <a:spcPct val="90000"/>
              </a:lnSpc>
            </a:pPr>
            <a:r>
              <a:rPr lang="en-US" altLang="ja-JP" sz="1600" dirty="0" smtClean="0">
                <a:latin typeface="Arial" charset="0"/>
                <a:ea typeface="ＭＳ Ｐゴシック" charset="0"/>
              </a:rPr>
              <a:t>Files </a:t>
            </a:r>
            <a:r>
              <a:rPr lang="en-US" altLang="ja-JP" sz="1600" dirty="0">
                <a:latin typeface="Arial" charset="0"/>
                <a:ea typeface="ＭＳ Ｐゴシック" charset="0"/>
              </a:rPr>
              <a:t>split in multiple pieces, pieces may use different circuits</a:t>
            </a:r>
          </a:p>
          <a:p>
            <a:pPr>
              <a:lnSpc>
                <a:spcPct val="90000"/>
              </a:lnSpc>
            </a:pPr>
            <a:endParaRPr lang="en-US" altLang="ja-JP" sz="1800" b="1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altLang="ja-JP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Anonymous communications:</a:t>
            </a:r>
            <a:r>
              <a:rPr lang="en-US" altLang="ja-JP" sz="1800" dirty="0" smtClean="0">
                <a:latin typeface="Arial" charset="0"/>
                <a:ea typeface="ＭＳ Ｐゴシック" charset="0"/>
                <a:cs typeface="ＭＳ Ｐゴシック" charset="0"/>
              </a:rPr>
              <a:t> I2P</a:t>
            </a:r>
          </a:p>
          <a:p>
            <a:pPr lvl="1">
              <a:lnSpc>
                <a:spcPct val="90000"/>
              </a:lnSpc>
            </a:pPr>
            <a:r>
              <a:rPr lang="en-US" altLang="ja-JP" sz="1400" dirty="0" smtClean="0">
                <a:latin typeface="Arial" charset="0"/>
                <a:ea typeface="ＭＳ Ｐゴシック" charset="0"/>
                <a:cs typeface="ＭＳ Ｐゴシック" charset="0"/>
              </a:rPr>
              <a:t>Originally developed by </a:t>
            </a:r>
            <a:r>
              <a:rPr lang="en-US" altLang="ja-JP" sz="1400" dirty="0" err="1" smtClean="0">
                <a:latin typeface="Arial" charset="0"/>
                <a:ea typeface="ＭＳ Ｐゴシック" charset="0"/>
                <a:cs typeface="ＭＳ Ｐゴシック" charset="0"/>
              </a:rPr>
              <a:t>Freenet</a:t>
            </a:r>
            <a:r>
              <a:rPr lang="en-US" altLang="ja-JP" sz="1400" dirty="0" smtClean="0">
                <a:latin typeface="Arial" charset="0"/>
                <a:ea typeface="ＭＳ Ｐゴシック" charset="0"/>
                <a:cs typeface="ＭＳ Ｐゴシック" charset="0"/>
              </a:rPr>
              <a:t> community</a:t>
            </a:r>
          </a:p>
          <a:p>
            <a:pPr lvl="1">
              <a:lnSpc>
                <a:spcPct val="90000"/>
              </a:lnSpc>
            </a:pPr>
            <a:r>
              <a:rPr lang="en-US" altLang="ja-JP" sz="1400" dirty="0" smtClean="0">
                <a:latin typeface="Arial" charset="0"/>
                <a:ea typeface="ＭＳ Ｐゴシック" charset="0"/>
                <a:cs typeface="ＭＳ Ｐゴシック" charset="0"/>
              </a:rPr>
              <a:t>Complement/competitor to Tor</a:t>
            </a:r>
          </a:p>
          <a:p>
            <a:pPr lvl="1">
              <a:lnSpc>
                <a:spcPct val="90000"/>
              </a:lnSpc>
            </a:pPr>
            <a:r>
              <a:rPr lang="en-US" altLang="ja-JP" sz="1400" dirty="0" smtClean="0">
                <a:latin typeface="Arial" charset="0"/>
                <a:ea typeface="ＭＳ Ｐゴシック" charset="0"/>
                <a:cs typeface="ＭＳ Ｐゴシック" charset="0"/>
              </a:rPr>
              <a:t>Uses “garlic-based” routing – similar to onion routing at a high level</a:t>
            </a:r>
          </a:p>
          <a:p>
            <a:pPr lvl="1">
              <a:lnSpc>
                <a:spcPct val="90000"/>
              </a:lnSpc>
            </a:pPr>
            <a:endParaRPr lang="en-US" altLang="ja-JP" sz="1400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altLang="ja-JP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Anonymous email</a:t>
            </a:r>
            <a:r>
              <a:rPr lang="en-US" altLang="ja-JP" sz="1800" dirty="0" smtClean="0">
                <a:latin typeface="Arial" charset="0"/>
                <a:ea typeface="ＭＳ Ｐゴシック" charset="0"/>
                <a:cs typeface="ＭＳ Ｐゴシック" charset="0"/>
              </a:rPr>
              <a:t>: </a:t>
            </a:r>
            <a:r>
              <a:rPr lang="en-US" altLang="ja-JP" sz="1800" dirty="0" err="1" smtClean="0">
                <a:latin typeface="Arial" charset="0"/>
                <a:ea typeface="ＭＳ Ｐゴシック" charset="0"/>
                <a:cs typeface="ＭＳ Ｐゴシック" charset="0"/>
              </a:rPr>
              <a:t>Mixminion</a:t>
            </a:r>
            <a:endParaRPr lang="en-US" altLang="ja-JP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altLang="ja-JP" sz="1600" dirty="0">
                <a:latin typeface="Arial" charset="0"/>
                <a:ea typeface="ＭＳ Ｐゴシック" charset="0"/>
              </a:rPr>
              <a:t>Anonymous mailer</a:t>
            </a:r>
          </a:p>
          <a:p>
            <a:pPr lvl="1">
              <a:lnSpc>
                <a:spcPct val="90000"/>
              </a:lnSpc>
            </a:pPr>
            <a:r>
              <a:rPr lang="en-US" altLang="ja-JP" sz="1600" dirty="0">
                <a:latin typeface="Arial" charset="0"/>
                <a:ea typeface="ＭＳ Ｐゴシック" charset="0"/>
              </a:rPr>
              <a:t>Plug-in for email clients (e.g., mutt</a:t>
            </a:r>
            <a:r>
              <a:rPr lang="en-US" altLang="ja-JP" sz="1600" dirty="0" smtClean="0">
                <a:latin typeface="Arial" charset="0"/>
                <a:ea typeface="ＭＳ Ｐゴシック" charset="0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ja-JP" sz="1600" dirty="0" smtClean="0">
                <a:latin typeface="Arial" charset="0"/>
                <a:ea typeface="ＭＳ Ｐゴシック" charset="0"/>
              </a:rPr>
              <a:t>Development has basically ceased as developers became more involved in Tor</a:t>
            </a:r>
          </a:p>
          <a:p>
            <a:pPr lvl="1">
              <a:lnSpc>
                <a:spcPct val="90000"/>
              </a:lnSpc>
            </a:pPr>
            <a:r>
              <a:rPr lang="en-US" altLang="ja-JP" sz="1600" dirty="0" smtClean="0">
                <a:latin typeface="Arial" charset="0"/>
                <a:ea typeface="ＭＳ Ｐゴシック" charset="0"/>
              </a:rPr>
              <a:t>Used in Pitt fake bomb threats (didn’t work as well as they’d hope… why?)</a:t>
            </a:r>
          </a:p>
          <a:p>
            <a:pPr>
              <a:lnSpc>
                <a:spcPct val="90000"/>
              </a:lnSpc>
            </a:pPr>
            <a:endParaRPr lang="en-US" altLang="ja-JP" sz="2000" dirty="0">
              <a:latin typeface="Arial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altLang="ja-JP" sz="2000" dirty="0" smtClean="0">
                <a:latin typeface="Arial" charset="0"/>
                <a:ea typeface="ＭＳ Ｐゴシック" charset="0"/>
              </a:rPr>
              <a:t>Numerous server-based solutions: e.g., </a:t>
            </a:r>
            <a:r>
              <a:rPr lang="en-US" altLang="ja-JP" sz="2000" dirty="0" err="1" smtClean="0">
                <a:latin typeface="Arial" charset="0"/>
                <a:ea typeface="ＭＳ Ｐゴシック" charset="0"/>
              </a:rPr>
              <a:t>anonymizer.net</a:t>
            </a:r>
            <a:r>
              <a:rPr lang="en-US" altLang="ja-JP" sz="2000" dirty="0" smtClean="0">
                <a:latin typeface="Arial" charset="0"/>
                <a:ea typeface="ＭＳ Ｐゴシック" charset="0"/>
              </a:rPr>
              <a:t> (web), </a:t>
            </a:r>
            <a:r>
              <a:rPr lang="en-US" altLang="ja-JP" sz="2000" dirty="0" err="1" smtClean="0">
                <a:latin typeface="Arial" charset="0"/>
                <a:ea typeface="ＭＳ Ｐゴシック" charset="0"/>
              </a:rPr>
              <a:t>Nym</a:t>
            </a:r>
            <a:r>
              <a:rPr lang="en-US" altLang="ja-JP" sz="2000" dirty="0">
                <a:latin typeface="Arial" charset="0"/>
                <a:ea typeface="ＭＳ Ｐゴシック" charset="0"/>
              </a:rPr>
              <a:t> </a:t>
            </a:r>
            <a:r>
              <a:rPr lang="en-US" altLang="ja-JP" sz="2000" dirty="0" smtClean="0">
                <a:latin typeface="Arial" charset="0"/>
                <a:ea typeface="ＭＳ Ｐゴシック" charset="0"/>
              </a:rPr>
              <a:t>(email)</a:t>
            </a:r>
            <a:endParaRPr lang="en-US" altLang="ja-JP" sz="2000" dirty="0">
              <a:latin typeface="Arial" charset="0"/>
              <a:ea typeface="ＭＳ Ｐゴシック" charset="0"/>
            </a:endParaRPr>
          </a:p>
          <a:p>
            <a:pPr marL="118872" indent="0">
              <a:lnSpc>
                <a:spcPct val="90000"/>
              </a:lnSpc>
              <a:buNone/>
            </a:pPr>
            <a:endParaRPr lang="en-US" altLang="ja-JP" sz="1800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118872" indent="0">
              <a:lnSpc>
                <a:spcPct val="90000"/>
              </a:lnSpc>
              <a:buNone/>
            </a:pPr>
            <a:endParaRPr lang="en-US" altLang="ja-JP" sz="1800" dirty="0" smtClean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49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9317D46-09CE-314A-98BA-AA751C9B2DDD}" type="slidenum">
              <a:rPr lang="en-US" altLang="ja-JP" sz="800">
                <a:ea typeface="MS PGothic" charset="0"/>
                <a:cs typeface="MS PGothic" charset="0"/>
              </a:rPr>
              <a:pPr/>
              <a:t>47</a:t>
            </a:fld>
            <a:endParaRPr lang="en-US" altLang="ja-JP" sz="800"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31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Take away slide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000" dirty="0">
                <a:latin typeface="Arial" charset="0"/>
                <a:ea typeface="ＭＳ Ｐゴシック" charset="0"/>
                <a:cs typeface="ＭＳ Ｐゴシック" charset="0"/>
              </a:rPr>
              <a:t>Encryption does not ensure anonymity</a:t>
            </a:r>
          </a:p>
          <a:p>
            <a:pPr lvl="1"/>
            <a:r>
              <a:rPr lang="en-US" altLang="ja-JP" sz="1800" dirty="0">
                <a:latin typeface="Arial" charset="0"/>
                <a:ea typeface="ＭＳ Ｐゴシック" charset="0"/>
              </a:rPr>
              <a:t>Traffic analysis always possible</a:t>
            </a:r>
          </a:p>
          <a:p>
            <a:r>
              <a:rPr lang="en-US" altLang="ja-JP" sz="2000" dirty="0" smtClean="0">
                <a:latin typeface="Arial" charset="0"/>
                <a:ea typeface="ＭＳ Ｐゴシック" charset="0"/>
                <a:cs typeface="ＭＳ Ｐゴシック" charset="0"/>
              </a:rPr>
              <a:t>Combination </a:t>
            </a:r>
            <a:r>
              <a:rPr lang="en-US" altLang="ja-JP" sz="2000" dirty="0">
                <a:latin typeface="Arial" charset="0"/>
                <a:ea typeface="ＭＳ Ｐゴシック" charset="0"/>
                <a:cs typeface="ＭＳ Ｐゴシック" charset="0"/>
              </a:rPr>
              <a:t>of </a:t>
            </a:r>
            <a:r>
              <a:rPr lang="en-US" altLang="ja-JP" sz="2000" dirty="0" err="1">
                <a:latin typeface="Arial" charset="0"/>
                <a:ea typeface="ＭＳ Ｐゴシック" charset="0"/>
                <a:cs typeface="ＭＳ Ｐゴシック" charset="0"/>
              </a:rPr>
              <a:t>mixnets</a:t>
            </a:r>
            <a:r>
              <a:rPr lang="en-US" altLang="ja-JP" sz="2000" dirty="0">
                <a:latin typeface="Arial" charset="0"/>
                <a:ea typeface="ＭＳ Ｐゴシック" charset="0"/>
                <a:cs typeface="ＭＳ Ｐゴシック" charset="0"/>
              </a:rPr>
              <a:t> and proxies</a:t>
            </a:r>
          </a:p>
          <a:p>
            <a:pPr lvl="1"/>
            <a:r>
              <a:rPr lang="en-US" altLang="ja-JP" sz="1800" dirty="0">
                <a:latin typeface="Arial" charset="0"/>
                <a:ea typeface="ＭＳ Ｐゴシック" charset="0"/>
              </a:rPr>
              <a:t>Clever use of cryptography </a:t>
            </a:r>
          </a:p>
          <a:p>
            <a:pPr lvl="1"/>
            <a:r>
              <a:rPr lang="en-US" altLang="ja-JP" sz="1800" dirty="0">
                <a:latin typeface="Arial" charset="0"/>
                <a:ea typeface="ＭＳ Ｐゴシック" charset="0"/>
              </a:rPr>
              <a:t>Try to find again good balance between public key  crypto (slow but convenient) and symmetric key crypto (fast but harder to set up)</a:t>
            </a:r>
          </a:p>
          <a:p>
            <a:r>
              <a:rPr lang="en-US" altLang="ja-JP" sz="2000" dirty="0">
                <a:latin typeface="Arial" charset="0"/>
                <a:ea typeface="ＭＳ Ｐゴシック" charset="0"/>
                <a:cs typeface="ＭＳ Ｐゴシック" charset="0"/>
              </a:rPr>
              <a:t>Deployed mechanisms are readily </a:t>
            </a:r>
            <a:r>
              <a:rPr lang="en-US" altLang="ja-JP" sz="2000" dirty="0" smtClean="0">
                <a:latin typeface="Arial" charset="0"/>
                <a:ea typeface="ＭＳ Ｐゴシック" charset="0"/>
                <a:cs typeface="ＭＳ Ｐゴシック" charset="0"/>
              </a:rPr>
              <a:t>available</a:t>
            </a:r>
          </a:p>
          <a:p>
            <a:pPr lvl="1"/>
            <a:r>
              <a:rPr lang="en-US" altLang="ja-JP" sz="1600" dirty="0" smtClean="0">
                <a:latin typeface="Arial" charset="0"/>
                <a:ea typeface="ＭＳ Ｐゴシック" charset="0"/>
                <a:cs typeface="ＭＳ Ｐゴシック" charset="0"/>
              </a:rPr>
              <a:t>Interesting policy/technology challenges</a:t>
            </a:r>
            <a:endParaRPr lang="en-US" altLang="ja-JP" sz="16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69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157A237-D7C2-EE4F-945D-B43D5BE90E78}" type="slidenum">
              <a:rPr lang="en-US" altLang="ja-JP" sz="800">
                <a:ea typeface="MS PGothic" charset="0"/>
                <a:cs typeface="MS PGothic" charset="0"/>
              </a:rPr>
              <a:pPr/>
              <a:t>48</a:t>
            </a:fld>
            <a:endParaRPr lang="en-US" altLang="ja-JP" sz="800"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95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Caveat: Censorship arms race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ja-JP" dirty="0" smtClean="0"/>
              <a:t>Censor blocks “forbidden” website</a:t>
            </a:r>
            <a:endParaRPr kumimoji="1" lang="en-US" altLang="ja-JP" dirty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Censor blocks Tor entry nodes</a:t>
            </a:r>
          </a:p>
          <a:p>
            <a:pPr lvl="1"/>
            <a:r>
              <a:rPr lang="en-US" altLang="ja-JP" dirty="0" smtClean="0"/>
              <a:t>List is publically available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en-US" altLang="ja-JP" dirty="0" smtClean="0"/>
              <a:t>Censor identifies/blocks Tor traffic patterns</a:t>
            </a:r>
          </a:p>
          <a:p>
            <a:pPr lvl="1"/>
            <a:r>
              <a:rPr lang="en-US" altLang="ja-JP" dirty="0" smtClean="0"/>
              <a:t>Packet sizes indicative of Tor cells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Censor attempts to detect morphed traffic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endParaRPr lang="en-US" altLang="ja-JP" dirty="0"/>
          </a:p>
          <a:p>
            <a:endParaRPr lang="en-US" altLang="ja-JP" dirty="0" smtClean="0"/>
          </a:p>
          <a:p>
            <a:r>
              <a:rPr lang="en-US" altLang="ja-JP" dirty="0" smtClean="0"/>
              <a:t>User </a:t>
            </a:r>
            <a:r>
              <a:rPr lang="en-US" altLang="ja-JP" dirty="0"/>
              <a:t>circumvents block using Tor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/>
          </a:p>
          <a:p>
            <a:r>
              <a:rPr lang="en-US" altLang="ja-JP" dirty="0" smtClean="0"/>
              <a:t>User </a:t>
            </a:r>
            <a:r>
              <a:rPr lang="en-US" altLang="ja-JP" dirty="0"/>
              <a:t>circumvents block using Tor bridges</a:t>
            </a:r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r>
              <a:rPr lang="en-US" altLang="ja-JP" dirty="0" smtClean="0"/>
              <a:t>User </a:t>
            </a:r>
            <a:r>
              <a:rPr lang="en-US" altLang="ja-JP" dirty="0"/>
              <a:t>attempts to morph their traffic</a:t>
            </a:r>
          </a:p>
          <a:p>
            <a:pPr lvl="1"/>
            <a:r>
              <a:rPr lang="en-US" altLang="ja-JP" dirty="0" err="1"/>
              <a:t>Stegotaurus</a:t>
            </a:r>
            <a:r>
              <a:rPr lang="en-US" altLang="ja-JP" dirty="0"/>
              <a:t>/</a:t>
            </a:r>
            <a:r>
              <a:rPr lang="en-US" altLang="ja-JP" dirty="0" err="1"/>
              <a:t>Skypemorph</a:t>
            </a:r>
            <a:r>
              <a:rPr lang="en-US" altLang="ja-JP" dirty="0"/>
              <a:t> </a:t>
            </a:r>
            <a:r>
              <a:rPr lang="en-US" altLang="ja-JP" dirty="0" err="1" smtClean="0"/>
              <a:t>etc</a:t>
            </a:r>
            <a:endParaRPr lang="en-US" altLang="ja-JP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49</a:t>
            </a:fld>
            <a:endParaRPr kumimoji="0" lang="en-US"/>
          </a:p>
        </p:txBody>
      </p:sp>
      <p:sp>
        <p:nvSpPr>
          <p:cNvPr id="8" name="TextBox 7"/>
          <p:cNvSpPr txBox="1"/>
          <p:nvPr/>
        </p:nvSpPr>
        <p:spPr>
          <a:xfrm>
            <a:off x="4157700" y="6104187"/>
            <a:ext cx="676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Etc…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7430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Anonymous from whom?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33400" indent="-533400">
              <a:lnSpc>
                <a:spcPct val="90000"/>
              </a:lnSpc>
            </a:pPr>
            <a:r>
              <a:rPr lang="en-US" altLang="ja-JP" sz="2800">
                <a:latin typeface="Arial" charset="0"/>
                <a:ea typeface="ＭＳ Ｐゴシック" charset="0"/>
                <a:cs typeface="ＭＳ Ｐゴシック" charset="0"/>
              </a:rPr>
              <a:t>Recipient of your message</a:t>
            </a:r>
          </a:p>
          <a:p>
            <a:pPr marL="533400" indent="-533400">
              <a:lnSpc>
                <a:spcPct val="90000"/>
              </a:lnSpc>
            </a:pPr>
            <a:r>
              <a:rPr lang="en-US" altLang="ja-JP" sz="2800">
                <a:latin typeface="Arial" charset="0"/>
                <a:ea typeface="ＭＳ Ｐゴシック" charset="0"/>
                <a:cs typeface="ＭＳ Ｐゴシック" charset="0"/>
              </a:rPr>
              <a:t>Sender of your message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altLang="ja-JP" sz="280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</a:t>
            </a:r>
            <a:r>
              <a:rPr lang="en-US" altLang="ja-JP" sz="2800">
                <a:latin typeface="Arial" charset="0"/>
                <a:ea typeface="ＭＳ Ｐゴシック" charset="0"/>
                <a:cs typeface="ＭＳ Ｐゴシック" charset="0"/>
              </a:rPr>
              <a:t>  Need channel and data anonymity</a:t>
            </a:r>
          </a:p>
          <a:p>
            <a:pPr marL="533400" indent="-533400">
              <a:lnSpc>
                <a:spcPct val="90000"/>
              </a:lnSpc>
            </a:pPr>
            <a:endParaRPr lang="en-US" altLang="ja-JP" sz="280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533400" indent="-533400">
              <a:lnSpc>
                <a:spcPct val="90000"/>
              </a:lnSpc>
            </a:pPr>
            <a:r>
              <a:rPr lang="en-US" altLang="ja-JP" sz="2800">
                <a:latin typeface="Arial" charset="0"/>
                <a:ea typeface="ＭＳ Ｐゴシック" charset="0"/>
                <a:cs typeface="ＭＳ Ｐゴシック" charset="0"/>
              </a:rPr>
              <a:t>Observer of network from the outside</a:t>
            </a:r>
          </a:p>
          <a:p>
            <a:pPr marL="533400" indent="-533400">
              <a:lnSpc>
                <a:spcPct val="90000"/>
              </a:lnSpc>
            </a:pPr>
            <a:r>
              <a:rPr lang="en-US" altLang="ja-JP" sz="2800">
                <a:latin typeface="Arial" charset="0"/>
                <a:ea typeface="ＭＳ Ｐゴシック" charset="0"/>
                <a:cs typeface="ＭＳ Ｐゴシック" charset="0"/>
              </a:rPr>
              <a:t>Network infrastructure</a:t>
            </a:r>
          </a:p>
          <a:p>
            <a:pPr marL="533400" indent="-533400">
              <a:lnSpc>
                <a:spcPct val="90000"/>
              </a:lnSpc>
              <a:buFont typeface="Symbol" charset="0"/>
              <a:buChar char="Þ"/>
            </a:pPr>
            <a:r>
              <a:rPr lang="en-US" altLang="ja-JP" sz="2800">
                <a:latin typeface="Arial" charset="0"/>
                <a:ea typeface="ＭＳ Ｐゴシック" charset="0"/>
                <a:cs typeface="ＭＳ Ｐゴシック" charset="0"/>
              </a:rPr>
              <a:t>Need channel anonymity</a:t>
            </a:r>
          </a:p>
          <a:p>
            <a:pPr marL="533400" indent="-533400">
              <a:lnSpc>
                <a:spcPct val="90000"/>
              </a:lnSpc>
              <a:buFont typeface="Symbol" charset="0"/>
              <a:buNone/>
            </a:pPr>
            <a:endParaRPr lang="en-US" altLang="ja-JP" sz="200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533400" indent="-533400">
              <a:lnSpc>
                <a:spcPct val="90000"/>
              </a:lnSpc>
              <a:buFont typeface="Symbol" charset="0"/>
              <a:buNone/>
            </a:pPr>
            <a:r>
              <a:rPr lang="en-US" altLang="ja-JP" sz="2000">
                <a:latin typeface="Arial" charset="0"/>
                <a:ea typeface="ＭＳ Ｐゴシック" charset="0"/>
                <a:cs typeface="ＭＳ Ｐゴシック" charset="0"/>
              </a:rPr>
              <a:t>Notes:</a:t>
            </a:r>
          </a:p>
          <a:p>
            <a:pPr marL="533400" indent="-533400">
              <a:lnSpc>
                <a:spcPct val="90000"/>
              </a:lnSpc>
              <a:buFont typeface="Symbol" charset="0"/>
              <a:buNone/>
            </a:pPr>
            <a:r>
              <a:rPr lang="en-US" altLang="ja-JP" sz="2000">
                <a:latin typeface="Arial" charset="0"/>
                <a:ea typeface="ＭＳ Ｐゴシック" charset="0"/>
                <a:cs typeface="ＭＳ Ｐゴシック" charset="0"/>
              </a:rPr>
              <a:t>	- </a:t>
            </a:r>
            <a:r>
              <a:rPr lang="en-US" altLang="ja-JP" sz="1800">
                <a:latin typeface="Arial" charset="0"/>
                <a:ea typeface="ＭＳ Ｐゴシック" charset="0"/>
                <a:cs typeface="ＭＳ Ｐゴシック" charset="0"/>
              </a:rPr>
              <a:t>Anonymous authenticated communication makes perfect sense</a:t>
            </a:r>
          </a:p>
          <a:p>
            <a:pPr marL="533400" indent="-533400">
              <a:lnSpc>
                <a:spcPct val="90000"/>
              </a:lnSpc>
              <a:buFont typeface="Symbol" charset="0"/>
              <a:buNone/>
            </a:pPr>
            <a:r>
              <a:rPr lang="en-US" altLang="ja-JP" sz="1800">
                <a:latin typeface="Arial" charset="0"/>
                <a:ea typeface="ＭＳ Ｐゴシック" charset="0"/>
                <a:cs typeface="ＭＳ Ｐゴシック" charset="0"/>
              </a:rPr>
              <a:t>	- Communicant identification should not be a property of the channel</a:t>
            </a:r>
          </a:p>
        </p:txBody>
      </p:sp>
      <p:sp>
        <p:nvSpPr>
          <p:cNvPr id="491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9F33208-92AF-F34D-93A3-D55D1F492AD3}" type="slidenum">
              <a:rPr lang="en-US" altLang="ja-JP" sz="800">
                <a:ea typeface="MS PGothic" charset="0"/>
                <a:cs typeface="MS PGothic" charset="0"/>
              </a:rPr>
              <a:pPr/>
              <a:t>5</a:t>
            </a:fld>
            <a:endParaRPr lang="en-US" altLang="ja-JP" sz="800"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54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Communication anonymity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Many technical approaches</a:t>
            </a:r>
          </a:p>
          <a:p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Focus here on (commonly used)</a:t>
            </a:r>
          </a:p>
          <a:p>
            <a:pPr lvl="1"/>
            <a:r>
              <a:rPr lang="en-US" altLang="ja-JP">
                <a:latin typeface="Arial" charset="0"/>
                <a:ea typeface="ＭＳ Ｐゴシック" charset="0"/>
              </a:rPr>
              <a:t>Mixes (a.k.a. mixnets)</a:t>
            </a:r>
          </a:p>
          <a:p>
            <a:pPr lvl="2"/>
            <a:r>
              <a:rPr lang="en-US" altLang="ja-JP">
                <a:latin typeface="Arial" charset="0"/>
                <a:ea typeface="ＭＳ Ｐゴシック" charset="0"/>
              </a:rPr>
              <a:t>Originally proposed by David Chaum at UC Berkeley around 1980 for untraceable email</a:t>
            </a:r>
          </a:p>
          <a:p>
            <a:pPr lvl="1"/>
            <a:r>
              <a:rPr lang="en-US" altLang="ja-JP">
                <a:latin typeface="Arial" charset="0"/>
                <a:ea typeface="ＭＳ Ｐゴシック" charset="0"/>
              </a:rPr>
              <a:t>Proxies</a:t>
            </a:r>
          </a:p>
          <a:p>
            <a:pPr lvl="2"/>
            <a:r>
              <a:rPr lang="en-US" altLang="ja-JP">
                <a:latin typeface="Arial" charset="0"/>
                <a:ea typeface="ＭＳ Ｐゴシック" charset="0"/>
              </a:rPr>
              <a:t>Generally used by web browsing anonymizing services </a:t>
            </a:r>
          </a:p>
        </p:txBody>
      </p:sp>
      <p:sp>
        <p:nvSpPr>
          <p:cNvPr id="512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0A3E1EA-45C2-AC4F-BAC2-A5A9BD793160}" type="slidenum">
              <a:rPr lang="en-US" altLang="ja-JP" sz="800">
                <a:ea typeface="MS PGothic" charset="0"/>
                <a:cs typeface="MS PGothic" charset="0"/>
              </a:rPr>
              <a:pPr/>
              <a:t>6</a:t>
            </a:fld>
            <a:endParaRPr lang="en-US" altLang="ja-JP" sz="800"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42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Chaum Mix (1981)</a:t>
            </a:r>
          </a:p>
        </p:txBody>
      </p:sp>
      <p:sp>
        <p:nvSpPr>
          <p:cNvPr id="532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37663DD-3B80-CE48-B012-F5FCDDE69101}" type="slidenum">
              <a:rPr lang="en-US" altLang="ja-JP" sz="800">
                <a:ea typeface="MS PGothic" charset="0"/>
                <a:cs typeface="MS PGothic" charset="0"/>
              </a:rPr>
              <a:pPr/>
              <a:t>7</a:t>
            </a:fld>
            <a:endParaRPr lang="en-US" altLang="ja-JP" sz="800">
              <a:ea typeface="MS PGothic" charset="0"/>
              <a:cs typeface="MS PGothic" charset="0"/>
            </a:endParaRPr>
          </a:p>
        </p:txBody>
      </p:sp>
      <p:grpSp>
        <p:nvGrpSpPr>
          <p:cNvPr id="53254" name="Group 12"/>
          <p:cNvGrpSpPr>
            <a:grpSpLocks/>
          </p:cNvGrpSpPr>
          <p:nvPr/>
        </p:nvGrpSpPr>
        <p:grpSpPr bwMode="auto">
          <a:xfrm>
            <a:off x="381000" y="3810000"/>
            <a:ext cx="2286000" cy="2438400"/>
            <a:chOff x="240" y="2208"/>
            <a:chExt cx="1440" cy="1536"/>
          </a:xfrm>
        </p:grpSpPr>
        <p:pic>
          <p:nvPicPr>
            <p:cNvPr id="53263" name="Picture 13" descr="alic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2208"/>
              <a:ext cx="1344" cy="124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3264" name="Text Box 14"/>
            <p:cNvSpPr txBox="1">
              <a:spLocks noChangeArrowheads="1"/>
            </p:cNvSpPr>
            <p:nvPr/>
          </p:nvSpPr>
          <p:spPr bwMode="auto">
            <a:xfrm>
              <a:off x="240" y="3456"/>
              <a:ext cx="9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altLang="ja-JP">
                  <a:latin typeface="Times" charset="0"/>
                </a:rPr>
                <a:t>         Alice</a:t>
              </a:r>
              <a:endParaRPr lang="en-US" altLang="ja-JP" sz="1600">
                <a:latin typeface="Times" charset="0"/>
              </a:endParaRPr>
            </a:p>
          </p:txBody>
        </p:sp>
      </p:grpSp>
      <p:grpSp>
        <p:nvGrpSpPr>
          <p:cNvPr id="53255" name="Group 15"/>
          <p:cNvGrpSpPr>
            <a:grpSpLocks/>
          </p:cNvGrpSpPr>
          <p:nvPr/>
        </p:nvGrpSpPr>
        <p:grpSpPr bwMode="auto">
          <a:xfrm>
            <a:off x="6477000" y="3910013"/>
            <a:ext cx="2439988" cy="2262187"/>
            <a:chOff x="4080" y="2271"/>
            <a:chExt cx="1537" cy="1425"/>
          </a:xfrm>
        </p:grpSpPr>
        <p:pic>
          <p:nvPicPr>
            <p:cNvPr id="53261" name="Picture 16" descr="bob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0" y="2271"/>
              <a:ext cx="1537" cy="112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3262" name="Text Box 17"/>
            <p:cNvSpPr txBox="1">
              <a:spLocks noChangeArrowheads="1"/>
            </p:cNvSpPr>
            <p:nvPr/>
          </p:nvSpPr>
          <p:spPr bwMode="auto">
            <a:xfrm>
              <a:off x="4610" y="3408"/>
              <a:ext cx="4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>
                  <a:latin typeface="Times" charset="0"/>
                </a:rPr>
                <a:t>Bob</a:t>
              </a:r>
            </a:p>
          </p:txBody>
        </p:sp>
      </p:grpSp>
      <p:pic>
        <p:nvPicPr>
          <p:cNvPr id="53256" name="Picture 24" descr="Cartoon_Lady_Coo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133600"/>
            <a:ext cx="1927225" cy="1824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3257" name="Text Box 25"/>
          <p:cNvSpPr txBox="1">
            <a:spLocks noChangeArrowheads="1"/>
          </p:cNvSpPr>
          <p:nvPr/>
        </p:nvSpPr>
        <p:spPr bwMode="auto">
          <a:xfrm>
            <a:off x="3581400" y="3886200"/>
            <a:ext cx="1852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>
                <a:latin typeface="Times New Roman" charset="0"/>
              </a:rPr>
              <a:t>Minnie (Mix)</a:t>
            </a:r>
          </a:p>
        </p:txBody>
      </p:sp>
      <p:pic>
        <p:nvPicPr>
          <p:cNvPr id="53258" name="Picture 26" descr="envelop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788" y="1981200"/>
            <a:ext cx="1420812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59" name="Text Box 29"/>
          <p:cNvSpPr txBox="1">
            <a:spLocks noChangeArrowheads="1"/>
          </p:cNvSpPr>
          <p:nvPr/>
        </p:nvSpPr>
        <p:spPr bwMode="auto">
          <a:xfrm>
            <a:off x="1530350" y="2209800"/>
            <a:ext cx="590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800"/>
              <a:t>Bob</a:t>
            </a:r>
          </a:p>
        </p:txBody>
      </p:sp>
      <p:sp>
        <p:nvSpPr>
          <p:cNvPr id="53260" name="Text Box 32"/>
          <p:cNvSpPr txBox="1">
            <a:spLocks noChangeArrowheads="1"/>
          </p:cNvSpPr>
          <p:nvPr/>
        </p:nvSpPr>
        <p:spPr bwMode="auto">
          <a:xfrm>
            <a:off x="4878388" y="1408176"/>
            <a:ext cx="403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>
                <a:solidFill>
                  <a:schemeClr val="hlink"/>
                </a:solidFill>
              </a:rPr>
              <a:t>(Envelopes are sealed using the recipient’s public key)</a:t>
            </a:r>
          </a:p>
        </p:txBody>
      </p:sp>
    </p:spTree>
    <p:extLst>
      <p:ext uri="{BB962C8B-B14F-4D97-AF65-F5344CB8AC3E}">
        <p14:creationId xmlns:p14="http://schemas.microsoft.com/office/powerpoint/2010/main" val="125572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Chaum Mix (1981)</a:t>
            </a:r>
          </a:p>
        </p:txBody>
      </p:sp>
      <p:sp>
        <p:nvSpPr>
          <p:cNvPr id="553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D6E7C87-6082-C440-9B39-576FF10FF0ED}" type="slidenum">
              <a:rPr lang="en-US" altLang="ja-JP" sz="800">
                <a:ea typeface="MS PGothic" charset="0"/>
                <a:cs typeface="MS PGothic" charset="0"/>
              </a:rPr>
              <a:pPr/>
              <a:t>8</a:t>
            </a:fld>
            <a:endParaRPr lang="en-US" altLang="ja-JP" sz="800">
              <a:ea typeface="MS PGothic" charset="0"/>
              <a:cs typeface="MS PGothic" charset="0"/>
            </a:endParaRPr>
          </a:p>
        </p:txBody>
      </p:sp>
      <p:pic>
        <p:nvPicPr>
          <p:cNvPr id="55302" name="Picture 2" descr="envelop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05000"/>
            <a:ext cx="2106613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3" name="Text Box 3"/>
          <p:cNvSpPr txBox="1">
            <a:spLocks noChangeArrowheads="1"/>
          </p:cNvSpPr>
          <p:nvPr/>
        </p:nvSpPr>
        <p:spPr bwMode="auto">
          <a:xfrm>
            <a:off x="762000" y="2362200"/>
            <a:ext cx="152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800"/>
              <a:t>Minnie</a:t>
            </a:r>
          </a:p>
        </p:txBody>
      </p:sp>
      <p:grpSp>
        <p:nvGrpSpPr>
          <p:cNvPr id="55304" name="Group 5"/>
          <p:cNvGrpSpPr>
            <a:grpSpLocks/>
          </p:cNvGrpSpPr>
          <p:nvPr/>
        </p:nvGrpSpPr>
        <p:grpSpPr bwMode="auto">
          <a:xfrm>
            <a:off x="381000" y="3810000"/>
            <a:ext cx="2286000" cy="2438400"/>
            <a:chOff x="240" y="2208"/>
            <a:chExt cx="1440" cy="1536"/>
          </a:xfrm>
        </p:grpSpPr>
        <p:pic>
          <p:nvPicPr>
            <p:cNvPr id="55313" name="Picture 6" descr="alice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2208"/>
              <a:ext cx="1344" cy="124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5314" name="Text Box 7"/>
            <p:cNvSpPr txBox="1">
              <a:spLocks noChangeArrowheads="1"/>
            </p:cNvSpPr>
            <p:nvPr/>
          </p:nvSpPr>
          <p:spPr bwMode="auto">
            <a:xfrm>
              <a:off x="240" y="3456"/>
              <a:ext cx="9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altLang="ja-JP">
                  <a:latin typeface="Times" charset="0"/>
                </a:rPr>
                <a:t>         Alice</a:t>
              </a:r>
              <a:endParaRPr lang="en-US" altLang="ja-JP" sz="1600">
                <a:latin typeface="Times" charset="0"/>
              </a:endParaRPr>
            </a:p>
          </p:txBody>
        </p:sp>
      </p:grpSp>
      <p:grpSp>
        <p:nvGrpSpPr>
          <p:cNvPr id="55305" name="Group 8"/>
          <p:cNvGrpSpPr>
            <a:grpSpLocks/>
          </p:cNvGrpSpPr>
          <p:nvPr/>
        </p:nvGrpSpPr>
        <p:grpSpPr bwMode="auto">
          <a:xfrm>
            <a:off x="6477000" y="3910013"/>
            <a:ext cx="2439988" cy="2262187"/>
            <a:chOff x="4080" y="2271"/>
            <a:chExt cx="1537" cy="1425"/>
          </a:xfrm>
        </p:grpSpPr>
        <p:pic>
          <p:nvPicPr>
            <p:cNvPr id="55311" name="Picture 9" descr="bob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0" y="2271"/>
              <a:ext cx="1537" cy="112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5312" name="Text Box 10"/>
            <p:cNvSpPr txBox="1">
              <a:spLocks noChangeArrowheads="1"/>
            </p:cNvSpPr>
            <p:nvPr/>
          </p:nvSpPr>
          <p:spPr bwMode="auto">
            <a:xfrm>
              <a:off x="4610" y="3408"/>
              <a:ext cx="4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>
                  <a:latin typeface="Times" charset="0"/>
                </a:rPr>
                <a:t>Bob</a:t>
              </a:r>
            </a:p>
          </p:txBody>
        </p:sp>
      </p:grpSp>
      <p:pic>
        <p:nvPicPr>
          <p:cNvPr id="55306" name="Picture 13" descr="Cartoon_Lady_Cook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133600"/>
            <a:ext cx="1927225" cy="1824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5307" name="Text Box 14"/>
          <p:cNvSpPr txBox="1">
            <a:spLocks noChangeArrowheads="1"/>
          </p:cNvSpPr>
          <p:nvPr/>
        </p:nvSpPr>
        <p:spPr bwMode="auto">
          <a:xfrm>
            <a:off x="3581400" y="3886200"/>
            <a:ext cx="1852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>
                <a:latin typeface="Times New Roman" charset="0"/>
              </a:rPr>
              <a:t>Minnie (Mix)</a:t>
            </a:r>
          </a:p>
        </p:txBody>
      </p:sp>
      <p:pic>
        <p:nvPicPr>
          <p:cNvPr id="55308" name="Picture 16" descr="envelope"/>
          <p:cNvPicPr>
            <a:picLocks noChangeAspect="1" noChangeArrowheads="1"/>
          </p:cNvPicPr>
          <p:nvPr/>
        </p:nvPicPr>
        <p:blipFill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81200"/>
            <a:ext cx="1420813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350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9" name="Text Box 17"/>
          <p:cNvSpPr txBox="1">
            <a:spLocks noChangeArrowheads="1"/>
          </p:cNvSpPr>
          <p:nvPr/>
        </p:nvSpPr>
        <p:spPr bwMode="auto">
          <a:xfrm>
            <a:off x="1530350" y="2209800"/>
            <a:ext cx="590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800">
                <a:solidFill>
                  <a:srgbClr val="CBCBCB"/>
                </a:solidFill>
              </a:rPr>
              <a:t>Bob</a:t>
            </a:r>
          </a:p>
        </p:txBody>
      </p:sp>
      <p:sp>
        <p:nvSpPr>
          <p:cNvPr id="55310" name="Text Box 19"/>
          <p:cNvSpPr txBox="1">
            <a:spLocks noChangeArrowheads="1"/>
          </p:cNvSpPr>
          <p:nvPr/>
        </p:nvSpPr>
        <p:spPr bwMode="auto">
          <a:xfrm>
            <a:off x="4899660" y="1333471"/>
            <a:ext cx="403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dirty="0">
                <a:solidFill>
                  <a:schemeClr val="hlink"/>
                </a:solidFill>
              </a:rPr>
              <a:t>(Envelopes are sealed using the recipient’s public key)</a:t>
            </a:r>
          </a:p>
        </p:txBody>
      </p:sp>
    </p:spTree>
    <p:extLst>
      <p:ext uri="{BB962C8B-B14F-4D97-AF65-F5344CB8AC3E}">
        <p14:creationId xmlns:p14="http://schemas.microsoft.com/office/powerpoint/2010/main" val="191331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Chaum Mix (1981)</a:t>
            </a:r>
          </a:p>
        </p:txBody>
      </p:sp>
      <p:sp>
        <p:nvSpPr>
          <p:cNvPr id="573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4ED3A43-5095-B945-AC1C-F7736F531825}" type="slidenum">
              <a:rPr lang="en-US" altLang="ja-JP" sz="800">
                <a:ea typeface="MS PGothic" charset="0"/>
                <a:cs typeface="MS PGothic" charset="0"/>
              </a:rPr>
              <a:pPr/>
              <a:t>9</a:t>
            </a:fld>
            <a:endParaRPr lang="en-US" altLang="ja-JP" sz="800">
              <a:ea typeface="MS PGothic" charset="0"/>
              <a:cs typeface="MS PGothic" charset="0"/>
            </a:endParaRPr>
          </a:p>
        </p:txBody>
      </p:sp>
      <p:pic>
        <p:nvPicPr>
          <p:cNvPr id="57350" name="Picture 2" descr="envelop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05000"/>
            <a:ext cx="2106613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51" name="Text Box 3"/>
          <p:cNvSpPr txBox="1">
            <a:spLocks noChangeArrowheads="1"/>
          </p:cNvSpPr>
          <p:nvPr/>
        </p:nvSpPr>
        <p:spPr bwMode="auto">
          <a:xfrm>
            <a:off x="762000" y="2362200"/>
            <a:ext cx="152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800"/>
              <a:t>Minnie</a:t>
            </a:r>
          </a:p>
        </p:txBody>
      </p:sp>
      <p:grpSp>
        <p:nvGrpSpPr>
          <p:cNvPr id="57352" name="Group 5"/>
          <p:cNvGrpSpPr>
            <a:grpSpLocks/>
          </p:cNvGrpSpPr>
          <p:nvPr/>
        </p:nvGrpSpPr>
        <p:grpSpPr bwMode="auto">
          <a:xfrm>
            <a:off x="381000" y="3810000"/>
            <a:ext cx="2286000" cy="2438400"/>
            <a:chOff x="240" y="2208"/>
            <a:chExt cx="1440" cy="1536"/>
          </a:xfrm>
        </p:grpSpPr>
        <p:pic>
          <p:nvPicPr>
            <p:cNvPr id="57362" name="Picture 6" descr="alice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2208"/>
              <a:ext cx="1344" cy="124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7363" name="Text Box 7"/>
            <p:cNvSpPr txBox="1">
              <a:spLocks noChangeArrowheads="1"/>
            </p:cNvSpPr>
            <p:nvPr/>
          </p:nvSpPr>
          <p:spPr bwMode="auto">
            <a:xfrm>
              <a:off x="240" y="3456"/>
              <a:ext cx="9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altLang="ja-JP">
                  <a:latin typeface="Times" charset="0"/>
                </a:rPr>
                <a:t>         Alice</a:t>
              </a:r>
              <a:endParaRPr lang="en-US" altLang="ja-JP" sz="1600">
                <a:latin typeface="Times" charset="0"/>
              </a:endParaRPr>
            </a:p>
          </p:txBody>
        </p:sp>
      </p:grpSp>
      <p:grpSp>
        <p:nvGrpSpPr>
          <p:cNvPr id="57353" name="Group 8"/>
          <p:cNvGrpSpPr>
            <a:grpSpLocks/>
          </p:cNvGrpSpPr>
          <p:nvPr/>
        </p:nvGrpSpPr>
        <p:grpSpPr bwMode="auto">
          <a:xfrm>
            <a:off x="6477000" y="3910013"/>
            <a:ext cx="2439988" cy="2262187"/>
            <a:chOff x="4080" y="2271"/>
            <a:chExt cx="1537" cy="1425"/>
          </a:xfrm>
        </p:grpSpPr>
        <p:pic>
          <p:nvPicPr>
            <p:cNvPr id="57360" name="Picture 9" descr="bob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0" y="2271"/>
              <a:ext cx="1537" cy="112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7361" name="Text Box 10"/>
            <p:cNvSpPr txBox="1">
              <a:spLocks noChangeArrowheads="1"/>
            </p:cNvSpPr>
            <p:nvPr/>
          </p:nvSpPr>
          <p:spPr bwMode="auto">
            <a:xfrm>
              <a:off x="4610" y="3408"/>
              <a:ext cx="4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altLang="ja-JP">
                  <a:latin typeface="Times" charset="0"/>
                </a:rPr>
                <a:t>Bob</a:t>
              </a:r>
            </a:p>
          </p:txBody>
        </p:sp>
      </p:grpSp>
      <p:sp>
        <p:nvSpPr>
          <p:cNvPr id="57354" name="Line 11"/>
          <p:cNvSpPr>
            <a:spLocks noChangeShapeType="1"/>
          </p:cNvSpPr>
          <p:nvPr/>
        </p:nvSpPr>
        <p:spPr bwMode="auto">
          <a:xfrm flipV="1">
            <a:off x="2133600" y="2895600"/>
            <a:ext cx="1295400" cy="6858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57355" name="Picture 13" descr="Cartoon_Lady_Cook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133600"/>
            <a:ext cx="1927225" cy="1824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7356" name="Text Box 14"/>
          <p:cNvSpPr txBox="1">
            <a:spLocks noChangeArrowheads="1"/>
          </p:cNvSpPr>
          <p:nvPr/>
        </p:nvSpPr>
        <p:spPr bwMode="auto">
          <a:xfrm>
            <a:off x="3581400" y="3886200"/>
            <a:ext cx="1852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>
                <a:latin typeface="Times New Roman" charset="0"/>
              </a:rPr>
              <a:t>Minnie (Mix)</a:t>
            </a:r>
          </a:p>
        </p:txBody>
      </p:sp>
      <p:pic>
        <p:nvPicPr>
          <p:cNvPr id="57357" name="Picture 16" descr="envelope"/>
          <p:cNvPicPr>
            <a:picLocks noChangeAspect="1" noChangeArrowheads="1"/>
          </p:cNvPicPr>
          <p:nvPr/>
        </p:nvPicPr>
        <p:blipFill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81200"/>
            <a:ext cx="1420813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350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58" name="Text Box 17"/>
          <p:cNvSpPr txBox="1">
            <a:spLocks noChangeArrowheads="1"/>
          </p:cNvSpPr>
          <p:nvPr/>
        </p:nvSpPr>
        <p:spPr bwMode="auto">
          <a:xfrm>
            <a:off x="1530350" y="2209800"/>
            <a:ext cx="590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800">
                <a:solidFill>
                  <a:srgbClr val="CBCBCB"/>
                </a:solidFill>
              </a:rPr>
              <a:t>Bob</a:t>
            </a:r>
          </a:p>
        </p:txBody>
      </p:sp>
      <p:sp>
        <p:nvSpPr>
          <p:cNvPr id="57359" name="Text Box 19"/>
          <p:cNvSpPr txBox="1">
            <a:spLocks noChangeArrowheads="1"/>
          </p:cNvSpPr>
          <p:nvPr/>
        </p:nvSpPr>
        <p:spPr bwMode="auto">
          <a:xfrm>
            <a:off x="4876800" y="1311275"/>
            <a:ext cx="403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dirty="0">
                <a:solidFill>
                  <a:schemeClr val="hlink"/>
                </a:solidFill>
              </a:rPr>
              <a:t>(Envelopes are sealed using the recipient’s public key)</a:t>
            </a:r>
          </a:p>
        </p:txBody>
      </p:sp>
    </p:spTree>
    <p:extLst>
      <p:ext uri="{BB962C8B-B14F-4D97-AF65-F5344CB8AC3E}">
        <p14:creationId xmlns:p14="http://schemas.microsoft.com/office/powerpoint/2010/main" val="391462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Presentation2.potx</Template>
  <TotalTime>8383</TotalTime>
  <Words>1848</Words>
  <Application>Microsoft Macintosh PowerPoint</Application>
  <PresentationFormat>On-screen Show (4:3)</PresentationFormat>
  <Paragraphs>527</Paragraphs>
  <Slides>49</Slides>
  <Notes>47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8" baseType="lpstr">
      <vt:lpstr>Calibri</vt:lpstr>
      <vt:lpstr>MS PGothic</vt:lpstr>
      <vt:lpstr>ＭＳ Ｐゴシック</vt:lpstr>
      <vt:lpstr>Symbol</vt:lpstr>
      <vt:lpstr>Times</vt:lpstr>
      <vt:lpstr>Times New Roman</vt:lpstr>
      <vt:lpstr>Wingdings 2</vt:lpstr>
      <vt:lpstr>Arial</vt:lpstr>
      <vt:lpstr>Presentation2</vt:lpstr>
      <vt:lpstr>Anonymous  Communications</vt:lpstr>
      <vt:lpstr>This lecture’s agenda</vt:lpstr>
      <vt:lpstr>The problem</vt:lpstr>
      <vt:lpstr>Motivation: Who needs anonymity?</vt:lpstr>
      <vt:lpstr>Anonymous from whom?</vt:lpstr>
      <vt:lpstr>Communication anonymity</vt:lpstr>
      <vt:lpstr>Chaum Mix (1981)</vt:lpstr>
      <vt:lpstr>Chaum Mix (1981)</vt:lpstr>
      <vt:lpstr>Chaum Mix (1981)</vt:lpstr>
      <vt:lpstr>Chaum Mix (1981)</vt:lpstr>
      <vt:lpstr>Chaum Mix (1981)</vt:lpstr>
      <vt:lpstr>Chaum Mix (1981)</vt:lpstr>
      <vt:lpstr>Chaum Mix</vt:lpstr>
      <vt:lpstr>Chaum mix w/ multiple participants </vt:lpstr>
      <vt:lpstr>Chaum mix w/ multiple participants </vt:lpstr>
      <vt:lpstr>Chaum mix w/ multiple participants </vt:lpstr>
      <vt:lpstr>Chaum mix w/ multiple participants </vt:lpstr>
      <vt:lpstr>Chaum mix w/ multiple participants </vt:lpstr>
      <vt:lpstr>Chaum mix w/ multiple participants </vt:lpstr>
      <vt:lpstr>Chaum mix w/ multiple participants</vt:lpstr>
      <vt:lpstr>Challenge #1</vt:lpstr>
      <vt:lpstr>Challenge #1</vt:lpstr>
      <vt:lpstr>Dummies</vt:lpstr>
      <vt:lpstr>Challenge #2</vt:lpstr>
      <vt:lpstr>Challenge #2</vt:lpstr>
      <vt:lpstr>Mixnet</vt:lpstr>
      <vt:lpstr>Mixnet</vt:lpstr>
      <vt:lpstr>Mixnet</vt:lpstr>
      <vt:lpstr>Mixnet</vt:lpstr>
      <vt:lpstr>Mixnets</vt:lpstr>
      <vt:lpstr>(Basic) Anonymizing proxy</vt:lpstr>
      <vt:lpstr>Anonymizing proxy</vt:lpstr>
      <vt:lpstr>Onion routing</vt:lpstr>
      <vt:lpstr>Tor</vt:lpstr>
      <vt:lpstr>Tor design</vt:lpstr>
      <vt:lpstr>How does Tor work? [Dingledine et al., 2004]</vt:lpstr>
      <vt:lpstr>How does Tor work? [Dingledine et al., 2004]</vt:lpstr>
      <vt:lpstr>How does Tor work? [Dingledine et al., 2004]</vt:lpstr>
      <vt:lpstr>How does Tor work? [Dingledine et al., 2004]</vt:lpstr>
      <vt:lpstr>How does Tor work? [Dingledine et al., 2004]</vt:lpstr>
      <vt:lpstr>How does Tor work? [Dingledine et al., 2004]</vt:lpstr>
      <vt:lpstr>Tor: hidden services</vt:lpstr>
      <vt:lpstr>Tor: hidden services</vt:lpstr>
      <vt:lpstr>Tor: hidden services</vt:lpstr>
      <vt:lpstr>Tor: hidden services</vt:lpstr>
      <vt:lpstr>Tor bootstrapping</vt:lpstr>
      <vt:lpstr>Other anonymous networks</vt:lpstr>
      <vt:lpstr>Take away slide</vt:lpstr>
      <vt:lpstr>Caveat: Censorship arms race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Butkiewicz</dc:creator>
  <cp:lastModifiedBy>Vyas Sekar</cp:lastModifiedBy>
  <cp:revision>3935</cp:revision>
  <dcterms:created xsi:type="dcterms:W3CDTF">2013-01-16T19:50:08Z</dcterms:created>
  <dcterms:modified xsi:type="dcterms:W3CDTF">2016-03-15T02:57:00Z</dcterms:modified>
</cp:coreProperties>
</file>