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62"/>
  </p:notesMasterIdLst>
  <p:handoutMasterIdLst>
    <p:handoutMasterId r:id="rId63"/>
  </p:handoutMasterIdLst>
  <p:sldIdLst>
    <p:sldId id="266" r:id="rId2"/>
    <p:sldId id="314" r:id="rId3"/>
    <p:sldId id="313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3" r:id="rId30"/>
    <p:sldId id="296" r:id="rId31"/>
    <p:sldId id="295" r:id="rId32"/>
    <p:sldId id="298" r:id="rId33"/>
    <p:sldId id="299" r:id="rId34"/>
    <p:sldId id="300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10" r:id="rId43"/>
    <p:sldId id="311" r:id="rId44"/>
    <p:sldId id="297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1849"/>
    <a:srgbClr val="218F3B"/>
    <a:srgbClr val="2AC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6" autoAdjust="0"/>
    <p:restoredTop sz="86656" autoAdjust="0"/>
  </p:normalViewPr>
  <p:slideViewPr>
    <p:cSldViewPr snapToGrid="0" snapToObjects="1">
      <p:cViewPr varScale="1">
        <p:scale>
          <a:sx n="92" d="100"/>
          <a:sy n="92" d="100"/>
        </p:scale>
        <p:origin x="2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38BD9-4917-8D4E-AD7F-00C87105B56D}" type="datetimeFigureOut">
              <a:rPr lang="en-US" smtClean="0"/>
              <a:pPr/>
              <a:t>2/23/22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FD0A5-12A9-F248-9FA1-261E5D5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9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761A9-F6AF-514E-AB09-9B183D711432}" type="datetimeFigureOut">
              <a:rPr lang="en-US" smtClean="0"/>
              <a:pPr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D974D-8C01-4845-B68A-3955301DB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9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61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6406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320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8783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130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903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022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43135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0081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572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87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4808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5417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0366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5993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43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4421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01648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8365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2998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58831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81" y="4343436"/>
            <a:ext cx="5485439" cy="41141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4006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61386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49117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71706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87620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2366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79441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1571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36952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21990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18037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412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26455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04903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88602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17147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642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766" indent="-28106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4255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957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3659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1EB0B1-2818-B24D-B256-DCE40FC35882}" type="slidenum">
              <a:rPr lang="zh-CN" altLang="en-US" sz="1200"/>
              <a:pPr/>
              <a:t>49</a:t>
            </a:fld>
            <a:endParaRPr lang="en-US" altLang="zh-CN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713"/>
            <a:ext cx="5486400" cy="411386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639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175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48066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365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563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5000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669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5398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9926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888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z="1000">
                <a:solidFill>
                  <a:schemeClr val="tx2">
                    <a:shade val="50000"/>
                  </a:schemeClr>
                </a:solidFill>
              </a:rPr>
              <a:t>© Nicolas Christin and others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r>
              <a:rPr kumimoji="0" lang="en-US" sz="1000">
                <a:solidFill>
                  <a:schemeClr val="tx2">
                    <a:shade val="50000"/>
                  </a:schemeClr>
                </a:solidFill>
              </a:rPr>
              <a:t>18-731: Network Security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7467" y="6492875"/>
            <a:ext cx="626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lang="en-US" smtClean="0"/>
              <a:pPr/>
              <a:t>‹#›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e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13.emf"/><Relationship Id="rId7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nweaver/sapphire/sql-before.gi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nweaver/sapphire/sql-after.gi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369673"/>
            <a:ext cx="9144000" cy="2473431"/>
          </a:xfrm>
        </p:spPr>
        <p:txBody>
          <a:bodyPr>
            <a:noAutofit/>
          </a:bodyPr>
          <a:lstStyle/>
          <a:p>
            <a:r>
              <a:rPr lang="en-US" sz="5200"/>
              <a:t>Internet Worms</a:t>
            </a:r>
            <a:endParaRPr lang="en-US" sz="5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4106333"/>
            <a:ext cx="9144000" cy="176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tx1"/>
                </a:solidFill>
              </a:rPr>
              <a:t> Vyas Sekar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"/>
    </mc:Choice>
    <mc:Fallback xmlns:mv="urn:schemas-microsoft-com:mac:vml" xmlns="">
      <p:transition spd="slow" advTm="14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Code Red 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July 13, 2001: First worm of the modern era</a:t>
            </a:r>
          </a:p>
          <a:p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Exploited buffer overflow in Microsoft’s Internet Information Server (IIS)</a:t>
            </a:r>
          </a:p>
          <a:p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 1</a:t>
            </a:r>
            <a:r>
              <a:rPr lang="en-US" altLang="ja-JP" sz="1800" baseline="30000"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 through 20</a:t>
            </a:r>
            <a:r>
              <a:rPr lang="en-US" altLang="ja-JP" sz="1800" baseline="30000">
                <a:latin typeface="Arial" charset="0"/>
                <a:ea typeface="ＭＳ Ｐゴシック" charset="0"/>
                <a:cs typeface="ＭＳ Ｐゴシック" charset="0"/>
              </a:rPr>
              <a:t>th</a:t>
            </a: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 of each month: spread</a:t>
            </a:r>
          </a:p>
          <a:p>
            <a:pPr lvl="1"/>
            <a:r>
              <a:rPr lang="en-US" altLang="ja-JP" sz="1800">
                <a:latin typeface="Arial" charset="0"/>
                <a:ea typeface="ＭＳ Ｐゴシック" charset="0"/>
              </a:rPr>
              <a:t>Find new targets by random scan of IP address space</a:t>
            </a:r>
          </a:p>
          <a:p>
            <a:pPr lvl="2"/>
            <a:r>
              <a:rPr lang="en-US" altLang="ja-JP" sz="1800">
                <a:latin typeface="Arial" charset="0"/>
                <a:ea typeface="ＭＳ Ｐゴシック" charset="0"/>
              </a:rPr>
              <a:t>Spawn 99 threads to generate addresses and look for IIS</a:t>
            </a:r>
          </a:p>
          <a:p>
            <a:pPr lvl="1"/>
            <a:r>
              <a:rPr lang="en-US" altLang="ja-JP" sz="1800">
                <a:latin typeface="Arial" charset="0"/>
                <a:ea typeface="ＭＳ Ｐゴシック" charset="0"/>
              </a:rPr>
              <a:t>Creator forgot to seed the random number generator, and every copy scanned the same set of addresses</a:t>
            </a:r>
          </a:p>
          <a:p>
            <a:pPr lvl="2"/>
            <a:r>
              <a:rPr lang="en-US" altLang="ja-JP" sz="1600">
                <a:latin typeface="Arial" charset="0"/>
                <a:ea typeface="ＭＳ Ｐゴシック" charset="0"/>
              </a:rPr>
              <a:t>Linear growth </a:t>
            </a:r>
            <a:endParaRPr lang="en-US" altLang="ja-JP" sz="1600">
              <a:latin typeface="Arial" charset="0"/>
              <a:ea typeface="ＭＳ Ｐゴシック" charset="0"/>
              <a:sym typeface="Wingdings" charset="0"/>
            </a:endParaRPr>
          </a:p>
          <a:p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21</a:t>
            </a:r>
            <a:r>
              <a:rPr lang="en-US" altLang="ja-JP" sz="1800" baseline="30000"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 through the end of each month: attack</a:t>
            </a:r>
          </a:p>
          <a:p>
            <a:pPr lvl="1"/>
            <a:r>
              <a:rPr lang="en-US" altLang="ja-JP" sz="1800">
                <a:latin typeface="Arial" charset="0"/>
                <a:ea typeface="ＭＳ Ｐゴシック" charset="0"/>
              </a:rPr>
              <a:t>Deface websites with </a:t>
            </a:r>
            <a:r>
              <a:rPr lang="en-US" altLang="ja-JP" sz="1800" b="1">
                <a:solidFill>
                  <a:schemeClr val="accent2"/>
                </a:solidFill>
                <a:latin typeface="Courier New" charset="0"/>
                <a:ea typeface="ＭＳ Ｐゴシック" charset="0"/>
              </a:rPr>
              <a:t>“HELLO! Welcome to http://www.worm.com! Hacked by Chinese!”</a:t>
            </a:r>
          </a:p>
          <a:p>
            <a:pPr lvl="1"/>
            <a:r>
              <a:rPr lang="en-US" altLang="ja-JP" sz="1800">
                <a:latin typeface="Arial" charset="0"/>
                <a:ea typeface="ＭＳ Ｐゴシック" charset="0"/>
              </a:rPr>
              <a:t>Only if language setting is English</a:t>
            </a:r>
          </a:p>
          <a:p>
            <a:pPr lvl="1"/>
            <a:r>
              <a:rPr lang="en-US" altLang="ja-JP" sz="1800">
                <a:latin typeface="Arial" charset="0"/>
                <a:ea typeface="ＭＳ Ｐゴシック" charset="0"/>
              </a:rPr>
              <a:t>Floods whitehouse.gov</a:t>
            </a:r>
            <a:endParaRPr lang="en-US" altLang="ja-JP" sz="1800" b="1">
              <a:solidFill>
                <a:schemeClr val="accent2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3B83810-A589-AF41-A8D3-6071A7281510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10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9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Code Red I version 2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Bugfix release on July 19, 2001</a:t>
            </a: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RNG correctly seeded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Exponential growth</a:t>
            </a: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Still one bug: IP address hardcoded in source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White House changes its IP address and largely avoids flooding threat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Does little to alleviate congestion on the network</a:t>
            </a: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Code turns off worm propagation after the 20th of the month… 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but a number of machines have their clocks set wrong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Secondary propagation phenomena (as we will see later)</a:t>
            </a:r>
            <a:endParaRPr lang="en-US" altLang="ja-JP" sz="2000" b="1">
              <a:solidFill>
                <a:schemeClr val="accent2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5F5D1C7-B5C4-9E46-AC06-2A79687B10FC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11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2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Code Red II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August 4, 2001: Same IIS vulnerability, completely different code, </a:t>
            </a:r>
            <a:r>
              <a:rPr lang="en-US" altLang="ja-JP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kills Code Red I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Known as “Code Red II” because of comment in code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Worked only on Windows 2000, crashed NT</a:t>
            </a:r>
          </a:p>
          <a:p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Scanning algorithm preferred nearby addresses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Chose addresses from same class A with probability ½, same class B with probability 3/8, and randomly from the entire Internet with probability 1/8 </a:t>
            </a:r>
          </a:p>
          <a:p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Payload: installed root backdoor in IIS servers for unrestricted remote access</a:t>
            </a:r>
            <a:endParaRPr lang="en-US" altLang="ja-JP" sz="2000" i="1">
              <a:solidFill>
                <a:schemeClr val="folHlin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Died by design on October 1, 2001</a:t>
            </a:r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41FBE04-B0DB-064F-963A-386281446B58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12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290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Rate of Code Red worm spread</a:t>
            </a:r>
          </a:p>
        </p:txBody>
      </p:sp>
      <p:sp>
        <p:nvSpPr>
          <p:cNvPr id="38924" name="Rectangle 3"/>
          <p:cNvSpPr>
            <a:spLocks noGrp="1" noChangeArrowheads="1"/>
          </p:cNvSpPr>
          <p:nvPr>
            <p:ph idx="1"/>
          </p:nvPr>
        </p:nvSpPr>
        <p:spPr>
          <a:xfrm>
            <a:off x="454026" y="1199448"/>
            <a:ext cx="8229600" cy="481823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9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9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2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D80C4A8-9B36-6D41-896C-EC8F0ACC2A8D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13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629273"/>
              </p:ext>
            </p:extLst>
          </p:nvPr>
        </p:nvGraphicFramePr>
        <p:xfrm>
          <a:off x="538163" y="2373492"/>
          <a:ext cx="22574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tion" r:id="rId4" imgW="1523736" imgH="216203" progId="Equation.3">
                  <p:embed/>
                </p:oleObj>
              </mc:Choice>
              <mc:Fallback>
                <p:oleObj name="Equation" r:id="rId4" imgW="1523736" imgH="2162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2373492"/>
                        <a:ext cx="22574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28" name="Group 5"/>
          <p:cNvGrpSpPr>
            <a:grpSpLocks/>
          </p:cNvGrpSpPr>
          <p:nvPr/>
        </p:nvGrpSpPr>
        <p:grpSpPr bwMode="auto">
          <a:xfrm>
            <a:off x="2979738" y="2379842"/>
            <a:ext cx="5783262" cy="1974850"/>
            <a:chOff x="1909" y="2288"/>
            <a:chExt cx="3643" cy="1244"/>
          </a:xfrm>
        </p:grpSpPr>
        <p:grpSp>
          <p:nvGrpSpPr>
            <p:cNvPr id="38934" name="Group 6"/>
            <p:cNvGrpSpPr>
              <a:grpSpLocks/>
            </p:cNvGrpSpPr>
            <p:nvPr/>
          </p:nvGrpSpPr>
          <p:grpSpPr bwMode="auto">
            <a:xfrm>
              <a:off x="1989" y="3301"/>
              <a:ext cx="3563" cy="231"/>
              <a:chOff x="2023" y="802"/>
              <a:chExt cx="3563" cy="231"/>
            </a:xfrm>
          </p:grpSpPr>
          <p:graphicFrame>
            <p:nvGraphicFramePr>
              <p:cNvPr id="38922" name="Object 10"/>
              <p:cNvGraphicFramePr>
                <a:graphicFrameLocks noChangeAspect="1"/>
              </p:cNvGraphicFramePr>
              <p:nvPr/>
            </p:nvGraphicFramePr>
            <p:xfrm>
              <a:off x="2023" y="812"/>
              <a:ext cx="439" cy="2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3" name="Equation" r:id="rId6" imgW="279797" imgH="140097" progId="Equation.3">
                      <p:embed/>
                    </p:oleObj>
                  </mc:Choice>
                  <mc:Fallback>
                    <p:oleObj name="Equation" r:id="rId6" imgW="279797" imgH="14009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3" y="812"/>
                            <a:ext cx="439" cy="2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943" name="Text Box 8"/>
              <p:cNvSpPr txBox="1">
                <a:spLocks noChangeArrowheads="1"/>
              </p:cNvSpPr>
              <p:nvPr/>
            </p:nvSpPr>
            <p:spPr bwMode="auto">
              <a:xfrm>
                <a:off x="2380" y="802"/>
                <a:ext cx="320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altLang="ja-JP" sz="1800">
                    <a:latin typeface="Arial" charset="0"/>
                    <a:cs typeface="Arial" charset="0"/>
                  </a:rPr>
                  <a:t>Proportion of vulnerable machines compromised</a:t>
                </a:r>
              </a:p>
            </p:txBody>
          </p:sp>
        </p:grpSp>
        <p:grpSp>
          <p:nvGrpSpPr>
            <p:cNvPr id="38935" name="Group 9"/>
            <p:cNvGrpSpPr>
              <a:grpSpLocks/>
            </p:cNvGrpSpPr>
            <p:nvPr/>
          </p:nvGrpSpPr>
          <p:grpSpPr bwMode="auto">
            <a:xfrm>
              <a:off x="2041" y="3062"/>
              <a:ext cx="1272" cy="247"/>
              <a:chOff x="2139" y="1139"/>
              <a:chExt cx="1272" cy="247"/>
            </a:xfrm>
          </p:grpSpPr>
          <p:graphicFrame>
            <p:nvGraphicFramePr>
              <p:cNvPr id="38921" name="Object 9"/>
              <p:cNvGraphicFramePr>
                <a:graphicFrameLocks noChangeAspect="1"/>
              </p:cNvGraphicFramePr>
              <p:nvPr/>
            </p:nvGraphicFramePr>
            <p:xfrm>
              <a:off x="2139" y="1146"/>
              <a:ext cx="399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4" name="Equation" r:id="rId8" imgW="254176" imgH="152664" progId="Equation.3">
                      <p:embed/>
                    </p:oleObj>
                  </mc:Choice>
                  <mc:Fallback>
                    <p:oleObj name="Equation" r:id="rId8" imgW="254176" imgH="15266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39" y="1146"/>
                            <a:ext cx="399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942" name="Text Box 11"/>
              <p:cNvSpPr txBox="1">
                <a:spLocks noChangeArrowheads="1"/>
              </p:cNvSpPr>
              <p:nvPr/>
            </p:nvSpPr>
            <p:spPr bwMode="auto">
              <a:xfrm>
                <a:off x="2423" y="1139"/>
                <a:ext cx="9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altLang="ja-JP" sz="1800">
                    <a:latin typeface="Arial" charset="0"/>
                    <a:cs typeface="Arial" charset="0"/>
                  </a:rPr>
                  <a:t>Time in hours</a:t>
                </a:r>
              </a:p>
            </p:txBody>
          </p:sp>
        </p:grpSp>
        <p:grpSp>
          <p:nvGrpSpPr>
            <p:cNvPr id="38936" name="Group 12"/>
            <p:cNvGrpSpPr>
              <a:grpSpLocks/>
            </p:cNvGrpSpPr>
            <p:nvPr/>
          </p:nvGrpSpPr>
          <p:grpSpPr bwMode="auto">
            <a:xfrm>
              <a:off x="1961" y="2546"/>
              <a:ext cx="2969" cy="266"/>
              <a:chOff x="2024" y="821"/>
              <a:chExt cx="2969" cy="266"/>
            </a:xfrm>
          </p:grpSpPr>
          <p:graphicFrame>
            <p:nvGraphicFramePr>
              <p:cNvPr id="38920" name="Object 8"/>
              <p:cNvGraphicFramePr>
                <a:graphicFrameLocks noChangeAspect="1"/>
              </p:cNvGraphicFramePr>
              <p:nvPr/>
            </p:nvGraphicFramePr>
            <p:xfrm>
              <a:off x="2024" y="821"/>
              <a:ext cx="479" cy="2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5" name="Equation" r:id="rId10" imgW="304932" imgH="165353" progId="Equation.3">
                      <p:embed/>
                    </p:oleObj>
                  </mc:Choice>
                  <mc:Fallback>
                    <p:oleObj name="Equation" r:id="rId10" imgW="304932" imgH="16535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4" y="821"/>
                            <a:ext cx="479" cy="2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941" name="Text Box 14"/>
              <p:cNvSpPr txBox="1">
                <a:spLocks noChangeArrowheads="1"/>
              </p:cNvSpPr>
              <p:nvPr/>
            </p:nvSpPr>
            <p:spPr bwMode="auto">
              <a:xfrm>
                <a:off x="2364" y="856"/>
                <a:ext cx="26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altLang="ja-JP" sz="1800">
                    <a:latin typeface="Arial" charset="0"/>
                    <a:cs typeface="Arial" charset="0"/>
                  </a:rPr>
                  <a:t>Time when initial incident occurs (fixed)</a:t>
                </a:r>
              </a:p>
            </p:txBody>
          </p:sp>
        </p:grpSp>
        <p:grpSp>
          <p:nvGrpSpPr>
            <p:cNvPr id="38937" name="Group 15"/>
            <p:cNvGrpSpPr>
              <a:grpSpLocks/>
            </p:cNvGrpSpPr>
            <p:nvPr/>
          </p:nvGrpSpPr>
          <p:grpSpPr bwMode="auto">
            <a:xfrm>
              <a:off x="1925" y="2786"/>
              <a:ext cx="2405" cy="266"/>
              <a:chOff x="2005" y="946"/>
              <a:chExt cx="2405" cy="266"/>
            </a:xfrm>
          </p:grpSpPr>
          <p:graphicFrame>
            <p:nvGraphicFramePr>
              <p:cNvPr id="38919" name="Object 7"/>
              <p:cNvGraphicFramePr>
                <a:graphicFrameLocks noChangeAspect="1"/>
              </p:cNvGraphicFramePr>
              <p:nvPr/>
            </p:nvGraphicFramePr>
            <p:xfrm>
              <a:off x="2005" y="946"/>
              <a:ext cx="519" cy="2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6" name="Equation" r:id="rId12" imgW="330453" imgH="165425" progId="Equation.3">
                      <p:embed/>
                    </p:oleObj>
                  </mc:Choice>
                  <mc:Fallback>
                    <p:oleObj name="Equation" r:id="rId12" imgW="330453" imgH="16542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5" y="946"/>
                            <a:ext cx="519" cy="2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940" name="Text Box 17"/>
              <p:cNvSpPr txBox="1">
                <a:spLocks noChangeArrowheads="1"/>
              </p:cNvSpPr>
              <p:nvPr/>
            </p:nvSpPr>
            <p:spPr bwMode="auto">
              <a:xfrm>
                <a:off x="2405" y="981"/>
                <a:ext cx="200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altLang="ja-JP" sz="1800">
                    <a:latin typeface="Arial" charset="0"/>
                    <a:cs typeface="Arial" charset="0"/>
                  </a:rPr>
                  <a:t>Initial compromise rate (fixed)</a:t>
                </a:r>
              </a:p>
            </p:txBody>
          </p:sp>
        </p:grpSp>
        <p:grpSp>
          <p:nvGrpSpPr>
            <p:cNvPr id="38938" name="Group 18"/>
            <p:cNvGrpSpPr>
              <a:grpSpLocks/>
            </p:cNvGrpSpPr>
            <p:nvPr/>
          </p:nvGrpSpPr>
          <p:grpSpPr bwMode="auto">
            <a:xfrm>
              <a:off x="1909" y="2288"/>
              <a:ext cx="2277" cy="280"/>
              <a:chOff x="1909" y="2288"/>
              <a:chExt cx="2277" cy="280"/>
            </a:xfrm>
          </p:grpSpPr>
          <p:graphicFrame>
            <p:nvGraphicFramePr>
              <p:cNvPr id="38918" name="Object 6"/>
              <p:cNvGraphicFramePr>
                <a:graphicFrameLocks noChangeAspect="1"/>
              </p:cNvGraphicFramePr>
              <p:nvPr/>
            </p:nvGraphicFramePr>
            <p:xfrm>
              <a:off x="1909" y="2288"/>
              <a:ext cx="519" cy="2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7" name="Equation" r:id="rId14" imgW="330310" imgH="178042" progId="Equation.3">
                      <p:embed/>
                    </p:oleObj>
                  </mc:Choice>
                  <mc:Fallback>
                    <p:oleObj name="Equation" r:id="rId14" imgW="330310" imgH="17804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09" y="2288"/>
                            <a:ext cx="519" cy="2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939" name="Text Box 20"/>
              <p:cNvSpPr txBox="1">
                <a:spLocks noChangeArrowheads="1"/>
              </p:cNvSpPr>
              <p:nvPr/>
            </p:nvSpPr>
            <p:spPr bwMode="auto">
              <a:xfrm>
                <a:off x="2301" y="2333"/>
                <a:ext cx="188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altLang="ja-JP" sz="1800">
                    <a:latin typeface="Arial" charset="0"/>
                    <a:cs typeface="Arial" charset="0"/>
                  </a:rPr>
                  <a:t>Number of machines (fixed)</a:t>
                </a:r>
              </a:p>
            </p:txBody>
          </p:sp>
        </p:grpSp>
      </p:grpSp>
      <p:sp>
        <p:nvSpPr>
          <p:cNvPr id="38929" name="Text Box 21"/>
          <p:cNvSpPr txBox="1">
            <a:spLocks noChangeArrowheads="1"/>
          </p:cNvSpPr>
          <p:nvPr/>
        </p:nvSpPr>
        <p:spPr bwMode="auto">
          <a:xfrm>
            <a:off x="1646238" y="3081517"/>
            <a:ext cx="11715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altLang="ja-JP" sz="1800">
                <a:latin typeface="Arial" charset="0"/>
                <a:cs typeface="Arial" charset="0"/>
              </a:rPr>
              <a:t>1 – </a:t>
            </a:r>
            <a:r>
              <a:rPr lang="en-US" altLang="ja-JP" sz="1800" i="1">
                <a:latin typeface="Arial" charset="0"/>
                <a:cs typeface="Arial" charset="0"/>
              </a:rPr>
              <a:t>a</a:t>
            </a:r>
            <a:r>
              <a:rPr lang="en-US" altLang="ja-JP" sz="1800">
                <a:latin typeface="Arial" charset="0"/>
                <a:cs typeface="Arial" charset="0"/>
              </a:rPr>
              <a:t> =</a:t>
            </a:r>
          </a:p>
          <a:p>
            <a:pPr algn="l" eaLnBrk="1" hangingPunct="1"/>
            <a:r>
              <a:rPr lang="en-US" altLang="ja-JP" sz="1800">
                <a:latin typeface="Arial" charset="0"/>
                <a:cs typeface="Arial" charset="0"/>
              </a:rPr>
              <a:t>machines</a:t>
            </a:r>
          </a:p>
          <a:p>
            <a:pPr algn="l" eaLnBrk="1" hangingPunct="1"/>
            <a:r>
              <a:rPr lang="en-US" altLang="ja-JP" sz="1800">
                <a:latin typeface="Arial" charset="0"/>
                <a:cs typeface="Arial" charset="0"/>
              </a:rPr>
              <a:t>not yet </a:t>
            </a:r>
          </a:p>
          <a:p>
            <a:pPr algn="l" eaLnBrk="1" hangingPunct="1"/>
            <a:r>
              <a:rPr lang="en-US" altLang="ja-JP" sz="1800">
                <a:latin typeface="Arial" charset="0"/>
                <a:cs typeface="Arial" charset="0"/>
              </a:rPr>
              <a:t>infected</a:t>
            </a:r>
          </a:p>
        </p:txBody>
      </p:sp>
      <p:sp>
        <p:nvSpPr>
          <p:cNvPr id="38930" name="Line 22"/>
          <p:cNvSpPr>
            <a:spLocks noChangeShapeType="1"/>
          </p:cNvSpPr>
          <p:nvPr/>
        </p:nvSpPr>
        <p:spPr bwMode="auto">
          <a:xfrm flipV="1">
            <a:off x="2117725" y="2678292"/>
            <a:ext cx="39688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931" name="Text Box 23"/>
          <p:cNvSpPr txBox="1">
            <a:spLocks noChangeArrowheads="1"/>
          </p:cNvSpPr>
          <p:nvPr/>
        </p:nvSpPr>
        <p:spPr bwMode="auto">
          <a:xfrm>
            <a:off x="746125" y="4649967"/>
            <a:ext cx="12223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altLang="ja-JP" sz="1800" dirty="0">
                <a:latin typeface="Arial" charset="0"/>
                <a:cs typeface="Arial" charset="0"/>
              </a:rPr>
              <a:t>N</a:t>
            </a:r>
            <a:r>
              <a:rPr lang="en-US" altLang="ja-JP" sz="1800" i="1" dirty="0">
                <a:latin typeface="Arial" charset="0"/>
                <a:cs typeface="Arial" charset="0"/>
              </a:rPr>
              <a:t>a</a:t>
            </a:r>
            <a:r>
              <a:rPr lang="en-US" altLang="ja-JP" sz="1800" dirty="0">
                <a:latin typeface="Arial" charset="0"/>
                <a:cs typeface="Arial" charset="0"/>
              </a:rPr>
              <a:t> = </a:t>
            </a:r>
          </a:p>
          <a:p>
            <a:pPr algn="l" eaLnBrk="1" hangingPunct="1"/>
            <a:r>
              <a:rPr lang="en-US" altLang="ja-JP" sz="1800" dirty="0">
                <a:latin typeface="Arial" charset="0"/>
                <a:cs typeface="Arial" charset="0"/>
              </a:rPr>
              <a:t>number of</a:t>
            </a:r>
          </a:p>
          <a:p>
            <a:pPr algn="l" eaLnBrk="1" hangingPunct="1"/>
            <a:r>
              <a:rPr lang="en-US" altLang="ja-JP" sz="1800" dirty="0">
                <a:latin typeface="Arial" charset="0"/>
                <a:cs typeface="Arial" charset="0"/>
              </a:rPr>
              <a:t>machines</a:t>
            </a:r>
          </a:p>
          <a:p>
            <a:pPr algn="l" eaLnBrk="1" hangingPunct="1"/>
            <a:r>
              <a:rPr lang="en-US" altLang="ja-JP" sz="1800" dirty="0">
                <a:latin typeface="Arial" charset="0"/>
                <a:cs typeface="Arial" charset="0"/>
              </a:rPr>
              <a:t>infected</a:t>
            </a:r>
          </a:p>
        </p:txBody>
      </p:sp>
      <p:sp>
        <p:nvSpPr>
          <p:cNvPr id="38932" name="Freeform 24"/>
          <p:cNvSpPr>
            <a:spLocks/>
          </p:cNvSpPr>
          <p:nvPr/>
        </p:nvSpPr>
        <p:spPr bwMode="auto">
          <a:xfrm>
            <a:off x="1058863" y="2697342"/>
            <a:ext cx="406400" cy="1944688"/>
          </a:xfrm>
          <a:custGeom>
            <a:avLst/>
            <a:gdLst>
              <a:gd name="T0" fmla="*/ 0 w 256"/>
              <a:gd name="T1" fmla="*/ 962 h 962"/>
              <a:gd name="T2" fmla="*/ 50 w 256"/>
              <a:gd name="T3" fmla="*/ 304 h 962"/>
              <a:gd name="T4" fmla="*/ 256 w 256"/>
              <a:gd name="T5" fmla="*/ 0 h 962"/>
              <a:gd name="T6" fmla="*/ 0 60000 65536"/>
              <a:gd name="T7" fmla="*/ 0 60000 65536"/>
              <a:gd name="T8" fmla="*/ 0 60000 65536"/>
              <a:gd name="T9" fmla="*/ 0 w 256"/>
              <a:gd name="T10" fmla="*/ 0 h 962"/>
              <a:gd name="T11" fmla="*/ 256 w 256"/>
              <a:gd name="T12" fmla="*/ 962 h 9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962">
                <a:moveTo>
                  <a:pt x="0" y="962"/>
                </a:moveTo>
                <a:cubicBezTo>
                  <a:pt x="3" y="713"/>
                  <a:pt x="7" y="464"/>
                  <a:pt x="50" y="304"/>
                </a:cubicBezTo>
                <a:cubicBezTo>
                  <a:pt x="93" y="144"/>
                  <a:pt x="174" y="72"/>
                  <a:pt x="25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38933" name="Group 25"/>
          <p:cNvGrpSpPr>
            <a:grpSpLocks/>
          </p:cNvGrpSpPr>
          <p:nvPr/>
        </p:nvGrpSpPr>
        <p:grpSpPr bwMode="auto">
          <a:xfrm>
            <a:off x="2713038" y="4732517"/>
            <a:ext cx="5559425" cy="1089025"/>
            <a:chOff x="1797" y="2385"/>
            <a:chExt cx="3502" cy="686"/>
          </a:xfrm>
        </p:grpSpPr>
        <p:graphicFrame>
          <p:nvGraphicFramePr>
            <p:cNvPr id="38915" name="Object 3"/>
            <p:cNvGraphicFramePr>
              <a:graphicFrameLocks noChangeAspect="1"/>
            </p:cNvGraphicFramePr>
            <p:nvPr/>
          </p:nvGraphicFramePr>
          <p:xfrm>
            <a:off x="3940" y="2385"/>
            <a:ext cx="1359" cy="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8" name="Equation" r:id="rId16" imgW="863622" imgH="419315" progId="Equation.3">
                    <p:embed/>
                  </p:oleObj>
                </mc:Choice>
                <mc:Fallback>
                  <p:oleObj name="Equation" r:id="rId16" imgW="863622" imgH="4193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0" y="2385"/>
                          <a:ext cx="1359" cy="6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6" name="Object 4"/>
            <p:cNvGraphicFramePr>
              <a:graphicFrameLocks noChangeAspect="1"/>
            </p:cNvGraphicFramePr>
            <p:nvPr/>
          </p:nvGraphicFramePr>
          <p:xfrm>
            <a:off x="1797" y="2451"/>
            <a:ext cx="1559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9" name="Equation" r:id="rId18" imgW="990567" imgH="393926" progId="Equation.3">
                    <p:embed/>
                  </p:oleObj>
                </mc:Choice>
                <mc:Fallback>
                  <p:oleObj name="Equation" r:id="rId18" imgW="990567" imgH="39392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7" y="2451"/>
                          <a:ext cx="1559" cy="6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7" name="Object 5"/>
            <p:cNvGraphicFramePr>
              <a:graphicFrameLocks noChangeAspect="1"/>
            </p:cNvGraphicFramePr>
            <p:nvPr/>
          </p:nvGraphicFramePr>
          <p:xfrm>
            <a:off x="3546" y="2633"/>
            <a:ext cx="30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" name="Equation" r:id="rId20" imgW="190814" imgH="152731" progId="Equation.3">
                    <p:embed/>
                  </p:oleObj>
                </mc:Choice>
                <mc:Fallback>
                  <p:oleObj name="Equation" r:id="rId20" imgW="190814" imgH="15273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6" y="2633"/>
                          <a:ext cx="300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6866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Rate of Code Red I v2 worm spread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ja-JP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Probe rate proportional to number of infected hosts attacking site</a:t>
            </a:r>
          </a:p>
          <a:p>
            <a:endParaRPr lang="en-US" altLang="ja-JP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From previous slide</a:t>
            </a:r>
          </a:p>
          <a:p>
            <a:pPr marL="457200" lvl="1" indent="0">
              <a:buFontTx/>
              <a:buNone/>
            </a:pPr>
            <a:r>
              <a:rPr lang="en-US" altLang="ja-JP" sz="1800" dirty="0">
                <a:latin typeface="Arial" charset="0"/>
                <a:ea typeface="ＭＳ Ｐゴシック" charset="0"/>
              </a:rPr>
              <a:t>Time for ‘</a:t>
            </a:r>
            <a:r>
              <a:rPr lang="en-US" altLang="ja-JP" sz="1800" i="1" dirty="0">
                <a:latin typeface="Times New Roman"/>
                <a:ea typeface="ＭＳ Ｐゴシック" charset="0"/>
                <a:cs typeface="Times New Roman"/>
              </a:rPr>
              <a:t>a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’ to reach</a:t>
            </a:r>
            <a:br>
              <a:rPr lang="en-US" altLang="ja-JP" sz="1800" dirty="0">
                <a:latin typeface="Arial" charset="0"/>
                <a:ea typeface="ＭＳ Ｐゴシック" charset="0"/>
              </a:rPr>
            </a:br>
            <a:r>
              <a:rPr lang="en-US" altLang="ja-JP" sz="1800" dirty="0">
                <a:latin typeface="Arial" charset="0"/>
                <a:ea typeface="ＭＳ Ｐゴシック" charset="0"/>
              </a:rPr>
              <a:t>100% dependent only</a:t>
            </a:r>
            <a:br>
              <a:rPr lang="en-US" altLang="ja-JP" sz="1800" dirty="0">
                <a:latin typeface="Arial" charset="0"/>
                <a:ea typeface="ＭＳ Ｐゴシック" charset="0"/>
              </a:rPr>
            </a:br>
            <a:r>
              <a:rPr lang="en-US" altLang="ja-JP" sz="1800" dirty="0">
                <a:latin typeface="Arial" charset="0"/>
                <a:ea typeface="ＭＳ Ｐゴシック" charset="0"/>
              </a:rPr>
              <a:t>on </a:t>
            </a:r>
            <a:r>
              <a:rPr lang="en-US" altLang="ja-JP" sz="1800" i="1" dirty="0">
                <a:latin typeface="Times New Roman"/>
                <a:ea typeface="ＭＳ Ｐゴシック" charset="0"/>
                <a:cs typeface="Times New Roman"/>
              </a:rPr>
              <a:t>K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.</a:t>
            </a:r>
          </a:p>
          <a:p>
            <a:endParaRPr lang="en-US" altLang="ja-JP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Authors’ conclusion</a:t>
            </a:r>
          </a:p>
          <a:p>
            <a:pPr marL="457200" lvl="1" indent="0">
              <a:buFontTx/>
              <a:buNone/>
            </a:pPr>
            <a:r>
              <a:rPr lang="en-US" altLang="ja-JP" sz="1800" dirty="0">
                <a:latin typeface="Arial" charset="0"/>
                <a:ea typeface="ＭＳ Ｐゴシック" charset="0"/>
              </a:rPr>
              <a:t>All vulnerable machines</a:t>
            </a:r>
            <a:br>
              <a:rPr lang="en-US" altLang="ja-JP" sz="1800" dirty="0">
                <a:latin typeface="Arial" charset="0"/>
                <a:ea typeface="ＭＳ Ｐゴシック" charset="0"/>
              </a:rPr>
            </a:br>
            <a:r>
              <a:rPr lang="en-US" altLang="ja-JP" sz="1800" dirty="0">
                <a:latin typeface="Arial" charset="0"/>
                <a:ea typeface="ＭＳ Ｐゴシック" charset="0"/>
              </a:rPr>
              <a:t>can be infected very </a:t>
            </a:r>
            <a:br>
              <a:rPr lang="en-US" altLang="ja-JP" sz="1800" dirty="0">
                <a:latin typeface="Arial" charset="0"/>
                <a:ea typeface="ＭＳ Ｐゴシック" charset="0"/>
              </a:rPr>
            </a:br>
            <a:r>
              <a:rPr lang="en-US" altLang="ja-JP" sz="1800" dirty="0">
                <a:latin typeface="Arial" charset="0"/>
                <a:ea typeface="ＭＳ Ｐゴシック" charset="0"/>
              </a:rPr>
              <a:t>quickly</a:t>
            </a:r>
          </a:p>
          <a:p>
            <a:endParaRPr lang="en-US" altLang="ja-JP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FontTx/>
              <a:buNone/>
            </a:pPr>
            <a:endParaRPr lang="ja-JP" alt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4096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3D7CD3-36FA-4947-97EE-31BC3AC4B7E5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14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409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352675"/>
            <a:ext cx="537845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Oval 5"/>
          <p:cNvSpPr>
            <a:spLocks noChangeArrowheads="1"/>
          </p:cNvSpPr>
          <p:nvPr/>
        </p:nvSpPr>
        <p:spPr bwMode="auto">
          <a:xfrm>
            <a:off x="7464425" y="2522538"/>
            <a:ext cx="1189038" cy="6524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9" name="Text Box 6"/>
          <p:cNvSpPr txBox="1">
            <a:spLocks noChangeArrowheads="1"/>
          </p:cNvSpPr>
          <p:nvPr/>
        </p:nvSpPr>
        <p:spPr bwMode="auto">
          <a:xfrm>
            <a:off x="457200" y="5257800"/>
            <a:ext cx="3538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altLang="ja-JP" sz="1800">
                <a:latin typeface="Arial" charset="0"/>
                <a:cs typeface="Arial" charset="0"/>
              </a:rPr>
              <a:t>Worm saturated vulnerable hosts</a:t>
            </a:r>
          </a:p>
        </p:txBody>
      </p:sp>
      <p:sp>
        <p:nvSpPr>
          <p:cNvPr id="40970" name="Freeform 7"/>
          <p:cNvSpPr>
            <a:spLocks/>
          </p:cNvSpPr>
          <p:nvPr/>
        </p:nvSpPr>
        <p:spPr bwMode="auto">
          <a:xfrm>
            <a:off x="3970338" y="2611438"/>
            <a:ext cx="3894137" cy="2770187"/>
          </a:xfrm>
          <a:custGeom>
            <a:avLst/>
            <a:gdLst>
              <a:gd name="T0" fmla="*/ 0 w 2453"/>
              <a:gd name="T1" fmla="*/ 1745 h 1745"/>
              <a:gd name="T2" fmla="*/ 264 w 2453"/>
              <a:gd name="T3" fmla="*/ 1375 h 1745"/>
              <a:gd name="T4" fmla="*/ 1334 w 2453"/>
              <a:gd name="T5" fmla="*/ 1128 h 1745"/>
              <a:gd name="T6" fmla="*/ 2049 w 2453"/>
              <a:gd name="T7" fmla="*/ 174 h 1745"/>
              <a:gd name="T8" fmla="*/ 2453 w 2453"/>
              <a:gd name="T9" fmla="*/ 83 h 17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53"/>
              <a:gd name="T16" fmla="*/ 0 h 1745"/>
              <a:gd name="T17" fmla="*/ 2453 w 2453"/>
              <a:gd name="T18" fmla="*/ 1745 h 17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53" h="1745">
                <a:moveTo>
                  <a:pt x="0" y="1745"/>
                </a:moveTo>
                <a:cubicBezTo>
                  <a:pt x="21" y="1611"/>
                  <a:pt x="42" y="1478"/>
                  <a:pt x="264" y="1375"/>
                </a:cubicBezTo>
                <a:cubicBezTo>
                  <a:pt x="486" y="1272"/>
                  <a:pt x="1037" y="1328"/>
                  <a:pt x="1334" y="1128"/>
                </a:cubicBezTo>
                <a:cubicBezTo>
                  <a:pt x="1631" y="928"/>
                  <a:pt x="1862" y="348"/>
                  <a:pt x="2049" y="174"/>
                </a:cubicBezTo>
                <a:cubicBezTo>
                  <a:pt x="2236" y="0"/>
                  <a:pt x="2344" y="41"/>
                  <a:pt x="2453" y="8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644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sz="3600">
                <a:latin typeface="Arial" charset="0"/>
                <a:ea typeface="ＭＳ Ｐゴシック" charset="0"/>
                <a:cs typeface="ＭＳ Ｐゴシック" charset="0"/>
              </a:rPr>
              <a:t>Striving for greater virulence: Nimda</a:t>
            </a:r>
            <a:endParaRPr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Released September 18, 2001.</a:t>
            </a: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Multi-mode spreading: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attack IIS servers via infected clients 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email itself to address book as a virus 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copy itself across open network shares 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modifying Web pages on infected servers w/ client exploit  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scanning for Code Red II backdoors (!)</a:t>
            </a:r>
          </a:p>
          <a:p>
            <a:pPr>
              <a:lnSpc>
                <a:spcPct val="120000"/>
              </a:lnSpc>
              <a:buFont typeface="Symbol" charset="0"/>
              <a:buChar char="Þ"/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 worms form an </a:t>
            </a:r>
            <a:r>
              <a:rPr lang="en-US" altLang="ja-JP" sz="2400" i="1">
                <a:latin typeface="Arial" charset="0"/>
                <a:ea typeface="ＭＳ Ｐゴシック" charset="0"/>
                <a:cs typeface="ＭＳ Ｐゴシック" charset="0"/>
              </a:rPr>
              <a:t>ecosystem</a:t>
            </a:r>
            <a:endParaRPr lang="en-US" altLang="ja-JP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Leaped across firewalls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4F5AB9A-09A2-7346-B72B-B68F720521DC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15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8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Evolution of worms over time</a:t>
            </a:r>
            <a:endParaRPr kumimoji="1" lang="ja-JP" altLang="en-US" dirty="0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6574AC8-ACF4-7C47-AACA-D97F6BF277B2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16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6" r="-5086"/>
          <a:stretch>
            <a:fillRect/>
          </a:stretch>
        </p:blipFill>
        <p:spPr>
          <a:xfrm>
            <a:off x="218093" y="1447800"/>
            <a:ext cx="8610600" cy="5059363"/>
          </a:xfrm>
        </p:spPr>
      </p:pic>
      <p:sp>
        <p:nvSpPr>
          <p:cNvPr id="1985539" name="Text Box 3"/>
          <p:cNvSpPr txBox="1">
            <a:spLocks noChangeArrowheads="1"/>
          </p:cNvSpPr>
          <p:nvPr/>
        </p:nvSpPr>
        <p:spPr bwMode="auto">
          <a:xfrm>
            <a:off x="3276600" y="16764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ja-JP" sz="1800">
                <a:solidFill>
                  <a:srgbClr val="FF8000"/>
                </a:solidFill>
                <a:latin typeface="Arial" charset="0"/>
              </a:rPr>
              <a:t>Code Red 2 kills off Code Red 1</a:t>
            </a:r>
          </a:p>
        </p:txBody>
      </p:sp>
      <p:sp>
        <p:nvSpPr>
          <p:cNvPr id="1985540" name="Line 4"/>
          <p:cNvSpPr>
            <a:spLocks noChangeShapeType="1"/>
          </p:cNvSpPr>
          <p:nvPr/>
        </p:nvSpPr>
        <p:spPr bwMode="auto">
          <a:xfrm flipH="1">
            <a:off x="3200400" y="2362200"/>
            <a:ext cx="457200" cy="304800"/>
          </a:xfrm>
          <a:prstGeom prst="line">
            <a:avLst/>
          </a:prstGeom>
          <a:noFill/>
          <a:ln w="2540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85541" name="Text Box 5"/>
          <p:cNvSpPr txBox="1">
            <a:spLocks noChangeArrowheads="1"/>
          </p:cNvSpPr>
          <p:nvPr/>
        </p:nvSpPr>
        <p:spPr bwMode="auto">
          <a:xfrm>
            <a:off x="3886200" y="39624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ja-JP" sz="1800">
                <a:solidFill>
                  <a:srgbClr val="FF8000"/>
                </a:solidFill>
                <a:latin typeface="Arial" charset="0"/>
              </a:rPr>
              <a:t>Code Red 2 settles into weekly pattern</a:t>
            </a:r>
          </a:p>
        </p:txBody>
      </p:sp>
      <p:sp>
        <p:nvSpPr>
          <p:cNvPr id="1985542" name="Line 6"/>
          <p:cNvSpPr>
            <a:spLocks noChangeShapeType="1"/>
          </p:cNvSpPr>
          <p:nvPr/>
        </p:nvSpPr>
        <p:spPr bwMode="auto">
          <a:xfrm flipH="1">
            <a:off x="3962400" y="4572000"/>
            <a:ext cx="457200" cy="304800"/>
          </a:xfrm>
          <a:prstGeom prst="line">
            <a:avLst/>
          </a:prstGeom>
          <a:noFill/>
          <a:ln w="2540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85543" name="Text Box 7"/>
          <p:cNvSpPr txBox="1">
            <a:spLocks noChangeArrowheads="1"/>
          </p:cNvSpPr>
          <p:nvPr/>
        </p:nvSpPr>
        <p:spPr bwMode="auto">
          <a:xfrm>
            <a:off x="6477000" y="33655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ja-JP" sz="1800">
                <a:solidFill>
                  <a:srgbClr val="FF8000"/>
                </a:solidFill>
                <a:latin typeface="Arial" charset="0"/>
              </a:rPr>
              <a:t>Nimda enters the ecosystem</a:t>
            </a:r>
          </a:p>
        </p:txBody>
      </p:sp>
      <p:sp>
        <p:nvSpPr>
          <p:cNvPr id="1985544" name="Line 8"/>
          <p:cNvSpPr>
            <a:spLocks noChangeShapeType="1"/>
          </p:cNvSpPr>
          <p:nvPr/>
        </p:nvSpPr>
        <p:spPr bwMode="auto">
          <a:xfrm flipH="1">
            <a:off x="6248400" y="4038600"/>
            <a:ext cx="457200" cy="304800"/>
          </a:xfrm>
          <a:prstGeom prst="line">
            <a:avLst/>
          </a:prstGeom>
          <a:noFill/>
          <a:ln w="2540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85545" name="Text Box 9"/>
          <p:cNvSpPr txBox="1">
            <a:spLocks noChangeArrowheads="1"/>
          </p:cNvSpPr>
          <p:nvPr/>
        </p:nvSpPr>
        <p:spPr bwMode="auto">
          <a:xfrm>
            <a:off x="6553200" y="41148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ja-JP" sz="1800">
                <a:solidFill>
                  <a:srgbClr val="FF8000"/>
                </a:solidFill>
                <a:latin typeface="Arial" charset="0"/>
              </a:rPr>
              <a:t>Code Red 2 dies off as programmed</a:t>
            </a:r>
          </a:p>
        </p:txBody>
      </p:sp>
      <p:sp>
        <p:nvSpPr>
          <p:cNvPr id="1985546" name="Line 10"/>
          <p:cNvSpPr>
            <a:spLocks noChangeShapeType="1"/>
          </p:cNvSpPr>
          <p:nvPr/>
        </p:nvSpPr>
        <p:spPr bwMode="auto">
          <a:xfrm flipH="1">
            <a:off x="6934200" y="4572000"/>
            <a:ext cx="457200" cy="685800"/>
          </a:xfrm>
          <a:prstGeom prst="line">
            <a:avLst/>
          </a:prstGeom>
          <a:noFill/>
          <a:ln w="2540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85547" name="Text Box 11"/>
          <p:cNvSpPr txBox="1">
            <a:spLocks noChangeArrowheads="1"/>
          </p:cNvSpPr>
          <p:nvPr/>
        </p:nvSpPr>
        <p:spPr bwMode="auto">
          <a:xfrm>
            <a:off x="2133600" y="2819400"/>
            <a:ext cx="1143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ja-JP" sz="1800">
                <a:solidFill>
                  <a:srgbClr val="FF8000"/>
                </a:solidFill>
                <a:latin typeface="Arial" charset="0"/>
              </a:rPr>
              <a:t>CR 1 returns thanks</a:t>
            </a:r>
            <a:br>
              <a:rPr lang="en-US" altLang="ja-JP" sz="1800">
                <a:solidFill>
                  <a:srgbClr val="FF8000"/>
                </a:solidFill>
                <a:latin typeface="Arial" charset="0"/>
              </a:rPr>
            </a:br>
            <a:r>
              <a:rPr lang="en-US" altLang="ja-JP" sz="1800">
                <a:solidFill>
                  <a:srgbClr val="FF8000"/>
                </a:solidFill>
                <a:latin typeface="Arial" charset="0"/>
              </a:rPr>
              <a:t>to bad clocks</a:t>
            </a:r>
          </a:p>
        </p:txBody>
      </p:sp>
      <p:sp>
        <p:nvSpPr>
          <p:cNvPr id="1985548" name="Line 12"/>
          <p:cNvSpPr>
            <a:spLocks noChangeShapeType="1"/>
          </p:cNvSpPr>
          <p:nvPr/>
        </p:nvSpPr>
        <p:spPr bwMode="auto">
          <a:xfrm>
            <a:off x="2362200" y="4343400"/>
            <a:ext cx="457200" cy="762000"/>
          </a:xfrm>
          <a:prstGeom prst="line">
            <a:avLst/>
          </a:prstGeom>
          <a:noFill/>
          <a:ln w="2540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72" name="Text Box 13"/>
          <p:cNvSpPr txBox="1">
            <a:spLocks noChangeArrowheads="1"/>
          </p:cNvSpPr>
          <p:nvPr/>
        </p:nvSpPr>
        <p:spPr bwMode="auto">
          <a:xfrm>
            <a:off x="227013" y="6110288"/>
            <a:ext cx="245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dirty="0"/>
              <a:t>(source: Vern </a:t>
            </a:r>
            <a:r>
              <a:rPr lang="en-US" altLang="ja-JP" sz="2000" dirty="0" err="1"/>
              <a:t>Paxson</a:t>
            </a:r>
            <a:r>
              <a:rPr lang="en-US" altLang="ja-JP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634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5539" grpId="0" autoUpdateAnimBg="0"/>
      <p:bldP spid="1985540" grpId="0" animBg="1"/>
      <p:bldP spid="1985541" grpId="0" autoUpdateAnimBg="0"/>
      <p:bldP spid="1985542" grpId="0" animBg="1"/>
      <p:bldP spid="1985543" grpId="0" autoUpdateAnimBg="0"/>
      <p:bldP spid="1985544" grpId="0" animBg="1"/>
      <p:bldP spid="1985545" grpId="0" autoUpdateAnimBg="0"/>
      <p:bldP spid="1985546" grpId="0" animBg="1"/>
      <p:bldP spid="1985547" grpId="0" autoUpdateAnimBg="0"/>
      <p:bldP spid="19855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Evolution of worms over time</a:t>
            </a:r>
            <a:endParaRPr kumimoji="1" lang="ja-JP" altLang="en-US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6" b="11156"/>
          <a:stretch>
            <a:fillRect/>
          </a:stretch>
        </p:blipFill>
        <p:spPr/>
      </p:pic>
      <p:sp>
        <p:nvSpPr>
          <p:cNvPr id="47107" name="Text Box 14"/>
          <p:cNvSpPr txBox="1">
            <a:spLocks noChangeArrowheads="1"/>
          </p:cNvSpPr>
          <p:nvPr/>
        </p:nvSpPr>
        <p:spPr bwMode="auto">
          <a:xfrm>
            <a:off x="137209" y="6400800"/>
            <a:ext cx="245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dirty="0"/>
              <a:t>(source: Vern </a:t>
            </a:r>
            <a:r>
              <a:rPr lang="en-US" altLang="ja-JP" sz="2000" dirty="0" err="1"/>
              <a:t>Paxson</a:t>
            </a:r>
            <a:r>
              <a:rPr lang="en-US" altLang="ja-JP" sz="2000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4D2-83D2-0E4F-8880-31FDE726B40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246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Evolution of worms over time</a:t>
            </a:r>
            <a:endParaRPr kumimoji="1" lang="ja-JP" altLang="en-US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6" b="11156"/>
          <a:stretch>
            <a:fillRect/>
          </a:stretch>
        </p:blipFill>
        <p:spPr/>
      </p:pic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2092012" y="3739163"/>
            <a:ext cx="3733800" cy="1676400"/>
            <a:chOff x="1476" y="2016"/>
            <a:chExt cx="2352" cy="1056"/>
          </a:xfrm>
        </p:grpSpPr>
        <p:sp>
          <p:nvSpPr>
            <p:cNvPr id="49157" name="Text Box 4"/>
            <p:cNvSpPr txBox="1">
              <a:spLocks noChangeArrowheads="1"/>
            </p:cNvSpPr>
            <p:nvPr/>
          </p:nvSpPr>
          <p:spPr bwMode="auto">
            <a:xfrm>
              <a:off x="2340" y="2016"/>
              <a:ext cx="148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ja-JP" sz="1800" b="1">
                  <a:solidFill>
                    <a:srgbClr val="FF8000"/>
                  </a:solidFill>
                  <a:latin typeface="Arial" charset="0"/>
                </a:rPr>
                <a:t>Code Red 2 dies off as programmed</a:t>
              </a:r>
            </a:p>
          </p:txBody>
        </p:sp>
        <p:sp>
          <p:nvSpPr>
            <p:cNvPr id="49158" name="Line 5"/>
            <p:cNvSpPr>
              <a:spLocks noChangeShapeType="1"/>
            </p:cNvSpPr>
            <p:nvPr/>
          </p:nvSpPr>
          <p:spPr bwMode="auto">
            <a:xfrm flipH="1">
              <a:off x="1476" y="2208"/>
              <a:ext cx="768" cy="864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9156" name="Text Box 14"/>
          <p:cNvSpPr txBox="1">
            <a:spLocks noChangeArrowheads="1"/>
          </p:cNvSpPr>
          <p:nvPr/>
        </p:nvSpPr>
        <p:spPr bwMode="auto">
          <a:xfrm>
            <a:off x="227013" y="6430963"/>
            <a:ext cx="245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/>
              <a:t>(source: Vern Paxson)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4D2-83D2-0E4F-8880-31FDE726B40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736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Evolution of worms over time</a:t>
            </a:r>
            <a:endParaRPr kumimoji="1" lang="ja-JP" altLang="en-US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6" b="11156"/>
          <a:stretch>
            <a:fillRect/>
          </a:stretch>
        </p:blipFill>
        <p:spPr/>
      </p:pic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3752850" y="4322928"/>
            <a:ext cx="2362200" cy="1116009"/>
            <a:chOff x="2304" y="2160"/>
            <a:chExt cx="1488" cy="768"/>
          </a:xfrm>
        </p:grpSpPr>
        <p:sp>
          <p:nvSpPr>
            <p:cNvPr id="51205" name="Text Box 7"/>
            <p:cNvSpPr txBox="1">
              <a:spLocks noChangeArrowheads="1"/>
            </p:cNvSpPr>
            <p:nvPr/>
          </p:nvSpPr>
          <p:spPr bwMode="auto">
            <a:xfrm>
              <a:off x="2304" y="2160"/>
              <a:ext cx="148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ja-JP" sz="1800" b="1">
                  <a:solidFill>
                    <a:srgbClr val="FF8000"/>
                  </a:solidFill>
                  <a:latin typeface="Arial" charset="0"/>
                </a:rPr>
                <a:t>Nimda hums along, slowly cleaned up</a:t>
              </a:r>
            </a:p>
          </p:txBody>
        </p:sp>
        <p:sp>
          <p:nvSpPr>
            <p:cNvPr id="51206" name="Line 8"/>
            <p:cNvSpPr>
              <a:spLocks noChangeShapeType="1"/>
            </p:cNvSpPr>
            <p:nvPr/>
          </p:nvSpPr>
          <p:spPr bwMode="auto">
            <a:xfrm>
              <a:off x="2976" y="2640"/>
              <a:ext cx="48" cy="288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1204" name="Text Box 14"/>
          <p:cNvSpPr txBox="1">
            <a:spLocks noChangeArrowheads="1"/>
          </p:cNvSpPr>
          <p:nvPr/>
        </p:nvSpPr>
        <p:spPr bwMode="auto">
          <a:xfrm>
            <a:off x="227013" y="6430963"/>
            <a:ext cx="245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/>
              <a:t>(source: Vern Paxson)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4D2-83D2-0E4F-8880-31FDE726B40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70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Red 2 Spread 2001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87692"/>
            <a:ext cx="8155207" cy="347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9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Evolution of worms over time</a:t>
            </a:r>
            <a:endParaRPr kumimoji="1" lang="ja-JP" altLang="en-US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6" b="11156"/>
          <a:stretch>
            <a:fillRect/>
          </a:stretch>
        </p:blipFill>
        <p:spPr/>
      </p:pic>
      <p:grpSp>
        <p:nvGrpSpPr>
          <p:cNvPr id="53251" name="Group 9"/>
          <p:cNvGrpSpPr>
            <a:grpSpLocks/>
          </p:cNvGrpSpPr>
          <p:nvPr/>
        </p:nvGrpSpPr>
        <p:grpSpPr bwMode="auto">
          <a:xfrm>
            <a:off x="2525104" y="3103907"/>
            <a:ext cx="4495800" cy="2285999"/>
            <a:chOff x="1111" y="1645"/>
            <a:chExt cx="3314" cy="1837"/>
          </a:xfrm>
        </p:grpSpPr>
        <p:sp>
          <p:nvSpPr>
            <p:cNvPr id="53253" name="Text Box 10"/>
            <p:cNvSpPr txBox="1">
              <a:spLocks noChangeArrowheads="1"/>
            </p:cNvSpPr>
            <p:nvPr/>
          </p:nvSpPr>
          <p:spPr bwMode="auto">
            <a:xfrm>
              <a:off x="2457" y="2238"/>
              <a:ext cx="1488" cy="1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ja-JP" sz="1800" b="1" dirty="0">
                  <a:solidFill>
                    <a:srgbClr val="FF8000"/>
                  </a:solidFill>
                  <a:latin typeface="Arial" charset="0"/>
                </a:rPr>
                <a:t>With its predator gone, Code Red 1 comes back!, still exhibiting monthly pattern</a:t>
              </a:r>
            </a:p>
          </p:txBody>
        </p:sp>
        <p:sp>
          <p:nvSpPr>
            <p:cNvPr id="53254" name="Line 11"/>
            <p:cNvSpPr>
              <a:spLocks noChangeShapeType="1"/>
            </p:cNvSpPr>
            <p:nvPr/>
          </p:nvSpPr>
          <p:spPr bwMode="auto">
            <a:xfrm flipH="1">
              <a:off x="1111" y="2832"/>
              <a:ext cx="1337" cy="650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255" name="Line 12"/>
            <p:cNvSpPr>
              <a:spLocks noChangeShapeType="1"/>
            </p:cNvSpPr>
            <p:nvPr/>
          </p:nvSpPr>
          <p:spPr bwMode="auto">
            <a:xfrm flipH="1" flipV="1">
              <a:off x="2361" y="1824"/>
              <a:ext cx="303" cy="414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256" name="Line 13"/>
            <p:cNvSpPr>
              <a:spLocks noChangeShapeType="1"/>
            </p:cNvSpPr>
            <p:nvPr/>
          </p:nvSpPr>
          <p:spPr bwMode="auto">
            <a:xfrm flipV="1">
              <a:off x="3984" y="1645"/>
              <a:ext cx="441" cy="707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3252" name="Text Box 14"/>
          <p:cNvSpPr txBox="1">
            <a:spLocks noChangeArrowheads="1"/>
          </p:cNvSpPr>
          <p:nvPr/>
        </p:nvSpPr>
        <p:spPr bwMode="auto">
          <a:xfrm>
            <a:off x="227013" y="6430963"/>
            <a:ext cx="245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/>
              <a:t>(source: Vern Paxson)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4D2-83D2-0E4F-8880-31FDE726B40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83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Slammer (Sapphire) Worm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January 24/25, 2003: UDP worm exploiting buffer overflow in Microsoft’s SQL Server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Overflow was already known and patched by Microsoft… but not everybody installed the patch</a:t>
            </a:r>
          </a:p>
          <a:p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Entire code fits into a </a:t>
            </a:r>
            <a:r>
              <a:rPr lang="en-US" altLang="ja-JP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single 404-byte UDP packet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Worm binary followed by overflow pointer back to itself</a:t>
            </a:r>
          </a:p>
          <a:p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Classic buffer overflow combined with </a:t>
            </a:r>
            <a:r>
              <a:rPr lang="en-US" altLang="ja-JP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random scanning</a:t>
            </a: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: once control is passed to worm code, it randomly generates IP addresses and attempts to send a copy of itself to port 1434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MS-SQL listens at port 1434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AEA9947-F0E0-F348-BD88-9BE9435CEDD6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21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72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Slammer propagation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Scan rate</a:t>
            </a: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 of 55,000,000 addresses per second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Scan rate = rate at which worm generates IP addresses of potential targets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Up to 30,000 single-packet worm copies per second</a:t>
            </a:r>
          </a:p>
          <a:p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Initial infection was doubling in 8.5 seconds (!!)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Doubling time of Code Red was 37 minutes</a:t>
            </a:r>
          </a:p>
          <a:p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Worm-generated packets </a:t>
            </a:r>
            <a:r>
              <a:rPr lang="en-US" altLang="ja-JP" sz="2000" u="sng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saturated carrying capacity</a:t>
            </a: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 of the Internet in 10 minutes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75,000 SQL servers compromised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And that’s in spite of </a:t>
            </a:r>
            <a:r>
              <a:rPr lang="en-US" altLang="ja-JP" sz="2000" u="sng">
                <a:solidFill>
                  <a:srgbClr val="FF0000"/>
                </a:solidFill>
                <a:latin typeface="Arial" charset="0"/>
                <a:ea typeface="ＭＳ Ｐゴシック" charset="0"/>
              </a:rPr>
              <a:t>broken</a:t>
            </a:r>
            <a:r>
              <a:rPr lang="en-US" altLang="ja-JP" sz="2000">
                <a:latin typeface="Arial" charset="0"/>
                <a:ea typeface="ＭＳ Ｐゴシック" charset="0"/>
              </a:rPr>
              <a:t> pseudo-random number generator used for IP address generation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D52758D-0786-8C4F-86E2-4773ECEF0F10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22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80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05:29:00 UTC, January 25, 2003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93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9FDFDC1-B4EF-2044-92CA-C734B355C5DF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23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59398" name="Picture 3" descr="sql-before-smal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52700"/>
            <a:ext cx="73914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 Box 4"/>
          <p:cNvSpPr txBox="1">
            <a:spLocks noChangeArrowheads="1"/>
          </p:cNvSpPr>
          <p:nvPr/>
        </p:nvSpPr>
        <p:spPr bwMode="auto">
          <a:xfrm>
            <a:off x="1522413" y="1830388"/>
            <a:ext cx="752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prstDash val="dash"/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ja-JP" sz="2000">
                <a:solidFill>
                  <a:schemeClr val="bg2"/>
                </a:solidFill>
                <a:latin typeface="Tahoma" charset="0"/>
                <a:cs typeface="Arial" charset="0"/>
              </a:rPr>
              <a:t>[from Moore et al. </a:t>
            </a:r>
            <a:r>
              <a:rPr lang="en-US" altLang="ja-JP" sz="2000">
                <a:solidFill>
                  <a:schemeClr val="hlink"/>
                </a:solidFill>
                <a:latin typeface="Tahoma" charset="0"/>
                <a:cs typeface="Arial" charset="0"/>
              </a:rPr>
              <a:t>“The Spread of the Sapphire/Slammer Worm”</a:t>
            </a:r>
            <a:r>
              <a:rPr lang="en-US" altLang="ja-JP" sz="2000">
                <a:solidFill>
                  <a:schemeClr val="bg2"/>
                </a:solidFill>
                <a:latin typeface="Tahoma" charset="0"/>
                <a:cs typeface="Aria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03572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30 Minutes Later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E28BF05-E405-3B43-9299-621D3F732BFD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24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61446" name="Picture 8" descr="sql-after-smal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71700"/>
            <a:ext cx="73914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 Box 4"/>
          <p:cNvSpPr txBox="1">
            <a:spLocks noChangeArrowheads="1"/>
          </p:cNvSpPr>
          <p:nvPr/>
        </p:nvSpPr>
        <p:spPr bwMode="auto">
          <a:xfrm>
            <a:off x="1622425" y="1447800"/>
            <a:ext cx="752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prstDash val="dash"/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ja-JP" sz="2000">
                <a:solidFill>
                  <a:schemeClr val="bg2"/>
                </a:solidFill>
                <a:latin typeface="Tahoma" charset="0"/>
                <a:cs typeface="Arial" charset="0"/>
              </a:rPr>
              <a:t>[from Moore et al. </a:t>
            </a:r>
            <a:r>
              <a:rPr lang="en-US" altLang="ja-JP" sz="2000">
                <a:solidFill>
                  <a:schemeClr val="hlink"/>
                </a:solidFill>
                <a:latin typeface="Tahoma" charset="0"/>
                <a:cs typeface="Arial" charset="0"/>
              </a:rPr>
              <a:t>“The Spread of the Sapphire/Slammer Worm”</a:t>
            </a:r>
            <a:r>
              <a:rPr lang="en-US" altLang="ja-JP" sz="2000">
                <a:solidFill>
                  <a:schemeClr val="bg2"/>
                </a:solidFill>
                <a:latin typeface="Tahoma" charset="0"/>
                <a:cs typeface="Arial" charset="0"/>
              </a:rPr>
              <a:t>]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90600" y="3429000"/>
            <a:ext cx="3886200" cy="3124200"/>
            <a:chOff x="192" y="2112"/>
            <a:chExt cx="2448" cy="1968"/>
          </a:xfrm>
        </p:grpSpPr>
        <p:sp>
          <p:nvSpPr>
            <p:cNvPr id="61449" name="Text Box 6"/>
            <p:cNvSpPr txBox="1">
              <a:spLocks noChangeArrowheads="1"/>
            </p:cNvSpPr>
            <p:nvPr/>
          </p:nvSpPr>
          <p:spPr bwMode="auto">
            <a:xfrm>
              <a:off x="192" y="3676"/>
              <a:ext cx="24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 type="none" w="lg" len="lg"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l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ja-JP" sz="2000">
                  <a:solidFill>
                    <a:srgbClr val="FF0000"/>
                  </a:solidFill>
                  <a:latin typeface="Tahoma" charset="0"/>
                  <a:cs typeface="Arial" charset="0"/>
                </a:rPr>
                <a:t>Size of circles is </a:t>
              </a:r>
              <a:r>
                <a:rPr lang="en-US" altLang="ja-JP" sz="2000" b="1" u="sng">
                  <a:solidFill>
                    <a:srgbClr val="FF0000"/>
                  </a:solidFill>
                  <a:latin typeface="Tahoma" charset="0"/>
                  <a:cs typeface="Arial" charset="0"/>
                </a:rPr>
                <a:t>logarithmic</a:t>
              </a:r>
              <a:r>
                <a:rPr lang="en-US" altLang="ja-JP" sz="2000">
                  <a:solidFill>
                    <a:srgbClr val="FF0000"/>
                  </a:solidFill>
                  <a:latin typeface="Tahoma" charset="0"/>
                  <a:cs typeface="Arial" charset="0"/>
                </a:rPr>
                <a:t> in</a:t>
              </a:r>
            </a:p>
            <a:p>
              <a:pPr algn="l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ja-JP" sz="2000">
                  <a:solidFill>
                    <a:srgbClr val="FF0000"/>
                  </a:solidFill>
                  <a:latin typeface="Tahoma" charset="0"/>
                  <a:cs typeface="Arial" charset="0"/>
                </a:rPr>
                <a:t>the number of infected machines</a:t>
              </a:r>
            </a:p>
          </p:txBody>
        </p:sp>
        <p:sp>
          <p:nvSpPr>
            <p:cNvPr id="61450" name="Line 7"/>
            <p:cNvSpPr>
              <a:spLocks noChangeShapeType="1"/>
            </p:cNvSpPr>
            <p:nvPr/>
          </p:nvSpPr>
          <p:spPr bwMode="auto">
            <a:xfrm flipV="1">
              <a:off x="1056" y="2112"/>
              <a:ext cx="528" cy="15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78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How to build a super-worm?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b="1">
                <a:latin typeface="Arial" charset="0"/>
                <a:ea typeface="ＭＳ Ｐゴシック" charset="0"/>
                <a:cs typeface="ＭＳ Ｐゴシック" charset="0"/>
              </a:rPr>
              <a:t>Objective: </a:t>
            </a: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Warhol worm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Worm that reaches </a:t>
            </a:r>
            <a:r>
              <a:rPr lang="en-US" altLang="ja-JP" sz="2000">
                <a:solidFill>
                  <a:srgbClr val="FF0000"/>
                </a:solidFill>
                <a:latin typeface="Arial" charset="0"/>
                <a:ea typeface="ＭＳ Ｐゴシック" charset="0"/>
              </a:rPr>
              <a:t>saturation</a:t>
            </a:r>
            <a:r>
              <a:rPr lang="en-US" altLang="ja-JP" sz="2000">
                <a:latin typeface="Arial" charset="0"/>
                <a:ea typeface="ＭＳ Ｐゴシック" charset="0"/>
              </a:rPr>
              <a:t> (infection of </a:t>
            </a:r>
            <a:r>
              <a:rPr lang="en-US" altLang="ja-JP" sz="2000" b="1" u="sng">
                <a:latin typeface="Arial" charset="0"/>
                <a:ea typeface="ＭＳ Ｐゴシック" charset="0"/>
              </a:rPr>
              <a:t>all</a:t>
            </a:r>
            <a:r>
              <a:rPr lang="en-US" altLang="ja-JP" sz="2000">
                <a:latin typeface="Arial" charset="0"/>
                <a:ea typeface="ＭＳ Ｐゴシック" charset="0"/>
              </a:rPr>
              <a:t> potentially vulnerable targets) in 15 minutes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Faster than any possible human-mediated response</a:t>
            </a:r>
          </a:p>
          <a:p>
            <a:r>
              <a:rPr lang="en-US" altLang="ja-JP" sz="2000" b="1">
                <a:latin typeface="Arial" charset="0"/>
                <a:ea typeface="ＭＳ Ｐゴシック" charset="0"/>
                <a:cs typeface="ＭＳ Ｐゴシック" charset="0"/>
              </a:rPr>
              <a:t>Previous worms suffered from suboptimal design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Slammer copies ended competing w/ itself for bandwidth</a:t>
            </a:r>
          </a:p>
          <a:p>
            <a:pPr lvl="2"/>
            <a:r>
              <a:rPr lang="en-US" altLang="ja-JP" sz="2000">
                <a:latin typeface="Arial" charset="0"/>
                <a:ea typeface="ＭＳ Ｐゴシック" charset="0"/>
              </a:rPr>
              <a:t>30% of randomly generated IP addresses are unused</a:t>
            </a:r>
          </a:p>
          <a:p>
            <a:pPr lvl="2"/>
            <a:r>
              <a:rPr lang="en-US" altLang="ja-JP" sz="2000">
                <a:latin typeface="Arial" charset="0"/>
                <a:ea typeface="ＭＳ Ｐゴシック" charset="0"/>
              </a:rPr>
              <a:t>This causes routing table misses, ICMP (router error) traffic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Broken address generation algorithms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Buggy payloads (premature death, failed DDoS, etc.)</a:t>
            </a:r>
          </a:p>
          <a:p>
            <a:pPr lvl="2"/>
            <a:endParaRPr lang="en-US" altLang="ja-JP" sz="2000">
              <a:latin typeface="Arial" charset="0"/>
              <a:ea typeface="ＭＳ Ｐゴシック" charset="0"/>
            </a:endParaRPr>
          </a:p>
        </p:txBody>
      </p:sp>
      <p:sp>
        <p:nvSpPr>
          <p:cNvPr id="634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65FED40-0726-B443-BF05-B07DDE302F0F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25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72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Better target address generation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sz="2000" b="1">
                <a:latin typeface="Arial" charset="0"/>
                <a:ea typeface="ＭＳ Ｐゴシック" charset="0"/>
                <a:cs typeface="ＭＳ Ｐゴシック" charset="0"/>
              </a:rPr>
              <a:t>Pre-compute </a:t>
            </a: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hit-list</a:t>
            </a:r>
            <a:r>
              <a:rPr lang="en-US" altLang="ja-JP" sz="2000" b="1">
                <a:latin typeface="Arial" charset="0"/>
                <a:ea typeface="ＭＳ Ｐゴシック" charset="0"/>
                <a:cs typeface="ＭＳ Ｐゴシック" charset="0"/>
              </a:rPr>
              <a:t> of vulnerable hosts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Very slow scan for known vulnerabilities over several months prior to worm release</a:t>
            </a:r>
          </a:p>
          <a:p>
            <a:pPr lvl="2"/>
            <a:r>
              <a:rPr lang="en-US" altLang="ja-JP" sz="2000">
                <a:latin typeface="Arial" charset="0"/>
                <a:ea typeface="ＭＳ Ｐゴシック" charset="0"/>
              </a:rPr>
              <a:t>To cover your tracks, do it from hacked “zombie” machines</a:t>
            </a:r>
          </a:p>
          <a:p>
            <a:pPr lvl="2"/>
            <a:r>
              <a:rPr lang="en-US" altLang="ja-JP" sz="2000">
                <a:latin typeface="Arial" charset="0"/>
                <a:ea typeface="ＭＳ Ｐゴシック" charset="0"/>
              </a:rPr>
              <a:t>For added fun, write a first worm for that… 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Web-crawling spiders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Listen for responses to other attacks</a:t>
            </a:r>
          </a:p>
          <a:p>
            <a:pPr lvl="2"/>
            <a:r>
              <a:rPr lang="en-US" altLang="ja-JP" sz="2000">
                <a:latin typeface="Arial" charset="0"/>
                <a:ea typeface="ＭＳ Ｐゴシック" charset="0"/>
              </a:rPr>
              <a:t>E.g., every IIS infected with Code Red announced its presence by dumping large amounts of traffic to random addresses</a:t>
            </a:r>
          </a:p>
          <a:p>
            <a:r>
              <a:rPr lang="en-US" altLang="ja-JP" sz="2000" b="1">
                <a:latin typeface="Arial" charset="0"/>
                <a:ea typeface="ＭＳ Ｐゴシック" charset="0"/>
                <a:cs typeface="ＭＳ Ｐゴシック" charset="0"/>
              </a:rPr>
              <a:t>Even imperfect hit-list will greatly speed up initial infection (slowest part of worm propagation)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Start with a single host; every time the worm divides, it “outsources” half of its hit-list to the new copy</a:t>
            </a:r>
            <a:endParaRPr lang="en-US" altLang="ja-JP" sz="2000">
              <a:latin typeface="Arial Narrow" charset="0"/>
              <a:ea typeface="ＭＳ Ｐゴシック" charset="0"/>
            </a:endParaRPr>
          </a:p>
        </p:txBody>
      </p:sp>
      <p:sp>
        <p:nvSpPr>
          <p:cNvPr id="655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BBB8901-98BF-A440-8EDF-931470FA783E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26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88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Coordinated scanning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b="1">
                <a:latin typeface="Arial" charset="0"/>
                <a:ea typeface="ＭＳ Ｐゴシック" charset="0"/>
                <a:cs typeface="ＭＳ Ｐゴシック" charset="0"/>
              </a:rPr>
              <a:t>Random address generation is inefficient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Many addresses are probed multiple times, worm copies flood the bandwidth</a:t>
            </a:r>
          </a:p>
          <a:p>
            <a:r>
              <a:rPr lang="en-US" altLang="ja-JP" sz="2400" b="1">
                <a:latin typeface="Arial" charset="0"/>
                <a:ea typeface="ＭＳ Ｐゴシック" charset="0"/>
                <a:cs typeface="ＭＳ Ｐゴシック" charset="0"/>
              </a:rPr>
              <a:t>Permutation scan: each copy starts to scan from a random point in IP address space; if encounters another copy, randomly picks another point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Worm needs to recognize its own presence on the target machine</a:t>
            </a:r>
          </a:p>
          <a:p>
            <a:r>
              <a:rPr lang="en-US" altLang="ja-JP" sz="2400" b="1">
                <a:latin typeface="Arial" charset="0"/>
                <a:ea typeface="ＭＳ Ｐゴシック" charset="0"/>
                <a:cs typeface="ＭＳ Ｐゴシック" charset="0"/>
              </a:rPr>
              <a:t>Divide-and-conquer: split target address space in half each time a new copy is created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Probably can infect 1,000,000 hosts in 2 seconds</a:t>
            </a:r>
            <a:endParaRPr lang="en-US" altLang="ja-JP" sz="2400">
              <a:latin typeface="Arial Narrow" charset="0"/>
              <a:ea typeface="ＭＳ Ｐゴシック" charset="0"/>
            </a:endParaRPr>
          </a:p>
        </p:txBody>
      </p:sp>
      <p:sp>
        <p:nvSpPr>
          <p:cNvPr id="675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778B435-A136-B14A-A46A-FDFAE71ED131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27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93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Localized scanning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Used by Code Red II</a:t>
            </a:r>
          </a:p>
          <a:p>
            <a:endParaRPr lang="en-US" altLang="ja-JP" sz="7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Random scanning favored machines close to infected host</a:t>
            </a:r>
          </a:p>
          <a:p>
            <a:pPr lvl="1"/>
            <a:r>
              <a:rPr lang="en-US" altLang="ja-JP" sz="1600" dirty="0">
                <a:latin typeface="Arial" charset="0"/>
                <a:ea typeface="ＭＳ Ｐゴシック" charset="0"/>
              </a:rPr>
              <a:t>Same Class B </a:t>
            </a:r>
            <a:r>
              <a:rPr lang="en-US" altLang="ja-JP" sz="1600" dirty="0" err="1">
                <a:latin typeface="Arial" charset="0"/>
                <a:ea typeface="ＭＳ Ｐゴシック" charset="0"/>
              </a:rPr>
              <a:t>addr</a:t>
            </a:r>
            <a:r>
              <a:rPr lang="en-US" altLang="ja-JP" sz="1600" dirty="0">
                <a:latin typeface="Arial" charset="0"/>
                <a:ea typeface="ＭＳ Ｐゴシック" charset="0"/>
              </a:rPr>
              <a:t> 3/8 of Time</a:t>
            </a:r>
          </a:p>
          <a:p>
            <a:pPr lvl="1"/>
            <a:r>
              <a:rPr lang="en-US" altLang="ja-JP" sz="1600" dirty="0">
                <a:latin typeface="Arial" charset="0"/>
                <a:ea typeface="ＭＳ Ｐゴシック" charset="0"/>
              </a:rPr>
              <a:t>Same Class A </a:t>
            </a:r>
            <a:r>
              <a:rPr lang="en-US" altLang="ja-JP" sz="1600" dirty="0" err="1">
                <a:latin typeface="Arial" charset="0"/>
                <a:ea typeface="ＭＳ Ｐゴシック" charset="0"/>
              </a:rPr>
              <a:t>addr</a:t>
            </a:r>
            <a:r>
              <a:rPr lang="en-US" altLang="ja-JP" sz="1600" dirty="0">
                <a:latin typeface="Arial" charset="0"/>
                <a:ea typeface="ＭＳ Ｐゴシック" charset="0"/>
              </a:rPr>
              <a:t> 4/8 of Time</a:t>
            </a:r>
          </a:p>
          <a:p>
            <a:pPr lvl="1"/>
            <a:r>
              <a:rPr lang="en-US" altLang="ja-JP" sz="1600" dirty="0">
                <a:latin typeface="Arial" charset="0"/>
                <a:ea typeface="ＭＳ Ｐゴシック" charset="0"/>
              </a:rPr>
              <a:t>Completely random </a:t>
            </a:r>
            <a:r>
              <a:rPr lang="en-US" altLang="ja-JP" sz="1600" dirty="0" err="1">
                <a:latin typeface="Arial" charset="0"/>
                <a:ea typeface="ＭＳ Ｐゴシック" charset="0"/>
              </a:rPr>
              <a:t>addr</a:t>
            </a:r>
            <a:r>
              <a:rPr lang="en-US" altLang="ja-JP" sz="1600" dirty="0">
                <a:latin typeface="Arial" charset="0"/>
                <a:ea typeface="ＭＳ Ｐゴシック" charset="0"/>
              </a:rPr>
              <a:t> 1/8 of Time</a:t>
            </a:r>
          </a:p>
          <a:p>
            <a:endParaRPr lang="en-US" altLang="ja-JP" sz="9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altLang="ja-JP" sz="9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altLang="ja-JP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Effective scheme</a:t>
            </a:r>
          </a:p>
          <a:p>
            <a:pPr lvl="1"/>
            <a:r>
              <a:rPr lang="en-US" altLang="ja-JP" sz="1600" dirty="0">
                <a:latin typeface="Arial" charset="0"/>
                <a:ea typeface="ＭＳ Ｐゴシック" charset="0"/>
              </a:rPr>
              <a:t>Quick spread inside firewall after initial infection</a:t>
            </a:r>
          </a:p>
          <a:p>
            <a:pPr lvl="1"/>
            <a:r>
              <a:rPr lang="en-US" altLang="ja-JP" sz="1600" dirty="0">
                <a:latin typeface="Arial" charset="0"/>
                <a:ea typeface="ＭＳ Ｐゴシック" charset="0"/>
              </a:rPr>
              <a:t>Vulnerable hosts close together (e.g., absence of patching policy)</a:t>
            </a:r>
          </a:p>
        </p:txBody>
      </p:sp>
      <p:sp>
        <p:nvSpPr>
          <p:cNvPr id="6963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504F41-D80E-E741-93E5-BE89FF01F832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28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69639" name="Rectangle 4"/>
          <p:cNvSpPr>
            <a:spLocks noChangeArrowheads="1"/>
          </p:cNvSpPr>
          <p:nvPr/>
        </p:nvSpPr>
        <p:spPr bwMode="auto">
          <a:xfrm>
            <a:off x="1192213" y="4225925"/>
            <a:ext cx="4846637" cy="39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40" name="Text Box 5"/>
          <p:cNvSpPr txBox="1">
            <a:spLocks noChangeArrowheads="1"/>
          </p:cNvSpPr>
          <p:nvPr/>
        </p:nvSpPr>
        <p:spPr bwMode="auto">
          <a:xfrm>
            <a:off x="152400" y="4281488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altLang="ja-JP" sz="1800">
                <a:latin typeface="Arial" charset="0"/>
                <a:cs typeface="Arial" charset="0"/>
              </a:rPr>
              <a:t>Class A</a:t>
            </a:r>
          </a:p>
        </p:txBody>
      </p:sp>
      <p:sp>
        <p:nvSpPr>
          <p:cNvPr id="69641" name="Text Box 6"/>
          <p:cNvSpPr txBox="1">
            <a:spLocks noChangeArrowheads="1"/>
          </p:cNvSpPr>
          <p:nvPr/>
        </p:nvSpPr>
        <p:spPr bwMode="auto">
          <a:xfrm>
            <a:off x="1195388" y="42354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altLang="ja-JP" sz="1800"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69642" name="Line 7"/>
          <p:cNvSpPr>
            <a:spLocks noChangeShapeType="1"/>
          </p:cNvSpPr>
          <p:nvPr/>
        </p:nvSpPr>
        <p:spPr bwMode="auto">
          <a:xfrm>
            <a:off x="1516063" y="4221163"/>
            <a:ext cx="0" cy="39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9643" name="Text Box 8"/>
          <p:cNvSpPr txBox="1">
            <a:spLocks noChangeArrowheads="1"/>
          </p:cNvSpPr>
          <p:nvPr/>
        </p:nvSpPr>
        <p:spPr bwMode="auto">
          <a:xfrm>
            <a:off x="1466850" y="4244975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altLang="ja-JP" sz="1800">
                <a:latin typeface="Arial" charset="0"/>
                <a:cs typeface="Arial" charset="0"/>
              </a:rPr>
              <a:t>Network (7 bits)</a:t>
            </a:r>
          </a:p>
        </p:txBody>
      </p:sp>
      <p:sp>
        <p:nvSpPr>
          <p:cNvPr id="69644" name="Line 9"/>
          <p:cNvSpPr>
            <a:spLocks noChangeShapeType="1"/>
          </p:cNvSpPr>
          <p:nvPr/>
        </p:nvSpPr>
        <p:spPr bwMode="auto">
          <a:xfrm>
            <a:off x="3209925" y="4225925"/>
            <a:ext cx="0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9645" name="Text Box 10"/>
          <p:cNvSpPr txBox="1">
            <a:spLocks noChangeArrowheads="1"/>
          </p:cNvSpPr>
          <p:nvPr/>
        </p:nvSpPr>
        <p:spPr bwMode="auto">
          <a:xfrm>
            <a:off x="3213100" y="4238625"/>
            <a:ext cx="2828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>
                <a:latin typeface="Arial" charset="0"/>
                <a:cs typeface="Arial" charset="0"/>
              </a:rPr>
              <a:t>Host (24 bits)</a:t>
            </a:r>
          </a:p>
        </p:txBody>
      </p:sp>
      <p:sp>
        <p:nvSpPr>
          <p:cNvPr id="69646" name="Line 11"/>
          <p:cNvSpPr>
            <a:spLocks noChangeShapeType="1"/>
          </p:cNvSpPr>
          <p:nvPr/>
        </p:nvSpPr>
        <p:spPr bwMode="auto">
          <a:xfrm>
            <a:off x="6191250" y="4002088"/>
            <a:ext cx="0" cy="133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9647" name="Text Box 12"/>
          <p:cNvSpPr txBox="1">
            <a:spLocks noChangeArrowheads="1"/>
          </p:cNvSpPr>
          <p:nvPr/>
        </p:nvSpPr>
        <p:spPr bwMode="auto">
          <a:xfrm>
            <a:off x="339725" y="3735388"/>
            <a:ext cx="5764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 b="1">
                <a:latin typeface="Arial" charset="0"/>
                <a:cs typeface="Arial" charset="0"/>
              </a:rPr>
              <a:t>Classful Address System</a:t>
            </a:r>
          </a:p>
        </p:txBody>
      </p:sp>
      <p:sp>
        <p:nvSpPr>
          <p:cNvPr id="69648" name="Text Box 13"/>
          <p:cNvSpPr txBox="1">
            <a:spLocks noChangeArrowheads="1"/>
          </p:cNvSpPr>
          <p:nvPr/>
        </p:nvSpPr>
        <p:spPr bwMode="auto">
          <a:xfrm>
            <a:off x="6172200" y="3657600"/>
            <a:ext cx="2786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 b="1">
                <a:latin typeface="Arial" charset="0"/>
                <a:cs typeface="Arial" charset="0"/>
              </a:rPr>
              <a:t>CIDR</a:t>
            </a:r>
          </a:p>
        </p:txBody>
      </p:sp>
      <p:sp>
        <p:nvSpPr>
          <p:cNvPr id="69649" name="Text Box 14"/>
          <p:cNvSpPr txBox="1">
            <a:spLocks noChangeArrowheads="1"/>
          </p:cNvSpPr>
          <p:nvPr/>
        </p:nvSpPr>
        <p:spPr bwMode="auto">
          <a:xfrm>
            <a:off x="6248400" y="4191000"/>
            <a:ext cx="2725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altLang="ja-JP" sz="1800">
                <a:latin typeface="Arial" charset="0"/>
                <a:cs typeface="Arial" charset="0"/>
              </a:rPr>
              <a:t>/8 Mask, Others Random</a:t>
            </a:r>
          </a:p>
        </p:txBody>
      </p:sp>
      <p:sp>
        <p:nvSpPr>
          <p:cNvPr id="69650" name="Rectangle 15"/>
          <p:cNvSpPr>
            <a:spLocks noChangeArrowheads="1"/>
          </p:cNvSpPr>
          <p:nvPr/>
        </p:nvSpPr>
        <p:spPr bwMode="auto">
          <a:xfrm>
            <a:off x="1192213" y="4822825"/>
            <a:ext cx="4846637" cy="39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1" name="Text Box 16"/>
          <p:cNvSpPr txBox="1">
            <a:spLocks noChangeArrowheads="1"/>
          </p:cNvSpPr>
          <p:nvPr/>
        </p:nvSpPr>
        <p:spPr bwMode="auto">
          <a:xfrm>
            <a:off x="152400" y="4800600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altLang="ja-JP" sz="1800" dirty="0">
                <a:latin typeface="Arial" charset="0"/>
                <a:cs typeface="Arial" charset="0"/>
              </a:rPr>
              <a:t>Class B</a:t>
            </a:r>
          </a:p>
        </p:txBody>
      </p:sp>
      <p:sp>
        <p:nvSpPr>
          <p:cNvPr id="69652" name="Text Box 17"/>
          <p:cNvSpPr txBox="1">
            <a:spLocks noChangeArrowheads="1"/>
          </p:cNvSpPr>
          <p:nvPr/>
        </p:nvSpPr>
        <p:spPr bwMode="auto">
          <a:xfrm>
            <a:off x="1131888" y="483235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altLang="ja-JP" sz="1800">
                <a:latin typeface="Arial" charset="0"/>
                <a:cs typeface="Arial" charset="0"/>
              </a:rPr>
              <a:t>1 0</a:t>
            </a:r>
          </a:p>
        </p:txBody>
      </p:sp>
      <p:sp>
        <p:nvSpPr>
          <p:cNvPr id="69653" name="Line 18"/>
          <p:cNvSpPr>
            <a:spLocks noChangeShapeType="1"/>
          </p:cNvSpPr>
          <p:nvPr/>
        </p:nvSpPr>
        <p:spPr bwMode="auto">
          <a:xfrm>
            <a:off x="1630363" y="4818063"/>
            <a:ext cx="0" cy="39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9654" name="Text Box 19"/>
          <p:cNvSpPr txBox="1">
            <a:spLocks noChangeArrowheads="1"/>
          </p:cNvSpPr>
          <p:nvPr/>
        </p:nvSpPr>
        <p:spPr bwMode="auto">
          <a:xfrm>
            <a:off x="1593850" y="4841875"/>
            <a:ext cx="191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altLang="ja-JP" sz="1800">
                <a:latin typeface="Arial" charset="0"/>
                <a:cs typeface="Arial" charset="0"/>
              </a:rPr>
              <a:t>Network (14 bits)</a:t>
            </a:r>
          </a:p>
        </p:txBody>
      </p:sp>
      <p:sp>
        <p:nvSpPr>
          <p:cNvPr id="69655" name="Line 20"/>
          <p:cNvSpPr>
            <a:spLocks noChangeShapeType="1"/>
          </p:cNvSpPr>
          <p:nvPr/>
        </p:nvSpPr>
        <p:spPr bwMode="auto">
          <a:xfrm>
            <a:off x="3552825" y="4822825"/>
            <a:ext cx="0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9656" name="Text Box 21"/>
          <p:cNvSpPr txBox="1">
            <a:spLocks noChangeArrowheads="1"/>
          </p:cNvSpPr>
          <p:nvPr/>
        </p:nvSpPr>
        <p:spPr bwMode="auto">
          <a:xfrm>
            <a:off x="3552825" y="4835525"/>
            <a:ext cx="248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>
                <a:latin typeface="Arial" charset="0"/>
                <a:cs typeface="Arial" charset="0"/>
              </a:rPr>
              <a:t>Host (16 bits)</a:t>
            </a:r>
          </a:p>
        </p:txBody>
      </p:sp>
      <p:sp>
        <p:nvSpPr>
          <p:cNvPr id="69657" name="Text Box 22"/>
          <p:cNvSpPr txBox="1">
            <a:spLocks noChangeArrowheads="1"/>
          </p:cNvSpPr>
          <p:nvPr/>
        </p:nvSpPr>
        <p:spPr bwMode="auto">
          <a:xfrm>
            <a:off x="6292850" y="4800600"/>
            <a:ext cx="2852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altLang="ja-JP" sz="1800">
                <a:latin typeface="Arial" charset="0"/>
                <a:cs typeface="Arial" charset="0"/>
              </a:rPr>
              <a:t>/16 Mask, Others Random</a:t>
            </a:r>
          </a:p>
        </p:txBody>
      </p:sp>
    </p:spTree>
    <p:extLst>
      <p:ext uri="{BB962C8B-B14F-4D97-AF65-F5344CB8AC3E}">
        <p14:creationId xmlns:p14="http://schemas.microsoft.com/office/powerpoint/2010/main" val="2170998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Dangers of monoculture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Worms successful because of monoculture (everybody using same application w/ same vulnerabilities)</a:t>
            </a:r>
          </a:p>
          <a:p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Imagine what would happen if a killer app was exploitable…? </a:t>
            </a:r>
          </a:p>
          <a:p>
            <a:pPr lvl="1"/>
            <a:r>
              <a:rPr lang="en-US" altLang="ja-JP" dirty="0">
                <a:latin typeface="Arial" charset="0"/>
                <a:ea typeface="ＭＳ Ｐゴシック" charset="0"/>
              </a:rPr>
              <a:t>(either by social engineering or other)</a:t>
            </a:r>
          </a:p>
          <a:p>
            <a:r>
              <a:rPr lang="en-US" altLang="ja-JP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It has been seen in practice:</a:t>
            </a:r>
          </a:p>
          <a:p>
            <a:pPr lvl="1"/>
            <a:r>
              <a:rPr lang="en-US" altLang="ja-JP" dirty="0">
                <a:latin typeface="Arial" charset="0"/>
                <a:ea typeface="ＭＳ Ｐゴシック" charset="0"/>
              </a:rPr>
              <a:t>Peer-to-peer: 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Antinny</a:t>
            </a:r>
            <a:r>
              <a:rPr lang="en-US" altLang="ja-JP" dirty="0">
                <a:latin typeface="Arial" charset="0"/>
                <a:ea typeface="ＭＳ Ｐゴシック" charset="0"/>
              </a:rPr>
              <a:t>/Yamada viruses/worms</a:t>
            </a:r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32D0E24-A071-DA4C-B048-D69993E474C1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29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0309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</a:t>
            </a:r>
            <a:r>
              <a:rPr lang="en-US"/>
              <a:t>still exists!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2" y="914400"/>
            <a:ext cx="4170168" cy="37899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</a:t>
            </a:fld>
            <a:endParaRPr kumimoji="0"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18" y="3039979"/>
            <a:ext cx="6211082" cy="381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94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What is necessary to stop worms?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000" b="1">
                <a:latin typeface="Arial" charset="0"/>
                <a:ea typeface="ＭＳ Ｐゴシック" charset="0"/>
                <a:cs typeface="ＭＳ Ｐゴシック" charset="0"/>
              </a:rPr>
              <a:t>"Write Better Code" is insufficient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Bugs Happen (including stack overflows)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Patches aren’t deployed</a:t>
            </a:r>
          </a:p>
          <a:p>
            <a:pPr>
              <a:lnSpc>
                <a:spcPct val="90000"/>
              </a:lnSpc>
            </a:pPr>
            <a:r>
              <a:rPr lang="en-US" altLang="ja-JP" sz="2000" b="1">
                <a:latin typeface="Arial" charset="0"/>
                <a:ea typeface="ＭＳ Ｐゴシック" charset="0"/>
                <a:cs typeface="ＭＳ Ｐゴシック" charset="0"/>
              </a:rPr>
              <a:t>Firewalls are largely ineffective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Only a single breach is needed for worm to spread inside network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Useless against multi-vector virus-like worms</a:t>
            </a:r>
          </a:p>
          <a:p>
            <a:pPr>
              <a:lnSpc>
                <a:spcPct val="90000"/>
              </a:lnSpc>
            </a:pPr>
            <a:r>
              <a:rPr lang="en-US" altLang="ja-JP" sz="2000" b="1">
                <a:latin typeface="Arial" charset="0"/>
                <a:ea typeface="ＭＳ Ｐゴシック" charset="0"/>
                <a:cs typeface="ＭＳ Ｐゴシック" charset="0"/>
              </a:rPr>
              <a:t>Automatic responses are critical to stop worms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Sapphire could not be slowed by human response</a:t>
            </a:r>
          </a:p>
          <a:p>
            <a:pPr>
              <a:lnSpc>
                <a:spcPct val="90000"/>
              </a:lnSpc>
            </a:pPr>
            <a:r>
              <a:rPr lang="en-US" altLang="ja-JP" sz="2000" b="1">
                <a:latin typeface="Arial" charset="0"/>
                <a:ea typeface="ＭＳ Ｐゴシック" charset="0"/>
                <a:cs typeface="ＭＳ Ｐゴシック" charset="0"/>
              </a:rPr>
              <a:t>Also needed: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Better human analysis tools 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Better recovery mechanisms 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Protocol-level prevention</a:t>
            </a:r>
          </a:p>
        </p:txBody>
      </p:sp>
      <p:sp>
        <p:nvSpPr>
          <p:cNvPr id="798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0E2B970-870C-8745-A996-C6D3D434DD13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30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13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Defenses: government role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“Cyber-Center for Disease Control" (CDC)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Homeland security?</a:t>
            </a:r>
          </a:p>
          <a:p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Cyber CDC responsible for: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Identifying outbreaks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Rapidly analyzing pathogens</a:t>
            </a:r>
          </a:p>
          <a:p>
            <a:pPr lvl="2"/>
            <a:r>
              <a:rPr lang="en-US" altLang="ja-JP" sz="2000">
                <a:latin typeface="Arial" charset="0"/>
                <a:ea typeface="ＭＳ Ｐゴシック" charset="0"/>
              </a:rPr>
              <a:t>How open should results be?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Fighting infections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Anticipating new vectors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Proactively devising detectors for new vectors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Resisting future threats</a:t>
            </a:r>
          </a:p>
        </p:txBody>
      </p:sp>
      <p:sp>
        <p:nvSpPr>
          <p:cNvPr id="778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715F9C8-F353-5E41-93DC-F203C50EE8EB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31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73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Worm economics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How much would the most catastrophic worm possible cost society?</a:t>
            </a:r>
          </a:p>
          <a:p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Next slides by Nicholas Weaver, from his WEIS 2004 talk</a:t>
            </a:r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75D6A4D-4C89-884F-846C-470F3C039993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32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4312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Defining the worst-case worm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000">
                <a:latin typeface="Helvetica" charset="0"/>
                <a:ea typeface="ＭＳ Ｐゴシック" charset="0"/>
                <a:cs typeface="ＭＳ Ｐゴシック" charset="0"/>
              </a:rPr>
              <a:t>We desire to understand the worst­case possible event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Helvetica" charset="0"/>
                <a:ea typeface="ＭＳ Ｐゴシック" charset="0"/>
              </a:rPr>
              <a:t>We need a defensible estimate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Helvetica" charset="0"/>
                <a:ea typeface="ＭＳ Ｐゴシック" charset="0"/>
              </a:rPr>
              <a:t>Needed to understand the need and requirements for worm­defense: how big is the threat?  How much to spend?  (if any?)</a:t>
            </a:r>
          </a:p>
          <a:p>
            <a:pPr>
              <a:lnSpc>
                <a:spcPct val="90000"/>
              </a:lnSpc>
            </a:pPr>
            <a:r>
              <a:rPr lang="en-US" altLang="ja-JP" sz="2000">
                <a:latin typeface="Helvetica" charset="0"/>
                <a:ea typeface="ＭＳ Ｐゴシック" charset="0"/>
                <a:cs typeface="ＭＳ Ｐゴシック" charset="0"/>
              </a:rPr>
              <a:t>What would it look like?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Helvetica" charset="0"/>
                <a:ea typeface="ＭＳ Ｐゴシック" charset="0"/>
              </a:rPr>
              <a:t>Nation­state level adversary 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Helvetica" charset="0"/>
                <a:ea typeface="ＭＳ Ｐゴシック" charset="0"/>
              </a:rPr>
              <a:t>“0-day” CIFS/SMB or RPC worm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Helvetica" charset="0"/>
                <a:ea typeface="ＭＳ Ｐゴシック" charset="0"/>
              </a:rPr>
              <a:t> No patches available </a:t>
            </a:r>
            <a:endParaRPr lang="en-US" altLang="ja-JP" sz="180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Helvetica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altLang="ja-JP" sz="1800">
                <a:latin typeface="Helvetica" charset="0"/>
                <a:ea typeface="ＭＳ Ｐゴシック" charset="0"/>
              </a:rPr>
              <a:t>0­day” firewall crossing routines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Helvetica" charset="0"/>
                <a:ea typeface="ＭＳ Ｐゴシック" charset="0"/>
              </a:rPr>
              <a:t>Malicious payload:</a:t>
            </a:r>
          </a:p>
          <a:p>
            <a:pPr lvl="2">
              <a:lnSpc>
                <a:spcPct val="90000"/>
              </a:lnSpc>
            </a:pPr>
            <a:r>
              <a:rPr lang="en-US" altLang="ja-JP" sz="1600">
                <a:latin typeface="Helvetica" charset="0"/>
                <a:ea typeface="ＭＳ Ｐゴシック" charset="0"/>
              </a:rPr>
              <a:t>Overwrite the disk/remote disks (starting immediately)</a:t>
            </a:r>
          </a:p>
          <a:p>
            <a:pPr lvl="2">
              <a:lnSpc>
                <a:spcPct val="90000"/>
              </a:lnSpc>
            </a:pPr>
            <a:r>
              <a:rPr lang="en-US" altLang="ja-JP" sz="1600">
                <a:latin typeface="Helvetica" charset="0"/>
                <a:ea typeface="ＭＳ Ｐゴシック" charset="0"/>
              </a:rPr>
              <a:t>Reflash the BIOS when possible</a:t>
            </a:r>
          </a:p>
          <a:p>
            <a:pPr lvl="2">
              <a:lnSpc>
                <a:spcPct val="90000"/>
              </a:lnSpc>
            </a:pPr>
            <a:r>
              <a:rPr lang="en-US" altLang="ja-JP" sz="1600">
                <a:latin typeface="Helvetica" charset="0"/>
                <a:ea typeface="ＭＳ Ｐゴシック" charset="0"/>
              </a:rPr>
              <a:t>Infectious reserve to enable reinfection </a:t>
            </a:r>
            <a:endParaRPr lang="en-US" altLang="ja-JP" sz="160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000">
                <a:latin typeface="Helvetica" charset="0"/>
                <a:ea typeface="ＭＳ Ｐゴシック" charset="0"/>
                <a:cs typeface="ＭＳ Ｐゴシック" charset="0"/>
              </a:rPr>
              <a:t>We have a good feel for what can be done...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Helvetica" charset="0"/>
                <a:ea typeface="ＭＳ Ｐゴシック" charset="0"/>
              </a:rPr>
              <a:t>But are we missing some more imaginative payloads?</a:t>
            </a:r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A6F5D03-E823-FF43-911E-14EEC89B3FA2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33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303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Effects of the worst-case worm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 dirty="0">
                <a:latin typeface="Helvetica" charset="0"/>
                <a:ea typeface="ＭＳ Ｐゴシック" charset="0"/>
                <a:cs typeface="ＭＳ Ｐゴシック" charset="0"/>
              </a:rPr>
              <a:t>Need some way of estimating the damage </a:t>
            </a:r>
            <a:endParaRPr lang="en-US" altLang="ja-JP" sz="2400" dirty="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Helvetica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altLang="ja-JP" sz="2000" dirty="0">
                <a:latin typeface="Helvetica" charset="0"/>
                <a:ea typeface="ＭＳ Ｐゴシック" charset="0"/>
              </a:rPr>
              <a:t>This would be bad</a:t>
            </a:r>
            <a:r>
              <a:rPr lang="en-US" altLang="ja-JP" sz="2000" dirty="0">
                <a:latin typeface="Helvetica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altLang="ja-JP" sz="2000" dirty="0">
                <a:latin typeface="Helvetica" charset="0"/>
                <a:ea typeface="ＭＳ Ｐゴシック" charset="0"/>
              </a:rPr>
              <a:t>  is insufficient: need to offer reasonable dollar amounts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Helvetica" charset="0"/>
                <a:ea typeface="ＭＳ Ｐゴシック" charset="0"/>
              </a:rPr>
              <a:t>Need transparent estimates</a:t>
            </a:r>
          </a:p>
          <a:p>
            <a:pPr lvl="2">
              <a:lnSpc>
                <a:spcPct val="90000"/>
              </a:lnSpc>
            </a:pPr>
            <a:r>
              <a:rPr lang="en-US" altLang="ja-JP" sz="1800" dirty="0">
                <a:latin typeface="Helvetica" charset="0"/>
                <a:ea typeface="ＭＳ Ｐゴシック" charset="0"/>
              </a:rPr>
              <a:t>assumptions and model need evaluation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Helvetica" charset="0"/>
                <a:ea typeface="ＭＳ Ｐゴシック" charset="0"/>
              </a:rPr>
              <a:t>Understanding the effect of assumptions </a:t>
            </a: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Helvetica" charset="0"/>
                <a:ea typeface="ＭＳ Ｐゴシック" charset="0"/>
                <a:cs typeface="ＭＳ Ｐゴシック" charset="0"/>
              </a:rPr>
              <a:t>Should we worry?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Helvetica" charset="0"/>
                <a:ea typeface="ＭＳ Ｐゴシック" charset="0"/>
              </a:rPr>
              <a:t>Are the consequences severe enough to justify special efforts at defense? 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Helvetica" charset="0"/>
                <a:ea typeface="ＭＳ Ｐゴシック" charset="0"/>
              </a:rPr>
              <a:t>Is this “well founded</a:t>
            </a:r>
            <a:r>
              <a:rPr lang="en-US" altLang="ja-JP" sz="2000" dirty="0">
                <a:latin typeface="Helvetica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altLang="ja-JP" sz="2000" dirty="0">
                <a:latin typeface="Helvetica" charset="0"/>
                <a:ea typeface="ＭＳ Ｐゴシック" charset="0"/>
              </a:rPr>
              <a:t>  FUD? </a:t>
            </a:r>
            <a:endParaRPr lang="en-US" altLang="ja-JP" sz="2000" dirty="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Helvetica" charset="0"/>
                <a:ea typeface="ＭＳ Ｐゴシック" charset="0"/>
              </a:rPr>
              <a:t>How are these claims different from mi2g saying </a:t>
            </a:r>
            <a:r>
              <a:rPr lang="en-US" altLang="ja-JP" sz="2000" dirty="0">
                <a:latin typeface="Helvetica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altLang="ja-JP" sz="2000" dirty="0">
                <a:latin typeface="Helvetica" charset="0"/>
                <a:ea typeface="ＭＳ Ｐゴシック" charset="0"/>
              </a:rPr>
              <a:t>Bagel, </a:t>
            </a:r>
            <a:r>
              <a:rPr lang="en-US" altLang="ja-JP" sz="2000" dirty="0" err="1">
                <a:latin typeface="Helvetica" charset="0"/>
                <a:ea typeface="ＭＳ Ｐゴシック" charset="0"/>
              </a:rPr>
              <a:t>MyDoom</a:t>
            </a:r>
            <a:r>
              <a:rPr lang="en-US" altLang="ja-JP" sz="2000" dirty="0">
                <a:latin typeface="Helvetica" charset="0"/>
                <a:ea typeface="ＭＳ Ｐゴシック" charset="0"/>
              </a:rPr>
              <a:t>, and </a:t>
            </a:r>
            <a:r>
              <a:rPr lang="en-US" altLang="ja-JP" sz="2000" dirty="0" err="1">
                <a:latin typeface="Helvetica" charset="0"/>
                <a:ea typeface="ＭＳ Ｐゴシック" charset="0"/>
              </a:rPr>
              <a:t>Netsky</a:t>
            </a:r>
            <a:r>
              <a:rPr lang="en-US" altLang="ja-JP" sz="2000" dirty="0">
                <a:latin typeface="Helvetica" charset="0"/>
                <a:ea typeface="ＭＳ Ｐゴシック" charset="0"/>
              </a:rPr>
              <a:t> together have caused &gt;$100B in damage</a:t>
            </a:r>
            <a:r>
              <a:rPr lang="en-US" altLang="ja-JP" sz="2000" dirty="0">
                <a:latin typeface="Helvetica" charset="0"/>
                <a:ea typeface="ヒラギノ角ゴ Pro W3" charset="0"/>
                <a:cs typeface="ヒラギノ角ゴ Pro W3" charset="0"/>
              </a:rPr>
              <a:t>”</a:t>
            </a:r>
            <a:endParaRPr lang="en-US" altLang="ja-JP" sz="2000" dirty="0">
              <a:latin typeface="Helvetica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Helvetica" charset="0"/>
                <a:ea typeface="ＭＳ Ｐゴシック" charset="0"/>
              </a:rPr>
              <a:t>Especially since authors are not disinterested parties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9EF2E4D-2ADD-894D-9FD5-B86ED0417E30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34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9166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rial" charset="0"/>
                <a:ea typeface="ＭＳ Ｐゴシック" charset="0"/>
                <a:cs typeface="ＭＳ Ｐゴシック" charset="0"/>
              </a:rPr>
              <a:t>Damage model</a:t>
            </a:r>
          </a:p>
        </p:txBody>
      </p:sp>
      <p:sp>
        <p:nvSpPr>
          <p:cNvPr id="553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B3F1F98-E526-F041-B144-2500767116D9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35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2138" y="914400"/>
            <a:ext cx="7281863" cy="1143000"/>
            <a:chOff x="381000" y="1676400"/>
            <a:chExt cx="7281863" cy="1143000"/>
          </a:xfrm>
        </p:grpSpPr>
        <p:sp>
          <p:nvSpPr>
            <p:cNvPr id="55303" name="Text Box 4"/>
            <p:cNvSpPr txBox="1">
              <a:spLocks noChangeArrowheads="1"/>
            </p:cNvSpPr>
            <p:nvPr/>
          </p:nvSpPr>
          <p:spPr bwMode="auto">
            <a:xfrm>
              <a:off x="381000" y="2057400"/>
              <a:ext cx="40671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l"/>
              <a:r>
                <a:rPr lang="en-US" altLang="ja-JP" sz="4400" i="1"/>
                <a:t>D</a:t>
              </a:r>
              <a:r>
                <a:rPr lang="en-US" altLang="ja-JP" sz="4400" i="1" baseline="-25000"/>
                <a:t>total</a:t>
              </a:r>
              <a:r>
                <a:rPr lang="en-US" altLang="ja-JP" sz="4400" i="1"/>
                <a:t>=N</a:t>
              </a:r>
              <a:r>
                <a:rPr lang="en-US" altLang="ja-JP" sz="4400" i="1" baseline="-25000"/>
                <a:t>inf</a:t>
              </a:r>
              <a:r>
                <a:rPr lang="en-US" altLang="ja-JP" sz="4400" i="1"/>
                <a:t>*D</a:t>
              </a:r>
              <a:r>
                <a:rPr lang="en-US" altLang="ja-JP" sz="4400" i="1" baseline="-25000"/>
                <a:t>system</a:t>
              </a:r>
              <a:endParaRPr lang="en-US" altLang="ja-JP" sz="4400" i="1"/>
            </a:p>
          </p:txBody>
        </p:sp>
        <p:sp>
          <p:nvSpPr>
            <p:cNvPr id="55308" name="Text Box 9"/>
            <p:cNvSpPr txBox="1">
              <a:spLocks noChangeArrowheads="1"/>
            </p:cNvSpPr>
            <p:nvPr/>
          </p:nvSpPr>
          <p:spPr bwMode="auto">
            <a:xfrm>
              <a:off x="1752600" y="1676400"/>
              <a:ext cx="59102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>
                  <a:solidFill>
                    <a:srgbClr val="333333"/>
                  </a:solidFill>
                  <a:latin typeface="Arial" charset="0"/>
                </a:rPr>
                <a:t>Number infected*Damage cost per system</a:t>
              </a:r>
            </a:p>
          </p:txBody>
        </p:sp>
        <p:sp>
          <p:nvSpPr>
            <p:cNvPr id="55310" name="Line 11"/>
            <p:cNvSpPr>
              <a:spLocks noChangeShapeType="1"/>
            </p:cNvSpPr>
            <p:nvPr/>
          </p:nvSpPr>
          <p:spPr bwMode="auto">
            <a:xfrm flipH="1">
              <a:off x="4191000" y="2133600"/>
              <a:ext cx="6096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311" name="Line 12"/>
            <p:cNvSpPr>
              <a:spLocks noChangeShapeType="1"/>
            </p:cNvSpPr>
            <p:nvPr/>
          </p:nvSpPr>
          <p:spPr bwMode="auto">
            <a:xfrm flipH="1">
              <a:off x="2590800" y="20574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2138" y="2590800"/>
            <a:ext cx="7947025" cy="1371600"/>
            <a:chOff x="381000" y="2743200"/>
            <a:chExt cx="7947025" cy="1371600"/>
          </a:xfrm>
        </p:grpSpPr>
        <p:sp>
          <p:nvSpPr>
            <p:cNvPr id="55304" name="Text Box 5"/>
            <p:cNvSpPr txBox="1">
              <a:spLocks noChangeArrowheads="1"/>
            </p:cNvSpPr>
            <p:nvPr/>
          </p:nvSpPr>
          <p:spPr bwMode="auto">
            <a:xfrm>
              <a:off x="381000" y="2743200"/>
              <a:ext cx="558958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l"/>
              <a:r>
                <a:rPr lang="en-US" altLang="ja-JP" sz="4400" i="1" dirty="0" err="1"/>
                <a:t>N</a:t>
              </a:r>
              <a:r>
                <a:rPr lang="en-US" altLang="ja-JP" sz="4400" i="1" baseline="-25000" dirty="0" err="1"/>
                <a:t>inf</a:t>
              </a:r>
              <a:r>
                <a:rPr lang="en-US" altLang="ja-JP" sz="4400" i="1" dirty="0"/>
                <a:t>=</a:t>
              </a:r>
              <a:r>
                <a:rPr lang="en-US" altLang="ja-JP" sz="4400" i="1" dirty="0" err="1"/>
                <a:t>P</a:t>
              </a:r>
              <a:r>
                <a:rPr lang="en-US" altLang="ja-JP" sz="4400" i="1" baseline="-25000" dirty="0" err="1"/>
                <a:t>penetration</a:t>
              </a:r>
              <a:r>
                <a:rPr lang="en-US" altLang="ja-JP" sz="4400" i="1" dirty="0"/>
                <a:t>*</a:t>
              </a:r>
              <a:r>
                <a:rPr lang="en-US" altLang="ja-JP" sz="4400" i="1" dirty="0" err="1"/>
                <a:t>N</a:t>
              </a:r>
              <a:r>
                <a:rPr lang="en-US" altLang="ja-JP" sz="4400" i="1" baseline="-25000" dirty="0" err="1"/>
                <a:t>vulnerable</a:t>
              </a:r>
              <a:endParaRPr lang="en-US" altLang="ja-JP" sz="4400" i="1" dirty="0"/>
            </a:p>
          </p:txBody>
        </p:sp>
        <p:sp>
          <p:nvSpPr>
            <p:cNvPr id="55307" name="Text Box 8"/>
            <p:cNvSpPr txBox="1">
              <a:spLocks noChangeArrowheads="1"/>
            </p:cNvSpPr>
            <p:nvPr/>
          </p:nvSpPr>
          <p:spPr bwMode="auto">
            <a:xfrm>
              <a:off x="1146175" y="3657600"/>
              <a:ext cx="7181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>
                  <a:solidFill>
                    <a:srgbClr val="333333"/>
                  </a:solidFill>
                  <a:latin typeface="Arial" charset="0"/>
                </a:rPr>
                <a:t>Probability of infection * Number of vulnerable hosts</a:t>
              </a:r>
              <a:endParaRPr lang="en-US" altLang="ja-JP">
                <a:latin typeface="Arial" charset="0"/>
              </a:endParaRPr>
            </a:p>
          </p:txBody>
        </p:sp>
        <p:sp>
          <p:nvSpPr>
            <p:cNvPr id="55309" name="Line 10"/>
            <p:cNvSpPr>
              <a:spLocks noChangeShapeType="1"/>
            </p:cNvSpPr>
            <p:nvPr/>
          </p:nvSpPr>
          <p:spPr bwMode="auto">
            <a:xfrm flipV="1">
              <a:off x="2438400" y="3505200"/>
              <a:ext cx="2286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312" name="Line 13"/>
            <p:cNvSpPr>
              <a:spLocks noChangeShapeType="1"/>
            </p:cNvSpPr>
            <p:nvPr/>
          </p:nvSpPr>
          <p:spPr bwMode="auto">
            <a:xfrm flipH="1" flipV="1">
              <a:off x="5105400" y="3505200"/>
              <a:ext cx="3048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2900" y="4267200"/>
            <a:ext cx="8777288" cy="2286000"/>
            <a:chOff x="342900" y="4267200"/>
            <a:chExt cx="8777288" cy="2286000"/>
          </a:xfrm>
        </p:grpSpPr>
        <p:sp>
          <p:nvSpPr>
            <p:cNvPr id="55302" name="Text Box 3"/>
            <p:cNvSpPr txBox="1">
              <a:spLocks noChangeArrowheads="1"/>
            </p:cNvSpPr>
            <p:nvPr/>
          </p:nvSpPr>
          <p:spPr bwMode="auto">
            <a:xfrm>
              <a:off x="342900" y="4572000"/>
              <a:ext cx="7200900" cy="143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l"/>
              <a:r>
                <a:rPr lang="en-US" altLang="ja-JP" sz="4400" i="1"/>
                <a:t>D</a:t>
              </a:r>
              <a:r>
                <a:rPr lang="en-US" altLang="ja-JP" sz="4400" i="1" baseline="-25000"/>
                <a:t>system</a:t>
              </a:r>
              <a:r>
                <a:rPr lang="en-US" altLang="ja-JP" sz="4400" i="1"/>
                <a:t>=D</a:t>
              </a:r>
              <a:r>
                <a:rPr lang="en-US" altLang="ja-JP" sz="4400" i="1" baseline="-25000"/>
                <a:t>recovery</a:t>
              </a:r>
              <a:r>
                <a:rPr lang="en-US" altLang="ja-JP" sz="4400" i="1"/>
                <a:t>+T</a:t>
              </a:r>
              <a:r>
                <a:rPr lang="en-US" altLang="ja-JP" sz="4400" i="1" baseline="-25000"/>
                <a:t>time</a:t>
              </a:r>
              <a:r>
                <a:rPr lang="en-US" altLang="ja-JP" sz="4400" i="1"/>
                <a:t>*D</a:t>
              </a:r>
              <a:r>
                <a:rPr lang="en-US" altLang="ja-JP" sz="4400" i="1" baseline="-25000"/>
                <a:t>time</a:t>
              </a:r>
            </a:p>
            <a:p>
              <a:pPr algn="l"/>
              <a:r>
                <a:rPr lang="en-US" altLang="ja-JP" sz="4400" i="1"/>
                <a:t>            +P</a:t>
              </a:r>
              <a:r>
                <a:rPr lang="en-US" altLang="ja-JP" sz="4400" i="1" baseline="-25000"/>
                <a:t>data</a:t>
              </a:r>
              <a:r>
                <a:rPr lang="en-US" altLang="ja-JP" sz="4400" i="1"/>
                <a:t>*D</a:t>
              </a:r>
              <a:r>
                <a:rPr lang="en-US" altLang="ja-JP" sz="4400" i="1" baseline="-25000"/>
                <a:t>data</a:t>
              </a:r>
              <a:r>
                <a:rPr lang="en-US" altLang="ja-JP" sz="4400" i="1"/>
                <a:t>+P</a:t>
              </a:r>
              <a:r>
                <a:rPr lang="en-US" altLang="ja-JP" sz="4400" i="1" baseline="-25000"/>
                <a:t>bios</a:t>
              </a:r>
              <a:r>
                <a:rPr lang="en-US" altLang="ja-JP" sz="4400" i="1"/>
                <a:t>*D</a:t>
              </a:r>
              <a:r>
                <a:rPr lang="en-US" altLang="ja-JP" sz="4400" i="1" baseline="-25000"/>
                <a:t>bios</a:t>
              </a:r>
              <a:endParaRPr lang="en-US" altLang="ja-JP" sz="4400" i="1"/>
            </a:p>
          </p:txBody>
        </p:sp>
        <p:sp>
          <p:nvSpPr>
            <p:cNvPr id="55305" name="Text Box 6"/>
            <p:cNvSpPr txBox="1">
              <a:spLocks noChangeArrowheads="1"/>
            </p:cNvSpPr>
            <p:nvPr/>
          </p:nvSpPr>
          <p:spPr bwMode="auto">
            <a:xfrm>
              <a:off x="1219200" y="4267200"/>
              <a:ext cx="79009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>
                  <a:solidFill>
                    <a:srgbClr val="333333"/>
                  </a:solidFill>
                  <a:latin typeface="Arial" charset="0"/>
                </a:rPr>
                <a:t>Recovery cost+Lost productivity*Cost of Lost Productivity</a:t>
              </a:r>
              <a:endParaRPr lang="en-US" altLang="ja-JP">
                <a:latin typeface="Arial" charset="0"/>
              </a:endParaRPr>
            </a:p>
          </p:txBody>
        </p:sp>
        <p:sp>
          <p:nvSpPr>
            <p:cNvPr id="55306" name="Text Box 7"/>
            <p:cNvSpPr txBox="1">
              <a:spLocks noChangeArrowheads="1"/>
            </p:cNvSpPr>
            <p:nvPr/>
          </p:nvSpPr>
          <p:spPr bwMode="auto">
            <a:xfrm>
              <a:off x="685800" y="6096000"/>
              <a:ext cx="822325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>
                  <a:solidFill>
                    <a:srgbClr val="333333"/>
                  </a:solidFill>
                  <a:latin typeface="Arial" charset="0"/>
                </a:rPr>
                <a:t>Probability</a:t>
              </a:r>
              <a:r>
                <a:rPr lang="en-US" altLang="ja-JP">
                  <a:latin typeface="Arial" charset="0"/>
                </a:rPr>
                <a:t> </a:t>
              </a:r>
              <a:r>
                <a:rPr lang="en-US" altLang="ja-JP">
                  <a:solidFill>
                    <a:srgbClr val="333333"/>
                  </a:solidFill>
                  <a:latin typeface="Arial" charset="0"/>
                </a:rPr>
                <a:t>of</a:t>
              </a:r>
              <a:r>
                <a:rPr lang="en-US" altLang="ja-JP">
                  <a:latin typeface="Arial" charset="0"/>
                </a:rPr>
                <a:t> </a:t>
              </a:r>
              <a:r>
                <a:rPr lang="en-US" altLang="ja-JP">
                  <a:solidFill>
                    <a:srgbClr val="333333"/>
                  </a:solidFill>
                  <a:latin typeface="Arial" charset="0"/>
                </a:rPr>
                <a:t>data loss*Cost+Probability of BIOS flash*Cost</a:t>
              </a:r>
            </a:p>
          </p:txBody>
        </p:sp>
        <p:sp>
          <p:nvSpPr>
            <p:cNvPr id="55313" name="Line 14"/>
            <p:cNvSpPr>
              <a:spLocks noChangeShapeType="1"/>
            </p:cNvSpPr>
            <p:nvPr/>
          </p:nvSpPr>
          <p:spPr bwMode="auto">
            <a:xfrm flipH="1">
              <a:off x="6477000" y="4724400"/>
              <a:ext cx="4572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314" name="Line 15"/>
            <p:cNvSpPr>
              <a:spLocks noChangeShapeType="1"/>
            </p:cNvSpPr>
            <p:nvPr/>
          </p:nvSpPr>
          <p:spPr bwMode="auto">
            <a:xfrm flipH="1">
              <a:off x="4800600" y="4648200"/>
              <a:ext cx="2286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315" name="Line 16"/>
            <p:cNvSpPr>
              <a:spLocks noChangeShapeType="1"/>
            </p:cNvSpPr>
            <p:nvPr/>
          </p:nvSpPr>
          <p:spPr bwMode="auto">
            <a:xfrm flipH="1">
              <a:off x="2971800" y="46482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316" name="Line 17"/>
            <p:cNvSpPr>
              <a:spLocks noChangeShapeType="1"/>
            </p:cNvSpPr>
            <p:nvPr/>
          </p:nvSpPr>
          <p:spPr bwMode="auto">
            <a:xfrm flipV="1">
              <a:off x="2590800" y="5943600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317" name="Line 18"/>
            <p:cNvSpPr>
              <a:spLocks noChangeShapeType="1"/>
            </p:cNvSpPr>
            <p:nvPr/>
          </p:nvSpPr>
          <p:spPr bwMode="auto">
            <a:xfrm flipH="1" flipV="1">
              <a:off x="4114800" y="5943600"/>
              <a:ext cx="2286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318" name="Line 19"/>
            <p:cNvSpPr>
              <a:spLocks noChangeShapeType="1"/>
            </p:cNvSpPr>
            <p:nvPr/>
          </p:nvSpPr>
          <p:spPr bwMode="auto">
            <a:xfrm flipH="1" flipV="1">
              <a:off x="7620000" y="5791200"/>
              <a:ext cx="6858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319" name="Line 20"/>
            <p:cNvSpPr>
              <a:spLocks noChangeShapeType="1"/>
            </p:cNvSpPr>
            <p:nvPr/>
          </p:nvSpPr>
          <p:spPr bwMode="auto">
            <a:xfrm flipH="1" flipV="1">
              <a:off x="6248400" y="5943600"/>
              <a:ext cx="2286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5098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Major limitations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000" dirty="0">
                <a:latin typeface="Helvetica" charset="0"/>
                <a:ea typeface="ＭＳ Ｐゴシック" charset="0"/>
                <a:cs typeface="ＭＳ Ｐゴシック" charset="0"/>
              </a:rPr>
              <a:t>Linear and uniform model</a:t>
            </a:r>
          </a:p>
          <a:p>
            <a:pPr lvl="1">
              <a:lnSpc>
                <a:spcPct val="90000"/>
              </a:lnSpc>
            </a:pPr>
            <a:r>
              <a:rPr lang="en-US" altLang="ja-JP" sz="1800" dirty="0">
                <a:latin typeface="Helvetica" charset="0"/>
                <a:ea typeface="ＭＳ Ｐゴシック" charset="0"/>
              </a:rPr>
              <a:t>Every affected system is of equal importance</a:t>
            </a:r>
          </a:p>
          <a:p>
            <a:pPr lvl="1">
              <a:lnSpc>
                <a:spcPct val="90000"/>
              </a:lnSpc>
            </a:pPr>
            <a:r>
              <a:rPr lang="en-US" altLang="ja-JP" sz="1800" dirty="0">
                <a:latin typeface="Helvetica" charset="0"/>
                <a:ea typeface="ＭＳ Ｐゴシック" charset="0"/>
              </a:rPr>
              <a:t>Averaging only works when most systems are affected</a:t>
            </a:r>
          </a:p>
          <a:p>
            <a:pPr lvl="1">
              <a:lnSpc>
                <a:spcPct val="90000"/>
              </a:lnSpc>
            </a:pPr>
            <a:r>
              <a:rPr lang="en-US" altLang="ja-JP" sz="1800" dirty="0">
                <a:latin typeface="Helvetica" charset="0"/>
                <a:ea typeface="ＭＳ Ｐゴシック" charset="0"/>
              </a:rPr>
              <a:t>Lost System -&gt;</a:t>
            </a:r>
            <a:r>
              <a:rPr lang="en-US" altLang="ja-JP" sz="1800" dirty="0">
                <a:latin typeface="Helvetica" charset="0"/>
                <a:ea typeface="ＭＳ Ｐゴシック" charset="0"/>
                <a:sym typeface="Symbol" charset="0"/>
              </a:rPr>
              <a:t>  Disrupted Worker  </a:t>
            </a:r>
          </a:p>
          <a:p>
            <a:pPr>
              <a:lnSpc>
                <a:spcPct val="90000"/>
              </a:lnSpc>
            </a:pPr>
            <a:r>
              <a:rPr lang="en-US" altLang="ja-JP" sz="2000" dirty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Depends greatly on assumed values</a:t>
            </a:r>
          </a:p>
          <a:p>
            <a:pPr lvl="1">
              <a:lnSpc>
                <a:spcPct val="90000"/>
              </a:lnSpc>
            </a:pPr>
            <a:r>
              <a:rPr lang="en-US" altLang="ja-JP" sz="1800" dirty="0">
                <a:latin typeface="Helvetica" charset="0"/>
                <a:ea typeface="ＭＳ Ｐゴシック" charset="0"/>
                <a:sym typeface="Symbol" charset="0"/>
              </a:rPr>
              <a:t>Are assumptions chosen reasonable? </a:t>
            </a:r>
            <a:endParaRPr lang="en-US" altLang="ja-JP" sz="1800" dirty="0">
              <a:latin typeface="Helvetica" charset="0"/>
              <a:ea typeface="ヒラギノ角ゴ Pro W3" charset="0"/>
              <a:cs typeface="ヒラギノ角ゴ Pro W3" charset="0"/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000" dirty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Ignores huge effects: </a:t>
            </a:r>
          </a:p>
          <a:p>
            <a:pPr lvl="1">
              <a:lnSpc>
                <a:spcPct val="90000"/>
              </a:lnSpc>
            </a:pPr>
            <a:r>
              <a:rPr lang="en-US" altLang="ja-JP" sz="1800" dirty="0">
                <a:latin typeface="Helvetica" charset="0"/>
                <a:ea typeface="ＭＳ Ｐゴシック" charset="0"/>
                <a:sym typeface="Symbol" charset="0"/>
              </a:rPr>
              <a:t>What about worldwide effects? (panic, </a:t>
            </a:r>
            <a:r>
              <a:rPr lang="en-US" altLang="ja-JP" sz="1800" dirty="0" err="1">
                <a:latin typeface="Helvetica" charset="0"/>
                <a:ea typeface="ＭＳ Ｐゴシック" charset="0"/>
                <a:sym typeface="Symbol" charset="0"/>
              </a:rPr>
              <a:t>etc</a:t>
            </a:r>
            <a:r>
              <a:rPr lang="en-US" altLang="ja-JP" sz="1800" dirty="0">
                <a:latin typeface="Helvetica" charset="0"/>
                <a:ea typeface="ＭＳ Ｐゴシック" charset="0"/>
                <a:sym typeface="Symbo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ja-JP" sz="1800" dirty="0">
                <a:latin typeface="Helvetica" charset="0"/>
                <a:ea typeface="ＭＳ Ｐゴシック" charset="0"/>
                <a:sym typeface="Symbol" charset="0"/>
              </a:rPr>
              <a:t>What about network effects</a:t>
            </a:r>
            <a:r>
              <a:rPr lang="en-US" altLang="ja-JP" sz="1800">
                <a:latin typeface="Helvetica" charset="0"/>
                <a:ea typeface="ＭＳ Ｐゴシック" charset="0"/>
                <a:sym typeface="Symbol" charset="0"/>
              </a:rPr>
              <a:t>? </a:t>
            </a:r>
            <a:endParaRPr lang="en-US" altLang="ja-JP" sz="1800" dirty="0">
              <a:latin typeface="Helvetica" charset="0"/>
              <a:ea typeface="ヒラギノ角ゴ Pro W3" charset="0"/>
              <a:cs typeface="ヒラギノ角ゴ Pro W3" charset="0"/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1800" dirty="0">
                <a:latin typeface="Helvetica" charset="0"/>
                <a:ea typeface="ＭＳ Ｐゴシック" charset="0"/>
                <a:sym typeface="Symbol" charset="0"/>
              </a:rPr>
              <a:t>What about critical infrastructure?  Would there be any? </a:t>
            </a:r>
            <a:endParaRPr lang="en-US" altLang="ja-JP" sz="1800" dirty="0">
              <a:latin typeface="Helvetica" charset="0"/>
              <a:ea typeface="ヒラギノ角ゴ Pro W3" charset="0"/>
              <a:cs typeface="ヒラギノ角ゴ Pro W3" charset="0"/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1800" dirty="0">
                <a:latin typeface="Helvetica" charset="0"/>
                <a:ea typeface="ＭＳ Ｐゴシック" charset="0"/>
                <a:sym typeface="Symbol" charset="0"/>
              </a:rPr>
              <a:t>Do more systems down cause amplification of damage?  </a:t>
            </a:r>
          </a:p>
          <a:p>
            <a:pPr lvl="1">
              <a:lnSpc>
                <a:spcPct val="90000"/>
              </a:lnSpc>
            </a:pPr>
            <a:r>
              <a:rPr lang="en-US" altLang="ja-JP" sz="1800" dirty="0">
                <a:latin typeface="Helvetica" charset="0"/>
                <a:ea typeface="ＭＳ Ｐゴシック" charset="0"/>
                <a:sym typeface="Symbol" charset="0"/>
              </a:rPr>
              <a:t>What about secondary effects? </a:t>
            </a:r>
          </a:p>
          <a:p>
            <a:pPr lvl="2">
              <a:lnSpc>
                <a:spcPct val="90000"/>
              </a:lnSpc>
            </a:pPr>
            <a:r>
              <a:rPr lang="en-US" altLang="ja-JP" sz="1600" dirty="0">
                <a:latin typeface="Helvetica" charset="0"/>
                <a:ea typeface="ＭＳ Ｐゴシック" charset="0"/>
                <a:sym typeface="Symbol" charset="0"/>
              </a:rPr>
              <a:t>Impossible to estimate prone to gross exaggeration </a:t>
            </a:r>
          </a:p>
          <a:p>
            <a:pPr lvl="1">
              <a:lnSpc>
                <a:spcPct val="90000"/>
              </a:lnSpc>
            </a:pPr>
            <a:r>
              <a:rPr lang="en-US" altLang="ja-JP" sz="1800" dirty="0">
                <a:latin typeface="Helvetica" charset="0"/>
                <a:ea typeface="ＭＳ Ｐゴシック" charset="0"/>
                <a:sym typeface="Symbol" charset="0"/>
              </a:rPr>
              <a:t>What about human ingenuity and adaptation?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3061BC9-38ED-B14C-9EE3-D4D4764CDFD6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36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0677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Estimating systems affected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~ 85 million business PCs 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(Based on a single survey… accuracy?)</a:t>
            </a:r>
          </a:p>
          <a:p>
            <a:pPr>
              <a:lnSpc>
                <a:spcPct val="90000"/>
              </a:lnSpc>
            </a:pP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Penetration factor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Not all systems will be affected</a:t>
            </a:r>
          </a:p>
          <a:p>
            <a:pPr lvl="2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Good firewalls</a:t>
            </a:r>
          </a:p>
          <a:p>
            <a:pPr lvl="2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Luck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Ignore non-linear factor: larger institutions are more likely to be affected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Assume ~60% penetration</a:t>
            </a:r>
          </a:p>
          <a:p>
            <a:pPr>
              <a:lnSpc>
                <a:spcPct val="90000"/>
              </a:lnSpc>
            </a:pP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Thus </a:t>
            </a:r>
            <a:r>
              <a:rPr lang="en-US" altLang="ja-JP" sz="2800" i="1">
                <a:solidFill>
                  <a:schemeClr val="hlink"/>
                </a:solidFill>
                <a:latin typeface="Times" charset="0"/>
                <a:ea typeface="ＭＳ Ｐゴシック" charset="0"/>
                <a:cs typeface="ＭＳ Ｐゴシック" charset="0"/>
              </a:rPr>
              <a:t>N</a:t>
            </a:r>
            <a:r>
              <a:rPr lang="en-US" altLang="ja-JP" sz="2800" i="1" baseline="-25000">
                <a:solidFill>
                  <a:schemeClr val="hlink"/>
                </a:solidFill>
                <a:latin typeface="Times" charset="0"/>
                <a:ea typeface="ＭＳ Ｐゴシック" charset="0"/>
                <a:cs typeface="ＭＳ Ｐゴシック" charset="0"/>
              </a:rPr>
              <a:t>inf</a:t>
            </a:r>
            <a:r>
              <a:rPr lang="en-US" altLang="ja-JP" sz="2800" i="1">
                <a:solidFill>
                  <a:schemeClr val="hlink"/>
                </a:solidFill>
                <a:latin typeface="Times" charset="0"/>
                <a:ea typeface="ＭＳ Ｐゴシック" charset="0"/>
                <a:cs typeface="ＭＳ Ｐゴシック" charset="0"/>
              </a:rPr>
              <a:t> = </a:t>
            </a:r>
            <a:r>
              <a:rPr lang="en-US" altLang="ja-JP" sz="2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50 million</a:t>
            </a:r>
            <a:endParaRPr lang="en-US" altLang="ja-JP" sz="2800">
              <a:solidFill>
                <a:schemeClr val="hlin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1E45232-0222-D645-9A2F-593CCA38C75E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37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3730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Estimating recovery cost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000">
                <a:latin typeface="Helvetica" charset="0"/>
                <a:ea typeface="ＭＳ Ｐゴシック" charset="0"/>
                <a:cs typeface="ＭＳ Ｐゴシック" charset="0"/>
              </a:rPr>
              <a:t>System administrator time to recover each infected machine</a:t>
            </a:r>
          </a:p>
          <a:p>
            <a:pPr>
              <a:lnSpc>
                <a:spcPct val="90000"/>
              </a:lnSpc>
            </a:pPr>
            <a:r>
              <a:rPr lang="en-US" altLang="ja-JP" sz="2000">
                <a:latin typeface="Helvetica" charset="0"/>
                <a:ea typeface="ＭＳ Ｐゴシック" charset="0"/>
                <a:cs typeface="ＭＳ Ｐゴシック" charset="0"/>
              </a:rPr>
              <a:t>Large institutions should have mass­install procedures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Helvetica" charset="0"/>
                <a:ea typeface="ＭＳ Ｐゴシック" charset="0"/>
              </a:rPr>
              <a:t>Otherwise, Windows can be difficult to manage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Helvetica" charset="0"/>
                <a:ea typeface="ＭＳ Ｐゴシック" charset="0"/>
              </a:rPr>
              <a:t>Thus system recovery is generally quick per machine</a:t>
            </a:r>
          </a:p>
          <a:p>
            <a:pPr>
              <a:lnSpc>
                <a:spcPct val="90000"/>
              </a:lnSpc>
            </a:pPr>
            <a:r>
              <a:rPr lang="en-US" altLang="ja-JP" sz="2000">
                <a:latin typeface="Helvetica" charset="0"/>
                <a:ea typeface="ＭＳ Ｐゴシック" charset="0"/>
                <a:cs typeface="ＭＳ Ｐゴシック" charset="0"/>
              </a:rPr>
              <a:t>Smaller institutions will be slower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Helvetica" charset="0"/>
                <a:ea typeface="ＭＳ Ｐゴシック" charset="0"/>
              </a:rPr>
              <a:t>Digging up CDs, swapping disks, more work per machine 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Helvetica" charset="0"/>
                <a:ea typeface="ＭＳ Ｐゴシック" charset="0"/>
              </a:rPr>
              <a:t>But can still be somewhat parallelized</a:t>
            </a:r>
          </a:p>
          <a:p>
            <a:pPr>
              <a:lnSpc>
                <a:spcPct val="90000"/>
              </a:lnSpc>
            </a:pPr>
            <a:r>
              <a:rPr lang="en-US" altLang="ja-JP" sz="2000">
                <a:latin typeface="Helvetica" charset="0"/>
                <a:ea typeface="ＭＳ Ｐゴシック" charset="0"/>
                <a:cs typeface="ＭＳ Ｐゴシック" charset="0"/>
              </a:rPr>
              <a:t>Already understood mechanisms to bring up systems in a hostile environment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Helvetica" charset="0"/>
                <a:ea typeface="ＭＳ Ｐゴシック" charset="0"/>
              </a:rPr>
              <a:t>Blaster/Welchia/Sasser taught us how</a:t>
            </a:r>
          </a:p>
          <a:p>
            <a:pPr>
              <a:lnSpc>
                <a:spcPct val="90000"/>
              </a:lnSpc>
            </a:pPr>
            <a:r>
              <a:rPr lang="en-US" altLang="ja-JP" sz="2000">
                <a:latin typeface="Helvetica" charset="0"/>
                <a:ea typeface="ＭＳ Ｐゴシック" charset="0"/>
                <a:cs typeface="ＭＳ Ｐゴシック" charset="0"/>
              </a:rPr>
              <a:t>Authors assume that most will be fairly fast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Helvetica" charset="0"/>
                <a:ea typeface="ＭＳ Ｐゴシック" charset="0"/>
              </a:rPr>
              <a:t>Using ghosting/mass install techniques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Helvetica" charset="0"/>
                <a:ea typeface="ＭＳ Ｐゴシック" charset="0"/>
              </a:rPr>
              <a:t>Average time of ~ 1</a:t>
            </a:r>
            <a:r>
              <a:rPr lang="en-US" altLang="ja-JP" sz="1800">
                <a:latin typeface="Helvetica" charset="0"/>
                <a:ea typeface="ヒラギノ角ゴ Pro W3" charset="0"/>
                <a:cs typeface="ヒラギノ角ゴ Pro W3" charset="0"/>
              </a:rPr>
              <a:t>/</a:t>
            </a:r>
            <a:r>
              <a:rPr lang="en-US" altLang="ja-JP" sz="1800">
                <a:latin typeface="Helvetica" charset="0"/>
                <a:ea typeface="ＭＳ Ｐゴシック" charset="0"/>
              </a:rPr>
              <a:t>2 hr per system, at a $40/hour sys. admin</a:t>
            </a:r>
          </a:p>
          <a:p>
            <a:pPr lvl="1">
              <a:lnSpc>
                <a:spcPct val="90000"/>
              </a:lnSpc>
            </a:pPr>
            <a:r>
              <a:rPr lang="en-US" altLang="ja-JP" sz="1800" i="1">
                <a:solidFill>
                  <a:schemeClr val="hlink"/>
                </a:solidFill>
                <a:latin typeface="Times" charset="0"/>
                <a:ea typeface="ＭＳ Ｐゴシック" charset="0"/>
              </a:rPr>
              <a:t>D</a:t>
            </a:r>
            <a:r>
              <a:rPr lang="en-US" altLang="ja-JP" sz="1800" i="1" baseline="-25000">
                <a:solidFill>
                  <a:schemeClr val="hlink"/>
                </a:solidFill>
                <a:latin typeface="Times" charset="0"/>
                <a:ea typeface="ＭＳ Ｐゴシック" charset="0"/>
              </a:rPr>
              <a:t>recovery</a:t>
            </a:r>
            <a:r>
              <a:rPr lang="en-US" altLang="ja-JP" sz="1800">
                <a:solidFill>
                  <a:schemeClr val="hlink"/>
                </a:solidFill>
                <a:latin typeface="Helvetica" charset="0"/>
                <a:ea typeface="ＭＳ Ｐゴシック" charset="0"/>
              </a:rPr>
              <a:t> = $20/system</a:t>
            </a: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C0729C9-66ED-8A40-B9E9-ABBCBA21DE5C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38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4859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Estimating productivity losses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Approximate based on US GDP 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US GDP: $11 trillion 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US worker population: 138 million 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Hours really worked per worker: 34 hours 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Productivity of a worker­hour: ~$45/hr</a:t>
            </a: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But figure should be reduced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An hour of lost computer time is not an hour of lost productivity 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Other things can be done when the system is down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This is nonlinear: a lost computer­hour is significantly less important than a lost day 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So approximate a lost hour (</a:t>
            </a:r>
            <a:r>
              <a:rPr lang="en-US" altLang="ja-JP" sz="2000" i="1">
                <a:latin typeface="Times" charset="0"/>
                <a:ea typeface="ＭＳ Ｐゴシック" charset="0"/>
              </a:rPr>
              <a:t>D</a:t>
            </a:r>
            <a:r>
              <a:rPr lang="en-US" altLang="ja-JP" sz="2000" i="1" baseline="-25000">
                <a:latin typeface="Times" charset="0"/>
                <a:ea typeface="ＭＳ Ｐゴシック" charset="0"/>
              </a:rPr>
              <a:t>time</a:t>
            </a:r>
            <a:r>
              <a:rPr lang="en-US" altLang="ja-JP" sz="2000">
                <a:latin typeface="Arial" charset="0"/>
                <a:ea typeface="ＭＳ Ｐゴシック" charset="0"/>
              </a:rPr>
              <a:t>) = $35/hr </a:t>
            </a: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Is this still overestimating the value?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I personally strongly disagree with the 34 hours figure so I think it </a:t>
            </a:r>
            <a:r>
              <a:rPr lang="en-US" altLang="ja-JP" sz="2000" b="1">
                <a:latin typeface="Arial" charset="0"/>
                <a:ea typeface="ＭＳ Ｐゴシック" charset="0"/>
              </a:rPr>
              <a:t>under</a:t>
            </a:r>
            <a:r>
              <a:rPr lang="en-US" altLang="ja-JP" sz="2000">
                <a:latin typeface="Arial" charset="0"/>
                <a:ea typeface="ＭＳ Ｐゴシック" charset="0"/>
              </a:rPr>
              <a:t> estimates the value</a:t>
            </a:r>
          </a:p>
        </p:txBody>
      </p:sp>
      <p:sp>
        <p:nvSpPr>
          <p:cNvPr id="634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C188C66-5584-2047-BDEE-3DDEC83168E7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39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4132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This lecture’s agenda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Outline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Overview of incidents (Code Red I and II, Nimda, Sapphire)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Potential “future trends”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Defenses?</a:t>
            </a:r>
          </a:p>
          <a:p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Objective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Understand the details of what most people think about when they hear about network insecurity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Discover how simple analytical models can help quantify threats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FBB4117-00F3-FE47-91E9-D1B96417139E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4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063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Estimating produtivity losses </a:t>
            </a:r>
            <a:r>
              <a:rPr sz="2400">
                <a:latin typeface="Arial" charset="0"/>
                <a:ea typeface="ＭＳ Ｐゴシック" charset="0"/>
                <a:cs typeface="ＭＳ Ｐゴシック" charset="0"/>
              </a:rPr>
              <a:t>(cont’d)</a:t>
            </a:r>
            <a:endParaRPr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>
                <a:latin typeface="Helvetica" charset="0"/>
                <a:ea typeface="ＭＳ Ｐゴシック" charset="0"/>
                <a:cs typeface="ＭＳ Ｐゴシック" charset="0"/>
              </a:rPr>
              <a:t>For a typical system: 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Helvetica" charset="0"/>
                <a:ea typeface="ＭＳ Ｐゴシック" charset="0"/>
              </a:rPr>
              <a:t>Data not permanently lost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Helvetica" charset="0"/>
                <a:ea typeface="ＭＳ Ｐゴシック" charset="0"/>
              </a:rPr>
              <a:t>BIOS not permanently corrupted </a:t>
            </a:r>
            <a:endParaRPr lang="en-US" altLang="ja-JP" sz="240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800">
                <a:latin typeface="Helvetica" charset="0"/>
                <a:ea typeface="ＭＳ Ｐゴシック" charset="0"/>
                <a:cs typeface="ＭＳ Ｐゴシック" charset="0"/>
              </a:rPr>
              <a:t>Assume 2 work­days of lost time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Helvetica" charset="0"/>
                <a:ea typeface="ＭＳ Ｐゴシック" charset="0"/>
              </a:rPr>
              <a:t>1 day for Microsoft to develop a patch </a:t>
            </a:r>
          </a:p>
          <a:p>
            <a:pPr lvl="2">
              <a:lnSpc>
                <a:spcPct val="90000"/>
              </a:lnSpc>
            </a:pPr>
            <a:r>
              <a:rPr lang="en-US" altLang="ja-JP" sz="2000">
                <a:latin typeface="Helvetica" charset="0"/>
                <a:ea typeface="ＭＳ Ｐゴシック" charset="0"/>
              </a:rPr>
              <a:t>Not much sleep in Redmond 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Helvetica" charset="0"/>
                <a:ea typeface="ＭＳ Ｐゴシック" charset="0"/>
              </a:rPr>
              <a:t>1 day for the system administrators to recover most systems </a:t>
            </a:r>
          </a:p>
          <a:p>
            <a:pPr lvl="2">
              <a:lnSpc>
                <a:spcPct val="90000"/>
              </a:lnSpc>
            </a:pPr>
            <a:r>
              <a:rPr lang="en-US" altLang="ja-JP" sz="2000">
                <a:latin typeface="Helvetica" charset="0"/>
                <a:ea typeface="ＭＳ Ｐゴシック" charset="0"/>
              </a:rPr>
              <a:t>Not much sleep for the IT staff either</a:t>
            </a:r>
          </a:p>
          <a:p>
            <a:pPr>
              <a:lnSpc>
                <a:spcPct val="90000"/>
              </a:lnSpc>
            </a:pPr>
            <a:r>
              <a:rPr lang="en-US" altLang="ja-JP" sz="2800">
                <a:latin typeface="Helvetica" charset="0"/>
                <a:ea typeface="ＭＳ Ｐゴシック" charset="0"/>
                <a:cs typeface="ＭＳ Ｐゴシック" charset="0"/>
              </a:rPr>
              <a:t>Thus, </a:t>
            </a:r>
          </a:p>
          <a:p>
            <a:pPr lvl="1">
              <a:lnSpc>
                <a:spcPct val="90000"/>
              </a:lnSpc>
            </a:pPr>
            <a:r>
              <a:rPr lang="en-US" altLang="ja-JP" sz="2400" i="1">
                <a:solidFill>
                  <a:schemeClr val="hlink"/>
                </a:solidFill>
                <a:latin typeface="Times" charset="0"/>
                <a:ea typeface="ＭＳ Ｐゴシック" charset="0"/>
              </a:rPr>
              <a:t>D</a:t>
            </a:r>
            <a:r>
              <a:rPr lang="en-US" altLang="ja-JP" sz="2400" i="1" baseline="-25000">
                <a:solidFill>
                  <a:schemeClr val="hlink"/>
                </a:solidFill>
                <a:latin typeface="Times" charset="0"/>
                <a:ea typeface="ＭＳ Ｐゴシック" charset="0"/>
              </a:rPr>
              <a:t>time</a:t>
            </a:r>
            <a:r>
              <a:rPr lang="en-US" altLang="ja-JP" sz="2400" i="1">
                <a:solidFill>
                  <a:schemeClr val="hlink"/>
                </a:solidFill>
                <a:latin typeface="Times" charset="0"/>
                <a:ea typeface="ＭＳ Ｐゴシック" charset="0"/>
              </a:rPr>
              <a:t> * T</a:t>
            </a:r>
            <a:r>
              <a:rPr lang="en-US" altLang="ja-JP" sz="2400" i="1" baseline="-25000">
                <a:solidFill>
                  <a:schemeClr val="hlink"/>
                </a:solidFill>
                <a:latin typeface="Times" charset="0"/>
                <a:ea typeface="ＭＳ Ｐゴシック" charset="0"/>
              </a:rPr>
              <a:t>time</a:t>
            </a:r>
            <a:r>
              <a:rPr lang="en-US" altLang="ja-JP" sz="2400">
                <a:solidFill>
                  <a:schemeClr val="hlink"/>
                </a:solidFill>
                <a:latin typeface="Helvetica" charset="0"/>
                <a:ea typeface="ＭＳ Ｐゴシック" charset="0"/>
              </a:rPr>
              <a:t> = $35/hr * 16hr = $560/system</a:t>
            </a:r>
          </a:p>
        </p:txBody>
      </p:sp>
      <p:sp>
        <p:nvSpPr>
          <p:cNvPr id="655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52198C6-9D16-8441-A4B5-EB87350959C1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40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8746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Effect of lost data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>
                <a:latin typeface="Helvetica" charset="0"/>
                <a:ea typeface="ＭＳ Ｐゴシック" charset="0"/>
                <a:cs typeface="ＭＳ Ｐゴシック" charset="0"/>
              </a:rPr>
              <a:t>Only one survey they could find </a:t>
            </a:r>
            <a:endParaRPr lang="en-US" altLang="ja-JP" sz="240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Helvetica" charset="0"/>
                <a:ea typeface="ＭＳ Ｐゴシック" charset="0"/>
              </a:rPr>
              <a:t>Ddata = $2000 if the data is unrecoverable</a:t>
            </a:r>
          </a:p>
          <a:p>
            <a:pPr lvl="2">
              <a:lnSpc>
                <a:spcPct val="90000"/>
              </a:lnSpc>
            </a:pPr>
            <a:r>
              <a:rPr lang="en-US" altLang="ja-JP" sz="1800">
                <a:latin typeface="Helvetica" charset="0"/>
                <a:ea typeface="ＭＳ Ｐゴシック" charset="0"/>
              </a:rPr>
              <a:t>and that’s a lost data *item*, not a disk </a:t>
            </a:r>
          </a:p>
          <a:p>
            <a:pPr lvl="2">
              <a:lnSpc>
                <a:spcPct val="90000"/>
              </a:lnSpc>
            </a:pPr>
            <a:r>
              <a:rPr lang="en-US" altLang="ja-JP" sz="1800">
                <a:latin typeface="Helvetica" charset="0"/>
                <a:ea typeface="ＭＳ Ｐゴシック" charset="0"/>
              </a:rPr>
              <a:t>Other components from this survey are accounted for in the rest of the model</a:t>
            </a: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Helvetica" charset="0"/>
                <a:ea typeface="ＭＳ Ｐゴシック" charset="0"/>
                <a:cs typeface="ＭＳ Ｐゴシック" charset="0"/>
              </a:rPr>
              <a:t>What is the probability of unrecoverable data loss? 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Helvetica" charset="0"/>
                <a:ea typeface="ＭＳ Ｐゴシック" charset="0"/>
              </a:rPr>
              <a:t>Survey says 20%, but...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Helvetica" charset="0"/>
                <a:ea typeface="ＭＳ Ｐゴシック" charset="0"/>
              </a:rPr>
              <a:t>What is an </a:t>
            </a:r>
            <a:r>
              <a:rPr lang="en-US" altLang="ja-JP" sz="2000">
                <a:latin typeface="Helvetica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altLang="ja-JP" sz="2000">
                <a:latin typeface="Helvetica" charset="0"/>
                <a:ea typeface="ＭＳ Ｐゴシック" charset="0"/>
              </a:rPr>
              <a:t>incident” ? </a:t>
            </a:r>
          </a:p>
          <a:p>
            <a:pPr lvl="2">
              <a:lnSpc>
                <a:spcPct val="90000"/>
              </a:lnSpc>
            </a:pPr>
            <a:r>
              <a:rPr lang="en-US" altLang="ja-JP" sz="1800">
                <a:latin typeface="Helvetica" charset="0"/>
                <a:ea typeface="ＭＳ Ｐゴシック" charset="0"/>
              </a:rPr>
              <a:t>Would 4 systems in the same institution be one or four incidents? </a:t>
            </a:r>
          </a:p>
          <a:p>
            <a:pPr lvl="2">
              <a:lnSpc>
                <a:spcPct val="90000"/>
              </a:lnSpc>
            </a:pPr>
            <a:r>
              <a:rPr lang="en-US" altLang="ja-JP" sz="1800">
                <a:latin typeface="Helvetica" charset="0"/>
                <a:ea typeface="ＭＳ Ｐゴシック" charset="0"/>
              </a:rPr>
              <a:t>Conservative estimate: 10% </a:t>
            </a:r>
            <a:endParaRPr lang="en-US" altLang="ja-JP" sz="180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lvl="2">
              <a:lnSpc>
                <a:spcPct val="90000"/>
              </a:lnSpc>
            </a:pPr>
            <a:r>
              <a:rPr lang="en-US" altLang="ja-JP" sz="1800">
                <a:latin typeface="Helvetica" charset="0"/>
                <a:ea typeface="ＭＳ Ｐゴシック" charset="0"/>
              </a:rPr>
              <a:t>Where do they get $2000 anyway? </a:t>
            </a:r>
            <a:endParaRPr lang="en-US" altLang="ja-JP" sz="180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Helvetica" charset="0"/>
                <a:ea typeface="ＭＳ Ｐゴシック" charset="0"/>
                <a:cs typeface="ＭＳ Ｐゴシック" charset="0"/>
              </a:rPr>
              <a:t>Thus:</a:t>
            </a:r>
          </a:p>
          <a:p>
            <a:pPr lvl="1">
              <a:lnSpc>
                <a:spcPct val="90000"/>
              </a:lnSpc>
            </a:pPr>
            <a:r>
              <a:rPr lang="en-US" altLang="ja-JP" sz="2000" i="1">
                <a:solidFill>
                  <a:schemeClr val="hlink"/>
                </a:solidFill>
                <a:latin typeface="Times" charset="0"/>
                <a:ea typeface="ＭＳ Ｐゴシック" charset="0"/>
              </a:rPr>
              <a:t>D</a:t>
            </a:r>
            <a:r>
              <a:rPr lang="en-US" altLang="ja-JP" sz="2000" i="1" baseline="-25000">
                <a:solidFill>
                  <a:schemeClr val="hlink"/>
                </a:solidFill>
                <a:latin typeface="Times" charset="0"/>
                <a:ea typeface="ＭＳ Ｐゴシック" charset="0"/>
              </a:rPr>
              <a:t>data</a:t>
            </a:r>
            <a:r>
              <a:rPr lang="en-US" altLang="ja-JP" sz="2000" i="1">
                <a:solidFill>
                  <a:schemeClr val="hlink"/>
                </a:solidFill>
                <a:latin typeface="Times" charset="0"/>
                <a:ea typeface="ＭＳ Ｐゴシック" charset="0"/>
              </a:rPr>
              <a:t> * P</a:t>
            </a:r>
            <a:r>
              <a:rPr lang="en-US" altLang="ja-JP" sz="2000" i="1" baseline="-25000">
                <a:solidFill>
                  <a:schemeClr val="hlink"/>
                </a:solidFill>
                <a:latin typeface="Times" charset="0"/>
                <a:ea typeface="ＭＳ Ｐゴシック" charset="0"/>
              </a:rPr>
              <a:t>data</a:t>
            </a:r>
            <a:r>
              <a:rPr lang="en-US" altLang="ja-JP" sz="2000" i="1">
                <a:solidFill>
                  <a:schemeClr val="hlink"/>
                </a:solidFill>
                <a:latin typeface="Times" charset="0"/>
                <a:ea typeface="ＭＳ Ｐゴシック" charset="0"/>
              </a:rPr>
              <a:t> </a:t>
            </a:r>
            <a:r>
              <a:rPr lang="en-US" altLang="ja-JP" sz="2000">
                <a:solidFill>
                  <a:schemeClr val="hlink"/>
                </a:solidFill>
                <a:latin typeface="Helvetica" charset="0"/>
                <a:ea typeface="ＭＳ Ｐゴシック" charset="0"/>
              </a:rPr>
              <a:t>= $2000 * 0.1 = $200/system</a:t>
            </a:r>
          </a:p>
        </p:txBody>
      </p:sp>
      <p:sp>
        <p:nvSpPr>
          <p:cNvPr id="675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59E7921-AA38-5747-A478-F3BBB12A4376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41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5329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Assumed damage from BIOS reflashing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Probability of a BIOS attack succeeding?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Vendor specific routines required 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Not all BIOSes can be permanently corrupted </a:t>
            </a:r>
          </a:p>
          <a:p>
            <a:pPr lvl="2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Attacker will select those which maximize the damage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Assume </a:t>
            </a:r>
            <a:r>
              <a:rPr lang="en-US" altLang="ja-JP" sz="2400" i="1">
                <a:latin typeface="Times" charset="0"/>
                <a:ea typeface="ＭＳ Ｐゴシック" charset="0"/>
              </a:rPr>
              <a:t>P</a:t>
            </a:r>
            <a:r>
              <a:rPr lang="en-US" altLang="ja-JP" sz="2400" i="1" baseline="-25000">
                <a:latin typeface="Times" charset="0"/>
                <a:ea typeface="ＭＳ Ｐゴシック" charset="0"/>
              </a:rPr>
              <a:t>bios</a:t>
            </a:r>
            <a:r>
              <a:rPr lang="en-US" altLang="ja-JP" sz="2400" i="1">
                <a:latin typeface="Times" charset="0"/>
                <a:ea typeface="ＭＳ Ｐゴシック" charset="0"/>
              </a:rPr>
              <a:t> </a:t>
            </a:r>
            <a:r>
              <a:rPr lang="en-US" altLang="ja-JP" sz="2400">
                <a:latin typeface="Arial" charset="0"/>
                <a:ea typeface="ＭＳ Ｐゴシック" charset="0"/>
              </a:rPr>
              <a:t>= 0.1 </a:t>
            </a:r>
          </a:p>
          <a:p>
            <a:pPr>
              <a:lnSpc>
                <a:spcPct val="90000"/>
              </a:lnSpc>
            </a:pP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What is the damage?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New system/external costs ­&gt; $1000/system</a:t>
            </a:r>
          </a:p>
          <a:p>
            <a:pPr lvl="2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Grabbing new machines/paying for recovery services</a:t>
            </a:r>
          </a:p>
          <a:p>
            <a:pPr lvl="2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Additional lost productivity of a week ­&gt; $1400 </a:t>
            </a:r>
            <a:r>
              <a:rPr lang="en-US" altLang="ja-JP" sz="2000">
                <a:latin typeface="Arial" charset="0"/>
                <a:ea typeface="ヒラギノ角ゴ Pro W3" charset="0"/>
                <a:cs typeface="ヒラギノ角ゴ Pro W3" charset="0"/>
              </a:rPr>
              <a:t>･</a:t>
            </a:r>
            <a:r>
              <a:rPr lang="en-US" altLang="ja-JP" sz="2000">
                <a:latin typeface="Arial" charset="0"/>
                <a:ea typeface="ＭＳ Ｐゴシック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Thus: </a:t>
            </a:r>
          </a:p>
          <a:p>
            <a:pPr lvl="1">
              <a:lnSpc>
                <a:spcPct val="90000"/>
              </a:lnSpc>
            </a:pPr>
            <a:r>
              <a:rPr lang="en-US" altLang="ja-JP" sz="2400" i="1">
                <a:solidFill>
                  <a:schemeClr val="hlink"/>
                </a:solidFill>
                <a:latin typeface="Times" charset="0"/>
                <a:ea typeface="ＭＳ Ｐゴシック" charset="0"/>
              </a:rPr>
              <a:t>P</a:t>
            </a:r>
            <a:r>
              <a:rPr lang="en-US" altLang="ja-JP" sz="2400" i="1" baseline="-25000">
                <a:solidFill>
                  <a:schemeClr val="hlink"/>
                </a:solidFill>
                <a:latin typeface="Times" charset="0"/>
                <a:ea typeface="ＭＳ Ｐゴシック" charset="0"/>
              </a:rPr>
              <a:t>bios</a:t>
            </a:r>
            <a:r>
              <a:rPr lang="en-US" altLang="ja-JP" sz="2400" i="1">
                <a:solidFill>
                  <a:schemeClr val="hlink"/>
                </a:solidFill>
                <a:latin typeface="Times" charset="0"/>
                <a:ea typeface="ＭＳ Ｐゴシック" charset="0"/>
              </a:rPr>
              <a:t> * D</a:t>
            </a:r>
            <a:r>
              <a:rPr lang="en-US" altLang="ja-JP" sz="2400" i="1" baseline="-25000">
                <a:solidFill>
                  <a:schemeClr val="hlink"/>
                </a:solidFill>
                <a:latin typeface="Times" charset="0"/>
                <a:ea typeface="ＭＳ Ｐゴシック" charset="0"/>
              </a:rPr>
              <a:t>bios</a:t>
            </a:r>
            <a:r>
              <a:rPr lang="en-US" altLang="ja-JP" sz="2400">
                <a:solidFill>
                  <a:schemeClr val="hlink"/>
                </a:solidFill>
                <a:latin typeface="Arial" charset="0"/>
                <a:ea typeface="ＭＳ Ｐゴシック" charset="0"/>
              </a:rPr>
              <a:t> = 0.1 * $2400 = $240</a:t>
            </a:r>
          </a:p>
        </p:txBody>
      </p:sp>
      <p:sp>
        <p:nvSpPr>
          <p:cNvPr id="716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9CA519C-28A5-4548-A9C4-F1E8A2D5A1E7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42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1209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Overall damage and effect of assumptions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37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C45DAC5-2E8C-6E41-A892-BEFB5862D0B1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43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73734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0738"/>
            <a:ext cx="79248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78963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Take away slide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287867" y="1022350"/>
            <a:ext cx="8229600" cy="5613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Worms are pieces of code that automatically replicate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No need for human intervention in general, use software vulnerabilities, e.g., buffer overflows, to propagate</a:t>
            </a:r>
          </a:p>
          <a:p>
            <a:pPr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Propagation follows an exponential model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Can be made faster by using optimizations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Hit lists, localized scanning, …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Can use multiple vectors of propagation</a:t>
            </a:r>
          </a:p>
          <a:p>
            <a:pPr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Threat due to software monoculture</a:t>
            </a:r>
          </a:p>
          <a:p>
            <a:pPr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Economic analysis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 err="1">
                <a:latin typeface="Calibri"/>
                <a:ea typeface="ＭＳ Ｐゴシック" charset="0"/>
                <a:cs typeface="Calibri"/>
              </a:rPr>
              <a:t>Bottomline</a:t>
            </a: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: catastrophic potential, reports not necessarily overblowing threat </a:t>
            </a:r>
          </a:p>
          <a:p>
            <a:pPr>
              <a:lnSpc>
                <a:spcPct val="90000"/>
              </a:lnSpc>
            </a:pPr>
            <a:r>
              <a:rPr lang="en-US" altLang="ja-JP" sz="2600" dirty="0">
                <a:latin typeface="Calibri"/>
                <a:ea typeface="ＭＳ Ｐゴシック" charset="0"/>
                <a:cs typeface="Calibri"/>
              </a:rPr>
              <a:t>Reflections: Threat models have moved a bit 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E.g., drive by downloads, PUP, APT </a:t>
            </a:r>
            <a:r>
              <a:rPr lang="en-US" altLang="ja-JP" sz="2200" dirty="0" err="1">
                <a:latin typeface="Calibri"/>
                <a:ea typeface="ＭＳ Ｐゴシック" charset="0"/>
                <a:cs typeface="Calibri"/>
              </a:rPr>
              <a:t>etc</a:t>
            </a:r>
            <a:endParaRPr lang="en-US" altLang="ja-JP" sz="2200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E.g., default firewalls in windows/Mac, increased use of NAT</a:t>
            </a:r>
          </a:p>
        </p:txBody>
      </p:sp>
      <p:sp>
        <p:nvSpPr>
          <p:cNvPr id="819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E56DEEE-C3F7-C440-BC8D-504125954DD0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44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2762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Vyas office hours for midterm: M/T 4-5pm</a:t>
            </a:r>
          </a:p>
          <a:p>
            <a:pPr lvl="1"/>
            <a:r>
              <a:rPr lang="en-US" dirty="0"/>
              <a:t>M after class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Mon class on attack graphs</a:t>
            </a:r>
          </a:p>
          <a:p>
            <a:pPr lvl="1"/>
            <a:r>
              <a:rPr lang="en-US" dirty="0"/>
              <a:t>Not included for midterm </a:t>
            </a:r>
          </a:p>
          <a:p>
            <a:endParaRPr lang="en-US" dirty="0"/>
          </a:p>
          <a:p>
            <a:r>
              <a:rPr lang="en-US" dirty="0"/>
              <a:t>Next week midterm on Wed</a:t>
            </a:r>
          </a:p>
          <a:p>
            <a:pPr lvl="1"/>
            <a:r>
              <a:rPr lang="en-US" dirty="0"/>
              <a:t>Sample posted</a:t>
            </a:r>
          </a:p>
          <a:p>
            <a:pPr lvl="1"/>
            <a:r>
              <a:rPr lang="en-US" dirty="0"/>
              <a:t>Open notes, no laptop/</a:t>
            </a:r>
            <a:r>
              <a:rPr lang="en-US" dirty="0" err="1"/>
              <a:t>ipad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Project feedback has been provided on canvas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889170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369673"/>
            <a:ext cx="9144000" cy="2473431"/>
          </a:xfrm>
        </p:spPr>
        <p:txBody>
          <a:bodyPr>
            <a:noAutofit/>
          </a:bodyPr>
          <a:lstStyle/>
          <a:p>
            <a:r>
              <a:rPr lang="en-US" sz="5200" dirty="0"/>
              <a:t>ECE 18731</a:t>
            </a:r>
            <a:br>
              <a:rPr lang="en-US" sz="5200" dirty="0"/>
            </a:br>
            <a:r>
              <a:rPr lang="en-US" sz="5200" dirty="0"/>
              <a:t>Network Security</a:t>
            </a:r>
            <a:br>
              <a:rPr lang="en-US" sz="5200" dirty="0"/>
            </a:br>
            <a:br>
              <a:rPr lang="en-US" sz="5200" dirty="0"/>
            </a:br>
            <a:r>
              <a:rPr lang="en-US" sz="5200" dirty="0"/>
              <a:t>Midterm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4106333"/>
            <a:ext cx="9144000" cy="176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tx1"/>
                </a:solidFill>
              </a:rPr>
              <a:t>      Vyas Sekar</a:t>
            </a:r>
          </a:p>
        </p:txBody>
      </p:sp>
    </p:spTree>
    <p:extLst>
      <p:ext uri="{BB962C8B-B14F-4D97-AF65-F5344CB8AC3E}">
        <p14:creationId xmlns:p14="http://schemas.microsoft.com/office/powerpoint/2010/main" val="341015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"/>
    </mc:Choice>
    <mc:Fallback xmlns="" xmlns:mv="urn:schemas-microsoft-com:mac:vml">
      <p:transition spd="slow" advTm="14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details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4525963"/>
          </a:xfrm>
        </p:spPr>
        <p:txBody>
          <a:bodyPr/>
          <a:lstStyle/>
          <a:p>
            <a:r>
              <a:rPr lang="en-US" dirty="0"/>
              <a:t>In class on canvas quiz mode</a:t>
            </a:r>
          </a:p>
          <a:p>
            <a:r>
              <a:rPr lang="en-US" dirty="0"/>
              <a:t>Open notes</a:t>
            </a:r>
          </a:p>
          <a:p>
            <a:r>
              <a:rPr lang="en-US" dirty="0"/>
              <a:t>12:30—2:20</a:t>
            </a:r>
          </a:p>
          <a:p>
            <a:r>
              <a:rPr lang="en-US" dirty="0"/>
              <a:t>No laptops/phones/tablets/whatever for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8024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midterm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TCP/IP</a:t>
            </a:r>
          </a:p>
          <a:p>
            <a:r>
              <a:rPr lang="en-US" dirty="0"/>
              <a:t>Routing</a:t>
            </a:r>
          </a:p>
          <a:p>
            <a:r>
              <a:rPr lang="en-US" dirty="0"/>
              <a:t>IPSEC, SSL</a:t>
            </a:r>
          </a:p>
          <a:p>
            <a:r>
              <a:rPr lang="en-US" dirty="0"/>
              <a:t>SDN</a:t>
            </a:r>
          </a:p>
          <a:p>
            <a:r>
              <a:rPr lang="en-US" dirty="0"/>
              <a:t>NIDS/NIPS</a:t>
            </a:r>
          </a:p>
          <a:p>
            <a:r>
              <a:rPr lang="en-US" dirty="0"/>
              <a:t>Testing and Verification</a:t>
            </a:r>
          </a:p>
          <a:p>
            <a:r>
              <a:rPr lang="en-US" dirty="0" err="1"/>
              <a:t>DoS</a:t>
            </a:r>
            <a:r>
              <a:rPr lang="en-US" dirty="0"/>
              <a:t>/</a:t>
            </a:r>
            <a:r>
              <a:rPr lang="en-US" dirty="0" err="1"/>
              <a:t>DDoS</a:t>
            </a:r>
            <a:endParaRPr lang="en-US" dirty="0"/>
          </a:p>
          <a:p>
            <a:r>
              <a:rPr lang="en-US" dirty="0"/>
              <a:t>Worms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24560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1. TCP/IP Security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dirty="0" err="1">
                <a:latin typeface="Arial" charset="0"/>
                <a:ea typeface="SimSun" charset="0"/>
                <a:cs typeface="SimSun" charset="0"/>
              </a:rPr>
              <a:t>Bellovin</a:t>
            </a:r>
            <a:endParaRPr lang="en-US" altLang="zh-CN" dirty="0">
              <a:latin typeface="Arial" charset="0"/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Don</a:t>
            </a:r>
            <a:r>
              <a:rPr lang="fr-FR" altLang="zh-CN" dirty="0">
                <a:latin typeface="Arial" charset="0"/>
                <a:ea typeface="SimSun" charset="0"/>
                <a:cs typeface="SimSun" charset="0"/>
              </a:rPr>
              <a:t>’</a:t>
            </a: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t trust IP </a:t>
            </a:r>
            <a:r>
              <a:rPr lang="en-US" altLang="zh-CN" dirty="0" err="1">
                <a:latin typeface="Arial" charset="0"/>
                <a:ea typeface="SimSun" charset="0"/>
                <a:cs typeface="SimSun" charset="0"/>
              </a:rPr>
              <a:t>addr</a:t>
            </a:r>
            <a:endParaRPr lang="en-US" altLang="zh-CN" dirty="0">
              <a:latin typeface="Arial" charset="0"/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Don</a:t>
            </a:r>
            <a:r>
              <a:rPr lang="fr-FR" altLang="zh-CN" dirty="0">
                <a:latin typeface="Arial" charset="0"/>
                <a:ea typeface="SimSun" charset="0"/>
                <a:cs typeface="SimSun" charset="0"/>
              </a:rPr>
              <a:t>’</a:t>
            </a: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t leak more than you need to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Be careful with </a:t>
            </a:r>
            <a:r>
              <a:rPr lang="en-US" altLang="zh-CN" dirty="0" err="1">
                <a:latin typeface="Arial" charset="0"/>
                <a:ea typeface="SimSun" charset="0"/>
                <a:cs typeface="SimSun" charset="0"/>
              </a:rPr>
              <a:t>seq</a:t>
            </a: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 numbers</a:t>
            </a:r>
          </a:p>
          <a:p>
            <a:pPr eaLnBrk="1" hangingPunct="1">
              <a:lnSpc>
                <a:spcPct val="90000"/>
              </a:lnSpc>
            </a:pPr>
            <a:endParaRPr lang="en-US" altLang="zh-CN" dirty="0">
              <a:latin typeface="Arial" charset="0"/>
              <a:ea typeface="SimSun" charset="0"/>
              <a:cs typeface="SimSu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Savage et al: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Separation of interests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Can game TCP for benefit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CN" dirty="0"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AC9D26-DC77-944B-B152-3EB48930A2A1}" type="slidenum">
              <a:rPr lang="en-US" sz="1400">
                <a:solidFill>
                  <a:schemeClr val="tx2"/>
                </a:solidFill>
              </a:rPr>
              <a:pPr/>
              <a:t>49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3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Viruses vs. worms</a:t>
            </a:r>
          </a:p>
        </p:txBody>
      </p:sp>
      <p:sp>
        <p:nvSpPr>
          <p:cNvPr id="195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ja-JP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VIRUS</a:t>
            </a: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Propagates by infecting other programs</a:t>
            </a:r>
          </a:p>
          <a:p>
            <a:pPr>
              <a:lnSpc>
                <a:spcPct val="90000"/>
              </a:lnSpc>
            </a:pPr>
            <a:endParaRPr lang="en-US" altLang="ja-JP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Usually inserted into host code (not a standalone program)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E.g., VB macros…</a:t>
            </a:r>
          </a:p>
          <a:p>
            <a:pPr lvl="1">
              <a:lnSpc>
                <a:spcPct val="90000"/>
              </a:lnSpc>
            </a:pPr>
            <a:endParaRPr lang="en-US" altLang="ja-JP" sz="200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Generally requires human intervention</a:t>
            </a:r>
          </a:p>
        </p:txBody>
      </p:sp>
      <p:sp>
        <p:nvSpPr>
          <p:cNvPr id="195072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ja-JP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WORM</a:t>
            </a: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Propagates automatically by copying itself to target systems</a:t>
            </a: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Is a standalone program</a:t>
            </a:r>
          </a:p>
          <a:p>
            <a:pPr>
              <a:lnSpc>
                <a:spcPct val="90000"/>
              </a:lnSpc>
            </a:pPr>
            <a:r>
              <a:rPr lang="en-US" altLang="ja-JP" sz="2400" b="1">
                <a:latin typeface="Arial" charset="0"/>
                <a:ea typeface="ＭＳ Ｐゴシック" charset="0"/>
                <a:cs typeface="ＭＳ Ｐゴシック" charset="0"/>
              </a:rPr>
              <a:t>No human intervention needed</a:t>
            </a:r>
            <a:endParaRPr lang="en-US" altLang="ja-JP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ja-JP" alt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B7ABDDE-4E70-EB4F-9362-8EC8C1AAC45B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5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1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723" grpId="0" build="p"/>
      <p:bldP spid="195072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2. Secure Routing</a:t>
            </a:r>
            <a:endParaRPr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BGP was built on the assumption of cooperation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Assumption does not apply anymore</a:t>
            </a:r>
          </a:p>
          <a:p>
            <a:pPr lvl="2">
              <a:lnSpc>
                <a:spcPct val="90000"/>
              </a:lnSpc>
            </a:pPr>
            <a:r>
              <a:rPr lang="en-US" altLang="ja-JP" sz="1800" dirty="0">
                <a:latin typeface="Arial" charset="0"/>
                <a:ea typeface="ＭＳ Ｐゴシック" charset="0"/>
              </a:rPr>
              <a:t>Many routing misconfigurations, bugs, and even attacks (several per day)</a:t>
            </a:r>
          </a:p>
          <a:p>
            <a:pPr lvl="2"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600" dirty="0">
                <a:latin typeface="Arial" charset="0"/>
                <a:ea typeface="ＭＳ Ｐゴシック" charset="0"/>
              </a:rPr>
              <a:t>What can attacker do?</a:t>
            </a:r>
          </a:p>
          <a:p>
            <a:pPr lvl="2"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</a:endParaRPr>
          </a:p>
          <a:p>
            <a:pPr marL="914400" lvl="2" indent="0">
              <a:lnSpc>
                <a:spcPct val="90000"/>
              </a:lnSpc>
              <a:buNone/>
            </a:pPr>
            <a:endParaRPr lang="en-US" altLang="ja-JP" sz="18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Proposed fixes are many, but all have some limitations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TTL hacks, MD5 signatures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S-BGP</a:t>
            </a:r>
          </a:p>
          <a:p>
            <a:pPr lvl="2">
              <a:lnSpc>
                <a:spcPct val="90000"/>
              </a:lnSpc>
            </a:pPr>
            <a:r>
              <a:rPr lang="en-US" altLang="ja-JP" sz="1800" dirty="0">
                <a:latin typeface="Arial" charset="0"/>
                <a:ea typeface="ＭＳ Ｐゴシック" charset="0"/>
              </a:rPr>
              <a:t>Relies on a double PKI</a:t>
            </a:r>
          </a:p>
          <a:p>
            <a:pPr lvl="2">
              <a:lnSpc>
                <a:spcPct val="90000"/>
              </a:lnSpc>
            </a:pPr>
            <a:r>
              <a:rPr lang="en-US" altLang="ja-JP" sz="1800" dirty="0">
                <a:latin typeface="Arial" charset="0"/>
                <a:ea typeface="ＭＳ Ｐゴシック" charset="0"/>
              </a:rPr>
              <a:t>Potentially significant overhead</a:t>
            </a:r>
          </a:p>
          <a:p>
            <a:pPr>
              <a:lnSpc>
                <a:spcPct val="90000"/>
              </a:lnSpc>
            </a:pPr>
            <a:endParaRPr lang="en-US" altLang="ja-JP" sz="2400" dirty="0">
              <a:solidFill>
                <a:schemeClr val="hlin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9371AD6-A55D-1647-9548-A348EC568911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50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4161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IPSEC, SSL,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layer in stack does this operate?</a:t>
            </a:r>
          </a:p>
          <a:p>
            <a:r>
              <a:rPr lang="en-US" dirty="0"/>
              <a:t>IPSEC	</a:t>
            </a:r>
          </a:p>
          <a:p>
            <a:pPr lvl="1"/>
            <a:r>
              <a:rPr lang="en-US" dirty="0"/>
              <a:t>Why do we need IP layer security</a:t>
            </a:r>
          </a:p>
          <a:p>
            <a:pPr lvl="1"/>
            <a:r>
              <a:rPr lang="en-US" dirty="0"/>
              <a:t>Transport </a:t>
            </a:r>
            <a:r>
              <a:rPr lang="en-US" dirty="0" err="1"/>
              <a:t>vs</a:t>
            </a:r>
            <a:r>
              <a:rPr lang="en-US" dirty="0"/>
              <a:t> tunnel mode</a:t>
            </a:r>
          </a:p>
          <a:p>
            <a:pPr lvl="1"/>
            <a:r>
              <a:rPr lang="en-US" dirty="0"/>
              <a:t>AH </a:t>
            </a:r>
            <a:r>
              <a:rPr lang="en-US" dirty="0" err="1"/>
              <a:t>vs</a:t>
            </a:r>
            <a:r>
              <a:rPr lang="en-US" dirty="0"/>
              <a:t> ESP mode</a:t>
            </a:r>
          </a:p>
          <a:p>
            <a:pPr lvl="1"/>
            <a:r>
              <a:rPr lang="en-US" dirty="0"/>
              <a:t>What security properties do they offer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96401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Bird’s eye view of IPSEC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8133" y="1879600"/>
          <a:ext cx="8178800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9974">
                <a:tc>
                  <a:txBody>
                    <a:bodyPr/>
                    <a:lstStyle/>
                    <a:p>
                      <a:r>
                        <a:rPr lang="en-US" sz="2400" dirty="0"/>
                        <a:t>Property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ESP </a:t>
                      </a:r>
                      <a:r>
                        <a:rPr lang="en-US" sz="2400" dirty="0" err="1"/>
                        <a:t>enc</a:t>
                      </a:r>
                      <a:r>
                        <a:rPr lang="en-US" sz="2400" baseline="0" dirty="0"/>
                        <a:t> only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ESP </a:t>
                      </a:r>
                      <a:r>
                        <a:rPr lang="en-US" sz="2400" dirty="0" err="1"/>
                        <a:t>enc</a:t>
                      </a:r>
                      <a:r>
                        <a:rPr lang="en-US" sz="2400" dirty="0"/>
                        <a:t> + </a:t>
                      </a:r>
                      <a:r>
                        <a:rPr lang="en-US" sz="2400" dirty="0" err="1"/>
                        <a:t>auth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Access</a:t>
                      </a:r>
                      <a:r>
                        <a:rPr lang="en-US" sz="2400" baseline="0" dirty="0"/>
                        <a:t> control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Integrity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Origin</a:t>
                      </a:r>
                    </a:p>
                    <a:p>
                      <a:r>
                        <a:rPr lang="en-US" sz="2400" dirty="0"/>
                        <a:t>authentication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Replay protection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Confidentiality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5868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Bird’s eye view (2)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193800"/>
          <a:ext cx="8991600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Transport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Tunnel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Authenticates IP</a:t>
                      </a:r>
                      <a:r>
                        <a:rPr lang="en-US" sz="2400" baseline="0" dirty="0"/>
                        <a:t> payload and selected header fields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Authenticates</a:t>
                      </a:r>
                      <a:r>
                        <a:rPr lang="en-US" sz="2400" baseline="0" dirty="0"/>
                        <a:t> entire IP header + payload and selected outer headers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ESP </a:t>
                      </a:r>
                      <a:r>
                        <a:rPr lang="en-US" sz="2400" dirty="0" err="1"/>
                        <a:t>Enc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Encrypts IP payload and any v6 extension headers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Encrypts</a:t>
                      </a:r>
                      <a:r>
                        <a:rPr lang="en-US" sz="2400" baseline="0" dirty="0"/>
                        <a:t> entire inner IP packet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ESP </a:t>
                      </a:r>
                      <a:r>
                        <a:rPr lang="en-US" sz="2400" dirty="0" err="1"/>
                        <a:t>Enc</a:t>
                      </a:r>
                      <a:r>
                        <a:rPr lang="en-US" sz="2400" dirty="0"/>
                        <a:t> + </a:t>
                      </a:r>
                      <a:r>
                        <a:rPr lang="en-US" sz="2400" dirty="0" err="1"/>
                        <a:t>Auth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Encrypt IP payload</a:t>
                      </a:r>
                      <a:r>
                        <a:rPr lang="en-US" sz="2400" baseline="0" dirty="0"/>
                        <a:t> and v6 </a:t>
                      </a:r>
                      <a:r>
                        <a:rPr lang="en-US" sz="2400" baseline="0" dirty="0" err="1"/>
                        <a:t>ext</a:t>
                      </a:r>
                      <a:r>
                        <a:rPr lang="en-US" sz="2400" baseline="0" dirty="0"/>
                        <a:t> headers. Authenticates IP payload but not IP header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Encrypts entire inner IP</a:t>
                      </a:r>
                      <a:r>
                        <a:rPr lang="en-US" sz="2400" baseline="0" dirty="0"/>
                        <a:t> packet and authenticates inner IP packet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783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IPSEC, SSL,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SSL protocol basics</a:t>
            </a:r>
          </a:p>
          <a:p>
            <a:pPr lvl="1"/>
            <a:r>
              <a:rPr lang="en-US" dirty="0" err="1"/>
              <a:t>Whats</a:t>
            </a:r>
            <a:r>
              <a:rPr lang="en-US" dirty="0"/>
              <a:t> a CA</a:t>
            </a:r>
          </a:p>
          <a:p>
            <a:pPr lvl="1"/>
            <a:r>
              <a:rPr lang="en-US" dirty="0"/>
              <a:t>Key exchange mechanism in SSL</a:t>
            </a:r>
          </a:p>
          <a:p>
            <a:pPr lvl="1"/>
            <a:r>
              <a:rPr lang="en-US" dirty="0"/>
              <a:t>Resilience to MITM</a:t>
            </a:r>
          </a:p>
          <a:p>
            <a:pPr lvl="1"/>
            <a:r>
              <a:rPr lang="en-US" dirty="0"/>
              <a:t>What assumptions underneath the security</a:t>
            </a:r>
          </a:p>
          <a:p>
            <a:pPr lvl="2"/>
            <a:r>
              <a:rPr lang="en-US" dirty="0"/>
              <a:t>CA, browser, user ..</a:t>
            </a:r>
          </a:p>
          <a:p>
            <a:r>
              <a:rPr lang="en-US" dirty="0"/>
              <a:t>How to improve performance</a:t>
            </a:r>
          </a:p>
          <a:p>
            <a:pPr lvl="1"/>
            <a:r>
              <a:rPr lang="en-US" dirty="0"/>
              <a:t>Reduce handshake, cipher suite negotiation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Revocation caching</a:t>
            </a:r>
          </a:p>
          <a:p>
            <a:r>
              <a:rPr lang="en-US" dirty="0"/>
              <a:t>How to integrate user into crypto protocols</a:t>
            </a:r>
          </a:p>
          <a:p>
            <a:pPr lvl="1"/>
            <a:r>
              <a:rPr lang="en-US" dirty="0"/>
              <a:t>Condition-safe ceremonies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54</a:t>
            </a:fld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3949700" y="-419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0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SDN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65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SDN ideas:</a:t>
            </a:r>
          </a:p>
          <a:p>
            <a:pPr lvl="1"/>
            <a:r>
              <a:rPr lang="en-US" dirty="0"/>
              <a:t>Decouple data and control</a:t>
            </a:r>
          </a:p>
          <a:p>
            <a:pPr lvl="1"/>
            <a:r>
              <a:rPr lang="en-US" dirty="0"/>
              <a:t>Consolidate management</a:t>
            </a:r>
          </a:p>
          <a:p>
            <a:pPr lvl="1"/>
            <a:r>
              <a:rPr lang="en-US" dirty="0"/>
              <a:t>Open programming APIs for networking</a:t>
            </a:r>
          </a:p>
          <a:p>
            <a:pPr lvl="1"/>
            <a:endParaRPr lang="en-US" dirty="0"/>
          </a:p>
          <a:p>
            <a:r>
              <a:rPr lang="en-US" dirty="0"/>
              <a:t>Simplifies management</a:t>
            </a:r>
          </a:p>
          <a:p>
            <a:pPr lvl="1"/>
            <a:r>
              <a:rPr lang="en-US" dirty="0"/>
              <a:t>Centralized, network-wide views</a:t>
            </a:r>
          </a:p>
          <a:p>
            <a:pPr lvl="1"/>
            <a:r>
              <a:rPr lang="en-US" dirty="0"/>
              <a:t>Clean abstraction</a:t>
            </a:r>
          </a:p>
          <a:p>
            <a:pPr lvl="1"/>
            <a:endParaRPr lang="en-US" dirty="0"/>
          </a:p>
          <a:p>
            <a:r>
              <a:rPr lang="en-US" dirty="0"/>
              <a:t>New security problems</a:t>
            </a:r>
          </a:p>
          <a:p>
            <a:pPr lvl="1"/>
            <a:r>
              <a:rPr lang="en-US" dirty="0"/>
              <a:t>Single point of failure, scalability, control plane attacks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97464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5. NIDS</a:t>
            </a:r>
            <a:endParaRPr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Network intrusion detection system can be an alternative (or a complement) to a firewall</a:t>
            </a:r>
          </a:p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Careful design to only process most important events is needed</a:t>
            </a:r>
          </a:p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Decoupling policy from analysis is important</a:t>
            </a:r>
          </a:p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Protocols inherently ambiguous 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Unclear how end-hosts implement the ambiguous parts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Can be used to evade NIDS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Possible solution: Protocol normalization (a.k.a. protocol scrubbing)</a:t>
            </a:r>
          </a:p>
        </p:txBody>
      </p:sp>
      <p:sp>
        <p:nvSpPr>
          <p:cNvPr id="1105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4D4F2DA-420A-3742-B54C-9A73074596D2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56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8101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Veriflow</a:t>
            </a:r>
            <a:r>
              <a:rPr lang="en-US" dirty="0"/>
              <a:t> key ideas:</a:t>
            </a:r>
          </a:p>
          <a:p>
            <a:pPr lvl="1"/>
            <a:r>
              <a:rPr lang="en-US" dirty="0"/>
              <a:t>Build EC to detect changes quickly</a:t>
            </a:r>
          </a:p>
          <a:p>
            <a:pPr lvl="1"/>
            <a:r>
              <a:rPr lang="en-US" dirty="0"/>
              <a:t>Build and query forward graph on changes</a:t>
            </a:r>
          </a:p>
          <a:p>
            <a:pPr lvl="1"/>
            <a:endParaRPr lang="en-US" dirty="0"/>
          </a:p>
          <a:p>
            <a:r>
              <a:rPr lang="en-US" dirty="0"/>
              <a:t>FIREMAN key ideas</a:t>
            </a:r>
          </a:p>
          <a:p>
            <a:pPr lvl="1"/>
            <a:r>
              <a:rPr lang="en-US" dirty="0"/>
              <a:t>Static analysis can reveal interesting problems</a:t>
            </a:r>
          </a:p>
          <a:p>
            <a:pPr lvl="1"/>
            <a:r>
              <a:rPr lang="en-US" dirty="0"/>
              <a:t>Analysis is sound and complete</a:t>
            </a:r>
          </a:p>
          <a:p>
            <a:pPr lvl="1"/>
            <a:r>
              <a:rPr lang="en-US" dirty="0"/>
              <a:t>Formal verification tools like BDD are awesome</a:t>
            </a:r>
          </a:p>
          <a:p>
            <a:pPr lvl="1"/>
            <a:r>
              <a:rPr lang="en-US" dirty="0"/>
              <a:t>Intra/Inter firewall consistencies</a:t>
            </a:r>
          </a:p>
          <a:p>
            <a:pPr lvl="1"/>
            <a:r>
              <a:rPr lang="en-US" dirty="0"/>
              <a:t>“logic” of composing rules/chains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Testing and verification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98130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 DDoS 1/2</a:t>
            </a:r>
            <a:endParaRPr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 dirty="0" err="1">
                <a:latin typeface="Arial" charset="0"/>
                <a:ea typeface="ＭＳ Ｐゴシック" charset="0"/>
                <a:cs typeface="ＭＳ Ｐゴシック" charset="0"/>
              </a:rPr>
              <a:t>DDoS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is the networked version of </a:t>
            </a:r>
            <a:r>
              <a:rPr lang="en-US" altLang="ja-JP" sz="2400" dirty="0" err="1">
                <a:latin typeface="Arial" charset="0"/>
                <a:ea typeface="ＭＳ Ｐゴシック" charset="0"/>
                <a:cs typeface="ＭＳ Ｐゴシック" charset="0"/>
              </a:rPr>
              <a:t>DoS</a:t>
            </a:r>
            <a:endParaRPr lang="en-US" altLang="ja-JP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Types of </a:t>
            </a:r>
            <a:r>
              <a:rPr lang="en-US" altLang="ja-JP" sz="2400" dirty="0" err="1">
                <a:latin typeface="Arial" charset="0"/>
                <a:ea typeface="ＭＳ Ｐゴシック" charset="0"/>
                <a:cs typeface="ＭＳ Ｐゴシック" charset="0"/>
              </a:rPr>
              <a:t>DoS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altLang="ja-JP" sz="2400" dirty="0" err="1">
                <a:latin typeface="Arial" charset="0"/>
                <a:ea typeface="ＭＳ Ｐゴシック" charset="0"/>
                <a:cs typeface="ＭＳ Ｐゴシック" charset="0"/>
              </a:rPr>
              <a:t>vs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400" dirty="0" err="1">
                <a:latin typeface="Arial" charset="0"/>
                <a:ea typeface="ＭＳ Ｐゴシック" charset="0"/>
                <a:cs typeface="ＭＳ Ｐゴシック" charset="0"/>
              </a:rPr>
              <a:t>DDoS</a:t>
            </a:r>
            <a:endParaRPr lang="en-US" altLang="ja-JP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Different protection schemes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Syn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cookie, filtering, puzzle</a:t>
            </a: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Difficult to defend against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Patching and securing one’s host is </a:t>
            </a:r>
            <a:r>
              <a:rPr lang="en-US" altLang="ja-JP" sz="2000" b="1" dirty="0">
                <a:latin typeface="Arial" charset="0"/>
                <a:ea typeface="ＭＳ Ｐゴシック" charset="0"/>
              </a:rPr>
              <a:t>not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 enough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Principally due to the nature (default connected) of the Internet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Filtering can be as damaging as the attack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Prevention is difficult, due to the role other machines play</a:t>
            </a:r>
          </a:p>
        </p:txBody>
      </p:sp>
      <p:sp>
        <p:nvSpPr>
          <p:cNvPr id="952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8891142-C8B0-C34D-9C66-DB989FD81046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58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917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DDoS 2/2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59</a:t>
            </a:fld>
            <a:endParaRPr kumimoji="0" lang="en-US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22730" y="1397000"/>
            <a:ext cx="8821270" cy="4914900"/>
          </a:xfrm>
        </p:spPr>
        <p:txBody>
          <a:bodyPr>
            <a:normAutofit fontScale="77500" lnSpcReduction="20000"/>
          </a:bodyPr>
          <a:lstStyle/>
          <a:p>
            <a:pPr marL="342900" indent="-342900"/>
            <a:r>
              <a:rPr lang="en-US" dirty="0"/>
              <a:t>Amplification attacks</a:t>
            </a:r>
          </a:p>
          <a:p>
            <a:pPr marL="635508" lvl="1" indent="-342900"/>
            <a:r>
              <a:rPr lang="en-US" dirty="0"/>
              <a:t>Abuse existing protocols</a:t>
            </a:r>
          </a:p>
          <a:p>
            <a:pPr marL="635508" lvl="1" indent="-342900"/>
            <a:r>
              <a:rPr lang="en-US" dirty="0"/>
              <a:t>Large amplification factors easy to achieve</a:t>
            </a:r>
          </a:p>
          <a:p>
            <a:pPr marL="900684" lvl="2" indent="-342900"/>
            <a:r>
              <a:rPr lang="en-US" dirty="0"/>
              <a:t>E.g., BAF of 1,000 -&gt; 1GB/s of aggregate traffic yields 1TB/s of </a:t>
            </a:r>
            <a:r>
              <a:rPr lang="en-US" dirty="0" err="1"/>
              <a:t>DDoS</a:t>
            </a:r>
            <a:r>
              <a:rPr lang="en-US" dirty="0"/>
              <a:t> traffic</a:t>
            </a:r>
          </a:p>
          <a:p>
            <a:pPr marL="635508" lvl="1" indent="-342900"/>
            <a:r>
              <a:rPr lang="en-US" dirty="0"/>
              <a:t>Done in practice!</a:t>
            </a:r>
          </a:p>
          <a:p>
            <a:pPr marL="900684" lvl="2" indent="-342900"/>
            <a:r>
              <a:rPr lang="en-US" dirty="0"/>
              <a:t>Although people haven’t yet fully realized they could abuse NTP or P2P networks like </a:t>
            </a:r>
            <a:r>
              <a:rPr lang="en-US" dirty="0" err="1"/>
              <a:t>Kad</a:t>
            </a:r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Crossfire attack </a:t>
            </a:r>
          </a:p>
          <a:p>
            <a:pPr marL="635508" lvl="1" indent="-342900"/>
            <a:r>
              <a:rPr lang="en-US" dirty="0"/>
              <a:t>“Lab attack” at the moment</a:t>
            </a:r>
          </a:p>
          <a:p>
            <a:pPr marL="635508" lvl="1" indent="-342900"/>
            <a:r>
              <a:rPr lang="en-US" dirty="0"/>
              <a:t>Unfortunately shows it is possible to have an attack </a:t>
            </a:r>
            <a:r>
              <a:rPr lang="en-US" b="1" dirty="0"/>
              <a:t>both </a:t>
            </a:r>
            <a:r>
              <a:rPr lang="en-US" dirty="0"/>
              <a:t>scalable </a:t>
            </a:r>
            <a:r>
              <a:rPr lang="en-US" b="1" dirty="0"/>
              <a:t>and</a:t>
            </a:r>
            <a:r>
              <a:rPr lang="en-US" dirty="0"/>
              <a:t> persistent</a:t>
            </a:r>
          </a:p>
          <a:p>
            <a:pPr marL="635508" lvl="1" indent="-342900"/>
            <a:r>
              <a:rPr lang="en-US" dirty="0"/>
              <a:t>Internet-scale simulation experiments </a:t>
            </a:r>
          </a:p>
          <a:p>
            <a:pPr marL="900684" lvl="2" indent="-342900"/>
            <a:r>
              <a:rPr lang="en-US" dirty="0"/>
              <a:t>Feasibility of the attack</a:t>
            </a:r>
          </a:p>
          <a:p>
            <a:pPr marL="900684" lvl="2" indent="-342900"/>
            <a:r>
              <a:rPr lang="en-US" dirty="0"/>
              <a:t>High impact with low cost</a:t>
            </a:r>
          </a:p>
        </p:txBody>
      </p:sp>
    </p:spTree>
    <p:extLst>
      <p:ext uri="{BB962C8B-B14F-4D97-AF65-F5344CB8AC3E}">
        <p14:creationId xmlns:p14="http://schemas.microsoft.com/office/powerpoint/2010/main" val="130587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What are computer worms?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Self replicating network programs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 Narrow" charset="0"/>
                <a:ea typeface="ＭＳ Ｐゴシック" charset="0"/>
              </a:rPr>
              <a:t>Exploit vulnerabilities to infect remote machines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 Narrow" charset="0"/>
                <a:ea typeface="ＭＳ Ｐゴシック" charset="0"/>
              </a:rPr>
              <a:t>Victim machines continue to propagate the infection</a:t>
            </a: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Three main stages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 Narrow" charset="0"/>
                <a:ea typeface="ＭＳ Ｐゴシック" charset="0"/>
              </a:rPr>
              <a:t>Detect new targets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 Narrow" charset="0"/>
                <a:ea typeface="ＭＳ Ｐゴシック" charset="0"/>
              </a:rPr>
              <a:t>Attempt to infect new targets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 Narrow" charset="0"/>
                <a:ea typeface="ＭＳ Ｐゴシック" charset="0"/>
              </a:rPr>
              <a:t>Activate the code on the victim </a:t>
            </a:r>
            <a:br>
              <a:rPr lang="en-US" altLang="ja-JP" sz="2000">
                <a:latin typeface="Arial Narrow" charset="0"/>
                <a:ea typeface="ＭＳ Ｐゴシック" charset="0"/>
              </a:rPr>
            </a:br>
            <a:r>
              <a:rPr lang="en-US" altLang="ja-JP" sz="2000">
                <a:latin typeface="Arial Narrow" charset="0"/>
                <a:ea typeface="ＭＳ Ｐゴシック" charset="0"/>
              </a:rPr>
              <a:t>machine</a:t>
            </a: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This talk focuses on </a:t>
            </a:r>
            <a:b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autonomous worms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 Narrow" charset="0"/>
                <a:ea typeface="ＭＳ Ｐゴシック" charset="0"/>
              </a:rPr>
              <a:t>No human intervention required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8104B60-BDC1-9440-AA26-D58BF5A1C65A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6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24583" name="Group 4"/>
          <p:cNvGrpSpPr>
            <a:grpSpLocks/>
          </p:cNvGrpSpPr>
          <p:nvPr/>
        </p:nvGrpSpPr>
        <p:grpSpPr bwMode="auto">
          <a:xfrm>
            <a:off x="8382000" y="3352800"/>
            <a:ext cx="609600" cy="685800"/>
            <a:chOff x="4896" y="2160"/>
            <a:chExt cx="384" cy="432"/>
          </a:xfrm>
        </p:grpSpPr>
        <p:sp>
          <p:nvSpPr>
            <p:cNvPr id="24667" name="Rectangle 5"/>
            <p:cNvSpPr>
              <a:spLocks noChangeArrowheads="1"/>
            </p:cNvSpPr>
            <p:nvPr/>
          </p:nvSpPr>
          <p:spPr bwMode="auto">
            <a:xfrm>
              <a:off x="4944" y="216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68" name="Rectangle 6"/>
            <p:cNvSpPr>
              <a:spLocks noChangeArrowheads="1"/>
            </p:cNvSpPr>
            <p:nvPr/>
          </p:nvSpPr>
          <p:spPr bwMode="auto">
            <a:xfrm>
              <a:off x="4992" y="2208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69" name="AutoShape 7"/>
            <p:cNvSpPr>
              <a:spLocks noChangeArrowheads="1"/>
            </p:cNvSpPr>
            <p:nvPr/>
          </p:nvSpPr>
          <p:spPr bwMode="auto">
            <a:xfrm flipV="1">
              <a:off x="4896" y="2496"/>
              <a:ext cx="384" cy="96"/>
            </a:xfrm>
            <a:custGeom>
              <a:avLst/>
              <a:gdLst>
                <a:gd name="T0" fmla="*/ 355 w 21600"/>
                <a:gd name="T1" fmla="*/ 48 h 21600"/>
                <a:gd name="T2" fmla="*/ 192 w 21600"/>
                <a:gd name="T3" fmla="*/ 96 h 21600"/>
                <a:gd name="T4" fmla="*/ 29 w 21600"/>
                <a:gd name="T5" fmla="*/ 48 h 21600"/>
                <a:gd name="T6" fmla="*/ 19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31 w 21600"/>
                <a:gd name="T13" fmla="*/ 3375 h 21600"/>
                <a:gd name="T14" fmla="*/ 18169 w 21600"/>
                <a:gd name="T15" fmla="*/ 18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318" y="21600"/>
                  </a:lnTo>
                  <a:lnTo>
                    <a:pt x="18282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5562600" y="2209800"/>
            <a:ext cx="3276600" cy="4114800"/>
            <a:chOff x="3504" y="1392"/>
            <a:chExt cx="2064" cy="2592"/>
          </a:xfrm>
        </p:grpSpPr>
        <p:grpSp>
          <p:nvGrpSpPr>
            <p:cNvPr id="24630" name="Group 9"/>
            <p:cNvGrpSpPr>
              <a:grpSpLocks/>
            </p:cNvGrpSpPr>
            <p:nvPr/>
          </p:nvGrpSpPr>
          <p:grpSpPr bwMode="auto">
            <a:xfrm>
              <a:off x="3504" y="2160"/>
              <a:ext cx="384" cy="432"/>
              <a:chOff x="4896" y="2160"/>
              <a:chExt cx="384" cy="432"/>
            </a:xfrm>
          </p:grpSpPr>
          <p:sp>
            <p:nvSpPr>
              <p:cNvPr id="24664" name="Rectangle 10"/>
              <p:cNvSpPr>
                <a:spLocks noChangeArrowheads="1"/>
              </p:cNvSpPr>
              <p:nvPr/>
            </p:nvSpPr>
            <p:spPr bwMode="auto">
              <a:xfrm>
                <a:off x="4944" y="2160"/>
                <a:ext cx="28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65" name="Rectangle 11"/>
              <p:cNvSpPr>
                <a:spLocks noChangeArrowheads="1"/>
              </p:cNvSpPr>
              <p:nvPr/>
            </p:nvSpPr>
            <p:spPr bwMode="auto">
              <a:xfrm>
                <a:off x="4992" y="2208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66" name="AutoShape 12"/>
              <p:cNvSpPr>
                <a:spLocks noChangeArrowheads="1"/>
              </p:cNvSpPr>
              <p:nvPr/>
            </p:nvSpPr>
            <p:spPr bwMode="auto">
              <a:xfrm flipV="1">
                <a:off x="4896" y="2496"/>
                <a:ext cx="384" cy="96"/>
              </a:xfrm>
              <a:custGeom>
                <a:avLst/>
                <a:gdLst>
                  <a:gd name="T0" fmla="*/ 355 w 21600"/>
                  <a:gd name="T1" fmla="*/ 48 h 21600"/>
                  <a:gd name="T2" fmla="*/ 192 w 21600"/>
                  <a:gd name="T3" fmla="*/ 96 h 21600"/>
                  <a:gd name="T4" fmla="*/ 29 w 21600"/>
                  <a:gd name="T5" fmla="*/ 48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31 w 21600"/>
                  <a:gd name="T13" fmla="*/ 3375 h 21600"/>
                  <a:gd name="T14" fmla="*/ 18169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18" y="21600"/>
                    </a:lnTo>
                    <a:lnTo>
                      <a:pt x="182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4631" name="Group 13"/>
            <p:cNvGrpSpPr>
              <a:grpSpLocks/>
            </p:cNvGrpSpPr>
            <p:nvPr/>
          </p:nvGrpSpPr>
          <p:grpSpPr bwMode="auto">
            <a:xfrm>
              <a:off x="4416" y="1392"/>
              <a:ext cx="384" cy="432"/>
              <a:chOff x="4896" y="2160"/>
              <a:chExt cx="384" cy="432"/>
            </a:xfrm>
          </p:grpSpPr>
          <p:sp>
            <p:nvSpPr>
              <p:cNvPr id="24661" name="Rectangle 14"/>
              <p:cNvSpPr>
                <a:spLocks noChangeArrowheads="1"/>
              </p:cNvSpPr>
              <p:nvPr/>
            </p:nvSpPr>
            <p:spPr bwMode="auto">
              <a:xfrm>
                <a:off x="4944" y="2160"/>
                <a:ext cx="28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62" name="Rectangle 15"/>
              <p:cNvSpPr>
                <a:spLocks noChangeArrowheads="1"/>
              </p:cNvSpPr>
              <p:nvPr/>
            </p:nvSpPr>
            <p:spPr bwMode="auto">
              <a:xfrm>
                <a:off x="4992" y="2208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63" name="AutoShape 16"/>
              <p:cNvSpPr>
                <a:spLocks noChangeArrowheads="1"/>
              </p:cNvSpPr>
              <p:nvPr/>
            </p:nvSpPr>
            <p:spPr bwMode="auto">
              <a:xfrm flipV="1">
                <a:off x="4896" y="2496"/>
                <a:ext cx="384" cy="96"/>
              </a:xfrm>
              <a:custGeom>
                <a:avLst/>
                <a:gdLst>
                  <a:gd name="T0" fmla="*/ 355 w 21600"/>
                  <a:gd name="T1" fmla="*/ 48 h 21600"/>
                  <a:gd name="T2" fmla="*/ 192 w 21600"/>
                  <a:gd name="T3" fmla="*/ 96 h 21600"/>
                  <a:gd name="T4" fmla="*/ 29 w 21600"/>
                  <a:gd name="T5" fmla="*/ 48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31 w 21600"/>
                  <a:gd name="T13" fmla="*/ 3375 h 21600"/>
                  <a:gd name="T14" fmla="*/ 18169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18" y="21600"/>
                    </a:lnTo>
                    <a:lnTo>
                      <a:pt x="182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4632" name="Group 17"/>
            <p:cNvGrpSpPr>
              <a:grpSpLocks/>
            </p:cNvGrpSpPr>
            <p:nvPr/>
          </p:nvGrpSpPr>
          <p:grpSpPr bwMode="auto">
            <a:xfrm>
              <a:off x="5040" y="1392"/>
              <a:ext cx="384" cy="432"/>
              <a:chOff x="4896" y="2160"/>
              <a:chExt cx="384" cy="432"/>
            </a:xfrm>
          </p:grpSpPr>
          <p:sp>
            <p:nvSpPr>
              <p:cNvPr id="24658" name="Rectangle 18"/>
              <p:cNvSpPr>
                <a:spLocks noChangeArrowheads="1"/>
              </p:cNvSpPr>
              <p:nvPr/>
            </p:nvSpPr>
            <p:spPr bwMode="auto">
              <a:xfrm>
                <a:off x="4944" y="2160"/>
                <a:ext cx="28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59" name="Rectangle 19"/>
              <p:cNvSpPr>
                <a:spLocks noChangeArrowheads="1"/>
              </p:cNvSpPr>
              <p:nvPr/>
            </p:nvSpPr>
            <p:spPr bwMode="auto">
              <a:xfrm>
                <a:off x="4992" y="2208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60" name="AutoShape 20"/>
              <p:cNvSpPr>
                <a:spLocks noChangeArrowheads="1"/>
              </p:cNvSpPr>
              <p:nvPr/>
            </p:nvSpPr>
            <p:spPr bwMode="auto">
              <a:xfrm flipV="1">
                <a:off x="4896" y="2496"/>
                <a:ext cx="384" cy="96"/>
              </a:xfrm>
              <a:custGeom>
                <a:avLst/>
                <a:gdLst>
                  <a:gd name="T0" fmla="*/ 355 w 21600"/>
                  <a:gd name="T1" fmla="*/ 48 h 21600"/>
                  <a:gd name="T2" fmla="*/ 192 w 21600"/>
                  <a:gd name="T3" fmla="*/ 96 h 21600"/>
                  <a:gd name="T4" fmla="*/ 29 w 21600"/>
                  <a:gd name="T5" fmla="*/ 48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31 w 21600"/>
                  <a:gd name="T13" fmla="*/ 3375 h 21600"/>
                  <a:gd name="T14" fmla="*/ 18169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18" y="21600"/>
                    </a:lnTo>
                    <a:lnTo>
                      <a:pt x="182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4633" name="Group 21"/>
            <p:cNvGrpSpPr>
              <a:grpSpLocks/>
            </p:cNvGrpSpPr>
            <p:nvPr/>
          </p:nvGrpSpPr>
          <p:grpSpPr bwMode="auto">
            <a:xfrm>
              <a:off x="5184" y="2832"/>
              <a:ext cx="384" cy="432"/>
              <a:chOff x="4896" y="2160"/>
              <a:chExt cx="384" cy="432"/>
            </a:xfrm>
          </p:grpSpPr>
          <p:sp>
            <p:nvSpPr>
              <p:cNvPr id="24655" name="Rectangle 22"/>
              <p:cNvSpPr>
                <a:spLocks noChangeArrowheads="1"/>
              </p:cNvSpPr>
              <p:nvPr/>
            </p:nvSpPr>
            <p:spPr bwMode="auto">
              <a:xfrm>
                <a:off x="4944" y="2160"/>
                <a:ext cx="28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56" name="Rectangle 23"/>
              <p:cNvSpPr>
                <a:spLocks noChangeArrowheads="1"/>
              </p:cNvSpPr>
              <p:nvPr/>
            </p:nvSpPr>
            <p:spPr bwMode="auto">
              <a:xfrm>
                <a:off x="4992" y="2208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57" name="AutoShape 24"/>
              <p:cNvSpPr>
                <a:spLocks noChangeArrowheads="1"/>
              </p:cNvSpPr>
              <p:nvPr/>
            </p:nvSpPr>
            <p:spPr bwMode="auto">
              <a:xfrm flipV="1">
                <a:off x="4896" y="2496"/>
                <a:ext cx="384" cy="96"/>
              </a:xfrm>
              <a:custGeom>
                <a:avLst/>
                <a:gdLst>
                  <a:gd name="T0" fmla="*/ 355 w 21600"/>
                  <a:gd name="T1" fmla="*/ 48 h 21600"/>
                  <a:gd name="T2" fmla="*/ 192 w 21600"/>
                  <a:gd name="T3" fmla="*/ 96 h 21600"/>
                  <a:gd name="T4" fmla="*/ 29 w 21600"/>
                  <a:gd name="T5" fmla="*/ 48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31 w 21600"/>
                  <a:gd name="T13" fmla="*/ 3375 h 21600"/>
                  <a:gd name="T14" fmla="*/ 18169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18" y="21600"/>
                    </a:lnTo>
                    <a:lnTo>
                      <a:pt x="182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4634" name="Group 25"/>
            <p:cNvGrpSpPr>
              <a:grpSpLocks/>
            </p:cNvGrpSpPr>
            <p:nvPr/>
          </p:nvGrpSpPr>
          <p:grpSpPr bwMode="auto">
            <a:xfrm>
              <a:off x="3504" y="3072"/>
              <a:ext cx="384" cy="432"/>
              <a:chOff x="4896" y="2160"/>
              <a:chExt cx="384" cy="432"/>
            </a:xfrm>
          </p:grpSpPr>
          <p:sp>
            <p:nvSpPr>
              <p:cNvPr id="24652" name="Rectangle 26"/>
              <p:cNvSpPr>
                <a:spLocks noChangeArrowheads="1"/>
              </p:cNvSpPr>
              <p:nvPr/>
            </p:nvSpPr>
            <p:spPr bwMode="auto">
              <a:xfrm>
                <a:off x="4944" y="2160"/>
                <a:ext cx="28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53" name="Rectangle 27"/>
              <p:cNvSpPr>
                <a:spLocks noChangeArrowheads="1"/>
              </p:cNvSpPr>
              <p:nvPr/>
            </p:nvSpPr>
            <p:spPr bwMode="auto">
              <a:xfrm>
                <a:off x="4992" y="2208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54" name="AutoShape 28"/>
              <p:cNvSpPr>
                <a:spLocks noChangeArrowheads="1"/>
              </p:cNvSpPr>
              <p:nvPr/>
            </p:nvSpPr>
            <p:spPr bwMode="auto">
              <a:xfrm flipV="1">
                <a:off x="4896" y="2496"/>
                <a:ext cx="384" cy="96"/>
              </a:xfrm>
              <a:custGeom>
                <a:avLst/>
                <a:gdLst>
                  <a:gd name="T0" fmla="*/ 355 w 21600"/>
                  <a:gd name="T1" fmla="*/ 48 h 21600"/>
                  <a:gd name="T2" fmla="*/ 192 w 21600"/>
                  <a:gd name="T3" fmla="*/ 96 h 21600"/>
                  <a:gd name="T4" fmla="*/ 29 w 21600"/>
                  <a:gd name="T5" fmla="*/ 48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31 w 21600"/>
                  <a:gd name="T13" fmla="*/ 3375 h 21600"/>
                  <a:gd name="T14" fmla="*/ 18169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18" y="21600"/>
                    </a:lnTo>
                    <a:lnTo>
                      <a:pt x="182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4635" name="Group 29"/>
            <p:cNvGrpSpPr>
              <a:grpSpLocks/>
            </p:cNvGrpSpPr>
            <p:nvPr/>
          </p:nvGrpSpPr>
          <p:grpSpPr bwMode="auto">
            <a:xfrm>
              <a:off x="4224" y="3552"/>
              <a:ext cx="384" cy="432"/>
              <a:chOff x="4896" y="2160"/>
              <a:chExt cx="384" cy="432"/>
            </a:xfrm>
          </p:grpSpPr>
          <p:sp>
            <p:nvSpPr>
              <p:cNvPr id="24649" name="Rectangle 30"/>
              <p:cNvSpPr>
                <a:spLocks noChangeArrowheads="1"/>
              </p:cNvSpPr>
              <p:nvPr/>
            </p:nvSpPr>
            <p:spPr bwMode="auto">
              <a:xfrm>
                <a:off x="4944" y="2160"/>
                <a:ext cx="28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50" name="Rectangle 31"/>
              <p:cNvSpPr>
                <a:spLocks noChangeArrowheads="1"/>
              </p:cNvSpPr>
              <p:nvPr/>
            </p:nvSpPr>
            <p:spPr bwMode="auto">
              <a:xfrm>
                <a:off x="4992" y="2208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51" name="AutoShape 32"/>
              <p:cNvSpPr>
                <a:spLocks noChangeArrowheads="1"/>
              </p:cNvSpPr>
              <p:nvPr/>
            </p:nvSpPr>
            <p:spPr bwMode="auto">
              <a:xfrm flipV="1">
                <a:off x="4896" y="2496"/>
                <a:ext cx="384" cy="96"/>
              </a:xfrm>
              <a:custGeom>
                <a:avLst/>
                <a:gdLst>
                  <a:gd name="T0" fmla="*/ 355 w 21600"/>
                  <a:gd name="T1" fmla="*/ 48 h 21600"/>
                  <a:gd name="T2" fmla="*/ 192 w 21600"/>
                  <a:gd name="T3" fmla="*/ 96 h 21600"/>
                  <a:gd name="T4" fmla="*/ 29 w 21600"/>
                  <a:gd name="T5" fmla="*/ 48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31 w 21600"/>
                  <a:gd name="T13" fmla="*/ 3375 h 21600"/>
                  <a:gd name="T14" fmla="*/ 18169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18" y="21600"/>
                    </a:lnTo>
                    <a:lnTo>
                      <a:pt x="182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4636" name="Group 33"/>
            <p:cNvGrpSpPr>
              <a:grpSpLocks/>
            </p:cNvGrpSpPr>
            <p:nvPr/>
          </p:nvGrpSpPr>
          <p:grpSpPr bwMode="auto">
            <a:xfrm>
              <a:off x="4944" y="3360"/>
              <a:ext cx="384" cy="432"/>
              <a:chOff x="4896" y="2160"/>
              <a:chExt cx="384" cy="432"/>
            </a:xfrm>
          </p:grpSpPr>
          <p:sp>
            <p:nvSpPr>
              <p:cNvPr id="24646" name="Rectangle 34"/>
              <p:cNvSpPr>
                <a:spLocks noChangeArrowheads="1"/>
              </p:cNvSpPr>
              <p:nvPr/>
            </p:nvSpPr>
            <p:spPr bwMode="auto">
              <a:xfrm>
                <a:off x="4944" y="2160"/>
                <a:ext cx="28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47" name="Rectangle 35"/>
              <p:cNvSpPr>
                <a:spLocks noChangeArrowheads="1"/>
              </p:cNvSpPr>
              <p:nvPr/>
            </p:nvSpPr>
            <p:spPr bwMode="auto">
              <a:xfrm>
                <a:off x="4992" y="2208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48" name="AutoShape 36"/>
              <p:cNvSpPr>
                <a:spLocks noChangeArrowheads="1"/>
              </p:cNvSpPr>
              <p:nvPr/>
            </p:nvSpPr>
            <p:spPr bwMode="auto">
              <a:xfrm flipV="1">
                <a:off x="4896" y="2496"/>
                <a:ext cx="384" cy="96"/>
              </a:xfrm>
              <a:custGeom>
                <a:avLst/>
                <a:gdLst>
                  <a:gd name="T0" fmla="*/ 355 w 21600"/>
                  <a:gd name="T1" fmla="*/ 48 h 21600"/>
                  <a:gd name="T2" fmla="*/ 192 w 21600"/>
                  <a:gd name="T3" fmla="*/ 96 h 21600"/>
                  <a:gd name="T4" fmla="*/ 29 w 21600"/>
                  <a:gd name="T5" fmla="*/ 48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31 w 21600"/>
                  <a:gd name="T13" fmla="*/ 3375 h 21600"/>
                  <a:gd name="T14" fmla="*/ 18169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18" y="21600"/>
                    </a:lnTo>
                    <a:lnTo>
                      <a:pt x="182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951781" name="Cloud"/>
            <p:cNvSpPr>
              <a:spLocks noChangeAspect="1" noEditPoints="1" noChangeArrowheads="1"/>
            </p:cNvSpPr>
            <p:nvPr/>
          </p:nvSpPr>
          <p:spPr bwMode="auto">
            <a:xfrm>
              <a:off x="4032" y="2112"/>
              <a:ext cx="1104" cy="12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 anchorCtr="1"/>
            <a:lstStyle/>
            <a:p>
              <a:pPr algn="l" eaLnBrk="1" hangingPunct="1">
                <a:defRPr/>
              </a:pPr>
              <a:r>
                <a:rPr lang="en-US" altLang="ja-JP" sz="2000" dirty="0">
                  <a:latin typeface="Times New Roman" charset="0"/>
                  <a:ea typeface="Arial" charset="0"/>
                  <a:cs typeface="Arial" charset="0"/>
                </a:rPr>
                <a:t>Network</a:t>
              </a:r>
            </a:p>
          </p:txBody>
        </p:sp>
        <p:sp>
          <p:nvSpPr>
            <p:cNvPr id="24638" name="Line 38"/>
            <p:cNvSpPr>
              <a:spLocks noChangeShapeType="1"/>
            </p:cNvSpPr>
            <p:nvPr/>
          </p:nvSpPr>
          <p:spPr bwMode="auto">
            <a:xfrm>
              <a:off x="4560" y="1824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39" name="Line 39"/>
            <p:cNvSpPr>
              <a:spLocks noChangeShapeType="1"/>
            </p:cNvSpPr>
            <p:nvPr/>
          </p:nvSpPr>
          <p:spPr bwMode="auto">
            <a:xfrm flipH="1">
              <a:off x="4896" y="1824"/>
              <a:ext cx="24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40" name="Line 40"/>
            <p:cNvSpPr>
              <a:spLocks noChangeShapeType="1"/>
            </p:cNvSpPr>
            <p:nvPr/>
          </p:nvSpPr>
          <p:spPr bwMode="auto">
            <a:xfrm flipH="1">
              <a:off x="5040" y="2304"/>
              <a:ext cx="28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41" name="Line 41"/>
            <p:cNvSpPr>
              <a:spLocks noChangeShapeType="1"/>
            </p:cNvSpPr>
            <p:nvPr/>
          </p:nvSpPr>
          <p:spPr bwMode="auto">
            <a:xfrm flipH="1" flipV="1">
              <a:off x="4992" y="2880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42" name="Line 42"/>
            <p:cNvSpPr>
              <a:spLocks noChangeShapeType="1"/>
            </p:cNvSpPr>
            <p:nvPr/>
          </p:nvSpPr>
          <p:spPr bwMode="auto">
            <a:xfrm flipH="1" flipV="1">
              <a:off x="4848" y="3120"/>
              <a:ext cx="19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43" name="Line 43"/>
            <p:cNvSpPr>
              <a:spLocks noChangeShapeType="1"/>
            </p:cNvSpPr>
            <p:nvPr/>
          </p:nvSpPr>
          <p:spPr bwMode="auto">
            <a:xfrm flipV="1">
              <a:off x="4416" y="3264"/>
              <a:ext cx="48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44" name="Line 44"/>
            <p:cNvSpPr>
              <a:spLocks noChangeShapeType="1"/>
            </p:cNvSpPr>
            <p:nvPr/>
          </p:nvSpPr>
          <p:spPr bwMode="auto">
            <a:xfrm flipV="1">
              <a:off x="3840" y="3024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45" name="Line 45"/>
            <p:cNvSpPr>
              <a:spLocks noChangeShapeType="1"/>
            </p:cNvSpPr>
            <p:nvPr/>
          </p:nvSpPr>
          <p:spPr bwMode="auto">
            <a:xfrm>
              <a:off x="3840" y="2304"/>
              <a:ext cx="28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7010400" y="2209800"/>
            <a:ext cx="609600" cy="685800"/>
            <a:chOff x="5136" y="384"/>
            <a:chExt cx="384" cy="432"/>
          </a:xfrm>
        </p:grpSpPr>
        <p:sp>
          <p:nvSpPr>
            <p:cNvPr id="24627" name="Rectangle 47"/>
            <p:cNvSpPr>
              <a:spLocks noChangeArrowheads="1"/>
            </p:cNvSpPr>
            <p:nvPr/>
          </p:nvSpPr>
          <p:spPr bwMode="auto">
            <a:xfrm>
              <a:off x="5184" y="384"/>
              <a:ext cx="288" cy="2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28" name="Rectangle 48"/>
            <p:cNvSpPr>
              <a:spLocks noChangeArrowheads="1"/>
            </p:cNvSpPr>
            <p:nvPr/>
          </p:nvSpPr>
          <p:spPr bwMode="auto">
            <a:xfrm>
              <a:off x="5232" y="432"/>
              <a:ext cx="192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29" name="AutoShape 49"/>
            <p:cNvSpPr>
              <a:spLocks noChangeArrowheads="1"/>
            </p:cNvSpPr>
            <p:nvPr/>
          </p:nvSpPr>
          <p:spPr bwMode="auto">
            <a:xfrm flipV="1">
              <a:off x="5136" y="720"/>
              <a:ext cx="384" cy="96"/>
            </a:xfrm>
            <a:custGeom>
              <a:avLst/>
              <a:gdLst>
                <a:gd name="T0" fmla="*/ 355 w 21600"/>
                <a:gd name="T1" fmla="*/ 48 h 21600"/>
                <a:gd name="T2" fmla="*/ 192 w 21600"/>
                <a:gd name="T3" fmla="*/ 96 h 21600"/>
                <a:gd name="T4" fmla="*/ 29 w 21600"/>
                <a:gd name="T5" fmla="*/ 48 h 21600"/>
                <a:gd name="T6" fmla="*/ 19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31 w 21600"/>
                <a:gd name="T13" fmla="*/ 3375 h 21600"/>
                <a:gd name="T14" fmla="*/ 18169 w 21600"/>
                <a:gd name="T15" fmla="*/ 18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318" y="21600"/>
                  </a:lnTo>
                  <a:lnTo>
                    <a:pt x="1828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6858000" y="2971800"/>
            <a:ext cx="381000" cy="1143000"/>
            <a:chOff x="4320" y="1872"/>
            <a:chExt cx="240" cy="720"/>
          </a:xfrm>
        </p:grpSpPr>
        <p:sp>
          <p:nvSpPr>
            <p:cNvPr id="24625" name="Line 51"/>
            <p:cNvSpPr>
              <a:spLocks noChangeShapeType="1"/>
            </p:cNvSpPr>
            <p:nvPr/>
          </p:nvSpPr>
          <p:spPr bwMode="auto">
            <a:xfrm>
              <a:off x="4560" y="1872"/>
              <a:ext cx="0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26" name="Line 52"/>
            <p:cNvSpPr>
              <a:spLocks noChangeShapeType="1"/>
            </p:cNvSpPr>
            <p:nvPr/>
          </p:nvSpPr>
          <p:spPr bwMode="auto">
            <a:xfrm flipH="1" flipV="1">
              <a:off x="4320" y="2256"/>
              <a:ext cx="24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172200" y="2971800"/>
            <a:ext cx="1066800" cy="1143000"/>
            <a:chOff x="3888" y="1872"/>
            <a:chExt cx="672" cy="720"/>
          </a:xfrm>
        </p:grpSpPr>
        <p:sp>
          <p:nvSpPr>
            <p:cNvPr id="24623" name="Line 54"/>
            <p:cNvSpPr>
              <a:spLocks noChangeShapeType="1"/>
            </p:cNvSpPr>
            <p:nvPr/>
          </p:nvSpPr>
          <p:spPr bwMode="auto">
            <a:xfrm>
              <a:off x="4560" y="1872"/>
              <a:ext cx="0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24" name="Line 55"/>
            <p:cNvSpPr>
              <a:spLocks noChangeShapeType="1"/>
            </p:cNvSpPr>
            <p:nvPr/>
          </p:nvSpPr>
          <p:spPr bwMode="auto">
            <a:xfrm flipH="1" flipV="1">
              <a:off x="3888" y="2304"/>
              <a:ext cx="67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6019800" y="2971800"/>
            <a:ext cx="1219200" cy="1143000"/>
            <a:chOff x="3792" y="2208"/>
            <a:chExt cx="768" cy="720"/>
          </a:xfrm>
        </p:grpSpPr>
        <p:grpSp>
          <p:nvGrpSpPr>
            <p:cNvPr id="24619" name="Group 57"/>
            <p:cNvGrpSpPr>
              <a:grpSpLocks/>
            </p:cNvGrpSpPr>
            <p:nvPr/>
          </p:nvGrpSpPr>
          <p:grpSpPr bwMode="auto">
            <a:xfrm>
              <a:off x="3888" y="2208"/>
              <a:ext cx="672" cy="720"/>
              <a:chOff x="3888" y="1872"/>
              <a:chExt cx="672" cy="720"/>
            </a:xfrm>
          </p:grpSpPr>
          <p:sp>
            <p:nvSpPr>
              <p:cNvPr id="24621" name="Line 58"/>
              <p:cNvSpPr>
                <a:spLocks noChangeShapeType="1"/>
              </p:cNvSpPr>
              <p:nvPr/>
            </p:nvSpPr>
            <p:spPr bwMode="auto">
              <a:xfrm>
                <a:off x="4560" y="1872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22" name="Line 59"/>
              <p:cNvSpPr>
                <a:spLocks noChangeShapeType="1"/>
              </p:cNvSpPr>
              <p:nvPr/>
            </p:nvSpPr>
            <p:spPr bwMode="auto">
              <a:xfrm flipH="1" flipV="1">
                <a:off x="3888" y="2304"/>
                <a:ext cx="672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4620" name="AutoShape 60"/>
            <p:cNvSpPr>
              <a:spLocks noChangeArrowheads="1"/>
            </p:cNvSpPr>
            <p:nvPr/>
          </p:nvSpPr>
          <p:spPr bwMode="auto">
            <a:xfrm flipH="1">
              <a:off x="3792" y="2448"/>
              <a:ext cx="192" cy="240"/>
            </a:xfrm>
            <a:prstGeom prst="lightningBol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6" name="Group 61"/>
          <p:cNvGrpSpPr>
            <a:grpSpLocks/>
          </p:cNvGrpSpPr>
          <p:nvPr/>
        </p:nvGrpSpPr>
        <p:grpSpPr bwMode="auto">
          <a:xfrm>
            <a:off x="5562600" y="3429000"/>
            <a:ext cx="609600" cy="685800"/>
            <a:chOff x="5136" y="384"/>
            <a:chExt cx="384" cy="432"/>
          </a:xfrm>
        </p:grpSpPr>
        <p:sp>
          <p:nvSpPr>
            <p:cNvPr id="24616" name="Rectangle 62"/>
            <p:cNvSpPr>
              <a:spLocks noChangeArrowheads="1"/>
            </p:cNvSpPr>
            <p:nvPr/>
          </p:nvSpPr>
          <p:spPr bwMode="auto">
            <a:xfrm>
              <a:off x="5184" y="384"/>
              <a:ext cx="288" cy="2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17" name="Rectangle 63"/>
            <p:cNvSpPr>
              <a:spLocks noChangeArrowheads="1"/>
            </p:cNvSpPr>
            <p:nvPr/>
          </p:nvSpPr>
          <p:spPr bwMode="auto">
            <a:xfrm>
              <a:off x="5232" y="432"/>
              <a:ext cx="192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18" name="AutoShape 64"/>
            <p:cNvSpPr>
              <a:spLocks noChangeArrowheads="1"/>
            </p:cNvSpPr>
            <p:nvPr/>
          </p:nvSpPr>
          <p:spPr bwMode="auto">
            <a:xfrm flipV="1">
              <a:off x="5136" y="720"/>
              <a:ext cx="384" cy="96"/>
            </a:xfrm>
            <a:custGeom>
              <a:avLst/>
              <a:gdLst>
                <a:gd name="T0" fmla="*/ 355 w 21600"/>
                <a:gd name="T1" fmla="*/ 48 h 21600"/>
                <a:gd name="T2" fmla="*/ 192 w 21600"/>
                <a:gd name="T3" fmla="*/ 96 h 21600"/>
                <a:gd name="T4" fmla="*/ 29 w 21600"/>
                <a:gd name="T5" fmla="*/ 48 h 21600"/>
                <a:gd name="T6" fmla="*/ 19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31 w 21600"/>
                <a:gd name="T13" fmla="*/ 3375 h 21600"/>
                <a:gd name="T14" fmla="*/ 18169 w 21600"/>
                <a:gd name="T15" fmla="*/ 18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318" y="21600"/>
                  </a:lnTo>
                  <a:lnTo>
                    <a:pt x="1828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7" name="Group 65"/>
          <p:cNvGrpSpPr>
            <a:grpSpLocks/>
          </p:cNvGrpSpPr>
          <p:nvPr/>
        </p:nvGrpSpPr>
        <p:grpSpPr bwMode="auto">
          <a:xfrm>
            <a:off x="6705600" y="3352800"/>
            <a:ext cx="2286000" cy="2971800"/>
            <a:chOff x="4224" y="2112"/>
            <a:chExt cx="1440" cy="1872"/>
          </a:xfrm>
        </p:grpSpPr>
        <p:grpSp>
          <p:nvGrpSpPr>
            <p:cNvPr id="24608" name="Group 66"/>
            <p:cNvGrpSpPr>
              <a:grpSpLocks/>
            </p:cNvGrpSpPr>
            <p:nvPr/>
          </p:nvGrpSpPr>
          <p:grpSpPr bwMode="auto">
            <a:xfrm>
              <a:off x="4224" y="3552"/>
              <a:ext cx="384" cy="432"/>
              <a:chOff x="5136" y="384"/>
              <a:chExt cx="384" cy="432"/>
            </a:xfrm>
          </p:grpSpPr>
          <p:sp>
            <p:nvSpPr>
              <p:cNvPr id="24613" name="Rectangle 67"/>
              <p:cNvSpPr>
                <a:spLocks noChangeArrowheads="1"/>
              </p:cNvSpPr>
              <p:nvPr/>
            </p:nvSpPr>
            <p:spPr bwMode="auto">
              <a:xfrm>
                <a:off x="5184" y="384"/>
                <a:ext cx="288" cy="288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14" name="Rectangle 68"/>
              <p:cNvSpPr>
                <a:spLocks noChangeArrowheads="1"/>
              </p:cNvSpPr>
              <p:nvPr/>
            </p:nvSpPr>
            <p:spPr bwMode="auto">
              <a:xfrm>
                <a:off x="5232" y="432"/>
                <a:ext cx="192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15" name="AutoShape 69"/>
              <p:cNvSpPr>
                <a:spLocks noChangeArrowheads="1"/>
              </p:cNvSpPr>
              <p:nvPr/>
            </p:nvSpPr>
            <p:spPr bwMode="auto">
              <a:xfrm flipV="1">
                <a:off x="5136" y="720"/>
                <a:ext cx="384" cy="96"/>
              </a:xfrm>
              <a:custGeom>
                <a:avLst/>
                <a:gdLst>
                  <a:gd name="T0" fmla="*/ 355 w 21600"/>
                  <a:gd name="T1" fmla="*/ 48 h 21600"/>
                  <a:gd name="T2" fmla="*/ 192 w 21600"/>
                  <a:gd name="T3" fmla="*/ 96 h 21600"/>
                  <a:gd name="T4" fmla="*/ 29 w 21600"/>
                  <a:gd name="T5" fmla="*/ 48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31 w 21600"/>
                  <a:gd name="T13" fmla="*/ 3375 h 21600"/>
                  <a:gd name="T14" fmla="*/ 18169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18" y="21600"/>
                    </a:lnTo>
                    <a:lnTo>
                      <a:pt x="182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4609" name="Group 70"/>
            <p:cNvGrpSpPr>
              <a:grpSpLocks/>
            </p:cNvGrpSpPr>
            <p:nvPr/>
          </p:nvGrpSpPr>
          <p:grpSpPr bwMode="auto">
            <a:xfrm>
              <a:off x="5280" y="2112"/>
              <a:ext cx="384" cy="432"/>
              <a:chOff x="5136" y="384"/>
              <a:chExt cx="384" cy="432"/>
            </a:xfrm>
          </p:grpSpPr>
          <p:sp>
            <p:nvSpPr>
              <p:cNvPr id="24610" name="Rectangle 71"/>
              <p:cNvSpPr>
                <a:spLocks noChangeArrowheads="1"/>
              </p:cNvSpPr>
              <p:nvPr/>
            </p:nvSpPr>
            <p:spPr bwMode="auto">
              <a:xfrm>
                <a:off x="5184" y="384"/>
                <a:ext cx="288" cy="288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11" name="Rectangle 72"/>
              <p:cNvSpPr>
                <a:spLocks noChangeArrowheads="1"/>
              </p:cNvSpPr>
              <p:nvPr/>
            </p:nvSpPr>
            <p:spPr bwMode="auto">
              <a:xfrm>
                <a:off x="5232" y="432"/>
                <a:ext cx="192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12" name="AutoShape 73"/>
              <p:cNvSpPr>
                <a:spLocks noChangeArrowheads="1"/>
              </p:cNvSpPr>
              <p:nvPr/>
            </p:nvSpPr>
            <p:spPr bwMode="auto">
              <a:xfrm flipV="1">
                <a:off x="5136" y="720"/>
                <a:ext cx="384" cy="96"/>
              </a:xfrm>
              <a:custGeom>
                <a:avLst/>
                <a:gdLst>
                  <a:gd name="T0" fmla="*/ 355 w 21600"/>
                  <a:gd name="T1" fmla="*/ 48 h 21600"/>
                  <a:gd name="T2" fmla="*/ 192 w 21600"/>
                  <a:gd name="T3" fmla="*/ 96 h 21600"/>
                  <a:gd name="T4" fmla="*/ 29 w 21600"/>
                  <a:gd name="T5" fmla="*/ 48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31 w 21600"/>
                  <a:gd name="T13" fmla="*/ 3375 h 21600"/>
                  <a:gd name="T14" fmla="*/ 18169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18" y="21600"/>
                    </a:lnTo>
                    <a:lnTo>
                      <a:pt x="182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20" name="Group 74"/>
          <p:cNvGrpSpPr>
            <a:grpSpLocks/>
          </p:cNvGrpSpPr>
          <p:nvPr/>
        </p:nvGrpSpPr>
        <p:grpSpPr bwMode="auto">
          <a:xfrm>
            <a:off x="5562600" y="2209800"/>
            <a:ext cx="3276600" cy="3810000"/>
            <a:chOff x="3504" y="1392"/>
            <a:chExt cx="2064" cy="2400"/>
          </a:xfrm>
        </p:grpSpPr>
        <p:grpSp>
          <p:nvGrpSpPr>
            <p:cNvPr id="24592" name="Group 75"/>
            <p:cNvGrpSpPr>
              <a:grpSpLocks/>
            </p:cNvGrpSpPr>
            <p:nvPr/>
          </p:nvGrpSpPr>
          <p:grpSpPr bwMode="auto">
            <a:xfrm>
              <a:off x="3504" y="3072"/>
              <a:ext cx="384" cy="432"/>
              <a:chOff x="5136" y="384"/>
              <a:chExt cx="384" cy="432"/>
            </a:xfrm>
          </p:grpSpPr>
          <p:sp>
            <p:nvSpPr>
              <p:cNvPr id="24605" name="Rectangle 76"/>
              <p:cNvSpPr>
                <a:spLocks noChangeArrowheads="1"/>
              </p:cNvSpPr>
              <p:nvPr/>
            </p:nvSpPr>
            <p:spPr bwMode="auto">
              <a:xfrm>
                <a:off x="5184" y="384"/>
                <a:ext cx="288" cy="288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06" name="Rectangle 77"/>
              <p:cNvSpPr>
                <a:spLocks noChangeArrowheads="1"/>
              </p:cNvSpPr>
              <p:nvPr/>
            </p:nvSpPr>
            <p:spPr bwMode="auto">
              <a:xfrm>
                <a:off x="5232" y="432"/>
                <a:ext cx="192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07" name="AutoShape 78"/>
              <p:cNvSpPr>
                <a:spLocks noChangeArrowheads="1"/>
              </p:cNvSpPr>
              <p:nvPr/>
            </p:nvSpPr>
            <p:spPr bwMode="auto">
              <a:xfrm flipV="1">
                <a:off x="5136" y="720"/>
                <a:ext cx="384" cy="96"/>
              </a:xfrm>
              <a:custGeom>
                <a:avLst/>
                <a:gdLst>
                  <a:gd name="T0" fmla="*/ 355 w 21600"/>
                  <a:gd name="T1" fmla="*/ 48 h 21600"/>
                  <a:gd name="T2" fmla="*/ 192 w 21600"/>
                  <a:gd name="T3" fmla="*/ 96 h 21600"/>
                  <a:gd name="T4" fmla="*/ 29 w 21600"/>
                  <a:gd name="T5" fmla="*/ 48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31 w 21600"/>
                  <a:gd name="T13" fmla="*/ 3375 h 21600"/>
                  <a:gd name="T14" fmla="*/ 18169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18" y="21600"/>
                    </a:lnTo>
                    <a:lnTo>
                      <a:pt x="182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4593" name="Group 79"/>
            <p:cNvGrpSpPr>
              <a:grpSpLocks/>
            </p:cNvGrpSpPr>
            <p:nvPr/>
          </p:nvGrpSpPr>
          <p:grpSpPr bwMode="auto">
            <a:xfrm>
              <a:off x="4944" y="3360"/>
              <a:ext cx="384" cy="432"/>
              <a:chOff x="5136" y="384"/>
              <a:chExt cx="384" cy="432"/>
            </a:xfrm>
          </p:grpSpPr>
          <p:sp>
            <p:nvSpPr>
              <p:cNvPr id="24602" name="Rectangle 80"/>
              <p:cNvSpPr>
                <a:spLocks noChangeArrowheads="1"/>
              </p:cNvSpPr>
              <p:nvPr/>
            </p:nvSpPr>
            <p:spPr bwMode="auto">
              <a:xfrm>
                <a:off x="5184" y="384"/>
                <a:ext cx="288" cy="288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03" name="Rectangle 81"/>
              <p:cNvSpPr>
                <a:spLocks noChangeArrowheads="1"/>
              </p:cNvSpPr>
              <p:nvPr/>
            </p:nvSpPr>
            <p:spPr bwMode="auto">
              <a:xfrm>
                <a:off x="5232" y="432"/>
                <a:ext cx="192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04" name="AutoShape 82"/>
              <p:cNvSpPr>
                <a:spLocks noChangeArrowheads="1"/>
              </p:cNvSpPr>
              <p:nvPr/>
            </p:nvSpPr>
            <p:spPr bwMode="auto">
              <a:xfrm flipV="1">
                <a:off x="5136" y="720"/>
                <a:ext cx="384" cy="96"/>
              </a:xfrm>
              <a:custGeom>
                <a:avLst/>
                <a:gdLst>
                  <a:gd name="T0" fmla="*/ 355 w 21600"/>
                  <a:gd name="T1" fmla="*/ 48 h 21600"/>
                  <a:gd name="T2" fmla="*/ 192 w 21600"/>
                  <a:gd name="T3" fmla="*/ 96 h 21600"/>
                  <a:gd name="T4" fmla="*/ 29 w 21600"/>
                  <a:gd name="T5" fmla="*/ 48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31 w 21600"/>
                  <a:gd name="T13" fmla="*/ 3375 h 21600"/>
                  <a:gd name="T14" fmla="*/ 18169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18" y="21600"/>
                    </a:lnTo>
                    <a:lnTo>
                      <a:pt x="182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4594" name="Group 83"/>
            <p:cNvGrpSpPr>
              <a:grpSpLocks/>
            </p:cNvGrpSpPr>
            <p:nvPr/>
          </p:nvGrpSpPr>
          <p:grpSpPr bwMode="auto">
            <a:xfrm>
              <a:off x="5184" y="2832"/>
              <a:ext cx="384" cy="432"/>
              <a:chOff x="5136" y="384"/>
              <a:chExt cx="384" cy="432"/>
            </a:xfrm>
          </p:grpSpPr>
          <p:sp>
            <p:nvSpPr>
              <p:cNvPr id="24599" name="Rectangle 84"/>
              <p:cNvSpPr>
                <a:spLocks noChangeArrowheads="1"/>
              </p:cNvSpPr>
              <p:nvPr/>
            </p:nvSpPr>
            <p:spPr bwMode="auto">
              <a:xfrm>
                <a:off x="5184" y="384"/>
                <a:ext cx="288" cy="288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00" name="Rectangle 85"/>
              <p:cNvSpPr>
                <a:spLocks noChangeArrowheads="1"/>
              </p:cNvSpPr>
              <p:nvPr/>
            </p:nvSpPr>
            <p:spPr bwMode="auto">
              <a:xfrm>
                <a:off x="5232" y="432"/>
                <a:ext cx="192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01" name="AutoShape 86"/>
              <p:cNvSpPr>
                <a:spLocks noChangeArrowheads="1"/>
              </p:cNvSpPr>
              <p:nvPr/>
            </p:nvSpPr>
            <p:spPr bwMode="auto">
              <a:xfrm flipV="1">
                <a:off x="5136" y="720"/>
                <a:ext cx="384" cy="96"/>
              </a:xfrm>
              <a:custGeom>
                <a:avLst/>
                <a:gdLst>
                  <a:gd name="T0" fmla="*/ 355 w 21600"/>
                  <a:gd name="T1" fmla="*/ 48 h 21600"/>
                  <a:gd name="T2" fmla="*/ 192 w 21600"/>
                  <a:gd name="T3" fmla="*/ 96 h 21600"/>
                  <a:gd name="T4" fmla="*/ 29 w 21600"/>
                  <a:gd name="T5" fmla="*/ 48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31 w 21600"/>
                  <a:gd name="T13" fmla="*/ 3375 h 21600"/>
                  <a:gd name="T14" fmla="*/ 18169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18" y="21600"/>
                    </a:lnTo>
                    <a:lnTo>
                      <a:pt x="182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4595" name="Group 87"/>
            <p:cNvGrpSpPr>
              <a:grpSpLocks/>
            </p:cNvGrpSpPr>
            <p:nvPr/>
          </p:nvGrpSpPr>
          <p:grpSpPr bwMode="auto">
            <a:xfrm>
              <a:off x="5040" y="1392"/>
              <a:ext cx="384" cy="432"/>
              <a:chOff x="5136" y="384"/>
              <a:chExt cx="384" cy="432"/>
            </a:xfrm>
          </p:grpSpPr>
          <p:sp>
            <p:nvSpPr>
              <p:cNvPr id="24596" name="Rectangle 88"/>
              <p:cNvSpPr>
                <a:spLocks noChangeArrowheads="1"/>
              </p:cNvSpPr>
              <p:nvPr/>
            </p:nvSpPr>
            <p:spPr bwMode="auto">
              <a:xfrm>
                <a:off x="5184" y="384"/>
                <a:ext cx="288" cy="288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597" name="Rectangle 89"/>
              <p:cNvSpPr>
                <a:spLocks noChangeArrowheads="1"/>
              </p:cNvSpPr>
              <p:nvPr/>
            </p:nvSpPr>
            <p:spPr bwMode="auto">
              <a:xfrm>
                <a:off x="5232" y="432"/>
                <a:ext cx="192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598" name="AutoShape 90"/>
              <p:cNvSpPr>
                <a:spLocks noChangeArrowheads="1"/>
              </p:cNvSpPr>
              <p:nvPr/>
            </p:nvSpPr>
            <p:spPr bwMode="auto">
              <a:xfrm flipV="1">
                <a:off x="5136" y="720"/>
                <a:ext cx="384" cy="96"/>
              </a:xfrm>
              <a:custGeom>
                <a:avLst/>
                <a:gdLst>
                  <a:gd name="T0" fmla="*/ 355 w 21600"/>
                  <a:gd name="T1" fmla="*/ 48 h 21600"/>
                  <a:gd name="T2" fmla="*/ 192 w 21600"/>
                  <a:gd name="T3" fmla="*/ 96 h 21600"/>
                  <a:gd name="T4" fmla="*/ 29 w 21600"/>
                  <a:gd name="T5" fmla="*/ 48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31 w 21600"/>
                  <a:gd name="T13" fmla="*/ 3375 h 21600"/>
                  <a:gd name="T14" fmla="*/ 18169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18" y="21600"/>
                    </a:lnTo>
                    <a:lnTo>
                      <a:pt x="182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14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8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Worms</a:t>
            </a:r>
            <a:endParaRPr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287867" y="1022350"/>
            <a:ext cx="8229600" cy="5613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Worms are pieces of code that automatically replicate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No need for human intervention in general, use software vulnerabilities, e.g., buffer overflows, to propagate</a:t>
            </a:r>
          </a:p>
          <a:p>
            <a:pPr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Propagation follows an exponential model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Can be made faster by using optimizations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Hit lists, localized scanning, …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Can use multiple vectors of propagation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E.g., </a:t>
            </a:r>
            <a:r>
              <a:rPr lang="en-US" altLang="ja-JP" sz="2200" dirty="0" err="1">
                <a:latin typeface="Calibri"/>
                <a:ea typeface="ＭＳ Ｐゴシック" charset="0"/>
                <a:cs typeface="Calibri"/>
              </a:rPr>
              <a:t>Nimda</a:t>
            </a: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, Witty (also viruses)</a:t>
            </a:r>
          </a:p>
          <a:p>
            <a:pPr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Great threat due to software monoculture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Everybody is running the same OS and applications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Increased access speeds seem like a recipe for disaster…</a:t>
            </a:r>
          </a:p>
          <a:p>
            <a:pPr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Economic analysis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Many assumptions 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 err="1">
                <a:latin typeface="Calibri"/>
                <a:ea typeface="ＭＳ Ｐゴシック" charset="0"/>
                <a:cs typeface="Calibri"/>
              </a:rPr>
              <a:t>Bottomline</a:t>
            </a: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: catastrophic potential, reports not necessarily overblowing threat </a:t>
            </a:r>
          </a:p>
        </p:txBody>
      </p:sp>
      <p:sp>
        <p:nvSpPr>
          <p:cNvPr id="819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E56DEEE-C3F7-C440-BC8D-504125954DD0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60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654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aida-code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411480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Why worry about worms?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 b="1">
                <a:latin typeface="Arial" charset="0"/>
                <a:ea typeface="ＭＳ Ｐゴシック" charset="0"/>
                <a:cs typeface="ＭＳ Ｐゴシック" charset="0"/>
              </a:rPr>
              <a:t>Worms can be fast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Code Red required ~13 hours to spread worldwide</a:t>
            </a:r>
            <a:endParaRPr lang="en-US" altLang="ja-JP" sz="240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Other techniques can be even faster</a:t>
            </a:r>
          </a:p>
          <a:p>
            <a:pPr lvl="2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Eg, “Warhol Worm” </a:t>
            </a:r>
            <a:r>
              <a:rPr lang="en-US" altLang="ja-JP" sz="2000"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altLang="ja-JP" sz="2000">
                <a:latin typeface="Arial" charset="0"/>
                <a:ea typeface="ＭＳ Ｐゴシック" charset="0"/>
              </a:rPr>
              <a:t> 15 minutes</a:t>
            </a:r>
          </a:p>
          <a:p>
            <a:pPr lvl="2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Slammer </a:t>
            </a:r>
            <a:r>
              <a:rPr lang="en-US" altLang="ja-JP" sz="2000">
                <a:latin typeface="Arial" charset="0"/>
                <a:ea typeface="ＭＳ Ｐゴシック" charset="0"/>
                <a:sym typeface="Symbol" charset="0"/>
              </a:rPr>
              <a:t> 10 minutes</a:t>
            </a:r>
            <a:endParaRPr lang="en-US" altLang="ja-JP" sz="200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Faster than human reaction</a:t>
            </a: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Worms can have highly</a:t>
            </a:r>
            <a:b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malicious payloads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DDoS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Data corruption</a:t>
            </a:r>
          </a:p>
        </p:txBody>
      </p:sp>
      <p:sp>
        <p:nvSpPr>
          <p:cNvPr id="266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EEAA441-AD5D-6243-A5B6-FC275D9E311D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7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6632" name="Text Box 5"/>
          <p:cNvSpPr txBox="1">
            <a:spLocks noChangeArrowheads="1"/>
          </p:cNvSpPr>
          <p:nvPr/>
        </p:nvSpPr>
        <p:spPr bwMode="auto">
          <a:xfrm>
            <a:off x="1524000" y="5943600"/>
            <a:ext cx="3554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altLang="ja-JP" sz="1400">
                <a:latin typeface="Times New Roman" charset="0"/>
                <a:cs typeface="Arial" charset="0"/>
              </a:rPr>
              <a:t>Graph from David Moore's analysis (caida.org)</a:t>
            </a:r>
          </a:p>
        </p:txBody>
      </p:sp>
    </p:spTree>
    <p:extLst>
      <p:ext uri="{BB962C8B-B14F-4D97-AF65-F5344CB8AC3E}">
        <p14:creationId xmlns:p14="http://schemas.microsoft.com/office/powerpoint/2010/main" val="4077047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Some major worms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199E214-3952-FF44-B64E-47B7A6B6A835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8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graphicFrame>
        <p:nvGraphicFramePr>
          <p:cNvPr id="1955900" name="Group 60"/>
          <p:cNvGraphicFramePr>
            <a:graphicFrameLocks noGrp="1"/>
          </p:cNvGraphicFramePr>
          <p:nvPr/>
        </p:nvGraphicFramePr>
        <p:xfrm>
          <a:off x="228600" y="1973263"/>
          <a:ext cx="8763000" cy="4503293"/>
        </p:xfrm>
        <a:graphic>
          <a:graphicData uri="http://schemas.openxmlformats.org/drawingml/2006/table">
            <a:tbl>
              <a:tblPr/>
              <a:tblGrid>
                <a:gridCol w="146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Worm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Strategy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Victims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Other Notes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Morris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Topological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First major autonomous worm.  Attacked multiple vulnerabilities.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The most successful worm to this day in percentage of machines compromised!</a:t>
                      </a:r>
                      <a:endParaRPr kumimoji="0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Code 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Scanning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~300,000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First recent "fast" worm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Nimda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Scanning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~200,000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Local subnet scanning.  Effective mix of techniques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Scalper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Scanning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&lt;10,000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Released 10 days after vulnerability revealed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Slapper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Scanning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Reused Scalper 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Slammer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Scanning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&gt;75,000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Spread worldwide in 10 minutes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10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Why do attackers like worms?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000" b="1">
                <a:latin typeface="Arial" charset="0"/>
                <a:ea typeface="ＭＳ Ｐゴシック" charset="0"/>
                <a:cs typeface="ＭＳ Ｐゴシック" charset="0"/>
              </a:rPr>
              <a:t>Worms are useful attacker tools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Can attack an entire vulnerable population at once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Can be harder to trace than conventional attacks</a:t>
            </a:r>
          </a:p>
          <a:p>
            <a:pPr>
              <a:lnSpc>
                <a:spcPct val="90000"/>
              </a:lnSpc>
            </a:pPr>
            <a:r>
              <a:rPr lang="en-US" altLang="ja-JP" sz="2000" b="1">
                <a:latin typeface="Arial" charset="0"/>
                <a:ea typeface="ＭＳ Ｐゴシック" charset="0"/>
                <a:cs typeface="ＭＳ Ｐゴシック" charset="0"/>
              </a:rPr>
              <a:t>Worms are easy to write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Propagation routines can be generic, enabling code reuse (Slapper)</a:t>
            </a:r>
          </a:p>
          <a:p>
            <a:pPr lvl="2">
              <a:lnSpc>
                <a:spcPct val="90000"/>
              </a:lnSpc>
              <a:buFontTx/>
              <a:buChar char="–"/>
            </a:pPr>
            <a:r>
              <a:rPr lang="en-US" altLang="ja-JP" sz="2000">
                <a:latin typeface="Arial" charset="0"/>
                <a:ea typeface="ＭＳ Ｐゴシック" charset="0"/>
              </a:rPr>
              <a:t>Drop in an exploit and release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Payload is independent of propagation</a:t>
            </a:r>
          </a:p>
          <a:p>
            <a:pPr>
              <a:lnSpc>
                <a:spcPct val="90000"/>
              </a:lnSpc>
              <a:buFontTx/>
              <a:buChar char="–"/>
            </a:pPr>
            <a:r>
              <a:rPr lang="en-US" altLang="ja-JP" sz="2000" b="1">
                <a:latin typeface="Arial" charset="0"/>
                <a:ea typeface="ＭＳ Ｐゴシック" charset="0"/>
                <a:cs typeface="ＭＳ Ｐゴシック" charset="0"/>
              </a:rPr>
              <a:t>Current record: 10 days from disclosure to worm (Scalper</a:t>
            </a:r>
            <a:r>
              <a:rPr lang="en-US" altLang="ja-JP" sz="2000" b="1">
                <a:latin typeface="Arial Narrow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Can easily be reduced to 1 day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Smart attacker can produce a “0 day” worm</a:t>
            </a:r>
          </a:p>
          <a:p>
            <a:pPr lvl="2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A worm which attacks an otherwise unknown vulnerability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0AB2C14-7803-C242-955A-6F6A0CB1F1BC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9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8750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Presentation2.potx</Template>
  <TotalTime>8229</TotalTime>
  <Words>3674</Words>
  <Application>Microsoft Macintosh PowerPoint</Application>
  <PresentationFormat>On-screen Show (4:3)</PresentationFormat>
  <Paragraphs>684</Paragraphs>
  <Slides>60</Slides>
  <Notes>48</Notes>
  <HiddenSlides>5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Arial</vt:lpstr>
      <vt:lpstr>Arial Narrow</vt:lpstr>
      <vt:lpstr>Calibri</vt:lpstr>
      <vt:lpstr>Courier New</vt:lpstr>
      <vt:lpstr>Helvetica</vt:lpstr>
      <vt:lpstr>Symbol</vt:lpstr>
      <vt:lpstr>Tahoma</vt:lpstr>
      <vt:lpstr>Times</vt:lpstr>
      <vt:lpstr>Times New Roman</vt:lpstr>
      <vt:lpstr>Presentation2</vt:lpstr>
      <vt:lpstr>Equation</vt:lpstr>
      <vt:lpstr>Internet Worms</vt:lpstr>
      <vt:lpstr>Code Red 2 Spread 2001</vt:lpstr>
      <vt:lpstr>Problem still exists!</vt:lpstr>
      <vt:lpstr>This lecture’s agenda</vt:lpstr>
      <vt:lpstr>Viruses vs. worms</vt:lpstr>
      <vt:lpstr>What are computer worms?</vt:lpstr>
      <vt:lpstr>Why worry about worms?</vt:lpstr>
      <vt:lpstr>Some major worms</vt:lpstr>
      <vt:lpstr>Why do attackers like worms?</vt:lpstr>
      <vt:lpstr>Code Red I</vt:lpstr>
      <vt:lpstr>Code Red I version 2</vt:lpstr>
      <vt:lpstr>Code Red II</vt:lpstr>
      <vt:lpstr>Rate of Code Red worm spread</vt:lpstr>
      <vt:lpstr>Rate of Code Red I v2 worm spread</vt:lpstr>
      <vt:lpstr>Striving for greater virulence: Nimda</vt:lpstr>
      <vt:lpstr>Evolution of worms over time</vt:lpstr>
      <vt:lpstr>Evolution of worms over time</vt:lpstr>
      <vt:lpstr>Evolution of worms over time</vt:lpstr>
      <vt:lpstr>Evolution of worms over time</vt:lpstr>
      <vt:lpstr>Evolution of worms over time</vt:lpstr>
      <vt:lpstr>Slammer (Sapphire) Worm</vt:lpstr>
      <vt:lpstr>Slammer propagation</vt:lpstr>
      <vt:lpstr>05:29:00 UTC, January 25, 2003</vt:lpstr>
      <vt:lpstr>30 Minutes Later</vt:lpstr>
      <vt:lpstr>How to build a super-worm?</vt:lpstr>
      <vt:lpstr>Better target address generation</vt:lpstr>
      <vt:lpstr>Coordinated scanning</vt:lpstr>
      <vt:lpstr>Localized scanning</vt:lpstr>
      <vt:lpstr>Dangers of monoculture</vt:lpstr>
      <vt:lpstr>What is necessary to stop worms?</vt:lpstr>
      <vt:lpstr>Defenses: government role</vt:lpstr>
      <vt:lpstr>Worm economics</vt:lpstr>
      <vt:lpstr>Defining the worst-case worm</vt:lpstr>
      <vt:lpstr>Effects of the worst-case worm</vt:lpstr>
      <vt:lpstr>Damage model</vt:lpstr>
      <vt:lpstr>Major limitations</vt:lpstr>
      <vt:lpstr>Estimating systems affected</vt:lpstr>
      <vt:lpstr>Estimating recovery cost</vt:lpstr>
      <vt:lpstr>Estimating productivity losses</vt:lpstr>
      <vt:lpstr>Estimating produtivity losses (cont’d)</vt:lpstr>
      <vt:lpstr>Effect of lost data</vt:lpstr>
      <vt:lpstr>Assumed damage from BIOS reflashing</vt:lpstr>
      <vt:lpstr>Overall damage and effect of assumptions</vt:lpstr>
      <vt:lpstr>Take away slide</vt:lpstr>
      <vt:lpstr>Logistics</vt:lpstr>
      <vt:lpstr>ECE 18731 Network Security  Midterm Review</vt:lpstr>
      <vt:lpstr>Midterm details   </vt:lpstr>
      <vt:lpstr>Topics for midterm</vt:lpstr>
      <vt:lpstr>1. TCP/IP Security</vt:lpstr>
      <vt:lpstr>2. Secure Routing</vt:lpstr>
      <vt:lpstr>3. IPSEC, SSL, Authentication</vt:lpstr>
      <vt:lpstr>Bird’s eye view of IPSEC</vt:lpstr>
      <vt:lpstr>Bird’s eye view (2)</vt:lpstr>
      <vt:lpstr>IPSEC, SSL, Authentication</vt:lpstr>
      <vt:lpstr>4. SDN Security</vt:lpstr>
      <vt:lpstr>5. NIDS</vt:lpstr>
      <vt:lpstr>6. Testing and verification</vt:lpstr>
      <vt:lpstr>7. DDoS 1/2</vt:lpstr>
      <vt:lpstr>DDoS 2/2</vt:lpstr>
      <vt:lpstr>8. Worms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Butkiewicz</dc:creator>
  <cp:lastModifiedBy>Vyas Sekar</cp:lastModifiedBy>
  <cp:revision>3853</cp:revision>
  <dcterms:created xsi:type="dcterms:W3CDTF">2013-01-16T19:50:08Z</dcterms:created>
  <dcterms:modified xsi:type="dcterms:W3CDTF">2022-02-23T13:59:42Z</dcterms:modified>
</cp:coreProperties>
</file>