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52"/>
  </p:notesMasterIdLst>
  <p:handoutMasterIdLst>
    <p:handoutMasterId r:id="rId53"/>
  </p:handoutMasterIdLst>
  <p:sldIdLst>
    <p:sldId id="266" r:id="rId2"/>
    <p:sldId id="267" r:id="rId3"/>
    <p:sldId id="272" r:id="rId4"/>
    <p:sldId id="268" r:id="rId5"/>
    <p:sldId id="269" r:id="rId6"/>
    <p:sldId id="273" r:id="rId7"/>
    <p:sldId id="271" r:id="rId8"/>
    <p:sldId id="274" r:id="rId9"/>
    <p:sldId id="275" r:id="rId10"/>
    <p:sldId id="276" r:id="rId11"/>
    <p:sldId id="280" r:id="rId12"/>
    <p:sldId id="277" r:id="rId13"/>
    <p:sldId id="278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7" r:id="rId30"/>
    <p:sldId id="299" r:id="rId31"/>
    <p:sldId id="298" r:id="rId32"/>
    <p:sldId id="296" r:id="rId33"/>
    <p:sldId id="300" r:id="rId34"/>
    <p:sldId id="301" r:id="rId35"/>
    <p:sldId id="316" r:id="rId36"/>
    <p:sldId id="317" r:id="rId37"/>
    <p:sldId id="331" r:id="rId38"/>
    <p:sldId id="318" r:id="rId39"/>
    <p:sldId id="319" r:id="rId40"/>
    <p:sldId id="320" r:id="rId41"/>
    <p:sldId id="321" r:id="rId42"/>
    <p:sldId id="322" r:id="rId43"/>
    <p:sldId id="323" r:id="rId44"/>
    <p:sldId id="324" r:id="rId45"/>
    <p:sldId id="325" r:id="rId46"/>
    <p:sldId id="326" r:id="rId47"/>
    <p:sldId id="327" r:id="rId48"/>
    <p:sldId id="328" r:id="rId49"/>
    <p:sldId id="329" r:id="rId50"/>
    <p:sldId id="330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31849"/>
    <a:srgbClr val="218F3B"/>
    <a:srgbClr val="2AC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40" autoAdjust="0"/>
    <p:restoredTop sz="86656" autoAdjust="0"/>
  </p:normalViewPr>
  <p:slideViewPr>
    <p:cSldViewPr snapToGrid="0" snapToObjects="1">
      <p:cViewPr varScale="1">
        <p:scale>
          <a:sx n="92" d="100"/>
          <a:sy n="92" d="100"/>
        </p:scale>
        <p:origin x="233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38BD9-4917-8D4E-AD7F-00C87105B56D}" type="datetimeFigureOut">
              <a:rPr lang="en-US" smtClean="0"/>
              <a:pPr/>
              <a:t>2/27/22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FD0A5-12A9-F248-9FA1-261E5D5F2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973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761A9-F6AF-514E-AB09-9B183D711432}" type="datetimeFigureOut">
              <a:rPr lang="en-US" smtClean="0"/>
              <a:pPr/>
              <a:t>2/27/22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D974D-8C01-4845-B68A-3955301DB1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98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883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3647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node is labeled by attack id atomic attack to be tried next,. S/D denotes stealthy or detectable by IDS  X -&gt; Y denotes </a:t>
            </a:r>
            <a:r>
              <a:rPr lang="en-US" dirty="0" err="1"/>
              <a:t>src</a:t>
            </a:r>
            <a:r>
              <a:rPr lang="en-US" dirty="0"/>
              <a:t> and </a:t>
            </a:r>
            <a:r>
              <a:rPr lang="en-US" dirty="0" err="1"/>
              <a:t>dest</a:t>
            </a:r>
            <a:r>
              <a:rPr lang="en-US" dirty="0"/>
              <a:t> of the attack </a:t>
            </a:r>
          </a:p>
          <a:p>
            <a:endParaRPr lang="en-US" dirty="0"/>
          </a:p>
          <a:p>
            <a:r>
              <a:rPr lang="en-US" dirty="0" err="1"/>
              <a:t>Highlibghted</a:t>
            </a:r>
            <a:r>
              <a:rPr lang="en-US" dirty="0"/>
              <a:t> path shows – overflow </a:t>
            </a:r>
            <a:r>
              <a:rPr lang="en-US" dirty="0" err="1"/>
              <a:t>sshd</a:t>
            </a:r>
            <a:r>
              <a:rPr lang="en-US" dirty="0"/>
              <a:t> on host1, overwrite </a:t>
            </a:r>
            <a:r>
              <a:rPr lang="en-US" dirty="0" err="1"/>
              <a:t>rhosts</a:t>
            </a:r>
            <a:r>
              <a:rPr lang="en-US" dirty="0"/>
              <a:t> on node 2 establish trust between 1 </a:t>
            </a:r>
            <a:r>
              <a:rPr lang="en-US" dirty="0" err="1"/>
              <a:t>nd</a:t>
            </a:r>
            <a:r>
              <a:rPr lang="en-US" dirty="0"/>
              <a:t> 2, login to 2, overflow buffer on </a:t>
            </a:r>
            <a:r>
              <a:rPr lang="en-US" dirty="0" err="1"/>
              <a:t>hjost</a:t>
            </a:r>
            <a:r>
              <a:rPr lang="en-US" dirty="0"/>
              <a:t> 2 to get root.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54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D974D-8C01-4845-B68A-3955301DB1A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64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0766" indent="-281064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4255" indent="-22485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3957" indent="-22485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23659" indent="-224851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3361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23062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72764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22466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C1EB0B1-2818-B24D-B256-DCE40FC35882}" type="slidenum">
              <a:rPr lang="zh-CN" altLang="en-US" sz="1200"/>
              <a:pPr/>
              <a:t>39</a:t>
            </a:fld>
            <a:endParaRPr lang="en-US" altLang="zh-CN" sz="1200"/>
          </a:p>
        </p:txBody>
      </p:sp>
      <p:sp>
        <p:nvSpPr>
          <p:cNvPr id="154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713"/>
            <a:ext cx="5486400" cy="4113862"/>
          </a:xfrm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063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342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517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64806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6365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563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/>
              <a:t>© Nicolas Christin and others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18-731: Network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/>
              <a:t>© Nicolas Christin and others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18-731: Network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/>
              <a:t>© Nicolas Christin and others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18-731: Network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/>
              <a:t>© Nicolas Christin and others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18-731: Network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/>
              <a:t>© Nicolas Christin and others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18-731: Network Security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/>
              <a:t>© Nicolas Christin and others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18-731: Network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/>
              <a:t>© Nicolas Christin and others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18-731: Network Security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/>
              <a:t>© Nicolas Christin and others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18-731: Network Security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/>
              <a:t>© Nicolas Christin and others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18-731: Network Security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/>
              <a:t>© Nicolas Christin and others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18-731: Network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r>
              <a:rPr lang="en-US"/>
              <a:t>© Nicolas Christin and others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/>
              <a:t>18-731: Network Security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r>
              <a:rPr lang="en-US" sz="1000">
                <a:solidFill>
                  <a:schemeClr val="tx2">
                    <a:shade val="50000"/>
                  </a:schemeClr>
                </a:solidFill>
              </a:rPr>
              <a:t>© Nicolas Christin and others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r>
              <a:rPr kumimoji="0" lang="en-US" sz="1000">
                <a:solidFill>
                  <a:schemeClr val="tx2">
                    <a:shade val="50000"/>
                  </a:schemeClr>
                </a:solidFill>
              </a:rPr>
              <a:t>18-731: Network Security</a:t>
            </a:r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7467" y="6492875"/>
            <a:ext cx="626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957AF-53C0-420B-9C2D-77DB1416566C}" type="slidenum">
              <a:rPr lang="en-US" smtClean="0"/>
              <a:pPr/>
              <a:t>‹#›</a:t>
            </a:fld>
            <a:endParaRPr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369673"/>
            <a:ext cx="9144000" cy="2473431"/>
          </a:xfrm>
        </p:spPr>
        <p:txBody>
          <a:bodyPr>
            <a:noAutofit/>
          </a:bodyPr>
          <a:lstStyle/>
          <a:p>
            <a:r>
              <a:rPr lang="en-US" sz="5200" dirty="0"/>
              <a:t>Attack Graphs and </a:t>
            </a:r>
            <a:br>
              <a:rPr lang="en-US" sz="5200" dirty="0"/>
            </a:br>
            <a:r>
              <a:rPr lang="en-US" sz="5200" dirty="0"/>
              <a:t>Attack Surface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0" y="4106333"/>
            <a:ext cx="9144000" cy="17699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800" dirty="0">
              <a:solidFill>
                <a:schemeClr val="tx1"/>
              </a:solidFill>
            </a:endParaRPr>
          </a:p>
          <a:p>
            <a:endParaRPr lang="en-US" sz="3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32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0"/>
    </mc:Choice>
    <mc:Fallback xmlns:mv="urn:schemas-microsoft-com:mac:vml" xmlns="">
      <p:transition spd="slow" advTm="14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10</a:t>
            </a:fld>
            <a:endParaRPr kumimoji="0" lang="en-US"/>
          </a:p>
        </p:txBody>
      </p:sp>
      <p:pic>
        <p:nvPicPr>
          <p:cNvPr id="5" name="Picture 4" descr="Screen Shot 2015-02-24 at 9.52.38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0125"/>
            <a:ext cx="9042400" cy="488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457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Motivating Scenario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11</a:t>
            </a:fld>
            <a:endParaRPr kumimoji="0" lang="en-US"/>
          </a:p>
        </p:txBody>
      </p:sp>
      <p:pic>
        <p:nvPicPr>
          <p:cNvPr id="5" name="Picture 4" descr="Screen Shot 2015-02-24 at 10.13.24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075"/>
            <a:ext cx="9144000" cy="38917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7375" y="1184791"/>
            <a:ext cx="79825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Simple network, 4 atomic attacks </a:t>
            </a:r>
            <a:r>
              <a:rPr lang="en-US" dirty="0" err="1"/>
              <a:t>sshd</a:t>
            </a:r>
            <a:r>
              <a:rPr lang="en-US" dirty="0"/>
              <a:t>, ftp </a:t>
            </a:r>
            <a:r>
              <a:rPr lang="en-US" dirty="0" err="1"/>
              <a:t>rhosts</a:t>
            </a:r>
            <a:r>
              <a:rPr lang="en-US" dirty="0"/>
              <a:t>, </a:t>
            </a:r>
            <a:r>
              <a:rPr lang="en-US" dirty="0" err="1"/>
              <a:t>remotelogin</a:t>
            </a:r>
            <a:r>
              <a:rPr lang="en-US" dirty="0"/>
              <a:t>, </a:t>
            </a:r>
            <a:r>
              <a:rPr lang="en-US" dirty="0" err="1"/>
              <a:t>bufferoverflowlocal</a:t>
            </a:r>
            <a:endParaRPr lang="en-US" dirty="0"/>
          </a:p>
          <a:p>
            <a:r>
              <a:rPr lang="en-US" dirty="0"/>
              <a:t>Some stealthy and some detectable </a:t>
            </a:r>
          </a:p>
          <a:p>
            <a:r>
              <a:rPr lang="en-US" dirty="0"/>
              <a:t>Intruder starts outside and wants to disrupt the database</a:t>
            </a:r>
          </a:p>
        </p:txBody>
      </p:sp>
    </p:spTree>
    <p:extLst>
      <p:ext uri="{BB962C8B-B14F-4D97-AF65-F5344CB8AC3E}">
        <p14:creationId xmlns:p14="http://schemas.microsoft.com/office/powerpoint/2010/main" val="1523835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12</a:t>
            </a:fld>
            <a:endParaRPr kumimoji="0" lang="en-US"/>
          </a:p>
        </p:txBody>
      </p:sp>
      <p:pic>
        <p:nvPicPr>
          <p:cNvPr id="8" name="Picture 7" descr="Screen Shot 2015-02-24 at 9.54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1" y="1285874"/>
            <a:ext cx="8401050" cy="183708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85751" y="4111625"/>
            <a:ext cx="861445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What is a “state”? How to identify relevant states?</a:t>
            </a:r>
          </a:p>
          <a:p>
            <a:endParaRPr lang="en-US" sz="2800" dirty="0"/>
          </a:p>
          <a:p>
            <a:r>
              <a:rPr lang="en-US" sz="2800" dirty="0"/>
              <a:t>What is a transition? How to identify relevant transitions?</a:t>
            </a:r>
          </a:p>
          <a:p>
            <a:endParaRPr lang="en-US" sz="2800" dirty="0"/>
          </a:p>
          <a:p>
            <a:r>
              <a:rPr lang="en-US" sz="2800" dirty="0"/>
              <a:t>How do we determine success states a priori?</a:t>
            </a:r>
          </a:p>
        </p:txBody>
      </p:sp>
    </p:spTree>
    <p:extLst>
      <p:ext uri="{BB962C8B-B14F-4D97-AF65-F5344CB8AC3E}">
        <p14:creationId xmlns:p14="http://schemas.microsoft.com/office/powerpoint/2010/main" val="447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for generation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Define property</a:t>
            </a:r>
          </a:p>
          <a:p>
            <a:pPr lvl="1"/>
            <a:r>
              <a:rPr lang="en-US" dirty="0"/>
              <a:t>E.g., unprivileged users never touch database?</a:t>
            </a:r>
          </a:p>
          <a:p>
            <a:pPr lvl="1"/>
            <a:r>
              <a:rPr lang="en-US" dirty="0"/>
              <a:t>E.g., privilege level of adversary on low level host never gets root</a:t>
            </a:r>
          </a:p>
          <a:p>
            <a:pPr lvl="1"/>
            <a:endParaRPr lang="en-US" dirty="0"/>
          </a:p>
          <a:p>
            <a:r>
              <a:rPr lang="en-US" dirty="0"/>
              <a:t>Use model checking  to find set of states that have a path to an unsafe state 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purposes of this class treat </a:t>
            </a:r>
            <a:r>
              <a:rPr lang="en-US" dirty="0" err="1"/>
              <a:t>modelcheck</a:t>
            </a:r>
            <a:r>
              <a:rPr lang="en-US" dirty="0"/>
              <a:t> as black box like solving SAT formula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13</a:t>
            </a:fld>
            <a:endParaRPr kumimoji="0" lang="en-US"/>
          </a:p>
        </p:txBody>
      </p:sp>
      <p:pic>
        <p:nvPicPr>
          <p:cNvPr id="5" name="Picture 4" descr="Screen Shot 2015-02-24 at 9.56.45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350" y="1600200"/>
            <a:ext cx="2184400" cy="595745"/>
          </a:xfrm>
          <a:prstGeom prst="rect">
            <a:avLst/>
          </a:prstGeom>
        </p:spPr>
      </p:pic>
      <p:pic>
        <p:nvPicPr>
          <p:cNvPr id="6" name="Picture 5" descr="Screen Shot 2015-02-24 at 9.58.47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000" y="4549775"/>
            <a:ext cx="5334000" cy="48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078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Intruder preconditions</a:t>
            </a:r>
          </a:p>
          <a:p>
            <a:endParaRPr lang="en-US" dirty="0"/>
          </a:p>
          <a:p>
            <a:r>
              <a:rPr lang="en-US" dirty="0"/>
              <a:t>Network preconditions</a:t>
            </a:r>
          </a:p>
          <a:p>
            <a:endParaRPr lang="en-US" dirty="0"/>
          </a:p>
          <a:p>
            <a:r>
              <a:rPr lang="en-US" dirty="0"/>
              <a:t>Intruder effects</a:t>
            </a:r>
          </a:p>
          <a:p>
            <a:endParaRPr lang="en-US" dirty="0"/>
          </a:p>
          <a:p>
            <a:r>
              <a:rPr lang="en-US" dirty="0"/>
              <a:t>Network effects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92626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15</a:t>
            </a:fld>
            <a:endParaRPr kumimoji="0" lang="en-US"/>
          </a:p>
        </p:txBody>
      </p:sp>
      <p:pic>
        <p:nvPicPr>
          <p:cNvPr id="5" name="Picture 4" descr="Screen Shot 2015-02-24 at 10.17.17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200" y="533400"/>
            <a:ext cx="5689600" cy="577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153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Attack Graph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16</a:t>
            </a:fld>
            <a:endParaRPr kumimoji="0" lang="en-US"/>
          </a:p>
        </p:txBody>
      </p:sp>
      <p:pic>
        <p:nvPicPr>
          <p:cNvPr id="5" name="Picture 4" descr="Screen Shot 2015-02-24 at 10.19.06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225" y="1460500"/>
            <a:ext cx="9144000" cy="4807444"/>
          </a:xfrm>
          <a:prstGeom prst="rect">
            <a:avLst/>
          </a:prstGeom>
        </p:spPr>
      </p:pic>
      <p:pic>
        <p:nvPicPr>
          <p:cNvPr id="6" name="Picture 5" descr="Screen Shot 2015-02-24 at 10.19.24 PM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9225" y="914400"/>
            <a:ext cx="4057650" cy="1400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599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attack graphs?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Minimal critical sets:</a:t>
            </a:r>
            <a:br>
              <a:rPr lang="en-US" dirty="0"/>
            </a:br>
            <a:r>
              <a:rPr lang="en-US" dirty="0"/>
              <a:t>Find a minimal set of atomic attacks to block</a:t>
            </a:r>
          </a:p>
          <a:p>
            <a:pPr lvl="1"/>
            <a:r>
              <a:rPr lang="en-US" dirty="0"/>
              <a:t>Analogous to minimum cover problem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Probabilistic reliability analysis:</a:t>
            </a:r>
            <a:br>
              <a:rPr lang="en-US" dirty="0"/>
            </a:br>
            <a:r>
              <a:rPr lang="en-US" dirty="0"/>
              <a:t>What is the best strategy for attacker to attack while being stealthy?</a:t>
            </a:r>
          </a:p>
          <a:p>
            <a:pPr lvl="1"/>
            <a:r>
              <a:rPr lang="en-US" dirty="0"/>
              <a:t>Analogous to MDP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244692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Scalability?</a:t>
            </a:r>
          </a:p>
          <a:p>
            <a:endParaRPr lang="en-US" dirty="0"/>
          </a:p>
          <a:p>
            <a:r>
              <a:rPr lang="en-US" dirty="0"/>
              <a:t>How to identify all states and transitions and properties?</a:t>
            </a:r>
          </a:p>
          <a:p>
            <a:endParaRPr lang="en-US" dirty="0"/>
          </a:p>
          <a:p>
            <a:r>
              <a:rPr lang="en-US" dirty="0"/>
              <a:t>Model checkers may not give all counterexamples?</a:t>
            </a:r>
          </a:p>
          <a:p>
            <a:endParaRPr lang="en-US" dirty="0"/>
          </a:p>
          <a:p>
            <a:r>
              <a:rPr lang="en-US" dirty="0" err="1"/>
              <a:t>Liveness</a:t>
            </a:r>
            <a:r>
              <a:rPr lang="en-US" dirty="0"/>
              <a:t> properties?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050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for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Automated generation of attack graphs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Shape and size of threats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51963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>
                <a:latin typeface="Arial" charset="0"/>
                <a:ea typeface="ＭＳ Ｐゴシック" charset="0"/>
                <a:cs typeface="ＭＳ Ｐゴシック" charset="0"/>
              </a:rPr>
              <a:t>This lecture’s agenda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en-US" altLang="ja-JP" sz="2400" dirty="0">
              <a:latin typeface="Arial" charset="0"/>
              <a:ea typeface="ＭＳ Ｐゴシック" charset="0"/>
            </a:endParaRPr>
          </a:p>
          <a:p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Objective</a:t>
            </a:r>
          </a:p>
          <a:p>
            <a:pPr lvl="1"/>
            <a:r>
              <a:rPr lang="en-US" altLang="ja-JP" sz="2400" dirty="0">
                <a:latin typeface="Arial" charset="0"/>
                <a:ea typeface="ＭＳ Ｐゴシック" charset="0"/>
              </a:rPr>
              <a:t>Understand how to “formally” model network-wide threats</a:t>
            </a:r>
          </a:p>
          <a:p>
            <a:pPr lvl="1"/>
            <a:r>
              <a:rPr lang="en-US" altLang="ja-JP" sz="2400" dirty="0">
                <a:latin typeface="Arial" charset="0"/>
                <a:ea typeface="ＭＳ Ｐゴシック" charset="0"/>
              </a:rPr>
              <a:t>How models can help quantify/pinpoint hidden threats</a:t>
            </a:r>
          </a:p>
          <a:p>
            <a:pPr lvl="1"/>
            <a:endParaRPr lang="en-US" altLang="ja-JP" sz="2400" dirty="0">
              <a:latin typeface="Arial" charset="0"/>
              <a:ea typeface="ＭＳ Ｐゴシック" charset="0"/>
            </a:endParaRPr>
          </a:p>
          <a:p>
            <a:r>
              <a:rPr lang="en-US" altLang="ja-JP" dirty="0">
                <a:latin typeface="Arial" charset="0"/>
                <a:ea typeface="ＭＳ Ｐゴシック" charset="0"/>
              </a:rPr>
              <a:t>Specific papers:</a:t>
            </a:r>
          </a:p>
          <a:p>
            <a:pPr lvl="1"/>
            <a:r>
              <a:rPr lang="en-US" altLang="ja-JP" dirty="0">
                <a:latin typeface="Arial" charset="0"/>
                <a:ea typeface="ＭＳ Ｐゴシック" charset="0"/>
              </a:rPr>
              <a:t>Attack graph ,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Sheyner</a:t>
            </a:r>
            <a:r>
              <a:rPr lang="en-US" altLang="ja-JP" dirty="0">
                <a:latin typeface="Arial" charset="0"/>
                <a:ea typeface="ＭＳ Ｐゴシック" charset="0"/>
              </a:rPr>
              <a:t> et al</a:t>
            </a:r>
          </a:p>
          <a:p>
            <a:pPr lvl="1"/>
            <a:r>
              <a:rPr lang="en-US" altLang="ja-JP" dirty="0">
                <a:latin typeface="Arial" charset="0"/>
                <a:ea typeface="ＭＳ Ｐゴシック" charset="0"/>
              </a:rPr>
              <a:t>Network Attack surface, </a:t>
            </a:r>
            <a:r>
              <a:rPr lang="en-US" altLang="ja-JP" dirty="0" err="1">
                <a:latin typeface="Arial" charset="0"/>
                <a:ea typeface="ＭＳ Ｐゴシック" charset="0"/>
              </a:rPr>
              <a:t>Osterweil</a:t>
            </a:r>
            <a:r>
              <a:rPr lang="en-US" altLang="ja-JP" dirty="0">
                <a:latin typeface="Arial" charset="0"/>
                <a:ea typeface="ＭＳ Ｐゴシック" charset="0"/>
              </a:rPr>
              <a:t> et al</a:t>
            </a:r>
          </a:p>
        </p:txBody>
      </p:sp>
      <p:sp>
        <p:nvSpPr>
          <p:cNvPr id="204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FBB4117-00F3-FE47-91E9-D1B96417139E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2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90637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 Surface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Understand not only vulnerabilities within system but also of dependencies</a:t>
            </a:r>
          </a:p>
          <a:p>
            <a:endParaRPr lang="en-US" dirty="0"/>
          </a:p>
          <a:p>
            <a:r>
              <a:rPr lang="en-US" dirty="0"/>
              <a:t>Sum of system dependencies </a:t>
            </a:r>
          </a:p>
          <a:p>
            <a:pPr lvl="1"/>
            <a:r>
              <a:rPr lang="en-US" dirty="0"/>
              <a:t>Set of resources that can potentially be exploited to launch an attack</a:t>
            </a:r>
          </a:p>
          <a:p>
            <a:pPr lvl="1"/>
            <a:endParaRPr lang="en-US" dirty="0"/>
          </a:p>
          <a:p>
            <a:r>
              <a:rPr lang="en-US" dirty="0"/>
              <a:t>E.g., if you depend on DNS, SSL to work correctly its part of your attack surface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51809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a networked system N</a:t>
            </a:r>
          </a:p>
          <a:p>
            <a:endParaRPr lang="en-US" dirty="0"/>
          </a:p>
          <a:p>
            <a:r>
              <a:rPr lang="en-US" dirty="0"/>
              <a:t>Surface refers to “resources” N uses</a:t>
            </a:r>
          </a:p>
          <a:p>
            <a:endParaRPr lang="en-US" dirty="0"/>
          </a:p>
          <a:p>
            <a:r>
              <a:rPr lang="en-US" dirty="0"/>
              <a:t>If any of them were compromised/incorrect, N would malfunction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784017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Approach to determine Attack Surface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 N’s control flow graph</a:t>
            </a:r>
          </a:p>
          <a:p>
            <a:endParaRPr lang="en-US" dirty="0"/>
          </a:p>
          <a:p>
            <a:r>
              <a:rPr lang="en-US" dirty="0"/>
              <a:t>Analyze how N gets used in practice</a:t>
            </a:r>
          </a:p>
          <a:p>
            <a:endParaRPr lang="en-US" dirty="0"/>
          </a:p>
          <a:p>
            <a:r>
              <a:rPr lang="en-US" dirty="0"/>
              <a:t>Identify “external” dependencies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239737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contribution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two standards:</a:t>
            </a:r>
          </a:p>
          <a:p>
            <a:pPr lvl="1"/>
            <a:endParaRPr lang="en-US" dirty="0"/>
          </a:p>
          <a:p>
            <a:r>
              <a:rPr lang="en-US" dirty="0"/>
              <a:t>Web PKI model using X.509 certification authority</a:t>
            </a:r>
          </a:p>
          <a:p>
            <a:endParaRPr lang="en-US" dirty="0"/>
          </a:p>
          <a:p>
            <a:r>
              <a:rPr lang="en-US" dirty="0"/>
              <a:t>DANE or DNS-based named entity authentication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795418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 Verification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Verifies authenticity of binding between certificate and domain name</a:t>
            </a:r>
          </a:p>
          <a:p>
            <a:endParaRPr lang="en-US" dirty="0"/>
          </a:p>
          <a:p>
            <a:r>
              <a:rPr lang="en-US" dirty="0"/>
              <a:t>Each client (RP in their jargon) is pre-installed with trusted root certificates from CAs</a:t>
            </a:r>
          </a:p>
          <a:p>
            <a:endParaRPr lang="en-US" dirty="0"/>
          </a:p>
          <a:p>
            <a:r>
              <a:rPr lang="en-US" dirty="0"/>
              <a:t>Check if there is a chain of signatures leading to a trusted CA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406449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 Verification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867" y="1108075"/>
            <a:ext cx="8229600" cy="509905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Recursive DNS to find webserver</a:t>
            </a:r>
          </a:p>
          <a:p>
            <a:endParaRPr lang="en-US" dirty="0"/>
          </a:p>
          <a:p>
            <a:r>
              <a:rPr lang="en-US" dirty="0"/>
              <a:t>Get certificate from server</a:t>
            </a:r>
          </a:p>
          <a:p>
            <a:endParaRPr lang="en-US" dirty="0"/>
          </a:p>
          <a:p>
            <a:r>
              <a:rPr lang="en-US" dirty="0"/>
              <a:t>Consult root CA list </a:t>
            </a:r>
          </a:p>
          <a:p>
            <a:endParaRPr lang="en-US" dirty="0"/>
          </a:p>
          <a:p>
            <a:r>
              <a:rPr lang="en-US" dirty="0"/>
              <a:t>Check if revoked</a:t>
            </a:r>
          </a:p>
          <a:p>
            <a:endParaRPr lang="en-US" dirty="0"/>
          </a:p>
          <a:p>
            <a:r>
              <a:rPr lang="en-US" dirty="0"/>
              <a:t>TLS session key generation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Problem: “Rogue” or misconfigured CAs  e.g., </a:t>
            </a:r>
            <a:r>
              <a:rPr lang="en-US" dirty="0" err="1"/>
              <a:t>DigiNotar</a:t>
            </a:r>
            <a:r>
              <a:rPr lang="en-US" dirty="0"/>
              <a:t>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78318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DANE TLSA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Leverage DNSSEC (To be covered later)</a:t>
            </a:r>
          </a:p>
          <a:p>
            <a:endParaRPr lang="en-US" dirty="0"/>
          </a:p>
          <a:p>
            <a:r>
              <a:rPr lang="en-US" dirty="0"/>
              <a:t>DNS request happens anyway!</a:t>
            </a:r>
          </a:p>
          <a:p>
            <a:endParaRPr lang="en-US" dirty="0"/>
          </a:p>
          <a:p>
            <a:r>
              <a:rPr lang="en-US" dirty="0"/>
              <a:t>DANE: publish crypto keys for domains in-band inside DNS instead of CA approach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831247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DANE TLSA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Domain owners control and manage their own verification</a:t>
            </a:r>
          </a:p>
          <a:p>
            <a:endParaRPr lang="en-US" dirty="0"/>
          </a:p>
          <a:p>
            <a:r>
              <a:rPr lang="en-US" dirty="0"/>
              <a:t>Remove CA from the equation</a:t>
            </a:r>
          </a:p>
          <a:p>
            <a:endParaRPr lang="en-US" dirty="0"/>
          </a:p>
          <a:p>
            <a:r>
              <a:rPr lang="en-US" dirty="0"/>
              <a:t>Manage lifecycle of their own keys</a:t>
            </a:r>
          </a:p>
          <a:p>
            <a:endParaRPr lang="en-US" dirty="0"/>
          </a:p>
          <a:p>
            <a:r>
              <a:rPr lang="en-US" dirty="0"/>
              <a:t>Stapling: maps domain name to certificates</a:t>
            </a:r>
          </a:p>
          <a:p>
            <a:pPr lvl="1"/>
            <a:r>
              <a:rPr lang="en-US" dirty="0"/>
              <a:t>Revocation is reportedly simpler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270708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process DAG for each proposal</a:t>
            </a:r>
          </a:p>
          <a:p>
            <a:r>
              <a:rPr lang="en-US" dirty="0"/>
              <a:t>P = set of processes, E = set of edges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28</a:t>
            </a:fld>
            <a:endParaRPr kumimoji="0" lang="en-US"/>
          </a:p>
        </p:txBody>
      </p:sp>
      <p:pic>
        <p:nvPicPr>
          <p:cNvPr id="5" name="Picture 4" descr="Screen Shot 2015-02-24 at 10.40.40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3117850"/>
            <a:ext cx="8067675" cy="787400"/>
          </a:xfrm>
          <a:prstGeom prst="rect">
            <a:avLst/>
          </a:prstGeom>
          <a:ln>
            <a:solidFill>
              <a:srgbClr val="4F81BD"/>
            </a:solidFill>
          </a:ln>
        </p:spPr>
      </p:pic>
      <p:pic>
        <p:nvPicPr>
          <p:cNvPr id="6" name="Picture 5" descr="Screen Shot 2015-02-24 at 10.41.00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9525" y="4435475"/>
            <a:ext cx="5918200" cy="419100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12761125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this enough?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No, these are at different granularities</a:t>
            </a:r>
          </a:p>
          <a:p>
            <a:endParaRPr lang="en-US" dirty="0"/>
          </a:p>
          <a:p>
            <a:r>
              <a:rPr lang="en-US" dirty="0"/>
              <a:t>Conceptually different resource types </a:t>
            </a:r>
          </a:p>
          <a:p>
            <a:pPr lvl="1"/>
            <a:r>
              <a:rPr lang="en-US" dirty="0"/>
              <a:t>Need to bring it to some other “atomic” unit</a:t>
            </a:r>
          </a:p>
          <a:p>
            <a:pPr lvl="1"/>
            <a:endParaRPr lang="en-US" dirty="0"/>
          </a:p>
          <a:p>
            <a:r>
              <a:rPr lang="en-US" dirty="0"/>
              <a:t>Introduce resource tiers</a:t>
            </a:r>
          </a:p>
          <a:p>
            <a:pPr lvl="1"/>
            <a:r>
              <a:rPr lang="en-US" dirty="0"/>
              <a:t>Object, session, network delivery </a:t>
            </a:r>
          </a:p>
          <a:p>
            <a:pPr lvl="1"/>
            <a:r>
              <a:rPr lang="en-US" dirty="0"/>
              <a:t>(somewhat </a:t>
            </a:r>
            <a:r>
              <a:rPr lang="en-US" dirty="0" err="1"/>
              <a:t>handwavy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29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7249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Networks/services/protocols grow rapidly</a:t>
            </a:r>
          </a:p>
          <a:p>
            <a:endParaRPr lang="en-US" dirty="0"/>
          </a:p>
          <a:p>
            <a:r>
              <a:rPr lang="en-US" dirty="0"/>
              <a:t>Increasing complexity</a:t>
            </a:r>
          </a:p>
          <a:p>
            <a:endParaRPr lang="en-US" dirty="0"/>
          </a:p>
          <a:p>
            <a:r>
              <a:rPr lang="en-US" dirty="0"/>
              <a:t>Need to evaluate vulnerability of network as a whole</a:t>
            </a:r>
          </a:p>
          <a:p>
            <a:endParaRPr lang="en-US" dirty="0"/>
          </a:p>
          <a:p>
            <a:r>
              <a:rPr lang="en-US" dirty="0"/>
              <a:t>“Quantitative” techniques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1012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graphs: CA </a:t>
            </a:r>
            <a:r>
              <a:rPr lang="en-US" dirty="0" err="1"/>
              <a:t>vs</a:t>
            </a:r>
            <a:r>
              <a:rPr lang="en-US" dirty="0"/>
              <a:t> DANE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30</a:t>
            </a:fld>
            <a:endParaRPr kumimoji="0" lang="en-US"/>
          </a:p>
        </p:txBody>
      </p:sp>
      <p:pic>
        <p:nvPicPr>
          <p:cNvPr id="5" name="Picture 4" descr="Screen Shot 2015-02-24 at 10.45.28 P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400" y="914400"/>
            <a:ext cx="4622800" cy="2673131"/>
          </a:xfrm>
          <a:prstGeom prst="rect">
            <a:avLst/>
          </a:prstGeom>
        </p:spPr>
      </p:pic>
      <p:pic>
        <p:nvPicPr>
          <p:cNvPr id="6" name="Picture 5" descr="Screen Shot 2015-02-24 at 10.46.10 PM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400" y="3968750"/>
            <a:ext cx="4762500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4333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31</a:t>
            </a:fld>
            <a:endParaRPr kumimoji="0" lang="en-US"/>
          </a:p>
        </p:txBody>
      </p:sp>
      <p:pic>
        <p:nvPicPr>
          <p:cNvPr id="5" name="Picture 4" descr="Screen Shot 2015-02-24 at 10.44.5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" y="1037775"/>
            <a:ext cx="8652480" cy="4756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1595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Is this the right granularity of modeling processes and edges?</a:t>
            </a:r>
          </a:p>
          <a:p>
            <a:pPr lvl="1"/>
            <a:r>
              <a:rPr lang="en-US" dirty="0"/>
              <a:t>Is the quantified number a fair comparison?</a:t>
            </a:r>
          </a:p>
          <a:p>
            <a:endParaRPr lang="en-US" dirty="0"/>
          </a:p>
          <a:p>
            <a:r>
              <a:rPr lang="en-US" dirty="0"/>
              <a:t>Deployment costs?</a:t>
            </a:r>
          </a:p>
          <a:p>
            <a:endParaRPr lang="en-US" dirty="0"/>
          </a:p>
          <a:p>
            <a:r>
              <a:rPr lang="en-US" dirty="0"/>
              <a:t>Hidden dependencies?</a:t>
            </a:r>
          </a:p>
          <a:p>
            <a:endParaRPr lang="en-US" dirty="0"/>
          </a:p>
          <a:p>
            <a:r>
              <a:rPr lang="en-US" dirty="0"/>
              <a:t>Do they have a vested interest </a:t>
            </a:r>
            <a:r>
              <a:rPr lang="en-US" dirty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32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3738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5376"/>
            <a:ext cx="8229600" cy="5030788"/>
          </a:xfrm>
        </p:spPr>
        <p:txBody>
          <a:bodyPr/>
          <a:lstStyle/>
          <a:p>
            <a:r>
              <a:rPr lang="en-US" dirty="0"/>
              <a:t>Attack surface and attack graphs </a:t>
            </a:r>
            <a:br>
              <a:rPr lang="en-US" dirty="0"/>
            </a:br>
            <a:r>
              <a:rPr lang="en-US" dirty="0"/>
              <a:t>are great abstractions</a:t>
            </a:r>
          </a:p>
          <a:p>
            <a:endParaRPr lang="en-US" dirty="0"/>
          </a:p>
          <a:p>
            <a:r>
              <a:rPr lang="en-US" dirty="0"/>
              <a:t>Useful to think when you design systems/protocols</a:t>
            </a:r>
          </a:p>
          <a:p>
            <a:endParaRPr lang="en-US" dirty="0"/>
          </a:p>
          <a:p>
            <a:r>
              <a:rPr lang="en-US" dirty="0"/>
              <a:t>Not too much traction in practice</a:t>
            </a:r>
          </a:p>
          <a:p>
            <a:pPr lvl="1"/>
            <a:r>
              <a:rPr lang="en-US" dirty="0"/>
              <a:t>(My biased view)</a:t>
            </a:r>
            <a:br>
              <a:rPr lang="en-US" dirty="0"/>
            </a:br>
            <a:r>
              <a:rPr lang="en-US" dirty="0"/>
              <a:t>Way too much art in modeling to get it right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33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618793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Midterm</a:t>
            </a:r>
          </a:p>
          <a:p>
            <a:endParaRPr lang="en-US" dirty="0"/>
          </a:p>
          <a:p>
            <a:r>
              <a:rPr lang="en-US" dirty="0"/>
              <a:t>In class on canvas</a:t>
            </a:r>
          </a:p>
          <a:p>
            <a:endParaRPr lang="en-US" dirty="0"/>
          </a:p>
          <a:p>
            <a:r>
              <a:rPr lang="en-US" dirty="0"/>
              <a:t>SV/RW/Remote</a:t>
            </a:r>
          </a:p>
          <a:p>
            <a:endParaRPr lang="en-US" dirty="0"/>
          </a:p>
          <a:p>
            <a:r>
              <a:rPr lang="en-US" dirty="0"/>
              <a:t>Open notes/papers. </a:t>
            </a:r>
          </a:p>
          <a:p>
            <a:pPr lvl="1"/>
            <a:r>
              <a:rPr lang="en-US" dirty="0"/>
              <a:t>No Laptops or tablets or phones allowed</a:t>
            </a:r>
          </a:p>
          <a:p>
            <a:pPr lvl="1"/>
            <a:r>
              <a:rPr lang="en-US" dirty="0"/>
              <a:t>May help to create a quick one page cheat sheet!</a:t>
            </a:r>
          </a:p>
          <a:p>
            <a:endParaRPr lang="en-US" dirty="0"/>
          </a:p>
          <a:p>
            <a:r>
              <a:rPr lang="en-US" dirty="0"/>
              <a:t>Good luck!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34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332410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369673"/>
            <a:ext cx="9144000" cy="2473431"/>
          </a:xfrm>
        </p:spPr>
        <p:txBody>
          <a:bodyPr>
            <a:noAutofit/>
          </a:bodyPr>
          <a:lstStyle/>
          <a:p>
            <a:r>
              <a:rPr lang="en-US" sz="5200" dirty="0"/>
              <a:t>ECE 18731</a:t>
            </a:r>
            <a:br>
              <a:rPr lang="en-US" sz="5200" dirty="0"/>
            </a:br>
            <a:r>
              <a:rPr lang="en-US" sz="5200" dirty="0"/>
              <a:t>Network Security</a:t>
            </a:r>
            <a:br>
              <a:rPr lang="en-US" sz="5200" dirty="0"/>
            </a:br>
            <a:br>
              <a:rPr lang="en-US" sz="5200" dirty="0"/>
            </a:br>
            <a:r>
              <a:rPr lang="en-US" sz="5200" dirty="0"/>
              <a:t>Midterm Review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0" y="4106333"/>
            <a:ext cx="9144000" cy="17699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800" dirty="0">
                <a:solidFill>
                  <a:schemeClr val="tx1"/>
                </a:solidFill>
              </a:rPr>
              <a:t>      Vyas Sekar</a:t>
            </a:r>
          </a:p>
        </p:txBody>
      </p:sp>
    </p:spTree>
    <p:extLst>
      <p:ext uri="{BB962C8B-B14F-4D97-AF65-F5344CB8AC3E}">
        <p14:creationId xmlns:p14="http://schemas.microsoft.com/office/powerpoint/2010/main" val="341015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0"/>
    </mc:Choice>
    <mc:Fallback xmlns:mv="urn:schemas-microsoft-com:mac:vml" xmlns="">
      <p:transition spd="slow" advTm="1400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details	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3800"/>
            <a:ext cx="8229600" cy="4525963"/>
          </a:xfrm>
        </p:spPr>
        <p:txBody>
          <a:bodyPr/>
          <a:lstStyle/>
          <a:p>
            <a:r>
              <a:rPr lang="en-US" dirty="0"/>
              <a:t>In class on canvas quiz mode</a:t>
            </a:r>
          </a:p>
          <a:p>
            <a:r>
              <a:rPr lang="en-US" dirty="0"/>
              <a:t>Open notes</a:t>
            </a:r>
          </a:p>
          <a:p>
            <a:r>
              <a:rPr lang="en-US" dirty="0"/>
              <a:t>12:30—2:20</a:t>
            </a:r>
          </a:p>
          <a:p>
            <a:r>
              <a:rPr lang="en-US" dirty="0"/>
              <a:t>No laptops/phones/tablets/whatever for collaboration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36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380244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B428-9F57-C54E-AFCB-6A976425C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prepare?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3BB12-8166-2F4B-8675-BC78B1A24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Read papers at analytical/conceptual level, no need to read eval/implementation in detail</a:t>
            </a:r>
          </a:p>
          <a:p>
            <a:pPr lvl="1"/>
            <a:r>
              <a:rPr lang="en-US" dirty="0" err="1"/>
              <a:t>Eg</a:t>
            </a:r>
            <a:r>
              <a:rPr lang="en-US" dirty="0"/>
              <a:t> at level discussed in slides and in class</a:t>
            </a:r>
          </a:p>
          <a:p>
            <a:r>
              <a:rPr lang="en-US" dirty="0"/>
              <a:t>Understand main ideas on attacks, defenses, and be able to evaluate tradeoffs in terms of robustness, performance, </a:t>
            </a:r>
            <a:r>
              <a:rPr lang="en-US" dirty="0" err="1"/>
              <a:t>deployability</a:t>
            </a:r>
            <a:r>
              <a:rPr lang="en-US" dirty="0"/>
              <a:t> </a:t>
            </a:r>
          </a:p>
          <a:p>
            <a:r>
              <a:rPr lang="en-US" dirty="0"/>
              <a:t>Be able to evaluate toy protocols/systems solutions presented in terms of concrete metrics based on the understanding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EC0A3C-D84A-4A40-B26F-A5B593214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37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855238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for midterm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TCP/IP</a:t>
            </a:r>
          </a:p>
          <a:p>
            <a:r>
              <a:rPr lang="en-US" dirty="0"/>
              <a:t>Routing</a:t>
            </a:r>
          </a:p>
          <a:p>
            <a:r>
              <a:rPr lang="en-US" dirty="0"/>
              <a:t>IPSEC, SSL</a:t>
            </a:r>
          </a:p>
          <a:p>
            <a:r>
              <a:rPr lang="en-US" dirty="0"/>
              <a:t>SDN</a:t>
            </a:r>
          </a:p>
          <a:p>
            <a:r>
              <a:rPr lang="en-US" dirty="0"/>
              <a:t>NIDS/NIPS</a:t>
            </a:r>
          </a:p>
          <a:p>
            <a:r>
              <a:rPr lang="en-US" dirty="0"/>
              <a:t>Testing and Verification</a:t>
            </a:r>
          </a:p>
          <a:p>
            <a:r>
              <a:rPr lang="en-US" dirty="0" err="1"/>
              <a:t>DoS</a:t>
            </a:r>
            <a:r>
              <a:rPr lang="en-US" dirty="0"/>
              <a:t>/</a:t>
            </a:r>
            <a:r>
              <a:rPr lang="en-US" dirty="0" err="1"/>
              <a:t>DDoS</a:t>
            </a:r>
            <a:endParaRPr lang="en-US" dirty="0"/>
          </a:p>
          <a:p>
            <a:r>
              <a:rPr lang="en-US" dirty="0"/>
              <a:t>Worms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38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9245609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>
                <a:latin typeface="Arial" charset="0"/>
                <a:ea typeface="SimSun" charset="0"/>
                <a:cs typeface="SimSun" charset="0"/>
              </a:rPr>
              <a:t>1. TCP/IP Security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CN" dirty="0" err="1">
                <a:latin typeface="Arial" charset="0"/>
                <a:ea typeface="SimSun" charset="0"/>
                <a:cs typeface="SimSun" charset="0"/>
              </a:rPr>
              <a:t>Bellovin</a:t>
            </a:r>
            <a:endParaRPr lang="en-US" altLang="zh-CN" dirty="0">
              <a:latin typeface="Arial" charset="0"/>
              <a:ea typeface="SimSun" charset="0"/>
              <a:cs typeface="SimSun" charset="0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>
                <a:latin typeface="Arial" charset="0"/>
                <a:ea typeface="SimSun" charset="0"/>
                <a:cs typeface="SimSun" charset="0"/>
              </a:rPr>
              <a:t>Don</a:t>
            </a:r>
            <a:r>
              <a:rPr lang="fr-FR" altLang="zh-CN" dirty="0">
                <a:latin typeface="Arial" charset="0"/>
                <a:ea typeface="SimSun" charset="0"/>
                <a:cs typeface="SimSun" charset="0"/>
              </a:rPr>
              <a:t>’</a:t>
            </a:r>
            <a:r>
              <a:rPr lang="en-US" altLang="zh-CN" dirty="0">
                <a:latin typeface="Arial" charset="0"/>
                <a:ea typeface="SimSun" charset="0"/>
                <a:cs typeface="SimSun" charset="0"/>
              </a:rPr>
              <a:t>t trust IP </a:t>
            </a:r>
            <a:r>
              <a:rPr lang="en-US" altLang="zh-CN" dirty="0" err="1">
                <a:latin typeface="Arial" charset="0"/>
                <a:ea typeface="SimSun" charset="0"/>
                <a:cs typeface="SimSun" charset="0"/>
              </a:rPr>
              <a:t>addr</a:t>
            </a:r>
            <a:endParaRPr lang="en-US" altLang="zh-CN" dirty="0">
              <a:latin typeface="Arial" charset="0"/>
              <a:ea typeface="SimSun" charset="0"/>
              <a:cs typeface="SimSun" charset="0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>
                <a:latin typeface="Arial" charset="0"/>
                <a:ea typeface="SimSun" charset="0"/>
                <a:cs typeface="SimSun" charset="0"/>
              </a:rPr>
              <a:t>Don</a:t>
            </a:r>
            <a:r>
              <a:rPr lang="fr-FR" altLang="zh-CN" dirty="0">
                <a:latin typeface="Arial" charset="0"/>
                <a:ea typeface="SimSun" charset="0"/>
                <a:cs typeface="SimSun" charset="0"/>
              </a:rPr>
              <a:t>’</a:t>
            </a:r>
            <a:r>
              <a:rPr lang="en-US" altLang="zh-CN" dirty="0">
                <a:latin typeface="Arial" charset="0"/>
                <a:ea typeface="SimSun" charset="0"/>
                <a:cs typeface="SimSun" charset="0"/>
              </a:rPr>
              <a:t>t leak more than you need to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latin typeface="Arial" charset="0"/>
                <a:ea typeface="SimSun" charset="0"/>
                <a:cs typeface="SimSun" charset="0"/>
              </a:rPr>
              <a:t>Be careful with </a:t>
            </a:r>
            <a:r>
              <a:rPr lang="en-US" altLang="zh-CN" dirty="0" err="1">
                <a:latin typeface="Arial" charset="0"/>
                <a:ea typeface="SimSun" charset="0"/>
                <a:cs typeface="SimSun" charset="0"/>
              </a:rPr>
              <a:t>seq</a:t>
            </a:r>
            <a:r>
              <a:rPr lang="en-US" altLang="zh-CN" dirty="0">
                <a:latin typeface="Arial" charset="0"/>
                <a:ea typeface="SimSun" charset="0"/>
                <a:cs typeface="SimSun" charset="0"/>
              </a:rPr>
              <a:t> numbers</a:t>
            </a:r>
          </a:p>
          <a:p>
            <a:pPr eaLnBrk="1" hangingPunct="1">
              <a:lnSpc>
                <a:spcPct val="90000"/>
              </a:lnSpc>
            </a:pPr>
            <a:endParaRPr lang="en-US" altLang="zh-CN" dirty="0">
              <a:latin typeface="Arial" charset="0"/>
              <a:ea typeface="SimSun" charset="0"/>
              <a:cs typeface="SimSun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dirty="0">
                <a:latin typeface="Arial" charset="0"/>
                <a:ea typeface="SimSun" charset="0"/>
                <a:cs typeface="SimSun" charset="0"/>
              </a:rPr>
              <a:t>Savage et al: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latin typeface="Arial" charset="0"/>
                <a:ea typeface="SimSun" charset="0"/>
                <a:cs typeface="SimSun" charset="0"/>
              </a:rPr>
              <a:t>Separation of interests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latin typeface="Arial" charset="0"/>
                <a:ea typeface="SimSun" charset="0"/>
                <a:cs typeface="SimSun" charset="0"/>
              </a:rPr>
              <a:t>Can game TCP for benefit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zh-CN" dirty="0"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AC9D26-DC77-944B-B152-3EB48930A2A1}" type="slidenum">
              <a:rPr lang="en-US" sz="1400">
                <a:solidFill>
                  <a:schemeClr val="tx2"/>
                </a:solidFill>
              </a:rPr>
              <a:pPr/>
              <a:t>39</a:t>
            </a:fld>
            <a:endParaRPr lang="en-US" sz="1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832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these papers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Attack graph</a:t>
            </a:r>
          </a:p>
          <a:p>
            <a:pPr lvl="1"/>
            <a:r>
              <a:rPr lang="en-US" dirty="0"/>
              <a:t>Need “global” view of network threats</a:t>
            </a:r>
          </a:p>
          <a:p>
            <a:pPr lvl="1"/>
            <a:r>
              <a:rPr lang="en-US" dirty="0"/>
              <a:t>Not just single-hop threats, multi-hop effects</a:t>
            </a:r>
          </a:p>
          <a:p>
            <a:pPr lvl="1"/>
            <a:r>
              <a:rPr lang="en-US" dirty="0"/>
              <a:t>Expose hidden weaknesses and pointers for better defenses</a:t>
            </a:r>
          </a:p>
          <a:p>
            <a:endParaRPr lang="en-US" dirty="0"/>
          </a:p>
          <a:p>
            <a:r>
              <a:rPr lang="en-US" dirty="0"/>
              <a:t>Attack surface</a:t>
            </a:r>
          </a:p>
          <a:p>
            <a:pPr lvl="1"/>
            <a:r>
              <a:rPr lang="en-US" dirty="0"/>
              <a:t>How to systematically quantify how secure a system/protocol is</a:t>
            </a:r>
          </a:p>
          <a:p>
            <a:pPr lvl="1"/>
            <a:r>
              <a:rPr lang="en-US" dirty="0"/>
              <a:t>Help compare proposals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901232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2. Secure Routing</a:t>
            </a:r>
            <a:endParaRPr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4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BGP was built on the assumption of cooperation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latin typeface="Arial" charset="0"/>
                <a:ea typeface="ＭＳ Ｐゴシック" charset="0"/>
              </a:rPr>
              <a:t>Assumption does not apply anymore</a:t>
            </a:r>
          </a:p>
          <a:p>
            <a:pPr lvl="2">
              <a:lnSpc>
                <a:spcPct val="90000"/>
              </a:lnSpc>
            </a:pPr>
            <a:r>
              <a:rPr lang="en-US" altLang="ja-JP" sz="1800" dirty="0">
                <a:latin typeface="Arial" charset="0"/>
                <a:ea typeface="ＭＳ Ｐゴシック" charset="0"/>
              </a:rPr>
              <a:t>Many routing misconfigurations, bugs, and even attacks (several per day)</a:t>
            </a:r>
          </a:p>
          <a:p>
            <a:pPr lvl="2">
              <a:lnSpc>
                <a:spcPct val="90000"/>
              </a:lnSpc>
            </a:pPr>
            <a:endParaRPr lang="en-US" altLang="ja-JP" sz="18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altLang="ja-JP" sz="2600" dirty="0">
                <a:latin typeface="Arial" charset="0"/>
                <a:ea typeface="ＭＳ Ｐゴシック" charset="0"/>
              </a:rPr>
              <a:t>What can attacker do?</a:t>
            </a:r>
          </a:p>
          <a:p>
            <a:pPr lvl="2">
              <a:lnSpc>
                <a:spcPct val="90000"/>
              </a:lnSpc>
            </a:pPr>
            <a:endParaRPr lang="en-US" altLang="ja-JP" sz="1800" dirty="0">
              <a:latin typeface="Arial" charset="0"/>
              <a:ea typeface="ＭＳ Ｐゴシック" charset="0"/>
            </a:endParaRPr>
          </a:p>
          <a:p>
            <a:pPr marL="914400" lvl="2" indent="0">
              <a:lnSpc>
                <a:spcPct val="90000"/>
              </a:lnSpc>
              <a:buNone/>
            </a:pPr>
            <a:endParaRPr lang="en-US" altLang="ja-JP" sz="1800" dirty="0">
              <a:latin typeface="Arial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Proposed fixes are many, but all have some limitations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latin typeface="Arial" charset="0"/>
                <a:ea typeface="ＭＳ Ｐゴシック" charset="0"/>
              </a:rPr>
              <a:t>TTL hacks, MD5 signatures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latin typeface="Arial" charset="0"/>
                <a:ea typeface="ＭＳ Ｐゴシック" charset="0"/>
              </a:rPr>
              <a:t>S-BGP</a:t>
            </a:r>
          </a:p>
          <a:p>
            <a:pPr lvl="2">
              <a:lnSpc>
                <a:spcPct val="90000"/>
              </a:lnSpc>
            </a:pPr>
            <a:r>
              <a:rPr lang="en-US" altLang="ja-JP" sz="1800" dirty="0">
                <a:latin typeface="Arial" charset="0"/>
                <a:ea typeface="ＭＳ Ｐゴシック" charset="0"/>
              </a:rPr>
              <a:t>Relies on a double PKI</a:t>
            </a:r>
          </a:p>
          <a:p>
            <a:pPr lvl="2">
              <a:lnSpc>
                <a:spcPct val="90000"/>
              </a:lnSpc>
            </a:pPr>
            <a:r>
              <a:rPr lang="en-US" altLang="ja-JP" sz="1800" dirty="0">
                <a:latin typeface="Arial" charset="0"/>
                <a:ea typeface="ＭＳ Ｐゴシック" charset="0"/>
              </a:rPr>
              <a:t>Potentially significant overhead</a:t>
            </a:r>
          </a:p>
          <a:p>
            <a:pPr>
              <a:lnSpc>
                <a:spcPct val="90000"/>
              </a:lnSpc>
            </a:pPr>
            <a:endParaRPr lang="en-US" altLang="ja-JP" sz="2400" dirty="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4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9371AD6-A55D-1647-9548-A348EC568911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40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741617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IPSEC, SSL, 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layer in stack does this operate?</a:t>
            </a:r>
          </a:p>
          <a:p>
            <a:r>
              <a:rPr lang="en-US" dirty="0"/>
              <a:t>IPSEC	</a:t>
            </a:r>
          </a:p>
          <a:p>
            <a:pPr lvl="1"/>
            <a:r>
              <a:rPr lang="en-US" dirty="0"/>
              <a:t>Why do we need IP layer security</a:t>
            </a:r>
          </a:p>
          <a:p>
            <a:pPr lvl="1"/>
            <a:r>
              <a:rPr lang="en-US" dirty="0"/>
              <a:t>Transport </a:t>
            </a:r>
            <a:r>
              <a:rPr lang="en-US" dirty="0" err="1"/>
              <a:t>vs</a:t>
            </a:r>
            <a:r>
              <a:rPr lang="en-US" dirty="0"/>
              <a:t> tunnel mode</a:t>
            </a:r>
          </a:p>
          <a:p>
            <a:pPr lvl="1"/>
            <a:r>
              <a:rPr lang="en-US" dirty="0"/>
              <a:t>AH </a:t>
            </a:r>
            <a:r>
              <a:rPr lang="en-US" dirty="0" err="1"/>
              <a:t>vs</a:t>
            </a:r>
            <a:r>
              <a:rPr lang="en-US" dirty="0"/>
              <a:t> ESP mode</a:t>
            </a:r>
          </a:p>
          <a:p>
            <a:pPr lvl="1"/>
            <a:r>
              <a:rPr lang="en-US" dirty="0"/>
              <a:t>What security properties do they offer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41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396401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Bird’s eye view of IPSEC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28133" y="1879600"/>
          <a:ext cx="8178800" cy="3474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5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3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4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9974">
                <a:tc>
                  <a:txBody>
                    <a:bodyPr/>
                    <a:lstStyle/>
                    <a:p>
                      <a:r>
                        <a:rPr lang="en-US" sz="2400" dirty="0"/>
                        <a:t>Property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AH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ESP </a:t>
                      </a:r>
                      <a:r>
                        <a:rPr lang="en-US" sz="2400" dirty="0" err="1"/>
                        <a:t>enc</a:t>
                      </a:r>
                      <a:r>
                        <a:rPr lang="en-US" sz="2400" baseline="0" dirty="0"/>
                        <a:t> only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ESP </a:t>
                      </a:r>
                      <a:r>
                        <a:rPr lang="en-US" sz="2400" dirty="0" err="1"/>
                        <a:t>enc</a:t>
                      </a:r>
                      <a:r>
                        <a:rPr lang="en-US" sz="2400" dirty="0"/>
                        <a:t> + </a:t>
                      </a:r>
                      <a:r>
                        <a:rPr lang="en-US" sz="2400" dirty="0" err="1"/>
                        <a:t>auth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Access</a:t>
                      </a:r>
                      <a:r>
                        <a:rPr lang="en-US" sz="2400" baseline="0" dirty="0"/>
                        <a:t> control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Integrity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Origin</a:t>
                      </a:r>
                    </a:p>
                    <a:p>
                      <a:r>
                        <a:rPr lang="en-US" sz="2400" dirty="0"/>
                        <a:t>authentication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Replay protection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Confidentiality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25868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Bird’s eye view (2)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" y="1193800"/>
          <a:ext cx="8991600" cy="512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9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Transport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Tunnel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AH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Authenticates IP</a:t>
                      </a:r>
                      <a:r>
                        <a:rPr lang="en-US" sz="2400" baseline="0" dirty="0"/>
                        <a:t> payload and selected header fields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Authenticates</a:t>
                      </a:r>
                      <a:r>
                        <a:rPr lang="en-US" sz="2400" baseline="0" dirty="0"/>
                        <a:t> entire IP header + payload and selected outer headers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ESP </a:t>
                      </a:r>
                      <a:r>
                        <a:rPr lang="en-US" sz="2400" dirty="0" err="1"/>
                        <a:t>Enc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Encrypts IP payload and any v6 extension headers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Encrypts</a:t>
                      </a:r>
                      <a:r>
                        <a:rPr lang="en-US" sz="2400" baseline="0" dirty="0"/>
                        <a:t> entire inner IP packet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ESP </a:t>
                      </a:r>
                      <a:r>
                        <a:rPr lang="en-US" sz="2400" dirty="0" err="1"/>
                        <a:t>Enc</a:t>
                      </a:r>
                      <a:r>
                        <a:rPr lang="en-US" sz="2400" dirty="0"/>
                        <a:t> + </a:t>
                      </a:r>
                      <a:r>
                        <a:rPr lang="en-US" sz="2400" dirty="0" err="1"/>
                        <a:t>Auth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Encrypt IP payload</a:t>
                      </a:r>
                      <a:r>
                        <a:rPr lang="en-US" sz="2400" baseline="0" dirty="0"/>
                        <a:t> and v6 </a:t>
                      </a:r>
                      <a:r>
                        <a:rPr lang="en-US" sz="2400" baseline="0" dirty="0" err="1"/>
                        <a:t>ext</a:t>
                      </a:r>
                      <a:r>
                        <a:rPr lang="en-US" sz="2400" baseline="0" dirty="0"/>
                        <a:t> headers. Authenticates IP payload but not IP header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Encrypts entire inner IP</a:t>
                      </a:r>
                      <a:r>
                        <a:rPr lang="en-US" sz="2400" baseline="0" dirty="0"/>
                        <a:t> packet and authenticates inner IP packet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783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IPSEC, SSL, 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SSL protocol basics</a:t>
            </a:r>
          </a:p>
          <a:p>
            <a:pPr lvl="1"/>
            <a:r>
              <a:rPr lang="en-US" dirty="0" err="1"/>
              <a:t>Whats</a:t>
            </a:r>
            <a:r>
              <a:rPr lang="en-US" dirty="0"/>
              <a:t> a CA</a:t>
            </a:r>
          </a:p>
          <a:p>
            <a:pPr lvl="1"/>
            <a:r>
              <a:rPr lang="en-US" dirty="0"/>
              <a:t>Key exchange mechanism in SSL</a:t>
            </a:r>
          </a:p>
          <a:p>
            <a:pPr lvl="1"/>
            <a:r>
              <a:rPr lang="en-US" dirty="0"/>
              <a:t>Resilience to MITM</a:t>
            </a:r>
          </a:p>
          <a:p>
            <a:pPr lvl="1"/>
            <a:r>
              <a:rPr lang="en-US" dirty="0"/>
              <a:t>What assumptions underneath the security</a:t>
            </a:r>
          </a:p>
          <a:p>
            <a:pPr lvl="2"/>
            <a:r>
              <a:rPr lang="en-US" dirty="0"/>
              <a:t>CA, browser, user ..</a:t>
            </a:r>
          </a:p>
          <a:p>
            <a:r>
              <a:rPr lang="en-US" dirty="0"/>
              <a:t>How to improve performance</a:t>
            </a:r>
          </a:p>
          <a:p>
            <a:pPr lvl="1"/>
            <a:r>
              <a:rPr lang="en-US" dirty="0"/>
              <a:t>Reduce handshake, cipher suite negotiation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Revocation caching</a:t>
            </a:r>
          </a:p>
          <a:p>
            <a:r>
              <a:rPr lang="en-US" dirty="0"/>
              <a:t>How to integrate user into crypto protocols</a:t>
            </a:r>
          </a:p>
          <a:p>
            <a:pPr lvl="1"/>
            <a:r>
              <a:rPr lang="en-US" dirty="0"/>
              <a:t>Condition-safe ceremonies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44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3949700" y="-419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0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SDN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65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SDN ideas:</a:t>
            </a:r>
          </a:p>
          <a:p>
            <a:pPr lvl="1"/>
            <a:r>
              <a:rPr lang="en-US" dirty="0"/>
              <a:t>Decouple data and control</a:t>
            </a:r>
          </a:p>
          <a:p>
            <a:pPr lvl="1"/>
            <a:r>
              <a:rPr lang="en-US" dirty="0"/>
              <a:t>Consolidate management</a:t>
            </a:r>
          </a:p>
          <a:p>
            <a:pPr lvl="1"/>
            <a:r>
              <a:rPr lang="en-US" dirty="0"/>
              <a:t>Open programming APIs for networking</a:t>
            </a:r>
          </a:p>
          <a:p>
            <a:pPr lvl="1"/>
            <a:endParaRPr lang="en-US" dirty="0"/>
          </a:p>
          <a:p>
            <a:r>
              <a:rPr lang="en-US" dirty="0"/>
              <a:t>Simplifies management</a:t>
            </a:r>
          </a:p>
          <a:p>
            <a:pPr lvl="1"/>
            <a:r>
              <a:rPr lang="en-US" dirty="0"/>
              <a:t>Centralized, network-wide views</a:t>
            </a:r>
          </a:p>
          <a:p>
            <a:pPr lvl="1"/>
            <a:r>
              <a:rPr lang="en-US" dirty="0"/>
              <a:t>Clean abstraction</a:t>
            </a:r>
          </a:p>
          <a:p>
            <a:pPr lvl="1"/>
            <a:endParaRPr lang="en-US" dirty="0"/>
          </a:p>
          <a:p>
            <a:r>
              <a:rPr lang="en-US" dirty="0"/>
              <a:t>New security problems</a:t>
            </a:r>
          </a:p>
          <a:p>
            <a:pPr lvl="1"/>
            <a:r>
              <a:rPr lang="en-US" dirty="0"/>
              <a:t>Single point of failure, scalability, control plane attacks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45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397464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5. NIDS</a:t>
            </a:r>
            <a:endParaRPr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Network intrusion detection system can be an alternative (or a complement) to a firewall</a:t>
            </a:r>
          </a:p>
          <a:p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Careful design to only process most important events is needed</a:t>
            </a:r>
          </a:p>
          <a:p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Decoupling policy from analysis is important</a:t>
            </a:r>
          </a:p>
          <a:p>
            <a:r>
              <a:rPr lang="en-US" altLang="ja-JP" sz="2400">
                <a:latin typeface="Arial" charset="0"/>
                <a:ea typeface="ＭＳ Ｐゴシック" charset="0"/>
                <a:cs typeface="ＭＳ Ｐゴシック" charset="0"/>
              </a:rPr>
              <a:t>Protocols inherently ambiguous </a:t>
            </a:r>
          </a:p>
          <a:p>
            <a:pPr lvl="1"/>
            <a:r>
              <a:rPr lang="en-US" altLang="ja-JP" sz="2000">
                <a:latin typeface="Arial" charset="0"/>
                <a:ea typeface="ＭＳ Ｐゴシック" charset="0"/>
              </a:rPr>
              <a:t>Unclear how end-hosts implement the ambiguous parts</a:t>
            </a:r>
          </a:p>
          <a:p>
            <a:pPr lvl="1"/>
            <a:r>
              <a:rPr lang="en-US" altLang="ja-JP" sz="2000">
                <a:latin typeface="Arial" charset="0"/>
                <a:ea typeface="ＭＳ Ｐゴシック" charset="0"/>
              </a:rPr>
              <a:t>Can be used to evade NIDS</a:t>
            </a:r>
          </a:p>
          <a:p>
            <a:pPr lvl="1"/>
            <a:r>
              <a:rPr lang="en-US" altLang="ja-JP" sz="2000">
                <a:latin typeface="Arial" charset="0"/>
                <a:ea typeface="ＭＳ Ｐゴシック" charset="0"/>
              </a:rPr>
              <a:t>Possible solution: Protocol normalization (a.k.a. protocol scrubbing)</a:t>
            </a:r>
          </a:p>
        </p:txBody>
      </p:sp>
      <p:sp>
        <p:nvSpPr>
          <p:cNvPr id="1105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4D4F2DA-420A-3742-B54C-9A73074596D2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46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281012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Veriflow</a:t>
            </a:r>
            <a:r>
              <a:rPr lang="en-US" dirty="0"/>
              <a:t> key ideas:</a:t>
            </a:r>
          </a:p>
          <a:p>
            <a:pPr lvl="1"/>
            <a:r>
              <a:rPr lang="en-US" dirty="0"/>
              <a:t>Build EC to detect changes quickly</a:t>
            </a:r>
          </a:p>
          <a:p>
            <a:pPr lvl="1"/>
            <a:r>
              <a:rPr lang="en-US" dirty="0"/>
              <a:t>Build and query forward graph on changes</a:t>
            </a:r>
          </a:p>
          <a:p>
            <a:pPr lvl="1"/>
            <a:endParaRPr lang="en-US" dirty="0"/>
          </a:p>
          <a:p>
            <a:r>
              <a:rPr lang="en-US" dirty="0"/>
              <a:t>FIREMAN key ideas</a:t>
            </a:r>
          </a:p>
          <a:p>
            <a:pPr lvl="1"/>
            <a:r>
              <a:rPr lang="en-US" dirty="0"/>
              <a:t>Static analysis can reveal interesting problems</a:t>
            </a:r>
          </a:p>
          <a:p>
            <a:pPr lvl="1"/>
            <a:r>
              <a:rPr lang="en-US" dirty="0"/>
              <a:t>Analysis is sound and complete</a:t>
            </a:r>
          </a:p>
          <a:p>
            <a:pPr lvl="1"/>
            <a:r>
              <a:rPr lang="en-US" dirty="0"/>
              <a:t>Formal verification tools like BDD are awesome</a:t>
            </a:r>
          </a:p>
          <a:p>
            <a:pPr lvl="1"/>
            <a:r>
              <a:rPr lang="en-US" dirty="0"/>
              <a:t>Intra/Inter firewall consistencies</a:t>
            </a:r>
          </a:p>
          <a:p>
            <a:pPr lvl="1"/>
            <a:r>
              <a:rPr lang="en-US" dirty="0"/>
              <a:t>“logic” of composing rules/chains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Testing and verification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47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498130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7. DDoS 1/2</a:t>
            </a:r>
            <a:endParaRPr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400" dirty="0" err="1">
                <a:latin typeface="Arial" charset="0"/>
                <a:ea typeface="ＭＳ Ｐゴシック" charset="0"/>
                <a:cs typeface="ＭＳ Ｐゴシック" charset="0"/>
              </a:rPr>
              <a:t>DDoS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 is the networked version of </a:t>
            </a:r>
            <a:r>
              <a:rPr lang="en-US" altLang="ja-JP" sz="2400" dirty="0" err="1">
                <a:latin typeface="Arial" charset="0"/>
                <a:ea typeface="ＭＳ Ｐゴシック" charset="0"/>
                <a:cs typeface="ＭＳ Ｐゴシック" charset="0"/>
              </a:rPr>
              <a:t>DoS</a:t>
            </a:r>
            <a:endParaRPr lang="en-US" altLang="ja-JP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Types of </a:t>
            </a:r>
            <a:r>
              <a:rPr lang="en-US" altLang="ja-JP" sz="2400" dirty="0" err="1">
                <a:latin typeface="Arial" charset="0"/>
                <a:ea typeface="ＭＳ Ｐゴシック" charset="0"/>
                <a:cs typeface="ＭＳ Ｐゴシック" charset="0"/>
              </a:rPr>
              <a:t>DoS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  </a:t>
            </a:r>
            <a:r>
              <a:rPr lang="en-US" altLang="ja-JP" sz="2400" dirty="0" err="1">
                <a:latin typeface="Arial" charset="0"/>
                <a:ea typeface="ＭＳ Ｐゴシック" charset="0"/>
                <a:cs typeface="ＭＳ Ｐゴシック" charset="0"/>
              </a:rPr>
              <a:t>vs</a:t>
            </a: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400" dirty="0" err="1">
                <a:latin typeface="Arial" charset="0"/>
                <a:ea typeface="ＭＳ Ｐゴシック" charset="0"/>
                <a:cs typeface="ＭＳ Ｐゴシック" charset="0"/>
              </a:rPr>
              <a:t>DDoS</a:t>
            </a:r>
            <a:endParaRPr lang="en-US" altLang="ja-JP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Different protection schemes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 err="1">
                <a:latin typeface="Arial" charset="0"/>
                <a:ea typeface="ＭＳ Ｐゴシック" charset="0"/>
                <a:cs typeface="ＭＳ Ｐゴシック" charset="0"/>
              </a:rPr>
              <a:t>Syn</a:t>
            </a:r>
            <a:r>
              <a:rPr lang="en-US" altLang="ja-JP" sz="2000" dirty="0">
                <a:latin typeface="Arial" charset="0"/>
                <a:ea typeface="ＭＳ Ｐゴシック" charset="0"/>
                <a:cs typeface="ＭＳ Ｐゴシック" charset="0"/>
              </a:rPr>
              <a:t> cookie, filtering, puzzle</a:t>
            </a:r>
          </a:p>
          <a:p>
            <a:pPr>
              <a:lnSpc>
                <a:spcPct val="90000"/>
              </a:lnSpc>
            </a:pPr>
            <a:r>
              <a:rPr lang="en-US" altLang="ja-JP" sz="2400" dirty="0">
                <a:latin typeface="Arial" charset="0"/>
                <a:ea typeface="ＭＳ Ｐゴシック" charset="0"/>
                <a:cs typeface="ＭＳ Ｐゴシック" charset="0"/>
              </a:rPr>
              <a:t>Difficult to defend against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latin typeface="Arial" charset="0"/>
                <a:ea typeface="ＭＳ Ｐゴシック" charset="0"/>
              </a:rPr>
              <a:t>Patching and securing one’s host is </a:t>
            </a:r>
            <a:r>
              <a:rPr lang="en-US" altLang="ja-JP" sz="2000" b="1" dirty="0">
                <a:latin typeface="Arial" charset="0"/>
                <a:ea typeface="ＭＳ Ｐゴシック" charset="0"/>
              </a:rPr>
              <a:t>not</a:t>
            </a:r>
            <a:r>
              <a:rPr lang="en-US" altLang="ja-JP" sz="2000" dirty="0">
                <a:latin typeface="Arial" charset="0"/>
                <a:ea typeface="ＭＳ Ｐゴシック" charset="0"/>
              </a:rPr>
              <a:t> enough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latin typeface="Arial" charset="0"/>
                <a:ea typeface="ＭＳ Ｐゴシック" charset="0"/>
              </a:rPr>
              <a:t>Principally due to the nature (default connected) of the Internet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latin typeface="Arial" charset="0"/>
                <a:ea typeface="ＭＳ Ｐゴシック" charset="0"/>
              </a:rPr>
              <a:t>Filtering can be as damaging as the attack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>
                <a:latin typeface="Arial" charset="0"/>
                <a:ea typeface="ＭＳ Ｐゴシック" charset="0"/>
              </a:rPr>
              <a:t>Prevention is difficult, due to the role other machines play</a:t>
            </a:r>
          </a:p>
        </p:txBody>
      </p:sp>
      <p:sp>
        <p:nvSpPr>
          <p:cNvPr id="952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8891142-C8B0-C34D-9C66-DB989FD81046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48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09174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DDoS 2/2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49</a:t>
            </a:fld>
            <a:endParaRPr kumimoji="0" lang="en-US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322730" y="1397000"/>
            <a:ext cx="8821270" cy="4914900"/>
          </a:xfrm>
        </p:spPr>
        <p:txBody>
          <a:bodyPr>
            <a:normAutofit fontScale="77500" lnSpcReduction="20000"/>
          </a:bodyPr>
          <a:lstStyle/>
          <a:p>
            <a:pPr marL="342900" indent="-342900"/>
            <a:r>
              <a:rPr lang="en-US" dirty="0"/>
              <a:t>Amplification attacks</a:t>
            </a:r>
          </a:p>
          <a:p>
            <a:pPr marL="635508" lvl="1" indent="-342900"/>
            <a:r>
              <a:rPr lang="en-US" dirty="0"/>
              <a:t>Abuse existing protocols</a:t>
            </a:r>
          </a:p>
          <a:p>
            <a:pPr marL="635508" lvl="1" indent="-342900"/>
            <a:r>
              <a:rPr lang="en-US" dirty="0"/>
              <a:t>Large amplification factors easy to achieve</a:t>
            </a:r>
          </a:p>
          <a:p>
            <a:pPr marL="900684" lvl="2" indent="-342900"/>
            <a:r>
              <a:rPr lang="en-US" dirty="0"/>
              <a:t>E.g., BAF of 1,000 -&gt; 1GB/s of aggregate traffic yields 1TB/s of </a:t>
            </a:r>
            <a:r>
              <a:rPr lang="en-US" dirty="0" err="1"/>
              <a:t>DDoS</a:t>
            </a:r>
            <a:r>
              <a:rPr lang="en-US" dirty="0"/>
              <a:t> traffic</a:t>
            </a:r>
          </a:p>
          <a:p>
            <a:pPr marL="635508" lvl="1" indent="-342900"/>
            <a:r>
              <a:rPr lang="en-US" dirty="0"/>
              <a:t>Done in practice!</a:t>
            </a:r>
          </a:p>
          <a:p>
            <a:pPr marL="900684" lvl="2" indent="-342900"/>
            <a:r>
              <a:rPr lang="en-US" dirty="0"/>
              <a:t>Although people haven’t yet fully realized they could abuse NTP or P2P networks like </a:t>
            </a:r>
            <a:r>
              <a:rPr lang="en-US" dirty="0" err="1"/>
              <a:t>Kad</a:t>
            </a:r>
            <a:endParaRPr lang="en-US" dirty="0"/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/>
              <a:t>Crossfire attack </a:t>
            </a:r>
          </a:p>
          <a:p>
            <a:pPr marL="635508" lvl="1" indent="-342900"/>
            <a:r>
              <a:rPr lang="en-US" dirty="0"/>
              <a:t>“Lab attack” at the moment</a:t>
            </a:r>
          </a:p>
          <a:p>
            <a:pPr marL="635508" lvl="1" indent="-342900"/>
            <a:r>
              <a:rPr lang="en-US" dirty="0"/>
              <a:t>Unfortunately shows it is possible to have an attack </a:t>
            </a:r>
            <a:r>
              <a:rPr lang="en-US" b="1" dirty="0"/>
              <a:t>both </a:t>
            </a:r>
            <a:r>
              <a:rPr lang="en-US" dirty="0"/>
              <a:t>scalable </a:t>
            </a:r>
            <a:r>
              <a:rPr lang="en-US" b="1" dirty="0"/>
              <a:t>and</a:t>
            </a:r>
            <a:r>
              <a:rPr lang="en-US" dirty="0"/>
              <a:t> persistent</a:t>
            </a:r>
          </a:p>
          <a:p>
            <a:pPr marL="635508" lvl="1" indent="-342900"/>
            <a:r>
              <a:rPr lang="en-US" dirty="0"/>
              <a:t>Internet-scale simulation experiments </a:t>
            </a:r>
          </a:p>
          <a:p>
            <a:pPr marL="900684" lvl="2" indent="-342900"/>
            <a:r>
              <a:rPr lang="en-US" dirty="0"/>
              <a:t>Feasibility of the attack</a:t>
            </a:r>
          </a:p>
          <a:p>
            <a:pPr marL="900684" lvl="2" indent="-342900"/>
            <a:r>
              <a:rPr lang="en-US" dirty="0"/>
              <a:t>High impact with low cost</a:t>
            </a:r>
          </a:p>
        </p:txBody>
      </p:sp>
    </p:spTree>
    <p:extLst>
      <p:ext uri="{BB962C8B-B14F-4D97-AF65-F5344CB8AC3E}">
        <p14:creationId xmlns:p14="http://schemas.microsoft.com/office/powerpoint/2010/main" val="1305877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for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Automated generation of attack graphs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Shape and size of threats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4225996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8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.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Worms</a:t>
            </a:r>
            <a:endParaRPr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287867" y="1022350"/>
            <a:ext cx="8229600" cy="5613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ja-JP" sz="2200" dirty="0">
                <a:latin typeface="Calibri"/>
                <a:ea typeface="ＭＳ Ｐゴシック" charset="0"/>
                <a:cs typeface="Calibri"/>
              </a:rPr>
              <a:t>Worms are pieces of code that automatically replicate</a:t>
            </a:r>
          </a:p>
          <a:p>
            <a:pPr lvl="1">
              <a:lnSpc>
                <a:spcPct val="90000"/>
              </a:lnSpc>
            </a:pPr>
            <a:r>
              <a:rPr lang="en-US" altLang="ja-JP" sz="2200" dirty="0">
                <a:latin typeface="Calibri"/>
                <a:ea typeface="ＭＳ Ｐゴシック" charset="0"/>
                <a:cs typeface="Calibri"/>
              </a:rPr>
              <a:t>No need for human intervention in general, use software vulnerabilities, e.g., buffer overflows, to propagate</a:t>
            </a:r>
          </a:p>
          <a:p>
            <a:pPr>
              <a:lnSpc>
                <a:spcPct val="90000"/>
              </a:lnSpc>
            </a:pPr>
            <a:r>
              <a:rPr lang="en-US" altLang="ja-JP" sz="2200" dirty="0">
                <a:latin typeface="Calibri"/>
                <a:ea typeface="ＭＳ Ｐゴシック" charset="0"/>
                <a:cs typeface="Calibri"/>
              </a:rPr>
              <a:t>Propagation follows an exponential model</a:t>
            </a:r>
          </a:p>
          <a:p>
            <a:pPr lvl="1">
              <a:lnSpc>
                <a:spcPct val="90000"/>
              </a:lnSpc>
            </a:pPr>
            <a:r>
              <a:rPr lang="en-US" altLang="ja-JP" sz="2200" dirty="0">
                <a:latin typeface="Calibri"/>
                <a:ea typeface="ＭＳ Ｐゴシック" charset="0"/>
                <a:cs typeface="Calibri"/>
              </a:rPr>
              <a:t>Can be made faster by using optimizations</a:t>
            </a:r>
          </a:p>
          <a:p>
            <a:pPr lvl="1">
              <a:lnSpc>
                <a:spcPct val="90000"/>
              </a:lnSpc>
            </a:pPr>
            <a:r>
              <a:rPr lang="en-US" altLang="ja-JP" sz="2200" dirty="0">
                <a:latin typeface="Calibri"/>
                <a:ea typeface="ＭＳ Ｐゴシック" charset="0"/>
                <a:cs typeface="Calibri"/>
              </a:rPr>
              <a:t>Hit lists, localized scanning, …</a:t>
            </a:r>
          </a:p>
          <a:p>
            <a:pPr lvl="1">
              <a:lnSpc>
                <a:spcPct val="90000"/>
              </a:lnSpc>
            </a:pPr>
            <a:r>
              <a:rPr lang="en-US" altLang="ja-JP" sz="2200" dirty="0">
                <a:latin typeface="Calibri"/>
                <a:ea typeface="ＭＳ Ｐゴシック" charset="0"/>
                <a:cs typeface="Calibri"/>
              </a:rPr>
              <a:t>Can use multiple vectors of propagation</a:t>
            </a:r>
          </a:p>
          <a:p>
            <a:pPr lvl="1">
              <a:lnSpc>
                <a:spcPct val="90000"/>
              </a:lnSpc>
            </a:pPr>
            <a:r>
              <a:rPr lang="en-US" altLang="ja-JP" sz="2200" dirty="0">
                <a:latin typeface="Calibri"/>
                <a:ea typeface="ＭＳ Ｐゴシック" charset="0"/>
                <a:cs typeface="Calibri"/>
              </a:rPr>
              <a:t>E.g., </a:t>
            </a:r>
            <a:r>
              <a:rPr lang="en-US" altLang="ja-JP" sz="2200" dirty="0" err="1">
                <a:latin typeface="Calibri"/>
                <a:ea typeface="ＭＳ Ｐゴシック" charset="0"/>
                <a:cs typeface="Calibri"/>
              </a:rPr>
              <a:t>Nimda</a:t>
            </a:r>
            <a:r>
              <a:rPr lang="en-US" altLang="ja-JP" sz="2200" dirty="0">
                <a:latin typeface="Calibri"/>
                <a:ea typeface="ＭＳ Ｐゴシック" charset="0"/>
                <a:cs typeface="Calibri"/>
              </a:rPr>
              <a:t>, Witty (also viruses)</a:t>
            </a:r>
          </a:p>
          <a:p>
            <a:pPr>
              <a:lnSpc>
                <a:spcPct val="90000"/>
              </a:lnSpc>
            </a:pPr>
            <a:r>
              <a:rPr lang="en-US" altLang="ja-JP" sz="2200" dirty="0">
                <a:latin typeface="Calibri"/>
                <a:ea typeface="ＭＳ Ｐゴシック" charset="0"/>
                <a:cs typeface="Calibri"/>
              </a:rPr>
              <a:t>Great threat due to software monoculture</a:t>
            </a:r>
          </a:p>
          <a:p>
            <a:pPr lvl="1">
              <a:lnSpc>
                <a:spcPct val="90000"/>
              </a:lnSpc>
            </a:pPr>
            <a:r>
              <a:rPr lang="en-US" altLang="ja-JP" sz="2200" dirty="0">
                <a:latin typeface="Calibri"/>
                <a:ea typeface="ＭＳ Ｐゴシック" charset="0"/>
                <a:cs typeface="Calibri"/>
              </a:rPr>
              <a:t>Everybody is running the same OS and applications</a:t>
            </a:r>
          </a:p>
          <a:p>
            <a:pPr lvl="1">
              <a:lnSpc>
                <a:spcPct val="90000"/>
              </a:lnSpc>
            </a:pPr>
            <a:r>
              <a:rPr lang="en-US" altLang="ja-JP" sz="2200" dirty="0">
                <a:latin typeface="Calibri"/>
                <a:ea typeface="ＭＳ Ｐゴシック" charset="0"/>
                <a:cs typeface="Calibri"/>
              </a:rPr>
              <a:t>Increased access speeds seem like a recipe for disaster…</a:t>
            </a:r>
          </a:p>
          <a:p>
            <a:pPr>
              <a:lnSpc>
                <a:spcPct val="90000"/>
              </a:lnSpc>
            </a:pPr>
            <a:r>
              <a:rPr lang="en-US" altLang="ja-JP" sz="2200" dirty="0">
                <a:latin typeface="Calibri"/>
                <a:ea typeface="ＭＳ Ｐゴシック" charset="0"/>
                <a:cs typeface="Calibri"/>
              </a:rPr>
              <a:t>Economic analysis</a:t>
            </a:r>
          </a:p>
          <a:p>
            <a:pPr lvl="1">
              <a:lnSpc>
                <a:spcPct val="90000"/>
              </a:lnSpc>
            </a:pPr>
            <a:r>
              <a:rPr lang="en-US" altLang="ja-JP" sz="2200" dirty="0">
                <a:latin typeface="Calibri"/>
                <a:ea typeface="ＭＳ Ｐゴシック" charset="0"/>
                <a:cs typeface="Calibri"/>
              </a:rPr>
              <a:t>Many assumptions </a:t>
            </a:r>
          </a:p>
          <a:p>
            <a:pPr lvl="1">
              <a:lnSpc>
                <a:spcPct val="90000"/>
              </a:lnSpc>
            </a:pPr>
            <a:r>
              <a:rPr lang="en-US" altLang="ja-JP" sz="2200" dirty="0" err="1">
                <a:latin typeface="Calibri"/>
                <a:ea typeface="ＭＳ Ｐゴシック" charset="0"/>
                <a:cs typeface="Calibri"/>
              </a:rPr>
              <a:t>Bottomline</a:t>
            </a:r>
            <a:r>
              <a:rPr lang="en-US" altLang="ja-JP" sz="2200" dirty="0">
                <a:latin typeface="Calibri"/>
                <a:ea typeface="ＭＳ Ｐゴシック" charset="0"/>
                <a:cs typeface="Calibri"/>
              </a:rPr>
              <a:t>: catastrophic potential, reports not necessarily overblowing threat </a:t>
            </a:r>
          </a:p>
        </p:txBody>
      </p:sp>
      <p:sp>
        <p:nvSpPr>
          <p:cNvPr id="819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E56DEEE-C3F7-C440-BC8D-504125954DD0}" type="slidenum">
              <a:rPr lang="en-US" altLang="ja-JP" sz="800">
                <a:latin typeface="Arial" charset="0"/>
                <a:ea typeface="MS PGothic" charset="0"/>
                <a:cs typeface="MS PGothic" charset="0"/>
              </a:rPr>
              <a:pPr/>
              <a:t>50</a:t>
            </a:fld>
            <a:endParaRPr lang="en-US" altLang="ja-JP" sz="800">
              <a:latin typeface="Arial" charset="0"/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66543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can you do with attack graphs?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Risk analysis</a:t>
            </a:r>
          </a:p>
          <a:p>
            <a:endParaRPr lang="en-US" dirty="0"/>
          </a:p>
          <a:p>
            <a:r>
              <a:rPr lang="en-US" dirty="0"/>
              <a:t>Reliability analysis </a:t>
            </a:r>
          </a:p>
          <a:p>
            <a:endParaRPr lang="en-US" dirty="0"/>
          </a:p>
          <a:p>
            <a:r>
              <a:rPr lang="en-US" dirty="0"/>
              <a:t>Uncover hidden multi stage attacks</a:t>
            </a:r>
          </a:p>
          <a:p>
            <a:endParaRPr lang="en-US" dirty="0"/>
          </a:p>
          <a:p>
            <a:r>
              <a:rPr lang="en-US" dirty="0"/>
              <a:t>Graph metrics on overall threat landscape</a:t>
            </a:r>
          </a:p>
          <a:p>
            <a:endParaRPr lang="en-US" dirty="0"/>
          </a:p>
          <a:p>
            <a:r>
              <a:rPr lang="en-US" dirty="0"/>
              <a:t>Suggest remedial 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8184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art in attack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78475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3200" dirty="0"/>
              <a:t>Manual red teams</a:t>
            </a:r>
            <a:br>
              <a:rPr lang="en-US" sz="3200" dirty="0"/>
            </a:br>
            <a:endParaRPr lang="en-US" sz="3200" dirty="0"/>
          </a:p>
          <a:p>
            <a:r>
              <a:rPr lang="en-US" dirty="0"/>
              <a:t>“Local vulnerabilities” </a:t>
            </a:r>
          </a:p>
          <a:p>
            <a:pPr lvl="1"/>
            <a:r>
              <a:rPr lang="en-US" sz="3200" dirty="0"/>
              <a:t>Network scanners – COPS, Nessus, </a:t>
            </a:r>
            <a:r>
              <a:rPr lang="en-US" sz="3200" dirty="0" err="1"/>
              <a:t>nmap</a:t>
            </a:r>
            <a:endParaRPr lang="en-US" sz="3200" dirty="0"/>
          </a:p>
          <a:p>
            <a:pPr lvl="1"/>
            <a:endParaRPr lang="en-US" sz="3200" dirty="0"/>
          </a:p>
          <a:p>
            <a:r>
              <a:rPr lang="en-US" dirty="0"/>
              <a:t>Attack graphs</a:t>
            </a:r>
          </a:p>
          <a:p>
            <a:pPr lvl="1"/>
            <a:r>
              <a:rPr lang="en-US" dirty="0"/>
              <a:t>Each edge is a “atomic” attack </a:t>
            </a:r>
          </a:p>
          <a:p>
            <a:pPr lvl="1"/>
            <a:endParaRPr lang="en-US" dirty="0"/>
          </a:p>
          <a:p>
            <a:r>
              <a:rPr lang="en-US" dirty="0"/>
              <a:t>“Manual, tedious, error prone”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45032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Requirements of automated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Exhaustive </a:t>
            </a:r>
          </a:p>
          <a:p>
            <a:pPr lvl="1"/>
            <a:r>
              <a:rPr lang="en-US" dirty="0"/>
              <a:t>i.e., covers all possible attacks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Succinct</a:t>
            </a:r>
          </a:p>
          <a:p>
            <a:pPr lvl="1"/>
            <a:r>
              <a:rPr lang="en-US" dirty="0"/>
              <a:t>i.e., only contains relevant network states from which intruder reaches goal state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64030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High-level view of automation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Model the network</a:t>
            </a:r>
          </a:p>
          <a:p>
            <a:pPr marL="400050" lvl="1" indent="0">
              <a:buNone/>
            </a:pPr>
            <a:r>
              <a:rPr lang="en-US" dirty="0"/>
              <a:t>Specify nodes, edges, goals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Produce attack graph</a:t>
            </a:r>
          </a:p>
          <a:p>
            <a:pPr marL="0" lvl="1" indent="0">
              <a:buNone/>
            </a:pPr>
            <a:r>
              <a:rPr lang="en-US" dirty="0"/>
              <a:t>	e.g., using model checking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Represent back to “human readable” form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1538546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Presentation2.potx</Template>
  <TotalTime>8352</TotalTime>
  <Words>1879</Words>
  <Application>Microsoft Macintosh PowerPoint</Application>
  <PresentationFormat>On-screen Show (4:3)</PresentationFormat>
  <Paragraphs>441</Paragraphs>
  <Slides>50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3" baseType="lpstr">
      <vt:lpstr>Arial</vt:lpstr>
      <vt:lpstr>Calibri</vt:lpstr>
      <vt:lpstr>Presentation2</vt:lpstr>
      <vt:lpstr>Attack Graphs and  Attack Surface</vt:lpstr>
      <vt:lpstr>This lecture’s agenda</vt:lpstr>
      <vt:lpstr>Motivation  </vt:lpstr>
      <vt:lpstr>Motivation for these papers</vt:lpstr>
      <vt:lpstr>Outline for class</vt:lpstr>
      <vt:lpstr>What can you do with attack graphs?</vt:lpstr>
      <vt:lpstr>State of art in attack analysis</vt:lpstr>
      <vt:lpstr>Requirements of automated approach</vt:lpstr>
      <vt:lpstr>High-level view of automation</vt:lpstr>
      <vt:lpstr>PowerPoint Presentation</vt:lpstr>
      <vt:lpstr>Motivating Scenario</vt:lpstr>
      <vt:lpstr>Formal Model</vt:lpstr>
      <vt:lpstr>Algorithm for generation</vt:lpstr>
      <vt:lpstr>Attack rules</vt:lpstr>
      <vt:lpstr>PowerPoint Presentation</vt:lpstr>
      <vt:lpstr>Example Attack Graph</vt:lpstr>
      <vt:lpstr>How to use attack graphs?</vt:lpstr>
      <vt:lpstr>Limitations of paper</vt:lpstr>
      <vt:lpstr>Outline for class</vt:lpstr>
      <vt:lpstr>Attack Surface Motivation</vt:lpstr>
      <vt:lpstr>Paper definition</vt:lpstr>
      <vt:lpstr>Approach to determine Attack Surface</vt:lpstr>
      <vt:lpstr>Concrete contribution</vt:lpstr>
      <vt:lpstr>CA Verification</vt:lpstr>
      <vt:lpstr>CA Verification dependencies</vt:lpstr>
      <vt:lpstr>DANE TLSA proposal</vt:lpstr>
      <vt:lpstr>DANE TLSA dependencies</vt:lpstr>
      <vt:lpstr>Approach</vt:lpstr>
      <vt:lpstr>Is this enough?</vt:lpstr>
      <vt:lpstr>Resource graphs: CA vs DANE</vt:lpstr>
      <vt:lpstr>Measurement</vt:lpstr>
      <vt:lpstr>Limitations</vt:lpstr>
      <vt:lpstr>Takeaways</vt:lpstr>
      <vt:lpstr>Next class!</vt:lpstr>
      <vt:lpstr>ECE 18731 Network Security  Midterm Review</vt:lpstr>
      <vt:lpstr>Midterm details   </vt:lpstr>
      <vt:lpstr>How to prepare?</vt:lpstr>
      <vt:lpstr>Topics for midterm</vt:lpstr>
      <vt:lpstr>1. TCP/IP Security</vt:lpstr>
      <vt:lpstr>2. Secure Routing</vt:lpstr>
      <vt:lpstr>3. IPSEC, SSL, Authentication</vt:lpstr>
      <vt:lpstr>Bird’s eye view of IPSEC</vt:lpstr>
      <vt:lpstr>Bird’s eye view (2)</vt:lpstr>
      <vt:lpstr>IPSEC, SSL, Authentication</vt:lpstr>
      <vt:lpstr>4. SDN Security</vt:lpstr>
      <vt:lpstr>5. NIDS</vt:lpstr>
      <vt:lpstr>6. Testing and verification</vt:lpstr>
      <vt:lpstr>7. DDoS 1/2</vt:lpstr>
      <vt:lpstr>DDoS 2/2</vt:lpstr>
      <vt:lpstr>8. Worms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Butkiewicz</dc:creator>
  <cp:lastModifiedBy>Vyas Sekar</cp:lastModifiedBy>
  <cp:revision>3938</cp:revision>
  <dcterms:created xsi:type="dcterms:W3CDTF">2013-01-16T19:50:08Z</dcterms:created>
  <dcterms:modified xsi:type="dcterms:W3CDTF">2022-02-28T00:42:43Z</dcterms:modified>
</cp:coreProperties>
</file>