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</p:sldIdLst>
  <p:sldSz cx="13004800" cy="8128000"/>
  <p:notesSz cx="6858000" cy="9144000"/>
  <p:defaultTextStyle>
    <a:lvl1pPr defTabSz="482600">
      <a:defRPr spc="-18">
        <a:solidFill>
          <a:srgbClr val="FFFFFF"/>
        </a:solidFill>
        <a:latin typeface="+mn-lt"/>
        <a:ea typeface="+mn-ea"/>
        <a:cs typeface="+mn-cs"/>
        <a:sym typeface="Vista Sans OT Reg"/>
      </a:defRPr>
    </a:lvl1pPr>
    <a:lvl2pPr indent="279400" defTabSz="482600">
      <a:defRPr spc="-18">
        <a:solidFill>
          <a:srgbClr val="FFFFFF"/>
        </a:solidFill>
        <a:latin typeface="+mn-lt"/>
        <a:ea typeface="+mn-ea"/>
        <a:cs typeface="+mn-cs"/>
        <a:sym typeface="Vista Sans OT Reg"/>
      </a:defRPr>
    </a:lvl2pPr>
    <a:lvl3pPr indent="571500" defTabSz="482600">
      <a:defRPr spc="-18">
        <a:solidFill>
          <a:srgbClr val="FFFFFF"/>
        </a:solidFill>
        <a:latin typeface="+mn-lt"/>
        <a:ea typeface="+mn-ea"/>
        <a:cs typeface="+mn-cs"/>
        <a:sym typeface="Vista Sans OT Reg"/>
      </a:defRPr>
    </a:lvl3pPr>
    <a:lvl4pPr indent="850900" defTabSz="482600">
      <a:defRPr spc="-18">
        <a:solidFill>
          <a:srgbClr val="FFFFFF"/>
        </a:solidFill>
        <a:latin typeface="+mn-lt"/>
        <a:ea typeface="+mn-ea"/>
        <a:cs typeface="+mn-cs"/>
        <a:sym typeface="Vista Sans OT Reg"/>
      </a:defRPr>
    </a:lvl4pPr>
    <a:lvl5pPr indent="1143000" defTabSz="482600">
      <a:defRPr spc="-18">
        <a:solidFill>
          <a:srgbClr val="FFFFFF"/>
        </a:solidFill>
        <a:latin typeface="+mn-lt"/>
        <a:ea typeface="+mn-ea"/>
        <a:cs typeface="+mn-cs"/>
        <a:sym typeface="Vista Sans OT Reg"/>
      </a:defRPr>
    </a:lvl5pPr>
    <a:lvl6pPr indent="1422400" defTabSz="482600">
      <a:defRPr spc="-18">
        <a:solidFill>
          <a:srgbClr val="FFFFFF"/>
        </a:solidFill>
        <a:latin typeface="+mn-lt"/>
        <a:ea typeface="+mn-ea"/>
        <a:cs typeface="+mn-cs"/>
        <a:sym typeface="Vista Sans OT Reg"/>
      </a:defRPr>
    </a:lvl6pPr>
    <a:lvl7pPr indent="1714500" defTabSz="482600">
      <a:defRPr spc="-18">
        <a:solidFill>
          <a:srgbClr val="FFFFFF"/>
        </a:solidFill>
        <a:latin typeface="+mn-lt"/>
        <a:ea typeface="+mn-ea"/>
        <a:cs typeface="+mn-cs"/>
        <a:sym typeface="Vista Sans OT Reg"/>
      </a:defRPr>
    </a:lvl7pPr>
    <a:lvl8pPr indent="1993900" defTabSz="482600">
      <a:defRPr spc="-18">
        <a:solidFill>
          <a:srgbClr val="FFFFFF"/>
        </a:solidFill>
        <a:latin typeface="+mn-lt"/>
        <a:ea typeface="+mn-ea"/>
        <a:cs typeface="+mn-cs"/>
        <a:sym typeface="Vista Sans OT Reg"/>
      </a:defRPr>
    </a:lvl8pPr>
    <a:lvl9pPr indent="2286000" defTabSz="482600">
      <a:defRPr spc="-18">
        <a:solidFill>
          <a:srgbClr val="FFFFFF"/>
        </a:solidFill>
        <a:latin typeface="+mn-lt"/>
        <a:ea typeface="+mn-ea"/>
        <a:cs typeface="+mn-cs"/>
        <a:sym typeface="Vista Sans OT Reg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D8DFEA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3B59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3B5998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432" y="-104"/>
      </p:cViewPr>
      <p:guideLst>
        <p:guide orient="horz" pos="2560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printerSettings" Target="printerSettings/printerSettings1.bin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presProps" Target="presProps.xml"/><Relationship Id="rId112" Type="http://schemas.openxmlformats.org/officeDocument/2006/relationships/viewProps" Target="viewProps.xml"/><Relationship Id="rId113" Type="http://schemas.openxmlformats.org/officeDocument/2006/relationships/theme" Target="theme/theme1.xml"/><Relationship Id="rId11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77235587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82600">
      <a:defRPr>
        <a:latin typeface="+mn-lt"/>
        <a:ea typeface="+mn-ea"/>
        <a:cs typeface="+mn-cs"/>
        <a:sym typeface="Vista Sans OT Reg"/>
      </a:defRPr>
    </a:lvl1pPr>
    <a:lvl2pPr indent="228600" defTabSz="482600">
      <a:defRPr>
        <a:latin typeface="+mn-lt"/>
        <a:ea typeface="+mn-ea"/>
        <a:cs typeface="+mn-cs"/>
        <a:sym typeface="Vista Sans OT Reg"/>
      </a:defRPr>
    </a:lvl2pPr>
    <a:lvl3pPr indent="457200" defTabSz="482600">
      <a:defRPr>
        <a:latin typeface="+mn-lt"/>
        <a:ea typeface="+mn-ea"/>
        <a:cs typeface="+mn-cs"/>
        <a:sym typeface="Vista Sans OT Reg"/>
      </a:defRPr>
    </a:lvl3pPr>
    <a:lvl4pPr indent="685800" defTabSz="482600">
      <a:defRPr>
        <a:latin typeface="+mn-lt"/>
        <a:ea typeface="+mn-ea"/>
        <a:cs typeface="+mn-cs"/>
        <a:sym typeface="Vista Sans OT Reg"/>
      </a:defRPr>
    </a:lvl4pPr>
    <a:lvl5pPr indent="914400" defTabSz="482600">
      <a:defRPr>
        <a:latin typeface="+mn-lt"/>
        <a:ea typeface="+mn-ea"/>
        <a:cs typeface="+mn-cs"/>
        <a:sym typeface="Vista Sans OT Reg"/>
      </a:defRPr>
    </a:lvl5pPr>
    <a:lvl6pPr indent="1143000" defTabSz="482600">
      <a:defRPr>
        <a:latin typeface="+mn-lt"/>
        <a:ea typeface="+mn-ea"/>
        <a:cs typeface="+mn-cs"/>
        <a:sym typeface="Vista Sans OT Reg"/>
      </a:defRPr>
    </a:lvl6pPr>
    <a:lvl7pPr indent="1371600" defTabSz="482600">
      <a:defRPr>
        <a:latin typeface="+mn-lt"/>
        <a:ea typeface="+mn-ea"/>
        <a:cs typeface="+mn-cs"/>
        <a:sym typeface="Vista Sans OT Reg"/>
      </a:defRPr>
    </a:lvl7pPr>
    <a:lvl8pPr indent="1600200" defTabSz="482600">
      <a:defRPr>
        <a:latin typeface="+mn-lt"/>
        <a:ea typeface="+mn-ea"/>
        <a:cs typeface="+mn-cs"/>
        <a:sym typeface="Vista Sans OT Reg"/>
      </a:defRPr>
    </a:lvl8pPr>
    <a:lvl9pPr indent="1828800" defTabSz="482600">
      <a:defRPr>
        <a:latin typeface="+mn-lt"/>
        <a:ea typeface="+mn-ea"/>
        <a:cs typeface="+mn-cs"/>
        <a:sym typeface="Vista Sans OT Reg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Unlike popularly believed, memory errors are not isolated events and can bombard a server, creating a kind of denial of service attack.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2" name="Shape 3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- Correctable errors occur relatively commonly and affect around 2% of servers each month.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13" name="Shape 7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Unlike popularly believed, memory errors are not isolated events and can bombard a server, creating a kind of denial of service attack.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pe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b_logo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5392" y="3000692"/>
            <a:ext cx="8140701" cy="1672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los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3575684" y="4764234"/>
            <a:ext cx="7044043" cy="193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b">
            <a:spAutoFit/>
          </a:bodyPr>
          <a:lstStyle>
            <a:lvl1pPr algn="r">
              <a:lnSpc>
                <a:spcPct val="90000"/>
              </a:lnSpc>
              <a:defRPr sz="1100" spc="-11">
                <a:solidFill>
                  <a:srgbClr val="98ADDA"/>
                </a:solidFill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1100" spc="-11">
                <a:solidFill>
                  <a:srgbClr val="98ADDA"/>
                </a:solidFill>
              </a:rPr>
              <a:t>(c) 2009 Facebook, Inc. or its licensors.  "Facebook" is a registered trademark of Facebook, Inc.. All rights reserved. 1.0</a:t>
            </a:r>
          </a:p>
        </p:txBody>
      </p:sp>
      <p:pic>
        <p:nvPicPr>
          <p:cNvPr id="28" name="fb_logo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5392" y="3000692"/>
            <a:ext cx="8140701" cy="1672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787400" y="1943100"/>
            <a:ext cx="11430000" cy="37846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sz="5800" spc="-58">
                <a:solidFill>
                  <a:srgbClr val="FFFFFF"/>
                </a:solidFill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800" spc="-58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787400" y="4906739"/>
            <a:ext cx="11417300" cy="2546053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spcBef>
                <a:spcPts val="200"/>
              </a:spcBef>
              <a:defRPr sz="1800" spc="-18">
                <a:solidFill>
                  <a:srgbClr val="ACBEE5"/>
                </a:solidFill>
                <a:latin typeface="+mn-lt"/>
                <a:ea typeface="+mn-ea"/>
                <a:cs typeface="+mn-cs"/>
                <a:sym typeface="Vista Sans OT Reg"/>
              </a:defRPr>
            </a:lvl1pPr>
            <a:lvl2pPr marL="0" indent="0">
              <a:spcBef>
                <a:spcPts val="200"/>
              </a:spcBef>
              <a:buSzTx/>
              <a:buNone/>
              <a:defRPr sz="1800" spc="-18">
                <a:solidFill>
                  <a:srgbClr val="ACBEE5"/>
                </a:solidFill>
                <a:latin typeface="+mn-lt"/>
                <a:ea typeface="+mn-ea"/>
                <a:cs typeface="+mn-cs"/>
                <a:sym typeface="Vista Sans OT Reg"/>
              </a:defRPr>
            </a:lvl2pPr>
            <a:lvl3pPr marL="0" indent="0">
              <a:spcBef>
                <a:spcPts val="200"/>
              </a:spcBef>
              <a:buSzTx/>
              <a:buNone/>
              <a:defRPr sz="1800" spc="-18">
                <a:solidFill>
                  <a:srgbClr val="ACBEE5"/>
                </a:solidFill>
                <a:latin typeface="+mn-lt"/>
                <a:ea typeface="+mn-ea"/>
                <a:cs typeface="+mn-cs"/>
                <a:sym typeface="Vista Sans OT Reg"/>
              </a:defRPr>
            </a:lvl3pPr>
            <a:lvl4pPr marL="0" indent="0">
              <a:spcBef>
                <a:spcPts val="200"/>
              </a:spcBef>
              <a:buSzTx/>
              <a:buNone/>
              <a:defRPr sz="1800" spc="-18">
                <a:solidFill>
                  <a:srgbClr val="ACBEE5"/>
                </a:solidFill>
                <a:latin typeface="+mn-lt"/>
                <a:ea typeface="+mn-ea"/>
                <a:cs typeface="+mn-cs"/>
                <a:sym typeface="Vista Sans OT Reg"/>
              </a:defRPr>
            </a:lvl4pPr>
            <a:lvl5pPr marL="0" indent="0">
              <a:spcBef>
                <a:spcPts val="200"/>
              </a:spcBef>
              <a:buSzTx/>
              <a:buNone/>
              <a:defRPr sz="1800" spc="-18">
                <a:solidFill>
                  <a:srgbClr val="ACBEE5"/>
                </a:solidFill>
                <a:latin typeface="+mn-lt"/>
                <a:ea typeface="+mn-ea"/>
                <a:cs typeface="+mn-cs"/>
                <a:sym typeface="Vista Sans OT Reg"/>
              </a:defRPr>
            </a:lvl5pPr>
          </a:lstStyle>
          <a:p>
            <a:pPr lvl="0">
              <a:defRPr spc="0">
                <a:solidFill>
                  <a:srgbClr val="000000"/>
                </a:solidFill>
              </a:defRPr>
            </a:pPr>
            <a:r>
              <a:rPr spc="-18">
                <a:solidFill>
                  <a:srgbClr val="ACBEE5"/>
                </a:solidFill>
              </a:rPr>
              <a:t>Body Level One</a:t>
            </a:r>
          </a:p>
          <a:p>
            <a:pPr lvl="1">
              <a:defRPr spc="0">
                <a:solidFill>
                  <a:srgbClr val="000000"/>
                </a:solidFill>
              </a:defRPr>
            </a:pPr>
            <a:r>
              <a:rPr spc="-18">
                <a:solidFill>
                  <a:srgbClr val="ACBEE5"/>
                </a:solidFill>
              </a:rPr>
              <a:t>Body Level Two</a:t>
            </a:r>
          </a:p>
          <a:p>
            <a:pPr lvl="2">
              <a:defRPr spc="0">
                <a:solidFill>
                  <a:srgbClr val="000000"/>
                </a:solidFill>
              </a:defRPr>
            </a:pPr>
            <a:r>
              <a:rPr spc="-18">
                <a:solidFill>
                  <a:srgbClr val="ACBEE5"/>
                </a:solidFill>
              </a:rPr>
              <a:t>Body Level Three</a:t>
            </a:r>
          </a:p>
          <a:p>
            <a:pPr lvl="3">
              <a:defRPr spc="0">
                <a:solidFill>
                  <a:srgbClr val="000000"/>
                </a:solidFill>
              </a:defRPr>
            </a:pPr>
            <a:r>
              <a:rPr spc="-18">
                <a:solidFill>
                  <a:srgbClr val="ACBEE5"/>
                </a:solidFill>
              </a:rPr>
              <a:t>Body Level Four</a:t>
            </a:r>
          </a:p>
          <a:p>
            <a:pPr lvl="4">
              <a:defRPr spc="0">
                <a:solidFill>
                  <a:srgbClr val="000000"/>
                </a:solidFill>
              </a:defRPr>
            </a:pPr>
            <a:r>
              <a:rPr spc="-18">
                <a:solidFill>
                  <a:srgbClr val="ACBEE5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que Blu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87400" y="1943100"/>
            <a:ext cx="11430000" cy="37846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sz="5800" spc="-58">
                <a:solidFill>
                  <a:srgbClr val="FFFFFF"/>
                </a:solidFill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800" spc="-58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que Blac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87400" y="1943100"/>
            <a:ext cx="11430000" cy="37846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sz="5800" spc="-58">
                <a:solidFill>
                  <a:srgbClr val="FFFFFF"/>
                </a:solidFill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800" spc="-58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/>
            </a:pPr>
            <a:r>
              <a:rPr sz="4600" spc="-45"/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214711" indent="-214711">
              <a:lnSpc>
                <a:spcPct val="110000"/>
              </a:lnSpc>
              <a:spcBef>
                <a:spcPts val="1700"/>
              </a:spcBef>
              <a:buClr>
                <a:srgbClr val="3B5998"/>
              </a:buClr>
              <a:buFont typeface="Lucida Grande"/>
              <a:buChar char="▪"/>
              <a:defRPr sz="2800" spc="-28">
                <a:solidFill>
                  <a:srgbClr val="000000"/>
                </a:solidFill>
                <a:latin typeface="+mn-lt"/>
                <a:ea typeface="+mn-ea"/>
                <a:cs typeface="+mn-cs"/>
                <a:sym typeface="Vista Sans OT Reg"/>
              </a:defRPr>
            </a:lvl2pPr>
            <a:lvl3pPr marL="480444" indent="-239144">
              <a:lnSpc>
                <a:spcPct val="110000"/>
              </a:lnSpc>
              <a:spcBef>
                <a:spcPts val="1400"/>
              </a:spcBef>
              <a:buClr>
                <a:srgbClr val="9A9A9A"/>
              </a:buClr>
              <a:buFont typeface="Lucida Grande"/>
              <a:buChar char="▪"/>
              <a:defRPr sz="2800" spc="-28">
                <a:solidFill>
                  <a:srgbClr val="000000"/>
                </a:solidFill>
                <a:latin typeface="+mn-lt"/>
                <a:ea typeface="+mn-ea"/>
                <a:cs typeface="+mn-cs"/>
                <a:sym typeface="Vista Sans OT Reg"/>
              </a:defRPr>
            </a:lvl3pPr>
            <a:lvl4pPr marL="688862" indent="-175654">
              <a:lnSpc>
                <a:spcPct val="110000"/>
              </a:lnSpc>
              <a:spcBef>
                <a:spcPts val="1400"/>
              </a:spcBef>
              <a:buClr>
                <a:srgbClr val="9A9A9A"/>
              </a:buClr>
              <a:buFont typeface="Lucida Grande"/>
              <a:buChar char="▪"/>
              <a:defRPr sz="2600" spc="-26">
                <a:solidFill>
                  <a:srgbClr val="000000"/>
                </a:solidFill>
                <a:latin typeface="+mn-lt"/>
                <a:ea typeface="+mn-ea"/>
                <a:cs typeface="+mn-cs"/>
                <a:sym typeface="Vista Sans OT Reg"/>
              </a:defRPr>
            </a:lvl4pPr>
            <a:lvl5pPr marL="926949" indent="-180945">
              <a:lnSpc>
                <a:spcPct val="110000"/>
              </a:lnSpc>
              <a:spcBef>
                <a:spcPts val="1400"/>
              </a:spcBef>
              <a:buClr>
                <a:srgbClr val="9A9A9A"/>
              </a:buClr>
              <a:buFont typeface="Lucida Grande"/>
              <a:buChar char="▪"/>
              <a:defRPr sz="2600" spc="-26">
                <a:solidFill>
                  <a:srgbClr val="000000"/>
                </a:solidFill>
                <a:latin typeface="+mn-lt"/>
                <a:ea typeface="+mn-ea"/>
                <a:cs typeface="+mn-cs"/>
                <a:sym typeface="Vista Sans OT Reg"/>
              </a:defRPr>
            </a:lvl5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400" spc="-34">
                <a:solidFill>
                  <a:srgbClr val="6D84B4"/>
                </a:solidFill>
              </a:rPr>
              <a:t>Body Level One</a:t>
            </a:r>
          </a:p>
          <a:p>
            <a:pPr lvl="1">
              <a:defRPr sz="1800" spc="0"/>
            </a:pPr>
            <a:r>
              <a:rPr sz="2800" spc="-28"/>
              <a:t>Body Level Two</a:t>
            </a:r>
          </a:p>
          <a:p>
            <a:pPr lvl="2">
              <a:defRPr sz="1800" spc="0"/>
            </a:pPr>
            <a:r>
              <a:rPr sz="2800" spc="-28"/>
              <a:t>Body Level Three</a:t>
            </a:r>
          </a:p>
          <a:p>
            <a:pPr lvl="3">
              <a:defRPr sz="1800" spc="0"/>
            </a:pPr>
            <a:r>
              <a:rPr sz="2600" spc="-26"/>
              <a:t>Body Level Four</a:t>
            </a:r>
          </a:p>
          <a:p>
            <a:pPr lvl="4">
              <a:defRPr sz="1800" spc="0"/>
            </a:pPr>
            <a:r>
              <a:rPr sz="2600" spc="-26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/>
            </a:pPr>
            <a:r>
              <a:rPr sz="4600" spc="-45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787400" y="1612900"/>
            <a:ext cx="11417300" cy="5956300"/>
          </a:xfrm>
          <a:prstGeom prst="rect">
            <a:avLst/>
          </a:prstGeom>
        </p:spPr>
        <p:txBody>
          <a:bodyPr/>
          <a:lstStyle>
            <a:lvl1pPr marL="214711" indent="-214711">
              <a:lnSpc>
                <a:spcPct val="110000"/>
              </a:lnSpc>
              <a:spcBef>
                <a:spcPts val="1700"/>
              </a:spcBef>
              <a:buClr>
                <a:srgbClr val="3B5998"/>
              </a:buClr>
              <a:buSzPct val="65000"/>
              <a:buFont typeface="Lucida Grande"/>
              <a:buChar char="▪"/>
              <a:defRPr sz="2800" spc="-84">
                <a:solidFill>
                  <a:srgbClr val="000000"/>
                </a:solidFill>
                <a:latin typeface="+mn-lt"/>
                <a:ea typeface="+mn-ea"/>
                <a:cs typeface="+mn-cs"/>
                <a:sym typeface="Vista Sans OT Reg"/>
              </a:defRPr>
            </a:lvl1pPr>
            <a:lvl2pPr marL="480444" indent="-239144">
              <a:lnSpc>
                <a:spcPct val="110000"/>
              </a:lnSpc>
              <a:spcBef>
                <a:spcPts val="1400"/>
              </a:spcBef>
              <a:buClr>
                <a:srgbClr val="9A9A9A"/>
              </a:buClr>
              <a:buFont typeface="Lucida Grande"/>
              <a:buChar char="▪"/>
              <a:defRPr sz="2800" spc="-84">
                <a:solidFill>
                  <a:srgbClr val="000000"/>
                </a:solidFill>
                <a:latin typeface="+mn-lt"/>
                <a:ea typeface="+mn-ea"/>
                <a:cs typeface="+mn-cs"/>
                <a:sym typeface="Vista Sans OT Reg"/>
              </a:defRPr>
            </a:lvl2pPr>
            <a:lvl3pPr marL="696354" indent="-175654">
              <a:lnSpc>
                <a:spcPct val="110000"/>
              </a:lnSpc>
              <a:spcBef>
                <a:spcPts val="1400"/>
              </a:spcBef>
              <a:buClr>
                <a:srgbClr val="9A9A9A"/>
              </a:buClr>
              <a:buSzPct val="54999"/>
              <a:buFont typeface="Lucida Grande"/>
              <a:buChar char="▪"/>
              <a:defRPr sz="2600" spc="-78">
                <a:solidFill>
                  <a:srgbClr val="000000"/>
                </a:solidFill>
                <a:latin typeface="+mn-lt"/>
                <a:ea typeface="+mn-ea"/>
                <a:cs typeface="+mn-cs"/>
                <a:sym typeface="Vista Sans OT Reg"/>
              </a:defRPr>
            </a:lvl3pPr>
            <a:lvl4pPr marL="930245" indent="-180945">
              <a:lnSpc>
                <a:spcPct val="110000"/>
              </a:lnSpc>
              <a:spcBef>
                <a:spcPts val="1400"/>
              </a:spcBef>
              <a:buClr>
                <a:srgbClr val="9A9A9A"/>
              </a:buClr>
              <a:buSzPct val="45000"/>
              <a:buFont typeface="Lucida Grande"/>
              <a:buChar char="▪"/>
              <a:defRPr sz="2600" spc="-78">
                <a:solidFill>
                  <a:srgbClr val="000000"/>
                </a:solidFill>
                <a:latin typeface="+mn-lt"/>
                <a:ea typeface="+mn-ea"/>
                <a:cs typeface="+mn-cs"/>
                <a:sym typeface="Vista Sans OT Reg"/>
              </a:defRPr>
            </a:lvl4pPr>
            <a:lvl5pPr marL="1159744" indent="-159782">
              <a:lnSpc>
                <a:spcPct val="110000"/>
              </a:lnSpc>
              <a:spcBef>
                <a:spcPts val="1400"/>
              </a:spcBef>
              <a:buClr>
                <a:srgbClr val="9A9A9A"/>
              </a:buClr>
              <a:buFont typeface="Lucida Grande"/>
              <a:buChar char="▪"/>
              <a:defRPr sz="2400" spc="-72">
                <a:solidFill>
                  <a:srgbClr val="000000"/>
                </a:solidFill>
                <a:latin typeface="+mn-lt"/>
                <a:ea typeface="+mn-ea"/>
                <a:cs typeface="+mn-cs"/>
                <a:sym typeface="Vista Sans OT Reg"/>
              </a:defRPr>
            </a:lvl5pPr>
          </a:lstStyle>
          <a:p>
            <a:pPr lvl="0">
              <a:defRPr sz="1800" spc="0"/>
            </a:pPr>
            <a:r>
              <a:rPr sz="2800" spc="-84"/>
              <a:t>Body Level One</a:t>
            </a:r>
          </a:p>
          <a:p>
            <a:pPr lvl="1">
              <a:defRPr sz="1800" spc="0"/>
            </a:pPr>
            <a:r>
              <a:rPr sz="2800" spc="-84"/>
              <a:t>Body Level Two</a:t>
            </a:r>
          </a:p>
          <a:p>
            <a:pPr lvl="2">
              <a:defRPr sz="1800" spc="0"/>
            </a:pPr>
            <a:r>
              <a:rPr sz="2600" spc="-78"/>
              <a:t>Body Level Three</a:t>
            </a:r>
          </a:p>
          <a:p>
            <a:pPr lvl="3">
              <a:defRPr sz="1800" spc="0"/>
            </a:pPr>
            <a:r>
              <a:rPr sz="2600" spc="-78"/>
              <a:t>Body Level Four</a:t>
            </a:r>
          </a:p>
          <a:p>
            <a:pPr lvl="4">
              <a:defRPr sz="1800" spc="0"/>
            </a:pPr>
            <a:r>
              <a:rPr sz="2400" spc="-72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 spc="0"/>
            </a:pPr>
            <a:r>
              <a:rPr sz="4600" spc="-45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787400" y="1295400"/>
            <a:ext cx="11417300" cy="939800"/>
          </a:xfrm>
          <a:prstGeom prst="rect">
            <a:avLst/>
          </a:prstGeom>
        </p:spPr>
        <p:txBody>
          <a:bodyPr/>
          <a:lstStyle>
            <a:lvl1pPr algn="ctr"/>
            <a:lvl2pPr marL="0" indent="0" algn="ctr">
              <a:lnSpc>
                <a:spcPct val="90000"/>
              </a:lnSpc>
              <a:spcBef>
                <a:spcPts val="1700"/>
              </a:spcBef>
              <a:buClr>
                <a:srgbClr val="3B5998"/>
              </a:buClr>
              <a:buSzTx/>
              <a:buFont typeface="Lucida Grande"/>
              <a:buNone/>
              <a:defRPr sz="2800" spc="-28">
                <a:solidFill>
                  <a:srgbClr val="000000"/>
                </a:solidFill>
                <a:latin typeface="+mn-lt"/>
                <a:ea typeface="+mn-ea"/>
                <a:cs typeface="+mn-cs"/>
                <a:sym typeface="Vista Sans OT Reg"/>
              </a:defRPr>
            </a:lvl2pPr>
            <a:lvl3pPr marL="0" indent="0" algn="ctr">
              <a:lnSpc>
                <a:spcPct val="90000"/>
              </a:lnSpc>
              <a:spcBef>
                <a:spcPts val="1400"/>
              </a:spcBef>
              <a:buClr>
                <a:srgbClr val="9A9A9A"/>
              </a:buClr>
              <a:buSzTx/>
              <a:buFont typeface="Lucida Grande"/>
              <a:buNone/>
              <a:defRPr sz="2800" spc="-28">
                <a:solidFill>
                  <a:srgbClr val="000000"/>
                </a:solidFill>
                <a:latin typeface="+mn-lt"/>
                <a:ea typeface="+mn-ea"/>
                <a:cs typeface="+mn-cs"/>
                <a:sym typeface="Vista Sans OT Reg"/>
              </a:defRPr>
            </a:lvl3pPr>
            <a:lvl4pPr marL="0" indent="0" algn="ctr">
              <a:lnSpc>
                <a:spcPct val="90000"/>
              </a:lnSpc>
              <a:spcBef>
                <a:spcPts val="1400"/>
              </a:spcBef>
              <a:buClr>
                <a:srgbClr val="9A9A9A"/>
              </a:buClr>
              <a:buSzTx/>
              <a:buFont typeface="Lucida Grande"/>
              <a:buNone/>
              <a:defRPr sz="2600" spc="-26">
                <a:solidFill>
                  <a:srgbClr val="000000"/>
                </a:solidFill>
                <a:latin typeface="+mn-lt"/>
                <a:ea typeface="+mn-ea"/>
                <a:cs typeface="+mn-cs"/>
                <a:sym typeface="Vista Sans OT Reg"/>
              </a:defRPr>
            </a:lvl4pPr>
            <a:lvl5pPr marL="0" indent="0" algn="ctr">
              <a:lnSpc>
                <a:spcPct val="90000"/>
              </a:lnSpc>
              <a:spcBef>
                <a:spcPts val="1400"/>
              </a:spcBef>
              <a:buClr>
                <a:srgbClr val="9A9A9A"/>
              </a:buClr>
              <a:buSzTx/>
              <a:buFont typeface="Lucida Grande"/>
              <a:buNone/>
              <a:defRPr sz="2600" spc="-26">
                <a:solidFill>
                  <a:srgbClr val="000000"/>
                </a:solidFill>
                <a:latin typeface="+mn-lt"/>
                <a:ea typeface="+mn-ea"/>
                <a:cs typeface="+mn-cs"/>
                <a:sym typeface="Vista Sans OT Reg"/>
              </a:defRPr>
            </a:lvl5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400" spc="-34">
                <a:solidFill>
                  <a:srgbClr val="6D84B4"/>
                </a:solidFill>
              </a:rPr>
              <a:t>Body Level One</a:t>
            </a:r>
          </a:p>
          <a:p>
            <a:pPr lvl="1">
              <a:defRPr sz="1800" spc="0"/>
            </a:pPr>
            <a:r>
              <a:rPr sz="2800" spc="-28"/>
              <a:t>Body Level Two</a:t>
            </a:r>
          </a:p>
          <a:p>
            <a:pPr lvl="2">
              <a:defRPr sz="1800" spc="0"/>
            </a:pPr>
            <a:r>
              <a:rPr sz="2800" spc="-28"/>
              <a:t>Body Level Three</a:t>
            </a:r>
          </a:p>
          <a:p>
            <a:pPr lvl="3">
              <a:defRPr sz="1800" spc="0"/>
            </a:pPr>
            <a:r>
              <a:rPr sz="2600" spc="-26"/>
              <a:t>Body Level Four</a:t>
            </a:r>
          </a:p>
          <a:p>
            <a:pPr lvl="4">
              <a:defRPr sz="1800" spc="0"/>
            </a:pPr>
            <a:r>
              <a:rPr sz="2600" spc="-26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o">
    <p:bg>
      <p:bgPr>
        <a:gradFill flip="none" rotWithShape="1">
          <a:gsLst>
            <a:gs pos="0">
              <a:srgbClr val="000000"/>
            </a:gs>
            <a:gs pos="100000">
              <a:srgbClr val="58596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Video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6917" cy="812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_Trim_Light.gi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0"/>
            <a:ext cx="13004800" cy="8128000"/>
          </a:xfrm>
          <a:prstGeom prst="rect">
            <a:avLst/>
          </a:prstGeom>
          <a:ln w="203200">
            <a:solidFill>
              <a:srgbClr val="FFFFFF"/>
            </a:solidFill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87400" y="647700"/>
            <a:ext cx="11417300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 spc="0"/>
            </a:pPr>
            <a:r>
              <a:rPr sz="4600" spc="-45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787400" y="1295400"/>
            <a:ext cx="11417300" cy="605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2pPr marL="214711" indent="-214711">
              <a:lnSpc>
                <a:spcPct val="110000"/>
              </a:lnSpc>
              <a:spcBef>
                <a:spcPts val="1700"/>
              </a:spcBef>
              <a:buClr>
                <a:srgbClr val="3B5998"/>
              </a:buClr>
              <a:buFont typeface="Lucida Grande"/>
              <a:buChar char="▪"/>
              <a:defRPr sz="2800" spc="-28">
                <a:solidFill>
                  <a:srgbClr val="000000"/>
                </a:solidFill>
                <a:latin typeface="+mn-lt"/>
                <a:ea typeface="+mn-ea"/>
                <a:cs typeface="+mn-cs"/>
                <a:sym typeface="Vista Sans OT Reg"/>
              </a:defRPr>
            </a:lvl2pPr>
            <a:lvl3pPr marL="480444" indent="-239144">
              <a:lnSpc>
                <a:spcPct val="110000"/>
              </a:lnSpc>
              <a:spcBef>
                <a:spcPts val="1400"/>
              </a:spcBef>
              <a:buClr>
                <a:srgbClr val="9A9A9A"/>
              </a:buClr>
              <a:buFont typeface="Lucida Grande"/>
              <a:buChar char="▪"/>
              <a:defRPr sz="2800" spc="-28">
                <a:solidFill>
                  <a:srgbClr val="000000"/>
                </a:solidFill>
                <a:latin typeface="+mn-lt"/>
                <a:ea typeface="+mn-ea"/>
                <a:cs typeface="+mn-cs"/>
                <a:sym typeface="Vista Sans OT Reg"/>
              </a:defRPr>
            </a:lvl3pPr>
            <a:lvl4pPr marL="688862" indent="-175654">
              <a:lnSpc>
                <a:spcPct val="110000"/>
              </a:lnSpc>
              <a:spcBef>
                <a:spcPts val="1400"/>
              </a:spcBef>
              <a:buClr>
                <a:srgbClr val="9A9A9A"/>
              </a:buClr>
              <a:buFont typeface="Lucida Grande"/>
              <a:buChar char="▪"/>
              <a:defRPr sz="2600" spc="-26">
                <a:solidFill>
                  <a:srgbClr val="000000"/>
                </a:solidFill>
                <a:latin typeface="+mn-lt"/>
                <a:ea typeface="+mn-ea"/>
                <a:cs typeface="+mn-cs"/>
                <a:sym typeface="Vista Sans OT Reg"/>
              </a:defRPr>
            </a:lvl4pPr>
            <a:lvl5pPr marL="926949" indent="-180945">
              <a:lnSpc>
                <a:spcPct val="110000"/>
              </a:lnSpc>
              <a:spcBef>
                <a:spcPts val="1400"/>
              </a:spcBef>
              <a:buClr>
                <a:srgbClr val="9A9A9A"/>
              </a:buClr>
              <a:buFont typeface="Lucida Grande"/>
              <a:buChar char="▪"/>
              <a:defRPr sz="2600" spc="-26">
                <a:solidFill>
                  <a:srgbClr val="000000"/>
                </a:solidFill>
                <a:latin typeface="+mn-lt"/>
                <a:ea typeface="+mn-ea"/>
                <a:cs typeface="+mn-cs"/>
                <a:sym typeface="Vista Sans OT Reg"/>
              </a:defRPr>
            </a:lvl5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400" spc="-34">
                <a:solidFill>
                  <a:srgbClr val="6D84B4"/>
                </a:solidFill>
              </a:rPr>
              <a:t>Body Level One</a:t>
            </a:r>
          </a:p>
          <a:p>
            <a:pPr lvl="1">
              <a:defRPr sz="1800" spc="0"/>
            </a:pPr>
            <a:r>
              <a:rPr sz="2800" spc="-28"/>
              <a:t>Body Level Two</a:t>
            </a:r>
          </a:p>
          <a:p>
            <a:pPr lvl="2">
              <a:defRPr sz="1800" spc="0"/>
            </a:pPr>
            <a:r>
              <a:rPr sz="2800" spc="-28"/>
              <a:t>Body Level Three</a:t>
            </a:r>
          </a:p>
          <a:p>
            <a:pPr lvl="3">
              <a:defRPr sz="1800" spc="0"/>
            </a:pPr>
            <a:r>
              <a:rPr sz="2600" spc="-26"/>
              <a:t>Body Level Four</a:t>
            </a:r>
          </a:p>
          <a:p>
            <a:pPr lvl="4">
              <a:defRPr sz="1800" spc="0"/>
            </a:pPr>
            <a:r>
              <a:rPr sz="2600" spc="-26"/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xmlns:p14="http://schemas.microsoft.com/office/powerpoint/2010/main" spd="med"/>
  <p:txStyles>
    <p:titleStyle>
      <a:lvl1pPr defTabSz="482600">
        <a:lnSpc>
          <a:spcPct val="90000"/>
        </a:lnSpc>
        <a:defRPr sz="4600" spc="-45">
          <a:latin typeface="+mj-lt"/>
          <a:ea typeface="+mj-ea"/>
          <a:cs typeface="+mj-cs"/>
          <a:sym typeface="Vista Sans OT Medium"/>
        </a:defRPr>
      </a:lvl1pPr>
      <a:lvl2pPr indent="228600" defTabSz="482600">
        <a:lnSpc>
          <a:spcPct val="90000"/>
        </a:lnSpc>
        <a:defRPr sz="4600" spc="-45">
          <a:latin typeface="+mj-lt"/>
          <a:ea typeface="+mj-ea"/>
          <a:cs typeface="+mj-cs"/>
          <a:sym typeface="Vista Sans OT Medium"/>
        </a:defRPr>
      </a:lvl2pPr>
      <a:lvl3pPr indent="457200" defTabSz="482600">
        <a:lnSpc>
          <a:spcPct val="90000"/>
        </a:lnSpc>
        <a:defRPr sz="4600" spc="-45">
          <a:latin typeface="+mj-lt"/>
          <a:ea typeface="+mj-ea"/>
          <a:cs typeface="+mj-cs"/>
          <a:sym typeface="Vista Sans OT Medium"/>
        </a:defRPr>
      </a:lvl3pPr>
      <a:lvl4pPr indent="685800" defTabSz="482600">
        <a:lnSpc>
          <a:spcPct val="90000"/>
        </a:lnSpc>
        <a:defRPr sz="4600" spc="-45">
          <a:latin typeface="+mj-lt"/>
          <a:ea typeface="+mj-ea"/>
          <a:cs typeface="+mj-cs"/>
          <a:sym typeface="Vista Sans OT Medium"/>
        </a:defRPr>
      </a:lvl4pPr>
      <a:lvl5pPr indent="914400" defTabSz="482600">
        <a:lnSpc>
          <a:spcPct val="90000"/>
        </a:lnSpc>
        <a:defRPr sz="4600" spc="-45">
          <a:latin typeface="+mj-lt"/>
          <a:ea typeface="+mj-ea"/>
          <a:cs typeface="+mj-cs"/>
          <a:sym typeface="Vista Sans OT Medium"/>
        </a:defRPr>
      </a:lvl5pPr>
      <a:lvl6pPr indent="1143000" defTabSz="482600">
        <a:lnSpc>
          <a:spcPct val="90000"/>
        </a:lnSpc>
        <a:defRPr sz="4600" spc="-45">
          <a:latin typeface="+mj-lt"/>
          <a:ea typeface="+mj-ea"/>
          <a:cs typeface="+mj-cs"/>
          <a:sym typeface="Vista Sans OT Medium"/>
        </a:defRPr>
      </a:lvl6pPr>
      <a:lvl7pPr indent="1371600" defTabSz="482600">
        <a:lnSpc>
          <a:spcPct val="90000"/>
        </a:lnSpc>
        <a:defRPr sz="4600" spc="-45">
          <a:latin typeface="+mj-lt"/>
          <a:ea typeface="+mj-ea"/>
          <a:cs typeface="+mj-cs"/>
          <a:sym typeface="Vista Sans OT Medium"/>
        </a:defRPr>
      </a:lvl7pPr>
      <a:lvl8pPr indent="1600200" defTabSz="482600">
        <a:lnSpc>
          <a:spcPct val="90000"/>
        </a:lnSpc>
        <a:defRPr sz="4600" spc="-45">
          <a:latin typeface="+mj-lt"/>
          <a:ea typeface="+mj-ea"/>
          <a:cs typeface="+mj-cs"/>
          <a:sym typeface="Vista Sans OT Medium"/>
        </a:defRPr>
      </a:lvl8pPr>
      <a:lvl9pPr indent="1828800" defTabSz="482600">
        <a:lnSpc>
          <a:spcPct val="90000"/>
        </a:lnSpc>
        <a:defRPr sz="4600" spc="-45">
          <a:latin typeface="+mj-lt"/>
          <a:ea typeface="+mj-ea"/>
          <a:cs typeface="+mj-cs"/>
          <a:sym typeface="Vista Sans OT Medium"/>
        </a:defRPr>
      </a:lvl9pPr>
    </p:titleStyle>
    <p:bodyStyle>
      <a:lvl1pPr defTabSz="482600">
        <a:spcBef>
          <a:spcPts val="3300"/>
        </a:spcBef>
        <a:defRPr sz="3400" spc="-34">
          <a:solidFill>
            <a:srgbClr val="6D84B4"/>
          </a:solidFill>
          <a:latin typeface="+mj-lt"/>
          <a:ea typeface="+mj-ea"/>
          <a:cs typeface="+mj-cs"/>
          <a:sym typeface="Vista Sans OT Medium"/>
        </a:defRPr>
      </a:lvl1pPr>
      <a:lvl2pPr marL="260721" indent="-260721" defTabSz="482600">
        <a:spcBef>
          <a:spcPts val="3300"/>
        </a:spcBef>
        <a:buSzPct val="65000"/>
        <a:buChar char="•"/>
        <a:defRPr sz="3400" spc="-34">
          <a:solidFill>
            <a:srgbClr val="6D84B4"/>
          </a:solidFill>
          <a:latin typeface="+mj-lt"/>
          <a:ea typeface="+mj-ea"/>
          <a:cs typeface="+mj-cs"/>
          <a:sym typeface="Vista Sans OT Medium"/>
        </a:defRPr>
      </a:lvl2pPr>
      <a:lvl3pPr marL="531689" indent="-290389" defTabSz="482600">
        <a:spcBef>
          <a:spcPts val="3300"/>
        </a:spcBef>
        <a:buSzPct val="65000"/>
        <a:buChar char="•"/>
        <a:defRPr sz="3400" spc="-34">
          <a:solidFill>
            <a:srgbClr val="6D84B4"/>
          </a:solidFill>
          <a:latin typeface="+mj-lt"/>
          <a:ea typeface="+mj-ea"/>
          <a:cs typeface="+mj-cs"/>
          <a:sym typeface="Vista Sans OT Medium"/>
        </a:defRPr>
      </a:lvl3pPr>
      <a:lvl4pPr marL="742910" indent="-229702" defTabSz="482600">
        <a:spcBef>
          <a:spcPts val="3300"/>
        </a:spcBef>
        <a:buSzPct val="54999"/>
        <a:buChar char="•"/>
        <a:defRPr sz="3400" spc="-34">
          <a:solidFill>
            <a:srgbClr val="6D84B4"/>
          </a:solidFill>
          <a:latin typeface="+mj-lt"/>
          <a:ea typeface="+mj-ea"/>
          <a:cs typeface="+mj-cs"/>
          <a:sym typeface="Vista Sans OT Medium"/>
        </a:defRPr>
      </a:lvl4pPr>
      <a:lvl5pPr marL="982624" indent="-236621" defTabSz="482600">
        <a:spcBef>
          <a:spcPts val="3300"/>
        </a:spcBef>
        <a:buSzPct val="45000"/>
        <a:buChar char="•"/>
        <a:defRPr sz="3400" spc="-34">
          <a:solidFill>
            <a:srgbClr val="6D84B4"/>
          </a:solidFill>
          <a:latin typeface="+mj-lt"/>
          <a:ea typeface="+mj-ea"/>
          <a:cs typeface="+mj-cs"/>
          <a:sym typeface="Vista Sans OT Medium"/>
        </a:defRPr>
      </a:lvl5pPr>
      <a:lvl6pPr marL="1215420" indent="-236621" defTabSz="482600">
        <a:spcBef>
          <a:spcPts val="3300"/>
        </a:spcBef>
        <a:buSzPct val="45000"/>
        <a:buChar char="•"/>
        <a:defRPr sz="3400" spc="-34">
          <a:solidFill>
            <a:srgbClr val="6D84B4"/>
          </a:solidFill>
          <a:latin typeface="+mj-lt"/>
          <a:ea typeface="+mj-ea"/>
          <a:cs typeface="+mj-cs"/>
          <a:sym typeface="Vista Sans OT Medium"/>
        </a:defRPr>
      </a:lvl6pPr>
      <a:lvl7pPr marL="1448215" indent="-236621" defTabSz="482600">
        <a:spcBef>
          <a:spcPts val="3300"/>
        </a:spcBef>
        <a:buSzPct val="45000"/>
        <a:buChar char="•"/>
        <a:defRPr sz="3400" spc="-34">
          <a:solidFill>
            <a:srgbClr val="6D84B4"/>
          </a:solidFill>
          <a:latin typeface="+mj-lt"/>
          <a:ea typeface="+mj-ea"/>
          <a:cs typeface="+mj-cs"/>
          <a:sym typeface="Vista Sans OT Medium"/>
        </a:defRPr>
      </a:lvl7pPr>
      <a:lvl8pPr marL="1681011" indent="-236621" defTabSz="482600">
        <a:spcBef>
          <a:spcPts val="3300"/>
        </a:spcBef>
        <a:buSzPct val="45000"/>
        <a:buChar char="•"/>
        <a:defRPr sz="3400" spc="-34">
          <a:solidFill>
            <a:srgbClr val="6D84B4"/>
          </a:solidFill>
          <a:latin typeface="+mj-lt"/>
          <a:ea typeface="+mj-ea"/>
          <a:cs typeface="+mj-cs"/>
          <a:sym typeface="Vista Sans OT Medium"/>
        </a:defRPr>
      </a:lvl8pPr>
      <a:lvl9pPr marL="1913806" indent="-236621" defTabSz="482600">
        <a:spcBef>
          <a:spcPts val="3300"/>
        </a:spcBef>
        <a:buSzPct val="45000"/>
        <a:buChar char="•"/>
        <a:defRPr sz="3400" spc="-34">
          <a:solidFill>
            <a:srgbClr val="6D84B4"/>
          </a:solidFill>
          <a:latin typeface="+mj-lt"/>
          <a:ea typeface="+mj-ea"/>
          <a:cs typeface="+mj-cs"/>
          <a:sym typeface="Vista Sans OT Medium"/>
        </a:defRPr>
      </a:lvl9pPr>
    </p:bodyStyle>
    <p:otherStyle>
      <a:lvl1pPr algn="r" defTabSz="482600">
        <a:defRPr sz="1100">
          <a:solidFill>
            <a:schemeClr val="tx1"/>
          </a:solidFill>
          <a:latin typeface="+mn-lt"/>
          <a:ea typeface="+mn-ea"/>
          <a:cs typeface="+mn-cs"/>
          <a:sym typeface="Vista Sans OT Reg"/>
        </a:defRPr>
      </a:lvl1pPr>
      <a:lvl2pPr indent="228600" algn="r" defTabSz="482600">
        <a:defRPr sz="1100">
          <a:solidFill>
            <a:schemeClr val="tx1"/>
          </a:solidFill>
          <a:latin typeface="+mn-lt"/>
          <a:ea typeface="+mn-ea"/>
          <a:cs typeface="+mn-cs"/>
          <a:sym typeface="Vista Sans OT Reg"/>
        </a:defRPr>
      </a:lvl2pPr>
      <a:lvl3pPr indent="457200" algn="r" defTabSz="482600">
        <a:defRPr sz="1100">
          <a:solidFill>
            <a:schemeClr val="tx1"/>
          </a:solidFill>
          <a:latin typeface="+mn-lt"/>
          <a:ea typeface="+mn-ea"/>
          <a:cs typeface="+mn-cs"/>
          <a:sym typeface="Vista Sans OT Reg"/>
        </a:defRPr>
      </a:lvl3pPr>
      <a:lvl4pPr indent="685800" algn="r" defTabSz="482600">
        <a:defRPr sz="1100">
          <a:solidFill>
            <a:schemeClr val="tx1"/>
          </a:solidFill>
          <a:latin typeface="+mn-lt"/>
          <a:ea typeface="+mn-ea"/>
          <a:cs typeface="+mn-cs"/>
          <a:sym typeface="Vista Sans OT Reg"/>
        </a:defRPr>
      </a:lvl4pPr>
      <a:lvl5pPr indent="914400" algn="r" defTabSz="482600">
        <a:defRPr sz="1100">
          <a:solidFill>
            <a:schemeClr val="tx1"/>
          </a:solidFill>
          <a:latin typeface="+mn-lt"/>
          <a:ea typeface="+mn-ea"/>
          <a:cs typeface="+mn-cs"/>
          <a:sym typeface="Vista Sans OT Reg"/>
        </a:defRPr>
      </a:lvl5pPr>
      <a:lvl6pPr indent="1143000" algn="r" defTabSz="482600">
        <a:defRPr sz="1100">
          <a:solidFill>
            <a:schemeClr val="tx1"/>
          </a:solidFill>
          <a:latin typeface="+mn-lt"/>
          <a:ea typeface="+mn-ea"/>
          <a:cs typeface="+mn-cs"/>
          <a:sym typeface="Vista Sans OT Reg"/>
        </a:defRPr>
      </a:lvl6pPr>
      <a:lvl7pPr indent="1371600" algn="r" defTabSz="482600">
        <a:defRPr sz="1100">
          <a:solidFill>
            <a:schemeClr val="tx1"/>
          </a:solidFill>
          <a:latin typeface="+mn-lt"/>
          <a:ea typeface="+mn-ea"/>
          <a:cs typeface="+mn-cs"/>
          <a:sym typeface="Vista Sans OT Reg"/>
        </a:defRPr>
      </a:lvl7pPr>
      <a:lvl8pPr indent="1600200" algn="r" defTabSz="482600">
        <a:defRPr sz="1100">
          <a:solidFill>
            <a:schemeClr val="tx1"/>
          </a:solidFill>
          <a:latin typeface="+mn-lt"/>
          <a:ea typeface="+mn-ea"/>
          <a:cs typeface="+mn-cs"/>
          <a:sym typeface="Vista Sans OT Reg"/>
        </a:defRPr>
      </a:lvl8pPr>
      <a:lvl9pPr indent="1828800" algn="r" defTabSz="482600">
        <a:defRPr sz="1100">
          <a:solidFill>
            <a:schemeClr val="tx1"/>
          </a:solidFill>
          <a:latin typeface="+mn-lt"/>
          <a:ea typeface="+mn-ea"/>
          <a:cs typeface="+mn-cs"/>
          <a:sym typeface="Vista Sans OT Reg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3" Type="http://schemas.openxmlformats.org/officeDocument/2006/relationships/image" Target="../media/image15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1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1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hyperlink" Target="http://www.ece.cmu.edu/~safari/tools/memerr/" TargetMode="External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15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787400" y="4101295"/>
            <a:ext cx="11430000" cy="1756768"/>
          </a:xfrm>
          <a:prstGeom prst="rect">
            <a:avLst/>
          </a:prstGeom>
        </p:spPr>
        <p:txBody>
          <a:bodyPr/>
          <a:lstStyle/>
          <a:p>
            <a:pPr lvl="3">
              <a:defRPr spc="0">
                <a:solidFill>
                  <a:srgbClr val="000000"/>
                </a:solidFill>
              </a:defRPr>
            </a:pPr>
            <a:r>
              <a:rPr sz="2800" b="1" spc="-28">
                <a:solidFill>
                  <a:srgbClr val="FFFFFF"/>
                </a:solidFill>
              </a:rPr>
              <a:t>Justin Meza</a:t>
            </a:r>
          </a:p>
          <a:p>
            <a:pPr lvl="0">
              <a:defRPr spc="0">
                <a:solidFill>
                  <a:srgbClr val="000000"/>
                </a:solidFill>
              </a:defRPr>
            </a:pPr>
            <a:r>
              <a:rPr sz="2800" spc="-28">
                <a:solidFill>
                  <a:srgbClr val="D8DFEA"/>
                </a:solidFill>
              </a:rPr>
              <a:t>Qiang Wu</a:t>
            </a:r>
            <a:endParaRPr sz="2800" spc="-28">
              <a:solidFill>
                <a:srgbClr val="D8DFEA"/>
              </a:solidFill>
              <a:latin typeface="Vista Sans OT Light"/>
              <a:ea typeface="Vista Sans OT Light"/>
              <a:cs typeface="Vista Sans OT Light"/>
              <a:sym typeface="Vista Sans OT Light"/>
            </a:endParaRPr>
          </a:p>
          <a:p>
            <a:pPr lvl="0">
              <a:defRPr spc="0">
                <a:solidFill>
                  <a:srgbClr val="000000"/>
                </a:solidFill>
              </a:defRPr>
            </a:pPr>
            <a:r>
              <a:rPr sz="2800" spc="-28">
                <a:solidFill>
                  <a:srgbClr val="D8DFEA"/>
                </a:solidFill>
              </a:rPr>
              <a:t>Sanjeev Kumar</a:t>
            </a:r>
            <a:endParaRPr sz="2800" spc="-28">
              <a:solidFill>
                <a:srgbClr val="D8DFEA"/>
              </a:solidFill>
              <a:latin typeface="Vista Sans OT Light"/>
              <a:ea typeface="Vista Sans OT Light"/>
              <a:cs typeface="Vista Sans OT Light"/>
              <a:sym typeface="Vista Sans OT Light"/>
            </a:endParaRPr>
          </a:p>
          <a:p>
            <a:pPr lvl="0">
              <a:defRPr spc="0">
                <a:solidFill>
                  <a:srgbClr val="000000"/>
                </a:solidFill>
              </a:defRPr>
            </a:pPr>
            <a:r>
              <a:rPr sz="2800" spc="-28">
                <a:solidFill>
                  <a:srgbClr val="D8DFEA"/>
                </a:solidFill>
              </a:rPr>
              <a:t>Onur Mutlu</a:t>
            </a:r>
          </a:p>
        </p:txBody>
      </p:sp>
      <p:pic>
        <p:nvPicPr>
          <p:cNvPr id="33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54334" y="6488762"/>
            <a:ext cx="1663701" cy="342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CMU_logo_horiz_whit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79620" y="7010200"/>
            <a:ext cx="5178270" cy="465771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787400" y="1307466"/>
            <a:ext cx="11430000" cy="3784601"/>
          </a:xfrm>
          <a:prstGeom prst="rect">
            <a:avLst/>
          </a:prstGeom>
        </p:spPr>
        <p:txBody>
          <a:bodyPr anchor="t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500" spc="-55">
                <a:solidFill>
                  <a:srgbClr val="FFFFFF"/>
                </a:solidFill>
              </a:rPr>
              <a:t>Revisiting Memory Errors in</a:t>
            </a:r>
            <a:br>
              <a:rPr sz="5500" spc="-55">
                <a:solidFill>
                  <a:srgbClr val="FFFFFF"/>
                </a:solidFill>
              </a:rPr>
            </a:br>
            <a:r>
              <a:rPr sz="5500" spc="-55">
                <a:solidFill>
                  <a:srgbClr val="FFFFFF"/>
                </a:solidFill>
              </a:rPr>
              <a:t>Large-Scale Production Data Centers</a:t>
            </a:r>
            <a:r>
              <a:rPr sz="5800" spc="-58">
                <a:solidFill>
                  <a:srgbClr val="FFFFFF"/>
                </a:solidFill>
              </a:rPr>
              <a:t/>
            </a:r>
            <a:br>
              <a:rPr sz="5800" spc="-58">
                <a:solidFill>
                  <a:srgbClr val="FFFFFF"/>
                </a:solidFill>
              </a:rPr>
            </a:br>
            <a:r>
              <a:rPr sz="3900" spc="-39">
                <a:solidFill>
                  <a:srgbClr val="D8DFEA"/>
                </a:solidFill>
                <a:latin typeface="+mn-lt"/>
                <a:ea typeface="+mn-ea"/>
                <a:cs typeface="+mn-cs"/>
                <a:sym typeface="Vista Sans OT Reg"/>
              </a:rPr>
              <a:t>Analysis and Modeling of New Trends from the Field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487914" y="1552448"/>
            <a:ext cx="9424671" cy="2635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10000" i="1" spc="-1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Background and</a:t>
            </a:r>
          </a:p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10000" i="1" spc="-1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motivation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/>
          <p:nvPr/>
        </p:nvSpPr>
        <p:spPr>
          <a:xfrm flipV="1">
            <a:off x="4707733" y="6793416"/>
            <a:ext cx="4404691" cy="1"/>
          </a:xfrm>
          <a:prstGeom prst="line">
            <a:avLst/>
          </a:prstGeom>
          <a:ln w="1270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799" name="Shape 799"/>
          <p:cNvSpPr/>
          <p:nvPr/>
        </p:nvSpPr>
        <p:spPr>
          <a:xfrm flipV="1">
            <a:off x="4707734" y="5012787"/>
            <a:ext cx="1" cy="1780630"/>
          </a:xfrm>
          <a:prstGeom prst="line">
            <a:avLst/>
          </a:prstGeom>
          <a:ln w="1270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800" name="Shape 800"/>
          <p:cNvSpPr/>
          <p:nvPr/>
        </p:nvSpPr>
        <p:spPr>
          <a:xfrm flipV="1">
            <a:off x="5908601" y="6361217"/>
            <a:ext cx="1" cy="487681"/>
          </a:xfrm>
          <a:prstGeom prst="line">
            <a:avLst/>
          </a:prstGeom>
          <a:ln w="88900">
            <a:solidFill>
              <a:srgbClr val="53585F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801" name="Shape 801"/>
          <p:cNvSpPr/>
          <p:nvPr/>
        </p:nvSpPr>
        <p:spPr>
          <a:xfrm flipV="1">
            <a:off x="7215225" y="6361217"/>
            <a:ext cx="1" cy="487681"/>
          </a:xfrm>
          <a:prstGeom prst="line">
            <a:avLst/>
          </a:prstGeom>
          <a:ln w="88900">
            <a:solidFill>
              <a:srgbClr val="53585F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802" name="Shape 802"/>
          <p:cNvSpPr/>
          <p:nvPr/>
        </p:nvSpPr>
        <p:spPr>
          <a:xfrm flipV="1">
            <a:off x="8521849" y="6361217"/>
            <a:ext cx="1" cy="487681"/>
          </a:xfrm>
          <a:prstGeom prst="line">
            <a:avLst/>
          </a:prstGeom>
          <a:ln w="88900">
            <a:solidFill>
              <a:srgbClr val="53585F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803" name="Shape 803"/>
          <p:cNvSpPr/>
          <p:nvPr/>
        </p:nvSpPr>
        <p:spPr>
          <a:xfrm>
            <a:off x="5413054" y="5004861"/>
            <a:ext cx="2323466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defRPr sz="5000" i="1" spc="-50">
                <a:solidFill>
                  <a:srgbClr val="CB733E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>
                <a:solidFill>
                  <a:srgbClr val="000000"/>
                </a:solidFill>
              </a:defRPr>
            </a:pPr>
            <a:r>
              <a:rPr sz="5000" i="1" spc="-50">
                <a:solidFill>
                  <a:srgbClr val="CB733E"/>
                </a:solidFill>
              </a:rPr>
              <a:t>Buckets</a:t>
            </a:r>
          </a:p>
        </p:txBody>
      </p:sp>
      <p:sp>
        <p:nvSpPr>
          <p:cNvPr id="804" name="Shape 804"/>
          <p:cNvSpPr/>
          <p:nvPr/>
        </p:nvSpPr>
        <p:spPr>
          <a:xfrm flipH="1">
            <a:off x="5224142" y="5833610"/>
            <a:ext cx="1368919" cy="567441"/>
          </a:xfrm>
          <a:prstGeom prst="line">
            <a:avLst/>
          </a:prstGeom>
          <a:ln w="88900">
            <a:solidFill>
              <a:srgbClr val="CB733E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805" name="Shape 805"/>
          <p:cNvSpPr/>
          <p:nvPr/>
        </p:nvSpPr>
        <p:spPr>
          <a:xfrm>
            <a:off x="6574786" y="5811835"/>
            <a:ext cx="1" cy="487681"/>
          </a:xfrm>
          <a:prstGeom prst="line">
            <a:avLst/>
          </a:prstGeom>
          <a:ln w="88900">
            <a:solidFill>
              <a:srgbClr val="CB733E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806" name="Shape 806"/>
          <p:cNvSpPr/>
          <p:nvPr/>
        </p:nvSpPr>
        <p:spPr>
          <a:xfrm>
            <a:off x="6530766" y="5833610"/>
            <a:ext cx="1368919" cy="567441"/>
          </a:xfrm>
          <a:prstGeom prst="line">
            <a:avLst/>
          </a:prstGeom>
          <a:ln w="88900">
            <a:solidFill>
              <a:srgbClr val="CB733E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807" name="Shape 807"/>
          <p:cNvSpPr/>
          <p:nvPr/>
        </p:nvSpPr>
        <p:spPr>
          <a:xfrm>
            <a:off x="2919951" y="5730723"/>
            <a:ext cx="1482420" cy="649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3981" b="1" spc="-3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3981" b="1" spc="-39"/>
              <a:t>Errors</a:t>
            </a:r>
          </a:p>
        </p:txBody>
      </p:sp>
      <p:pic>
        <p:nvPicPr>
          <p:cNvPr id="80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9800000">
            <a:off x="2586123" y="1383076"/>
            <a:ext cx="2416632" cy="631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9800000">
            <a:off x="4391430" y="1383076"/>
            <a:ext cx="2416632" cy="631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9800000">
            <a:off x="6196738" y="1383076"/>
            <a:ext cx="2416632" cy="631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9800000">
            <a:off x="8002045" y="1383076"/>
            <a:ext cx="2416632" cy="631111"/>
          </a:xfrm>
          <a:prstGeom prst="rect">
            <a:avLst/>
          </a:prstGeom>
          <a:ln w="12700">
            <a:miter lim="400000"/>
          </a:ln>
        </p:spPr>
      </p:pic>
      <p:sp>
        <p:nvSpPr>
          <p:cNvPr id="812" name="Shape 812"/>
          <p:cNvSpPr/>
          <p:nvPr/>
        </p:nvSpPr>
        <p:spPr>
          <a:xfrm>
            <a:off x="5988627" y="6848164"/>
            <a:ext cx="1842904" cy="649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981" b="1" spc="-3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3981" b="1" spc="-39"/>
              <a:t>Density</a:t>
            </a:r>
          </a:p>
        </p:txBody>
      </p:sp>
      <p:graphicFrame>
        <p:nvGraphicFramePr>
          <p:cNvPr id="813" name="Table 813"/>
          <p:cNvGraphicFramePr/>
          <p:nvPr/>
        </p:nvGraphicFramePr>
        <p:xfrm>
          <a:off x="809549" y="2726299"/>
          <a:ext cx="9593095" cy="2151878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1916078"/>
                <a:gridCol w="1916078"/>
                <a:gridCol w="1916078"/>
                <a:gridCol w="1916078"/>
                <a:gridCol w="1916078"/>
              </a:tblGrid>
              <a:tr h="1069588"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Errors</a:t>
                      </a:r>
                    </a:p>
                  </a:txBody>
                  <a:tcPr marL="25400" marR="25400" marT="25400" marB="25400" anchor="ctr" horzOverflow="overflow"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54,326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0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2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10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</a:tr>
              <a:tr h="1069588">
                <a:tc>
                  <a:txBody>
                    <a:bodyPr/>
                    <a:lstStyle/>
                    <a:p>
                      <a:pPr lvl="0" algn="ctr" defTabSz="914400">
                        <a:lnSpc>
                          <a:spcPct val="80000"/>
                        </a:lnSpc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Density</a:t>
                      </a:r>
                    </a:p>
                  </a:txBody>
                  <a:tcPr marL="25400" marR="25400" marT="25400" marB="25400" anchor="ctr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4Gb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1Gb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2Gb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2Gb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5" name="Table 815"/>
          <p:cNvGraphicFramePr/>
          <p:nvPr/>
        </p:nvGraphicFramePr>
        <p:xfrm>
          <a:off x="809549" y="2726299"/>
          <a:ext cx="9593095" cy="2151878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1916078"/>
                <a:gridCol w="1916078"/>
                <a:gridCol w="1916078"/>
                <a:gridCol w="1916078"/>
                <a:gridCol w="1916078"/>
              </a:tblGrid>
              <a:tr h="1069588"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Errors</a:t>
                      </a:r>
                    </a:p>
                  </a:txBody>
                  <a:tcPr marL="25400" marR="25400" marT="25400" marB="25400" anchor="ctr" horzOverflow="overflow"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54,326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0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2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10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</a:tr>
              <a:tr h="1069588">
                <a:tc>
                  <a:txBody>
                    <a:bodyPr/>
                    <a:lstStyle/>
                    <a:p>
                      <a:pPr lvl="0" algn="ctr" defTabSz="914400">
                        <a:lnSpc>
                          <a:spcPct val="80000"/>
                        </a:lnSpc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Density</a:t>
                      </a:r>
                    </a:p>
                  </a:txBody>
                  <a:tcPr marL="25400" marR="25400" marT="25400" marB="25400" anchor="ctr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4Gb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1Gb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2Gb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2Gb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816" name="Shape 816"/>
          <p:cNvSpPr/>
          <p:nvPr/>
        </p:nvSpPr>
        <p:spPr>
          <a:xfrm flipV="1">
            <a:off x="4707733" y="6793416"/>
            <a:ext cx="4404691" cy="1"/>
          </a:xfrm>
          <a:prstGeom prst="line">
            <a:avLst/>
          </a:prstGeom>
          <a:ln w="1270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817" name="Shape 817"/>
          <p:cNvSpPr/>
          <p:nvPr/>
        </p:nvSpPr>
        <p:spPr>
          <a:xfrm flipV="1">
            <a:off x="4707734" y="5012787"/>
            <a:ext cx="1" cy="1780630"/>
          </a:xfrm>
          <a:prstGeom prst="line">
            <a:avLst/>
          </a:prstGeom>
          <a:ln w="1270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818" name="Shape 818"/>
          <p:cNvSpPr/>
          <p:nvPr/>
        </p:nvSpPr>
        <p:spPr>
          <a:xfrm flipH="1" flipV="1">
            <a:off x="3716865" y="4598093"/>
            <a:ext cx="4409061" cy="2039416"/>
          </a:xfrm>
          <a:prstGeom prst="line">
            <a:avLst/>
          </a:prstGeom>
          <a:ln w="127000">
            <a:solidFill>
              <a:srgbClr val="3D8382"/>
            </a:solidFill>
            <a:prstDash val="sysDot"/>
            <a:miter lim="400000"/>
            <a:head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819" name="Shape 819"/>
          <p:cNvSpPr/>
          <p:nvPr/>
        </p:nvSpPr>
        <p:spPr>
          <a:xfrm flipV="1">
            <a:off x="5440994" y="4604107"/>
            <a:ext cx="317504" cy="2025911"/>
          </a:xfrm>
          <a:prstGeom prst="line">
            <a:avLst/>
          </a:prstGeom>
          <a:ln w="127000">
            <a:solidFill>
              <a:srgbClr val="85415F"/>
            </a:solidFill>
            <a:prstDash val="sysDot"/>
            <a:miter lim="400000"/>
            <a:head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820" name="Shape 820"/>
          <p:cNvSpPr/>
          <p:nvPr/>
        </p:nvSpPr>
        <p:spPr>
          <a:xfrm flipV="1">
            <a:off x="6478450" y="4604107"/>
            <a:ext cx="1085355" cy="2025911"/>
          </a:xfrm>
          <a:prstGeom prst="line">
            <a:avLst/>
          </a:prstGeom>
          <a:ln w="127000">
            <a:solidFill>
              <a:srgbClr val="CB733E"/>
            </a:solidFill>
            <a:prstDash val="sysDot"/>
            <a:miter lim="400000"/>
            <a:head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821" name="Shape 821"/>
          <p:cNvSpPr/>
          <p:nvPr/>
        </p:nvSpPr>
        <p:spPr>
          <a:xfrm flipV="1">
            <a:off x="6836307" y="4604107"/>
            <a:ext cx="2526045" cy="2025911"/>
          </a:xfrm>
          <a:prstGeom prst="line">
            <a:avLst/>
          </a:prstGeom>
          <a:ln w="127000">
            <a:solidFill>
              <a:srgbClr val="6C9049"/>
            </a:solidFill>
            <a:prstDash val="sysDot"/>
            <a:miter lim="400000"/>
            <a:head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822" name="Shape 822"/>
          <p:cNvSpPr/>
          <p:nvPr/>
        </p:nvSpPr>
        <p:spPr>
          <a:xfrm flipV="1">
            <a:off x="5908601" y="6361217"/>
            <a:ext cx="1" cy="487681"/>
          </a:xfrm>
          <a:prstGeom prst="line">
            <a:avLst/>
          </a:prstGeom>
          <a:ln w="88900">
            <a:solidFill>
              <a:srgbClr val="53585F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823" name="Shape 823"/>
          <p:cNvSpPr/>
          <p:nvPr/>
        </p:nvSpPr>
        <p:spPr>
          <a:xfrm flipV="1">
            <a:off x="7215225" y="6361217"/>
            <a:ext cx="1" cy="487681"/>
          </a:xfrm>
          <a:prstGeom prst="line">
            <a:avLst/>
          </a:prstGeom>
          <a:ln w="88900">
            <a:solidFill>
              <a:srgbClr val="53585F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824" name="Shape 824"/>
          <p:cNvSpPr/>
          <p:nvPr/>
        </p:nvSpPr>
        <p:spPr>
          <a:xfrm flipV="1">
            <a:off x="8521849" y="6361217"/>
            <a:ext cx="1" cy="487681"/>
          </a:xfrm>
          <a:prstGeom prst="line">
            <a:avLst/>
          </a:prstGeom>
          <a:ln w="88900">
            <a:solidFill>
              <a:srgbClr val="53585F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825" name="Shape 825"/>
          <p:cNvSpPr/>
          <p:nvPr/>
        </p:nvSpPr>
        <p:spPr>
          <a:xfrm>
            <a:off x="2919951" y="5730723"/>
            <a:ext cx="1482420" cy="649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3981" b="1" spc="-3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3981" b="1" spc="-39"/>
              <a:t>Errors</a:t>
            </a:r>
          </a:p>
        </p:txBody>
      </p:sp>
      <p:sp>
        <p:nvSpPr>
          <p:cNvPr id="826" name="Shape 826"/>
          <p:cNvSpPr/>
          <p:nvPr/>
        </p:nvSpPr>
        <p:spPr>
          <a:xfrm>
            <a:off x="5988627" y="6848164"/>
            <a:ext cx="1842904" cy="649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981" b="1" spc="-3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3981" b="1" spc="-39"/>
              <a:t>Density</a:t>
            </a:r>
          </a:p>
        </p:txBody>
      </p:sp>
      <p:pic>
        <p:nvPicPr>
          <p:cNvPr id="82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9800000">
            <a:off x="2586123" y="1383076"/>
            <a:ext cx="2416632" cy="631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82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9800000">
            <a:off x="4391430" y="1383076"/>
            <a:ext cx="2416632" cy="631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82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9800000">
            <a:off x="6196738" y="1383076"/>
            <a:ext cx="2416632" cy="631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83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9800000">
            <a:off x="8002045" y="1383076"/>
            <a:ext cx="2416632" cy="6311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hape 832"/>
          <p:cNvSpPr/>
          <p:nvPr/>
        </p:nvSpPr>
        <p:spPr>
          <a:xfrm flipV="1">
            <a:off x="4707733" y="6793416"/>
            <a:ext cx="4404691" cy="1"/>
          </a:xfrm>
          <a:prstGeom prst="line">
            <a:avLst/>
          </a:prstGeom>
          <a:ln w="1270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833" name="Shape 833"/>
          <p:cNvSpPr/>
          <p:nvPr/>
        </p:nvSpPr>
        <p:spPr>
          <a:xfrm>
            <a:off x="5988627" y="6848164"/>
            <a:ext cx="1842904" cy="649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981" b="1" spc="-3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3981" b="1" spc="-39"/>
              <a:t>Density</a:t>
            </a:r>
          </a:p>
        </p:txBody>
      </p:sp>
      <p:sp>
        <p:nvSpPr>
          <p:cNvPr id="834" name="Shape 834"/>
          <p:cNvSpPr/>
          <p:nvPr/>
        </p:nvSpPr>
        <p:spPr>
          <a:xfrm flipV="1">
            <a:off x="4707734" y="5012787"/>
            <a:ext cx="1" cy="1780630"/>
          </a:xfrm>
          <a:prstGeom prst="line">
            <a:avLst/>
          </a:prstGeom>
          <a:ln w="1270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835" name="Shape 835"/>
          <p:cNvSpPr/>
          <p:nvPr/>
        </p:nvSpPr>
        <p:spPr>
          <a:xfrm>
            <a:off x="2919951" y="5730723"/>
            <a:ext cx="1482420" cy="649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3981" b="1" spc="-3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3981" b="1" spc="-39"/>
              <a:t>Errors</a:t>
            </a:r>
          </a:p>
        </p:txBody>
      </p:sp>
      <p:sp>
        <p:nvSpPr>
          <p:cNvPr id="836" name="Shape 836"/>
          <p:cNvSpPr/>
          <p:nvPr/>
        </p:nvSpPr>
        <p:spPr>
          <a:xfrm>
            <a:off x="5110190" y="6409884"/>
            <a:ext cx="390347" cy="390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05F82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837" name="Shape 837"/>
          <p:cNvSpPr/>
          <p:nvPr/>
        </p:nvSpPr>
        <p:spPr>
          <a:xfrm>
            <a:off x="6366740" y="6231737"/>
            <a:ext cx="390347" cy="390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05F82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838" name="Shape 838"/>
          <p:cNvSpPr/>
          <p:nvPr/>
        </p:nvSpPr>
        <p:spPr>
          <a:xfrm>
            <a:off x="7673364" y="5066631"/>
            <a:ext cx="390347" cy="390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05F82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839" name="Shape 839"/>
          <p:cNvSpPr/>
          <p:nvPr/>
        </p:nvSpPr>
        <p:spPr>
          <a:xfrm flipV="1">
            <a:off x="5273601" y="6443239"/>
            <a:ext cx="1270001" cy="171237"/>
          </a:xfrm>
          <a:prstGeom prst="line">
            <a:avLst/>
          </a:prstGeom>
          <a:ln w="88900">
            <a:solidFill>
              <a:srgbClr val="405F82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840" name="Shape 840"/>
          <p:cNvSpPr/>
          <p:nvPr/>
        </p:nvSpPr>
        <p:spPr>
          <a:xfrm flipV="1">
            <a:off x="6534358" y="5248616"/>
            <a:ext cx="1342025" cy="1178830"/>
          </a:xfrm>
          <a:prstGeom prst="line">
            <a:avLst/>
          </a:prstGeom>
          <a:ln w="88900">
            <a:solidFill>
              <a:srgbClr val="405F82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pic>
        <p:nvPicPr>
          <p:cNvPr id="84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9800000">
            <a:off x="2586123" y="1383076"/>
            <a:ext cx="2416632" cy="631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84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9800000">
            <a:off x="4391430" y="1383076"/>
            <a:ext cx="2416632" cy="631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84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9800000">
            <a:off x="6196738" y="1383076"/>
            <a:ext cx="2416632" cy="631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84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9800000">
            <a:off x="8002045" y="1383076"/>
            <a:ext cx="2416632" cy="63111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45" name="Table 845"/>
          <p:cNvGraphicFramePr/>
          <p:nvPr/>
        </p:nvGraphicFramePr>
        <p:xfrm>
          <a:off x="809549" y="2726299"/>
          <a:ext cx="9593095" cy="2151878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1916078"/>
                <a:gridCol w="1916078"/>
                <a:gridCol w="1916078"/>
                <a:gridCol w="1916078"/>
                <a:gridCol w="1916078"/>
              </a:tblGrid>
              <a:tr h="1069588"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Errors</a:t>
                      </a:r>
                    </a:p>
                  </a:txBody>
                  <a:tcPr marL="25400" marR="25400" marT="25400" marB="25400" anchor="ctr" horzOverflow="overflow"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54,326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0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2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10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</a:tr>
              <a:tr h="1069588">
                <a:tc>
                  <a:txBody>
                    <a:bodyPr/>
                    <a:lstStyle/>
                    <a:p>
                      <a:pPr lvl="0" algn="ctr" defTabSz="914400">
                        <a:lnSpc>
                          <a:spcPct val="80000"/>
                        </a:lnSpc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Density</a:t>
                      </a:r>
                    </a:p>
                  </a:txBody>
                  <a:tcPr marL="25400" marR="25400" marT="25400" marB="25400" anchor="ctr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4Gb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1Gb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2Gb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2Gb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/>
          <p:nvPr/>
        </p:nvSpPr>
        <p:spPr>
          <a:xfrm>
            <a:off x="1487914" y="1552448"/>
            <a:ext cx="6116321" cy="145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0000"/>
              </a:lnSpc>
              <a:defRPr sz="10000" i="1" spc="-100"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>
                <a:solidFill>
                  <a:srgbClr val="000000"/>
                </a:solidFill>
              </a:defRPr>
            </a:pPr>
            <a:r>
              <a:rPr sz="10000" i="1" spc="-100">
                <a:solidFill>
                  <a:srgbClr val="FFFFFF"/>
                </a:solidFill>
              </a:rPr>
              <a:t>Case study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" name="pasted-image.pdf"/>
          <p:cNvPicPr/>
          <p:nvPr/>
        </p:nvPicPr>
        <p:blipFill>
          <a:blip r:embed="rId2">
            <a:extLst/>
          </a:blip>
          <a:srcRect r="39692"/>
          <a:stretch>
            <a:fillRect/>
          </a:stretch>
        </p:blipFill>
        <p:spPr>
          <a:xfrm>
            <a:off x="3234531" y="2641122"/>
            <a:ext cx="6535934" cy="4224844"/>
          </a:xfrm>
          <a:prstGeom prst="rect">
            <a:avLst/>
          </a:prstGeom>
          <a:ln w="12700">
            <a:miter lim="400000"/>
          </a:ln>
        </p:spPr>
      </p:pic>
      <p:sp>
        <p:nvSpPr>
          <p:cNvPr id="850" name="Shape 850"/>
          <p:cNvSpPr/>
          <p:nvPr/>
        </p:nvSpPr>
        <p:spPr>
          <a:xfrm>
            <a:off x="10174268" y="5942508"/>
            <a:ext cx="1736345" cy="649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4000" b="1" i="1" spc="-39">
                <a:solidFill>
                  <a:srgbClr val="A74545"/>
                </a:solidFill>
              </a:defRPr>
            </a:lvl1pPr>
          </a:lstStyle>
          <a:p>
            <a:pPr lvl="0">
              <a:defRPr sz="1800" b="0" i="0" spc="0">
                <a:solidFill>
                  <a:srgbClr val="000000"/>
                </a:solidFill>
              </a:defRPr>
            </a:pPr>
            <a:r>
              <a:rPr sz="4000" b="1" i="1" spc="-39">
                <a:solidFill>
                  <a:srgbClr val="A74545"/>
                </a:solidFill>
              </a:rPr>
              <a:t>Output</a:t>
            </a:r>
          </a:p>
        </p:txBody>
      </p:sp>
      <p:sp>
        <p:nvSpPr>
          <p:cNvPr id="851" name="Shape 851"/>
          <p:cNvSpPr/>
          <p:nvPr/>
        </p:nvSpPr>
        <p:spPr>
          <a:xfrm>
            <a:off x="10174268" y="4130731"/>
            <a:ext cx="1571753" cy="649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4000" b="1" i="1" spc="-39">
                <a:solidFill>
                  <a:srgbClr val="53585F"/>
                </a:solidFill>
              </a:defRPr>
            </a:lvl1pPr>
          </a:lstStyle>
          <a:p>
            <a:pPr lvl="0">
              <a:defRPr sz="1800" b="0" i="0" spc="0">
                <a:solidFill>
                  <a:srgbClr val="000000"/>
                </a:solidFill>
              </a:defRPr>
            </a:pPr>
            <a:r>
              <a:rPr sz="4000" b="1" i="1" spc="-39">
                <a:solidFill>
                  <a:srgbClr val="53585F"/>
                </a:solidFill>
              </a:rPr>
              <a:t>Inputs</a:t>
            </a:r>
          </a:p>
        </p:txBody>
      </p:sp>
      <p:sp>
        <p:nvSpPr>
          <p:cNvPr id="852" name="Shape 852"/>
          <p:cNvSpPr/>
          <p:nvPr/>
        </p:nvSpPr>
        <p:spPr>
          <a:xfrm flipV="1">
            <a:off x="9972268" y="3181168"/>
            <a:ext cx="1" cy="2548860"/>
          </a:xfrm>
          <a:prstGeom prst="line">
            <a:avLst/>
          </a:prstGeom>
          <a:ln w="88900">
            <a:solidFill>
              <a:srgbClr val="53585F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853" name="Shape 853"/>
          <p:cNvSpPr/>
          <p:nvPr/>
        </p:nvSpPr>
        <p:spPr>
          <a:xfrm>
            <a:off x="709980" y="524324"/>
            <a:ext cx="4978909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Case study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5" name="pasted-image.pdf"/>
          <p:cNvPicPr/>
          <p:nvPr/>
        </p:nvPicPr>
        <p:blipFill>
          <a:blip r:embed="rId2">
            <a:extLst/>
          </a:blip>
          <a:srcRect r="39692"/>
          <a:stretch>
            <a:fillRect/>
          </a:stretch>
        </p:blipFill>
        <p:spPr>
          <a:xfrm>
            <a:off x="3234531" y="2641122"/>
            <a:ext cx="6535934" cy="4224844"/>
          </a:xfrm>
          <a:prstGeom prst="rect">
            <a:avLst/>
          </a:prstGeom>
          <a:ln w="12700">
            <a:miter lim="400000"/>
          </a:ln>
        </p:spPr>
      </p:pic>
      <p:sp>
        <p:nvSpPr>
          <p:cNvPr id="856" name="Shape 856"/>
          <p:cNvSpPr/>
          <p:nvPr/>
        </p:nvSpPr>
        <p:spPr>
          <a:xfrm>
            <a:off x="10174268" y="5942508"/>
            <a:ext cx="1736345" cy="649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4000" b="1" i="1" spc="-39">
                <a:solidFill>
                  <a:srgbClr val="A74545"/>
                </a:solidFill>
              </a:defRPr>
            </a:lvl1pPr>
          </a:lstStyle>
          <a:p>
            <a:pPr lvl="0">
              <a:defRPr sz="1800" b="0" i="0" spc="0">
                <a:solidFill>
                  <a:srgbClr val="000000"/>
                </a:solidFill>
              </a:defRPr>
            </a:pPr>
            <a:r>
              <a:rPr sz="4000" b="1" i="1" spc="-39">
                <a:solidFill>
                  <a:srgbClr val="A74545"/>
                </a:solidFill>
              </a:rPr>
              <a:t>Output</a:t>
            </a:r>
          </a:p>
        </p:txBody>
      </p:sp>
      <p:sp>
        <p:nvSpPr>
          <p:cNvPr id="857" name="Shape 857"/>
          <p:cNvSpPr/>
          <p:nvPr/>
        </p:nvSpPr>
        <p:spPr>
          <a:xfrm>
            <a:off x="10174268" y="4130731"/>
            <a:ext cx="1571753" cy="649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4000" b="1" i="1" spc="-39">
                <a:solidFill>
                  <a:srgbClr val="53585F"/>
                </a:solidFill>
              </a:defRPr>
            </a:lvl1pPr>
          </a:lstStyle>
          <a:p>
            <a:pPr lvl="0">
              <a:defRPr sz="1800" b="0" i="0" spc="0">
                <a:solidFill>
                  <a:srgbClr val="000000"/>
                </a:solidFill>
              </a:defRPr>
            </a:pPr>
            <a:r>
              <a:rPr sz="4000" b="1" i="1" spc="-39">
                <a:solidFill>
                  <a:srgbClr val="53585F"/>
                </a:solidFill>
              </a:rPr>
              <a:t>Inputs</a:t>
            </a:r>
          </a:p>
        </p:txBody>
      </p:sp>
      <p:sp>
        <p:nvSpPr>
          <p:cNvPr id="858" name="Shape 858"/>
          <p:cNvSpPr/>
          <p:nvPr/>
        </p:nvSpPr>
        <p:spPr>
          <a:xfrm flipV="1">
            <a:off x="9972268" y="3181168"/>
            <a:ext cx="1" cy="2548860"/>
          </a:xfrm>
          <a:prstGeom prst="line">
            <a:avLst/>
          </a:prstGeom>
          <a:ln w="88900">
            <a:solidFill>
              <a:srgbClr val="53585F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859" name="Shape 859"/>
          <p:cNvSpPr/>
          <p:nvPr/>
        </p:nvSpPr>
        <p:spPr>
          <a:xfrm>
            <a:off x="709980" y="524324"/>
            <a:ext cx="4978909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Case study</a:t>
            </a:r>
          </a:p>
        </p:txBody>
      </p:sp>
      <p:sp>
        <p:nvSpPr>
          <p:cNvPr id="860" name="Shape 860"/>
          <p:cNvSpPr/>
          <p:nvPr/>
        </p:nvSpPr>
        <p:spPr>
          <a:xfrm>
            <a:off x="558800" y="497696"/>
            <a:ext cx="12473165" cy="7382292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grpSp>
        <p:nvGrpSpPr>
          <p:cNvPr id="863" name="Group 863"/>
          <p:cNvGrpSpPr/>
          <p:nvPr/>
        </p:nvGrpSpPr>
        <p:grpSpPr>
          <a:xfrm>
            <a:off x="1603937" y="3129057"/>
            <a:ext cx="9784226" cy="2277949"/>
            <a:chOff x="-215900" y="-139699"/>
            <a:chExt cx="9784225" cy="2277947"/>
          </a:xfrm>
        </p:grpSpPr>
        <p:sp>
          <p:nvSpPr>
            <p:cNvPr id="862" name="Shape 862"/>
            <p:cNvSpPr/>
            <p:nvPr/>
          </p:nvSpPr>
          <p:spPr>
            <a:xfrm>
              <a:off x="0" y="-1"/>
              <a:ext cx="9352426" cy="1719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ct val="90000"/>
                </a:lnSpc>
                <a:defRPr sz="6000" b="1" i="1" spc="-59">
                  <a:solidFill>
                    <a:srgbClr val="A74545"/>
                  </a:solidFill>
                </a:defRPr>
              </a:lvl1pPr>
            </a:lstStyle>
            <a:p>
              <a:pPr lvl="0">
                <a:defRPr sz="1800" b="0" i="0" spc="0">
                  <a:solidFill>
                    <a:srgbClr val="000000"/>
                  </a:solidFill>
                </a:defRPr>
              </a:pPr>
              <a:r>
                <a:rPr sz="6000" b="1" i="1" spc="-59">
                  <a:solidFill>
                    <a:srgbClr val="A74545"/>
                  </a:solidFill>
                </a:rPr>
                <a:t>Does CPUs or density have a higher impact?</a:t>
              </a:r>
            </a:p>
          </p:txBody>
        </p:sp>
        <p:pic>
          <p:nvPicPr>
            <p:cNvPr id="861" name="Picture 860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9784226" cy="227794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3540" y="2668704"/>
            <a:ext cx="10837720" cy="4224844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Shape 866"/>
          <p:cNvSpPr/>
          <p:nvPr/>
        </p:nvSpPr>
        <p:spPr>
          <a:xfrm>
            <a:off x="709980" y="524324"/>
            <a:ext cx="9328405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Exploratory analysis</a:t>
            </a:r>
          </a:p>
        </p:txBody>
      </p:sp>
      <p:sp>
        <p:nvSpPr>
          <p:cNvPr id="867" name="Shape 867"/>
          <p:cNvSpPr/>
          <p:nvPr/>
        </p:nvSpPr>
        <p:spPr>
          <a:xfrm>
            <a:off x="1191200" y="3580699"/>
            <a:ext cx="10647800" cy="725800"/>
          </a:xfrm>
          <a:prstGeom prst="rect">
            <a:avLst/>
          </a:prstGeom>
          <a:solidFill>
            <a:srgbClr val="CFDAE6">
              <a:alpha val="6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868" name="Shape 868"/>
          <p:cNvSpPr/>
          <p:nvPr/>
        </p:nvSpPr>
        <p:spPr>
          <a:xfrm>
            <a:off x="1178500" y="4686852"/>
            <a:ext cx="10647800" cy="316060"/>
          </a:xfrm>
          <a:prstGeom prst="rect">
            <a:avLst/>
          </a:prstGeom>
          <a:solidFill>
            <a:srgbClr val="EEE3BE">
              <a:alpha val="6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869" name="Shape 869"/>
          <p:cNvSpPr/>
          <p:nvPr/>
        </p:nvSpPr>
        <p:spPr>
          <a:xfrm>
            <a:off x="1191200" y="5434064"/>
            <a:ext cx="10647800" cy="316060"/>
          </a:xfrm>
          <a:prstGeom prst="rect">
            <a:avLst/>
          </a:prstGeom>
          <a:solidFill>
            <a:srgbClr val="EEE3BE">
              <a:alpha val="6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3540" y="2668704"/>
            <a:ext cx="10837720" cy="4224844"/>
          </a:xfrm>
          <a:prstGeom prst="rect">
            <a:avLst/>
          </a:prstGeom>
          <a:ln w="12700">
            <a:miter lim="400000"/>
          </a:ln>
        </p:spPr>
      </p:pic>
      <p:sp>
        <p:nvSpPr>
          <p:cNvPr id="872" name="Shape 872"/>
          <p:cNvSpPr/>
          <p:nvPr/>
        </p:nvSpPr>
        <p:spPr>
          <a:xfrm>
            <a:off x="709980" y="524324"/>
            <a:ext cx="9328405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Exploratory analysis</a:t>
            </a:r>
          </a:p>
        </p:txBody>
      </p:sp>
      <p:sp>
        <p:nvSpPr>
          <p:cNvPr id="873" name="Shape 873"/>
          <p:cNvSpPr/>
          <p:nvPr/>
        </p:nvSpPr>
        <p:spPr>
          <a:xfrm>
            <a:off x="1191200" y="3580699"/>
            <a:ext cx="10647800" cy="725800"/>
          </a:xfrm>
          <a:prstGeom prst="rect">
            <a:avLst/>
          </a:prstGeom>
          <a:solidFill>
            <a:srgbClr val="CFDAE6">
              <a:alpha val="6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874" name="Shape 874"/>
          <p:cNvSpPr/>
          <p:nvPr/>
        </p:nvSpPr>
        <p:spPr>
          <a:xfrm>
            <a:off x="1178500" y="4686852"/>
            <a:ext cx="10647800" cy="316060"/>
          </a:xfrm>
          <a:prstGeom prst="rect">
            <a:avLst/>
          </a:prstGeom>
          <a:solidFill>
            <a:srgbClr val="EEE3BE">
              <a:alpha val="6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875" name="Shape 875"/>
          <p:cNvSpPr/>
          <p:nvPr/>
        </p:nvSpPr>
        <p:spPr>
          <a:xfrm>
            <a:off x="1191200" y="5434064"/>
            <a:ext cx="10647800" cy="316060"/>
          </a:xfrm>
          <a:prstGeom prst="rect">
            <a:avLst/>
          </a:prstGeom>
          <a:solidFill>
            <a:srgbClr val="EEE3BE">
              <a:alpha val="6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876" name="Shape 876"/>
          <p:cNvSpPr/>
          <p:nvPr/>
        </p:nvSpPr>
        <p:spPr>
          <a:xfrm>
            <a:off x="7618841" y="5787240"/>
            <a:ext cx="2166355" cy="1040835"/>
          </a:xfrm>
          <a:prstGeom prst="rect">
            <a:avLst/>
          </a:prstGeom>
          <a:ln w="88900">
            <a:solidFill>
              <a:srgbClr val="6C9049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877" name="Shape 877"/>
          <p:cNvSpPr/>
          <p:nvPr/>
        </p:nvSpPr>
        <p:spPr>
          <a:xfrm>
            <a:off x="9897219" y="5787240"/>
            <a:ext cx="1920381" cy="1040835"/>
          </a:xfrm>
          <a:prstGeom prst="rect">
            <a:avLst/>
          </a:prstGeom>
          <a:ln w="88900">
            <a:solidFill>
              <a:srgbClr val="A74545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1205719" y="2060113"/>
            <a:ext cx="10328785" cy="4149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383413" lvl="0" indent="-383413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examined extensively in prior work</a:t>
            </a:r>
          </a:p>
          <a:p>
            <a:pPr marL="858497" lvl="2" indent="-337797"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charged particles, wear-out</a:t>
            </a:r>
          </a:p>
          <a:p>
            <a:pPr marL="858497" lvl="2" indent="-337797">
              <a:lnSpc>
                <a:spcPct val="150000"/>
              </a:lnSpc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variable retention time (next talk)</a:t>
            </a:r>
          </a:p>
          <a:p>
            <a:pPr marL="337797" lvl="0" indent="-337797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error correcting codes</a:t>
            </a:r>
          </a:p>
          <a:p>
            <a:pPr marL="858497" lvl="2" indent="-337797"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used to detect and correct errors</a:t>
            </a:r>
          </a:p>
          <a:p>
            <a:pPr marL="858497" lvl="2" indent="-337797"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require additional storage overheads</a:t>
            </a:r>
          </a:p>
        </p:txBody>
      </p:sp>
      <p:sp>
        <p:nvSpPr>
          <p:cNvPr id="122" name="Shape 122"/>
          <p:cNvSpPr/>
          <p:nvPr/>
        </p:nvSpPr>
        <p:spPr>
          <a:xfrm>
            <a:off x="709980" y="523231"/>
            <a:ext cx="11561573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DRAM errors are common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697280" y="528267"/>
            <a:ext cx="3906013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Our goal</a:t>
            </a:r>
          </a:p>
        </p:txBody>
      </p:sp>
      <p:sp>
        <p:nvSpPr>
          <p:cNvPr id="125" name="Shape 125"/>
          <p:cNvSpPr/>
          <p:nvPr/>
        </p:nvSpPr>
        <p:spPr>
          <a:xfrm>
            <a:off x="1246868" y="1916794"/>
            <a:ext cx="10740391" cy="1612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6000" b="1" i="1" spc="-59">
                <a:solidFill>
                  <a:srgbClr val="405F82"/>
                </a:solidFill>
              </a:rPr>
              <a:t>Strengthen understanding</a:t>
            </a:r>
            <a:br>
              <a:rPr sz="6000" b="1" i="1" spc="-59">
                <a:solidFill>
                  <a:srgbClr val="405F82"/>
                </a:solidFill>
              </a:rPr>
            </a:br>
            <a:r>
              <a:rPr sz="6000" b="1" i="1" spc="-59">
                <a:solidFill>
                  <a:srgbClr val="405F82"/>
                </a:solidFill>
              </a:rPr>
              <a:t>of DRAM reliability by studying:</a:t>
            </a:r>
          </a:p>
        </p:txBody>
      </p:sp>
      <p:sp>
        <p:nvSpPr>
          <p:cNvPr id="126" name="Shape 126"/>
          <p:cNvSpPr/>
          <p:nvPr/>
        </p:nvSpPr>
        <p:spPr>
          <a:xfrm>
            <a:off x="1756460" y="3732955"/>
            <a:ext cx="9903947" cy="2981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383413" lvl="0" indent="-383413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>
                <a:solidFill>
                  <a:srgbClr val="405F82"/>
                </a:solidFill>
              </a:rPr>
              <a:t>new trends in DRAM errors</a:t>
            </a:r>
          </a:p>
          <a:p>
            <a:pPr marL="858497" lvl="2" indent="-337797">
              <a:lnSpc>
                <a:spcPct val="150000"/>
              </a:lnSpc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>
                <a:solidFill>
                  <a:srgbClr val="405F82"/>
                </a:solidFill>
              </a:rPr>
              <a:t>modern devices and workloads</a:t>
            </a:r>
          </a:p>
          <a:p>
            <a:pPr marL="306730" lvl="0" indent="-306730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>
                <a:solidFill>
                  <a:srgbClr val="405F82"/>
                </a:solidFill>
              </a:rPr>
              <a:t>at a large scale</a:t>
            </a:r>
          </a:p>
          <a:p>
            <a:pPr marL="858497" lvl="2" indent="-337797">
              <a:lnSpc>
                <a:spcPct val="150000"/>
              </a:lnSpc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>
                <a:solidFill>
                  <a:srgbClr val="405F82"/>
                </a:solidFill>
              </a:rPr>
              <a:t>billions of device-days, across 14 months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697280" y="528267"/>
            <a:ext cx="10630917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Our main contributions</a:t>
            </a:r>
          </a:p>
        </p:txBody>
      </p:sp>
      <p:sp>
        <p:nvSpPr>
          <p:cNvPr id="129" name="Shape 129"/>
          <p:cNvSpPr/>
          <p:nvPr/>
        </p:nvSpPr>
        <p:spPr>
          <a:xfrm>
            <a:off x="1205719" y="2060113"/>
            <a:ext cx="10369529" cy="295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383413" lvl="0" indent="-383413">
              <a:lnSpc>
                <a:spcPct val="150000"/>
              </a:lnSpc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identified </a:t>
            </a:r>
            <a:r>
              <a:rPr sz="5000" b="1" i="1" spc="-50"/>
              <a:t>new</a:t>
            </a:r>
            <a:r>
              <a:rPr sz="5000" spc="-50"/>
              <a:t> DRAM failure trends</a:t>
            </a:r>
          </a:p>
          <a:p>
            <a:pPr marL="337797" lvl="0" indent="-337797">
              <a:lnSpc>
                <a:spcPct val="150000"/>
              </a:lnSpc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developed a </a:t>
            </a:r>
            <a:r>
              <a:rPr sz="5000" b="1" i="1" spc="-50"/>
              <a:t>model</a:t>
            </a:r>
            <a:r>
              <a:rPr sz="5000" spc="-50"/>
              <a:t> for DRAM errors</a:t>
            </a:r>
          </a:p>
          <a:p>
            <a:pPr marL="337797" lvl="0" indent="-337797">
              <a:lnSpc>
                <a:spcPct val="150000"/>
              </a:lnSpc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evaluated </a:t>
            </a:r>
            <a:r>
              <a:rPr sz="5000" b="1" i="1" spc="-50"/>
              <a:t>page offlining at scale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1487914" y="1552448"/>
            <a:ext cx="8521701" cy="2635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10000" i="1" spc="-1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Server memory</a:t>
            </a:r>
            <a:br>
              <a:rPr sz="10000" i="1" spc="-1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10000" i="1" spc="-1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organization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llustration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47884" y="2709484"/>
            <a:ext cx="2709032" cy="2709032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asted-image.pdf"/>
          <p:cNvPicPr/>
          <p:nvPr/>
        </p:nvPicPr>
        <p:blipFill>
          <a:blip r:embed="rId2">
            <a:extLst/>
          </a:blip>
          <a:srcRect l="16503" t="28748" r="45354" b="28748"/>
          <a:stretch>
            <a:fillRect/>
          </a:stretch>
        </p:blipFill>
        <p:spPr>
          <a:xfrm>
            <a:off x="5078214" y="2442368"/>
            <a:ext cx="2848446" cy="324334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5505132" y="1338561"/>
            <a:ext cx="1994536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defRPr sz="5000" i="1" spc="-50">
                <a:solidFill>
                  <a:srgbClr val="A74545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>
                <a:solidFill>
                  <a:srgbClr val="000000"/>
                </a:solidFill>
              </a:defRPr>
            </a:pPr>
            <a:r>
              <a:rPr sz="5000" i="1" spc="-50">
                <a:solidFill>
                  <a:srgbClr val="A74545"/>
                </a:solidFill>
              </a:rPr>
              <a:t>Socket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5273552" y="1240908"/>
            <a:ext cx="2623186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 lvl="0" algn="ct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solidFill>
                  <a:srgbClr val="A74545"/>
                </a:solidFill>
                <a:latin typeface="+mj-lt"/>
                <a:ea typeface="+mj-ea"/>
                <a:cs typeface="+mj-cs"/>
                <a:sym typeface="Vista Sans OT Medium"/>
              </a:rPr>
              <a:t>Memory</a:t>
            </a:r>
            <a:br>
              <a:rPr sz="5000" i="1" spc="-50">
                <a:solidFill>
                  <a:srgbClr val="A74545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solidFill>
                  <a:srgbClr val="A74545"/>
                </a:solidFill>
                <a:latin typeface="+mj-lt"/>
                <a:ea typeface="+mj-ea"/>
                <a:cs typeface="+mj-cs"/>
                <a:sym typeface="Vista Sans OT Medium"/>
              </a:rPr>
              <a:t>channels</a:t>
            </a:r>
          </a:p>
        </p:txBody>
      </p:sp>
      <p:pic>
        <p:nvPicPr>
          <p:cNvPr id="139" name="pasted-image.pdf"/>
          <p:cNvPicPr/>
          <p:nvPr/>
        </p:nvPicPr>
        <p:blipFill>
          <a:blip r:embed="rId2">
            <a:extLst/>
          </a:blip>
          <a:srcRect l="16503" t="28748" r="45354" b="28748"/>
          <a:stretch>
            <a:fillRect/>
          </a:stretch>
        </p:blipFill>
        <p:spPr>
          <a:xfrm>
            <a:off x="2591158" y="2442368"/>
            <a:ext cx="2848446" cy="324334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 flipV="1">
            <a:off x="5244526" y="3316410"/>
            <a:ext cx="2681239" cy="1"/>
          </a:xfrm>
          <a:prstGeom prst="line">
            <a:avLst/>
          </a:prstGeom>
          <a:ln w="127000">
            <a:solidFill>
              <a:srgbClr val="A74545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 flipV="1">
            <a:off x="5244526" y="4063999"/>
            <a:ext cx="2681239" cy="1"/>
          </a:xfrm>
          <a:prstGeom prst="line">
            <a:avLst/>
          </a:prstGeom>
          <a:ln w="127000">
            <a:solidFill>
              <a:srgbClr val="A74545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 flipV="1">
            <a:off x="5244526" y="4811589"/>
            <a:ext cx="2681239" cy="1"/>
          </a:xfrm>
          <a:prstGeom prst="line">
            <a:avLst/>
          </a:prstGeom>
          <a:ln w="127000">
            <a:solidFill>
              <a:srgbClr val="A74545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asted-image.pdf"/>
          <p:cNvPicPr/>
          <p:nvPr/>
        </p:nvPicPr>
        <p:blipFill>
          <a:blip r:embed="rId2">
            <a:extLst/>
          </a:blip>
          <a:srcRect l="63425"/>
          <a:stretch>
            <a:fillRect/>
          </a:stretch>
        </p:blipFill>
        <p:spPr>
          <a:xfrm>
            <a:off x="7760190" y="1092222"/>
            <a:ext cx="2127379" cy="59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asted-image.pdf"/>
          <p:cNvPicPr/>
          <p:nvPr/>
        </p:nvPicPr>
        <p:blipFill>
          <a:blip r:embed="rId2">
            <a:extLst/>
          </a:blip>
          <a:srcRect l="16503" t="28748" r="45354" b="28748"/>
          <a:stretch>
            <a:fillRect/>
          </a:stretch>
        </p:blipFill>
        <p:spPr>
          <a:xfrm>
            <a:off x="2591158" y="2442368"/>
            <a:ext cx="2848446" cy="3243342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 flipV="1">
            <a:off x="5244526" y="3316410"/>
            <a:ext cx="2681239" cy="1"/>
          </a:xfrm>
          <a:prstGeom prst="line">
            <a:avLst/>
          </a:prstGeom>
          <a:ln w="1270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47" name="Shape 147"/>
          <p:cNvSpPr/>
          <p:nvPr/>
        </p:nvSpPr>
        <p:spPr>
          <a:xfrm flipV="1">
            <a:off x="5244526" y="4063999"/>
            <a:ext cx="2681239" cy="1"/>
          </a:xfrm>
          <a:prstGeom prst="line">
            <a:avLst/>
          </a:prstGeom>
          <a:ln w="1270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48" name="Shape 148"/>
          <p:cNvSpPr/>
          <p:nvPr/>
        </p:nvSpPr>
        <p:spPr>
          <a:xfrm flipV="1">
            <a:off x="5244526" y="4811589"/>
            <a:ext cx="2681239" cy="1"/>
          </a:xfrm>
          <a:prstGeom prst="line">
            <a:avLst/>
          </a:prstGeom>
          <a:ln w="1270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10184352" y="3368294"/>
            <a:ext cx="1793241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solidFill>
                  <a:srgbClr val="A74545"/>
                </a:solidFill>
                <a:latin typeface="+mj-lt"/>
                <a:ea typeface="+mj-ea"/>
                <a:cs typeface="+mj-cs"/>
                <a:sym typeface="Vista Sans OT Medium"/>
              </a:rPr>
              <a:t>DIMM</a:t>
            </a:r>
            <a:br>
              <a:rPr sz="5000" i="1" spc="-50">
                <a:solidFill>
                  <a:srgbClr val="A74545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solidFill>
                  <a:srgbClr val="A74545"/>
                </a:solidFill>
                <a:latin typeface="+mj-lt"/>
                <a:ea typeface="+mj-ea"/>
                <a:cs typeface="+mj-cs"/>
                <a:sym typeface="Vista Sans OT Medium"/>
              </a:rPr>
              <a:t>slots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0792" y="2864888"/>
            <a:ext cx="9183216" cy="2398224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5602604" y="1626392"/>
            <a:ext cx="179959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defRPr sz="5000" i="1" spc="-50">
                <a:solidFill>
                  <a:srgbClr val="A74545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>
                <a:solidFill>
                  <a:srgbClr val="000000"/>
                </a:solidFill>
              </a:defRPr>
            </a:pPr>
            <a:r>
              <a:rPr sz="5000" i="1" spc="-50">
                <a:solidFill>
                  <a:srgbClr val="A74545"/>
                </a:solidFill>
              </a:rPr>
              <a:t>DIMM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697280" y="528267"/>
            <a:ext cx="4363213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Overview</a:t>
            </a:r>
          </a:p>
        </p:txBody>
      </p:sp>
      <p:sp>
        <p:nvSpPr>
          <p:cNvPr id="38" name="Shape 38"/>
          <p:cNvSpPr/>
          <p:nvPr/>
        </p:nvSpPr>
        <p:spPr>
          <a:xfrm>
            <a:off x="1246868" y="2519572"/>
            <a:ext cx="8778241" cy="911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 i="1" spc="-59">
                <a:solidFill>
                  <a:srgbClr val="000000"/>
                </a:solidFill>
              </a:defRPr>
            </a:lvl1pPr>
          </a:lstStyle>
          <a:p>
            <a:pPr lvl="0">
              <a:defRPr sz="1800" b="0" i="0" spc="0"/>
            </a:pPr>
            <a:r>
              <a:rPr sz="6000" b="1" i="1" spc="-59"/>
              <a:t>Study of DRAM reliability:</a:t>
            </a:r>
          </a:p>
        </p:txBody>
      </p:sp>
      <p:sp>
        <p:nvSpPr>
          <p:cNvPr id="39" name="Shape 39"/>
          <p:cNvSpPr/>
          <p:nvPr/>
        </p:nvSpPr>
        <p:spPr>
          <a:xfrm>
            <a:off x="1756460" y="3732955"/>
            <a:ext cx="10070340" cy="187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383413" lvl="0" indent="-383413">
              <a:lnSpc>
                <a:spcPct val="150000"/>
              </a:lnSpc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on </a:t>
            </a:r>
            <a:r>
              <a:rPr sz="5000" b="1" i="1" spc="-50"/>
              <a:t>modern</a:t>
            </a:r>
            <a:r>
              <a:rPr sz="5000" spc="-50"/>
              <a:t> devices and workloads</a:t>
            </a:r>
          </a:p>
          <a:p>
            <a:pPr marL="383413" lvl="0" indent="-383413">
              <a:lnSpc>
                <a:spcPct val="150000"/>
              </a:lnSpc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at a </a:t>
            </a:r>
            <a:r>
              <a:rPr sz="5000" b="1" i="1" spc="-50"/>
              <a:t>large scale</a:t>
            </a:r>
            <a:r>
              <a:rPr sz="5000" spc="-50"/>
              <a:t> in the field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0792" y="2864888"/>
            <a:ext cx="9183216" cy="2398224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5095460" y="1414896"/>
            <a:ext cx="2854067" cy="2394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08" y="21600"/>
                </a:moveTo>
                <a:lnTo>
                  <a:pt x="15670" y="21600"/>
                </a:lnTo>
                <a:lnTo>
                  <a:pt x="15670" y="15375"/>
                </a:lnTo>
                <a:lnTo>
                  <a:pt x="21600" y="11108"/>
                </a:lnTo>
                <a:lnTo>
                  <a:pt x="11615" y="0"/>
                </a:lnTo>
                <a:lnTo>
                  <a:pt x="0" y="10925"/>
                </a:lnTo>
                <a:lnTo>
                  <a:pt x="9234" y="15479"/>
                </a:lnTo>
                <a:lnTo>
                  <a:pt x="9208" y="21600"/>
                </a:lnTo>
                <a:close/>
              </a:path>
            </a:pathLst>
          </a:custGeom>
          <a:solidFill>
            <a:srgbClr val="EAC6C6">
              <a:alpha val="6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5063826" y="340731"/>
            <a:ext cx="2877147" cy="2304448"/>
          </a:xfrm>
          <a:prstGeom prst="rect">
            <a:avLst/>
          </a:prstGeom>
          <a:solidFill>
            <a:srgbClr val="FFFFFF"/>
          </a:solidFill>
          <a:ln w="635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8291826" y="1096397"/>
            <a:ext cx="1377316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5000" i="1" spc="-50">
                <a:solidFill>
                  <a:srgbClr val="A74545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>
                <a:solidFill>
                  <a:srgbClr val="000000"/>
                </a:solidFill>
              </a:defRPr>
            </a:pPr>
            <a:r>
              <a:rPr sz="5000" i="1" spc="-50">
                <a:solidFill>
                  <a:srgbClr val="A74545"/>
                </a:solidFill>
              </a:rPr>
              <a:t>Chip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0792" y="2864888"/>
            <a:ext cx="9183216" cy="2398224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5095460" y="1414896"/>
            <a:ext cx="2854067" cy="2394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08" y="21600"/>
                </a:moveTo>
                <a:lnTo>
                  <a:pt x="15670" y="21600"/>
                </a:lnTo>
                <a:lnTo>
                  <a:pt x="15670" y="15375"/>
                </a:lnTo>
                <a:lnTo>
                  <a:pt x="21600" y="11108"/>
                </a:lnTo>
                <a:lnTo>
                  <a:pt x="11615" y="0"/>
                </a:lnTo>
                <a:lnTo>
                  <a:pt x="0" y="10925"/>
                </a:lnTo>
                <a:lnTo>
                  <a:pt x="9234" y="15479"/>
                </a:lnTo>
                <a:lnTo>
                  <a:pt x="9208" y="21600"/>
                </a:lnTo>
                <a:close/>
              </a:path>
            </a:pathLst>
          </a:custGeom>
          <a:solidFill>
            <a:srgbClr val="EAC6C6">
              <a:alpha val="6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5063826" y="340731"/>
            <a:ext cx="2877147" cy="2304448"/>
          </a:xfrm>
          <a:prstGeom prst="rect">
            <a:avLst/>
          </a:prstGeom>
          <a:solidFill>
            <a:srgbClr val="FFFFFF"/>
          </a:solidFill>
          <a:ln w="635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5190826" y="467731"/>
            <a:ext cx="592386" cy="1004873"/>
          </a:xfrm>
          <a:prstGeom prst="rect">
            <a:avLst/>
          </a:prstGeom>
          <a:solidFill>
            <a:srgbClr val="A74545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5869462" y="467731"/>
            <a:ext cx="592386" cy="1004873"/>
          </a:xfrm>
          <a:prstGeom prst="rect">
            <a:avLst/>
          </a:prstGeom>
          <a:solidFill>
            <a:srgbClr val="A74545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6548097" y="467731"/>
            <a:ext cx="592385" cy="1004873"/>
          </a:xfrm>
          <a:prstGeom prst="rect">
            <a:avLst/>
          </a:prstGeom>
          <a:solidFill>
            <a:srgbClr val="A74545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7226732" y="467731"/>
            <a:ext cx="592386" cy="1004873"/>
          </a:xfrm>
          <a:prstGeom prst="rect">
            <a:avLst/>
          </a:prstGeom>
          <a:solidFill>
            <a:srgbClr val="A74545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5190826" y="1546302"/>
            <a:ext cx="592386" cy="1004873"/>
          </a:xfrm>
          <a:prstGeom prst="rect">
            <a:avLst/>
          </a:prstGeom>
          <a:solidFill>
            <a:srgbClr val="A74545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5869462" y="1546302"/>
            <a:ext cx="592386" cy="1004873"/>
          </a:xfrm>
          <a:prstGeom prst="rect">
            <a:avLst/>
          </a:prstGeom>
          <a:solidFill>
            <a:srgbClr val="A74545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6548097" y="1546302"/>
            <a:ext cx="592385" cy="1004873"/>
          </a:xfrm>
          <a:prstGeom prst="rect">
            <a:avLst/>
          </a:prstGeom>
          <a:solidFill>
            <a:srgbClr val="A74545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7226732" y="1546302"/>
            <a:ext cx="592386" cy="1004873"/>
          </a:xfrm>
          <a:prstGeom prst="rect">
            <a:avLst/>
          </a:prstGeom>
          <a:solidFill>
            <a:srgbClr val="A74545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8291826" y="1096397"/>
            <a:ext cx="179070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5000" i="1" spc="-50">
                <a:solidFill>
                  <a:srgbClr val="A74545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>
                <a:solidFill>
                  <a:srgbClr val="000000"/>
                </a:solidFill>
              </a:defRPr>
            </a:pPr>
            <a:r>
              <a:rPr sz="5000" i="1" spc="-50">
                <a:solidFill>
                  <a:srgbClr val="A74545"/>
                </a:solidFill>
              </a:rPr>
              <a:t>Banks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0792" y="2864888"/>
            <a:ext cx="9183216" cy="239822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5095460" y="1414896"/>
            <a:ext cx="2854067" cy="2394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08" y="21600"/>
                </a:moveTo>
                <a:lnTo>
                  <a:pt x="15670" y="21600"/>
                </a:lnTo>
                <a:lnTo>
                  <a:pt x="15670" y="15375"/>
                </a:lnTo>
                <a:lnTo>
                  <a:pt x="21600" y="11108"/>
                </a:lnTo>
                <a:lnTo>
                  <a:pt x="11615" y="0"/>
                </a:lnTo>
                <a:lnTo>
                  <a:pt x="0" y="10925"/>
                </a:lnTo>
                <a:lnTo>
                  <a:pt x="9234" y="15479"/>
                </a:lnTo>
                <a:lnTo>
                  <a:pt x="9208" y="21600"/>
                </a:lnTo>
                <a:close/>
              </a:path>
            </a:pathLst>
          </a:custGeom>
          <a:solidFill>
            <a:srgbClr val="EAC6C6">
              <a:alpha val="6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5063826" y="340731"/>
            <a:ext cx="2877147" cy="2304448"/>
          </a:xfrm>
          <a:prstGeom prst="rect">
            <a:avLst/>
          </a:prstGeom>
          <a:solidFill>
            <a:srgbClr val="FFFFFF"/>
          </a:solidFill>
          <a:ln w="635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5190826" y="467731"/>
            <a:ext cx="592386" cy="1004873"/>
          </a:xfrm>
          <a:prstGeom prst="rect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5869462" y="467731"/>
            <a:ext cx="592386" cy="1004873"/>
          </a:xfrm>
          <a:prstGeom prst="rect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6548097" y="467731"/>
            <a:ext cx="592385" cy="1004873"/>
          </a:xfrm>
          <a:prstGeom prst="rect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7226732" y="467731"/>
            <a:ext cx="592386" cy="1004873"/>
          </a:xfrm>
          <a:prstGeom prst="rect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5190826" y="1546302"/>
            <a:ext cx="592386" cy="1004873"/>
          </a:xfrm>
          <a:prstGeom prst="rect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5869462" y="1546302"/>
            <a:ext cx="592386" cy="1004873"/>
          </a:xfrm>
          <a:prstGeom prst="rect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6548097" y="1546302"/>
            <a:ext cx="592385" cy="1004873"/>
          </a:xfrm>
          <a:prstGeom prst="rect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7226732" y="1546302"/>
            <a:ext cx="592386" cy="1004873"/>
          </a:xfrm>
          <a:prstGeom prst="rect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7409209" y="5954477"/>
            <a:ext cx="2800351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solidFill>
                  <a:srgbClr val="A74545"/>
                </a:solidFill>
                <a:latin typeface="+mj-lt"/>
                <a:ea typeface="+mj-ea"/>
                <a:cs typeface="+mj-cs"/>
                <a:sym typeface="Vista Sans OT Medium"/>
              </a:rPr>
              <a:t>Rows and</a:t>
            </a:r>
            <a:br>
              <a:rPr sz="5000" i="1" spc="-50">
                <a:solidFill>
                  <a:srgbClr val="A74545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solidFill>
                  <a:srgbClr val="A74545"/>
                </a:solidFill>
                <a:latin typeface="+mj-lt"/>
                <a:ea typeface="+mj-ea"/>
                <a:cs typeface="+mj-cs"/>
                <a:sym typeface="Vista Sans OT Medium"/>
              </a:rPr>
              <a:t>columns</a:t>
            </a:r>
          </a:p>
        </p:txBody>
      </p:sp>
      <p:sp>
        <p:nvSpPr>
          <p:cNvPr id="184" name="Shape 184"/>
          <p:cNvSpPr/>
          <p:nvPr/>
        </p:nvSpPr>
        <p:spPr>
          <a:xfrm>
            <a:off x="5879850" y="1596925"/>
            <a:ext cx="1913398" cy="4722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248"/>
                </a:moveTo>
                <a:lnTo>
                  <a:pt x="21600" y="0"/>
                </a:lnTo>
                <a:lnTo>
                  <a:pt x="15771" y="0"/>
                </a:lnTo>
                <a:lnTo>
                  <a:pt x="15771" y="4347"/>
                </a:lnTo>
                <a:lnTo>
                  <a:pt x="0" y="17692"/>
                </a:lnTo>
                <a:lnTo>
                  <a:pt x="8316" y="21600"/>
                </a:lnTo>
                <a:lnTo>
                  <a:pt x="15306" y="17917"/>
                </a:lnTo>
                <a:lnTo>
                  <a:pt x="21600" y="4248"/>
                </a:lnTo>
                <a:close/>
              </a:path>
            </a:pathLst>
          </a:custGeom>
          <a:solidFill>
            <a:srgbClr val="CFDAE6">
              <a:alpha val="8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5833386" y="5470121"/>
            <a:ext cx="1391323" cy="2360124"/>
          </a:xfrm>
          <a:prstGeom prst="rect">
            <a:avLst/>
          </a:prstGeom>
          <a:solidFill>
            <a:srgbClr val="FFFFFF"/>
          </a:solidFill>
          <a:ln w="889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86" name="Shape 186"/>
          <p:cNvSpPr/>
          <p:nvPr/>
        </p:nvSpPr>
        <p:spPr>
          <a:xfrm flipV="1">
            <a:off x="6019800" y="5481333"/>
            <a:ext cx="1" cy="2337700"/>
          </a:xfrm>
          <a:prstGeom prst="line">
            <a:avLst/>
          </a:prstGeom>
          <a:ln w="38100">
            <a:solidFill>
              <a:srgbClr val="A74545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87" name="Shape 187"/>
          <p:cNvSpPr/>
          <p:nvPr/>
        </p:nvSpPr>
        <p:spPr>
          <a:xfrm flipV="1">
            <a:off x="6189990" y="5481333"/>
            <a:ext cx="1" cy="2337700"/>
          </a:xfrm>
          <a:prstGeom prst="line">
            <a:avLst/>
          </a:prstGeom>
          <a:ln w="38100">
            <a:solidFill>
              <a:srgbClr val="A74545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88" name="Shape 188"/>
          <p:cNvSpPr/>
          <p:nvPr/>
        </p:nvSpPr>
        <p:spPr>
          <a:xfrm flipV="1">
            <a:off x="6360181" y="5481333"/>
            <a:ext cx="1" cy="2337700"/>
          </a:xfrm>
          <a:prstGeom prst="line">
            <a:avLst/>
          </a:prstGeom>
          <a:ln w="38100">
            <a:solidFill>
              <a:srgbClr val="A74545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89" name="Shape 189"/>
          <p:cNvSpPr/>
          <p:nvPr/>
        </p:nvSpPr>
        <p:spPr>
          <a:xfrm flipV="1">
            <a:off x="6530372" y="5481333"/>
            <a:ext cx="1" cy="2337700"/>
          </a:xfrm>
          <a:prstGeom prst="line">
            <a:avLst/>
          </a:prstGeom>
          <a:ln w="38100">
            <a:solidFill>
              <a:srgbClr val="A74545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90" name="Shape 190"/>
          <p:cNvSpPr/>
          <p:nvPr/>
        </p:nvSpPr>
        <p:spPr>
          <a:xfrm flipV="1">
            <a:off x="6700562" y="5481333"/>
            <a:ext cx="1" cy="2337700"/>
          </a:xfrm>
          <a:prstGeom prst="line">
            <a:avLst/>
          </a:prstGeom>
          <a:ln w="38100">
            <a:solidFill>
              <a:srgbClr val="A74545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 flipV="1">
            <a:off x="6870753" y="5481333"/>
            <a:ext cx="1" cy="2337700"/>
          </a:xfrm>
          <a:prstGeom prst="line">
            <a:avLst/>
          </a:prstGeom>
          <a:ln w="38100">
            <a:solidFill>
              <a:srgbClr val="A74545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 flipV="1">
            <a:off x="7040944" y="5481333"/>
            <a:ext cx="1" cy="2337700"/>
          </a:xfrm>
          <a:prstGeom prst="line">
            <a:avLst/>
          </a:prstGeom>
          <a:ln w="38100">
            <a:solidFill>
              <a:srgbClr val="A74545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93" name="Shape 193"/>
          <p:cNvSpPr/>
          <p:nvPr/>
        </p:nvSpPr>
        <p:spPr>
          <a:xfrm flipH="1">
            <a:off x="5872094" y="6672619"/>
            <a:ext cx="1316556" cy="1"/>
          </a:xfrm>
          <a:prstGeom prst="line">
            <a:avLst/>
          </a:prstGeom>
          <a:ln w="38100">
            <a:solidFill>
              <a:srgbClr val="A74545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94" name="Shape 194"/>
          <p:cNvSpPr/>
          <p:nvPr/>
        </p:nvSpPr>
        <p:spPr>
          <a:xfrm flipH="1">
            <a:off x="5872094" y="6502429"/>
            <a:ext cx="1316556" cy="1"/>
          </a:xfrm>
          <a:prstGeom prst="line">
            <a:avLst/>
          </a:prstGeom>
          <a:ln w="38100">
            <a:solidFill>
              <a:srgbClr val="A74545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95" name="Shape 195"/>
          <p:cNvSpPr/>
          <p:nvPr/>
        </p:nvSpPr>
        <p:spPr>
          <a:xfrm flipH="1">
            <a:off x="5872094" y="6332239"/>
            <a:ext cx="1316556" cy="1"/>
          </a:xfrm>
          <a:prstGeom prst="line">
            <a:avLst/>
          </a:prstGeom>
          <a:ln w="38100">
            <a:solidFill>
              <a:srgbClr val="A74545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96" name="Shape 196"/>
          <p:cNvSpPr/>
          <p:nvPr/>
        </p:nvSpPr>
        <p:spPr>
          <a:xfrm flipH="1">
            <a:off x="5872094" y="6162048"/>
            <a:ext cx="1316556" cy="1"/>
          </a:xfrm>
          <a:prstGeom prst="line">
            <a:avLst/>
          </a:prstGeom>
          <a:ln w="38100">
            <a:solidFill>
              <a:srgbClr val="A74545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97" name="Shape 197"/>
          <p:cNvSpPr/>
          <p:nvPr/>
        </p:nvSpPr>
        <p:spPr>
          <a:xfrm flipH="1">
            <a:off x="5872094" y="5991857"/>
            <a:ext cx="1316556" cy="1"/>
          </a:xfrm>
          <a:prstGeom prst="line">
            <a:avLst/>
          </a:prstGeom>
          <a:ln w="38100">
            <a:solidFill>
              <a:srgbClr val="A74545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98" name="Shape 198"/>
          <p:cNvSpPr/>
          <p:nvPr/>
        </p:nvSpPr>
        <p:spPr>
          <a:xfrm flipH="1">
            <a:off x="5872094" y="5821666"/>
            <a:ext cx="1316556" cy="1"/>
          </a:xfrm>
          <a:prstGeom prst="line">
            <a:avLst/>
          </a:prstGeom>
          <a:ln w="38100">
            <a:solidFill>
              <a:srgbClr val="A74545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99" name="Shape 199"/>
          <p:cNvSpPr/>
          <p:nvPr/>
        </p:nvSpPr>
        <p:spPr>
          <a:xfrm flipH="1">
            <a:off x="5872094" y="5651475"/>
            <a:ext cx="1316556" cy="1"/>
          </a:xfrm>
          <a:prstGeom prst="line">
            <a:avLst/>
          </a:prstGeom>
          <a:ln w="38100">
            <a:solidFill>
              <a:srgbClr val="A74545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00" name="Shape 200"/>
          <p:cNvSpPr/>
          <p:nvPr/>
        </p:nvSpPr>
        <p:spPr>
          <a:xfrm flipH="1">
            <a:off x="5872094" y="7674714"/>
            <a:ext cx="1316556" cy="1"/>
          </a:xfrm>
          <a:prstGeom prst="line">
            <a:avLst/>
          </a:prstGeom>
          <a:ln w="38100">
            <a:solidFill>
              <a:srgbClr val="A74545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 flipH="1">
            <a:off x="5872094" y="7504524"/>
            <a:ext cx="1316556" cy="1"/>
          </a:xfrm>
          <a:prstGeom prst="line">
            <a:avLst/>
          </a:prstGeom>
          <a:ln w="38100">
            <a:solidFill>
              <a:srgbClr val="A74545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02" name="Shape 202"/>
          <p:cNvSpPr/>
          <p:nvPr/>
        </p:nvSpPr>
        <p:spPr>
          <a:xfrm flipH="1">
            <a:off x="5872094" y="7334332"/>
            <a:ext cx="1316556" cy="1"/>
          </a:xfrm>
          <a:prstGeom prst="line">
            <a:avLst/>
          </a:prstGeom>
          <a:ln w="38100">
            <a:solidFill>
              <a:srgbClr val="A74545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 flipH="1">
            <a:off x="5872094" y="7164142"/>
            <a:ext cx="1316556" cy="1"/>
          </a:xfrm>
          <a:prstGeom prst="line">
            <a:avLst/>
          </a:prstGeom>
          <a:ln w="38100">
            <a:solidFill>
              <a:srgbClr val="A74545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04" name="Shape 204"/>
          <p:cNvSpPr/>
          <p:nvPr/>
        </p:nvSpPr>
        <p:spPr>
          <a:xfrm flipH="1">
            <a:off x="5872094" y="6993951"/>
            <a:ext cx="1316556" cy="1"/>
          </a:xfrm>
          <a:prstGeom prst="line">
            <a:avLst/>
          </a:prstGeom>
          <a:ln w="38100">
            <a:solidFill>
              <a:srgbClr val="A74545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 flipH="1">
            <a:off x="5872094" y="6823761"/>
            <a:ext cx="1316556" cy="1"/>
          </a:xfrm>
          <a:prstGeom prst="line">
            <a:avLst/>
          </a:prstGeom>
          <a:ln w="38100">
            <a:solidFill>
              <a:srgbClr val="A74545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0792" y="2864888"/>
            <a:ext cx="9183216" cy="2398224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>
            <a:off x="5095460" y="1414896"/>
            <a:ext cx="2854067" cy="2394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08" y="21600"/>
                </a:moveTo>
                <a:lnTo>
                  <a:pt x="15670" y="21600"/>
                </a:lnTo>
                <a:lnTo>
                  <a:pt x="15670" y="15375"/>
                </a:lnTo>
                <a:lnTo>
                  <a:pt x="21600" y="11108"/>
                </a:lnTo>
                <a:lnTo>
                  <a:pt x="11615" y="0"/>
                </a:lnTo>
                <a:lnTo>
                  <a:pt x="0" y="10925"/>
                </a:lnTo>
                <a:lnTo>
                  <a:pt x="9234" y="15479"/>
                </a:lnTo>
                <a:lnTo>
                  <a:pt x="9208" y="21600"/>
                </a:lnTo>
                <a:close/>
              </a:path>
            </a:pathLst>
          </a:custGeom>
          <a:solidFill>
            <a:srgbClr val="EAC6C6">
              <a:alpha val="6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5063826" y="340731"/>
            <a:ext cx="2877147" cy="2304448"/>
          </a:xfrm>
          <a:prstGeom prst="rect">
            <a:avLst/>
          </a:prstGeom>
          <a:solidFill>
            <a:srgbClr val="FFFFFF"/>
          </a:solidFill>
          <a:ln w="635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5190826" y="467731"/>
            <a:ext cx="592386" cy="1004873"/>
          </a:xfrm>
          <a:prstGeom prst="rect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5869462" y="467731"/>
            <a:ext cx="592386" cy="1004873"/>
          </a:xfrm>
          <a:prstGeom prst="rect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6548097" y="467731"/>
            <a:ext cx="592385" cy="1004873"/>
          </a:xfrm>
          <a:prstGeom prst="rect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7226732" y="467731"/>
            <a:ext cx="592386" cy="1004873"/>
          </a:xfrm>
          <a:prstGeom prst="rect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5190826" y="1546302"/>
            <a:ext cx="592386" cy="1004873"/>
          </a:xfrm>
          <a:prstGeom prst="rect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5869462" y="1546302"/>
            <a:ext cx="592386" cy="1004873"/>
          </a:xfrm>
          <a:prstGeom prst="rect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6548097" y="1546302"/>
            <a:ext cx="592385" cy="1004873"/>
          </a:xfrm>
          <a:prstGeom prst="rect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7226732" y="1546302"/>
            <a:ext cx="592386" cy="1004873"/>
          </a:xfrm>
          <a:prstGeom prst="rect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7409209" y="6253625"/>
            <a:ext cx="115824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5000" i="1" spc="-50">
                <a:solidFill>
                  <a:srgbClr val="A74545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>
                <a:solidFill>
                  <a:srgbClr val="000000"/>
                </a:solidFill>
              </a:defRPr>
            </a:pPr>
            <a:r>
              <a:rPr sz="5000" i="1" spc="-50">
                <a:solidFill>
                  <a:srgbClr val="A74545"/>
                </a:solidFill>
              </a:rPr>
              <a:t>Cell</a:t>
            </a:r>
          </a:p>
        </p:txBody>
      </p:sp>
      <p:sp>
        <p:nvSpPr>
          <p:cNvPr id="219" name="Shape 219"/>
          <p:cNvSpPr/>
          <p:nvPr/>
        </p:nvSpPr>
        <p:spPr>
          <a:xfrm>
            <a:off x="5879850" y="1596925"/>
            <a:ext cx="1913398" cy="4722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248"/>
                </a:moveTo>
                <a:lnTo>
                  <a:pt x="21600" y="0"/>
                </a:lnTo>
                <a:lnTo>
                  <a:pt x="15771" y="0"/>
                </a:lnTo>
                <a:lnTo>
                  <a:pt x="15771" y="4347"/>
                </a:lnTo>
                <a:lnTo>
                  <a:pt x="0" y="17692"/>
                </a:lnTo>
                <a:lnTo>
                  <a:pt x="8316" y="21600"/>
                </a:lnTo>
                <a:lnTo>
                  <a:pt x="15306" y="17917"/>
                </a:lnTo>
                <a:lnTo>
                  <a:pt x="21600" y="4248"/>
                </a:lnTo>
                <a:close/>
              </a:path>
            </a:pathLst>
          </a:custGeom>
          <a:solidFill>
            <a:srgbClr val="CFDAE6">
              <a:alpha val="8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5833386" y="5470121"/>
            <a:ext cx="1391323" cy="2360124"/>
          </a:xfrm>
          <a:prstGeom prst="rect">
            <a:avLst/>
          </a:prstGeom>
          <a:solidFill>
            <a:srgbClr val="FFFFFF"/>
          </a:solidFill>
          <a:ln w="889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21" name="Shape 221"/>
          <p:cNvSpPr/>
          <p:nvPr/>
        </p:nvSpPr>
        <p:spPr>
          <a:xfrm flipV="1">
            <a:off x="6019800" y="5481333"/>
            <a:ext cx="1" cy="2337700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 flipV="1">
            <a:off x="6189990" y="5481333"/>
            <a:ext cx="1" cy="2337700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 flipV="1">
            <a:off x="6360181" y="5481333"/>
            <a:ext cx="1" cy="2337700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24" name="Shape 224"/>
          <p:cNvSpPr/>
          <p:nvPr/>
        </p:nvSpPr>
        <p:spPr>
          <a:xfrm flipV="1">
            <a:off x="6530372" y="5481333"/>
            <a:ext cx="1" cy="2337700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 flipV="1">
            <a:off x="6700562" y="5481333"/>
            <a:ext cx="1" cy="2337700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 flipV="1">
            <a:off x="6870753" y="5481333"/>
            <a:ext cx="1" cy="2337700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 flipV="1">
            <a:off x="7040944" y="5481333"/>
            <a:ext cx="1" cy="2337700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28" name="Shape 228"/>
          <p:cNvSpPr/>
          <p:nvPr/>
        </p:nvSpPr>
        <p:spPr>
          <a:xfrm flipH="1">
            <a:off x="5872094" y="6672619"/>
            <a:ext cx="1316556" cy="1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29" name="Shape 229"/>
          <p:cNvSpPr/>
          <p:nvPr/>
        </p:nvSpPr>
        <p:spPr>
          <a:xfrm flipH="1">
            <a:off x="5872094" y="6502429"/>
            <a:ext cx="1316556" cy="1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30" name="Shape 230"/>
          <p:cNvSpPr/>
          <p:nvPr/>
        </p:nvSpPr>
        <p:spPr>
          <a:xfrm flipH="1">
            <a:off x="5872094" y="6332239"/>
            <a:ext cx="1316556" cy="1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31" name="Shape 231"/>
          <p:cNvSpPr/>
          <p:nvPr/>
        </p:nvSpPr>
        <p:spPr>
          <a:xfrm flipH="1">
            <a:off x="5872094" y="6162048"/>
            <a:ext cx="1316556" cy="1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32" name="Shape 232"/>
          <p:cNvSpPr/>
          <p:nvPr/>
        </p:nvSpPr>
        <p:spPr>
          <a:xfrm flipH="1">
            <a:off x="5872094" y="5991857"/>
            <a:ext cx="1316556" cy="1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33" name="Shape 233"/>
          <p:cNvSpPr/>
          <p:nvPr/>
        </p:nvSpPr>
        <p:spPr>
          <a:xfrm flipH="1">
            <a:off x="5872094" y="5821666"/>
            <a:ext cx="1316556" cy="1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34" name="Shape 234"/>
          <p:cNvSpPr/>
          <p:nvPr/>
        </p:nvSpPr>
        <p:spPr>
          <a:xfrm flipH="1">
            <a:off x="5872094" y="5651475"/>
            <a:ext cx="1316556" cy="1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35" name="Shape 235"/>
          <p:cNvSpPr/>
          <p:nvPr/>
        </p:nvSpPr>
        <p:spPr>
          <a:xfrm flipH="1">
            <a:off x="5872094" y="7674714"/>
            <a:ext cx="1316556" cy="1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36" name="Shape 236"/>
          <p:cNvSpPr/>
          <p:nvPr/>
        </p:nvSpPr>
        <p:spPr>
          <a:xfrm flipH="1">
            <a:off x="5872094" y="7504524"/>
            <a:ext cx="1316556" cy="1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37" name="Shape 237"/>
          <p:cNvSpPr/>
          <p:nvPr/>
        </p:nvSpPr>
        <p:spPr>
          <a:xfrm flipH="1">
            <a:off x="5872094" y="7334332"/>
            <a:ext cx="1316556" cy="1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38" name="Shape 238"/>
          <p:cNvSpPr/>
          <p:nvPr/>
        </p:nvSpPr>
        <p:spPr>
          <a:xfrm flipH="1">
            <a:off x="5872094" y="7164142"/>
            <a:ext cx="1316556" cy="1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39" name="Shape 239"/>
          <p:cNvSpPr/>
          <p:nvPr/>
        </p:nvSpPr>
        <p:spPr>
          <a:xfrm flipH="1">
            <a:off x="5872094" y="6993951"/>
            <a:ext cx="1316556" cy="1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40" name="Shape 240"/>
          <p:cNvSpPr/>
          <p:nvPr/>
        </p:nvSpPr>
        <p:spPr>
          <a:xfrm flipH="1">
            <a:off x="5872094" y="6823761"/>
            <a:ext cx="1316556" cy="1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6154462" y="5782334"/>
            <a:ext cx="419048" cy="419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A74545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0792" y="2864888"/>
            <a:ext cx="9183216" cy="2398224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44"/>
          <p:cNvSpPr/>
          <p:nvPr/>
        </p:nvSpPr>
        <p:spPr>
          <a:xfrm>
            <a:off x="3091731" y="3087298"/>
            <a:ext cx="874035" cy="737229"/>
          </a:xfrm>
          <a:prstGeom prst="rect">
            <a:avLst/>
          </a:prstGeom>
          <a:solidFill>
            <a:srgbClr val="6C9049">
              <a:alpha val="6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4790891" y="3087298"/>
            <a:ext cx="874035" cy="737229"/>
          </a:xfrm>
          <a:prstGeom prst="rect">
            <a:avLst/>
          </a:prstGeom>
          <a:solidFill>
            <a:srgbClr val="6C9049">
              <a:alpha val="6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7977675" y="3087298"/>
            <a:ext cx="874035" cy="737229"/>
          </a:xfrm>
          <a:prstGeom prst="rect">
            <a:avLst/>
          </a:prstGeom>
          <a:solidFill>
            <a:srgbClr val="6C9049">
              <a:alpha val="6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9664135" y="3087298"/>
            <a:ext cx="874035" cy="737229"/>
          </a:xfrm>
          <a:prstGeom prst="rect">
            <a:avLst/>
          </a:prstGeom>
          <a:solidFill>
            <a:srgbClr val="6C9049">
              <a:alpha val="6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48" name="Shape 248"/>
          <p:cNvSpPr/>
          <p:nvPr/>
        </p:nvSpPr>
        <p:spPr>
          <a:xfrm rot="16200000">
            <a:off x="8820905" y="3150798"/>
            <a:ext cx="874035" cy="737229"/>
          </a:xfrm>
          <a:prstGeom prst="rect">
            <a:avLst/>
          </a:prstGeom>
          <a:solidFill>
            <a:srgbClr val="6C9049">
              <a:alpha val="6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49" name="Shape 249"/>
          <p:cNvSpPr/>
          <p:nvPr/>
        </p:nvSpPr>
        <p:spPr>
          <a:xfrm rot="16200000">
            <a:off x="7134445" y="3138098"/>
            <a:ext cx="874035" cy="737229"/>
          </a:xfrm>
          <a:prstGeom prst="rect">
            <a:avLst/>
          </a:prstGeom>
          <a:solidFill>
            <a:srgbClr val="6C9049">
              <a:alpha val="6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50" name="Shape 250"/>
          <p:cNvSpPr/>
          <p:nvPr/>
        </p:nvSpPr>
        <p:spPr>
          <a:xfrm rot="16200000">
            <a:off x="3934961" y="3157148"/>
            <a:ext cx="874035" cy="737229"/>
          </a:xfrm>
          <a:prstGeom prst="rect">
            <a:avLst/>
          </a:prstGeom>
          <a:solidFill>
            <a:srgbClr val="6C9049">
              <a:alpha val="6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51" name="Shape 251"/>
          <p:cNvSpPr/>
          <p:nvPr/>
        </p:nvSpPr>
        <p:spPr>
          <a:xfrm rot="16200000">
            <a:off x="2248500" y="3157148"/>
            <a:ext cx="874035" cy="737229"/>
          </a:xfrm>
          <a:prstGeom prst="rect">
            <a:avLst/>
          </a:prstGeom>
          <a:solidFill>
            <a:srgbClr val="6C9049">
              <a:alpha val="6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5109845" y="1153276"/>
            <a:ext cx="2785111" cy="793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5000" i="1" spc="-50">
                <a:solidFill>
                  <a:srgbClr val="6C9049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>
                <a:solidFill>
                  <a:srgbClr val="000000"/>
                </a:solidFill>
              </a:defRPr>
            </a:pPr>
            <a:r>
              <a:rPr sz="5000" i="1" spc="-50">
                <a:solidFill>
                  <a:srgbClr val="6C9049"/>
                </a:solidFill>
              </a:rPr>
              <a:t>User data</a:t>
            </a:r>
          </a:p>
        </p:txBody>
      </p:sp>
      <p:sp>
        <p:nvSpPr>
          <p:cNvPr id="253" name="Shape 253"/>
          <p:cNvSpPr/>
          <p:nvPr/>
        </p:nvSpPr>
        <p:spPr>
          <a:xfrm>
            <a:off x="2311805" y="4027960"/>
            <a:ext cx="874035" cy="737228"/>
          </a:xfrm>
          <a:prstGeom prst="rect">
            <a:avLst/>
          </a:prstGeom>
          <a:solidFill>
            <a:srgbClr val="6C9049">
              <a:alpha val="6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4010966" y="4027960"/>
            <a:ext cx="874035" cy="737228"/>
          </a:xfrm>
          <a:prstGeom prst="rect">
            <a:avLst/>
          </a:prstGeom>
          <a:solidFill>
            <a:srgbClr val="6C9049">
              <a:alpha val="6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55" name="Shape 255"/>
          <p:cNvSpPr/>
          <p:nvPr/>
        </p:nvSpPr>
        <p:spPr>
          <a:xfrm rot="16200000">
            <a:off x="4852632" y="3943929"/>
            <a:ext cx="874035" cy="737228"/>
          </a:xfrm>
          <a:prstGeom prst="rect">
            <a:avLst/>
          </a:prstGeom>
          <a:solidFill>
            <a:srgbClr val="6C9049">
              <a:alpha val="6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56" name="Shape 256"/>
          <p:cNvSpPr/>
          <p:nvPr/>
        </p:nvSpPr>
        <p:spPr>
          <a:xfrm rot="16200000">
            <a:off x="3166172" y="3943929"/>
            <a:ext cx="874035" cy="737228"/>
          </a:xfrm>
          <a:prstGeom prst="rect">
            <a:avLst/>
          </a:prstGeom>
          <a:solidFill>
            <a:srgbClr val="6C9049">
              <a:alpha val="6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7176964" y="4020146"/>
            <a:ext cx="874035" cy="737228"/>
          </a:xfrm>
          <a:prstGeom prst="rect">
            <a:avLst/>
          </a:prstGeom>
          <a:solidFill>
            <a:srgbClr val="6C9049">
              <a:alpha val="6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8888824" y="4020146"/>
            <a:ext cx="874035" cy="737228"/>
          </a:xfrm>
          <a:prstGeom prst="rect">
            <a:avLst/>
          </a:prstGeom>
          <a:solidFill>
            <a:srgbClr val="6C9049">
              <a:alpha val="6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59" name="Shape 259"/>
          <p:cNvSpPr/>
          <p:nvPr/>
        </p:nvSpPr>
        <p:spPr>
          <a:xfrm rot="16200000">
            <a:off x="9743190" y="3936115"/>
            <a:ext cx="874035" cy="737228"/>
          </a:xfrm>
          <a:prstGeom prst="rect">
            <a:avLst/>
          </a:prstGeom>
          <a:solidFill>
            <a:srgbClr val="6C9049">
              <a:alpha val="6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60" name="Shape 260"/>
          <p:cNvSpPr/>
          <p:nvPr/>
        </p:nvSpPr>
        <p:spPr>
          <a:xfrm rot="16200000">
            <a:off x="8044030" y="3936115"/>
            <a:ext cx="874035" cy="737228"/>
          </a:xfrm>
          <a:prstGeom prst="rect">
            <a:avLst/>
          </a:prstGeom>
          <a:solidFill>
            <a:srgbClr val="6C9049">
              <a:alpha val="6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6278515" y="3087298"/>
            <a:ext cx="874035" cy="737229"/>
          </a:xfrm>
          <a:prstGeom prst="rect">
            <a:avLst/>
          </a:prstGeom>
          <a:solidFill>
            <a:srgbClr val="405F82">
              <a:alpha val="6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4494212" y="5947164"/>
            <a:ext cx="4016376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5000" i="1" spc="-50">
                <a:solidFill>
                  <a:srgbClr val="405F82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>
                <a:solidFill>
                  <a:srgbClr val="000000"/>
                </a:solidFill>
              </a:defRPr>
            </a:pPr>
            <a:r>
              <a:rPr sz="5000" i="1" spc="-50">
                <a:solidFill>
                  <a:srgbClr val="405F82"/>
                </a:solidFill>
              </a:rPr>
              <a:t>ECC metadata</a:t>
            </a:r>
          </a:p>
        </p:txBody>
      </p:sp>
      <p:sp>
        <p:nvSpPr>
          <p:cNvPr id="263" name="Shape 263"/>
          <p:cNvSpPr/>
          <p:nvPr/>
        </p:nvSpPr>
        <p:spPr>
          <a:xfrm rot="16200000">
            <a:off x="6334218" y="3948482"/>
            <a:ext cx="874035" cy="737229"/>
          </a:xfrm>
          <a:prstGeom prst="rect">
            <a:avLst/>
          </a:prstGeom>
          <a:solidFill>
            <a:srgbClr val="405F82">
              <a:alpha val="6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3522979" y="6697491"/>
            <a:ext cx="5958841" cy="649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4000" spc="-39">
                <a:solidFill>
                  <a:srgbClr val="405F82"/>
                </a:solidFill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000" spc="-39">
                <a:solidFill>
                  <a:srgbClr val="405F82"/>
                </a:solidFill>
              </a:rPr>
              <a:t>additional 12.5% overhead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697280" y="528267"/>
            <a:ext cx="7974077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Reliability events</a:t>
            </a:r>
          </a:p>
        </p:txBody>
      </p:sp>
      <p:sp>
        <p:nvSpPr>
          <p:cNvPr id="267" name="Shape 267"/>
          <p:cNvSpPr/>
          <p:nvPr/>
        </p:nvSpPr>
        <p:spPr>
          <a:xfrm>
            <a:off x="1246868" y="1995385"/>
            <a:ext cx="1866139" cy="911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 i="1" spc="-59">
                <a:solidFill>
                  <a:srgbClr val="A74545"/>
                </a:solidFill>
              </a:defRPr>
            </a:lvl1pPr>
          </a:lstStyle>
          <a:p>
            <a:pPr lvl="0">
              <a:defRPr sz="1800" b="0" i="0" spc="0">
                <a:solidFill>
                  <a:srgbClr val="000000"/>
                </a:solidFill>
              </a:defRPr>
            </a:pPr>
            <a:r>
              <a:rPr sz="6000" b="1" i="1" spc="-59">
                <a:solidFill>
                  <a:srgbClr val="A74545"/>
                </a:solidFill>
              </a:rPr>
              <a:t>Fault</a:t>
            </a:r>
          </a:p>
        </p:txBody>
      </p:sp>
      <p:sp>
        <p:nvSpPr>
          <p:cNvPr id="268" name="Shape 268"/>
          <p:cNvSpPr/>
          <p:nvPr/>
        </p:nvSpPr>
        <p:spPr>
          <a:xfrm>
            <a:off x="1756460" y="2838807"/>
            <a:ext cx="9457565" cy="1386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383413" lvl="0" indent="-383413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the underlying cause of an error</a:t>
            </a:r>
          </a:p>
          <a:p>
            <a:pPr marL="858497" lvl="2" indent="-337797"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DRAM cell unreliably stores charge</a:t>
            </a:r>
          </a:p>
        </p:txBody>
      </p:sp>
      <p:sp>
        <p:nvSpPr>
          <p:cNvPr id="269" name="Shape 269"/>
          <p:cNvSpPr/>
          <p:nvPr/>
        </p:nvSpPr>
        <p:spPr>
          <a:xfrm>
            <a:off x="1246868" y="4419940"/>
            <a:ext cx="1821943" cy="911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 i="1" spc="-59">
                <a:solidFill>
                  <a:srgbClr val="A74545"/>
                </a:solidFill>
              </a:defRPr>
            </a:lvl1pPr>
          </a:lstStyle>
          <a:p>
            <a:pPr lvl="0">
              <a:defRPr sz="1800" b="0" i="0" spc="0">
                <a:solidFill>
                  <a:srgbClr val="000000"/>
                </a:solidFill>
              </a:defRPr>
            </a:pPr>
            <a:r>
              <a:rPr sz="6000" b="1" i="1" spc="-59">
                <a:solidFill>
                  <a:srgbClr val="A74545"/>
                </a:solidFill>
              </a:rPr>
              <a:t>Error</a:t>
            </a:r>
          </a:p>
        </p:txBody>
      </p:sp>
      <p:sp>
        <p:nvSpPr>
          <p:cNvPr id="270" name="Shape 270"/>
          <p:cNvSpPr/>
          <p:nvPr/>
        </p:nvSpPr>
        <p:spPr>
          <a:xfrm>
            <a:off x="1756460" y="5258311"/>
            <a:ext cx="9370570" cy="226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383413" lvl="0" indent="-383413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the manifestation of a fault</a:t>
            </a:r>
          </a:p>
          <a:p>
            <a:pPr marL="383413" lvl="0" indent="-383413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b="1" i="1" spc="-50"/>
              <a:t>permanent:</a:t>
            </a:r>
            <a:r>
              <a:rPr sz="5000" spc="-50"/>
              <a:t> every time</a:t>
            </a:r>
          </a:p>
          <a:p>
            <a:pPr marL="383413" lvl="0" indent="-383413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b="1" i="1" spc="-50"/>
              <a:t>transient:</a:t>
            </a:r>
            <a:r>
              <a:rPr sz="5000" spc="-50"/>
              <a:t> only some of the time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/>
        </p:nvSpPr>
        <p:spPr>
          <a:xfrm>
            <a:off x="1487914" y="1552448"/>
            <a:ext cx="9184641" cy="3811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10000" i="1" spc="-1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Error collection/</a:t>
            </a:r>
            <a:br>
              <a:rPr sz="10000" i="1" spc="-1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10000" i="1" spc="-1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analysis</a:t>
            </a:r>
            <a:br>
              <a:rPr sz="10000" i="1" spc="-1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10000" i="1" spc="-1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methodology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709980" y="524324"/>
            <a:ext cx="11820653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DRAM error measurement</a:t>
            </a:r>
          </a:p>
        </p:txBody>
      </p:sp>
      <p:sp>
        <p:nvSpPr>
          <p:cNvPr id="275" name="Shape 275"/>
          <p:cNvSpPr/>
          <p:nvPr/>
        </p:nvSpPr>
        <p:spPr>
          <a:xfrm>
            <a:off x="1205719" y="2060113"/>
            <a:ext cx="10357464" cy="4018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383413" lvl="0" indent="-383413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measured every correctable error</a:t>
            </a:r>
          </a:p>
          <a:p>
            <a:pPr marL="858497" lvl="2" indent="-337797"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across Facebook's fleet</a:t>
            </a:r>
          </a:p>
          <a:p>
            <a:pPr marL="858497" lvl="2" indent="-337797"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for 14 months</a:t>
            </a:r>
            <a:endParaRPr sz="4000" i="1" spc="-39"/>
          </a:p>
          <a:p>
            <a:pPr marL="858497" lvl="2" indent="-337797"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metadata associated with each error</a:t>
            </a:r>
          </a:p>
          <a:p>
            <a:pPr marL="337797" lvl="0" indent="-337797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parallelized Map-Reduce to process</a:t>
            </a:r>
          </a:p>
          <a:p>
            <a:pPr marL="337797" lvl="0" indent="-337797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used R for further analysis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>
            <a:off x="709980" y="524324"/>
            <a:ext cx="10290557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System characteristics</a:t>
            </a:r>
          </a:p>
        </p:txBody>
      </p:sp>
      <p:sp>
        <p:nvSpPr>
          <p:cNvPr id="278" name="Shape 278"/>
          <p:cNvSpPr/>
          <p:nvPr/>
        </p:nvSpPr>
        <p:spPr>
          <a:xfrm>
            <a:off x="1205719" y="2060113"/>
            <a:ext cx="11081999" cy="5480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383413" lvl="0" indent="-383413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6 different system configurations</a:t>
            </a:r>
          </a:p>
          <a:p>
            <a:pPr marL="858497" lvl="2" indent="-337797"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Web, Hadoop, Ingest, Database, Cache, Media</a:t>
            </a:r>
          </a:p>
          <a:p>
            <a:pPr marL="858497" lvl="2" indent="-337797"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diverse CPU/memory/storage requirements</a:t>
            </a:r>
          </a:p>
          <a:p>
            <a:pPr marL="383413" lvl="0" indent="-383413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b="1" i="1" spc="-50"/>
              <a:t>modern</a:t>
            </a:r>
            <a:r>
              <a:rPr sz="5000" spc="-50"/>
              <a:t> DRAM devices</a:t>
            </a:r>
          </a:p>
          <a:p>
            <a:pPr marL="904113" lvl="2" indent="-383413"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DDR3 communication protocol</a:t>
            </a:r>
          </a:p>
          <a:p>
            <a:pPr marL="1383375" lvl="4" indent="-383413">
              <a:buClr>
                <a:srgbClr val="3B5998"/>
              </a:buClr>
              <a:buSzPct val="4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3500" spc="-35"/>
              <a:t>(more aggressive clock frequencies)</a:t>
            </a:r>
          </a:p>
          <a:p>
            <a:pPr marL="904113" lvl="2" indent="-383413"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diverse organizations (banks, ranks, ...)</a:t>
            </a:r>
          </a:p>
          <a:p>
            <a:pPr marL="904113" lvl="2" indent="-383413"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previously unexamined characteristics</a:t>
            </a:r>
          </a:p>
          <a:p>
            <a:pPr marL="1383375" lvl="4" indent="-383413">
              <a:buClr>
                <a:srgbClr val="3B5998"/>
              </a:buClr>
              <a:buSzPct val="4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3500" spc="-35"/>
              <a:t>density, # of chips, transfer width, workload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1487914" y="1552448"/>
            <a:ext cx="10417811" cy="2635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10000" i="1" spc="-1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Memory reliability</a:t>
            </a:r>
            <a:br>
              <a:rPr sz="10000" i="1" spc="-1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10000" i="1" spc="-1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trends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533635" y="2860719"/>
            <a:ext cx="3937530" cy="3744813"/>
          </a:xfrm>
          <a:prstGeom prst="pentagon">
            <a:avLst/>
          </a:prstGeom>
          <a:solidFill>
            <a:srgbClr val="A7454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34290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New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reliability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trends</a:t>
            </a:r>
          </a:p>
        </p:txBody>
      </p:sp>
      <p:sp>
        <p:nvSpPr>
          <p:cNvPr id="42" name="Shape 42"/>
          <p:cNvSpPr/>
          <p:nvPr/>
        </p:nvSpPr>
        <p:spPr>
          <a:xfrm>
            <a:off x="350520" y="3571494"/>
            <a:ext cx="3962402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Page offlining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at scale</a:t>
            </a:r>
          </a:p>
        </p:txBody>
      </p:sp>
      <p:sp>
        <p:nvSpPr>
          <p:cNvPr id="43" name="Shape 43"/>
          <p:cNvSpPr/>
          <p:nvPr/>
        </p:nvSpPr>
        <p:spPr>
          <a:xfrm>
            <a:off x="3216909" y="1944993"/>
            <a:ext cx="682498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Error/failure occurrence</a:t>
            </a:r>
          </a:p>
        </p:txBody>
      </p:sp>
      <p:sp>
        <p:nvSpPr>
          <p:cNvPr id="44" name="Shape 44"/>
          <p:cNvSpPr/>
          <p:nvPr/>
        </p:nvSpPr>
        <p:spPr>
          <a:xfrm>
            <a:off x="8679179" y="3571494"/>
            <a:ext cx="3283586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Technology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scaling</a:t>
            </a:r>
          </a:p>
        </p:txBody>
      </p:sp>
      <p:sp>
        <p:nvSpPr>
          <p:cNvPr id="45" name="Shape 45"/>
          <p:cNvSpPr/>
          <p:nvPr/>
        </p:nvSpPr>
        <p:spPr>
          <a:xfrm>
            <a:off x="1792286" y="6728142"/>
            <a:ext cx="455422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Modeling errors</a:t>
            </a:r>
          </a:p>
        </p:txBody>
      </p:sp>
      <p:sp>
        <p:nvSpPr>
          <p:cNvPr id="46" name="Shape 46"/>
          <p:cNvSpPr/>
          <p:nvPr/>
        </p:nvSpPr>
        <p:spPr>
          <a:xfrm>
            <a:off x="7289931" y="6728142"/>
            <a:ext cx="4119881" cy="132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7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Architecture &amp;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workload</a:t>
            </a:r>
          </a:p>
        </p:txBody>
      </p:sp>
      <p:sp>
        <p:nvSpPr>
          <p:cNvPr id="47" name="Shape 47"/>
          <p:cNvSpPr/>
          <p:nvPr/>
        </p:nvSpPr>
        <p:spPr>
          <a:xfrm>
            <a:off x="697280" y="528267"/>
            <a:ext cx="4363213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Overview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/>
        </p:nvSpPr>
        <p:spPr>
          <a:xfrm>
            <a:off x="4533635" y="2170144"/>
            <a:ext cx="3937530" cy="3744814"/>
          </a:xfrm>
          <a:prstGeom prst="pentagon">
            <a:avLst/>
          </a:prstGeom>
          <a:solidFill>
            <a:srgbClr val="A7454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34290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New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reliability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trends</a:t>
            </a:r>
          </a:p>
        </p:txBody>
      </p:sp>
      <p:sp>
        <p:nvSpPr>
          <p:cNvPr id="283" name="Shape 283"/>
          <p:cNvSpPr/>
          <p:nvPr/>
        </p:nvSpPr>
        <p:spPr>
          <a:xfrm>
            <a:off x="350520" y="2880919"/>
            <a:ext cx="3962402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Page offlining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at scale</a:t>
            </a:r>
          </a:p>
        </p:txBody>
      </p:sp>
      <p:sp>
        <p:nvSpPr>
          <p:cNvPr id="284" name="Shape 284"/>
          <p:cNvSpPr/>
          <p:nvPr/>
        </p:nvSpPr>
        <p:spPr>
          <a:xfrm>
            <a:off x="8679179" y="2880919"/>
            <a:ext cx="3283586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Technology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scaling</a:t>
            </a:r>
          </a:p>
        </p:txBody>
      </p:sp>
      <p:sp>
        <p:nvSpPr>
          <p:cNvPr id="285" name="Shape 285"/>
          <p:cNvSpPr/>
          <p:nvPr/>
        </p:nvSpPr>
        <p:spPr>
          <a:xfrm>
            <a:off x="1792286" y="6037567"/>
            <a:ext cx="455422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Modeling errors</a:t>
            </a:r>
          </a:p>
        </p:txBody>
      </p:sp>
      <p:sp>
        <p:nvSpPr>
          <p:cNvPr id="286" name="Shape 286"/>
          <p:cNvSpPr/>
          <p:nvPr/>
        </p:nvSpPr>
        <p:spPr>
          <a:xfrm>
            <a:off x="7289931" y="6037567"/>
            <a:ext cx="4119881" cy="132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7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Architecture &amp;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workload</a:t>
            </a:r>
          </a:p>
        </p:txBody>
      </p:sp>
      <p:sp>
        <p:nvSpPr>
          <p:cNvPr id="287" name="Shape 287"/>
          <p:cNvSpPr/>
          <p:nvPr/>
        </p:nvSpPr>
        <p:spPr>
          <a:xfrm>
            <a:off x="3216909" y="1254418"/>
            <a:ext cx="682498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Error/failure occurrence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4533635" y="2170144"/>
            <a:ext cx="3937530" cy="3744814"/>
          </a:xfrm>
          <a:prstGeom prst="pentagon">
            <a:avLst/>
          </a:prstGeom>
          <a:solidFill>
            <a:srgbClr val="A7454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34290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New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reliability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trends</a:t>
            </a:r>
          </a:p>
        </p:txBody>
      </p:sp>
      <p:sp>
        <p:nvSpPr>
          <p:cNvPr id="290" name="Shape 290"/>
          <p:cNvSpPr/>
          <p:nvPr/>
        </p:nvSpPr>
        <p:spPr>
          <a:xfrm>
            <a:off x="350520" y="2880919"/>
            <a:ext cx="3962402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Page offlining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at scale</a:t>
            </a:r>
          </a:p>
        </p:txBody>
      </p:sp>
      <p:sp>
        <p:nvSpPr>
          <p:cNvPr id="291" name="Shape 291"/>
          <p:cNvSpPr/>
          <p:nvPr/>
        </p:nvSpPr>
        <p:spPr>
          <a:xfrm>
            <a:off x="8679179" y="2880919"/>
            <a:ext cx="3283586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Technology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scaling</a:t>
            </a:r>
          </a:p>
        </p:txBody>
      </p:sp>
      <p:sp>
        <p:nvSpPr>
          <p:cNvPr id="292" name="Shape 292"/>
          <p:cNvSpPr/>
          <p:nvPr/>
        </p:nvSpPr>
        <p:spPr>
          <a:xfrm>
            <a:off x="1792286" y="6037567"/>
            <a:ext cx="455422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Modeling errors</a:t>
            </a:r>
          </a:p>
        </p:txBody>
      </p:sp>
      <p:sp>
        <p:nvSpPr>
          <p:cNvPr id="293" name="Shape 293"/>
          <p:cNvSpPr/>
          <p:nvPr/>
        </p:nvSpPr>
        <p:spPr>
          <a:xfrm>
            <a:off x="7289931" y="6037567"/>
            <a:ext cx="4119881" cy="132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7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Architecture &amp;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workload</a:t>
            </a:r>
          </a:p>
        </p:txBody>
      </p:sp>
      <p:sp>
        <p:nvSpPr>
          <p:cNvPr id="294" name="Shape 294"/>
          <p:cNvSpPr/>
          <p:nvPr/>
        </p:nvSpPr>
        <p:spPr>
          <a:xfrm>
            <a:off x="171847" y="768171"/>
            <a:ext cx="12494121" cy="6486985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3216909" y="1254418"/>
            <a:ext cx="682498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Error/failure occurrence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timelin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2156" y="1804420"/>
            <a:ext cx="8128001" cy="6376075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hape 298"/>
          <p:cNvSpPr/>
          <p:nvPr/>
        </p:nvSpPr>
        <p:spPr>
          <a:xfrm>
            <a:off x="709980" y="524324"/>
            <a:ext cx="7546341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Server error rate</a:t>
            </a:r>
          </a:p>
        </p:txBody>
      </p:sp>
      <p:sp>
        <p:nvSpPr>
          <p:cNvPr id="299" name="Shape 299"/>
          <p:cNvSpPr/>
          <p:nvPr/>
        </p:nvSpPr>
        <p:spPr>
          <a:xfrm>
            <a:off x="9906713" y="3739134"/>
            <a:ext cx="773177" cy="649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4000" b="1" i="1" spc="-39">
                <a:solidFill>
                  <a:srgbClr val="E64530"/>
                </a:solidFill>
              </a:defRPr>
            </a:lvl1pPr>
          </a:lstStyle>
          <a:p>
            <a:pPr lvl="0">
              <a:defRPr sz="1800" b="0" i="0" spc="0">
                <a:solidFill>
                  <a:srgbClr val="000000"/>
                </a:solidFill>
              </a:defRPr>
            </a:pPr>
            <a:r>
              <a:rPr sz="4000" b="1" i="1" spc="-39">
                <a:solidFill>
                  <a:srgbClr val="E64530"/>
                </a:solidFill>
              </a:rPr>
              <a:t>3%</a:t>
            </a:r>
          </a:p>
        </p:txBody>
      </p:sp>
      <p:sp>
        <p:nvSpPr>
          <p:cNvPr id="300" name="Shape 300"/>
          <p:cNvSpPr/>
          <p:nvPr/>
        </p:nvSpPr>
        <p:spPr>
          <a:xfrm>
            <a:off x="9906713" y="5631366"/>
            <a:ext cx="1392937" cy="649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4000" b="1" i="1" spc="-39">
                <a:solidFill>
                  <a:srgbClr val="377EB9"/>
                </a:solidFill>
              </a:defRPr>
            </a:lvl1pPr>
          </a:lstStyle>
          <a:p>
            <a:pPr lvl="0">
              <a:defRPr sz="1800" b="0" i="0" spc="0">
                <a:solidFill>
                  <a:srgbClr val="000000"/>
                </a:solidFill>
              </a:defRPr>
            </a:pPr>
            <a:r>
              <a:rPr sz="4000" b="1" i="1" spc="-39">
                <a:solidFill>
                  <a:srgbClr val="377EB9"/>
                </a:solidFill>
              </a:rPr>
              <a:t>0.03%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distribution_600ppi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7805" y="1799339"/>
            <a:ext cx="6182194" cy="5830751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Shape 305"/>
          <p:cNvSpPr/>
          <p:nvPr/>
        </p:nvSpPr>
        <p:spPr>
          <a:xfrm>
            <a:off x="709980" y="524324"/>
            <a:ext cx="11985245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Memory error distribution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distribution_600ppi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7805" y="1799339"/>
            <a:ext cx="6182194" cy="5830751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Shape 308"/>
          <p:cNvSpPr/>
          <p:nvPr/>
        </p:nvSpPr>
        <p:spPr>
          <a:xfrm>
            <a:off x="709980" y="524324"/>
            <a:ext cx="11985245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Memory error distribution</a:t>
            </a:r>
          </a:p>
        </p:txBody>
      </p:sp>
      <p:sp>
        <p:nvSpPr>
          <p:cNvPr id="309" name="Shape 309"/>
          <p:cNvSpPr/>
          <p:nvPr/>
        </p:nvSpPr>
        <p:spPr>
          <a:xfrm rot="548035">
            <a:off x="9227851" y="3056445"/>
            <a:ext cx="3234056" cy="2015110"/>
          </a:xfrm>
          <a:prstGeom prst="rect">
            <a:avLst/>
          </a:prstGeom>
          <a:solidFill>
            <a:srgbClr val="FFFFFF"/>
          </a:solidFill>
          <a:ln w="25400">
            <a:solidFill/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 lvl="0" algn="ct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solidFill>
                  <a:srgbClr val="CB733E"/>
                </a:solidFill>
                <a:latin typeface="+mj-lt"/>
                <a:ea typeface="+mj-ea"/>
                <a:cs typeface="+mj-cs"/>
                <a:sym typeface="Vista Sans OT Medium"/>
              </a:rPr>
              <a:t>Decreasing</a:t>
            </a:r>
            <a:br>
              <a:rPr sz="5000" i="1" spc="-50">
                <a:solidFill>
                  <a:srgbClr val="CB733E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solidFill>
                  <a:srgbClr val="CB733E"/>
                </a:solidFill>
                <a:latin typeface="+mj-lt"/>
                <a:ea typeface="+mj-ea"/>
                <a:cs typeface="+mj-cs"/>
                <a:sym typeface="Vista Sans OT Medium"/>
              </a:rPr>
              <a:t>hazard</a:t>
            </a:r>
            <a:br>
              <a:rPr sz="5000" i="1" spc="-50">
                <a:solidFill>
                  <a:srgbClr val="CB733E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solidFill>
                  <a:srgbClr val="CB733E"/>
                </a:solidFill>
                <a:latin typeface="+mj-lt"/>
                <a:ea typeface="+mj-ea"/>
                <a:cs typeface="+mj-cs"/>
                <a:sym typeface="Vista Sans OT Medium"/>
              </a:rPr>
              <a:t>rate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distribution_600ppi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7805" y="1799339"/>
            <a:ext cx="6182194" cy="5830751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Shape 312"/>
          <p:cNvSpPr/>
          <p:nvPr/>
        </p:nvSpPr>
        <p:spPr>
          <a:xfrm>
            <a:off x="709980" y="524324"/>
            <a:ext cx="11985245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Memory error distribution</a:t>
            </a:r>
          </a:p>
        </p:txBody>
      </p:sp>
      <p:sp>
        <p:nvSpPr>
          <p:cNvPr id="313" name="Shape 313"/>
          <p:cNvSpPr/>
          <p:nvPr/>
        </p:nvSpPr>
        <p:spPr>
          <a:xfrm rot="548035">
            <a:off x="9227851" y="3056445"/>
            <a:ext cx="3234056" cy="2015110"/>
          </a:xfrm>
          <a:prstGeom prst="rect">
            <a:avLst/>
          </a:prstGeom>
          <a:solidFill>
            <a:srgbClr val="FFFFFF"/>
          </a:solidFill>
          <a:ln w="25400">
            <a:solidFill/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 lvl="0" algn="ct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solidFill>
                  <a:srgbClr val="CB733E"/>
                </a:solidFill>
                <a:latin typeface="+mj-lt"/>
                <a:ea typeface="+mj-ea"/>
                <a:cs typeface="+mj-cs"/>
                <a:sym typeface="Vista Sans OT Medium"/>
              </a:rPr>
              <a:t>Decreasing</a:t>
            </a:r>
            <a:br>
              <a:rPr sz="5000" i="1" spc="-50">
                <a:solidFill>
                  <a:srgbClr val="CB733E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solidFill>
                  <a:srgbClr val="CB733E"/>
                </a:solidFill>
                <a:latin typeface="+mj-lt"/>
                <a:ea typeface="+mj-ea"/>
                <a:cs typeface="+mj-cs"/>
                <a:sym typeface="Vista Sans OT Medium"/>
              </a:rPr>
              <a:t>hazard</a:t>
            </a:r>
            <a:br>
              <a:rPr sz="5000" i="1" spc="-50">
                <a:solidFill>
                  <a:srgbClr val="CB733E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solidFill>
                  <a:srgbClr val="CB733E"/>
                </a:solidFill>
                <a:latin typeface="+mj-lt"/>
                <a:ea typeface="+mj-ea"/>
                <a:cs typeface="+mj-cs"/>
                <a:sym typeface="Vista Sans OT Medium"/>
              </a:rPr>
              <a:t>rate</a:t>
            </a:r>
          </a:p>
        </p:txBody>
      </p:sp>
      <p:sp>
        <p:nvSpPr>
          <p:cNvPr id="314" name="Shape 314"/>
          <p:cNvSpPr/>
          <p:nvPr/>
        </p:nvSpPr>
        <p:spPr>
          <a:xfrm>
            <a:off x="558800" y="656075"/>
            <a:ext cx="12305789" cy="7223913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grpSp>
        <p:nvGrpSpPr>
          <p:cNvPr id="317" name="Group 317"/>
          <p:cNvGrpSpPr/>
          <p:nvPr/>
        </p:nvGrpSpPr>
        <p:grpSpPr>
          <a:xfrm>
            <a:off x="1603937" y="3129057"/>
            <a:ext cx="9784226" cy="2277949"/>
            <a:chOff x="-215900" y="-139699"/>
            <a:chExt cx="9784225" cy="2277947"/>
          </a:xfrm>
        </p:grpSpPr>
        <p:sp>
          <p:nvSpPr>
            <p:cNvPr id="316" name="Shape 316"/>
            <p:cNvSpPr/>
            <p:nvPr/>
          </p:nvSpPr>
          <p:spPr>
            <a:xfrm>
              <a:off x="0" y="-1"/>
              <a:ext cx="9352426" cy="1719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ct val="90000"/>
                </a:lnSpc>
                <a:defRPr sz="6000" b="1" i="1" spc="-59">
                  <a:solidFill>
                    <a:srgbClr val="405F82"/>
                  </a:solidFill>
                </a:defRPr>
              </a:lvl1pPr>
            </a:lstStyle>
            <a:p>
              <a:pPr lvl="0">
                <a:defRPr sz="1800" b="0" i="0" spc="0">
                  <a:solidFill>
                    <a:srgbClr val="000000"/>
                  </a:solidFill>
                </a:defRPr>
              </a:pPr>
              <a:r>
                <a:rPr sz="6000" b="1" i="1" spc="-59">
                  <a:solidFill>
                    <a:srgbClr val="405F82"/>
                  </a:solidFill>
                </a:rPr>
                <a:t>How are errors mapped to memory organization?</a:t>
              </a:r>
            </a:p>
          </p:txBody>
        </p:sp>
        <p:pic>
          <p:nvPicPr>
            <p:cNvPr id="315" name="Picture 314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9784226" cy="227794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/>
        </p:nvSpPr>
        <p:spPr>
          <a:xfrm>
            <a:off x="697280" y="665300"/>
            <a:ext cx="10491217" cy="911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 spc="-5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6000" b="1" spc="-59"/>
              <a:t>Sockets/channels: many errors</a:t>
            </a:r>
          </a:p>
        </p:txBody>
      </p:sp>
      <p:pic>
        <p:nvPicPr>
          <p:cNvPr id="320" name="faults-error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1784" y="1989065"/>
            <a:ext cx="6193838" cy="61938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/>
        </p:nvSpPr>
        <p:spPr>
          <a:xfrm>
            <a:off x="697280" y="665300"/>
            <a:ext cx="10491217" cy="911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 spc="-5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6000" b="1" spc="-59"/>
              <a:t>Sockets/channels: many errors</a:t>
            </a:r>
          </a:p>
        </p:txBody>
      </p:sp>
      <p:pic>
        <p:nvPicPr>
          <p:cNvPr id="323" name="faults-error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1784" y="1989065"/>
            <a:ext cx="6193838" cy="61938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6" name="Group 326"/>
          <p:cNvGrpSpPr/>
          <p:nvPr/>
        </p:nvGrpSpPr>
        <p:grpSpPr>
          <a:xfrm>
            <a:off x="6616868" y="1863818"/>
            <a:ext cx="5207540" cy="2712213"/>
            <a:chOff x="-215899" y="-139700"/>
            <a:chExt cx="5207538" cy="2712211"/>
          </a:xfrm>
        </p:grpSpPr>
        <p:sp>
          <p:nvSpPr>
            <p:cNvPr id="325" name="Shape 325"/>
            <p:cNvSpPr/>
            <p:nvPr/>
          </p:nvSpPr>
          <p:spPr>
            <a:xfrm>
              <a:off x="0" y="0"/>
              <a:ext cx="4775739" cy="2153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ct val="90000"/>
                </a:lnSpc>
                <a:defRPr sz="5000" b="1" i="1" spc="-50">
                  <a:solidFill>
                    <a:srgbClr val="A74545"/>
                  </a:solidFill>
                </a:defRPr>
              </a:lvl1pPr>
            </a:lstStyle>
            <a:p>
              <a:pPr lvl="0">
                <a:defRPr sz="1800" b="0" i="0" spc="0">
                  <a:solidFill>
                    <a:srgbClr val="000000"/>
                  </a:solidFill>
                </a:defRPr>
              </a:pPr>
              <a:r>
                <a:rPr sz="5000" b="1" i="1" spc="-50">
                  <a:solidFill>
                    <a:srgbClr val="A74545"/>
                  </a:solidFill>
                </a:rPr>
                <a:t>Not mentioned in prior chip-level studies</a:t>
              </a:r>
            </a:p>
          </p:txBody>
        </p:sp>
        <p:pic>
          <p:nvPicPr>
            <p:cNvPr id="324" name="Picture 323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5207539" cy="2712212"/>
            </a:xfrm>
            <a:prstGeom prst="rect">
              <a:avLst/>
            </a:prstGeom>
            <a:effectLst/>
          </p:spPr>
        </p:pic>
      </p:grpSp>
      <p:sp>
        <p:nvSpPr>
          <p:cNvPr id="327" name="Shape 327"/>
          <p:cNvSpPr/>
          <p:nvPr/>
        </p:nvSpPr>
        <p:spPr>
          <a:xfrm flipH="1">
            <a:off x="5513254" y="3130565"/>
            <a:ext cx="1179121" cy="664118"/>
          </a:xfrm>
          <a:prstGeom prst="line">
            <a:avLst/>
          </a:prstGeom>
          <a:ln w="88900">
            <a:solidFill>
              <a:srgbClr val="A7454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328" name="Shape 328"/>
          <p:cNvSpPr/>
          <p:nvPr/>
        </p:nvSpPr>
        <p:spPr>
          <a:xfrm flipH="1">
            <a:off x="6007501" y="3100895"/>
            <a:ext cx="722072" cy="1943992"/>
          </a:xfrm>
          <a:prstGeom prst="line">
            <a:avLst/>
          </a:prstGeom>
          <a:ln w="88900">
            <a:solidFill>
              <a:srgbClr val="A7454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697280" y="665300"/>
            <a:ext cx="10491217" cy="911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 spc="-5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6000" b="1" spc="-59"/>
              <a:t>Sockets/channels: many errors</a:t>
            </a:r>
          </a:p>
        </p:txBody>
      </p:sp>
      <p:pic>
        <p:nvPicPr>
          <p:cNvPr id="331" name="faults-error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1784" y="1989065"/>
            <a:ext cx="6193838" cy="61938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4" name="Group 334"/>
          <p:cNvGrpSpPr/>
          <p:nvPr/>
        </p:nvGrpSpPr>
        <p:grpSpPr>
          <a:xfrm>
            <a:off x="6616868" y="1863818"/>
            <a:ext cx="5207540" cy="2712213"/>
            <a:chOff x="-215899" y="-139700"/>
            <a:chExt cx="5207538" cy="2712211"/>
          </a:xfrm>
        </p:grpSpPr>
        <p:sp>
          <p:nvSpPr>
            <p:cNvPr id="333" name="Shape 333"/>
            <p:cNvSpPr/>
            <p:nvPr/>
          </p:nvSpPr>
          <p:spPr>
            <a:xfrm>
              <a:off x="0" y="0"/>
              <a:ext cx="4775739" cy="2153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ct val="90000"/>
                </a:lnSpc>
                <a:defRPr sz="5000" b="1" i="1" spc="-50">
                  <a:solidFill>
                    <a:srgbClr val="A74545"/>
                  </a:solidFill>
                </a:defRPr>
              </a:lvl1pPr>
            </a:lstStyle>
            <a:p>
              <a:pPr lvl="0">
                <a:defRPr sz="1800" b="0" i="0" spc="0">
                  <a:solidFill>
                    <a:srgbClr val="000000"/>
                  </a:solidFill>
                </a:defRPr>
              </a:pPr>
              <a:r>
                <a:rPr sz="5000" b="1" i="1" spc="-50">
                  <a:solidFill>
                    <a:srgbClr val="A74545"/>
                  </a:solidFill>
                </a:rPr>
                <a:t>Not accounted for in prior chip-level studies</a:t>
              </a:r>
            </a:p>
          </p:txBody>
        </p:sp>
        <p:pic>
          <p:nvPicPr>
            <p:cNvPr id="332" name="Picture 331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5207539" cy="2712212"/>
            </a:xfrm>
            <a:prstGeom prst="rect">
              <a:avLst/>
            </a:prstGeom>
            <a:effectLst/>
          </p:spPr>
        </p:pic>
      </p:grpSp>
      <p:sp>
        <p:nvSpPr>
          <p:cNvPr id="335" name="Shape 335"/>
          <p:cNvSpPr/>
          <p:nvPr/>
        </p:nvSpPr>
        <p:spPr>
          <a:xfrm flipH="1">
            <a:off x="5513254" y="3130565"/>
            <a:ext cx="1179121" cy="664118"/>
          </a:xfrm>
          <a:prstGeom prst="line">
            <a:avLst/>
          </a:prstGeom>
          <a:ln w="88900">
            <a:solidFill>
              <a:srgbClr val="A7454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336" name="Shape 336"/>
          <p:cNvSpPr/>
          <p:nvPr/>
        </p:nvSpPr>
        <p:spPr>
          <a:xfrm flipH="1">
            <a:off x="6007501" y="3100895"/>
            <a:ext cx="722072" cy="1943992"/>
          </a:xfrm>
          <a:prstGeom prst="line">
            <a:avLst/>
          </a:prstGeom>
          <a:ln w="88900">
            <a:solidFill>
              <a:srgbClr val="A7454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558800" y="656075"/>
            <a:ext cx="11720215" cy="7223913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grpSp>
        <p:nvGrpSpPr>
          <p:cNvPr id="340" name="Group 340"/>
          <p:cNvGrpSpPr/>
          <p:nvPr/>
        </p:nvGrpSpPr>
        <p:grpSpPr>
          <a:xfrm>
            <a:off x="1465012" y="3129057"/>
            <a:ext cx="10062077" cy="2277949"/>
            <a:chOff x="-215899" y="-139699"/>
            <a:chExt cx="10062075" cy="2277947"/>
          </a:xfrm>
        </p:grpSpPr>
        <p:sp>
          <p:nvSpPr>
            <p:cNvPr id="339" name="Shape 339"/>
            <p:cNvSpPr/>
            <p:nvPr/>
          </p:nvSpPr>
          <p:spPr>
            <a:xfrm>
              <a:off x="0" y="-1"/>
              <a:ext cx="9630276" cy="1719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ct val="90000"/>
                </a:lnSpc>
                <a:defRPr sz="6000" b="1" i="1" spc="-59">
                  <a:solidFill>
                    <a:srgbClr val="405F82"/>
                  </a:solidFill>
                </a:defRPr>
              </a:lvl1pPr>
            </a:lstStyle>
            <a:p>
              <a:pPr lvl="0">
                <a:defRPr sz="1800" b="0" i="0" spc="0">
                  <a:solidFill>
                    <a:srgbClr val="000000"/>
                  </a:solidFill>
                </a:defRPr>
              </a:pPr>
              <a:r>
                <a:rPr sz="6000" b="1" i="1" spc="-59">
                  <a:solidFill>
                    <a:srgbClr val="405F82"/>
                  </a:solidFill>
                </a:rPr>
                <a:t>At what rate do components fail on servers?</a:t>
              </a:r>
            </a:p>
          </p:txBody>
        </p:sp>
        <p:pic>
          <p:nvPicPr>
            <p:cNvPr id="338" name="Picture 337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15900" y="-139700"/>
              <a:ext cx="10062076" cy="227794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faults-servers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1784" y="1989065"/>
            <a:ext cx="6193838" cy="6193837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Shape 343"/>
          <p:cNvSpPr/>
          <p:nvPr/>
        </p:nvSpPr>
        <p:spPr>
          <a:xfrm>
            <a:off x="697280" y="724292"/>
            <a:ext cx="1132332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1" spc="-50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5000" b="1" spc="-50"/>
              <a:t>Bank/cell/spurious failures are common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33635" y="2860719"/>
            <a:ext cx="3937530" cy="3744813"/>
          </a:xfrm>
          <a:prstGeom prst="pentagon">
            <a:avLst/>
          </a:prstGeom>
          <a:solidFill>
            <a:srgbClr val="A7454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34290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New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reliability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trends</a:t>
            </a:r>
          </a:p>
        </p:txBody>
      </p:sp>
      <p:sp>
        <p:nvSpPr>
          <p:cNvPr id="50" name="Shape 50"/>
          <p:cNvSpPr/>
          <p:nvPr/>
        </p:nvSpPr>
        <p:spPr>
          <a:xfrm>
            <a:off x="350520" y="3571494"/>
            <a:ext cx="3962402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Page offlining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at scale</a:t>
            </a:r>
          </a:p>
        </p:txBody>
      </p:sp>
      <p:sp>
        <p:nvSpPr>
          <p:cNvPr id="51" name="Shape 51"/>
          <p:cNvSpPr/>
          <p:nvPr/>
        </p:nvSpPr>
        <p:spPr>
          <a:xfrm>
            <a:off x="8679179" y="3571494"/>
            <a:ext cx="3283586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Technology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scaling</a:t>
            </a:r>
          </a:p>
        </p:txBody>
      </p:sp>
      <p:sp>
        <p:nvSpPr>
          <p:cNvPr id="52" name="Shape 52"/>
          <p:cNvSpPr/>
          <p:nvPr/>
        </p:nvSpPr>
        <p:spPr>
          <a:xfrm>
            <a:off x="1792286" y="6728142"/>
            <a:ext cx="455422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Modeling errors</a:t>
            </a:r>
          </a:p>
        </p:txBody>
      </p:sp>
      <p:sp>
        <p:nvSpPr>
          <p:cNvPr id="53" name="Shape 53"/>
          <p:cNvSpPr/>
          <p:nvPr/>
        </p:nvSpPr>
        <p:spPr>
          <a:xfrm>
            <a:off x="7289931" y="6728142"/>
            <a:ext cx="4119881" cy="132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7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Architecture &amp;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workload</a:t>
            </a:r>
          </a:p>
        </p:txBody>
      </p:sp>
      <p:sp>
        <p:nvSpPr>
          <p:cNvPr id="54" name="Shape 54"/>
          <p:cNvSpPr/>
          <p:nvPr/>
        </p:nvSpPr>
        <p:spPr>
          <a:xfrm>
            <a:off x="171847" y="1458746"/>
            <a:ext cx="12494121" cy="6486984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3216909" y="1944993"/>
            <a:ext cx="682498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Error/failure occurrence</a:t>
            </a:r>
          </a:p>
        </p:txBody>
      </p:sp>
      <p:sp>
        <p:nvSpPr>
          <p:cNvPr id="56" name="Shape 56"/>
          <p:cNvSpPr/>
          <p:nvPr/>
        </p:nvSpPr>
        <p:spPr>
          <a:xfrm>
            <a:off x="697280" y="528267"/>
            <a:ext cx="4363213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Overview</a:t>
            </a:r>
          </a:p>
        </p:txBody>
      </p:sp>
      <p:sp>
        <p:nvSpPr>
          <p:cNvPr id="57" name="Shape 57"/>
          <p:cNvSpPr/>
          <p:nvPr/>
        </p:nvSpPr>
        <p:spPr>
          <a:xfrm>
            <a:off x="2116683" y="2707332"/>
            <a:ext cx="8800073" cy="1566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742"/>
                </a:moveTo>
                <a:lnTo>
                  <a:pt x="10820" y="0"/>
                </a:lnTo>
                <a:lnTo>
                  <a:pt x="21600" y="15630"/>
                </a:lnTo>
                <a:lnTo>
                  <a:pt x="10645" y="21600"/>
                </a:lnTo>
                <a:lnTo>
                  <a:pt x="0" y="15742"/>
                </a:lnTo>
                <a:close/>
              </a:path>
            </a:pathLst>
          </a:custGeom>
          <a:solidFill>
            <a:srgbClr val="405F82">
              <a:alpha val="6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grpSp>
        <p:nvGrpSpPr>
          <p:cNvPr id="60" name="Group 60"/>
          <p:cNvGrpSpPr/>
          <p:nvPr/>
        </p:nvGrpSpPr>
        <p:grpSpPr>
          <a:xfrm>
            <a:off x="2006478" y="3820578"/>
            <a:ext cx="8979145" cy="2292707"/>
            <a:chOff x="-215900" y="-139699"/>
            <a:chExt cx="8979144" cy="2292705"/>
          </a:xfrm>
        </p:grpSpPr>
        <p:sp>
          <p:nvSpPr>
            <p:cNvPr id="59" name="Shape 59"/>
            <p:cNvSpPr/>
            <p:nvPr/>
          </p:nvSpPr>
          <p:spPr>
            <a:xfrm>
              <a:off x="0" y="0"/>
              <a:ext cx="8547345" cy="17339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>
                <a:lnSpc>
                  <a:spcPct val="90000"/>
                </a:lnSpc>
                <a:defRPr spc="0">
                  <a:solidFill>
                    <a:srgbClr val="000000"/>
                  </a:solidFill>
                </a:defRPr>
              </a:pPr>
              <a:r>
                <a:rPr sz="4000" spc="-39">
                  <a:solidFill>
                    <a:srgbClr val="405F82"/>
                  </a:solidFill>
                </a:rPr>
                <a:t>Errors follow a </a:t>
              </a:r>
              <a:r>
                <a:rPr sz="4000" b="1" i="1" spc="-39">
                  <a:solidFill>
                    <a:srgbClr val="405F82"/>
                  </a:solidFill>
                </a:rPr>
                <a:t>power-law distribution</a:t>
              </a:r>
              <a:r>
                <a:rPr sz="4000" spc="-39">
                  <a:solidFill>
                    <a:srgbClr val="405F82"/>
                  </a:solidFill>
                </a:rPr>
                <a:t> and a large number of errors occur due to </a:t>
              </a:r>
              <a:r>
                <a:rPr sz="4000" b="1" i="1" spc="-39">
                  <a:solidFill>
                    <a:srgbClr val="405F82"/>
                  </a:solidFill>
                </a:rPr>
                <a:t>sockets/channels</a:t>
              </a:r>
            </a:p>
          </p:txBody>
        </p:sp>
        <p:pic>
          <p:nvPicPr>
            <p:cNvPr id="58" name="Picture 57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8979145" cy="22927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faults-servers.pdf"/>
          <p:cNvPicPr/>
          <p:nvPr/>
        </p:nvPicPr>
        <p:blipFill>
          <a:blip r:embed="rId2">
            <a:extLst/>
          </a:blip>
          <a:srcRect r="53848"/>
          <a:stretch>
            <a:fillRect/>
          </a:stretch>
        </p:blipFill>
        <p:spPr>
          <a:xfrm>
            <a:off x="1075244" y="1547756"/>
            <a:ext cx="2858545" cy="6193838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346" name="Shape 346"/>
          <p:cNvSpPr/>
          <p:nvPr/>
        </p:nvSpPr>
        <p:spPr>
          <a:xfrm>
            <a:off x="1378277" y="1027691"/>
            <a:ext cx="330073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1" spc="-50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5000" b="1" spc="-50"/>
              <a:t># of servers</a:t>
            </a:r>
          </a:p>
        </p:txBody>
      </p:sp>
      <p:pic>
        <p:nvPicPr>
          <p:cNvPr id="347" name="faults-error.pdf"/>
          <p:cNvPicPr/>
          <p:nvPr/>
        </p:nvPicPr>
        <p:blipFill>
          <a:blip r:embed="rId3">
            <a:extLst/>
          </a:blip>
          <a:srcRect r="54081"/>
          <a:stretch>
            <a:fillRect/>
          </a:stretch>
        </p:blipFill>
        <p:spPr>
          <a:xfrm>
            <a:off x="5228257" y="1547756"/>
            <a:ext cx="2844108" cy="61938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0" name="Group 350"/>
          <p:cNvGrpSpPr/>
          <p:nvPr/>
        </p:nvGrpSpPr>
        <p:grpSpPr>
          <a:xfrm>
            <a:off x="9033039" y="2266585"/>
            <a:ext cx="3910388" cy="2712213"/>
            <a:chOff x="-215900" y="-139700"/>
            <a:chExt cx="3910387" cy="2712211"/>
          </a:xfrm>
        </p:grpSpPr>
        <p:sp>
          <p:nvSpPr>
            <p:cNvPr id="349" name="Shape 349"/>
            <p:cNvSpPr/>
            <p:nvPr/>
          </p:nvSpPr>
          <p:spPr>
            <a:xfrm>
              <a:off x="0" y="0"/>
              <a:ext cx="3478588" cy="2153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ct val="90000"/>
                </a:lnSpc>
                <a:defRPr sz="5000" b="1" i="1" spc="-50">
                  <a:solidFill>
                    <a:srgbClr val="A74545"/>
                  </a:solidFill>
                </a:defRPr>
              </a:lvl1pPr>
            </a:lstStyle>
            <a:p>
              <a:pPr lvl="0">
                <a:defRPr sz="1800" b="0" i="0" spc="0">
                  <a:solidFill>
                    <a:srgbClr val="000000"/>
                  </a:solidFill>
                </a:defRPr>
              </a:pPr>
              <a:r>
                <a:rPr sz="5000" b="1" i="1" spc="-50">
                  <a:solidFill>
                    <a:srgbClr val="A74545"/>
                  </a:solidFill>
                </a:rPr>
                <a:t>Denial-of-service–like behavior</a:t>
              </a:r>
            </a:p>
          </p:txBody>
        </p:sp>
        <p:pic>
          <p:nvPicPr>
            <p:cNvPr id="348" name="Picture 347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15900" y="-139700"/>
              <a:ext cx="3910388" cy="2712212"/>
            </a:xfrm>
            <a:prstGeom prst="rect">
              <a:avLst/>
            </a:prstGeom>
            <a:effectLst/>
          </p:spPr>
        </p:pic>
      </p:grpSp>
      <p:sp>
        <p:nvSpPr>
          <p:cNvPr id="351" name="Shape 351"/>
          <p:cNvSpPr/>
          <p:nvPr/>
        </p:nvSpPr>
        <p:spPr>
          <a:xfrm flipH="1">
            <a:off x="7583844" y="3019214"/>
            <a:ext cx="1584659" cy="334161"/>
          </a:xfrm>
          <a:prstGeom prst="line">
            <a:avLst/>
          </a:prstGeom>
          <a:ln w="88900">
            <a:solidFill>
              <a:srgbClr val="A7454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352" name="Shape 352"/>
          <p:cNvSpPr/>
          <p:nvPr/>
        </p:nvSpPr>
        <p:spPr>
          <a:xfrm flipH="1">
            <a:off x="8078091" y="3005867"/>
            <a:ext cx="1150369" cy="1597711"/>
          </a:xfrm>
          <a:prstGeom prst="line">
            <a:avLst/>
          </a:prstGeom>
          <a:ln w="88900">
            <a:solidFill>
              <a:srgbClr val="A7454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5803605" y="1027691"/>
            <a:ext cx="296672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1" spc="-50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5000" b="1" spc="-50"/>
              <a:t># of errors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faults-servers.pdf"/>
          <p:cNvPicPr/>
          <p:nvPr/>
        </p:nvPicPr>
        <p:blipFill>
          <a:blip r:embed="rId2">
            <a:extLst/>
          </a:blip>
          <a:srcRect r="53848"/>
          <a:stretch>
            <a:fillRect/>
          </a:stretch>
        </p:blipFill>
        <p:spPr>
          <a:xfrm>
            <a:off x="1075244" y="1547756"/>
            <a:ext cx="2858545" cy="6193838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356" name="Shape 356"/>
          <p:cNvSpPr/>
          <p:nvPr/>
        </p:nvSpPr>
        <p:spPr>
          <a:xfrm>
            <a:off x="1378277" y="1027691"/>
            <a:ext cx="330073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1" spc="-50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5000" b="1" spc="-50"/>
              <a:t># of servers</a:t>
            </a:r>
          </a:p>
        </p:txBody>
      </p:sp>
      <p:pic>
        <p:nvPicPr>
          <p:cNvPr id="357" name="faults-error.pdf"/>
          <p:cNvPicPr/>
          <p:nvPr/>
        </p:nvPicPr>
        <p:blipFill>
          <a:blip r:embed="rId3">
            <a:extLst/>
          </a:blip>
          <a:srcRect r="54081"/>
          <a:stretch>
            <a:fillRect/>
          </a:stretch>
        </p:blipFill>
        <p:spPr>
          <a:xfrm>
            <a:off x="5228257" y="1547756"/>
            <a:ext cx="2844108" cy="61938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0" name="Group 360"/>
          <p:cNvGrpSpPr/>
          <p:nvPr/>
        </p:nvGrpSpPr>
        <p:grpSpPr>
          <a:xfrm>
            <a:off x="9033039" y="2266585"/>
            <a:ext cx="3910388" cy="2712213"/>
            <a:chOff x="-215900" y="-139700"/>
            <a:chExt cx="3910387" cy="2712211"/>
          </a:xfrm>
        </p:grpSpPr>
        <p:sp>
          <p:nvSpPr>
            <p:cNvPr id="359" name="Shape 359"/>
            <p:cNvSpPr/>
            <p:nvPr/>
          </p:nvSpPr>
          <p:spPr>
            <a:xfrm>
              <a:off x="0" y="0"/>
              <a:ext cx="3478588" cy="2153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ct val="90000"/>
                </a:lnSpc>
                <a:defRPr sz="5000" b="1" i="1" spc="-50">
                  <a:solidFill>
                    <a:srgbClr val="A74545"/>
                  </a:solidFill>
                </a:defRPr>
              </a:lvl1pPr>
            </a:lstStyle>
            <a:p>
              <a:pPr lvl="0">
                <a:defRPr sz="1800" b="0" i="0" spc="0">
                  <a:solidFill>
                    <a:srgbClr val="000000"/>
                  </a:solidFill>
                </a:defRPr>
              </a:pPr>
              <a:r>
                <a:rPr sz="5000" b="1" i="1" spc="-50">
                  <a:solidFill>
                    <a:srgbClr val="A74545"/>
                  </a:solidFill>
                </a:rPr>
                <a:t>Denial-of-service–like behavior</a:t>
              </a:r>
            </a:p>
          </p:txBody>
        </p:sp>
        <p:pic>
          <p:nvPicPr>
            <p:cNvPr id="358" name="Picture 357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15900" y="-139700"/>
              <a:ext cx="3910388" cy="2712212"/>
            </a:xfrm>
            <a:prstGeom prst="rect">
              <a:avLst/>
            </a:prstGeom>
            <a:effectLst/>
          </p:spPr>
        </p:pic>
      </p:grpSp>
      <p:sp>
        <p:nvSpPr>
          <p:cNvPr id="361" name="Shape 361"/>
          <p:cNvSpPr/>
          <p:nvPr/>
        </p:nvSpPr>
        <p:spPr>
          <a:xfrm flipH="1">
            <a:off x="7583844" y="3019214"/>
            <a:ext cx="1584659" cy="334161"/>
          </a:xfrm>
          <a:prstGeom prst="line">
            <a:avLst/>
          </a:prstGeom>
          <a:ln w="88900">
            <a:solidFill>
              <a:srgbClr val="A7454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362" name="Shape 362"/>
          <p:cNvSpPr/>
          <p:nvPr/>
        </p:nvSpPr>
        <p:spPr>
          <a:xfrm flipH="1">
            <a:off x="8078091" y="3005867"/>
            <a:ext cx="1150369" cy="1597711"/>
          </a:xfrm>
          <a:prstGeom prst="line">
            <a:avLst/>
          </a:prstGeom>
          <a:ln w="88900">
            <a:solidFill>
              <a:srgbClr val="A7454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363" name="Shape 363"/>
          <p:cNvSpPr/>
          <p:nvPr/>
        </p:nvSpPr>
        <p:spPr>
          <a:xfrm>
            <a:off x="5803605" y="1027691"/>
            <a:ext cx="296672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1" spc="-50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5000" b="1" spc="-50"/>
              <a:t># of errors</a:t>
            </a:r>
          </a:p>
        </p:txBody>
      </p:sp>
      <p:sp>
        <p:nvSpPr>
          <p:cNvPr id="364" name="Shape 364"/>
          <p:cNvSpPr/>
          <p:nvPr/>
        </p:nvSpPr>
        <p:spPr>
          <a:xfrm>
            <a:off x="558800" y="656075"/>
            <a:ext cx="12473165" cy="7223913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grpSp>
        <p:nvGrpSpPr>
          <p:cNvPr id="367" name="Group 367"/>
          <p:cNvGrpSpPr/>
          <p:nvPr/>
        </p:nvGrpSpPr>
        <p:grpSpPr>
          <a:xfrm>
            <a:off x="1603937" y="3129057"/>
            <a:ext cx="9784226" cy="2277949"/>
            <a:chOff x="-215900" y="-139699"/>
            <a:chExt cx="9784225" cy="2277947"/>
          </a:xfrm>
        </p:grpSpPr>
        <p:sp>
          <p:nvSpPr>
            <p:cNvPr id="366" name="Shape 366"/>
            <p:cNvSpPr/>
            <p:nvPr/>
          </p:nvSpPr>
          <p:spPr>
            <a:xfrm>
              <a:off x="0" y="-1"/>
              <a:ext cx="9352426" cy="1719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ct val="90000"/>
                </a:lnSpc>
                <a:defRPr sz="6000" b="1" i="1" spc="-59">
                  <a:solidFill>
                    <a:srgbClr val="405F82"/>
                  </a:solidFill>
                </a:defRPr>
              </a:lvl1pPr>
            </a:lstStyle>
            <a:p>
              <a:pPr lvl="0">
                <a:defRPr sz="1800" b="0" i="0" spc="0">
                  <a:solidFill>
                    <a:srgbClr val="000000"/>
                  </a:solidFill>
                </a:defRPr>
              </a:pPr>
              <a:r>
                <a:rPr sz="6000" b="1" i="1" spc="-59">
                  <a:solidFill>
                    <a:srgbClr val="405F82"/>
                  </a:solidFill>
                </a:rPr>
                <a:t>What factors contribute to memory failures at scale?</a:t>
              </a:r>
            </a:p>
          </p:txBody>
        </p:sp>
        <p:pic>
          <p:nvPicPr>
            <p:cNvPr id="365" name="Picture 364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15900" y="-139700"/>
              <a:ext cx="9784226" cy="227794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709980" y="524324"/>
            <a:ext cx="10850373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Analytical methodology</a:t>
            </a:r>
          </a:p>
        </p:txBody>
      </p:sp>
      <p:sp>
        <p:nvSpPr>
          <p:cNvPr id="370" name="Shape 370"/>
          <p:cNvSpPr/>
          <p:nvPr/>
        </p:nvSpPr>
        <p:spPr>
          <a:xfrm>
            <a:off x="1205719" y="2060113"/>
            <a:ext cx="11574655" cy="5816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383413" lvl="0" indent="-383413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measure server characteristics</a:t>
            </a:r>
          </a:p>
          <a:p>
            <a:pPr marL="858497" lvl="2" indent="-337797"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not feasible to examine every server</a:t>
            </a:r>
          </a:p>
          <a:p>
            <a:pPr marL="858497" lvl="2" indent="-337797"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examined all servers </a:t>
            </a:r>
            <a:r>
              <a:rPr sz="4000" b="1" i="1" spc="-39"/>
              <a:t>with</a:t>
            </a:r>
            <a:r>
              <a:rPr sz="4000" spc="-39"/>
              <a:t> errors (error group)</a:t>
            </a:r>
          </a:p>
          <a:p>
            <a:pPr marL="858497" lvl="2" indent="-337797">
              <a:lnSpc>
                <a:spcPct val="150000"/>
              </a:lnSpc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b="1" i="1" spc="-39"/>
              <a:t>sampled</a:t>
            </a:r>
            <a:r>
              <a:rPr sz="4000" spc="-39"/>
              <a:t> servers </a:t>
            </a:r>
            <a:r>
              <a:rPr sz="4000" b="1" i="1" spc="-39"/>
              <a:t>without</a:t>
            </a:r>
            <a:r>
              <a:rPr sz="4000" spc="-39"/>
              <a:t> errors (control group)</a:t>
            </a:r>
          </a:p>
          <a:p>
            <a:pPr marL="383413" lvl="0" indent="-383413">
              <a:lnSpc>
                <a:spcPct val="150000"/>
              </a:lnSpc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bucket devices based on characteristics</a:t>
            </a:r>
          </a:p>
          <a:p>
            <a:pPr marL="383413" lvl="0" indent="-383413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measure </a:t>
            </a:r>
            <a:r>
              <a:rPr sz="5000" b="1" i="1" spc="-50"/>
              <a:t>relative failure rate</a:t>
            </a:r>
          </a:p>
          <a:p>
            <a:pPr marL="858497" lvl="2" indent="-337797"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of error group vs. control group</a:t>
            </a:r>
          </a:p>
          <a:p>
            <a:pPr marL="858497" lvl="2" indent="-337797"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within each bucket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/>
        </p:nvSpPr>
        <p:spPr>
          <a:xfrm>
            <a:off x="4533635" y="2170144"/>
            <a:ext cx="3937530" cy="3744814"/>
          </a:xfrm>
          <a:prstGeom prst="pentagon">
            <a:avLst/>
          </a:prstGeom>
          <a:solidFill>
            <a:srgbClr val="A7454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34290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New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reliability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trends</a:t>
            </a:r>
          </a:p>
        </p:txBody>
      </p:sp>
      <p:sp>
        <p:nvSpPr>
          <p:cNvPr id="373" name="Shape 373"/>
          <p:cNvSpPr/>
          <p:nvPr/>
        </p:nvSpPr>
        <p:spPr>
          <a:xfrm>
            <a:off x="350520" y="2880919"/>
            <a:ext cx="3962402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Page offlining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at scale</a:t>
            </a:r>
          </a:p>
        </p:txBody>
      </p:sp>
      <p:sp>
        <p:nvSpPr>
          <p:cNvPr id="374" name="Shape 374"/>
          <p:cNvSpPr/>
          <p:nvPr/>
        </p:nvSpPr>
        <p:spPr>
          <a:xfrm>
            <a:off x="1792286" y="6037567"/>
            <a:ext cx="455422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Modeling errors</a:t>
            </a:r>
          </a:p>
        </p:txBody>
      </p:sp>
      <p:sp>
        <p:nvSpPr>
          <p:cNvPr id="375" name="Shape 375"/>
          <p:cNvSpPr/>
          <p:nvPr/>
        </p:nvSpPr>
        <p:spPr>
          <a:xfrm>
            <a:off x="7289931" y="6037567"/>
            <a:ext cx="4119881" cy="132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7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Architecture &amp;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workload</a:t>
            </a:r>
          </a:p>
        </p:txBody>
      </p:sp>
      <p:sp>
        <p:nvSpPr>
          <p:cNvPr id="376" name="Shape 376"/>
          <p:cNvSpPr/>
          <p:nvPr/>
        </p:nvSpPr>
        <p:spPr>
          <a:xfrm>
            <a:off x="3216909" y="1254418"/>
            <a:ext cx="682498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Error/failure occurrence</a:t>
            </a:r>
          </a:p>
        </p:txBody>
      </p:sp>
      <p:sp>
        <p:nvSpPr>
          <p:cNvPr id="377" name="Shape 377"/>
          <p:cNvSpPr/>
          <p:nvPr/>
        </p:nvSpPr>
        <p:spPr>
          <a:xfrm>
            <a:off x="171847" y="768171"/>
            <a:ext cx="12494121" cy="6486985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8679179" y="2880919"/>
            <a:ext cx="3283586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Technology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scaling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/>
        </p:nvSpPr>
        <p:spPr>
          <a:xfrm>
            <a:off x="5511784" y="486449"/>
            <a:ext cx="6640069" cy="911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6000" i="1" spc="-59">
                <a:solidFill>
                  <a:srgbClr val="85415F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>
                <a:solidFill>
                  <a:srgbClr val="000000"/>
                </a:solidFill>
              </a:defRPr>
            </a:pPr>
            <a:r>
              <a:rPr sz="6000" i="1" spc="-59">
                <a:solidFill>
                  <a:srgbClr val="85415F"/>
                </a:solidFill>
              </a:rPr>
              <a:t>inconclusive trends</a:t>
            </a:r>
          </a:p>
        </p:txBody>
      </p:sp>
      <p:sp>
        <p:nvSpPr>
          <p:cNvPr id="381" name="Shape 381"/>
          <p:cNvSpPr/>
          <p:nvPr/>
        </p:nvSpPr>
        <p:spPr>
          <a:xfrm>
            <a:off x="735380" y="570841"/>
            <a:ext cx="4794886" cy="793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spc="-50">
                <a:solidFill>
                  <a:srgbClr val="000000"/>
                </a:solidFill>
              </a:defRPr>
            </a:lvl1pPr>
          </a:lstStyle>
          <a:p>
            <a:pPr lvl="0">
              <a:defRPr sz="1800" spc="0"/>
            </a:pPr>
            <a:r>
              <a:rPr sz="5000" spc="-50"/>
              <a:t>Prior work found</a:t>
            </a:r>
          </a:p>
        </p:txBody>
      </p:sp>
      <p:sp>
        <p:nvSpPr>
          <p:cNvPr id="382" name="Shape 382"/>
          <p:cNvSpPr/>
          <p:nvPr/>
        </p:nvSpPr>
        <p:spPr>
          <a:xfrm>
            <a:off x="3093706" y="1293506"/>
            <a:ext cx="9232266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>
              <a:defRPr spc="0">
                <a:solidFill>
                  <a:srgbClr val="000000"/>
                </a:solidFill>
              </a:defRPr>
            </a:pPr>
            <a:r>
              <a:rPr sz="5000" spc="-50"/>
              <a:t>with respect to memory </a:t>
            </a:r>
            <a:r>
              <a:rPr sz="5000" b="1" i="1" spc="-50"/>
              <a:t>capacity</a:t>
            </a:r>
          </a:p>
        </p:txBody>
      </p:sp>
      <p:pic>
        <p:nvPicPr>
          <p:cNvPr id="383" name="capacity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6564" y="1469859"/>
            <a:ext cx="6391672" cy="6391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/>
        </p:nvSpPr>
        <p:spPr>
          <a:xfrm>
            <a:off x="5511784" y="486449"/>
            <a:ext cx="6640069" cy="911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6000" i="1" spc="-59">
                <a:solidFill>
                  <a:srgbClr val="85415F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>
                <a:solidFill>
                  <a:srgbClr val="000000"/>
                </a:solidFill>
              </a:defRPr>
            </a:pPr>
            <a:r>
              <a:rPr sz="6000" i="1" spc="-59">
                <a:solidFill>
                  <a:srgbClr val="85415F"/>
                </a:solidFill>
              </a:rPr>
              <a:t>inconclusive trends</a:t>
            </a:r>
          </a:p>
        </p:txBody>
      </p:sp>
      <p:sp>
        <p:nvSpPr>
          <p:cNvPr id="386" name="Shape 386"/>
          <p:cNvSpPr/>
          <p:nvPr/>
        </p:nvSpPr>
        <p:spPr>
          <a:xfrm>
            <a:off x="735380" y="570841"/>
            <a:ext cx="4794886" cy="793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spc="-50">
                <a:solidFill>
                  <a:srgbClr val="000000"/>
                </a:solidFill>
              </a:defRPr>
            </a:lvl1pPr>
          </a:lstStyle>
          <a:p>
            <a:pPr lvl="0">
              <a:defRPr sz="1800" spc="0"/>
            </a:pPr>
            <a:r>
              <a:rPr sz="5000" spc="-50"/>
              <a:t>Prior work found</a:t>
            </a:r>
          </a:p>
        </p:txBody>
      </p:sp>
      <p:sp>
        <p:nvSpPr>
          <p:cNvPr id="387" name="Shape 387"/>
          <p:cNvSpPr/>
          <p:nvPr/>
        </p:nvSpPr>
        <p:spPr>
          <a:xfrm>
            <a:off x="3093706" y="1293506"/>
            <a:ext cx="9232266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>
              <a:defRPr spc="0">
                <a:solidFill>
                  <a:srgbClr val="000000"/>
                </a:solidFill>
              </a:defRPr>
            </a:pPr>
            <a:r>
              <a:rPr sz="5000" spc="-50"/>
              <a:t>with respect to memory </a:t>
            </a:r>
            <a:r>
              <a:rPr sz="5000" b="1" i="1" spc="-50"/>
              <a:t>capacity</a:t>
            </a:r>
          </a:p>
        </p:txBody>
      </p:sp>
      <p:pic>
        <p:nvPicPr>
          <p:cNvPr id="388" name="capacity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6564" y="1469859"/>
            <a:ext cx="6391672" cy="6391673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Shape 389"/>
          <p:cNvSpPr/>
          <p:nvPr/>
        </p:nvSpPr>
        <p:spPr>
          <a:xfrm>
            <a:off x="558800" y="497696"/>
            <a:ext cx="12473165" cy="7382292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grpSp>
        <p:nvGrpSpPr>
          <p:cNvPr id="392" name="Group 392"/>
          <p:cNvGrpSpPr/>
          <p:nvPr/>
        </p:nvGrpSpPr>
        <p:grpSpPr>
          <a:xfrm>
            <a:off x="1603937" y="2737732"/>
            <a:ext cx="9784226" cy="3060599"/>
            <a:chOff x="-215900" y="-139699"/>
            <a:chExt cx="9784225" cy="3060598"/>
          </a:xfrm>
        </p:grpSpPr>
        <p:sp>
          <p:nvSpPr>
            <p:cNvPr id="391" name="Shape 391"/>
            <p:cNvSpPr/>
            <p:nvPr/>
          </p:nvSpPr>
          <p:spPr>
            <a:xfrm>
              <a:off x="0" y="0"/>
              <a:ext cx="9352426" cy="2501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ct val="90000"/>
                </a:lnSpc>
                <a:defRPr sz="6000" b="1" i="1" spc="-59">
                  <a:solidFill>
                    <a:srgbClr val="405F82"/>
                  </a:solidFill>
                </a:defRPr>
              </a:lvl1pPr>
            </a:lstStyle>
            <a:p>
              <a:pPr lvl="0">
                <a:defRPr sz="1800" b="0" i="0" spc="0">
                  <a:solidFill>
                    <a:srgbClr val="000000"/>
                  </a:solidFill>
                </a:defRPr>
              </a:pPr>
              <a:r>
                <a:rPr sz="6000" b="1" i="1" spc="-59">
                  <a:solidFill>
                    <a:srgbClr val="405F82"/>
                  </a:solidFill>
                </a:rPr>
                <a:t>Examine characteristic more closely related to cell fabrication technology</a:t>
              </a:r>
            </a:p>
          </p:txBody>
        </p:sp>
        <p:pic>
          <p:nvPicPr>
            <p:cNvPr id="390" name="Picture 389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9784226" cy="306059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/>
        </p:nvSpPr>
        <p:spPr>
          <a:xfrm>
            <a:off x="709980" y="2000892"/>
            <a:ext cx="1341121" cy="911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i="1" spc="-59">
                <a:solidFill>
                  <a:srgbClr val="000000"/>
                </a:solidFill>
              </a:defRPr>
            </a:lvl1pPr>
          </a:lstStyle>
          <a:p>
            <a:pPr lvl="0">
              <a:defRPr sz="1800" i="0" spc="0"/>
            </a:pPr>
            <a:r>
              <a:rPr sz="6000" i="1" spc="-59"/>
              <a:t>Use</a:t>
            </a:r>
          </a:p>
        </p:txBody>
      </p:sp>
      <p:sp>
        <p:nvSpPr>
          <p:cNvPr id="395" name="Shape 395"/>
          <p:cNvSpPr/>
          <p:nvPr/>
        </p:nvSpPr>
        <p:spPr>
          <a:xfrm>
            <a:off x="2075122" y="1774959"/>
            <a:ext cx="8566405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DRAM chip density</a:t>
            </a:r>
          </a:p>
        </p:txBody>
      </p:sp>
      <p:sp>
        <p:nvSpPr>
          <p:cNvPr id="396" name="Shape 396"/>
          <p:cNvSpPr/>
          <p:nvPr/>
        </p:nvSpPr>
        <p:spPr>
          <a:xfrm>
            <a:off x="2124804" y="2768040"/>
            <a:ext cx="10210039" cy="911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i="1" spc="-59">
                <a:solidFill>
                  <a:srgbClr val="000000"/>
                </a:solidFill>
              </a:defRPr>
            </a:lvl1pPr>
          </a:lstStyle>
          <a:p>
            <a:pPr lvl="0">
              <a:defRPr sz="1800" i="0" spc="0"/>
            </a:pPr>
            <a:r>
              <a:rPr sz="6000" i="1" spc="-59"/>
              <a:t>to examine technology scaling</a:t>
            </a:r>
          </a:p>
        </p:txBody>
      </p:sp>
      <p:sp>
        <p:nvSpPr>
          <p:cNvPr id="397" name="Shape 397"/>
          <p:cNvSpPr/>
          <p:nvPr/>
        </p:nvSpPr>
        <p:spPr>
          <a:xfrm>
            <a:off x="1835404" y="4842733"/>
            <a:ext cx="9333993" cy="649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4000" i="1" spc="-39">
                <a:solidFill>
                  <a:srgbClr val="000000"/>
                </a:solidFill>
              </a:defRPr>
            </a:lvl1pPr>
          </a:lstStyle>
          <a:p>
            <a:pPr lvl="0">
              <a:defRPr sz="1800" i="0" spc="0"/>
            </a:pPr>
            <a:r>
              <a:rPr sz="4000" i="1" spc="-39"/>
              <a:t>(closely related to fabrication technology)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density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6564" y="868164"/>
            <a:ext cx="6391672" cy="63916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density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6564" y="868164"/>
            <a:ext cx="6391672" cy="6391672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Shape 402"/>
          <p:cNvSpPr/>
          <p:nvPr/>
        </p:nvSpPr>
        <p:spPr>
          <a:xfrm rot="548035">
            <a:off x="9057445" y="2757296"/>
            <a:ext cx="3145791" cy="2613407"/>
          </a:xfrm>
          <a:prstGeom prst="rect">
            <a:avLst/>
          </a:prstGeom>
          <a:solidFill>
            <a:srgbClr val="FFFFFF"/>
          </a:solidFill>
          <a:ln w="25400">
            <a:solidFill/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 lvl="0" algn="ct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solidFill>
                  <a:srgbClr val="405F82"/>
                </a:solidFill>
                <a:latin typeface="+mj-lt"/>
                <a:ea typeface="+mj-ea"/>
                <a:cs typeface="+mj-cs"/>
                <a:sym typeface="Vista Sans OT Medium"/>
              </a:rPr>
              <a:t>Intuition:</a:t>
            </a:r>
            <a:br>
              <a:rPr sz="5000" i="1" spc="-50">
                <a:solidFill>
                  <a:srgbClr val="405F82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solidFill>
                  <a:srgbClr val="405F82"/>
                </a:solidFill>
                <a:latin typeface="+mj-lt"/>
                <a:ea typeface="+mj-ea"/>
                <a:cs typeface="+mj-cs"/>
                <a:sym typeface="Vista Sans OT Medium"/>
              </a:rPr>
              <a:t>quadratic</a:t>
            </a:r>
            <a:br>
              <a:rPr sz="5000" i="1" spc="-50">
                <a:solidFill>
                  <a:srgbClr val="405F82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solidFill>
                  <a:srgbClr val="405F82"/>
                </a:solidFill>
                <a:latin typeface="+mj-lt"/>
                <a:ea typeface="+mj-ea"/>
                <a:cs typeface="+mj-cs"/>
                <a:sym typeface="Vista Sans OT Medium"/>
              </a:rPr>
              <a:t>increase in</a:t>
            </a:r>
            <a:br>
              <a:rPr sz="5000" i="1" spc="-50">
                <a:solidFill>
                  <a:srgbClr val="405F82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solidFill>
                  <a:srgbClr val="405F82"/>
                </a:solidFill>
                <a:latin typeface="+mj-lt"/>
                <a:ea typeface="+mj-ea"/>
                <a:cs typeface="+mj-cs"/>
                <a:sym typeface="Vista Sans OT Medium"/>
              </a:rPr>
              <a:t>capacity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/>
        </p:nvSpPr>
        <p:spPr>
          <a:xfrm>
            <a:off x="4533635" y="2170144"/>
            <a:ext cx="3937530" cy="3744814"/>
          </a:xfrm>
          <a:prstGeom prst="pentagon">
            <a:avLst/>
          </a:prstGeom>
          <a:solidFill>
            <a:srgbClr val="A7454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34290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New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reliability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trends</a:t>
            </a:r>
          </a:p>
        </p:txBody>
      </p:sp>
      <p:sp>
        <p:nvSpPr>
          <p:cNvPr id="405" name="Shape 405"/>
          <p:cNvSpPr/>
          <p:nvPr/>
        </p:nvSpPr>
        <p:spPr>
          <a:xfrm>
            <a:off x="350520" y="2880919"/>
            <a:ext cx="3962402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Page offlining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at scale</a:t>
            </a:r>
          </a:p>
        </p:txBody>
      </p:sp>
      <p:sp>
        <p:nvSpPr>
          <p:cNvPr id="406" name="Shape 406"/>
          <p:cNvSpPr/>
          <p:nvPr/>
        </p:nvSpPr>
        <p:spPr>
          <a:xfrm>
            <a:off x="1792286" y="6037567"/>
            <a:ext cx="455422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Modeling errors</a:t>
            </a:r>
          </a:p>
        </p:txBody>
      </p:sp>
      <p:sp>
        <p:nvSpPr>
          <p:cNvPr id="407" name="Shape 407"/>
          <p:cNvSpPr/>
          <p:nvPr/>
        </p:nvSpPr>
        <p:spPr>
          <a:xfrm>
            <a:off x="7289931" y="6037567"/>
            <a:ext cx="4119881" cy="132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7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Architecture &amp;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workload</a:t>
            </a:r>
          </a:p>
        </p:txBody>
      </p:sp>
      <p:sp>
        <p:nvSpPr>
          <p:cNvPr id="408" name="Shape 408"/>
          <p:cNvSpPr/>
          <p:nvPr/>
        </p:nvSpPr>
        <p:spPr>
          <a:xfrm>
            <a:off x="3216909" y="1254418"/>
            <a:ext cx="682498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Error/failure occurrence</a:t>
            </a:r>
          </a:p>
        </p:txBody>
      </p:sp>
      <p:sp>
        <p:nvSpPr>
          <p:cNvPr id="409" name="Shape 409"/>
          <p:cNvSpPr/>
          <p:nvPr/>
        </p:nvSpPr>
        <p:spPr>
          <a:xfrm>
            <a:off x="171847" y="768171"/>
            <a:ext cx="12494121" cy="6486985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410" name="Shape 410"/>
          <p:cNvSpPr/>
          <p:nvPr/>
        </p:nvSpPr>
        <p:spPr>
          <a:xfrm>
            <a:off x="8679179" y="2880919"/>
            <a:ext cx="3283586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Technology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scaling</a:t>
            </a:r>
          </a:p>
        </p:txBody>
      </p:sp>
      <p:sp>
        <p:nvSpPr>
          <p:cNvPr id="411" name="Shape 411"/>
          <p:cNvSpPr/>
          <p:nvPr/>
        </p:nvSpPr>
        <p:spPr>
          <a:xfrm>
            <a:off x="6841826" y="2444886"/>
            <a:ext cx="1835648" cy="2002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069"/>
                </a:moveTo>
                <a:lnTo>
                  <a:pt x="7592" y="0"/>
                </a:lnTo>
                <a:lnTo>
                  <a:pt x="0" y="11617"/>
                </a:lnTo>
                <a:lnTo>
                  <a:pt x="7726" y="21600"/>
                </a:lnTo>
                <a:lnTo>
                  <a:pt x="21600" y="12069"/>
                </a:lnTo>
                <a:close/>
              </a:path>
            </a:pathLst>
          </a:custGeom>
          <a:solidFill>
            <a:srgbClr val="405F82">
              <a:alpha val="6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grpSp>
        <p:nvGrpSpPr>
          <p:cNvPr id="414" name="Group 414"/>
          <p:cNvGrpSpPr/>
          <p:nvPr/>
        </p:nvGrpSpPr>
        <p:grpSpPr>
          <a:xfrm>
            <a:off x="483429" y="2430272"/>
            <a:ext cx="7067944" cy="2292706"/>
            <a:chOff x="-215900" y="-139699"/>
            <a:chExt cx="7067942" cy="2292705"/>
          </a:xfrm>
        </p:grpSpPr>
        <p:sp>
          <p:nvSpPr>
            <p:cNvPr id="413" name="Shape 413"/>
            <p:cNvSpPr/>
            <p:nvPr/>
          </p:nvSpPr>
          <p:spPr>
            <a:xfrm>
              <a:off x="0" y="0"/>
              <a:ext cx="6636143" cy="17339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>
                <a:lnSpc>
                  <a:spcPct val="90000"/>
                </a:lnSpc>
                <a:defRPr spc="0">
                  <a:solidFill>
                    <a:srgbClr val="000000"/>
                  </a:solidFill>
                </a:defRPr>
              </a:pPr>
              <a:r>
                <a:rPr sz="4000" spc="-39">
                  <a:solidFill>
                    <a:srgbClr val="405F82"/>
                  </a:solidFill>
                </a:rPr>
                <a:t>We find that </a:t>
              </a:r>
              <a:r>
                <a:rPr sz="4000" b="1" i="1" spc="-39">
                  <a:solidFill>
                    <a:srgbClr val="405F82"/>
                  </a:solidFill>
                </a:rPr>
                <a:t>newer</a:t>
              </a:r>
              <a:r>
                <a:rPr sz="4000" spc="-39">
                  <a:solidFill>
                    <a:srgbClr val="405F82"/>
                  </a:solidFill>
                </a:rPr>
                <a:t> cell fabrication technologies have </a:t>
              </a:r>
              <a:r>
                <a:rPr sz="4000" b="1" i="1" spc="-39">
                  <a:solidFill>
                    <a:srgbClr val="405F82"/>
                  </a:solidFill>
                </a:rPr>
                <a:t>higher failure rates</a:t>
              </a:r>
            </a:p>
          </p:txBody>
        </p:sp>
        <p:pic>
          <p:nvPicPr>
            <p:cNvPr id="412" name="Picture 411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15900" y="-139700"/>
              <a:ext cx="7067943" cy="22927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4533635" y="2860719"/>
            <a:ext cx="3937530" cy="3744813"/>
          </a:xfrm>
          <a:prstGeom prst="pentagon">
            <a:avLst/>
          </a:prstGeom>
          <a:solidFill>
            <a:srgbClr val="A7454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34290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New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reliability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trends</a:t>
            </a:r>
          </a:p>
        </p:txBody>
      </p:sp>
      <p:sp>
        <p:nvSpPr>
          <p:cNvPr id="65" name="Shape 65"/>
          <p:cNvSpPr/>
          <p:nvPr/>
        </p:nvSpPr>
        <p:spPr>
          <a:xfrm>
            <a:off x="350520" y="3571494"/>
            <a:ext cx="3962402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Page offlining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at scale</a:t>
            </a:r>
          </a:p>
        </p:txBody>
      </p:sp>
      <p:sp>
        <p:nvSpPr>
          <p:cNvPr id="66" name="Shape 66"/>
          <p:cNvSpPr/>
          <p:nvPr/>
        </p:nvSpPr>
        <p:spPr>
          <a:xfrm>
            <a:off x="1792286" y="6728142"/>
            <a:ext cx="455422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Modeling errors</a:t>
            </a:r>
          </a:p>
        </p:txBody>
      </p:sp>
      <p:sp>
        <p:nvSpPr>
          <p:cNvPr id="67" name="Shape 67"/>
          <p:cNvSpPr/>
          <p:nvPr/>
        </p:nvSpPr>
        <p:spPr>
          <a:xfrm>
            <a:off x="7289931" y="6728142"/>
            <a:ext cx="4119881" cy="132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7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Architecture &amp;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workload</a:t>
            </a:r>
          </a:p>
        </p:txBody>
      </p:sp>
      <p:sp>
        <p:nvSpPr>
          <p:cNvPr id="68" name="Shape 68"/>
          <p:cNvSpPr/>
          <p:nvPr/>
        </p:nvSpPr>
        <p:spPr>
          <a:xfrm>
            <a:off x="3216909" y="1944993"/>
            <a:ext cx="682498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Error/failure occurrence</a:t>
            </a:r>
          </a:p>
        </p:txBody>
      </p:sp>
      <p:sp>
        <p:nvSpPr>
          <p:cNvPr id="69" name="Shape 69"/>
          <p:cNvSpPr/>
          <p:nvPr/>
        </p:nvSpPr>
        <p:spPr>
          <a:xfrm>
            <a:off x="171847" y="1458746"/>
            <a:ext cx="12494121" cy="6486984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8679179" y="3571494"/>
            <a:ext cx="3283586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Technology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scaling</a:t>
            </a:r>
          </a:p>
        </p:txBody>
      </p:sp>
      <p:sp>
        <p:nvSpPr>
          <p:cNvPr id="71" name="Shape 71"/>
          <p:cNvSpPr/>
          <p:nvPr/>
        </p:nvSpPr>
        <p:spPr>
          <a:xfrm>
            <a:off x="697280" y="528267"/>
            <a:ext cx="4363213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Overview</a:t>
            </a:r>
          </a:p>
        </p:txBody>
      </p:sp>
      <p:sp>
        <p:nvSpPr>
          <p:cNvPr id="72" name="Shape 72"/>
          <p:cNvSpPr/>
          <p:nvPr/>
        </p:nvSpPr>
        <p:spPr>
          <a:xfrm>
            <a:off x="6841826" y="3135461"/>
            <a:ext cx="1835648" cy="2002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069"/>
                </a:moveTo>
                <a:lnTo>
                  <a:pt x="7592" y="0"/>
                </a:lnTo>
                <a:lnTo>
                  <a:pt x="0" y="11617"/>
                </a:lnTo>
                <a:lnTo>
                  <a:pt x="7726" y="21600"/>
                </a:lnTo>
                <a:lnTo>
                  <a:pt x="21600" y="12069"/>
                </a:lnTo>
                <a:close/>
              </a:path>
            </a:pathLst>
          </a:custGeom>
          <a:solidFill>
            <a:srgbClr val="405F82">
              <a:alpha val="6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grpSp>
        <p:nvGrpSpPr>
          <p:cNvPr id="75" name="Group 75"/>
          <p:cNvGrpSpPr/>
          <p:nvPr/>
        </p:nvGrpSpPr>
        <p:grpSpPr>
          <a:xfrm>
            <a:off x="483429" y="3120847"/>
            <a:ext cx="7067944" cy="2292706"/>
            <a:chOff x="-215900" y="-139699"/>
            <a:chExt cx="7067942" cy="2292705"/>
          </a:xfrm>
        </p:grpSpPr>
        <p:sp>
          <p:nvSpPr>
            <p:cNvPr id="74" name="Shape 74"/>
            <p:cNvSpPr/>
            <p:nvPr/>
          </p:nvSpPr>
          <p:spPr>
            <a:xfrm>
              <a:off x="0" y="0"/>
              <a:ext cx="6636143" cy="17339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>
                <a:lnSpc>
                  <a:spcPct val="90000"/>
                </a:lnSpc>
                <a:defRPr spc="0">
                  <a:solidFill>
                    <a:srgbClr val="000000"/>
                  </a:solidFill>
                </a:defRPr>
              </a:pPr>
              <a:r>
                <a:rPr sz="4000" spc="-39">
                  <a:solidFill>
                    <a:srgbClr val="405F82"/>
                  </a:solidFill>
                </a:rPr>
                <a:t>We find that </a:t>
              </a:r>
              <a:r>
                <a:rPr sz="4000" b="1" i="1" spc="-39">
                  <a:solidFill>
                    <a:srgbClr val="405F82"/>
                  </a:solidFill>
                </a:rPr>
                <a:t>newer</a:t>
              </a:r>
              <a:r>
                <a:rPr sz="4000" spc="-39">
                  <a:solidFill>
                    <a:srgbClr val="405F82"/>
                  </a:solidFill>
                </a:rPr>
                <a:t> cell fabrication technologies have </a:t>
              </a:r>
              <a:r>
                <a:rPr sz="4000" b="1" i="1" spc="-39">
                  <a:solidFill>
                    <a:srgbClr val="405F82"/>
                  </a:solidFill>
                </a:rPr>
                <a:t>higher failure rates</a:t>
              </a:r>
            </a:p>
          </p:txBody>
        </p:sp>
        <p:pic>
          <p:nvPicPr>
            <p:cNvPr id="73" name="Picture 72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15900" y="-139700"/>
              <a:ext cx="7067943" cy="22927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/>
        </p:nvSpPr>
        <p:spPr>
          <a:xfrm>
            <a:off x="4533635" y="2170144"/>
            <a:ext cx="3937530" cy="3744814"/>
          </a:xfrm>
          <a:prstGeom prst="pentagon">
            <a:avLst/>
          </a:prstGeom>
          <a:solidFill>
            <a:srgbClr val="A7454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34290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New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reliability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trends</a:t>
            </a:r>
          </a:p>
        </p:txBody>
      </p:sp>
      <p:sp>
        <p:nvSpPr>
          <p:cNvPr id="417" name="Shape 417"/>
          <p:cNvSpPr/>
          <p:nvPr/>
        </p:nvSpPr>
        <p:spPr>
          <a:xfrm>
            <a:off x="350520" y="2880919"/>
            <a:ext cx="3962402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Page offlining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at scale</a:t>
            </a:r>
          </a:p>
        </p:txBody>
      </p:sp>
      <p:sp>
        <p:nvSpPr>
          <p:cNvPr id="418" name="Shape 418"/>
          <p:cNvSpPr/>
          <p:nvPr/>
        </p:nvSpPr>
        <p:spPr>
          <a:xfrm>
            <a:off x="1792286" y="6037567"/>
            <a:ext cx="455422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Modeling errors</a:t>
            </a:r>
          </a:p>
        </p:txBody>
      </p:sp>
      <p:sp>
        <p:nvSpPr>
          <p:cNvPr id="419" name="Shape 419"/>
          <p:cNvSpPr/>
          <p:nvPr/>
        </p:nvSpPr>
        <p:spPr>
          <a:xfrm>
            <a:off x="3216909" y="1254418"/>
            <a:ext cx="682498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Error/failure occurrence</a:t>
            </a:r>
          </a:p>
        </p:txBody>
      </p:sp>
      <p:sp>
        <p:nvSpPr>
          <p:cNvPr id="420" name="Shape 420"/>
          <p:cNvSpPr/>
          <p:nvPr/>
        </p:nvSpPr>
        <p:spPr>
          <a:xfrm>
            <a:off x="8679179" y="2880919"/>
            <a:ext cx="3283586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Technology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scaling</a:t>
            </a:r>
          </a:p>
        </p:txBody>
      </p:sp>
      <p:sp>
        <p:nvSpPr>
          <p:cNvPr id="421" name="Shape 421"/>
          <p:cNvSpPr/>
          <p:nvPr/>
        </p:nvSpPr>
        <p:spPr>
          <a:xfrm>
            <a:off x="171847" y="768171"/>
            <a:ext cx="12494121" cy="6486985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422" name="Shape 422"/>
          <p:cNvSpPr/>
          <p:nvPr/>
        </p:nvSpPr>
        <p:spPr>
          <a:xfrm>
            <a:off x="7289931" y="6037567"/>
            <a:ext cx="4119881" cy="132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7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Architecture &amp;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workload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/>
        </p:nvSpPr>
        <p:spPr>
          <a:xfrm>
            <a:off x="709980" y="1774959"/>
            <a:ext cx="8666989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DIMM architecture</a:t>
            </a:r>
          </a:p>
        </p:txBody>
      </p:sp>
      <p:sp>
        <p:nvSpPr>
          <p:cNvPr id="425" name="Shape 425"/>
          <p:cNvSpPr/>
          <p:nvPr/>
        </p:nvSpPr>
        <p:spPr>
          <a:xfrm>
            <a:off x="1205719" y="3311842"/>
            <a:ext cx="9194040" cy="255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383413" lvl="0" indent="-383413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chips per DIMM, transfer width</a:t>
            </a:r>
          </a:p>
          <a:p>
            <a:pPr marL="858497" lvl="2" indent="-337797"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8 to 48 chips</a:t>
            </a:r>
          </a:p>
          <a:p>
            <a:pPr marL="858497" lvl="2" indent="-337797"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x4, x8 = 4 or 8 bits per cycle</a:t>
            </a:r>
          </a:p>
          <a:p>
            <a:pPr marL="337797" lvl="0" indent="-337797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electrical implications</a:t>
            </a:r>
          </a:p>
        </p:txBody>
      </p:sp>
      <p:pic>
        <p:nvPicPr>
          <p:cNvPr id="42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9860000">
            <a:off x="7310225" y="5308867"/>
            <a:ext cx="5229133" cy="1365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/>
          <p:nvPr/>
        </p:nvSpPr>
        <p:spPr>
          <a:xfrm>
            <a:off x="709980" y="1774959"/>
            <a:ext cx="8666989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DIMM architecture</a:t>
            </a:r>
          </a:p>
        </p:txBody>
      </p:sp>
      <p:sp>
        <p:nvSpPr>
          <p:cNvPr id="429" name="Shape 429"/>
          <p:cNvSpPr/>
          <p:nvPr/>
        </p:nvSpPr>
        <p:spPr>
          <a:xfrm>
            <a:off x="1205719" y="3311842"/>
            <a:ext cx="9194040" cy="255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383413" lvl="0" indent="-383413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chips per DIMM, transfer width</a:t>
            </a:r>
          </a:p>
          <a:p>
            <a:pPr marL="858497" lvl="2" indent="-337797"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8 to 48 chips</a:t>
            </a:r>
          </a:p>
          <a:p>
            <a:pPr marL="858497" lvl="2" indent="-337797"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x4, x8 = 4 or 8 bits per cycle</a:t>
            </a:r>
          </a:p>
          <a:p>
            <a:pPr marL="337797" lvl="0" indent="-337797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electrical implications</a:t>
            </a:r>
          </a:p>
        </p:txBody>
      </p:sp>
      <p:pic>
        <p:nvPicPr>
          <p:cNvPr id="43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9860000">
            <a:off x="7310225" y="5308867"/>
            <a:ext cx="5229133" cy="1365604"/>
          </a:xfrm>
          <a:prstGeom prst="rect">
            <a:avLst/>
          </a:prstGeom>
          <a:ln w="12700">
            <a:miter lim="400000"/>
          </a:ln>
        </p:spPr>
      </p:pic>
      <p:sp>
        <p:nvSpPr>
          <p:cNvPr id="431" name="Shape 431"/>
          <p:cNvSpPr/>
          <p:nvPr/>
        </p:nvSpPr>
        <p:spPr>
          <a:xfrm>
            <a:off x="558800" y="497696"/>
            <a:ext cx="12473165" cy="7382292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grpSp>
        <p:nvGrpSpPr>
          <p:cNvPr id="434" name="Group 434"/>
          <p:cNvGrpSpPr/>
          <p:nvPr/>
        </p:nvGrpSpPr>
        <p:grpSpPr>
          <a:xfrm>
            <a:off x="1603937" y="3129057"/>
            <a:ext cx="9784226" cy="2277949"/>
            <a:chOff x="-215900" y="-139699"/>
            <a:chExt cx="9784225" cy="2277947"/>
          </a:xfrm>
        </p:grpSpPr>
        <p:sp>
          <p:nvSpPr>
            <p:cNvPr id="433" name="Shape 433"/>
            <p:cNvSpPr/>
            <p:nvPr/>
          </p:nvSpPr>
          <p:spPr>
            <a:xfrm>
              <a:off x="0" y="-1"/>
              <a:ext cx="9352426" cy="1719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ct val="90000"/>
                </a:lnSpc>
                <a:defRPr sz="6000" b="1" i="1" spc="-59">
                  <a:solidFill>
                    <a:srgbClr val="405F82"/>
                  </a:solidFill>
                </a:defRPr>
              </a:lvl1pPr>
            </a:lstStyle>
            <a:p>
              <a:pPr lvl="0">
                <a:defRPr sz="1800" b="0" i="0" spc="0">
                  <a:solidFill>
                    <a:srgbClr val="000000"/>
                  </a:solidFill>
                </a:defRPr>
              </a:pPr>
              <a:r>
                <a:rPr sz="6000" b="1" i="1" spc="-59">
                  <a:solidFill>
                    <a:srgbClr val="405F82"/>
                  </a:solidFill>
                </a:rPr>
                <a:t>Does DIMM organization affect memory reliability?</a:t>
              </a:r>
            </a:p>
          </p:txBody>
        </p:sp>
        <p:pic>
          <p:nvPicPr>
            <p:cNvPr id="432" name="Picture 431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9784226" cy="227794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7192" y="1268283"/>
            <a:ext cx="6132156" cy="6467873"/>
          </a:xfrm>
          <a:prstGeom prst="rect">
            <a:avLst/>
          </a:prstGeom>
          <a:ln w="12700">
            <a:miter lim="400000"/>
          </a:ln>
        </p:spPr>
      </p:pic>
      <p:sp>
        <p:nvSpPr>
          <p:cNvPr id="437" name="Shape 437"/>
          <p:cNvSpPr/>
          <p:nvPr/>
        </p:nvSpPr>
        <p:spPr>
          <a:xfrm>
            <a:off x="5632955" y="2780828"/>
            <a:ext cx="1270001" cy="1270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438" name="Shape 438"/>
          <p:cNvSpPr/>
          <p:nvPr/>
        </p:nvSpPr>
        <p:spPr>
          <a:xfrm flipV="1">
            <a:off x="6324842" y="2200404"/>
            <a:ext cx="1" cy="2067932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439" name="Shape 439"/>
          <p:cNvSpPr/>
          <p:nvPr/>
        </p:nvSpPr>
        <p:spPr>
          <a:xfrm flipV="1">
            <a:off x="6324842" y="4316653"/>
            <a:ext cx="1" cy="873404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440" name="Shape 440"/>
          <p:cNvSpPr/>
          <p:nvPr/>
        </p:nvSpPr>
        <p:spPr>
          <a:xfrm flipV="1">
            <a:off x="6324842" y="5238374"/>
            <a:ext cx="1" cy="687519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7192" y="1268283"/>
            <a:ext cx="6132156" cy="6467873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Shape 443"/>
          <p:cNvSpPr/>
          <p:nvPr/>
        </p:nvSpPr>
        <p:spPr>
          <a:xfrm>
            <a:off x="5632955" y="2780828"/>
            <a:ext cx="1270001" cy="1270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444" name="Shape 444"/>
          <p:cNvSpPr/>
          <p:nvPr/>
        </p:nvSpPr>
        <p:spPr>
          <a:xfrm flipV="1">
            <a:off x="6324842" y="2200404"/>
            <a:ext cx="1" cy="2067932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445" name="Shape 445"/>
          <p:cNvSpPr/>
          <p:nvPr/>
        </p:nvSpPr>
        <p:spPr>
          <a:xfrm flipV="1">
            <a:off x="6324842" y="4316653"/>
            <a:ext cx="1" cy="873404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446" name="Shape 446"/>
          <p:cNvSpPr/>
          <p:nvPr/>
        </p:nvSpPr>
        <p:spPr>
          <a:xfrm flipV="1">
            <a:off x="6324842" y="5238374"/>
            <a:ext cx="1" cy="687519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447" name="Shape 447"/>
          <p:cNvSpPr/>
          <p:nvPr/>
        </p:nvSpPr>
        <p:spPr>
          <a:xfrm flipV="1">
            <a:off x="5027395" y="2598638"/>
            <a:ext cx="785758" cy="1433175"/>
          </a:xfrm>
          <a:prstGeom prst="line">
            <a:avLst/>
          </a:prstGeom>
          <a:ln w="889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448" name="Shape 448"/>
          <p:cNvSpPr/>
          <p:nvPr/>
        </p:nvSpPr>
        <p:spPr>
          <a:xfrm flipV="1">
            <a:off x="7228037" y="3336728"/>
            <a:ext cx="1456501" cy="1196737"/>
          </a:xfrm>
          <a:prstGeom prst="line">
            <a:avLst/>
          </a:prstGeom>
          <a:ln w="889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449" name="Shape 449"/>
          <p:cNvSpPr/>
          <p:nvPr/>
        </p:nvSpPr>
        <p:spPr>
          <a:xfrm>
            <a:off x="5027395" y="4241557"/>
            <a:ext cx="2076283" cy="469798"/>
          </a:xfrm>
          <a:prstGeom prst="line">
            <a:avLst/>
          </a:prstGeom>
          <a:ln w="889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450" name="Shape 450"/>
          <p:cNvSpPr/>
          <p:nvPr/>
        </p:nvSpPr>
        <p:spPr>
          <a:xfrm>
            <a:off x="5553814" y="5334551"/>
            <a:ext cx="1550291" cy="238137"/>
          </a:xfrm>
          <a:prstGeom prst="line">
            <a:avLst/>
          </a:prstGeom>
          <a:ln w="889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7192" y="1268283"/>
            <a:ext cx="6132156" cy="6467873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Shape 453"/>
          <p:cNvSpPr/>
          <p:nvPr/>
        </p:nvSpPr>
        <p:spPr>
          <a:xfrm>
            <a:off x="5632955" y="2780828"/>
            <a:ext cx="1270001" cy="1270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454" name="Shape 454"/>
          <p:cNvSpPr/>
          <p:nvPr/>
        </p:nvSpPr>
        <p:spPr>
          <a:xfrm flipV="1">
            <a:off x="6324842" y="2200404"/>
            <a:ext cx="1" cy="2067932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455" name="Shape 455"/>
          <p:cNvSpPr/>
          <p:nvPr/>
        </p:nvSpPr>
        <p:spPr>
          <a:xfrm flipV="1">
            <a:off x="6324842" y="4316653"/>
            <a:ext cx="1" cy="873404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456" name="Shape 456"/>
          <p:cNvSpPr/>
          <p:nvPr/>
        </p:nvSpPr>
        <p:spPr>
          <a:xfrm flipV="1">
            <a:off x="6324842" y="5238374"/>
            <a:ext cx="1" cy="687519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457" name="Shape 457"/>
          <p:cNvSpPr/>
          <p:nvPr/>
        </p:nvSpPr>
        <p:spPr>
          <a:xfrm flipV="1">
            <a:off x="5027395" y="2598638"/>
            <a:ext cx="785758" cy="1433175"/>
          </a:xfrm>
          <a:prstGeom prst="line">
            <a:avLst/>
          </a:prstGeom>
          <a:ln w="889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458" name="Shape 458"/>
          <p:cNvSpPr/>
          <p:nvPr/>
        </p:nvSpPr>
        <p:spPr>
          <a:xfrm flipV="1">
            <a:off x="7228037" y="3336728"/>
            <a:ext cx="1456501" cy="1196737"/>
          </a:xfrm>
          <a:prstGeom prst="line">
            <a:avLst/>
          </a:prstGeom>
          <a:ln w="889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459" name="Shape 459"/>
          <p:cNvSpPr/>
          <p:nvPr/>
        </p:nvSpPr>
        <p:spPr>
          <a:xfrm>
            <a:off x="5027395" y="4241557"/>
            <a:ext cx="2076283" cy="469798"/>
          </a:xfrm>
          <a:prstGeom prst="line">
            <a:avLst/>
          </a:prstGeom>
          <a:ln w="889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460" name="Shape 460"/>
          <p:cNvSpPr/>
          <p:nvPr/>
        </p:nvSpPr>
        <p:spPr>
          <a:xfrm>
            <a:off x="5553814" y="5334551"/>
            <a:ext cx="1550291" cy="238137"/>
          </a:xfrm>
          <a:prstGeom prst="line">
            <a:avLst/>
          </a:prstGeom>
          <a:ln w="889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461" name="Shape 461"/>
          <p:cNvSpPr/>
          <p:nvPr/>
        </p:nvSpPr>
        <p:spPr>
          <a:xfrm>
            <a:off x="558800" y="497696"/>
            <a:ext cx="12473165" cy="7382292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grpSp>
        <p:nvGrpSpPr>
          <p:cNvPr id="464" name="Group 464"/>
          <p:cNvGrpSpPr/>
          <p:nvPr/>
        </p:nvGrpSpPr>
        <p:grpSpPr>
          <a:xfrm>
            <a:off x="1603937" y="3129057"/>
            <a:ext cx="9784226" cy="2277949"/>
            <a:chOff x="-215900" y="-139699"/>
            <a:chExt cx="9784225" cy="2277947"/>
          </a:xfrm>
        </p:grpSpPr>
        <p:sp>
          <p:nvSpPr>
            <p:cNvPr id="463" name="Shape 463"/>
            <p:cNvSpPr/>
            <p:nvPr/>
          </p:nvSpPr>
          <p:spPr>
            <a:xfrm>
              <a:off x="0" y="-1"/>
              <a:ext cx="9352426" cy="1719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>
                <a:lnSpc>
                  <a:spcPct val="90000"/>
                </a:lnSpc>
                <a:defRPr spc="0">
                  <a:solidFill>
                    <a:srgbClr val="000000"/>
                  </a:solidFill>
                </a:defRPr>
              </a:pPr>
              <a:r>
                <a:rPr sz="6000" b="1" i="1" spc="-59">
                  <a:solidFill>
                    <a:srgbClr val="A74545"/>
                  </a:solidFill>
                </a:rPr>
                <a:t>No consistent trend across </a:t>
              </a:r>
              <a:r>
                <a:rPr sz="6000" i="1" u="sng" spc="-59">
                  <a:solidFill>
                    <a:srgbClr val="A74545"/>
                  </a:solidFill>
                  <a:latin typeface="Vista Sans OT Black"/>
                  <a:ea typeface="Vista Sans OT Black"/>
                  <a:cs typeface="Vista Sans OT Black"/>
                  <a:sym typeface="Vista Sans OT Black"/>
                </a:rPr>
                <a:t>only</a:t>
              </a:r>
              <a:r>
                <a:rPr sz="6000" b="1" i="1" spc="-59">
                  <a:solidFill>
                    <a:srgbClr val="A74545"/>
                  </a:solidFill>
                </a:rPr>
                <a:t> chips per DIMM</a:t>
              </a:r>
            </a:p>
          </p:txBody>
        </p:sp>
        <p:pic>
          <p:nvPicPr>
            <p:cNvPr id="462" name="Picture 461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9784226" cy="227794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7192" y="1268283"/>
            <a:ext cx="6132156" cy="64678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7192" y="1268283"/>
            <a:ext cx="6132156" cy="6467873"/>
          </a:xfrm>
          <a:prstGeom prst="rect">
            <a:avLst/>
          </a:prstGeom>
          <a:ln w="12700">
            <a:miter lim="400000"/>
          </a:ln>
        </p:spPr>
      </p:pic>
      <p:sp>
        <p:nvSpPr>
          <p:cNvPr id="469" name="Shape 469"/>
          <p:cNvSpPr/>
          <p:nvPr/>
        </p:nvSpPr>
        <p:spPr>
          <a:xfrm flipV="1">
            <a:off x="5027395" y="2598638"/>
            <a:ext cx="785758" cy="1433175"/>
          </a:xfrm>
          <a:prstGeom prst="line">
            <a:avLst/>
          </a:prstGeom>
          <a:ln w="889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470" name="Shape 470"/>
          <p:cNvSpPr/>
          <p:nvPr/>
        </p:nvSpPr>
        <p:spPr>
          <a:xfrm>
            <a:off x="6363871" y="2187820"/>
            <a:ext cx="2366161" cy="3752360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7192" y="1268283"/>
            <a:ext cx="6132156" cy="6467873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Shape 473"/>
          <p:cNvSpPr/>
          <p:nvPr/>
        </p:nvSpPr>
        <p:spPr>
          <a:xfrm>
            <a:off x="4691281" y="2187820"/>
            <a:ext cx="1627594" cy="3752360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474" name="Shape 474"/>
          <p:cNvSpPr/>
          <p:nvPr/>
        </p:nvSpPr>
        <p:spPr>
          <a:xfrm flipV="1">
            <a:off x="7228037" y="3336728"/>
            <a:ext cx="1456501" cy="1196737"/>
          </a:xfrm>
          <a:prstGeom prst="line">
            <a:avLst/>
          </a:prstGeom>
          <a:ln w="889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7192" y="1268283"/>
            <a:ext cx="6132156" cy="6467873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Shape 477"/>
          <p:cNvSpPr/>
          <p:nvPr/>
        </p:nvSpPr>
        <p:spPr>
          <a:xfrm>
            <a:off x="4691281" y="2187820"/>
            <a:ext cx="1627594" cy="3752360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478" name="Shape 478"/>
          <p:cNvSpPr/>
          <p:nvPr/>
        </p:nvSpPr>
        <p:spPr>
          <a:xfrm flipV="1">
            <a:off x="7228037" y="3336728"/>
            <a:ext cx="1456501" cy="1196737"/>
          </a:xfrm>
          <a:prstGeom prst="line">
            <a:avLst/>
          </a:prstGeom>
          <a:ln w="889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558800" y="497696"/>
            <a:ext cx="12473165" cy="7382292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grpSp>
        <p:nvGrpSpPr>
          <p:cNvPr id="482" name="Group 482"/>
          <p:cNvGrpSpPr/>
          <p:nvPr/>
        </p:nvGrpSpPr>
        <p:grpSpPr>
          <a:xfrm>
            <a:off x="1603937" y="3129057"/>
            <a:ext cx="9784226" cy="2277949"/>
            <a:chOff x="-215900" y="-139699"/>
            <a:chExt cx="9784225" cy="2277947"/>
          </a:xfrm>
        </p:grpSpPr>
        <p:sp>
          <p:nvSpPr>
            <p:cNvPr id="481" name="Shape 481"/>
            <p:cNvSpPr/>
            <p:nvPr/>
          </p:nvSpPr>
          <p:spPr>
            <a:xfrm>
              <a:off x="0" y="-1"/>
              <a:ext cx="9352426" cy="1719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>
                <a:lnSpc>
                  <a:spcPct val="90000"/>
                </a:lnSpc>
                <a:defRPr spc="0">
                  <a:solidFill>
                    <a:srgbClr val="000000"/>
                  </a:solidFill>
                </a:defRPr>
              </a:pPr>
              <a:r>
                <a:rPr sz="6000" b="1" i="1" spc="-59">
                  <a:solidFill>
                    <a:srgbClr val="405F82"/>
                  </a:solidFill>
                </a:rPr>
                <a:t>More </a:t>
              </a:r>
              <a:r>
                <a:rPr sz="6000" b="1" i="1" u="sng" spc="-59">
                  <a:solidFill>
                    <a:srgbClr val="405F82"/>
                  </a:solidFill>
                </a:rPr>
                <a:t>chips</a:t>
              </a:r>
              <a:r>
                <a:rPr sz="6000" b="1" i="1" spc="-59">
                  <a:solidFill>
                    <a:srgbClr val="405F82"/>
                  </a:solidFill>
                </a:rPr>
                <a:t> ➔</a:t>
              </a:r>
              <a:br>
                <a:rPr sz="6000" b="1" i="1" spc="-59">
                  <a:solidFill>
                    <a:srgbClr val="405F82"/>
                  </a:solidFill>
                </a:rPr>
              </a:br>
              <a:r>
                <a:rPr sz="6000" b="1" i="1" spc="-59">
                  <a:solidFill>
                    <a:srgbClr val="405F82"/>
                  </a:solidFill>
                </a:rPr>
                <a:t>higher failure rate</a:t>
              </a:r>
            </a:p>
          </p:txBody>
        </p:sp>
        <p:pic>
          <p:nvPicPr>
            <p:cNvPr id="480" name="Picture 479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9784226" cy="227794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4533635" y="2860719"/>
            <a:ext cx="3937530" cy="3744813"/>
          </a:xfrm>
          <a:prstGeom prst="pentagon">
            <a:avLst/>
          </a:prstGeom>
          <a:solidFill>
            <a:srgbClr val="A7454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34290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New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reliability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trends</a:t>
            </a:r>
          </a:p>
        </p:txBody>
      </p:sp>
      <p:sp>
        <p:nvSpPr>
          <p:cNvPr id="78" name="Shape 78"/>
          <p:cNvSpPr/>
          <p:nvPr/>
        </p:nvSpPr>
        <p:spPr>
          <a:xfrm>
            <a:off x="350520" y="3571494"/>
            <a:ext cx="3962402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Page offlining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at scale</a:t>
            </a:r>
          </a:p>
        </p:txBody>
      </p:sp>
      <p:sp>
        <p:nvSpPr>
          <p:cNvPr id="79" name="Shape 79"/>
          <p:cNvSpPr/>
          <p:nvPr/>
        </p:nvSpPr>
        <p:spPr>
          <a:xfrm>
            <a:off x="1792286" y="6728142"/>
            <a:ext cx="455422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Modeling errors</a:t>
            </a:r>
          </a:p>
        </p:txBody>
      </p:sp>
      <p:sp>
        <p:nvSpPr>
          <p:cNvPr id="80" name="Shape 80"/>
          <p:cNvSpPr/>
          <p:nvPr/>
        </p:nvSpPr>
        <p:spPr>
          <a:xfrm>
            <a:off x="3216909" y="1944993"/>
            <a:ext cx="682498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Error/failure occurrence</a:t>
            </a:r>
          </a:p>
        </p:txBody>
      </p:sp>
      <p:sp>
        <p:nvSpPr>
          <p:cNvPr id="81" name="Shape 81"/>
          <p:cNvSpPr/>
          <p:nvPr/>
        </p:nvSpPr>
        <p:spPr>
          <a:xfrm>
            <a:off x="8679179" y="3571494"/>
            <a:ext cx="3283586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Technology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scaling</a:t>
            </a:r>
          </a:p>
        </p:txBody>
      </p:sp>
      <p:sp>
        <p:nvSpPr>
          <p:cNvPr id="82" name="Shape 82"/>
          <p:cNvSpPr/>
          <p:nvPr/>
        </p:nvSpPr>
        <p:spPr>
          <a:xfrm>
            <a:off x="171847" y="1458746"/>
            <a:ext cx="12494121" cy="6486984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7289931" y="6728142"/>
            <a:ext cx="4119881" cy="132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7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Architecture &amp;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workload</a:t>
            </a:r>
          </a:p>
        </p:txBody>
      </p:sp>
      <p:sp>
        <p:nvSpPr>
          <p:cNvPr id="84" name="Shape 84"/>
          <p:cNvSpPr/>
          <p:nvPr/>
        </p:nvSpPr>
        <p:spPr>
          <a:xfrm>
            <a:off x="697280" y="528267"/>
            <a:ext cx="4363213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Overview</a:t>
            </a:r>
          </a:p>
        </p:txBody>
      </p:sp>
      <p:sp>
        <p:nvSpPr>
          <p:cNvPr id="85" name="Shape 85"/>
          <p:cNvSpPr/>
          <p:nvPr/>
        </p:nvSpPr>
        <p:spPr>
          <a:xfrm>
            <a:off x="2117179" y="4464179"/>
            <a:ext cx="8827535" cy="230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22" y="21600"/>
                </a:moveTo>
                <a:lnTo>
                  <a:pt x="0" y="7962"/>
                </a:lnTo>
                <a:lnTo>
                  <a:pt x="10098" y="0"/>
                </a:lnTo>
                <a:lnTo>
                  <a:pt x="21600" y="8304"/>
                </a:lnTo>
                <a:lnTo>
                  <a:pt x="16722" y="21600"/>
                </a:lnTo>
                <a:close/>
              </a:path>
            </a:pathLst>
          </a:custGeom>
          <a:solidFill>
            <a:srgbClr val="405F82">
              <a:alpha val="6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grpSp>
        <p:nvGrpSpPr>
          <p:cNvPr id="88" name="Group 88"/>
          <p:cNvGrpSpPr/>
          <p:nvPr/>
        </p:nvGrpSpPr>
        <p:grpSpPr>
          <a:xfrm>
            <a:off x="2006478" y="3322079"/>
            <a:ext cx="8979145" cy="2292707"/>
            <a:chOff x="-215900" y="-139699"/>
            <a:chExt cx="8979144" cy="2292705"/>
          </a:xfrm>
        </p:grpSpPr>
        <p:sp>
          <p:nvSpPr>
            <p:cNvPr id="87" name="Shape 87"/>
            <p:cNvSpPr/>
            <p:nvPr/>
          </p:nvSpPr>
          <p:spPr>
            <a:xfrm>
              <a:off x="0" y="0"/>
              <a:ext cx="8547345" cy="17339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spAutoFit/>
            </a:bodyPr>
            <a:lstStyle/>
            <a:p>
              <a:pPr lvl="0">
                <a:lnSpc>
                  <a:spcPct val="90000"/>
                </a:lnSpc>
                <a:defRPr spc="0">
                  <a:solidFill>
                    <a:srgbClr val="000000"/>
                  </a:solidFill>
                </a:defRPr>
              </a:pPr>
              <a:r>
                <a:rPr sz="4000" b="1" i="1" spc="-39">
                  <a:solidFill>
                    <a:srgbClr val="405F82"/>
                  </a:solidFill>
                </a:rPr>
                <a:t>Chips per DIMM</a:t>
              </a:r>
              <a:r>
                <a:rPr sz="4000" spc="-39">
                  <a:solidFill>
                    <a:srgbClr val="405F82"/>
                  </a:solidFill>
                </a:rPr>
                <a:t>, </a:t>
              </a:r>
              <a:r>
                <a:rPr sz="4000" b="1" i="1" spc="-39">
                  <a:solidFill>
                    <a:srgbClr val="405F82"/>
                  </a:solidFill>
                </a:rPr>
                <a:t>transfer width</a:t>
              </a:r>
              <a:r>
                <a:rPr sz="4000" spc="-39">
                  <a:solidFill>
                    <a:srgbClr val="405F82"/>
                  </a:solidFill>
                </a:rPr>
                <a:t>, and </a:t>
              </a:r>
              <a:r>
                <a:rPr sz="4000" b="1" i="1" spc="-39">
                  <a:solidFill>
                    <a:srgbClr val="405F82"/>
                  </a:solidFill>
                </a:rPr>
                <a:t>workload type</a:t>
              </a:r>
              <a:r>
                <a:rPr sz="4000" spc="-39">
                  <a:solidFill>
                    <a:srgbClr val="405F82"/>
                  </a:solidFill>
                </a:rPr>
                <a:t> (not necessarily CPU/memory utilization) affect reliability</a:t>
              </a:r>
            </a:p>
          </p:txBody>
        </p:sp>
        <p:pic>
          <p:nvPicPr>
            <p:cNvPr id="86" name="Picture 85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15900" y="-139700"/>
              <a:ext cx="8979145" cy="22927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7192" y="1268283"/>
            <a:ext cx="6132156" cy="6467873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Shape 485"/>
          <p:cNvSpPr/>
          <p:nvPr/>
        </p:nvSpPr>
        <p:spPr>
          <a:xfrm>
            <a:off x="5027395" y="4241557"/>
            <a:ext cx="2076283" cy="469798"/>
          </a:xfrm>
          <a:prstGeom prst="line">
            <a:avLst/>
          </a:prstGeom>
          <a:ln w="88900">
            <a:solidFill>
              <a:srgbClr val="53585F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486" name="Shape 486"/>
          <p:cNvSpPr/>
          <p:nvPr/>
        </p:nvSpPr>
        <p:spPr>
          <a:xfrm>
            <a:off x="5553814" y="5334551"/>
            <a:ext cx="1550291" cy="238137"/>
          </a:xfrm>
          <a:prstGeom prst="line">
            <a:avLst/>
          </a:prstGeom>
          <a:ln w="88900">
            <a:solidFill>
              <a:srgbClr val="53585F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7192" y="1268283"/>
            <a:ext cx="6132156" cy="6467873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Shape 489"/>
          <p:cNvSpPr/>
          <p:nvPr/>
        </p:nvSpPr>
        <p:spPr>
          <a:xfrm>
            <a:off x="5027395" y="4241557"/>
            <a:ext cx="2076283" cy="469798"/>
          </a:xfrm>
          <a:prstGeom prst="line">
            <a:avLst/>
          </a:prstGeom>
          <a:ln w="889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490" name="Shape 490"/>
          <p:cNvSpPr/>
          <p:nvPr/>
        </p:nvSpPr>
        <p:spPr>
          <a:xfrm>
            <a:off x="5553814" y="5334551"/>
            <a:ext cx="1550291" cy="238137"/>
          </a:xfrm>
          <a:prstGeom prst="line">
            <a:avLst/>
          </a:prstGeom>
          <a:ln w="889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491" name="Shape 491"/>
          <p:cNvSpPr/>
          <p:nvPr/>
        </p:nvSpPr>
        <p:spPr>
          <a:xfrm>
            <a:off x="558800" y="497696"/>
            <a:ext cx="12473165" cy="7382292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grpSp>
        <p:nvGrpSpPr>
          <p:cNvPr id="494" name="Group 494"/>
          <p:cNvGrpSpPr/>
          <p:nvPr/>
        </p:nvGrpSpPr>
        <p:grpSpPr>
          <a:xfrm>
            <a:off x="1603937" y="3129057"/>
            <a:ext cx="9784226" cy="2277949"/>
            <a:chOff x="-215900" y="-139699"/>
            <a:chExt cx="9784225" cy="2277947"/>
          </a:xfrm>
        </p:grpSpPr>
        <p:sp>
          <p:nvSpPr>
            <p:cNvPr id="493" name="Shape 493"/>
            <p:cNvSpPr/>
            <p:nvPr/>
          </p:nvSpPr>
          <p:spPr>
            <a:xfrm>
              <a:off x="0" y="-1"/>
              <a:ext cx="9352426" cy="1719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>
                <a:lnSpc>
                  <a:spcPct val="90000"/>
                </a:lnSpc>
                <a:defRPr spc="0">
                  <a:solidFill>
                    <a:srgbClr val="000000"/>
                  </a:solidFill>
                </a:defRPr>
              </a:pPr>
              <a:r>
                <a:rPr sz="6000" b="1" i="1" spc="-59">
                  <a:solidFill>
                    <a:srgbClr val="405F82"/>
                  </a:solidFill>
                </a:rPr>
                <a:t>More </a:t>
              </a:r>
              <a:r>
                <a:rPr sz="6000" b="1" i="1" u="sng" spc="-59">
                  <a:solidFill>
                    <a:srgbClr val="405F82"/>
                  </a:solidFill>
                </a:rPr>
                <a:t>bits per cycle</a:t>
              </a:r>
              <a:r>
                <a:rPr sz="6000" b="1" i="1" spc="-59">
                  <a:solidFill>
                    <a:srgbClr val="405F82"/>
                  </a:solidFill>
                </a:rPr>
                <a:t> ➔ higher failure rate</a:t>
              </a:r>
            </a:p>
          </p:txBody>
        </p:sp>
        <p:pic>
          <p:nvPicPr>
            <p:cNvPr id="492" name="Picture 491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9784226" cy="227794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7192" y="1268283"/>
            <a:ext cx="6132156" cy="6467873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Shape 497"/>
          <p:cNvSpPr/>
          <p:nvPr/>
        </p:nvSpPr>
        <p:spPr>
          <a:xfrm>
            <a:off x="5027395" y="4241557"/>
            <a:ext cx="2076283" cy="469798"/>
          </a:xfrm>
          <a:prstGeom prst="line">
            <a:avLst/>
          </a:prstGeom>
          <a:ln w="889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498" name="Shape 498"/>
          <p:cNvSpPr/>
          <p:nvPr/>
        </p:nvSpPr>
        <p:spPr>
          <a:xfrm>
            <a:off x="5553814" y="5334551"/>
            <a:ext cx="1550291" cy="238137"/>
          </a:xfrm>
          <a:prstGeom prst="line">
            <a:avLst/>
          </a:prstGeom>
          <a:ln w="889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499" name="Shape 499"/>
          <p:cNvSpPr/>
          <p:nvPr/>
        </p:nvSpPr>
        <p:spPr>
          <a:xfrm>
            <a:off x="558800" y="497696"/>
            <a:ext cx="12473165" cy="7382292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grpSp>
        <p:nvGrpSpPr>
          <p:cNvPr id="502" name="Group 502"/>
          <p:cNvGrpSpPr/>
          <p:nvPr/>
        </p:nvGrpSpPr>
        <p:grpSpPr>
          <a:xfrm>
            <a:off x="1603937" y="3129057"/>
            <a:ext cx="9784226" cy="2277949"/>
            <a:chOff x="-215900" y="-139699"/>
            <a:chExt cx="9784225" cy="2277947"/>
          </a:xfrm>
        </p:grpSpPr>
        <p:sp>
          <p:nvSpPr>
            <p:cNvPr id="501" name="Shape 501"/>
            <p:cNvSpPr/>
            <p:nvPr/>
          </p:nvSpPr>
          <p:spPr>
            <a:xfrm>
              <a:off x="0" y="-1"/>
              <a:ext cx="9352426" cy="1719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ct val="90000"/>
                </a:lnSpc>
                <a:defRPr sz="6000" b="1" i="1" spc="-59">
                  <a:solidFill>
                    <a:srgbClr val="A74545"/>
                  </a:solidFill>
                </a:defRPr>
              </a:lvl1pPr>
            </a:lstStyle>
            <a:p>
              <a:pPr lvl="0">
                <a:defRPr sz="1800" b="0" i="0" spc="0">
                  <a:solidFill>
                    <a:srgbClr val="000000"/>
                  </a:solidFill>
                </a:defRPr>
              </a:pPr>
              <a:r>
                <a:rPr sz="6000" b="1" i="1" spc="-59">
                  <a:solidFill>
                    <a:srgbClr val="A74545"/>
                  </a:solidFill>
                </a:rPr>
                <a:t>Intuition: increased electrical loading</a:t>
              </a:r>
            </a:p>
          </p:txBody>
        </p:sp>
        <p:pic>
          <p:nvPicPr>
            <p:cNvPr id="500" name="Picture 499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9784226" cy="227794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/>
          <p:nvPr/>
        </p:nvSpPr>
        <p:spPr>
          <a:xfrm>
            <a:off x="709980" y="524324"/>
            <a:ext cx="10210293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Workload dependence</a:t>
            </a:r>
          </a:p>
        </p:txBody>
      </p:sp>
      <p:sp>
        <p:nvSpPr>
          <p:cNvPr id="505" name="Shape 505"/>
          <p:cNvSpPr/>
          <p:nvPr/>
        </p:nvSpPr>
        <p:spPr>
          <a:xfrm>
            <a:off x="1205719" y="2060113"/>
            <a:ext cx="11395585" cy="2981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383413" lvl="0" indent="-383413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prior studies: homogeneous workloads</a:t>
            </a:r>
          </a:p>
          <a:p>
            <a:pPr marL="858497" lvl="2" indent="-337797">
              <a:lnSpc>
                <a:spcPct val="150000"/>
              </a:lnSpc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web search and scientific</a:t>
            </a:r>
          </a:p>
          <a:p>
            <a:pPr marL="383413" lvl="0" indent="-383413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warehouse-scale data centers:</a:t>
            </a:r>
          </a:p>
          <a:p>
            <a:pPr marL="858497" lvl="2" indent="-337797"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web, hadoop, ingest, database, cache, media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/>
          <p:nvPr/>
        </p:nvSpPr>
        <p:spPr>
          <a:xfrm>
            <a:off x="709980" y="524324"/>
            <a:ext cx="10210293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Workload dependence</a:t>
            </a:r>
          </a:p>
        </p:txBody>
      </p:sp>
      <p:sp>
        <p:nvSpPr>
          <p:cNvPr id="508" name="Shape 508"/>
          <p:cNvSpPr/>
          <p:nvPr/>
        </p:nvSpPr>
        <p:spPr>
          <a:xfrm>
            <a:off x="1205719" y="2060113"/>
            <a:ext cx="11395585" cy="2981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383413" lvl="0" indent="-383413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prior studies: homogeneous workloads</a:t>
            </a:r>
          </a:p>
          <a:p>
            <a:pPr marL="858497" lvl="2" indent="-337797">
              <a:lnSpc>
                <a:spcPct val="150000"/>
              </a:lnSpc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web search and scientific</a:t>
            </a:r>
          </a:p>
          <a:p>
            <a:pPr marL="383413" lvl="0" indent="-383413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warehouse-scale data centers:</a:t>
            </a:r>
          </a:p>
          <a:p>
            <a:pPr marL="858497" lvl="2" indent="-337797"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web, hadoop, ingest, database, cache, media</a:t>
            </a:r>
          </a:p>
        </p:txBody>
      </p:sp>
      <p:sp>
        <p:nvSpPr>
          <p:cNvPr id="509" name="Shape 509"/>
          <p:cNvSpPr/>
          <p:nvPr/>
        </p:nvSpPr>
        <p:spPr>
          <a:xfrm>
            <a:off x="558800" y="497696"/>
            <a:ext cx="12473165" cy="7382292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grpSp>
        <p:nvGrpSpPr>
          <p:cNvPr id="512" name="Group 512"/>
          <p:cNvGrpSpPr/>
          <p:nvPr/>
        </p:nvGrpSpPr>
        <p:grpSpPr>
          <a:xfrm>
            <a:off x="1603937" y="2737732"/>
            <a:ext cx="9784226" cy="3060599"/>
            <a:chOff x="-215900" y="-139699"/>
            <a:chExt cx="9784225" cy="3060598"/>
          </a:xfrm>
        </p:grpSpPr>
        <p:sp>
          <p:nvSpPr>
            <p:cNvPr id="511" name="Shape 511"/>
            <p:cNvSpPr/>
            <p:nvPr/>
          </p:nvSpPr>
          <p:spPr>
            <a:xfrm>
              <a:off x="0" y="0"/>
              <a:ext cx="9352426" cy="2501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>
                <a:lnSpc>
                  <a:spcPct val="90000"/>
                </a:lnSpc>
                <a:defRPr spc="0">
                  <a:solidFill>
                    <a:srgbClr val="000000"/>
                  </a:solidFill>
                </a:defRPr>
              </a:pPr>
              <a:r>
                <a:rPr sz="6000" b="1" i="1" spc="-59">
                  <a:solidFill>
                    <a:srgbClr val="405F82"/>
                  </a:solidFill>
                </a:rPr>
                <a:t>What affect to </a:t>
              </a:r>
              <a:r>
                <a:rPr sz="6000" i="1" u="sng" spc="-59">
                  <a:solidFill>
                    <a:srgbClr val="405F82"/>
                  </a:solidFill>
                  <a:latin typeface="Vista Sans OT Black"/>
                  <a:ea typeface="Vista Sans OT Black"/>
                  <a:cs typeface="Vista Sans OT Black"/>
                  <a:sym typeface="Vista Sans OT Black"/>
                </a:rPr>
                <a:t>heterogeneous</a:t>
              </a:r>
              <a:r>
                <a:rPr sz="6000" b="1" i="1" spc="-59">
                  <a:solidFill>
                    <a:srgbClr val="405F82"/>
                  </a:solidFill>
                </a:rPr>
                <a:t> workloads have on reliability?</a:t>
              </a:r>
            </a:p>
          </p:txBody>
        </p:sp>
        <p:pic>
          <p:nvPicPr>
            <p:cNvPr id="510" name="Picture 509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15900" y="-139700"/>
              <a:ext cx="9784226" cy="306059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cpu-per-density.pdf"/>
          <p:cNvPicPr/>
          <p:nvPr/>
        </p:nvPicPr>
        <p:blipFill>
          <a:blip r:embed="rId2">
            <a:extLst/>
          </a:blip>
          <a:srcRect t="7213"/>
          <a:stretch>
            <a:fillRect/>
          </a:stretch>
        </p:blipFill>
        <p:spPr>
          <a:xfrm>
            <a:off x="703227" y="1611135"/>
            <a:ext cx="6246488" cy="5795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5" name="mem-per-density.pdf"/>
          <p:cNvPicPr/>
          <p:nvPr/>
        </p:nvPicPr>
        <p:blipFill>
          <a:blip r:embed="rId3">
            <a:extLst/>
          </a:blip>
          <a:srcRect t="6800"/>
          <a:stretch>
            <a:fillRect/>
          </a:stretch>
        </p:blipFill>
        <p:spPr>
          <a:xfrm>
            <a:off x="6476650" y="1585331"/>
            <a:ext cx="6246488" cy="5821719"/>
          </a:xfrm>
          <a:prstGeom prst="rect">
            <a:avLst/>
          </a:prstGeom>
          <a:ln w="12700">
            <a:miter lim="400000"/>
          </a:ln>
        </p:spPr>
      </p:pic>
      <p:sp>
        <p:nvSpPr>
          <p:cNvPr id="516" name="Shape 516"/>
          <p:cNvSpPr/>
          <p:nvPr/>
        </p:nvSpPr>
        <p:spPr>
          <a:xfrm>
            <a:off x="6487989" y="1705139"/>
            <a:ext cx="546411" cy="4330499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pic>
        <p:nvPicPr>
          <p:cNvPr id="517" name="cpu-per-density.pdf"/>
          <p:cNvPicPr/>
          <p:nvPr/>
        </p:nvPicPr>
        <p:blipFill>
          <a:blip r:embed="rId2">
            <a:extLst/>
          </a:blip>
          <a:srcRect b="92225"/>
          <a:stretch>
            <a:fillRect/>
          </a:stretch>
        </p:blipFill>
        <p:spPr>
          <a:xfrm>
            <a:off x="3379192" y="962602"/>
            <a:ext cx="6246488" cy="4856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cpu-per-density.pdf"/>
          <p:cNvPicPr/>
          <p:nvPr/>
        </p:nvPicPr>
        <p:blipFill>
          <a:blip r:embed="rId2">
            <a:extLst/>
          </a:blip>
          <a:srcRect t="7213"/>
          <a:stretch>
            <a:fillRect/>
          </a:stretch>
        </p:blipFill>
        <p:spPr>
          <a:xfrm>
            <a:off x="703227" y="1611135"/>
            <a:ext cx="6246488" cy="5795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mem-per-density.pdf"/>
          <p:cNvPicPr/>
          <p:nvPr/>
        </p:nvPicPr>
        <p:blipFill>
          <a:blip r:embed="rId3">
            <a:extLst/>
          </a:blip>
          <a:srcRect t="6800"/>
          <a:stretch>
            <a:fillRect/>
          </a:stretch>
        </p:blipFill>
        <p:spPr>
          <a:xfrm>
            <a:off x="6476650" y="1585331"/>
            <a:ext cx="6246488" cy="5821719"/>
          </a:xfrm>
          <a:prstGeom prst="rect">
            <a:avLst/>
          </a:prstGeom>
          <a:ln w="12700">
            <a:miter lim="400000"/>
          </a:ln>
        </p:spPr>
      </p:pic>
      <p:sp>
        <p:nvSpPr>
          <p:cNvPr id="521" name="Shape 521"/>
          <p:cNvSpPr/>
          <p:nvPr/>
        </p:nvSpPr>
        <p:spPr>
          <a:xfrm>
            <a:off x="6487989" y="1705139"/>
            <a:ext cx="546411" cy="4330499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pic>
        <p:nvPicPr>
          <p:cNvPr id="522" name="cpu-per-density.pdf"/>
          <p:cNvPicPr/>
          <p:nvPr/>
        </p:nvPicPr>
        <p:blipFill>
          <a:blip r:embed="rId2">
            <a:extLst/>
          </a:blip>
          <a:srcRect b="92225"/>
          <a:stretch>
            <a:fillRect/>
          </a:stretch>
        </p:blipFill>
        <p:spPr>
          <a:xfrm>
            <a:off x="3379192" y="962602"/>
            <a:ext cx="6246488" cy="485617"/>
          </a:xfrm>
          <a:prstGeom prst="rect">
            <a:avLst/>
          </a:prstGeom>
          <a:ln w="12700">
            <a:miter lim="400000"/>
          </a:ln>
        </p:spPr>
      </p:pic>
      <p:sp>
        <p:nvSpPr>
          <p:cNvPr id="523" name="Shape 523"/>
          <p:cNvSpPr/>
          <p:nvPr/>
        </p:nvSpPr>
        <p:spPr>
          <a:xfrm>
            <a:off x="558800" y="497696"/>
            <a:ext cx="12473165" cy="7382292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grpSp>
        <p:nvGrpSpPr>
          <p:cNvPr id="526" name="Group 526"/>
          <p:cNvGrpSpPr/>
          <p:nvPr/>
        </p:nvGrpSpPr>
        <p:grpSpPr>
          <a:xfrm>
            <a:off x="1603937" y="3129057"/>
            <a:ext cx="9784226" cy="2277949"/>
            <a:chOff x="-215900" y="-139699"/>
            <a:chExt cx="9784225" cy="2277947"/>
          </a:xfrm>
        </p:grpSpPr>
        <p:sp>
          <p:nvSpPr>
            <p:cNvPr id="525" name="Shape 525"/>
            <p:cNvSpPr/>
            <p:nvPr/>
          </p:nvSpPr>
          <p:spPr>
            <a:xfrm>
              <a:off x="0" y="-1"/>
              <a:ext cx="9352426" cy="1719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ct val="90000"/>
                </a:lnSpc>
                <a:defRPr sz="6000" b="1" i="1" spc="-59">
                  <a:solidFill>
                    <a:srgbClr val="A74545"/>
                  </a:solidFill>
                </a:defRPr>
              </a:lvl1pPr>
            </a:lstStyle>
            <a:p>
              <a:pPr lvl="0">
                <a:defRPr sz="1800" b="0" i="0" spc="0">
                  <a:solidFill>
                    <a:srgbClr val="000000"/>
                  </a:solidFill>
                </a:defRPr>
              </a:pPr>
              <a:r>
                <a:rPr sz="6000" b="1" i="1" spc="-59">
                  <a:solidFill>
                    <a:srgbClr val="A74545"/>
                  </a:solidFill>
                </a:rPr>
                <a:t>No consistent trend across CPU/memory utilization</a:t>
              </a:r>
            </a:p>
          </p:txBody>
        </p:sp>
        <p:pic>
          <p:nvPicPr>
            <p:cNvPr id="524" name="Picture 523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15900" y="-139700"/>
              <a:ext cx="9784226" cy="227794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typ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0672" y="569897"/>
            <a:ext cx="6988206" cy="6988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typ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0672" y="569897"/>
            <a:ext cx="6988206" cy="6988206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Shape 531"/>
          <p:cNvSpPr/>
          <p:nvPr/>
        </p:nvSpPr>
        <p:spPr>
          <a:xfrm rot="548035">
            <a:off x="7628491" y="1064010"/>
            <a:ext cx="2807336" cy="1416813"/>
          </a:xfrm>
          <a:prstGeom prst="rect">
            <a:avLst/>
          </a:prstGeom>
          <a:solidFill>
            <a:srgbClr val="FFFFFF"/>
          </a:solidFill>
          <a:ln w="25400">
            <a:solidFill/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 lvl="0" algn="ct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solidFill>
                  <a:srgbClr val="405F82"/>
                </a:solidFill>
                <a:latin typeface="+mj-lt"/>
                <a:ea typeface="+mj-ea"/>
                <a:cs typeface="+mj-cs"/>
                <a:sym typeface="Vista Sans OT Medium"/>
              </a:rPr>
              <a:t>Varies by</a:t>
            </a:r>
            <a:br>
              <a:rPr sz="5000" i="1" spc="-50">
                <a:solidFill>
                  <a:srgbClr val="405F82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solidFill>
                  <a:srgbClr val="405F82"/>
                </a:solidFill>
                <a:latin typeface="+mj-lt"/>
                <a:ea typeface="+mj-ea"/>
                <a:cs typeface="+mj-cs"/>
                <a:sym typeface="Vista Sans OT Medium"/>
              </a:rPr>
              <a:t>up to 6.5x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/>
          <p:nvPr/>
        </p:nvSpPr>
        <p:spPr>
          <a:xfrm>
            <a:off x="4533635" y="2170144"/>
            <a:ext cx="3937530" cy="3744814"/>
          </a:xfrm>
          <a:prstGeom prst="pentagon">
            <a:avLst/>
          </a:prstGeom>
          <a:solidFill>
            <a:srgbClr val="A7454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34290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New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reliability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trends</a:t>
            </a:r>
          </a:p>
        </p:txBody>
      </p:sp>
      <p:sp>
        <p:nvSpPr>
          <p:cNvPr id="534" name="Shape 534"/>
          <p:cNvSpPr/>
          <p:nvPr/>
        </p:nvSpPr>
        <p:spPr>
          <a:xfrm>
            <a:off x="350520" y="2880919"/>
            <a:ext cx="3962402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Page offlining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at scale</a:t>
            </a:r>
          </a:p>
        </p:txBody>
      </p:sp>
      <p:sp>
        <p:nvSpPr>
          <p:cNvPr id="535" name="Shape 535"/>
          <p:cNvSpPr/>
          <p:nvPr/>
        </p:nvSpPr>
        <p:spPr>
          <a:xfrm>
            <a:off x="1792286" y="6037567"/>
            <a:ext cx="455422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Modeling errors</a:t>
            </a:r>
          </a:p>
        </p:txBody>
      </p:sp>
      <p:sp>
        <p:nvSpPr>
          <p:cNvPr id="536" name="Shape 536"/>
          <p:cNvSpPr/>
          <p:nvPr/>
        </p:nvSpPr>
        <p:spPr>
          <a:xfrm>
            <a:off x="3216909" y="1254418"/>
            <a:ext cx="682498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Error/failure occurrence</a:t>
            </a:r>
          </a:p>
        </p:txBody>
      </p:sp>
      <p:sp>
        <p:nvSpPr>
          <p:cNvPr id="537" name="Shape 537"/>
          <p:cNvSpPr/>
          <p:nvPr/>
        </p:nvSpPr>
        <p:spPr>
          <a:xfrm>
            <a:off x="8679179" y="2880919"/>
            <a:ext cx="3283586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Technology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scaling</a:t>
            </a:r>
          </a:p>
        </p:txBody>
      </p:sp>
      <p:sp>
        <p:nvSpPr>
          <p:cNvPr id="538" name="Shape 538"/>
          <p:cNvSpPr/>
          <p:nvPr/>
        </p:nvSpPr>
        <p:spPr>
          <a:xfrm>
            <a:off x="171847" y="768171"/>
            <a:ext cx="12494121" cy="6486985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539" name="Shape 539"/>
          <p:cNvSpPr/>
          <p:nvPr/>
        </p:nvSpPr>
        <p:spPr>
          <a:xfrm>
            <a:off x="7289931" y="6037567"/>
            <a:ext cx="4119881" cy="132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7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Architecture &amp;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workload</a:t>
            </a:r>
          </a:p>
        </p:txBody>
      </p:sp>
      <p:sp>
        <p:nvSpPr>
          <p:cNvPr id="540" name="Shape 540"/>
          <p:cNvSpPr/>
          <p:nvPr/>
        </p:nvSpPr>
        <p:spPr>
          <a:xfrm>
            <a:off x="2117179" y="3773604"/>
            <a:ext cx="8827535" cy="230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22" y="21600"/>
                </a:moveTo>
                <a:lnTo>
                  <a:pt x="0" y="7962"/>
                </a:lnTo>
                <a:lnTo>
                  <a:pt x="10098" y="0"/>
                </a:lnTo>
                <a:lnTo>
                  <a:pt x="21600" y="8304"/>
                </a:lnTo>
                <a:lnTo>
                  <a:pt x="16722" y="21600"/>
                </a:lnTo>
                <a:close/>
              </a:path>
            </a:pathLst>
          </a:custGeom>
          <a:solidFill>
            <a:srgbClr val="405F82">
              <a:alpha val="6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grpSp>
        <p:nvGrpSpPr>
          <p:cNvPr id="543" name="Group 543"/>
          <p:cNvGrpSpPr/>
          <p:nvPr/>
        </p:nvGrpSpPr>
        <p:grpSpPr>
          <a:xfrm>
            <a:off x="2006478" y="2631504"/>
            <a:ext cx="8979145" cy="2292707"/>
            <a:chOff x="-215900" y="-139699"/>
            <a:chExt cx="8979144" cy="2292705"/>
          </a:xfrm>
        </p:grpSpPr>
        <p:sp>
          <p:nvSpPr>
            <p:cNvPr id="542" name="Shape 542"/>
            <p:cNvSpPr/>
            <p:nvPr/>
          </p:nvSpPr>
          <p:spPr>
            <a:xfrm>
              <a:off x="0" y="0"/>
              <a:ext cx="8547345" cy="17339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spAutoFit/>
            </a:bodyPr>
            <a:lstStyle/>
            <a:p>
              <a:pPr lvl="0">
                <a:lnSpc>
                  <a:spcPct val="90000"/>
                </a:lnSpc>
                <a:defRPr spc="0">
                  <a:solidFill>
                    <a:srgbClr val="000000"/>
                  </a:solidFill>
                </a:defRPr>
              </a:pPr>
              <a:r>
                <a:rPr sz="4000" b="1" i="1" spc="-39">
                  <a:solidFill>
                    <a:srgbClr val="405F82"/>
                  </a:solidFill>
                </a:rPr>
                <a:t>Chips per DIMM</a:t>
              </a:r>
              <a:r>
                <a:rPr sz="4000" spc="-39">
                  <a:solidFill>
                    <a:srgbClr val="405F82"/>
                  </a:solidFill>
                </a:rPr>
                <a:t>, </a:t>
              </a:r>
              <a:r>
                <a:rPr sz="4000" b="1" i="1" spc="-39">
                  <a:solidFill>
                    <a:srgbClr val="405F82"/>
                  </a:solidFill>
                </a:rPr>
                <a:t>transfer width</a:t>
              </a:r>
              <a:r>
                <a:rPr sz="4000" spc="-39">
                  <a:solidFill>
                    <a:srgbClr val="405F82"/>
                  </a:solidFill>
                </a:rPr>
                <a:t>, and </a:t>
              </a:r>
              <a:r>
                <a:rPr sz="4000" b="1" i="1" spc="-39">
                  <a:solidFill>
                    <a:srgbClr val="405F82"/>
                  </a:solidFill>
                </a:rPr>
                <a:t>workload type</a:t>
              </a:r>
              <a:r>
                <a:rPr sz="4000" spc="-39">
                  <a:solidFill>
                    <a:srgbClr val="405F82"/>
                  </a:solidFill>
                </a:rPr>
                <a:t> (not necessarily CPU/memory utilization) affect reliability</a:t>
              </a:r>
            </a:p>
          </p:txBody>
        </p:sp>
        <p:pic>
          <p:nvPicPr>
            <p:cNvPr id="541" name="Picture 540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15900" y="-139700"/>
              <a:ext cx="8979145" cy="22927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4533635" y="2860719"/>
            <a:ext cx="3937530" cy="3744813"/>
          </a:xfrm>
          <a:prstGeom prst="pentagon">
            <a:avLst/>
          </a:prstGeom>
          <a:solidFill>
            <a:srgbClr val="A7454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34290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New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reliability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trends</a:t>
            </a:r>
          </a:p>
        </p:txBody>
      </p:sp>
      <p:sp>
        <p:nvSpPr>
          <p:cNvPr id="91" name="Shape 91"/>
          <p:cNvSpPr/>
          <p:nvPr/>
        </p:nvSpPr>
        <p:spPr>
          <a:xfrm>
            <a:off x="350520" y="3571494"/>
            <a:ext cx="3962402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Page offlining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at scale</a:t>
            </a:r>
          </a:p>
        </p:txBody>
      </p:sp>
      <p:sp>
        <p:nvSpPr>
          <p:cNvPr id="92" name="Shape 92"/>
          <p:cNvSpPr/>
          <p:nvPr/>
        </p:nvSpPr>
        <p:spPr>
          <a:xfrm>
            <a:off x="3216909" y="1944993"/>
            <a:ext cx="682498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Error/failure occurrence</a:t>
            </a:r>
          </a:p>
        </p:txBody>
      </p:sp>
      <p:sp>
        <p:nvSpPr>
          <p:cNvPr id="93" name="Shape 93"/>
          <p:cNvSpPr/>
          <p:nvPr/>
        </p:nvSpPr>
        <p:spPr>
          <a:xfrm>
            <a:off x="8679179" y="3571494"/>
            <a:ext cx="3283586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Technology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scaling</a:t>
            </a:r>
          </a:p>
        </p:txBody>
      </p:sp>
      <p:sp>
        <p:nvSpPr>
          <p:cNvPr id="94" name="Shape 94"/>
          <p:cNvSpPr/>
          <p:nvPr/>
        </p:nvSpPr>
        <p:spPr>
          <a:xfrm>
            <a:off x="7289931" y="6728142"/>
            <a:ext cx="4119881" cy="132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7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Architecture &amp;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workload</a:t>
            </a:r>
          </a:p>
        </p:txBody>
      </p:sp>
      <p:sp>
        <p:nvSpPr>
          <p:cNvPr id="95" name="Shape 95"/>
          <p:cNvSpPr/>
          <p:nvPr/>
        </p:nvSpPr>
        <p:spPr>
          <a:xfrm>
            <a:off x="171847" y="1458746"/>
            <a:ext cx="12494121" cy="6486984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1792286" y="6728142"/>
            <a:ext cx="455422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Modeling errors</a:t>
            </a:r>
          </a:p>
        </p:txBody>
      </p:sp>
      <p:sp>
        <p:nvSpPr>
          <p:cNvPr id="97" name="Shape 97"/>
          <p:cNvSpPr/>
          <p:nvPr/>
        </p:nvSpPr>
        <p:spPr>
          <a:xfrm>
            <a:off x="697280" y="528267"/>
            <a:ext cx="4363213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Overview</a:t>
            </a:r>
          </a:p>
        </p:txBody>
      </p:sp>
      <p:sp>
        <p:nvSpPr>
          <p:cNvPr id="98" name="Shape 98"/>
          <p:cNvSpPr/>
          <p:nvPr/>
        </p:nvSpPr>
        <p:spPr>
          <a:xfrm flipH="1">
            <a:off x="2117179" y="4464179"/>
            <a:ext cx="8827535" cy="230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22" y="21600"/>
                </a:moveTo>
                <a:lnTo>
                  <a:pt x="0" y="7962"/>
                </a:lnTo>
                <a:lnTo>
                  <a:pt x="10098" y="0"/>
                </a:lnTo>
                <a:lnTo>
                  <a:pt x="21600" y="8304"/>
                </a:lnTo>
                <a:lnTo>
                  <a:pt x="16722" y="21600"/>
                </a:lnTo>
                <a:close/>
              </a:path>
            </a:pathLst>
          </a:custGeom>
          <a:solidFill>
            <a:srgbClr val="405F82">
              <a:alpha val="6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grpSp>
        <p:nvGrpSpPr>
          <p:cNvPr id="101" name="Group 101"/>
          <p:cNvGrpSpPr/>
          <p:nvPr/>
        </p:nvGrpSpPr>
        <p:grpSpPr>
          <a:xfrm>
            <a:off x="2006478" y="3322079"/>
            <a:ext cx="8979145" cy="2292707"/>
            <a:chOff x="-215900" y="-139699"/>
            <a:chExt cx="8979144" cy="2292705"/>
          </a:xfrm>
        </p:grpSpPr>
        <p:sp>
          <p:nvSpPr>
            <p:cNvPr id="100" name="Shape 100"/>
            <p:cNvSpPr/>
            <p:nvPr/>
          </p:nvSpPr>
          <p:spPr>
            <a:xfrm>
              <a:off x="0" y="0"/>
              <a:ext cx="8547345" cy="17339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spAutoFit/>
            </a:bodyPr>
            <a:lstStyle/>
            <a:p>
              <a:pPr lvl="0">
                <a:lnSpc>
                  <a:spcPct val="90000"/>
                </a:lnSpc>
                <a:defRPr spc="0">
                  <a:solidFill>
                    <a:srgbClr val="000000"/>
                  </a:solidFill>
                </a:defRPr>
              </a:pPr>
              <a:r>
                <a:rPr sz="4000" spc="-39">
                  <a:solidFill>
                    <a:srgbClr val="405F82"/>
                  </a:solidFill>
                </a:rPr>
                <a:t>We have made publicly available a </a:t>
              </a:r>
              <a:r>
                <a:rPr sz="4000" b="1" i="1" spc="-39">
                  <a:solidFill>
                    <a:srgbClr val="405F82"/>
                  </a:solidFill>
                </a:rPr>
                <a:t>statistical model</a:t>
              </a:r>
              <a:r>
                <a:rPr sz="4000" spc="-39">
                  <a:solidFill>
                    <a:srgbClr val="405F82"/>
                  </a:solidFill>
                </a:rPr>
                <a:t> for assessing server memory reliability</a:t>
              </a:r>
            </a:p>
          </p:txBody>
        </p:sp>
        <p:pic>
          <p:nvPicPr>
            <p:cNvPr id="99" name="Picture 98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15900" y="-139700"/>
              <a:ext cx="8979145" cy="22927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/>
          <p:nvPr/>
        </p:nvSpPr>
        <p:spPr>
          <a:xfrm>
            <a:off x="4533635" y="2170144"/>
            <a:ext cx="3937530" cy="3744814"/>
          </a:xfrm>
          <a:prstGeom prst="pentagon">
            <a:avLst/>
          </a:prstGeom>
          <a:solidFill>
            <a:srgbClr val="A7454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34290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New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reliability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trends</a:t>
            </a:r>
          </a:p>
        </p:txBody>
      </p:sp>
      <p:sp>
        <p:nvSpPr>
          <p:cNvPr id="546" name="Shape 546"/>
          <p:cNvSpPr/>
          <p:nvPr/>
        </p:nvSpPr>
        <p:spPr>
          <a:xfrm>
            <a:off x="350520" y="2880919"/>
            <a:ext cx="3962402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Page offlining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at scale</a:t>
            </a:r>
          </a:p>
        </p:txBody>
      </p:sp>
      <p:sp>
        <p:nvSpPr>
          <p:cNvPr id="547" name="Shape 547"/>
          <p:cNvSpPr/>
          <p:nvPr/>
        </p:nvSpPr>
        <p:spPr>
          <a:xfrm>
            <a:off x="3216909" y="1254418"/>
            <a:ext cx="682498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Error/failure occurrence</a:t>
            </a:r>
          </a:p>
        </p:txBody>
      </p:sp>
      <p:sp>
        <p:nvSpPr>
          <p:cNvPr id="548" name="Shape 548"/>
          <p:cNvSpPr/>
          <p:nvPr/>
        </p:nvSpPr>
        <p:spPr>
          <a:xfrm>
            <a:off x="8679179" y="2880919"/>
            <a:ext cx="3283586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Technology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scaling</a:t>
            </a:r>
          </a:p>
        </p:txBody>
      </p:sp>
      <p:sp>
        <p:nvSpPr>
          <p:cNvPr id="549" name="Shape 549"/>
          <p:cNvSpPr/>
          <p:nvPr/>
        </p:nvSpPr>
        <p:spPr>
          <a:xfrm>
            <a:off x="7289931" y="6037567"/>
            <a:ext cx="4119881" cy="132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7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Architecture &amp;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workload</a:t>
            </a:r>
          </a:p>
        </p:txBody>
      </p:sp>
      <p:sp>
        <p:nvSpPr>
          <p:cNvPr id="550" name="Shape 550"/>
          <p:cNvSpPr/>
          <p:nvPr/>
        </p:nvSpPr>
        <p:spPr>
          <a:xfrm>
            <a:off x="171847" y="768171"/>
            <a:ext cx="12494121" cy="6486985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551" name="Shape 551"/>
          <p:cNvSpPr/>
          <p:nvPr/>
        </p:nvSpPr>
        <p:spPr>
          <a:xfrm>
            <a:off x="1792286" y="6037567"/>
            <a:ext cx="455422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Modeling errors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/>
          <p:nvPr/>
        </p:nvSpPr>
        <p:spPr>
          <a:xfrm>
            <a:off x="709980" y="524324"/>
            <a:ext cx="11454893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A model for server failure</a:t>
            </a:r>
          </a:p>
        </p:txBody>
      </p:sp>
      <p:sp>
        <p:nvSpPr>
          <p:cNvPr id="554" name="Shape 554"/>
          <p:cNvSpPr/>
          <p:nvPr/>
        </p:nvSpPr>
        <p:spPr>
          <a:xfrm>
            <a:off x="1205719" y="2060113"/>
            <a:ext cx="9525487" cy="4149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383413" lvl="0" indent="-383413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use </a:t>
            </a:r>
            <a:r>
              <a:rPr sz="5000" b="1" i="1" spc="-50"/>
              <a:t>statistical regression model</a:t>
            </a:r>
            <a:endParaRPr sz="5000" spc="-50"/>
          </a:p>
          <a:p>
            <a:pPr marL="858497" lvl="2" indent="-337797"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compare </a:t>
            </a:r>
            <a:r>
              <a:rPr sz="4000" b="1" i="1" spc="-39"/>
              <a:t>control group</a:t>
            </a:r>
            <a:r>
              <a:rPr sz="4000" spc="-39"/>
              <a:t> vs. </a:t>
            </a:r>
            <a:r>
              <a:rPr sz="4000" b="1" i="1" spc="-39"/>
              <a:t>error group</a:t>
            </a:r>
            <a:endParaRPr sz="4000" spc="-39"/>
          </a:p>
          <a:p>
            <a:pPr marL="858497" lvl="2" indent="-337797"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b="1" i="1" spc="-39"/>
              <a:t>linear regression</a:t>
            </a:r>
            <a:r>
              <a:rPr sz="4000" spc="-39"/>
              <a:t> in R</a:t>
            </a:r>
          </a:p>
          <a:p>
            <a:pPr marL="858497" lvl="2" indent="-337797">
              <a:lnSpc>
                <a:spcPct val="150000"/>
              </a:lnSpc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trained using data from analysis</a:t>
            </a:r>
          </a:p>
          <a:p>
            <a:pPr marL="337797" lvl="0" indent="-337797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enable </a:t>
            </a:r>
            <a:r>
              <a:rPr sz="5000" b="1" i="1" spc="-50"/>
              <a:t>exploratory analysis</a:t>
            </a:r>
          </a:p>
          <a:p>
            <a:pPr marL="858497" lvl="2" indent="-337797"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high perf. vs. low power systems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/>
          <p:nvPr/>
        </p:nvSpPr>
        <p:spPr>
          <a:xfrm>
            <a:off x="5122692" y="2684292"/>
            <a:ext cx="2759416" cy="2759416"/>
          </a:xfrm>
          <a:prstGeom prst="rect">
            <a:avLst/>
          </a:prstGeom>
          <a:solidFill>
            <a:srgbClr val="3D8382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342900">
              <a:lnSpc>
                <a:spcPct val="70000"/>
              </a:lnSpc>
              <a:defRPr spc="0">
                <a:solidFill>
                  <a:srgbClr val="000000"/>
                </a:solidFill>
              </a:defRPr>
            </a:pPr>
            <a:r>
              <a:rPr sz="4000" b="1" i="1">
                <a:solidFill>
                  <a:srgbClr val="FFFFFF"/>
                </a:solidFill>
              </a:rPr>
              <a:t>Memory error</a:t>
            </a:r>
          </a:p>
          <a:p>
            <a:pPr lvl="0" algn="ctr" defTabSz="342900">
              <a:lnSpc>
                <a:spcPct val="70000"/>
              </a:lnSpc>
              <a:defRPr spc="0">
                <a:solidFill>
                  <a:srgbClr val="000000"/>
                </a:solidFill>
              </a:defRPr>
            </a:pPr>
            <a:r>
              <a:rPr sz="4000" b="1" i="1">
                <a:solidFill>
                  <a:srgbClr val="FFFFFF"/>
                </a:solidFill>
              </a:rPr>
              <a:t>model</a:t>
            </a:r>
          </a:p>
        </p:txBody>
      </p:sp>
      <p:sp>
        <p:nvSpPr>
          <p:cNvPr id="557" name="Shape 557"/>
          <p:cNvSpPr/>
          <p:nvPr/>
        </p:nvSpPr>
        <p:spPr>
          <a:xfrm>
            <a:off x="2877998" y="2643862"/>
            <a:ext cx="2274458" cy="649249"/>
          </a:xfrm>
          <a:prstGeom prst="line">
            <a:avLst/>
          </a:prstGeom>
          <a:ln w="889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558" name="Shape 558"/>
          <p:cNvSpPr/>
          <p:nvPr/>
        </p:nvSpPr>
        <p:spPr>
          <a:xfrm>
            <a:off x="2855358" y="3563877"/>
            <a:ext cx="2297099" cy="256169"/>
          </a:xfrm>
          <a:prstGeom prst="line">
            <a:avLst/>
          </a:prstGeom>
          <a:ln w="889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559" name="Shape 559"/>
          <p:cNvSpPr/>
          <p:nvPr/>
        </p:nvSpPr>
        <p:spPr>
          <a:xfrm flipV="1">
            <a:off x="2871675" y="4323992"/>
            <a:ext cx="2280803" cy="164802"/>
          </a:xfrm>
          <a:prstGeom prst="line">
            <a:avLst/>
          </a:prstGeom>
          <a:ln w="889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560" name="Shape 560"/>
          <p:cNvSpPr/>
          <p:nvPr/>
        </p:nvSpPr>
        <p:spPr>
          <a:xfrm>
            <a:off x="962001" y="2303401"/>
            <a:ext cx="1844041" cy="649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4000" b="1" i="1" spc="-39">
                <a:solidFill>
                  <a:srgbClr val="53585F"/>
                </a:solidFill>
              </a:defRPr>
            </a:lvl1pPr>
          </a:lstStyle>
          <a:p>
            <a:pPr lvl="0">
              <a:defRPr sz="1800" b="0" i="0" spc="0">
                <a:solidFill>
                  <a:srgbClr val="000000"/>
                </a:solidFill>
              </a:defRPr>
            </a:pPr>
            <a:r>
              <a:rPr sz="4000" b="1" i="1" spc="-39">
                <a:solidFill>
                  <a:srgbClr val="53585F"/>
                </a:solidFill>
              </a:rPr>
              <a:t>Density</a:t>
            </a:r>
          </a:p>
        </p:txBody>
      </p:sp>
      <p:sp>
        <p:nvSpPr>
          <p:cNvPr id="561" name="Shape 561"/>
          <p:cNvSpPr/>
          <p:nvPr/>
        </p:nvSpPr>
        <p:spPr>
          <a:xfrm>
            <a:off x="1453745" y="3236251"/>
            <a:ext cx="1352297" cy="649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4000" b="1" i="1" spc="-39">
                <a:solidFill>
                  <a:srgbClr val="53585F"/>
                </a:solidFill>
              </a:defRPr>
            </a:lvl1pPr>
          </a:lstStyle>
          <a:p>
            <a:pPr lvl="0">
              <a:defRPr sz="1800" b="0" i="0" spc="0">
                <a:solidFill>
                  <a:srgbClr val="000000"/>
                </a:solidFill>
              </a:defRPr>
            </a:pPr>
            <a:r>
              <a:rPr sz="4000" b="1" i="1" spc="-39">
                <a:solidFill>
                  <a:srgbClr val="53585F"/>
                </a:solidFill>
              </a:rPr>
              <a:t>Chips</a:t>
            </a:r>
          </a:p>
        </p:txBody>
      </p:sp>
      <p:sp>
        <p:nvSpPr>
          <p:cNvPr id="562" name="Shape 562"/>
          <p:cNvSpPr/>
          <p:nvPr/>
        </p:nvSpPr>
        <p:spPr>
          <a:xfrm>
            <a:off x="1865733" y="4169102"/>
            <a:ext cx="940309" cy="649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4000" b="1" i="1" spc="-39">
                <a:solidFill>
                  <a:srgbClr val="53585F"/>
                </a:solidFill>
              </a:defRPr>
            </a:lvl1pPr>
          </a:lstStyle>
          <a:p>
            <a:pPr lvl="0">
              <a:defRPr sz="1800" b="0" i="0" spc="0">
                <a:solidFill>
                  <a:srgbClr val="000000"/>
                </a:solidFill>
              </a:defRPr>
            </a:pPr>
            <a:r>
              <a:rPr sz="4000" b="1" i="1" spc="-39">
                <a:solidFill>
                  <a:srgbClr val="53585F"/>
                </a:solidFill>
              </a:rPr>
              <a:t>Age</a:t>
            </a:r>
          </a:p>
        </p:txBody>
      </p:sp>
      <p:sp>
        <p:nvSpPr>
          <p:cNvPr id="563" name="Shape 563"/>
          <p:cNvSpPr/>
          <p:nvPr/>
        </p:nvSpPr>
        <p:spPr>
          <a:xfrm>
            <a:off x="7881486" y="4052795"/>
            <a:ext cx="1844041" cy="1"/>
          </a:xfrm>
          <a:prstGeom prst="line">
            <a:avLst/>
          </a:prstGeom>
          <a:ln w="889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564" name="Shape 564"/>
          <p:cNvSpPr/>
          <p:nvPr/>
        </p:nvSpPr>
        <p:spPr>
          <a:xfrm>
            <a:off x="9884659" y="3024107"/>
            <a:ext cx="1957833" cy="2073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4000" b="1" i="1" spc="-39">
                <a:solidFill>
                  <a:srgbClr val="A74545"/>
                </a:solidFill>
              </a:rPr>
              <a:t>Relative</a:t>
            </a:r>
            <a:br>
              <a:rPr sz="4000" b="1" i="1" spc="-39">
                <a:solidFill>
                  <a:srgbClr val="A74545"/>
                </a:solidFill>
              </a:rPr>
            </a:br>
            <a:r>
              <a:rPr sz="4000" b="1" i="1" spc="-39">
                <a:solidFill>
                  <a:srgbClr val="A74545"/>
                </a:solidFill>
              </a:rPr>
              <a:t>server</a:t>
            </a:r>
            <a:br>
              <a:rPr sz="4000" b="1" i="1" spc="-39">
                <a:solidFill>
                  <a:srgbClr val="A74545"/>
                </a:solidFill>
              </a:rPr>
            </a:br>
            <a:r>
              <a:rPr sz="4000" b="1" i="1" spc="-39">
                <a:solidFill>
                  <a:srgbClr val="A74545"/>
                </a:solidFill>
              </a:rPr>
              <a:t>failure</a:t>
            </a:r>
            <a:br>
              <a:rPr sz="4000" b="1" i="1" spc="-39">
                <a:solidFill>
                  <a:srgbClr val="A74545"/>
                </a:solidFill>
              </a:rPr>
            </a:br>
            <a:r>
              <a:rPr sz="4000" b="1" i="1" spc="-39">
                <a:solidFill>
                  <a:srgbClr val="A74545"/>
                </a:solidFill>
              </a:rPr>
              <a:t>rate</a:t>
            </a:r>
          </a:p>
        </p:txBody>
      </p:sp>
      <p:sp>
        <p:nvSpPr>
          <p:cNvPr id="565" name="Shape 565"/>
          <p:cNvSpPr/>
          <p:nvPr/>
        </p:nvSpPr>
        <p:spPr>
          <a:xfrm rot="16200000">
            <a:off x="2388946" y="5032357"/>
            <a:ext cx="510541" cy="649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4000" b="1" spc="-39">
                <a:solidFill>
                  <a:srgbClr val="53585F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000" b="1" spc="-39">
                <a:solidFill>
                  <a:srgbClr val="53585F"/>
                </a:solidFill>
              </a:rPr>
              <a:t>...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/>
          <p:nvPr/>
        </p:nvSpPr>
        <p:spPr>
          <a:xfrm>
            <a:off x="724344" y="4459507"/>
            <a:ext cx="11630048" cy="2654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89" y="8201"/>
                </a:moveTo>
                <a:lnTo>
                  <a:pt x="0" y="16296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6134"/>
                </a:lnTo>
                <a:lnTo>
                  <a:pt x="13330" y="7889"/>
                </a:lnTo>
                <a:lnTo>
                  <a:pt x="10898" y="0"/>
                </a:lnTo>
                <a:lnTo>
                  <a:pt x="8189" y="8201"/>
                </a:lnTo>
                <a:close/>
              </a:path>
            </a:pathLst>
          </a:custGeom>
          <a:solidFill>
            <a:srgbClr val="D4EAE6">
              <a:alpha val="6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568" name="Shape 568"/>
          <p:cNvSpPr/>
          <p:nvPr/>
        </p:nvSpPr>
        <p:spPr>
          <a:xfrm>
            <a:off x="5122692" y="2684292"/>
            <a:ext cx="2759416" cy="2759416"/>
          </a:xfrm>
          <a:prstGeom prst="rect">
            <a:avLst/>
          </a:prstGeom>
          <a:solidFill>
            <a:srgbClr val="3D8382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342900">
              <a:lnSpc>
                <a:spcPct val="70000"/>
              </a:lnSpc>
              <a:defRPr spc="0">
                <a:solidFill>
                  <a:srgbClr val="000000"/>
                </a:solidFill>
              </a:defRPr>
            </a:pPr>
            <a:r>
              <a:rPr sz="4000" b="1" i="1">
                <a:solidFill>
                  <a:srgbClr val="FFFFFF"/>
                </a:solidFill>
              </a:rPr>
              <a:t>Memory error</a:t>
            </a:r>
          </a:p>
          <a:p>
            <a:pPr lvl="0" algn="ctr" defTabSz="342900">
              <a:lnSpc>
                <a:spcPct val="70000"/>
              </a:lnSpc>
              <a:defRPr spc="0">
                <a:solidFill>
                  <a:srgbClr val="000000"/>
                </a:solidFill>
              </a:defRPr>
            </a:pPr>
            <a:r>
              <a:rPr sz="4000" b="1" i="1">
                <a:solidFill>
                  <a:srgbClr val="FFFFFF"/>
                </a:solidFill>
              </a:rPr>
              <a:t>model</a:t>
            </a:r>
          </a:p>
        </p:txBody>
      </p:sp>
      <p:sp>
        <p:nvSpPr>
          <p:cNvPr id="569" name="Shape 569"/>
          <p:cNvSpPr/>
          <p:nvPr/>
        </p:nvSpPr>
        <p:spPr>
          <a:xfrm>
            <a:off x="2877998" y="2643862"/>
            <a:ext cx="2274458" cy="649249"/>
          </a:xfrm>
          <a:prstGeom prst="line">
            <a:avLst/>
          </a:prstGeom>
          <a:ln w="889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570" name="Shape 570"/>
          <p:cNvSpPr/>
          <p:nvPr/>
        </p:nvSpPr>
        <p:spPr>
          <a:xfrm>
            <a:off x="2855358" y="3563877"/>
            <a:ext cx="2297099" cy="256169"/>
          </a:xfrm>
          <a:prstGeom prst="line">
            <a:avLst/>
          </a:prstGeom>
          <a:ln w="889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571" name="Shape 571"/>
          <p:cNvSpPr/>
          <p:nvPr/>
        </p:nvSpPr>
        <p:spPr>
          <a:xfrm flipV="1">
            <a:off x="2871675" y="4323992"/>
            <a:ext cx="2280803" cy="164802"/>
          </a:xfrm>
          <a:prstGeom prst="line">
            <a:avLst/>
          </a:prstGeom>
          <a:ln w="889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572" name="Shape 572"/>
          <p:cNvSpPr/>
          <p:nvPr/>
        </p:nvSpPr>
        <p:spPr>
          <a:xfrm>
            <a:off x="962001" y="2303401"/>
            <a:ext cx="1844041" cy="649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4000" b="1" i="1" spc="-39">
                <a:solidFill>
                  <a:srgbClr val="53585F"/>
                </a:solidFill>
              </a:defRPr>
            </a:lvl1pPr>
          </a:lstStyle>
          <a:p>
            <a:pPr lvl="0">
              <a:defRPr sz="1800" b="0" i="0" spc="0">
                <a:solidFill>
                  <a:srgbClr val="000000"/>
                </a:solidFill>
              </a:defRPr>
            </a:pPr>
            <a:r>
              <a:rPr sz="4000" b="1" i="1" spc="-39">
                <a:solidFill>
                  <a:srgbClr val="53585F"/>
                </a:solidFill>
              </a:rPr>
              <a:t>Density</a:t>
            </a:r>
          </a:p>
        </p:txBody>
      </p:sp>
      <p:sp>
        <p:nvSpPr>
          <p:cNvPr id="573" name="Shape 573"/>
          <p:cNvSpPr/>
          <p:nvPr/>
        </p:nvSpPr>
        <p:spPr>
          <a:xfrm>
            <a:off x="1453745" y="3236251"/>
            <a:ext cx="1352297" cy="649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4000" b="1" i="1" spc="-39">
                <a:solidFill>
                  <a:srgbClr val="53585F"/>
                </a:solidFill>
              </a:defRPr>
            </a:lvl1pPr>
          </a:lstStyle>
          <a:p>
            <a:pPr lvl="0">
              <a:defRPr sz="1800" b="0" i="0" spc="0">
                <a:solidFill>
                  <a:srgbClr val="000000"/>
                </a:solidFill>
              </a:defRPr>
            </a:pPr>
            <a:r>
              <a:rPr sz="4000" b="1" i="1" spc="-39">
                <a:solidFill>
                  <a:srgbClr val="53585F"/>
                </a:solidFill>
              </a:rPr>
              <a:t>Chips</a:t>
            </a:r>
          </a:p>
        </p:txBody>
      </p:sp>
      <p:sp>
        <p:nvSpPr>
          <p:cNvPr id="574" name="Shape 574"/>
          <p:cNvSpPr/>
          <p:nvPr/>
        </p:nvSpPr>
        <p:spPr>
          <a:xfrm>
            <a:off x="1865733" y="4169102"/>
            <a:ext cx="940309" cy="649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4000" b="1" i="1" spc="-39">
                <a:solidFill>
                  <a:srgbClr val="53585F"/>
                </a:solidFill>
              </a:defRPr>
            </a:lvl1pPr>
          </a:lstStyle>
          <a:p>
            <a:pPr lvl="0">
              <a:defRPr sz="1800" b="0" i="0" spc="0">
                <a:solidFill>
                  <a:srgbClr val="000000"/>
                </a:solidFill>
              </a:defRPr>
            </a:pPr>
            <a:r>
              <a:rPr sz="4000" b="1" i="1" spc="-39">
                <a:solidFill>
                  <a:srgbClr val="53585F"/>
                </a:solidFill>
              </a:rPr>
              <a:t>Age</a:t>
            </a:r>
          </a:p>
        </p:txBody>
      </p:sp>
      <p:sp>
        <p:nvSpPr>
          <p:cNvPr id="575" name="Shape 575"/>
          <p:cNvSpPr/>
          <p:nvPr/>
        </p:nvSpPr>
        <p:spPr>
          <a:xfrm>
            <a:off x="7881486" y="4052795"/>
            <a:ext cx="1844041" cy="1"/>
          </a:xfrm>
          <a:prstGeom prst="line">
            <a:avLst/>
          </a:prstGeom>
          <a:ln w="889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576" name="Shape 576"/>
          <p:cNvSpPr/>
          <p:nvPr/>
        </p:nvSpPr>
        <p:spPr>
          <a:xfrm>
            <a:off x="9884659" y="3024107"/>
            <a:ext cx="1957833" cy="2073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4000" b="1" i="1" spc="-39">
                <a:solidFill>
                  <a:srgbClr val="A74545"/>
                </a:solidFill>
              </a:rPr>
              <a:t>Relative</a:t>
            </a:r>
            <a:br>
              <a:rPr sz="4000" b="1" i="1" spc="-39">
                <a:solidFill>
                  <a:srgbClr val="A74545"/>
                </a:solidFill>
              </a:rPr>
            </a:br>
            <a:r>
              <a:rPr sz="4000" b="1" i="1" spc="-39">
                <a:solidFill>
                  <a:srgbClr val="A74545"/>
                </a:solidFill>
              </a:rPr>
              <a:t>server</a:t>
            </a:r>
            <a:br>
              <a:rPr sz="4000" b="1" i="1" spc="-39">
                <a:solidFill>
                  <a:srgbClr val="A74545"/>
                </a:solidFill>
              </a:rPr>
            </a:br>
            <a:r>
              <a:rPr sz="4000" b="1" i="1" spc="-39">
                <a:solidFill>
                  <a:srgbClr val="A74545"/>
                </a:solidFill>
              </a:rPr>
              <a:t>failure</a:t>
            </a:r>
            <a:br>
              <a:rPr sz="4000" b="1" i="1" spc="-39">
                <a:solidFill>
                  <a:srgbClr val="A74545"/>
                </a:solidFill>
              </a:rPr>
            </a:br>
            <a:r>
              <a:rPr sz="4000" b="1" i="1" spc="-39">
                <a:solidFill>
                  <a:srgbClr val="A74545"/>
                </a:solidFill>
              </a:rPr>
              <a:t>rate</a:t>
            </a:r>
          </a:p>
        </p:txBody>
      </p:sp>
      <p:sp>
        <p:nvSpPr>
          <p:cNvPr id="577" name="Shape 577"/>
          <p:cNvSpPr/>
          <p:nvPr/>
        </p:nvSpPr>
        <p:spPr>
          <a:xfrm rot="16200000">
            <a:off x="2388946" y="5032357"/>
            <a:ext cx="510541" cy="649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4000" b="1" spc="-39">
                <a:solidFill>
                  <a:srgbClr val="53585F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000" b="1" spc="-39">
                <a:solidFill>
                  <a:srgbClr val="53585F"/>
                </a:solidFill>
              </a:rPr>
              <a:t>...</a:t>
            </a:r>
          </a:p>
        </p:txBody>
      </p:sp>
      <p:pic>
        <p:nvPicPr>
          <p:cNvPr id="578" name="pasted-image.pdf"/>
          <p:cNvPicPr/>
          <p:nvPr/>
        </p:nvPicPr>
        <p:blipFill>
          <a:blip r:embed="rId2">
            <a:extLst/>
          </a:blip>
          <a:srcRect t="24995" b="24995"/>
          <a:stretch>
            <a:fillRect/>
          </a:stretch>
        </p:blipFill>
        <p:spPr>
          <a:xfrm>
            <a:off x="783875" y="6584640"/>
            <a:ext cx="11437050" cy="4381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/>
          <p:nvPr/>
        </p:nvSpPr>
        <p:spPr>
          <a:xfrm>
            <a:off x="709980" y="524324"/>
            <a:ext cx="7333997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Available online</a:t>
            </a:r>
          </a:p>
        </p:txBody>
      </p:sp>
      <p:grpSp>
        <p:nvGrpSpPr>
          <p:cNvPr id="583" name="Group 583"/>
          <p:cNvGrpSpPr/>
          <p:nvPr/>
        </p:nvGrpSpPr>
        <p:grpSpPr>
          <a:xfrm>
            <a:off x="1966060" y="1608700"/>
            <a:ext cx="9072680" cy="5707665"/>
            <a:chOff x="-215900" y="-139700"/>
            <a:chExt cx="9072678" cy="5707664"/>
          </a:xfrm>
        </p:grpSpPr>
        <p:pic>
          <p:nvPicPr>
            <p:cNvPr id="582" name="Screen Shot 2015-06-23 at 11.41.31 A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640879" cy="514886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81" name="Picture 580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9072679" cy="5707665"/>
            </a:xfrm>
            <a:prstGeom prst="rect">
              <a:avLst/>
            </a:prstGeom>
            <a:effectLst/>
          </p:spPr>
        </p:pic>
      </p:grpSp>
      <p:grpSp>
        <p:nvGrpSpPr>
          <p:cNvPr id="586" name="Group 586"/>
          <p:cNvGrpSpPr/>
          <p:nvPr/>
        </p:nvGrpSpPr>
        <p:grpSpPr>
          <a:xfrm>
            <a:off x="686325" y="6902915"/>
            <a:ext cx="11632150" cy="1233933"/>
            <a:chOff x="-215900" y="-139700"/>
            <a:chExt cx="11632149" cy="1233931"/>
          </a:xfrm>
        </p:grpSpPr>
        <p:sp>
          <p:nvSpPr>
            <p:cNvPr id="585" name="Shape 585"/>
            <p:cNvSpPr/>
            <p:nvPr/>
          </p:nvSpPr>
          <p:spPr>
            <a:xfrm>
              <a:off x="0" y="0"/>
              <a:ext cx="11200350" cy="6751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ct val="90000"/>
                </a:lnSpc>
                <a:defRPr sz="4000" b="1" i="1" u="sng" spc="-39">
                  <a:solidFill>
                    <a:srgbClr val="405F82"/>
                  </a:solidFill>
                  <a:hlinkClick r:id="rId4"/>
                </a:defRPr>
              </a:lvl1pPr>
            </a:lstStyle>
            <a:p>
              <a:pPr lvl="0">
                <a:defRPr sz="1800" b="0" i="0" u="none" spc="0">
                  <a:solidFill>
                    <a:srgbClr val="000000"/>
                  </a:solidFill>
                </a:defRPr>
              </a:pPr>
              <a:r>
                <a:rPr sz="4000" b="1" i="1" u="sng" spc="-39">
                  <a:solidFill>
                    <a:srgbClr val="405F82"/>
                  </a:solidFill>
                  <a:hlinkClick r:id="rId4"/>
                </a:rPr>
                <a:t>http://www.ece.cmu.edu/~safari/tools/memerr/</a:t>
              </a:r>
            </a:p>
          </p:txBody>
        </p:sp>
        <p:pic>
          <p:nvPicPr>
            <p:cNvPr id="584" name="Picture 583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15900" y="-139700"/>
              <a:ext cx="11632150" cy="123393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/>
          <p:nvPr/>
        </p:nvSpPr>
        <p:spPr>
          <a:xfrm>
            <a:off x="4533635" y="2170144"/>
            <a:ext cx="3937530" cy="3744814"/>
          </a:xfrm>
          <a:prstGeom prst="pentagon">
            <a:avLst/>
          </a:prstGeom>
          <a:solidFill>
            <a:srgbClr val="A7454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34290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New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reliability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trends</a:t>
            </a:r>
          </a:p>
        </p:txBody>
      </p:sp>
      <p:sp>
        <p:nvSpPr>
          <p:cNvPr id="589" name="Shape 589"/>
          <p:cNvSpPr/>
          <p:nvPr/>
        </p:nvSpPr>
        <p:spPr>
          <a:xfrm>
            <a:off x="350520" y="2880919"/>
            <a:ext cx="3962402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Page offlining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at scale</a:t>
            </a:r>
          </a:p>
        </p:txBody>
      </p:sp>
      <p:sp>
        <p:nvSpPr>
          <p:cNvPr id="590" name="Shape 590"/>
          <p:cNvSpPr/>
          <p:nvPr/>
        </p:nvSpPr>
        <p:spPr>
          <a:xfrm>
            <a:off x="3216909" y="1254418"/>
            <a:ext cx="682498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Error/failure occurrence</a:t>
            </a:r>
          </a:p>
        </p:txBody>
      </p:sp>
      <p:sp>
        <p:nvSpPr>
          <p:cNvPr id="591" name="Shape 591"/>
          <p:cNvSpPr/>
          <p:nvPr/>
        </p:nvSpPr>
        <p:spPr>
          <a:xfrm>
            <a:off x="8679179" y="2880919"/>
            <a:ext cx="3283586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Technology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scaling</a:t>
            </a:r>
          </a:p>
        </p:txBody>
      </p:sp>
      <p:sp>
        <p:nvSpPr>
          <p:cNvPr id="592" name="Shape 592"/>
          <p:cNvSpPr/>
          <p:nvPr/>
        </p:nvSpPr>
        <p:spPr>
          <a:xfrm>
            <a:off x="7289931" y="6037567"/>
            <a:ext cx="4119881" cy="132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7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Architecture &amp;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workload</a:t>
            </a:r>
          </a:p>
        </p:txBody>
      </p:sp>
      <p:sp>
        <p:nvSpPr>
          <p:cNvPr id="593" name="Shape 593"/>
          <p:cNvSpPr/>
          <p:nvPr/>
        </p:nvSpPr>
        <p:spPr>
          <a:xfrm>
            <a:off x="171847" y="768171"/>
            <a:ext cx="12494121" cy="6486985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594" name="Shape 594"/>
          <p:cNvSpPr/>
          <p:nvPr/>
        </p:nvSpPr>
        <p:spPr>
          <a:xfrm>
            <a:off x="1792286" y="6037567"/>
            <a:ext cx="455422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Modeling errors</a:t>
            </a:r>
          </a:p>
        </p:txBody>
      </p:sp>
      <p:sp>
        <p:nvSpPr>
          <p:cNvPr id="595" name="Shape 595"/>
          <p:cNvSpPr/>
          <p:nvPr/>
        </p:nvSpPr>
        <p:spPr>
          <a:xfrm flipH="1">
            <a:off x="2117179" y="3773604"/>
            <a:ext cx="8827535" cy="230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22" y="21600"/>
                </a:moveTo>
                <a:lnTo>
                  <a:pt x="0" y="7962"/>
                </a:lnTo>
                <a:lnTo>
                  <a:pt x="10098" y="0"/>
                </a:lnTo>
                <a:lnTo>
                  <a:pt x="21600" y="8304"/>
                </a:lnTo>
                <a:lnTo>
                  <a:pt x="16722" y="21600"/>
                </a:lnTo>
                <a:close/>
              </a:path>
            </a:pathLst>
          </a:custGeom>
          <a:solidFill>
            <a:srgbClr val="405F82">
              <a:alpha val="6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grpSp>
        <p:nvGrpSpPr>
          <p:cNvPr id="598" name="Group 598"/>
          <p:cNvGrpSpPr/>
          <p:nvPr/>
        </p:nvGrpSpPr>
        <p:grpSpPr>
          <a:xfrm>
            <a:off x="2006478" y="2631504"/>
            <a:ext cx="8979145" cy="2292707"/>
            <a:chOff x="-215900" y="-139699"/>
            <a:chExt cx="8979144" cy="2292705"/>
          </a:xfrm>
        </p:grpSpPr>
        <p:sp>
          <p:nvSpPr>
            <p:cNvPr id="597" name="Shape 597"/>
            <p:cNvSpPr/>
            <p:nvPr/>
          </p:nvSpPr>
          <p:spPr>
            <a:xfrm>
              <a:off x="0" y="0"/>
              <a:ext cx="8547345" cy="17339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spAutoFit/>
            </a:bodyPr>
            <a:lstStyle/>
            <a:p>
              <a:pPr lvl="0">
                <a:lnSpc>
                  <a:spcPct val="90000"/>
                </a:lnSpc>
                <a:defRPr spc="0">
                  <a:solidFill>
                    <a:srgbClr val="000000"/>
                  </a:solidFill>
                </a:defRPr>
              </a:pPr>
              <a:r>
                <a:rPr sz="4000" spc="-39">
                  <a:solidFill>
                    <a:srgbClr val="405F82"/>
                  </a:solidFill>
                </a:rPr>
                <a:t>We have made publicly available a </a:t>
              </a:r>
              <a:r>
                <a:rPr sz="4000" b="1" i="1" spc="-39">
                  <a:solidFill>
                    <a:srgbClr val="405F82"/>
                  </a:solidFill>
                </a:rPr>
                <a:t>statistical model</a:t>
              </a:r>
              <a:r>
                <a:rPr sz="4000" spc="-39">
                  <a:solidFill>
                    <a:srgbClr val="405F82"/>
                  </a:solidFill>
                </a:rPr>
                <a:t> for assessing server memory reliability</a:t>
              </a:r>
            </a:p>
          </p:txBody>
        </p:sp>
        <p:pic>
          <p:nvPicPr>
            <p:cNvPr id="596" name="Picture 595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15900" y="-139700"/>
              <a:ext cx="8979145" cy="22927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/>
          <p:nvPr/>
        </p:nvSpPr>
        <p:spPr>
          <a:xfrm>
            <a:off x="4533635" y="2170144"/>
            <a:ext cx="3937530" cy="3744814"/>
          </a:xfrm>
          <a:prstGeom prst="pentagon">
            <a:avLst/>
          </a:prstGeom>
          <a:solidFill>
            <a:srgbClr val="A7454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34290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New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reliability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trends</a:t>
            </a:r>
          </a:p>
        </p:txBody>
      </p:sp>
      <p:sp>
        <p:nvSpPr>
          <p:cNvPr id="601" name="Shape 601"/>
          <p:cNvSpPr/>
          <p:nvPr/>
        </p:nvSpPr>
        <p:spPr>
          <a:xfrm>
            <a:off x="3216909" y="1254418"/>
            <a:ext cx="682498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Error/failure occurrence</a:t>
            </a:r>
          </a:p>
        </p:txBody>
      </p:sp>
      <p:sp>
        <p:nvSpPr>
          <p:cNvPr id="602" name="Shape 602"/>
          <p:cNvSpPr/>
          <p:nvPr/>
        </p:nvSpPr>
        <p:spPr>
          <a:xfrm>
            <a:off x="8679179" y="2880919"/>
            <a:ext cx="3283586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Technology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scaling</a:t>
            </a:r>
          </a:p>
        </p:txBody>
      </p:sp>
      <p:sp>
        <p:nvSpPr>
          <p:cNvPr id="603" name="Shape 603"/>
          <p:cNvSpPr/>
          <p:nvPr/>
        </p:nvSpPr>
        <p:spPr>
          <a:xfrm>
            <a:off x="7289931" y="6037567"/>
            <a:ext cx="4119881" cy="132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7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Architecture &amp;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workload</a:t>
            </a:r>
          </a:p>
        </p:txBody>
      </p:sp>
      <p:sp>
        <p:nvSpPr>
          <p:cNvPr id="604" name="Shape 604"/>
          <p:cNvSpPr/>
          <p:nvPr/>
        </p:nvSpPr>
        <p:spPr>
          <a:xfrm>
            <a:off x="1792286" y="6037567"/>
            <a:ext cx="455422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Modeling errors</a:t>
            </a:r>
          </a:p>
        </p:txBody>
      </p:sp>
      <p:sp>
        <p:nvSpPr>
          <p:cNvPr id="605" name="Shape 605"/>
          <p:cNvSpPr/>
          <p:nvPr/>
        </p:nvSpPr>
        <p:spPr>
          <a:xfrm>
            <a:off x="171847" y="768171"/>
            <a:ext cx="12494121" cy="6486985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606" name="Shape 606"/>
          <p:cNvSpPr/>
          <p:nvPr/>
        </p:nvSpPr>
        <p:spPr>
          <a:xfrm>
            <a:off x="350520" y="2880919"/>
            <a:ext cx="3962402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Page offlining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at scale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/>
          <p:nvPr/>
        </p:nvSpPr>
        <p:spPr>
          <a:xfrm>
            <a:off x="709980" y="524324"/>
            <a:ext cx="11291317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Prior page offlining work</a:t>
            </a:r>
          </a:p>
        </p:txBody>
      </p:sp>
      <p:sp>
        <p:nvSpPr>
          <p:cNvPr id="609" name="Shape 609"/>
          <p:cNvSpPr/>
          <p:nvPr/>
        </p:nvSpPr>
        <p:spPr>
          <a:xfrm>
            <a:off x="1205719" y="2060113"/>
            <a:ext cx="10562569" cy="4662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383413" lvl="0" indent="-383413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[Tang+,DSN'06] proposed technique</a:t>
            </a:r>
          </a:p>
          <a:p>
            <a:pPr marL="858497" lvl="2" indent="-337797"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"retire" faulty pages using OS</a:t>
            </a:r>
          </a:p>
          <a:p>
            <a:pPr marL="858497" lvl="2" indent="-337797">
              <a:lnSpc>
                <a:spcPct val="150000"/>
              </a:lnSpc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do not allow software to allocate them</a:t>
            </a:r>
          </a:p>
          <a:p>
            <a:pPr marL="337797" lvl="0" indent="-337797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[Hwang+,ASPLOS'12] simulated eval.</a:t>
            </a:r>
            <a:endParaRPr sz="5000" b="1" i="1" spc="-50"/>
          </a:p>
          <a:p>
            <a:pPr marL="858497" lvl="2" indent="-337797"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error traces from Google and IBM</a:t>
            </a:r>
          </a:p>
          <a:p>
            <a:pPr marL="858497" lvl="2" indent="-337797"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recommended retirement on first error</a:t>
            </a:r>
          </a:p>
          <a:p>
            <a:pPr marL="1337759" lvl="4" indent="-337797">
              <a:buClr>
                <a:srgbClr val="3B5998"/>
              </a:buClr>
              <a:buSzPct val="4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3500" spc="-35"/>
              <a:t>large number of cell/spurious errors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/>
          <p:nvPr/>
        </p:nvSpPr>
        <p:spPr>
          <a:xfrm>
            <a:off x="709980" y="524324"/>
            <a:ext cx="11488421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Prior page off lining work</a:t>
            </a:r>
          </a:p>
        </p:txBody>
      </p:sp>
      <p:sp>
        <p:nvSpPr>
          <p:cNvPr id="612" name="Shape 612"/>
          <p:cNvSpPr/>
          <p:nvPr/>
        </p:nvSpPr>
        <p:spPr>
          <a:xfrm>
            <a:off x="1205719" y="2060113"/>
            <a:ext cx="10562569" cy="4662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383413" lvl="0" indent="-383413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[Tang+,DSN'06] proposed technique</a:t>
            </a:r>
          </a:p>
          <a:p>
            <a:pPr marL="858497" lvl="2" indent="-337797"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"retire" faulty pages using OS</a:t>
            </a:r>
          </a:p>
          <a:p>
            <a:pPr marL="858497" lvl="2" indent="-337797">
              <a:lnSpc>
                <a:spcPct val="150000"/>
              </a:lnSpc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do not allow software to allocate them</a:t>
            </a:r>
          </a:p>
          <a:p>
            <a:pPr marL="337797" lvl="0" indent="-337797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[Hwang+,ASPLOS'12] simulated eval.</a:t>
            </a:r>
            <a:endParaRPr sz="5000" b="1" i="1" spc="-50"/>
          </a:p>
          <a:p>
            <a:pPr marL="858497" lvl="2" indent="-337797"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error traces from Google and IBM</a:t>
            </a:r>
          </a:p>
          <a:p>
            <a:pPr marL="858497" lvl="2" indent="-337797">
              <a:buClr>
                <a:srgbClr val="3B5998"/>
              </a:buClr>
              <a:buSzPct val="54999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4000" spc="-39"/>
              <a:t>recommended retirement on first error</a:t>
            </a:r>
          </a:p>
          <a:p>
            <a:pPr marL="1337759" lvl="4" indent="-337797">
              <a:buClr>
                <a:srgbClr val="3B5998"/>
              </a:buClr>
              <a:buSzPct val="4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3500" spc="-35"/>
              <a:t>large number of cell/spurious errors</a:t>
            </a:r>
          </a:p>
        </p:txBody>
      </p:sp>
      <p:sp>
        <p:nvSpPr>
          <p:cNvPr id="613" name="Shape 613"/>
          <p:cNvSpPr/>
          <p:nvPr/>
        </p:nvSpPr>
        <p:spPr>
          <a:xfrm>
            <a:off x="558800" y="497696"/>
            <a:ext cx="12473165" cy="7382292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grpSp>
        <p:nvGrpSpPr>
          <p:cNvPr id="616" name="Group 616"/>
          <p:cNvGrpSpPr/>
          <p:nvPr/>
        </p:nvGrpSpPr>
        <p:grpSpPr>
          <a:xfrm>
            <a:off x="1603937" y="3129057"/>
            <a:ext cx="9784226" cy="2277949"/>
            <a:chOff x="-215900" y="-139699"/>
            <a:chExt cx="9784225" cy="2277947"/>
          </a:xfrm>
        </p:grpSpPr>
        <p:sp>
          <p:nvSpPr>
            <p:cNvPr id="615" name="Shape 615"/>
            <p:cNvSpPr/>
            <p:nvPr/>
          </p:nvSpPr>
          <p:spPr>
            <a:xfrm>
              <a:off x="0" y="-1"/>
              <a:ext cx="9352426" cy="1719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ct val="90000"/>
                </a:lnSpc>
                <a:defRPr sz="6000" b="1" i="1" spc="-59">
                  <a:solidFill>
                    <a:srgbClr val="405F82"/>
                  </a:solidFill>
                </a:defRPr>
              </a:lvl1pPr>
            </a:lstStyle>
            <a:p>
              <a:pPr lvl="0">
                <a:defRPr sz="1800" b="0" i="0" spc="0">
                  <a:solidFill>
                    <a:srgbClr val="000000"/>
                  </a:solidFill>
                </a:defRPr>
              </a:pPr>
              <a:r>
                <a:rPr sz="6000" b="1" i="1" spc="-59">
                  <a:solidFill>
                    <a:srgbClr val="405F82"/>
                  </a:solidFill>
                </a:rPr>
                <a:t>How effective is page offlining in the wild? </a:t>
              </a:r>
            </a:p>
          </p:txBody>
        </p:sp>
        <p:pic>
          <p:nvPicPr>
            <p:cNvPr id="614" name="Picture 613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15900" y="-139700"/>
              <a:ext cx="9784226" cy="227794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3542" y="1258208"/>
            <a:ext cx="8516688" cy="6169095"/>
          </a:xfrm>
          <a:prstGeom prst="rect">
            <a:avLst/>
          </a:prstGeom>
          <a:ln w="12700">
            <a:miter lim="400000"/>
          </a:ln>
        </p:spPr>
      </p:pic>
      <p:sp>
        <p:nvSpPr>
          <p:cNvPr id="619" name="Shape 619"/>
          <p:cNvSpPr/>
          <p:nvPr/>
        </p:nvSpPr>
        <p:spPr>
          <a:xfrm>
            <a:off x="4309030" y="5273961"/>
            <a:ext cx="736628" cy="641223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620" name="Shape 620"/>
          <p:cNvSpPr/>
          <p:nvPr/>
        </p:nvSpPr>
        <p:spPr>
          <a:xfrm>
            <a:off x="5693572" y="5273961"/>
            <a:ext cx="506870" cy="641223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621" name="Shape 621"/>
          <p:cNvSpPr/>
          <p:nvPr/>
        </p:nvSpPr>
        <p:spPr>
          <a:xfrm>
            <a:off x="7806459" y="5273961"/>
            <a:ext cx="506869" cy="641223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622" name="Shape 622"/>
          <p:cNvSpPr/>
          <p:nvPr/>
        </p:nvSpPr>
        <p:spPr>
          <a:xfrm flipV="1">
            <a:off x="5657344" y="1600415"/>
            <a:ext cx="1" cy="4294158"/>
          </a:xfrm>
          <a:prstGeom prst="line">
            <a:avLst/>
          </a:prstGeom>
          <a:ln w="38100">
            <a:solidFill>
              <a:srgbClr val="53585F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623" name="Shape 623"/>
          <p:cNvSpPr/>
          <p:nvPr/>
        </p:nvSpPr>
        <p:spPr>
          <a:xfrm flipV="1">
            <a:off x="6326182" y="1600415"/>
            <a:ext cx="1" cy="4294158"/>
          </a:xfrm>
          <a:prstGeom prst="line">
            <a:avLst/>
          </a:prstGeom>
          <a:ln w="38100">
            <a:solidFill>
              <a:srgbClr val="53585F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624" name="Shape 624"/>
          <p:cNvSpPr/>
          <p:nvPr/>
        </p:nvSpPr>
        <p:spPr>
          <a:xfrm rot="548035">
            <a:off x="7819756" y="870938"/>
            <a:ext cx="3969386" cy="1416813"/>
          </a:xfrm>
          <a:prstGeom prst="rect">
            <a:avLst/>
          </a:prstGeom>
          <a:solidFill>
            <a:srgbClr val="FFFFFF"/>
          </a:solidFill>
          <a:ln w="25400">
            <a:solidFill/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 lvl="0" algn="ct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solidFill>
                  <a:srgbClr val="CB733E"/>
                </a:solidFill>
                <a:latin typeface="+mj-lt"/>
                <a:ea typeface="+mj-ea"/>
                <a:cs typeface="+mj-cs"/>
                <a:sym typeface="Vista Sans OT Medium"/>
              </a:rPr>
              <a:t>Cluster of</a:t>
            </a:r>
            <a:br>
              <a:rPr sz="5000" i="1" spc="-50">
                <a:solidFill>
                  <a:srgbClr val="CB733E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solidFill>
                  <a:srgbClr val="CB733E"/>
                </a:solidFill>
                <a:latin typeface="+mj-lt"/>
                <a:ea typeface="+mj-ea"/>
                <a:cs typeface="+mj-cs"/>
                <a:sym typeface="Vista Sans OT Medium"/>
              </a:rPr>
              <a:t>12,276 servers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4533635" y="2860719"/>
            <a:ext cx="3937530" cy="3744813"/>
          </a:xfrm>
          <a:prstGeom prst="pentagon">
            <a:avLst/>
          </a:prstGeom>
          <a:solidFill>
            <a:srgbClr val="A7454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34290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New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reliability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trends</a:t>
            </a:r>
          </a:p>
        </p:txBody>
      </p:sp>
      <p:sp>
        <p:nvSpPr>
          <p:cNvPr id="104" name="Shape 104"/>
          <p:cNvSpPr/>
          <p:nvPr/>
        </p:nvSpPr>
        <p:spPr>
          <a:xfrm>
            <a:off x="3216909" y="1944993"/>
            <a:ext cx="682498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Error/failure occurrence</a:t>
            </a:r>
          </a:p>
        </p:txBody>
      </p:sp>
      <p:sp>
        <p:nvSpPr>
          <p:cNvPr id="105" name="Shape 105"/>
          <p:cNvSpPr/>
          <p:nvPr/>
        </p:nvSpPr>
        <p:spPr>
          <a:xfrm>
            <a:off x="8679179" y="3571494"/>
            <a:ext cx="3283586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Technology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scaling</a:t>
            </a:r>
          </a:p>
        </p:txBody>
      </p:sp>
      <p:sp>
        <p:nvSpPr>
          <p:cNvPr id="106" name="Shape 106"/>
          <p:cNvSpPr/>
          <p:nvPr/>
        </p:nvSpPr>
        <p:spPr>
          <a:xfrm>
            <a:off x="7289931" y="6728142"/>
            <a:ext cx="4119881" cy="132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7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Architecture &amp;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workload</a:t>
            </a:r>
          </a:p>
        </p:txBody>
      </p:sp>
      <p:sp>
        <p:nvSpPr>
          <p:cNvPr id="107" name="Shape 107"/>
          <p:cNvSpPr/>
          <p:nvPr/>
        </p:nvSpPr>
        <p:spPr>
          <a:xfrm>
            <a:off x="1792286" y="6728142"/>
            <a:ext cx="455422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Modeling errors</a:t>
            </a:r>
          </a:p>
        </p:txBody>
      </p:sp>
      <p:sp>
        <p:nvSpPr>
          <p:cNvPr id="108" name="Shape 108"/>
          <p:cNvSpPr/>
          <p:nvPr/>
        </p:nvSpPr>
        <p:spPr>
          <a:xfrm>
            <a:off x="171847" y="1458746"/>
            <a:ext cx="12494121" cy="6486984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350520" y="3571494"/>
            <a:ext cx="3962402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Page offlining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at scale</a:t>
            </a:r>
          </a:p>
        </p:txBody>
      </p:sp>
      <p:sp>
        <p:nvSpPr>
          <p:cNvPr id="110" name="Shape 110"/>
          <p:cNvSpPr/>
          <p:nvPr/>
        </p:nvSpPr>
        <p:spPr>
          <a:xfrm>
            <a:off x="697280" y="528267"/>
            <a:ext cx="4363213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Overview</a:t>
            </a:r>
          </a:p>
        </p:txBody>
      </p:sp>
      <p:sp>
        <p:nvSpPr>
          <p:cNvPr id="111" name="Shape 111"/>
          <p:cNvSpPr/>
          <p:nvPr/>
        </p:nvSpPr>
        <p:spPr>
          <a:xfrm flipH="1">
            <a:off x="4327226" y="3148161"/>
            <a:ext cx="1835648" cy="2002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069"/>
                </a:moveTo>
                <a:lnTo>
                  <a:pt x="7592" y="0"/>
                </a:lnTo>
                <a:lnTo>
                  <a:pt x="0" y="11617"/>
                </a:lnTo>
                <a:lnTo>
                  <a:pt x="7726" y="21600"/>
                </a:lnTo>
                <a:lnTo>
                  <a:pt x="21600" y="12069"/>
                </a:lnTo>
                <a:close/>
              </a:path>
            </a:pathLst>
          </a:custGeom>
          <a:solidFill>
            <a:srgbClr val="405F82">
              <a:alpha val="6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grpSp>
        <p:nvGrpSpPr>
          <p:cNvPr id="114" name="Group 114"/>
          <p:cNvGrpSpPr/>
          <p:nvPr/>
        </p:nvGrpSpPr>
        <p:grpSpPr>
          <a:xfrm>
            <a:off x="5436429" y="3120847"/>
            <a:ext cx="7067944" cy="2292706"/>
            <a:chOff x="-215900" y="-139699"/>
            <a:chExt cx="7067942" cy="2292705"/>
          </a:xfrm>
        </p:grpSpPr>
        <p:sp>
          <p:nvSpPr>
            <p:cNvPr id="113" name="Shape 113"/>
            <p:cNvSpPr/>
            <p:nvPr/>
          </p:nvSpPr>
          <p:spPr>
            <a:xfrm>
              <a:off x="0" y="0"/>
              <a:ext cx="6636143" cy="17339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>
                <a:lnSpc>
                  <a:spcPct val="90000"/>
                </a:lnSpc>
                <a:defRPr spc="0">
                  <a:solidFill>
                    <a:srgbClr val="000000"/>
                  </a:solidFill>
                </a:defRPr>
              </a:pPr>
              <a:r>
                <a:rPr sz="4000" b="1" i="1" spc="-39">
                  <a:solidFill>
                    <a:srgbClr val="405F82"/>
                  </a:solidFill>
                </a:rPr>
                <a:t>First large-scale study</a:t>
              </a:r>
              <a:r>
                <a:rPr sz="4000" spc="-39">
                  <a:solidFill>
                    <a:srgbClr val="405F82"/>
                  </a:solidFill>
                </a:rPr>
                <a:t> of page offlining; real-world </a:t>
              </a:r>
              <a:r>
                <a:rPr sz="4000" b="1" i="1" spc="-39">
                  <a:solidFill>
                    <a:srgbClr val="405F82"/>
                  </a:solidFill>
                </a:rPr>
                <a:t>limitations</a:t>
              </a:r>
              <a:r>
                <a:rPr sz="4000" spc="-39">
                  <a:solidFill>
                    <a:srgbClr val="405F82"/>
                  </a:solidFill>
                </a:rPr>
                <a:t> of technique</a:t>
              </a:r>
            </a:p>
          </p:txBody>
        </p:sp>
        <p:pic>
          <p:nvPicPr>
            <p:cNvPr id="112" name="Picture 111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15900" y="-139700"/>
              <a:ext cx="7067943" cy="22927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3542" y="1258208"/>
            <a:ext cx="8516688" cy="6169095"/>
          </a:xfrm>
          <a:prstGeom prst="rect">
            <a:avLst/>
          </a:prstGeom>
          <a:ln w="12700">
            <a:miter lim="400000"/>
          </a:ln>
        </p:spPr>
      </p:pic>
      <p:sp>
        <p:nvSpPr>
          <p:cNvPr id="627" name="Shape 627"/>
          <p:cNvSpPr/>
          <p:nvPr/>
        </p:nvSpPr>
        <p:spPr>
          <a:xfrm>
            <a:off x="4309030" y="5273961"/>
            <a:ext cx="736628" cy="641223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628" name="Shape 628"/>
          <p:cNvSpPr/>
          <p:nvPr/>
        </p:nvSpPr>
        <p:spPr>
          <a:xfrm>
            <a:off x="5693572" y="5273961"/>
            <a:ext cx="506870" cy="641223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629" name="Shape 629"/>
          <p:cNvSpPr/>
          <p:nvPr/>
        </p:nvSpPr>
        <p:spPr>
          <a:xfrm>
            <a:off x="7806459" y="5273961"/>
            <a:ext cx="506869" cy="641223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630" name="Shape 630"/>
          <p:cNvSpPr/>
          <p:nvPr/>
        </p:nvSpPr>
        <p:spPr>
          <a:xfrm flipV="1">
            <a:off x="5657344" y="1600415"/>
            <a:ext cx="1" cy="4294158"/>
          </a:xfrm>
          <a:prstGeom prst="line">
            <a:avLst/>
          </a:prstGeom>
          <a:ln w="38100">
            <a:solidFill>
              <a:srgbClr val="53585F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631" name="Shape 631"/>
          <p:cNvSpPr/>
          <p:nvPr/>
        </p:nvSpPr>
        <p:spPr>
          <a:xfrm flipV="1">
            <a:off x="6326182" y="1600415"/>
            <a:ext cx="1" cy="4294158"/>
          </a:xfrm>
          <a:prstGeom prst="line">
            <a:avLst/>
          </a:prstGeom>
          <a:ln w="38100">
            <a:solidFill>
              <a:srgbClr val="53585F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632" name="Shape 632"/>
          <p:cNvSpPr/>
          <p:nvPr/>
        </p:nvSpPr>
        <p:spPr>
          <a:xfrm>
            <a:off x="6464112" y="2477913"/>
            <a:ext cx="3327009" cy="2779971"/>
          </a:xfrm>
          <a:prstGeom prst="line">
            <a:avLst/>
          </a:prstGeom>
          <a:ln w="88900">
            <a:solidFill>
              <a:srgbClr val="6C9049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633" name="Shape 633"/>
          <p:cNvSpPr/>
          <p:nvPr/>
        </p:nvSpPr>
        <p:spPr>
          <a:xfrm>
            <a:off x="7989780" y="2825769"/>
            <a:ext cx="1144017" cy="649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4000" b="1" i="1" spc="-39">
                <a:solidFill>
                  <a:srgbClr val="6C9049"/>
                </a:solidFill>
              </a:defRPr>
            </a:lvl1pPr>
          </a:lstStyle>
          <a:p>
            <a:pPr lvl="0">
              <a:defRPr sz="1800" b="0" i="0" spc="0">
                <a:solidFill>
                  <a:srgbClr val="000000"/>
                </a:solidFill>
              </a:defRPr>
            </a:pPr>
            <a:r>
              <a:rPr sz="4000" b="1" i="1" spc="-39">
                <a:solidFill>
                  <a:srgbClr val="6C9049"/>
                </a:solidFill>
              </a:rPr>
              <a:t>-67%</a:t>
            </a:r>
          </a:p>
        </p:txBody>
      </p:sp>
      <p:sp>
        <p:nvSpPr>
          <p:cNvPr id="634" name="Shape 634"/>
          <p:cNvSpPr/>
          <p:nvPr/>
        </p:nvSpPr>
        <p:spPr>
          <a:xfrm rot="548035">
            <a:off x="7819756" y="870938"/>
            <a:ext cx="3969386" cy="1416813"/>
          </a:xfrm>
          <a:prstGeom prst="rect">
            <a:avLst/>
          </a:prstGeom>
          <a:solidFill>
            <a:srgbClr val="FFFFFF"/>
          </a:solidFill>
          <a:ln w="25400">
            <a:solidFill/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 lvl="0" algn="ct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solidFill>
                  <a:srgbClr val="CB733E"/>
                </a:solidFill>
                <a:latin typeface="+mj-lt"/>
                <a:ea typeface="+mj-ea"/>
                <a:cs typeface="+mj-cs"/>
                <a:sym typeface="Vista Sans OT Medium"/>
              </a:rPr>
              <a:t>Cluster of</a:t>
            </a:r>
            <a:br>
              <a:rPr sz="5000" i="1" spc="-50">
                <a:solidFill>
                  <a:srgbClr val="CB733E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solidFill>
                  <a:srgbClr val="CB733E"/>
                </a:solidFill>
                <a:latin typeface="+mj-lt"/>
                <a:ea typeface="+mj-ea"/>
                <a:cs typeface="+mj-cs"/>
                <a:sym typeface="Vista Sans OT Medium"/>
              </a:rPr>
              <a:t>12,276 servers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3542" y="1258208"/>
            <a:ext cx="8516688" cy="6169095"/>
          </a:xfrm>
          <a:prstGeom prst="rect">
            <a:avLst/>
          </a:prstGeom>
          <a:ln w="12700">
            <a:miter lim="400000"/>
          </a:ln>
        </p:spPr>
      </p:pic>
      <p:sp>
        <p:nvSpPr>
          <p:cNvPr id="637" name="Shape 637"/>
          <p:cNvSpPr/>
          <p:nvPr/>
        </p:nvSpPr>
        <p:spPr>
          <a:xfrm>
            <a:off x="4309030" y="5273961"/>
            <a:ext cx="736628" cy="641223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638" name="Shape 638"/>
          <p:cNvSpPr/>
          <p:nvPr/>
        </p:nvSpPr>
        <p:spPr>
          <a:xfrm>
            <a:off x="5693572" y="5273961"/>
            <a:ext cx="506870" cy="641223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639" name="Shape 639"/>
          <p:cNvSpPr/>
          <p:nvPr/>
        </p:nvSpPr>
        <p:spPr>
          <a:xfrm>
            <a:off x="7806459" y="5273961"/>
            <a:ext cx="506869" cy="641223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640" name="Shape 640"/>
          <p:cNvSpPr/>
          <p:nvPr/>
        </p:nvSpPr>
        <p:spPr>
          <a:xfrm flipV="1">
            <a:off x="5657344" y="1600415"/>
            <a:ext cx="1" cy="4294158"/>
          </a:xfrm>
          <a:prstGeom prst="line">
            <a:avLst/>
          </a:prstGeom>
          <a:ln w="38100">
            <a:solidFill>
              <a:srgbClr val="53585F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641" name="Shape 641"/>
          <p:cNvSpPr/>
          <p:nvPr/>
        </p:nvSpPr>
        <p:spPr>
          <a:xfrm flipV="1">
            <a:off x="6326182" y="1600415"/>
            <a:ext cx="1" cy="4294158"/>
          </a:xfrm>
          <a:prstGeom prst="line">
            <a:avLst/>
          </a:prstGeom>
          <a:ln w="38100">
            <a:solidFill>
              <a:srgbClr val="53585F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642" name="Shape 642"/>
          <p:cNvSpPr/>
          <p:nvPr/>
        </p:nvSpPr>
        <p:spPr>
          <a:xfrm>
            <a:off x="6464112" y="2477913"/>
            <a:ext cx="3327009" cy="2779971"/>
          </a:xfrm>
          <a:prstGeom prst="line">
            <a:avLst/>
          </a:prstGeom>
          <a:ln w="88900">
            <a:solidFill>
              <a:srgbClr val="6C9049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643" name="Shape 643"/>
          <p:cNvSpPr/>
          <p:nvPr/>
        </p:nvSpPr>
        <p:spPr>
          <a:xfrm>
            <a:off x="7989780" y="2825769"/>
            <a:ext cx="1144017" cy="649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4000" b="1" i="1" spc="-39">
                <a:solidFill>
                  <a:srgbClr val="6C9049"/>
                </a:solidFill>
              </a:defRPr>
            </a:lvl1pPr>
          </a:lstStyle>
          <a:p>
            <a:pPr lvl="0">
              <a:defRPr sz="1800" b="0" i="0" spc="0">
                <a:solidFill>
                  <a:srgbClr val="000000"/>
                </a:solidFill>
              </a:defRPr>
            </a:pPr>
            <a:r>
              <a:rPr sz="4000" b="1" i="1" spc="-39">
                <a:solidFill>
                  <a:srgbClr val="6C9049"/>
                </a:solidFill>
              </a:rPr>
              <a:t>-67%</a:t>
            </a:r>
          </a:p>
        </p:txBody>
      </p:sp>
      <p:sp>
        <p:nvSpPr>
          <p:cNvPr id="644" name="Shape 644"/>
          <p:cNvSpPr/>
          <p:nvPr/>
        </p:nvSpPr>
        <p:spPr>
          <a:xfrm flipH="1" flipV="1">
            <a:off x="3499987" y="5804506"/>
            <a:ext cx="6398727" cy="1"/>
          </a:xfrm>
          <a:prstGeom prst="line">
            <a:avLst/>
          </a:prstGeom>
          <a:ln w="127000">
            <a:solidFill>
              <a:srgbClr val="405F82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645" name="Shape 645"/>
          <p:cNvSpPr/>
          <p:nvPr/>
        </p:nvSpPr>
        <p:spPr>
          <a:xfrm>
            <a:off x="10033713" y="5242353"/>
            <a:ext cx="2860041" cy="112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4000" b="1" i="1" spc="-39">
                <a:solidFill>
                  <a:srgbClr val="405F82"/>
                </a:solidFill>
              </a:rPr>
              <a:t>Prior work:</a:t>
            </a:r>
            <a:br>
              <a:rPr sz="4000" b="1" i="1" spc="-39">
                <a:solidFill>
                  <a:srgbClr val="405F82"/>
                </a:solidFill>
              </a:rPr>
            </a:br>
            <a:r>
              <a:rPr sz="4000" b="1" i="1" spc="-39">
                <a:solidFill>
                  <a:srgbClr val="405F82"/>
                </a:solidFill>
              </a:rPr>
              <a:t>-86% to -94%</a:t>
            </a:r>
          </a:p>
        </p:txBody>
      </p:sp>
      <p:sp>
        <p:nvSpPr>
          <p:cNvPr id="646" name="Shape 646"/>
          <p:cNvSpPr/>
          <p:nvPr/>
        </p:nvSpPr>
        <p:spPr>
          <a:xfrm rot="548035">
            <a:off x="7819756" y="870938"/>
            <a:ext cx="3969386" cy="1416813"/>
          </a:xfrm>
          <a:prstGeom prst="rect">
            <a:avLst/>
          </a:prstGeom>
          <a:solidFill>
            <a:srgbClr val="FFFFFF"/>
          </a:solidFill>
          <a:ln w="25400">
            <a:solidFill/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 lvl="0" algn="ct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solidFill>
                  <a:srgbClr val="CB733E"/>
                </a:solidFill>
                <a:latin typeface="+mj-lt"/>
                <a:ea typeface="+mj-ea"/>
                <a:cs typeface="+mj-cs"/>
                <a:sym typeface="Vista Sans OT Medium"/>
              </a:rPr>
              <a:t>Cluster of</a:t>
            </a:r>
            <a:br>
              <a:rPr sz="5000" i="1" spc="-50">
                <a:solidFill>
                  <a:srgbClr val="CB733E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solidFill>
                  <a:srgbClr val="CB733E"/>
                </a:solidFill>
                <a:latin typeface="+mj-lt"/>
                <a:ea typeface="+mj-ea"/>
                <a:cs typeface="+mj-cs"/>
                <a:sym typeface="Vista Sans OT Medium"/>
              </a:rPr>
              <a:t>12,276 servers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/>
          <p:nvPr/>
        </p:nvSpPr>
        <p:spPr>
          <a:xfrm rot="548035">
            <a:off x="7819756" y="870938"/>
            <a:ext cx="3969386" cy="1416813"/>
          </a:xfrm>
          <a:prstGeom prst="rect">
            <a:avLst/>
          </a:prstGeom>
          <a:solidFill>
            <a:srgbClr val="FFFFFF"/>
          </a:solidFill>
          <a:ln w="25400">
            <a:solidFill/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 lvl="0" algn="ct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solidFill>
                  <a:srgbClr val="CB733E"/>
                </a:solidFill>
                <a:latin typeface="+mj-lt"/>
                <a:ea typeface="+mj-ea"/>
                <a:cs typeface="+mj-cs"/>
                <a:sym typeface="Vista Sans OT Medium"/>
              </a:rPr>
              <a:t>Cluster of</a:t>
            </a:r>
            <a:br>
              <a:rPr sz="5000" i="1" spc="-50">
                <a:solidFill>
                  <a:srgbClr val="CB733E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solidFill>
                  <a:srgbClr val="CB733E"/>
                </a:solidFill>
                <a:latin typeface="+mj-lt"/>
                <a:ea typeface="+mj-ea"/>
                <a:cs typeface="+mj-cs"/>
                <a:sym typeface="Vista Sans OT Medium"/>
              </a:rPr>
              <a:t>12,276 servers</a:t>
            </a:r>
          </a:p>
        </p:txBody>
      </p:sp>
      <p:pic>
        <p:nvPicPr>
          <p:cNvPr id="64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3542" y="1258208"/>
            <a:ext cx="8516688" cy="6169095"/>
          </a:xfrm>
          <a:prstGeom prst="rect">
            <a:avLst/>
          </a:prstGeom>
          <a:ln w="12700">
            <a:miter lim="400000"/>
          </a:ln>
        </p:spPr>
      </p:pic>
      <p:sp>
        <p:nvSpPr>
          <p:cNvPr id="650" name="Shape 650"/>
          <p:cNvSpPr/>
          <p:nvPr/>
        </p:nvSpPr>
        <p:spPr>
          <a:xfrm>
            <a:off x="4309030" y="5273961"/>
            <a:ext cx="736628" cy="641223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651" name="Shape 651"/>
          <p:cNvSpPr/>
          <p:nvPr/>
        </p:nvSpPr>
        <p:spPr>
          <a:xfrm>
            <a:off x="5693572" y="5273961"/>
            <a:ext cx="506870" cy="641223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652" name="Shape 652"/>
          <p:cNvSpPr/>
          <p:nvPr/>
        </p:nvSpPr>
        <p:spPr>
          <a:xfrm>
            <a:off x="7806459" y="5273961"/>
            <a:ext cx="506869" cy="641223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653" name="Shape 653"/>
          <p:cNvSpPr/>
          <p:nvPr/>
        </p:nvSpPr>
        <p:spPr>
          <a:xfrm flipV="1">
            <a:off x="5657344" y="1600415"/>
            <a:ext cx="1" cy="4294158"/>
          </a:xfrm>
          <a:prstGeom prst="line">
            <a:avLst/>
          </a:prstGeom>
          <a:ln w="38100">
            <a:solidFill>
              <a:srgbClr val="53585F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654" name="Shape 654"/>
          <p:cNvSpPr/>
          <p:nvPr/>
        </p:nvSpPr>
        <p:spPr>
          <a:xfrm flipV="1">
            <a:off x="6326182" y="1600415"/>
            <a:ext cx="1" cy="4294158"/>
          </a:xfrm>
          <a:prstGeom prst="line">
            <a:avLst/>
          </a:prstGeom>
          <a:ln w="38100">
            <a:solidFill>
              <a:srgbClr val="53585F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655" name="Shape 655"/>
          <p:cNvSpPr/>
          <p:nvPr/>
        </p:nvSpPr>
        <p:spPr>
          <a:xfrm>
            <a:off x="6464112" y="2477913"/>
            <a:ext cx="3327009" cy="2779971"/>
          </a:xfrm>
          <a:prstGeom prst="line">
            <a:avLst/>
          </a:prstGeom>
          <a:ln w="88900">
            <a:solidFill>
              <a:srgbClr val="6C9049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656" name="Shape 656"/>
          <p:cNvSpPr/>
          <p:nvPr/>
        </p:nvSpPr>
        <p:spPr>
          <a:xfrm>
            <a:off x="7989780" y="2825769"/>
            <a:ext cx="1144017" cy="649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4000" b="1" i="1" spc="-39">
                <a:solidFill>
                  <a:srgbClr val="6C9049"/>
                </a:solidFill>
              </a:defRPr>
            </a:lvl1pPr>
          </a:lstStyle>
          <a:p>
            <a:pPr lvl="0">
              <a:defRPr sz="1800" b="0" i="0" spc="0">
                <a:solidFill>
                  <a:srgbClr val="000000"/>
                </a:solidFill>
              </a:defRPr>
            </a:pPr>
            <a:r>
              <a:rPr sz="4000" b="1" i="1" spc="-39">
                <a:solidFill>
                  <a:srgbClr val="6C9049"/>
                </a:solidFill>
              </a:rPr>
              <a:t>-67%</a:t>
            </a:r>
          </a:p>
        </p:txBody>
      </p:sp>
      <p:sp>
        <p:nvSpPr>
          <p:cNvPr id="657" name="Shape 657"/>
          <p:cNvSpPr/>
          <p:nvPr/>
        </p:nvSpPr>
        <p:spPr>
          <a:xfrm flipH="1" flipV="1">
            <a:off x="3499987" y="5804506"/>
            <a:ext cx="6398727" cy="1"/>
          </a:xfrm>
          <a:prstGeom prst="line">
            <a:avLst/>
          </a:prstGeom>
          <a:ln w="127000">
            <a:solidFill>
              <a:srgbClr val="405F82"/>
            </a:solidFill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658" name="Shape 658"/>
          <p:cNvSpPr/>
          <p:nvPr/>
        </p:nvSpPr>
        <p:spPr>
          <a:xfrm>
            <a:off x="10033713" y="5242353"/>
            <a:ext cx="2860041" cy="112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4000" b="1" i="1" spc="-39">
                <a:solidFill>
                  <a:srgbClr val="405F82"/>
                </a:solidFill>
              </a:rPr>
              <a:t>Prior work:</a:t>
            </a:r>
            <a:br>
              <a:rPr sz="4000" b="1" i="1" spc="-39">
                <a:solidFill>
                  <a:srgbClr val="405F82"/>
                </a:solidFill>
              </a:rPr>
            </a:br>
            <a:r>
              <a:rPr sz="4000" b="1" i="1" spc="-39">
                <a:solidFill>
                  <a:srgbClr val="405F82"/>
                </a:solidFill>
              </a:rPr>
              <a:t>-86% to -94%</a:t>
            </a:r>
          </a:p>
        </p:txBody>
      </p:sp>
      <p:sp>
        <p:nvSpPr>
          <p:cNvPr id="659" name="Shape 659"/>
          <p:cNvSpPr/>
          <p:nvPr/>
        </p:nvSpPr>
        <p:spPr>
          <a:xfrm>
            <a:off x="558800" y="497696"/>
            <a:ext cx="12473165" cy="7382292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grpSp>
        <p:nvGrpSpPr>
          <p:cNvPr id="662" name="Group 662"/>
          <p:cNvGrpSpPr/>
          <p:nvPr/>
        </p:nvGrpSpPr>
        <p:grpSpPr>
          <a:xfrm>
            <a:off x="1603937" y="3129057"/>
            <a:ext cx="9784226" cy="2277949"/>
            <a:chOff x="-215900" y="-139699"/>
            <a:chExt cx="9784225" cy="2277947"/>
          </a:xfrm>
        </p:grpSpPr>
        <p:sp>
          <p:nvSpPr>
            <p:cNvPr id="661" name="Shape 661"/>
            <p:cNvSpPr/>
            <p:nvPr/>
          </p:nvSpPr>
          <p:spPr>
            <a:xfrm>
              <a:off x="0" y="-1"/>
              <a:ext cx="9352426" cy="1719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>
                <a:lnSpc>
                  <a:spcPct val="90000"/>
                </a:lnSpc>
                <a:defRPr spc="0">
                  <a:solidFill>
                    <a:srgbClr val="000000"/>
                  </a:solidFill>
                </a:defRPr>
              </a:pPr>
              <a:r>
                <a:rPr sz="6000" b="1" i="1" spc="-59">
                  <a:solidFill>
                    <a:srgbClr val="405F82"/>
                  </a:solidFill>
                </a:rPr>
                <a:t>6% of page offlining attempts </a:t>
              </a:r>
              <a:r>
                <a:rPr sz="6000" i="1" u="sng" spc="-59">
                  <a:solidFill>
                    <a:srgbClr val="405F82"/>
                  </a:solidFill>
                  <a:latin typeface="Vista Sans OT Black"/>
                  <a:ea typeface="Vista Sans OT Black"/>
                  <a:cs typeface="Vista Sans OT Black"/>
                  <a:sym typeface="Vista Sans OT Black"/>
                </a:rPr>
                <a:t>failed</a:t>
              </a:r>
              <a:r>
                <a:rPr sz="6000" b="1" i="1" spc="-59">
                  <a:solidFill>
                    <a:srgbClr val="405F82"/>
                  </a:solidFill>
                </a:rPr>
                <a:t> due to OS </a:t>
              </a:r>
            </a:p>
          </p:txBody>
        </p:sp>
        <p:pic>
          <p:nvPicPr>
            <p:cNvPr id="660" name="Picture 659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9784226" cy="227794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/>
          <p:nvPr/>
        </p:nvSpPr>
        <p:spPr>
          <a:xfrm>
            <a:off x="4533635" y="2170144"/>
            <a:ext cx="3937530" cy="3744814"/>
          </a:xfrm>
          <a:prstGeom prst="pentagon">
            <a:avLst/>
          </a:prstGeom>
          <a:solidFill>
            <a:srgbClr val="A7454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34290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New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reliability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trends</a:t>
            </a:r>
          </a:p>
        </p:txBody>
      </p:sp>
      <p:sp>
        <p:nvSpPr>
          <p:cNvPr id="665" name="Shape 665"/>
          <p:cNvSpPr/>
          <p:nvPr/>
        </p:nvSpPr>
        <p:spPr>
          <a:xfrm>
            <a:off x="3216909" y="1254418"/>
            <a:ext cx="682498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Error/failure occurrence</a:t>
            </a:r>
          </a:p>
        </p:txBody>
      </p:sp>
      <p:sp>
        <p:nvSpPr>
          <p:cNvPr id="666" name="Shape 666"/>
          <p:cNvSpPr/>
          <p:nvPr/>
        </p:nvSpPr>
        <p:spPr>
          <a:xfrm>
            <a:off x="8679179" y="2880919"/>
            <a:ext cx="3283586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Technology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scaling</a:t>
            </a:r>
          </a:p>
        </p:txBody>
      </p:sp>
      <p:sp>
        <p:nvSpPr>
          <p:cNvPr id="667" name="Shape 667"/>
          <p:cNvSpPr/>
          <p:nvPr/>
        </p:nvSpPr>
        <p:spPr>
          <a:xfrm>
            <a:off x="7289931" y="6037567"/>
            <a:ext cx="4119881" cy="132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7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Architecture &amp;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workload</a:t>
            </a:r>
          </a:p>
        </p:txBody>
      </p:sp>
      <p:sp>
        <p:nvSpPr>
          <p:cNvPr id="668" name="Shape 668"/>
          <p:cNvSpPr/>
          <p:nvPr/>
        </p:nvSpPr>
        <p:spPr>
          <a:xfrm>
            <a:off x="1792286" y="6037567"/>
            <a:ext cx="455422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Modeling errors</a:t>
            </a:r>
          </a:p>
        </p:txBody>
      </p:sp>
      <p:sp>
        <p:nvSpPr>
          <p:cNvPr id="669" name="Shape 669"/>
          <p:cNvSpPr/>
          <p:nvPr/>
        </p:nvSpPr>
        <p:spPr>
          <a:xfrm>
            <a:off x="171847" y="768171"/>
            <a:ext cx="12494121" cy="6486985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670" name="Shape 670"/>
          <p:cNvSpPr/>
          <p:nvPr/>
        </p:nvSpPr>
        <p:spPr>
          <a:xfrm>
            <a:off x="350520" y="2880919"/>
            <a:ext cx="3962402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Page offlining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at scale</a:t>
            </a:r>
          </a:p>
        </p:txBody>
      </p:sp>
      <p:sp>
        <p:nvSpPr>
          <p:cNvPr id="671" name="Shape 671"/>
          <p:cNvSpPr/>
          <p:nvPr/>
        </p:nvSpPr>
        <p:spPr>
          <a:xfrm flipH="1">
            <a:off x="4327226" y="2457586"/>
            <a:ext cx="1835648" cy="2002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069"/>
                </a:moveTo>
                <a:lnTo>
                  <a:pt x="7592" y="0"/>
                </a:lnTo>
                <a:lnTo>
                  <a:pt x="0" y="11617"/>
                </a:lnTo>
                <a:lnTo>
                  <a:pt x="7726" y="21600"/>
                </a:lnTo>
                <a:lnTo>
                  <a:pt x="21600" y="12069"/>
                </a:lnTo>
                <a:close/>
              </a:path>
            </a:pathLst>
          </a:custGeom>
          <a:solidFill>
            <a:srgbClr val="405F82">
              <a:alpha val="6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grpSp>
        <p:nvGrpSpPr>
          <p:cNvPr id="674" name="Group 674"/>
          <p:cNvGrpSpPr/>
          <p:nvPr/>
        </p:nvGrpSpPr>
        <p:grpSpPr>
          <a:xfrm>
            <a:off x="5436429" y="2430272"/>
            <a:ext cx="7067944" cy="2292706"/>
            <a:chOff x="-215900" y="-139699"/>
            <a:chExt cx="7067942" cy="2292705"/>
          </a:xfrm>
        </p:grpSpPr>
        <p:sp>
          <p:nvSpPr>
            <p:cNvPr id="673" name="Shape 673"/>
            <p:cNvSpPr/>
            <p:nvPr/>
          </p:nvSpPr>
          <p:spPr>
            <a:xfrm>
              <a:off x="0" y="0"/>
              <a:ext cx="6636143" cy="17339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>
                <a:lnSpc>
                  <a:spcPct val="90000"/>
                </a:lnSpc>
                <a:defRPr spc="0">
                  <a:solidFill>
                    <a:srgbClr val="000000"/>
                  </a:solidFill>
                </a:defRPr>
              </a:pPr>
              <a:r>
                <a:rPr sz="4000" b="1" i="1" spc="-39">
                  <a:solidFill>
                    <a:srgbClr val="405F82"/>
                  </a:solidFill>
                </a:rPr>
                <a:t>First large-scale study</a:t>
              </a:r>
              <a:r>
                <a:rPr sz="4000" spc="-39">
                  <a:solidFill>
                    <a:srgbClr val="405F82"/>
                  </a:solidFill>
                </a:rPr>
                <a:t> of page offlining; real-world </a:t>
              </a:r>
              <a:r>
                <a:rPr sz="4000" b="1" i="1" spc="-39">
                  <a:solidFill>
                    <a:srgbClr val="405F82"/>
                  </a:solidFill>
                </a:rPr>
                <a:t>limitations</a:t>
              </a:r>
              <a:r>
                <a:rPr sz="4000" spc="-39">
                  <a:solidFill>
                    <a:srgbClr val="405F82"/>
                  </a:solidFill>
                </a:rPr>
                <a:t> of technique</a:t>
              </a:r>
            </a:p>
          </p:txBody>
        </p:sp>
        <p:pic>
          <p:nvPicPr>
            <p:cNvPr id="672" name="Picture 671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15900" y="-139700"/>
              <a:ext cx="7067943" cy="22927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/>
          <p:nvPr/>
        </p:nvSpPr>
        <p:spPr>
          <a:xfrm>
            <a:off x="4533635" y="2170144"/>
            <a:ext cx="3937530" cy="3744814"/>
          </a:xfrm>
          <a:prstGeom prst="pentagon">
            <a:avLst/>
          </a:prstGeom>
          <a:solidFill>
            <a:srgbClr val="A7454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34290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New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reliability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trends</a:t>
            </a:r>
          </a:p>
        </p:txBody>
      </p:sp>
      <p:sp>
        <p:nvSpPr>
          <p:cNvPr id="677" name="Shape 677"/>
          <p:cNvSpPr/>
          <p:nvPr/>
        </p:nvSpPr>
        <p:spPr>
          <a:xfrm>
            <a:off x="3216909" y="1254418"/>
            <a:ext cx="682498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Error/failure occurrence</a:t>
            </a:r>
          </a:p>
        </p:txBody>
      </p:sp>
      <p:sp>
        <p:nvSpPr>
          <p:cNvPr id="678" name="Shape 678"/>
          <p:cNvSpPr/>
          <p:nvPr/>
        </p:nvSpPr>
        <p:spPr>
          <a:xfrm>
            <a:off x="8679179" y="2880919"/>
            <a:ext cx="3283586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Technology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scaling</a:t>
            </a:r>
          </a:p>
        </p:txBody>
      </p:sp>
      <p:sp>
        <p:nvSpPr>
          <p:cNvPr id="679" name="Shape 679"/>
          <p:cNvSpPr/>
          <p:nvPr/>
        </p:nvSpPr>
        <p:spPr>
          <a:xfrm>
            <a:off x="7289931" y="6037567"/>
            <a:ext cx="4119881" cy="132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7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Architecture &amp;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workload</a:t>
            </a:r>
          </a:p>
        </p:txBody>
      </p:sp>
      <p:sp>
        <p:nvSpPr>
          <p:cNvPr id="680" name="Shape 680"/>
          <p:cNvSpPr/>
          <p:nvPr/>
        </p:nvSpPr>
        <p:spPr>
          <a:xfrm>
            <a:off x="1792286" y="6037567"/>
            <a:ext cx="455422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Modeling errors</a:t>
            </a:r>
          </a:p>
        </p:txBody>
      </p:sp>
      <p:sp>
        <p:nvSpPr>
          <p:cNvPr id="681" name="Shape 681"/>
          <p:cNvSpPr/>
          <p:nvPr/>
        </p:nvSpPr>
        <p:spPr>
          <a:xfrm>
            <a:off x="350520" y="2880919"/>
            <a:ext cx="3962402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Page offlining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at scale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/>
          <p:nvPr/>
        </p:nvSpPr>
        <p:spPr>
          <a:xfrm>
            <a:off x="969060" y="3311842"/>
            <a:ext cx="7696075" cy="3739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383413" lvl="0" indent="-383413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i="1" spc="-50"/>
              <a:t>Vendors</a:t>
            </a:r>
          </a:p>
          <a:p>
            <a:pPr marL="383413" lvl="0" indent="-383413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i="1" spc="-50"/>
              <a:t>Age</a:t>
            </a:r>
          </a:p>
          <a:p>
            <a:pPr marL="383413" lvl="0" indent="-383413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i="1" spc="-50"/>
              <a:t>Processor cores</a:t>
            </a:r>
          </a:p>
          <a:p>
            <a:pPr marL="383413" lvl="0" indent="-383413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i="1" spc="-50"/>
              <a:t>Correlation analysis</a:t>
            </a:r>
          </a:p>
          <a:p>
            <a:pPr marL="383413" lvl="0" indent="-383413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i="1" spc="-50"/>
              <a:t>Memory model case study</a:t>
            </a:r>
          </a:p>
        </p:txBody>
      </p:sp>
      <p:sp>
        <p:nvSpPr>
          <p:cNvPr id="684" name="Shape 684"/>
          <p:cNvSpPr/>
          <p:nvPr/>
        </p:nvSpPr>
        <p:spPr>
          <a:xfrm>
            <a:off x="709980" y="1774959"/>
            <a:ext cx="9716517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More results in paper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/>
          <p:nvPr/>
        </p:nvSpPr>
        <p:spPr>
          <a:xfrm>
            <a:off x="1487914" y="1552448"/>
            <a:ext cx="5419091" cy="145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0000"/>
              </a:lnSpc>
              <a:defRPr sz="10000" i="1" spc="-100"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>
                <a:solidFill>
                  <a:srgbClr val="000000"/>
                </a:solidFill>
              </a:defRPr>
            </a:pPr>
            <a:r>
              <a:rPr sz="10000" i="1" spc="-100">
                <a:solidFill>
                  <a:srgbClr val="FFFFFF"/>
                </a:solidFill>
              </a:rPr>
              <a:t>Summary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10733871_731322670291655_7426670942667238139_o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70934"/>
            <a:ext cx="13004801" cy="8669868"/>
          </a:xfrm>
          <a:prstGeom prst="rect">
            <a:avLst/>
          </a:prstGeom>
          <a:ln w="12700">
            <a:miter lim="400000"/>
          </a:ln>
        </p:spPr>
      </p:pic>
      <p:sp>
        <p:nvSpPr>
          <p:cNvPr id="689" name="Shape 689"/>
          <p:cNvSpPr/>
          <p:nvPr/>
        </p:nvSpPr>
        <p:spPr>
          <a:xfrm>
            <a:off x="1113140" y="2529077"/>
            <a:ext cx="10778520" cy="3069846"/>
          </a:xfrm>
          <a:prstGeom prst="roundRect">
            <a:avLst>
              <a:gd name="adj" fmla="val 15000"/>
            </a:avLst>
          </a:prstGeom>
          <a:solidFill>
            <a:srgbClr val="405F82">
              <a:alpha val="6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690" name="Shape 690"/>
          <p:cNvSpPr/>
          <p:nvPr/>
        </p:nvSpPr>
        <p:spPr>
          <a:xfrm>
            <a:off x="1362836" y="2610485"/>
            <a:ext cx="10279128" cy="2907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766827" lvl="0" indent="-766827">
              <a:buClr>
                <a:srgbClr val="DCDEE0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10000" i="1" spc="-1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Modern systems</a:t>
            </a:r>
          </a:p>
          <a:p>
            <a:pPr marL="766827" lvl="0" indent="-766827">
              <a:buClr>
                <a:srgbClr val="DCDEE0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10000" i="1" spc="-1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Large scale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/>
          <p:nvPr/>
        </p:nvSpPr>
        <p:spPr>
          <a:xfrm>
            <a:off x="4533635" y="2860719"/>
            <a:ext cx="3937530" cy="3744813"/>
          </a:xfrm>
          <a:prstGeom prst="pentagon">
            <a:avLst/>
          </a:prstGeom>
          <a:solidFill>
            <a:srgbClr val="A7454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34290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New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reliability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trends</a:t>
            </a:r>
          </a:p>
        </p:txBody>
      </p:sp>
      <p:sp>
        <p:nvSpPr>
          <p:cNvPr id="693" name="Shape 693"/>
          <p:cNvSpPr/>
          <p:nvPr/>
        </p:nvSpPr>
        <p:spPr>
          <a:xfrm>
            <a:off x="350520" y="3571494"/>
            <a:ext cx="3962402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Page offlining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at scale</a:t>
            </a:r>
          </a:p>
        </p:txBody>
      </p:sp>
      <p:sp>
        <p:nvSpPr>
          <p:cNvPr id="694" name="Shape 694"/>
          <p:cNvSpPr/>
          <p:nvPr/>
        </p:nvSpPr>
        <p:spPr>
          <a:xfrm>
            <a:off x="3216909" y="1944993"/>
            <a:ext cx="682498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Error/failure occurrence</a:t>
            </a:r>
          </a:p>
        </p:txBody>
      </p:sp>
      <p:sp>
        <p:nvSpPr>
          <p:cNvPr id="695" name="Shape 695"/>
          <p:cNvSpPr/>
          <p:nvPr/>
        </p:nvSpPr>
        <p:spPr>
          <a:xfrm>
            <a:off x="8679179" y="3571494"/>
            <a:ext cx="3283586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Technology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scaling</a:t>
            </a:r>
          </a:p>
        </p:txBody>
      </p:sp>
      <p:sp>
        <p:nvSpPr>
          <p:cNvPr id="696" name="Shape 696"/>
          <p:cNvSpPr/>
          <p:nvPr/>
        </p:nvSpPr>
        <p:spPr>
          <a:xfrm>
            <a:off x="1792286" y="6728142"/>
            <a:ext cx="455422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Modeling errors</a:t>
            </a:r>
          </a:p>
        </p:txBody>
      </p:sp>
      <p:sp>
        <p:nvSpPr>
          <p:cNvPr id="697" name="Shape 697"/>
          <p:cNvSpPr/>
          <p:nvPr/>
        </p:nvSpPr>
        <p:spPr>
          <a:xfrm>
            <a:off x="7289931" y="6728142"/>
            <a:ext cx="4119881" cy="132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7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Architecture &amp;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workload</a:t>
            </a:r>
          </a:p>
        </p:txBody>
      </p:sp>
      <p:sp>
        <p:nvSpPr>
          <p:cNvPr id="698" name="Shape 698"/>
          <p:cNvSpPr/>
          <p:nvPr/>
        </p:nvSpPr>
        <p:spPr>
          <a:xfrm>
            <a:off x="697280" y="528267"/>
            <a:ext cx="4394709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Summary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/>
          <p:nvPr/>
        </p:nvSpPr>
        <p:spPr>
          <a:xfrm>
            <a:off x="4533635" y="2860719"/>
            <a:ext cx="3937530" cy="3744813"/>
          </a:xfrm>
          <a:prstGeom prst="pentagon">
            <a:avLst/>
          </a:prstGeom>
          <a:solidFill>
            <a:srgbClr val="A7454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34290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New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reliability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trends</a:t>
            </a:r>
          </a:p>
        </p:txBody>
      </p:sp>
      <p:sp>
        <p:nvSpPr>
          <p:cNvPr id="701" name="Shape 701"/>
          <p:cNvSpPr/>
          <p:nvPr/>
        </p:nvSpPr>
        <p:spPr>
          <a:xfrm>
            <a:off x="350520" y="3571494"/>
            <a:ext cx="3962402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Page offlining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at scale</a:t>
            </a:r>
          </a:p>
        </p:txBody>
      </p:sp>
      <p:sp>
        <p:nvSpPr>
          <p:cNvPr id="702" name="Shape 702"/>
          <p:cNvSpPr/>
          <p:nvPr/>
        </p:nvSpPr>
        <p:spPr>
          <a:xfrm>
            <a:off x="8679179" y="3571494"/>
            <a:ext cx="3283586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Technology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scaling</a:t>
            </a:r>
          </a:p>
        </p:txBody>
      </p:sp>
      <p:sp>
        <p:nvSpPr>
          <p:cNvPr id="703" name="Shape 703"/>
          <p:cNvSpPr/>
          <p:nvPr/>
        </p:nvSpPr>
        <p:spPr>
          <a:xfrm>
            <a:off x="1792286" y="6728142"/>
            <a:ext cx="455422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Modeling errors</a:t>
            </a:r>
          </a:p>
        </p:txBody>
      </p:sp>
      <p:sp>
        <p:nvSpPr>
          <p:cNvPr id="704" name="Shape 704"/>
          <p:cNvSpPr/>
          <p:nvPr/>
        </p:nvSpPr>
        <p:spPr>
          <a:xfrm>
            <a:off x="7289931" y="6728142"/>
            <a:ext cx="4119881" cy="132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7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Architecture &amp;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workload</a:t>
            </a:r>
          </a:p>
        </p:txBody>
      </p:sp>
      <p:sp>
        <p:nvSpPr>
          <p:cNvPr id="705" name="Shape 705"/>
          <p:cNvSpPr/>
          <p:nvPr/>
        </p:nvSpPr>
        <p:spPr>
          <a:xfrm>
            <a:off x="171847" y="1458746"/>
            <a:ext cx="12494121" cy="6486984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706" name="Shape 706"/>
          <p:cNvSpPr/>
          <p:nvPr/>
        </p:nvSpPr>
        <p:spPr>
          <a:xfrm>
            <a:off x="3216909" y="1944993"/>
            <a:ext cx="682498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Error/failure occurrence</a:t>
            </a:r>
          </a:p>
        </p:txBody>
      </p:sp>
      <p:sp>
        <p:nvSpPr>
          <p:cNvPr id="707" name="Shape 707"/>
          <p:cNvSpPr/>
          <p:nvPr/>
        </p:nvSpPr>
        <p:spPr>
          <a:xfrm>
            <a:off x="697280" y="528267"/>
            <a:ext cx="4394709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Summary</a:t>
            </a:r>
          </a:p>
        </p:txBody>
      </p:sp>
      <p:sp>
        <p:nvSpPr>
          <p:cNvPr id="708" name="Shape 708"/>
          <p:cNvSpPr/>
          <p:nvPr/>
        </p:nvSpPr>
        <p:spPr>
          <a:xfrm>
            <a:off x="2116683" y="2707332"/>
            <a:ext cx="8800073" cy="1566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742"/>
                </a:moveTo>
                <a:lnTo>
                  <a:pt x="10820" y="0"/>
                </a:lnTo>
                <a:lnTo>
                  <a:pt x="21600" y="15630"/>
                </a:lnTo>
                <a:lnTo>
                  <a:pt x="10645" y="21600"/>
                </a:lnTo>
                <a:lnTo>
                  <a:pt x="0" y="15742"/>
                </a:lnTo>
                <a:close/>
              </a:path>
            </a:pathLst>
          </a:custGeom>
          <a:solidFill>
            <a:srgbClr val="405F82">
              <a:alpha val="6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grpSp>
        <p:nvGrpSpPr>
          <p:cNvPr id="711" name="Group 711"/>
          <p:cNvGrpSpPr/>
          <p:nvPr/>
        </p:nvGrpSpPr>
        <p:grpSpPr>
          <a:xfrm>
            <a:off x="2006478" y="3820578"/>
            <a:ext cx="8979145" cy="2292707"/>
            <a:chOff x="-215900" y="-139699"/>
            <a:chExt cx="8979144" cy="2292705"/>
          </a:xfrm>
        </p:grpSpPr>
        <p:sp>
          <p:nvSpPr>
            <p:cNvPr id="710" name="Shape 710"/>
            <p:cNvSpPr/>
            <p:nvPr/>
          </p:nvSpPr>
          <p:spPr>
            <a:xfrm>
              <a:off x="0" y="0"/>
              <a:ext cx="8547345" cy="17339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>
                <a:lnSpc>
                  <a:spcPct val="90000"/>
                </a:lnSpc>
                <a:defRPr spc="0">
                  <a:solidFill>
                    <a:srgbClr val="000000"/>
                  </a:solidFill>
                </a:defRPr>
              </a:pPr>
              <a:r>
                <a:rPr sz="4000" spc="-39">
                  <a:solidFill>
                    <a:srgbClr val="405F82"/>
                  </a:solidFill>
                </a:rPr>
                <a:t>Errors follow a </a:t>
              </a:r>
              <a:r>
                <a:rPr sz="4000" b="1" i="1" spc="-39">
                  <a:solidFill>
                    <a:srgbClr val="405F82"/>
                  </a:solidFill>
                </a:rPr>
                <a:t>power-law distribution</a:t>
              </a:r>
              <a:r>
                <a:rPr sz="4000" spc="-39">
                  <a:solidFill>
                    <a:srgbClr val="405F82"/>
                  </a:solidFill>
                </a:rPr>
                <a:t> and a large number of errors occur due to </a:t>
              </a:r>
              <a:r>
                <a:rPr sz="4000" b="1" i="1" spc="-39">
                  <a:solidFill>
                    <a:srgbClr val="405F82"/>
                  </a:solidFill>
                </a:rPr>
                <a:t>sockets/channels</a:t>
              </a:r>
            </a:p>
          </p:txBody>
        </p:sp>
        <p:pic>
          <p:nvPicPr>
            <p:cNvPr id="709" name="Picture 708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8979145" cy="22927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969060" y="2073290"/>
            <a:ext cx="11223500" cy="3739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383413" lvl="0" indent="-383413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background and motivation</a:t>
            </a:r>
          </a:p>
          <a:p>
            <a:pPr marL="383413" lvl="0" indent="-383413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server memory organization</a:t>
            </a:r>
          </a:p>
          <a:p>
            <a:pPr marL="383413" lvl="0" indent="-383413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error collection/analysis methodology</a:t>
            </a:r>
          </a:p>
          <a:p>
            <a:pPr marL="383413" lvl="0" indent="-383413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memory reliability trends</a:t>
            </a:r>
          </a:p>
          <a:p>
            <a:pPr marL="383413" lvl="0" indent="-383413">
              <a:buClr>
                <a:srgbClr val="3B5998"/>
              </a:buClr>
              <a:buSzPct val="65000"/>
              <a:buFont typeface="Lucida Grande"/>
              <a:buChar char="▪"/>
              <a:defRPr spc="0">
                <a:solidFill>
                  <a:srgbClr val="000000"/>
                </a:solidFill>
              </a:defRPr>
            </a:pPr>
            <a:r>
              <a:rPr sz="5000" spc="-50"/>
              <a:t>summary</a:t>
            </a:r>
          </a:p>
        </p:txBody>
      </p:sp>
      <p:sp>
        <p:nvSpPr>
          <p:cNvPr id="117" name="Shape 117"/>
          <p:cNvSpPr/>
          <p:nvPr/>
        </p:nvSpPr>
        <p:spPr>
          <a:xfrm>
            <a:off x="709980" y="536407"/>
            <a:ext cx="3489453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Outline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/>
          <p:nvPr/>
        </p:nvSpPr>
        <p:spPr>
          <a:xfrm>
            <a:off x="4533635" y="2860719"/>
            <a:ext cx="3937530" cy="3744813"/>
          </a:xfrm>
          <a:prstGeom prst="pentagon">
            <a:avLst/>
          </a:prstGeom>
          <a:solidFill>
            <a:srgbClr val="A7454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34290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New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reliability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trends</a:t>
            </a:r>
          </a:p>
        </p:txBody>
      </p:sp>
      <p:sp>
        <p:nvSpPr>
          <p:cNvPr id="716" name="Shape 716"/>
          <p:cNvSpPr/>
          <p:nvPr/>
        </p:nvSpPr>
        <p:spPr>
          <a:xfrm>
            <a:off x="350520" y="3571494"/>
            <a:ext cx="3962402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Page offlining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at scale</a:t>
            </a:r>
          </a:p>
        </p:txBody>
      </p:sp>
      <p:sp>
        <p:nvSpPr>
          <p:cNvPr id="717" name="Shape 717"/>
          <p:cNvSpPr/>
          <p:nvPr/>
        </p:nvSpPr>
        <p:spPr>
          <a:xfrm>
            <a:off x="1792286" y="6728142"/>
            <a:ext cx="455422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Modeling errors</a:t>
            </a:r>
          </a:p>
        </p:txBody>
      </p:sp>
      <p:sp>
        <p:nvSpPr>
          <p:cNvPr id="718" name="Shape 718"/>
          <p:cNvSpPr/>
          <p:nvPr/>
        </p:nvSpPr>
        <p:spPr>
          <a:xfrm>
            <a:off x="7289931" y="6728142"/>
            <a:ext cx="4119881" cy="132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7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Architecture &amp;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workload</a:t>
            </a:r>
          </a:p>
        </p:txBody>
      </p:sp>
      <p:sp>
        <p:nvSpPr>
          <p:cNvPr id="719" name="Shape 719"/>
          <p:cNvSpPr/>
          <p:nvPr/>
        </p:nvSpPr>
        <p:spPr>
          <a:xfrm>
            <a:off x="3216909" y="1944993"/>
            <a:ext cx="682498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Error/failure occurrence</a:t>
            </a:r>
          </a:p>
        </p:txBody>
      </p:sp>
      <p:sp>
        <p:nvSpPr>
          <p:cNvPr id="720" name="Shape 720"/>
          <p:cNvSpPr/>
          <p:nvPr/>
        </p:nvSpPr>
        <p:spPr>
          <a:xfrm>
            <a:off x="171847" y="1458746"/>
            <a:ext cx="12494121" cy="6486984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721" name="Shape 721"/>
          <p:cNvSpPr/>
          <p:nvPr/>
        </p:nvSpPr>
        <p:spPr>
          <a:xfrm>
            <a:off x="8679179" y="3571494"/>
            <a:ext cx="3283586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Technology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scaling</a:t>
            </a:r>
          </a:p>
        </p:txBody>
      </p:sp>
      <p:sp>
        <p:nvSpPr>
          <p:cNvPr id="722" name="Shape 722"/>
          <p:cNvSpPr/>
          <p:nvPr/>
        </p:nvSpPr>
        <p:spPr>
          <a:xfrm>
            <a:off x="697280" y="528267"/>
            <a:ext cx="4394709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Summary</a:t>
            </a:r>
          </a:p>
        </p:txBody>
      </p:sp>
      <p:sp>
        <p:nvSpPr>
          <p:cNvPr id="723" name="Shape 723"/>
          <p:cNvSpPr/>
          <p:nvPr/>
        </p:nvSpPr>
        <p:spPr>
          <a:xfrm>
            <a:off x="6841826" y="3135461"/>
            <a:ext cx="1835648" cy="2002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069"/>
                </a:moveTo>
                <a:lnTo>
                  <a:pt x="7592" y="0"/>
                </a:lnTo>
                <a:lnTo>
                  <a:pt x="0" y="11617"/>
                </a:lnTo>
                <a:lnTo>
                  <a:pt x="7726" y="21600"/>
                </a:lnTo>
                <a:lnTo>
                  <a:pt x="21600" y="12069"/>
                </a:lnTo>
                <a:close/>
              </a:path>
            </a:pathLst>
          </a:custGeom>
          <a:solidFill>
            <a:srgbClr val="405F82">
              <a:alpha val="6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grpSp>
        <p:nvGrpSpPr>
          <p:cNvPr id="726" name="Group 726"/>
          <p:cNvGrpSpPr/>
          <p:nvPr/>
        </p:nvGrpSpPr>
        <p:grpSpPr>
          <a:xfrm>
            <a:off x="483429" y="3120847"/>
            <a:ext cx="7067944" cy="2292706"/>
            <a:chOff x="-215900" y="-139699"/>
            <a:chExt cx="7067942" cy="2292705"/>
          </a:xfrm>
        </p:grpSpPr>
        <p:sp>
          <p:nvSpPr>
            <p:cNvPr id="725" name="Shape 725"/>
            <p:cNvSpPr/>
            <p:nvPr/>
          </p:nvSpPr>
          <p:spPr>
            <a:xfrm>
              <a:off x="0" y="0"/>
              <a:ext cx="6636143" cy="17339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>
                <a:lnSpc>
                  <a:spcPct val="90000"/>
                </a:lnSpc>
                <a:defRPr spc="0">
                  <a:solidFill>
                    <a:srgbClr val="000000"/>
                  </a:solidFill>
                </a:defRPr>
              </a:pPr>
              <a:r>
                <a:rPr sz="4000" spc="-39">
                  <a:solidFill>
                    <a:srgbClr val="405F82"/>
                  </a:solidFill>
                </a:rPr>
                <a:t>We find that </a:t>
              </a:r>
              <a:r>
                <a:rPr sz="4000" b="1" i="1" spc="-39">
                  <a:solidFill>
                    <a:srgbClr val="405F82"/>
                  </a:solidFill>
                </a:rPr>
                <a:t>newer</a:t>
              </a:r>
              <a:r>
                <a:rPr sz="4000" spc="-39">
                  <a:solidFill>
                    <a:srgbClr val="405F82"/>
                  </a:solidFill>
                </a:rPr>
                <a:t> cell fabrication technologies have </a:t>
              </a:r>
              <a:r>
                <a:rPr sz="4000" b="1" i="1" spc="-39">
                  <a:solidFill>
                    <a:srgbClr val="405F82"/>
                  </a:solidFill>
                </a:rPr>
                <a:t>higher failure rates</a:t>
              </a:r>
            </a:p>
          </p:txBody>
        </p:sp>
        <p:pic>
          <p:nvPicPr>
            <p:cNvPr id="724" name="Picture 723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15900" y="-139700"/>
              <a:ext cx="7067943" cy="22927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/>
          <p:nvPr/>
        </p:nvSpPr>
        <p:spPr>
          <a:xfrm>
            <a:off x="4533635" y="2860719"/>
            <a:ext cx="3937530" cy="3744813"/>
          </a:xfrm>
          <a:prstGeom prst="pentagon">
            <a:avLst/>
          </a:prstGeom>
          <a:solidFill>
            <a:srgbClr val="A7454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34290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New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reliability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trends</a:t>
            </a:r>
          </a:p>
        </p:txBody>
      </p:sp>
      <p:sp>
        <p:nvSpPr>
          <p:cNvPr id="729" name="Shape 729"/>
          <p:cNvSpPr/>
          <p:nvPr/>
        </p:nvSpPr>
        <p:spPr>
          <a:xfrm>
            <a:off x="350520" y="3571494"/>
            <a:ext cx="3962402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Page offlining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at scale</a:t>
            </a:r>
          </a:p>
        </p:txBody>
      </p:sp>
      <p:sp>
        <p:nvSpPr>
          <p:cNvPr id="730" name="Shape 730"/>
          <p:cNvSpPr/>
          <p:nvPr/>
        </p:nvSpPr>
        <p:spPr>
          <a:xfrm>
            <a:off x="1792286" y="6728142"/>
            <a:ext cx="455422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Modeling errors</a:t>
            </a:r>
          </a:p>
        </p:txBody>
      </p:sp>
      <p:sp>
        <p:nvSpPr>
          <p:cNvPr id="731" name="Shape 731"/>
          <p:cNvSpPr/>
          <p:nvPr/>
        </p:nvSpPr>
        <p:spPr>
          <a:xfrm>
            <a:off x="3216909" y="1944993"/>
            <a:ext cx="682498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Error/failure occurrence</a:t>
            </a:r>
          </a:p>
        </p:txBody>
      </p:sp>
      <p:sp>
        <p:nvSpPr>
          <p:cNvPr id="732" name="Shape 732"/>
          <p:cNvSpPr/>
          <p:nvPr/>
        </p:nvSpPr>
        <p:spPr>
          <a:xfrm>
            <a:off x="8679179" y="3571494"/>
            <a:ext cx="3283586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Technology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scaling</a:t>
            </a:r>
          </a:p>
        </p:txBody>
      </p:sp>
      <p:sp>
        <p:nvSpPr>
          <p:cNvPr id="733" name="Shape 733"/>
          <p:cNvSpPr/>
          <p:nvPr/>
        </p:nvSpPr>
        <p:spPr>
          <a:xfrm>
            <a:off x="171847" y="1458746"/>
            <a:ext cx="12494121" cy="6486984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734" name="Shape 734"/>
          <p:cNvSpPr/>
          <p:nvPr/>
        </p:nvSpPr>
        <p:spPr>
          <a:xfrm>
            <a:off x="7289931" y="6728142"/>
            <a:ext cx="4119881" cy="132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7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Architecture &amp;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workload</a:t>
            </a:r>
          </a:p>
        </p:txBody>
      </p:sp>
      <p:sp>
        <p:nvSpPr>
          <p:cNvPr id="735" name="Shape 735"/>
          <p:cNvSpPr/>
          <p:nvPr/>
        </p:nvSpPr>
        <p:spPr>
          <a:xfrm>
            <a:off x="697280" y="528267"/>
            <a:ext cx="4394709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Summary</a:t>
            </a:r>
          </a:p>
        </p:txBody>
      </p:sp>
      <p:sp>
        <p:nvSpPr>
          <p:cNvPr id="736" name="Shape 736"/>
          <p:cNvSpPr/>
          <p:nvPr/>
        </p:nvSpPr>
        <p:spPr>
          <a:xfrm>
            <a:off x="2117179" y="4464179"/>
            <a:ext cx="8827535" cy="230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22" y="21600"/>
                </a:moveTo>
                <a:lnTo>
                  <a:pt x="0" y="7962"/>
                </a:lnTo>
                <a:lnTo>
                  <a:pt x="10098" y="0"/>
                </a:lnTo>
                <a:lnTo>
                  <a:pt x="21600" y="8304"/>
                </a:lnTo>
                <a:lnTo>
                  <a:pt x="16722" y="21600"/>
                </a:lnTo>
                <a:close/>
              </a:path>
            </a:pathLst>
          </a:custGeom>
          <a:solidFill>
            <a:srgbClr val="405F82">
              <a:alpha val="6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grpSp>
        <p:nvGrpSpPr>
          <p:cNvPr id="739" name="Group 739"/>
          <p:cNvGrpSpPr/>
          <p:nvPr/>
        </p:nvGrpSpPr>
        <p:grpSpPr>
          <a:xfrm>
            <a:off x="2006478" y="3322079"/>
            <a:ext cx="8979145" cy="2292707"/>
            <a:chOff x="-215900" y="-139699"/>
            <a:chExt cx="8979144" cy="2292705"/>
          </a:xfrm>
        </p:grpSpPr>
        <p:sp>
          <p:nvSpPr>
            <p:cNvPr id="738" name="Shape 738"/>
            <p:cNvSpPr/>
            <p:nvPr/>
          </p:nvSpPr>
          <p:spPr>
            <a:xfrm>
              <a:off x="0" y="0"/>
              <a:ext cx="8547345" cy="17339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spAutoFit/>
            </a:bodyPr>
            <a:lstStyle/>
            <a:p>
              <a:pPr lvl="0">
                <a:lnSpc>
                  <a:spcPct val="90000"/>
                </a:lnSpc>
                <a:defRPr spc="0">
                  <a:solidFill>
                    <a:srgbClr val="000000"/>
                  </a:solidFill>
                </a:defRPr>
              </a:pPr>
              <a:r>
                <a:rPr sz="4000" b="1" i="1" spc="-39">
                  <a:solidFill>
                    <a:srgbClr val="405F82"/>
                  </a:solidFill>
                </a:rPr>
                <a:t>Chips per DIMM</a:t>
              </a:r>
              <a:r>
                <a:rPr sz="4000" spc="-39">
                  <a:solidFill>
                    <a:srgbClr val="405F82"/>
                  </a:solidFill>
                </a:rPr>
                <a:t>, </a:t>
              </a:r>
              <a:r>
                <a:rPr sz="4000" b="1" i="1" spc="-39">
                  <a:solidFill>
                    <a:srgbClr val="405F82"/>
                  </a:solidFill>
                </a:rPr>
                <a:t>transfer width</a:t>
              </a:r>
              <a:r>
                <a:rPr sz="4000" spc="-39">
                  <a:solidFill>
                    <a:srgbClr val="405F82"/>
                  </a:solidFill>
                </a:rPr>
                <a:t>, and </a:t>
              </a:r>
              <a:r>
                <a:rPr sz="4000" b="1" i="1" spc="-39">
                  <a:solidFill>
                    <a:srgbClr val="405F82"/>
                  </a:solidFill>
                </a:rPr>
                <a:t>workload type</a:t>
              </a:r>
              <a:r>
                <a:rPr sz="4000" spc="-39">
                  <a:solidFill>
                    <a:srgbClr val="405F82"/>
                  </a:solidFill>
                </a:rPr>
                <a:t> (not necessarily CPU/memory utilization) affect reliability</a:t>
              </a:r>
            </a:p>
          </p:txBody>
        </p:sp>
        <p:pic>
          <p:nvPicPr>
            <p:cNvPr id="737" name="Picture 736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15900" y="-139700"/>
              <a:ext cx="8979145" cy="22927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/>
          <p:nvPr/>
        </p:nvSpPr>
        <p:spPr>
          <a:xfrm>
            <a:off x="4533635" y="2860719"/>
            <a:ext cx="3937530" cy="3744813"/>
          </a:xfrm>
          <a:prstGeom prst="pentagon">
            <a:avLst/>
          </a:prstGeom>
          <a:solidFill>
            <a:srgbClr val="A7454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34290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New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reliability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trends</a:t>
            </a:r>
          </a:p>
        </p:txBody>
      </p:sp>
      <p:sp>
        <p:nvSpPr>
          <p:cNvPr id="742" name="Shape 742"/>
          <p:cNvSpPr/>
          <p:nvPr/>
        </p:nvSpPr>
        <p:spPr>
          <a:xfrm>
            <a:off x="350520" y="3571494"/>
            <a:ext cx="3962402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Page offlining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at scale</a:t>
            </a:r>
          </a:p>
        </p:txBody>
      </p:sp>
      <p:sp>
        <p:nvSpPr>
          <p:cNvPr id="743" name="Shape 743"/>
          <p:cNvSpPr/>
          <p:nvPr/>
        </p:nvSpPr>
        <p:spPr>
          <a:xfrm>
            <a:off x="3216909" y="1944993"/>
            <a:ext cx="682498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Error/failure occurrence</a:t>
            </a:r>
          </a:p>
        </p:txBody>
      </p:sp>
      <p:sp>
        <p:nvSpPr>
          <p:cNvPr id="744" name="Shape 744"/>
          <p:cNvSpPr/>
          <p:nvPr/>
        </p:nvSpPr>
        <p:spPr>
          <a:xfrm>
            <a:off x="8679179" y="3571494"/>
            <a:ext cx="3283586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Technology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scaling</a:t>
            </a:r>
          </a:p>
        </p:txBody>
      </p:sp>
      <p:sp>
        <p:nvSpPr>
          <p:cNvPr id="745" name="Shape 745"/>
          <p:cNvSpPr/>
          <p:nvPr/>
        </p:nvSpPr>
        <p:spPr>
          <a:xfrm>
            <a:off x="7289931" y="6728142"/>
            <a:ext cx="4119881" cy="132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7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Architecture &amp;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workload</a:t>
            </a:r>
          </a:p>
        </p:txBody>
      </p:sp>
      <p:sp>
        <p:nvSpPr>
          <p:cNvPr id="746" name="Shape 746"/>
          <p:cNvSpPr/>
          <p:nvPr/>
        </p:nvSpPr>
        <p:spPr>
          <a:xfrm>
            <a:off x="171847" y="1458746"/>
            <a:ext cx="12494121" cy="6486984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747" name="Shape 747"/>
          <p:cNvSpPr/>
          <p:nvPr/>
        </p:nvSpPr>
        <p:spPr>
          <a:xfrm>
            <a:off x="1792286" y="6728142"/>
            <a:ext cx="455422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Modeling errors</a:t>
            </a:r>
          </a:p>
        </p:txBody>
      </p:sp>
      <p:sp>
        <p:nvSpPr>
          <p:cNvPr id="748" name="Shape 748"/>
          <p:cNvSpPr/>
          <p:nvPr/>
        </p:nvSpPr>
        <p:spPr>
          <a:xfrm>
            <a:off x="697280" y="528267"/>
            <a:ext cx="4394709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Summary</a:t>
            </a:r>
          </a:p>
        </p:txBody>
      </p:sp>
      <p:sp>
        <p:nvSpPr>
          <p:cNvPr id="749" name="Shape 749"/>
          <p:cNvSpPr/>
          <p:nvPr/>
        </p:nvSpPr>
        <p:spPr>
          <a:xfrm flipH="1">
            <a:off x="2117179" y="4464179"/>
            <a:ext cx="8827535" cy="230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22" y="21600"/>
                </a:moveTo>
                <a:lnTo>
                  <a:pt x="0" y="7962"/>
                </a:lnTo>
                <a:lnTo>
                  <a:pt x="10098" y="0"/>
                </a:lnTo>
                <a:lnTo>
                  <a:pt x="21600" y="8304"/>
                </a:lnTo>
                <a:lnTo>
                  <a:pt x="16722" y="21600"/>
                </a:lnTo>
                <a:close/>
              </a:path>
            </a:pathLst>
          </a:custGeom>
          <a:solidFill>
            <a:srgbClr val="405F82">
              <a:alpha val="6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grpSp>
        <p:nvGrpSpPr>
          <p:cNvPr id="752" name="Group 752"/>
          <p:cNvGrpSpPr/>
          <p:nvPr/>
        </p:nvGrpSpPr>
        <p:grpSpPr>
          <a:xfrm>
            <a:off x="2006478" y="3322079"/>
            <a:ext cx="8979145" cy="2292707"/>
            <a:chOff x="-215900" y="-139699"/>
            <a:chExt cx="8979144" cy="2292705"/>
          </a:xfrm>
        </p:grpSpPr>
        <p:sp>
          <p:nvSpPr>
            <p:cNvPr id="751" name="Shape 751"/>
            <p:cNvSpPr/>
            <p:nvPr/>
          </p:nvSpPr>
          <p:spPr>
            <a:xfrm>
              <a:off x="0" y="0"/>
              <a:ext cx="8547345" cy="17339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spAutoFit/>
            </a:bodyPr>
            <a:lstStyle/>
            <a:p>
              <a:pPr lvl="0">
                <a:lnSpc>
                  <a:spcPct val="90000"/>
                </a:lnSpc>
                <a:defRPr spc="0">
                  <a:solidFill>
                    <a:srgbClr val="000000"/>
                  </a:solidFill>
                </a:defRPr>
              </a:pPr>
              <a:r>
                <a:rPr sz="4000" spc="-39">
                  <a:solidFill>
                    <a:srgbClr val="405F82"/>
                  </a:solidFill>
                </a:rPr>
                <a:t>We have made publicly available a </a:t>
              </a:r>
              <a:r>
                <a:rPr sz="4000" b="1" i="1" spc="-39">
                  <a:solidFill>
                    <a:srgbClr val="405F82"/>
                  </a:solidFill>
                </a:rPr>
                <a:t>statistical model</a:t>
              </a:r>
              <a:r>
                <a:rPr sz="4000" spc="-39">
                  <a:solidFill>
                    <a:srgbClr val="405F82"/>
                  </a:solidFill>
                </a:rPr>
                <a:t> for assessing server memory reliability</a:t>
              </a:r>
            </a:p>
          </p:txBody>
        </p:sp>
        <p:pic>
          <p:nvPicPr>
            <p:cNvPr id="750" name="Picture 749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15900" y="-139700"/>
              <a:ext cx="8979145" cy="22927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/>
          <p:nvPr/>
        </p:nvSpPr>
        <p:spPr>
          <a:xfrm>
            <a:off x="4533635" y="2860719"/>
            <a:ext cx="3937530" cy="3744813"/>
          </a:xfrm>
          <a:prstGeom prst="pentagon">
            <a:avLst/>
          </a:prstGeom>
          <a:solidFill>
            <a:srgbClr val="A74545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34290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New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reliability</a:t>
            </a:r>
            <a:b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</a:br>
            <a:r>
              <a: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Vista Sans OT Medium"/>
              </a:rPr>
              <a:t>trends</a:t>
            </a:r>
          </a:p>
        </p:txBody>
      </p:sp>
      <p:sp>
        <p:nvSpPr>
          <p:cNvPr id="755" name="Shape 755"/>
          <p:cNvSpPr/>
          <p:nvPr/>
        </p:nvSpPr>
        <p:spPr>
          <a:xfrm>
            <a:off x="3216909" y="1944993"/>
            <a:ext cx="682498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Error/failure occurrence</a:t>
            </a:r>
          </a:p>
        </p:txBody>
      </p:sp>
      <p:sp>
        <p:nvSpPr>
          <p:cNvPr id="756" name="Shape 756"/>
          <p:cNvSpPr/>
          <p:nvPr/>
        </p:nvSpPr>
        <p:spPr>
          <a:xfrm>
            <a:off x="8679179" y="3571494"/>
            <a:ext cx="3283586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Technology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scaling</a:t>
            </a:r>
          </a:p>
        </p:txBody>
      </p:sp>
      <p:sp>
        <p:nvSpPr>
          <p:cNvPr id="757" name="Shape 757"/>
          <p:cNvSpPr/>
          <p:nvPr/>
        </p:nvSpPr>
        <p:spPr>
          <a:xfrm>
            <a:off x="7289931" y="6728142"/>
            <a:ext cx="4119881" cy="132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7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Architecture &amp;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workload</a:t>
            </a:r>
          </a:p>
        </p:txBody>
      </p:sp>
      <p:sp>
        <p:nvSpPr>
          <p:cNvPr id="758" name="Shape 758"/>
          <p:cNvSpPr/>
          <p:nvPr/>
        </p:nvSpPr>
        <p:spPr>
          <a:xfrm>
            <a:off x="1792286" y="6728142"/>
            <a:ext cx="4554221" cy="793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5000" i="1" spc="-5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5000" i="1" spc="-50"/>
              <a:t>Modeling errors</a:t>
            </a:r>
          </a:p>
        </p:txBody>
      </p:sp>
      <p:sp>
        <p:nvSpPr>
          <p:cNvPr id="759" name="Shape 759"/>
          <p:cNvSpPr/>
          <p:nvPr/>
        </p:nvSpPr>
        <p:spPr>
          <a:xfrm>
            <a:off x="171847" y="1458746"/>
            <a:ext cx="12494121" cy="6486984"/>
          </a:xfrm>
          <a:prstGeom prst="rect">
            <a:avLst/>
          </a:prstGeom>
          <a:solidFill>
            <a:srgbClr val="FFFFFF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ctr" defTabSz="342900">
              <a:defRPr sz="2000" spc="0"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760" name="Shape 760"/>
          <p:cNvSpPr/>
          <p:nvPr/>
        </p:nvSpPr>
        <p:spPr>
          <a:xfrm>
            <a:off x="350520" y="3571494"/>
            <a:ext cx="3962402" cy="139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>
              <a:lnSpc>
                <a:spcPct val="80000"/>
              </a:lnSpc>
              <a:defRPr spc="0">
                <a:solidFill>
                  <a:srgbClr val="000000"/>
                </a:solidFill>
              </a:defRPr>
            </a:pP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Page offlining</a:t>
            </a:r>
            <a:br>
              <a:rPr sz="5000" i="1" spc="-50">
                <a:latin typeface="+mj-lt"/>
                <a:ea typeface="+mj-ea"/>
                <a:cs typeface="+mj-cs"/>
                <a:sym typeface="Vista Sans OT Medium"/>
              </a:rPr>
            </a:br>
            <a:r>
              <a:rPr sz="5000" i="1" spc="-50">
                <a:latin typeface="+mj-lt"/>
                <a:ea typeface="+mj-ea"/>
                <a:cs typeface="+mj-cs"/>
                <a:sym typeface="Vista Sans OT Medium"/>
              </a:rPr>
              <a:t>at scale</a:t>
            </a:r>
          </a:p>
        </p:txBody>
      </p:sp>
      <p:sp>
        <p:nvSpPr>
          <p:cNvPr id="761" name="Shape 761"/>
          <p:cNvSpPr/>
          <p:nvPr/>
        </p:nvSpPr>
        <p:spPr>
          <a:xfrm>
            <a:off x="697280" y="528267"/>
            <a:ext cx="4394709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Summary</a:t>
            </a:r>
          </a:p>
        </p:txBody>
      </p:sp>
      <p:sp>
        <p:nvSpPr>
          <p:cNvPr id="762" name="Shape 762"/>
          <p:cNvSpPr/>
          <p:nvPr/>
        </p:nvSpPr>
        <p:spPr>
          <a:xfrm flipH="1">
            <a:off x="4327226" y="3148161"/>
            <a:ext cx="1835648" cy="2002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069"/>
                </a:moveTo>
                <a:lnTo>
                  <a:pt x="7592" y="0"/>
                </a:lnTo>
                <a:lnTo>
                  <a:pt x="0" y="11617"/>
                </a:lnTo>
                <a:lnTo>
                  <a:pt x="7726" y="21600"/>
                </a:lnTo>
                <a:lnTo>
                  <a:pt x="21600" y="12069"/>
                </a:lnTo>
                <a:close/>
              </a:path>
            </a:pathLst>
          </a:custGeom>
          <a:solidFill>
            <a:srgbClr val="405F82">
              <a:alpha val="6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grpSp>
        <p:nvGrpSpPr>
          <p:cNvPr id="765" name="Group 765"/>
          <p:cNvGrpSpPr/>
          <p:nvPr/>
        </p:nvGrpSpPr>
        <p:grpSpPr>
          <a:xfrm>
            <a:off x="5436429" y="3120847"/>
            <a:ext cx="7067944" cy="2292706"/>
            <a:chOff x="-215900" y="-139699"/>
            <a:chExt cx="7067942" cy="2292705"/>
          </a:xfrm>
        </p:grpSpPr>
        <p:sp>
          <p:nvSpPr>
            <p:cNvPr id="764" name="Shape 764"/>
            <p:cNvSpPr/>
            <p:nvPr/>
          </p:nvSpPr>
          <p:spPr>
            <a:xfrm>
              <a:off x="0" y="0"/>
              <a:ext cx="6636143" cy="17339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>
                <a:lnSpc>
                  <a:spcPct val="90000"/>
                </a:lnSpc>
                <a:defRPr spc="0">
                  <a:solidFill>
                    <a:srgbClr val="000000"/>
                  </a:solidFill>
                </a:defRPr>
              </a:pPr>
              <a:r>
                <a:rPr sz="4000" b="1" i="1" spc="-39">
                  <a:solidFill>
                    <a:srgbClr val="405F82"/>
                  </a:solidFill>
                </a:rPr>
                <a:t>First large-scale study</a:t>
              </a:r>
              <a:r>
                <a:rPr sz="4000" spc="-39">
                  <a:solidFill>
                    <a:srgbClr val="405F82"/>
                  </a:solidFill>
                </a:rPr>
                <a:t> of page offlining; real-world </a:t>
              </a:r>
              <a:r>
                <a:rPr sz="4000" b="1" i="1" spc="-39">
                  <a:solidFill>
                    <a:srgbClr val="405F82"/>
                  </a:solidFill>
                </a:rPr>
                <a:t>limitations</a:t>
              </a:r>
              <a:r>
                <a:rPr sz="4000" spc="-39">
                  <a:solidFill>
                    <a:srgbClr val="405F82"/>
                  </a:solidFill>
                </a:rPr>
                <a:t> of technique</a:t>
              </a:r>
            </a:p>
          </p:txBody>
        </p:sp>
        <p:pic>
          <p:nvPicPr>
            <p:cNvPr id="763" name="Picture 762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15900" y="-139700"/>
              <a:ext cx="7067943" cy="22927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>
            <a:spLocks noGrp="1"/>
          </p:cNvSpPr>
          <p:nvPr>
            <p:ph type="body" idx="1"/>
          </p:nvPr>
        </p:nvSpPr>
        <p:spPr>
          <a:xfrm>
            <a:off x="787400" y="4101295"/>
            <a:ext cx="11430000" cy="1756768"/>
          </a:xfrm>
          <a:prstGeom prst="rect">
            <a:avLst/>
          </a:prstGeom>
        </p:spPr>
        <p:txBody>
          <a:bodyPr/>
          <a:lstStyle/>
          <a:p>
            <a:pPr lvl="3">
              <a:defRPr spc="0">
                <a:solidFill>
                  <a:srgbClr val="000000"/>
                </a:solidFill>
              </a:defRPr>
            </a:pPr>
            <a:r>
              <a:rPr sz="2800" b="1" spc="-28">
                <a:solidFill>
                  <a:srgbClr val="FFFFFF"/>
                </a:solidFill>
              </a:rPr>
              <a:t>Justin Meza</a:t>
            </a:r>
          </a:p>
          <a:p>
            <a:pPr lvl="0">
              <a:defRPr spc="0">
                <a:solidFill>
                  <a:srgbClr val="000000"/>
                </a:solidFill>
              </a:defRPr>
            </a:pPr>
            <a:r>
              <a:rPr sz="2800" spc="-28">
                <a:solidFill>
                  <a:srgbClr val="D8DFEA"/>
                </a:solidFill>
              </a:rPr>
              <a:t>Qiang Wu</a:t>
            </a:r>
            <a:endParaRPr sz="2800" spc="-28">
              <a:solidFill>
                <a:srgbClr val="D8DFEA"/>
              </a:solidFill>
              <a:latin typeface="Vista Sans OT Light"/>
              <a:ea typeface="Vista Sans OT Light"/>
              <a:cs typeface="Vista Sans OT Light"/>
              <a:sym typeface="Vista Sans OT Light"/>
            </a:endParaRPr>
          </a:p>
          <a:p>
            <a:pPr lvl="0">
              <a:defRPr spc="0">
                <a:solidFill>
                  <a:srgbClr val="000000"/>
                </a:solidFill>
              </a:defRPr>
            </a:pPr>
            <a:r>
              <a:rPr sz="2800" spc="-28">
                <a:solidFill>
                  <a:srgbClr val="D8DFEA"/>
                </a:solidFill>
              </a:rPr>
              <a:t>Sanjeev Kumar</a:t>
            </a:r>
            <a:endParaRPr sz="2800" spc="-28">
              <a:solidFill>
                <a:srgbClr val="D8DFEA"/>
              </a:solidFill>
              <a:latin typeface="Vista Sans OT Light"/>
              <a:ea typeface="Vista Sans OT Light"/>
              <a:cs typeface="Vista Sans OT Light"/>
              <a:sym typeface="Vista Sans OT Light"/>
            </a:endParaRPr>
          </a:p>
          <a:p>
            <a:pPr lvl="0">
              <a:defRPr spc="0">
                <a:solidFill>
                  <a:srgbClr val="000000"/>
                </a:solidFill>
              </a:defRPr>
            </a:pPr>
            <a:r>
              <a:rPr sz="2800" spc="-28">
                <a:solidFill>
                  <a:srgbClr val="D8DFEA"/>
                </a:solidFill>
              </a:rPr>
              <a:t>Onur Mutlu</a:t>
            </a:r>
          </a:p>
        </p:txBody>
      </p:sp>
      <p:pic>
        <p:nvPicPr>
          <p:cNvPr id="768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54334" y="6488762"/>
            <a:ext cx="1663701" cy="342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9" name="CMU_logo_horiz_whit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79620" y="7010200"/>
            <a:ext cx="5178270" cy="465771"/>
          </a:xfrm>
          <a:prstGeom prst="rect">
            <a:avLst/>
          </a:prstGeom>
          <a:ln w="12700">
            <a:miter lim="400000"/>
          </a:ln>
        </p:spPr>
      </p:pic>
      <p:sp>
        <p:nvSpPr>
          <p:cNvPr id="770" name="Shape 770"/>
          <p:cNvSpPr>
            <a:spLocks noGrp="1"/>
          </p:cNvSpPr>
          <p:nvPr>
            <p:ph type="title"/>
          </p:nvPr>
        </p:nvSpPr>
        <p:spPr>
          <a:xfrm>
            <a:off x="787400" y="1307466"/>
            <a:ext cx="11430000" cy="3784601"/>
          </a:xfrm>
          <a:prstGeom prst="rect">
            <a:avLst/>
          </a:prstGeom>
        </p:spPr>
        <p:txBody>
          <a:bodyPr anchor="t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500" spc="-55">
                <a:solidFill>
                  <a:srgbClr val="FFFFFF"/>
                </a:solidFill>
              </a:rPr>
              <a:t>Revisiting Memory Errors in</a:t>
            </a:r>
            <a:br>
              <a:rPr sz="5500" spc="-55">
                <a:solidFill>
                  <a:srgbClr val="FFFFFF"/>
                </a:solidFill>
              </a:rPr>
            </a:br>
            <a:r>
              <a:rPr sz="5500" spc="-55">
                <a:solidFill>
                  <a:srgbClr val="FFFFFF"/>
                </a:solidFill>
              </a:rPr>
              <a:t>Large-Scale Production Data Centers</a:t>
            </a:r>
            <a:r>
              <a:rPr sz="5800" spc="-58">
                <a:solidFill>
                  <a:srgbClr val="FFFFFF"/>
                </a:solidFill>
              </a:rPr>
              <a:t/>
            </a:r>
            <a:br>
              <a:rPr sz="5800" spc="-58">
                <a:solidFill>
                  <a:srgbClr val="FFFFFF"/>
                </a:solidFill>
              </a:rPr>
            </a:br>
            <a:r>
              <a:rPr sz="3900" spc="-39">
                <a:solidFill>
                  <a:srgbClr val="D8DFEA"/>
                </a:solidFill>
                <a:latin typeface="+mn-lt"/>
                <a:ea typeface="+mn-ea"/>
                <a:cs typeface="+mn-cs"/>
                <a:sym typeface="Vista Sans OT Reg"/>
              </a:rPr>
              <a:t>Analysis and Modeling of New Trends from the Field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/>
          <p:nvPr/>
        </p:nvSpPr>
        <p:spPr>
          <a:xfrm>
            <a:off x="1487914" y="1552448"/>
            <a:ext cx="7664451" cy="145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0000"/>
              </a:lnSpc>
              <a:defRPr sz="10000" i="1" spc="-10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lvl1pPr>
          </a:lstStyle>
          <a:p>
            <a:pPr lvl="0">
              <a:defRPr sz="1800" i="0" spc="0"/>
            </a:pPr>
            <a:r>
              <a:rPr sz="10000" i="1" spc="-100"/>
              <a:t>Backup slides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pareto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1983" y="1850607"/>
            <a:ext cx="6193838" cy="5943471"/>
          </a:xfrm>
          <a:prstGeom prst="rect">
            <a:avLst/>
          </a:prstGeom>
          <a:ln w="12700">
            <a:miter lim="400000"/>
          </a:ln>
        </p:spPr>
      </p:pic>
      <p:sp>
        <p:nvSpPr>
          <p:cNvPr id="775" name="Shape 775"/>
          <p:cNvSpPr/>
          <p:nvPr/>
        </p:nvSpPr>
        <p:spPr>
          <a:xfrm>
            <a:off x="709980" y="524324"/>
            <a:ext cx="10527285" cy="11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 spc="-7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8000" b="1" spc="-79"/>
              <a:t>Decreasing hazard rate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9800000">
            <a:off x="2586123" y="1383076"/>
            <a:ext cx="2416632" cy="631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9800000">
            <a:off x="4391430" y="1383076"/>
            <a:ext cx="2416632" cy="631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9800000">
            <a:off x="6196738" y="1383076"/>
            <a:ext cx="2416632" cy="631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9800000">
            <a:off x="8002045" y="1383076"/>
            <a:ext cx="2416632" cy="6311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1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" grpId="1" animBg="1" advAuto="0"/>
      <p:bldP spid="778" grpId="4" animBg="1" advAuto="0"/>
      <p:bldP spid="779" grpId="3" animBg="1" advAuto="0"/>
      <p:bldP spid="780" grpId="2" animBg="1" advAuto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2" name="Table 782"/>
          <p:cNvGraphicFramePr/>
          <p:nvPr/>
        </p:nvGraphicFramePr>
        <p:xfrm>
          <a:off x="809549" y="2726299"/>
          <a:ext cx="9593095" cy="2151878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1916078"/>
                <a:gridCol w="1916078"/>
                <a:gridCol w="1916078"/>
                <a:gridCol w="1916078"/>
                <a:gridCol w="1916078"/>
              </a:tblGrid>
              <a:tr h="1069588"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Errors</a:t>
                      </a:r>
                    </a:p>
                  </a:txBody>
                  <a:tcPr marL="25400" marR="25400" marT="25400" marB="25400" anchor="ctr" horzOverflow="overflow"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54,326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0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2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10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</a:tr>
              <a:tr h="1069588">
                <a:tc>
                  <a:txBody>
                    <a:bodyPr/>
                    <a:lstStyle/>
                    <a:p>
                      <a:pPr lvl="0" algn="ctr" defTabSz="914400">
                        <a:lnSpc>
                          <a:spcPct val="80000"/>
                        </a:lnSpc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Density</a:t>
                      </a:r>
                    </a:p>
                  </a:txBody>
                  <a:tcPr marL="25400" marR="25400" marT="25400" marB="25400" anchor="ctr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4Gb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1Gb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2Gb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2Gb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78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9800000">
            <a:off x="2586123" y="1383076"/>
            <a:ext cx="2416632" cy="631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9800000">
            <a:off x="4391430" y="1383076"/>
            <a:ext cx="2416632" cy="631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9800000">
            <a:off x="6196738" y="1383076"/>
            <a:ext cx="2416632" cy="631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9800000">
            <a:off x="8002045" y="1383076"/>
            <a:ext cx="2416632" cy="6311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/>
          <p:nvPr/>
        </p:nvSpPr>
        <p:spPr>
          <a:xfrm flipV="1">
            <a:off x="4707733" y="6793416"/>
            <a:ext cx="4404691" cy="1"/>
          </a:xfrm>
          <a:prstGeom prst="line">
            <a:avLst/>
          </a:prstGeom>
          <a:ln w="1270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789" name="Shape 789"/>
          <p:cNvSpPr/>
          <p:nvPr/>
        </p:nvSpPr>
        <p:spPr>
          <a:xfrm>
            <a:off x="5988627" y="6848164"/>
            <a:ext cx="1842904" cy="649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981" b="1" spc="-3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3981" b="1" spc="-39"/>
              <a:t>Density</a:t>
            </a:r>
          </a:p>
        </p:txBody>
      </p:sp>
      <p:sp>
        <p:nvSpPr>
          <p:cNvPr id="790" name="Shape 790"/>
          <p:cNvSpPr/>
          <p:nvPr/>
        </p:nvSpPr>
        <p:spPr>
          <a:xfrm flipV="1">
            <a:off x="4707734" y="5012787"/>
            <a:ext cx="1" cy="1780630"/>
          </a:xfrm>
          <a:prstGeom prst="line">
            <a:avLst/>
          </a:prstGeom>
          <a:ln w="1270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ctr" defTabSz="342900">
              <a:defRPr sz="20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Vista Sans OT Medium"/>
              </a:defRPr>
            </a:pPr>
            <a:endParaRPr/>
          </a:p>
        </p:txBody>
      </p:sp>
      <p:sp>
        <p:nvSpPr>
          <p:cNvPr id="791" name="Shape 791"/>
          <p:cNvSpPr/>
          <p:nvPr/>
        </p:nvSpPr>
        <p:spPr>
          <a:xfrm>
            <a:off x="2919951" y="5730723"/>
            <a:ext cx="1482420" cy="649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3981" b="1" spc="-39">
                <a:solidFill>
                  <a:srgbClr val="000000"/>
                </a:solidFill>
              </a:defRPr>
            </a:lvl1pPr>
          </a:lstStyle>
          <a:p>
            <a:pPr lvl="0">
              <a:defRPr sz="1800" b="0" spc="0"/>
            </a:pPr>
            <a:r>
              <a:rPr sz="3981" b="1" spc="-39"/>
              <a:t>Errors</a:t>
            </a:r>
          </a:p>
        </p:txBody>
      </p:sp>
      <p:pic>
        <p:nvPicPr>
          <p:cNvPr id="79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9800000">
            <a:off x="2586123" y="1383076"/>
            <a:ext cx="2416632" cy="631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9800000">
            <a:off x="4391430" y="1383076"/>
            <a:ext cx="2416632" cy="631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9800000">
            <a:off x="6196738" y="1383076"/>
            <a:ext cx="2416632" cy="631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9800000">
            <a:off x="8002045" y="1383076"/>
            <a:ext cx="2416632" cy="63111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96" name="Table 796"/>
          <p:cNvGraphicFramePr/>
          <p:nvPr/>
        </p:nvGraphicFramePr>
        <p:xfrm>
          <a:off x="809549" y="2726299"/>
          <a:ext cx="9593095" cy="2151878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1916078"/>
                <a:gridCol w="1916078"/>
                <a:gridCol w="1916078"/>
                <a:gridCol w="1916078"/>
                <a:gridCol w="1916078"/>
              </a:tblGrid>
              <a:tr h="1069588"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Errors</a:t>
                      </a:r>
                    </a:p>
                  </a:txBody>
                  <a:tcPr marL="25400" marR="25400" marT="25400" marB="25400" anchor="ctr" horzOverflow="overflow"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54,326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0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2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10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</a:tr>
              <a:tr h="1069588">
                <a:tc>
                  <a:txBody>
                    <a:bodyPr/>
                    <a:lstStyle/>
                    <a:p>
                      <a:pPr lvl="0" algn="ctr" defTabSz="914400">
                        <a:lnSpc>
                          <a:spcPct val="80000"/>
                        </a:lnSpc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Density</a:t>
                      </a:r>
                    </a:p>
                  </a:txBody>
                  <a:tcPr marL="25400" marR="25400" marT="25400" marB="25400" anchor="ctr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4Gb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1Gb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2Gb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685800" algn="l"/>
                        </a:tabLst>
                        <a:defRPr sz="1800"/>
                      </a:pPr>
                      <a:r>
                        <a:rPr sz="3981"/>
                        <a:t>2Gb</a:t>
                      </a:r>
                    </a:p>
                  </a:txBody>
                  <a:tcPr marL="25400" marR="25400" marT="25400" marB="254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Vista Sans OT Medium"/>
        <a:ea typeface="Vista Sans OT Medium"/>
        <a:cs typeface="Vista Sans OT Medium"/>
      </a:majorFont>
      <a:minorFont>
        <a:latin typeface="Vista Sans OT Reg"/>
        <a:ea typeface="Vista Sans OT Reg"/>
        <a:cs typeface="Vista Sans OT Reg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BC300"/>
        </a:solidFill>
        <a:ln w="25400" cap="flat">
          <a:noFill/>
          <a:miter lim="400000"/>
        </a:ln>
        <a:effectLst/>
      </a:spPr>
      <a:bodyPr rot="0" spcFirstLastPara="1" vertOverflow="overflow" horzOverflow="overflow" vert="horz" wrap="square" lIns="25400" tIns="25400" rIns="25400" bIns="25400" numCol="1" spcCol="38100" rtlCol="0" anchor="ctr">
        <a:spAutoFit/>
      </a:bodyPr>
      <a:lstStyle>
        <a:defPPr marL="0" marR="0" indent="0" algn="ctr" defTabSz="3429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Vista Sans O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FBC3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826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-18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Vista Sans OT Reg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Vista Sans OT Medium"/>
        <a:ea typeface="Vista Sans OT Medium"/>
        <a:cs typeface="Vista Sans OT Medium"/>
      </a:majorFont>
      <a:minorFont>
        <a:latin typeface="Vista Sans OT Reg"/>
        <a:ea typeface="Vista Sans OT Reg"/>
        <a:cs typeface="Vista Sans OT Reg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BC300"/>
        </a:solidFill>
        <a:ln w="25400" cap="flat">
          <a:noFill/>
          <a:miter lim="400000"/>
        </a:ln>
        <a:effectLst/>
      </a:spPr>
      <a:bodyPr rot="0" spcFirstLastPara="1" vertOverflow="overflow" horzOverflow="overflow" vert="horz" wrap="square" lIns="25400" tIns="25400" rIns="25400" bIns="25400" numCol="1" spcCol="38100" rtlCol="0" anchor="ctr">
        <a:spAutoFit/>
      </a:bodyPr>
      <a:lstStyle>
        <a:defPPr marL="0" marR="0" indent="0" algn="ctr" defTabSz="3429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Vista Sans O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FBC3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826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-18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Vista Sans OT Reg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1550</Words>
  <Application>Microsoft Macintosh PowerPoint</Application>
  <PresentationFormat>Custom</PresentationFormat>
  <Paragraphs>447</Paragraphs>
  <Slides>107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08" baseType="lpstr">
      <vt:lpstr>White</vt:lpstr>
      <vt:lpstr>Revisiting Memory Errors in Large-Scale Production Data Centers Analysis and Modeling of New Trends from the Field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Revisiting Memory Errors in Large-Scale Production Data Centers Analysis and Modeling of New Trends from the Field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Revisiting Memory Errors in Large-Scale Production Data Centers Analysis and Modeling of New Trends from the Field</dc:title>
  <cp:lastModifiedBy>Onur Mutlu</cp:lastModifiedBy>
  <cp:revision>1</cp:revision>
  <dcterms:modified xsi:type="dcterms:W3CDTF">2015-07-02T23:14:16Z</dcterms:modified>
</cp:coreProperties>
</file>