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6" r:id="rId7"/>
    <p:sldId id="269" r:id="rId8"/>
    <p:sldId id="267" r:id="rId9"/>
    <p:sldId id="272" r:id="rId10"/>
    <p:sldId id="273" r:id="rId11"/>
    <p:sldId id="264" r:id="rId12"/>
    <p:sldId id="271" r:id="rId13"/>
    <p:sldId id="268" r:id="rId14"/>
    <p:sldId id="274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9"/>
    <p:restoredTop sz="85152"/>
  </p:normalViewPr>
  <p:slideViewPr>
    <p:cSldViewPr snapToGrid="0" snapToObjects="1">
      <p:cViewPr varScale="1">
        <p:scale>
          <a:sx n="90" d="100"/>
          <a:sy n="90" d="100"/>
        </p:scale>
        <p:origin x="57" y="3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75A71-A2E0-914C-A15E-84C27467D20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1E671-D663-1349-B582-F584AC0F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36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Analyzing</a:t>
            </a:r>
            <a:r>
              <a:rPr lang="en-US" baseline="0" dirty="0"/>
              <a:t> a machine learning system to account for various properties: one is privacy.</a:t>
            </a:r>
          </a:p>
          <a:p>
            <a:pPr>
              <a:spcBef>
                <a:spcPct val="0"/>
              </a:spcBef>
            </a:pPr>
            <a:r>
              <a:rPr lang="en-US" baseline="0" dirty="0"/>
              <a:t>We recently submitted a paper on the use privacy,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A21F64-41D3-41E7-8F25-DDFBA142142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8812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all know that Machine</a:t>
            </a:r>
            <a:r>
              <a:rPr lang="en-US" baseline="0" dirty="0"/>
              <a:t> </a:t>
            </a:r>
            <a:r>
              <a:rPr lang="en-US" dirty="0"/>
              <a:t>Learning</a:t>
            </a:r>
            <a:r>
              <a:rPr lang="en-US" baseline="0" dirty="0"/>
              <a:t> Systems are Ubiquitous. </a:t>
            </a:r>
          </a:p>
          <a:p>
            <a:r>
              <a:rPr lang="en-US" dirty="0"/>
              <a:t>Machine learning and data analytics</a:t>
            </a:r>
            <a:r>
              <a:rPr lang="en-US" baseline="0" dirty="0"/>
              <a:t> are increasingly being used in areas which have significant impact on peoples lives.</a:t>
            </a:r>
          </a:p>
          <a:p>
            <a:r>
              <a:rPr lang="en-US" baseline="0" dirty="0"/>
              <a:t>[Decisions]</a:t>
            </a:r>
          </a:p>
          <a:p>
            <a:r>
              <a:rPr lang="en-US" baseline="0" dirty="0"/>
              <a:t>For example, in predictive policing, the police pays you a visit based on advice from a computer.</a:t>
            </a:r>
          </a:p>
          <a:p>
            <a:endParaRPr lang="en-US" baseline="0" dirty="0"/>
          </a:p>
          <a:p>
            <a:r>
              <a:rPr lang="en-US" baseline="0" dirty="0"/>
              <a:t>Transition: On the other hand these systems can be very opaque.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4E77-8840-4D1C-B5E7-A5CE2584EA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56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</a:t>
            </a:r>
            <a:r>
              <a:rPr lang="en-US" baseline="0" dirty="0"/>
              <a:t> drawback from a ML system being opaque is that it could threaten fairness,</a:t>
            </a:r>
          </a:p>
          <a:p>
            <a:r>
              <a:rPr lang="en-US" baseline="0" dirty="0"/>
              <a:t>and sometimes they can do so by explicitly using the feature such as gender, race, etc.</a:t>
            </a:r>
          </a:p>
          <a:p>
            <a:r>
              <a:rPr lang="en-US" baseline="0" dirty="0"/>
              <a:t>In 2015 our group had done an experiment on the online ad system (Google) which uses user data to output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4E77-8840-4D1C-B5E7-A5CE2584EA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05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Even more to this, the big data systems can threaten privacy via ‘inferring on a sensitive attribute‘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Difference between the previous experiment</a:t>
            </a:r>
          </a:p>
          <a:p>
            <a:r>
              <a:rPr lang="en-US" baseline="0" dirty="0"/>
              <a:t>Privacy Issue because ---</a:t>
            </a:r>
          </a:p>
          <a:p>
            <a:r>
              <a:rPr lang="en-US" baseline="0" dirty="0"/>
              <a:t>Problematic in the sense that the </a:t>
            </a:r>
          </a:p>
          <a:p>
            <a:r>
              <a:rPr lang="en-US" baseline="0" dirty="0"/>
              <a:t>Different problem - ’intermediate computation’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4E77-8840-4D1C-B5E7-A5CE2584EA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49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One of the key insight we had was to view machine learning systems as ’programs’.</a:t>
            </a:r>
          </a:p>
          <a:p>
            <a:endParaRPr lang="en-US" baseline="0" dirty="0"/>
          </a:p>
          <a:p>
            <a:r>
              <a:rPr lang="en-US" baseline="0" dirty="0"/>
              <a:t>By assuming the programs we can model all the intermediate computations as ’subprogram’ of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1E671-D663-1349-B582-F584AC0F9B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1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analyze</a:t>
            </a:r>
            <a:r>
              <a:rPr lang="en-US" baseline="0" dirty="0"/>
              <a:t> the program in more fine grained manner we define program decomposition</a:t>
            </a:r>
          </a:p>
          <a:p>
            <a:r>
              <a:rPr lang="en-US" dirty="0"/>
              <a:t>Decomposition:</a:t>
            </a:r>
            <a:r>
              <a:rPr lang="en-US" baseline="0" dirty="0"/>
              <a:t> we select a subprogram and view it as a separate random variable.</a:t>
            </a:r>
          </a:p>
          <a:p>
            <a:r>
              <a:rPr lang="en-US" baseline="0" dirty="0"/>
              <a:t>Now, we think another program with the blue boxed part ’substituted’ by a separate random variable.</a:t>
            </a:r>
          </a:p>
          <a:p>
            <a:r>
              <a:rPr lang="en-US" baseline="0" dirty="0"/>
              <a:t>By doing this we ’break any correlation’ of the new random variable that existed with the original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1E671-D663-1349-B582-F584AC0F9B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32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Influence:</a:t>
            </a:r>
            <a:r>
              <a:rPr lang="en-US" baseline="0" dirty="0"/>
              <a:t> quantitatively measure how much the information on the subprogram </a:t>
            </a:r>
            <a:endParaRPr lang="en-US" dirty="0"/>
          </a:p>
          <a:p>
            <a:r>
              <a:rPr lang="en-US" dirty="0"/>
              <a:t>Association: result of an</a:t>
            </a:r>
            <a:r>
              <a:rPr lang="en-US" baseline="0" dirty="0"/>
              <a:t> intermediate computation is </a:t>
            </a:r>
            <a:r>
              <a:rPr lang="en-US" dirty="0"/>
              <a:t>inference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1E671-D663-1349-B582-F584AC0F9B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23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1E671-D663-1349-B582-F584AC0F9B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09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1E671-D663-1349-B582-F584AC0F9B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3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B021-2EF4-C34E-86D6-1CC3C223752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8E92-75D3-B847-9E8C-9D58004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9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B021-2EF4-C34E-86D6-1CC3C223752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8E92-75D3-B847-9E8C-9D58004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8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B021-2EF4-C34E-86D6-1CC3C223752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8E92-75D3-B847-9E8C-9D58004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3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B021-2EF4-C34E-86D6-1CC3C223752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8E92-75D3-B847-9E8C-9D58004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7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B021-2EF4-C34E-86D6-1CC3C223752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8E92-75D3-B847-9E8C-9D58004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4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B021-2EF4-C34E-86D6-1CC3C223752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8E92-75D3-B847-9E8C-9D58004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4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B021-2EF4-C34E-86D6-1CC3C223752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8E92-75D3-B847-9E8C-9D58004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8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B021-2EF4-C34E-86D6-1CC3C223752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8E92-75D3-B847-9E8C-9D58004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6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B021-2EF4-C34E-86D6-1CC3C223752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8E92-75D3-B847-9E8C-9D58004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0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B021-2EF4-C34E-86D6-1CC3C223752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8E92-75D3-B847-9E8C-9D58004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4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B021-2EF4-C34E-86D6-1CC3C223752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8E92-75D3-B847-9E8C-9D58004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4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B021-2EF4-C34E-86D6-1CC3C223752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08E92-75D3-B847-9E8C-9D58004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727387" y="514018"/>
            <a:ext cx="10737226" cy="1790700"/>
          </a:xfrm>
        </p:spPr>
        <p:txBody>
          <a:bodyPr>
            <a:normAutofit/>
          </a:bodyPr>
          <a:lstStyle/>
          <a:p>
            <a:r>
              <a:rPr lang="en-US" dirty="0"/>
              <a:t>Use Privacy in Machine Learning Systems via Proxy Use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subTitle" idx="1"/>
          </p:nvPr>
        </p:nvSpPr>
        <p:spPr>
          <a:xfrm>
            <a:off x="1524000" y="2719312"/>
            <a:ext cx="9144000" cy="370030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200" i="0" dirty="0">
                <a:latin typeface="+mj-lt"/>
              </a:rPr>
              <a:t>Gihyuk Ko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i="0" dirty="0">
                <a:latin typeface="+mj-lt"/>
              </a:rPr>
              <a:t>PhD Student, Department of Electrical and Computer Engineering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i="0" dirty="0">
                <a:latin typeface="+mj-lt"/>
              </a:rPr>
              <a:t>Carnegie Mellon University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 sz="2400" i="0" dirty="0">
              <a:latin typeface="+mj-lt"/>
            </a:endParaRP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>
                <a:latin typeface="+mj-lt"/>
              </a:rPr>
              <a:t>November</a:t>
            </a:r>
            <a:r>
              <a:rPr lang="en-US" sz="2400" i="0" dirty="0">
                <a:latin typeface="+mj-lt"/>
              </a:rPr>
              <a:t> 14, 2016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 sz="2400" i="0" dirty="0">
              <a:latin typeface="+mj-lt"/>
            </a:endParaRP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>
                <a:latin typeface="+mj-lt"/>
              </a:rPr>
              <a:t>*some slides were borrowed from </a:t>
            </a:r>
            <a:r>
              <a:rPr lang="en-US" sz="1400" dirty="0" err="1">
                <a:latin typeface="+mj-lt"/>
              </a:rPr>
              <a:t>Anupam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Datta’s</a:t>
            </a:r>
            <a:r>
              <a:rPr lang="en-US" sz="1400" dirty="0">
                <a:latin typeface="+mj-lt"/>
              </a:rPr>
              <a:t> MIT Big </a:t>
            </a:r>
            <a:r>
              <a:rPr lang="en-US" sz="1400" dirty="0" err="1">
                <a:latin typeface="+mj-lt"/>
              </a:rPr>
              <a:t>Data@CSAIL</a:t>
            </a:r>
            <a:endParaRPr lang="en-US" sz="1400" dirty="0">
              <a:latin typeface="+mj-lt"/>
            </a:endParaRP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>
                <a:latin typeface="+mj-lt"/>
              </a:rPr>
              <a:t>Data Privacy Series talk on `Accountable Big Data Systems’</a:t>
            </a:r>
            <a:endParaRPr lang="en-US" sz="1800" i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3825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0"/>
            <a:ext cx="10610491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86613" y="2900362"/>
            <a:ext cx="1600200" cy="100012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38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Dataset: </a:t>
            </a:r>
            <a:r>
              <a:rPr lang="en-US" b="1" dirty="0"/>
              <a:t>Portuguese Student Alcohol Consumption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Portuguese students’ grades and demographic information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Features: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failures,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studytime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Fedu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Health, etc.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Protected attribute: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Walc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lvl="1">
              <a:lnSpc>
                <a:spcPct val="150000"/>
              </a:lnSpc>
            </a:pPr>
            <a:r>
              <a:rPr lang="en-US" dirty="0"/>
              <a:t>Classification task: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grade</a:t>
            </a:r>
          </a:p>
        </p:txBody>
      </p:sp>
    </p:spTree>
    <p:extLst>
      <p:ext uri="{BB962C8B-B14F-4D97-AF65-F5344CB8AC3E}">
        <p14:creationId xmlns:p14="http://schemas.microsoft.com/office/powerpoint/2010/main" val="32946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0"/>
            <a:ext cx="10744200" cy="68001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23201" y="3132590"/>
            <a:ext cx="1631270" cy="110558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92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Use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Proxy Use: a building block towards use privacy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Some proxies are OK to use!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Example: cancer classification </a:t>
            </a:r>
            <a:r>
              <a:rPr lang="mr-IN" dirty="0"/>
              <a:t>–</a:t>
            </a:r>
            <a:r>
              <a:rPr lang="en-US" dirty="0"/>
              <a:t> any use of related health information could be justified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Contextual information is important</a:t>
            </a:r>
          </a:p>
        </p:txBody>
      </p:sp>
    </p:spTree>
    <p:extLst>
      <p:ext uri="{BB962C8B-B14F-4D97-AF65-F5344CB8AC3E}">
        <p14:creationId xmlns:p14="http://schemas.microsoft.com/office/powerpoint/2010/main" val="232617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76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Decomposition - Notations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340" y="1819280"/>
            <a:ext cx="8505319" cy="387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60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Systems are Ubiquitous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012" y="2094568"/>
            <a:ext cx="4686300" cy="24217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2012" y="3857142"/>
            <a:ext cx="6057900" cy="16644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1340" y="1883732"/>
            <a:ext cx="5786438" cy="8786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3550" y="2409735"/>
            <a:ext cx="4550569" cy="1521619"/>
          </a:xfrm>
          <a:prstGeom prst="rect">
            <a:avLst/>
          </a:prstGeom>
        </p:spPr>
      </p:pic>
      <p:sp>
        <p:nvSpPr>
          <p:cNvPr id="3" name="Web Service"/>
          <p:cNvSpPr/>
          <p:nvPr/>
        </p:nvSpPr>
        <p:spPr>
          <a:xfrm>
            <a:off x="3366576" y="3226125"/>
            <a:ext cx="1266825" cy="1266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Web services</a:t>
            </a:r>
          </a:p>
        </p:txBody>
      </p:sp>
      <p:sp>
        <p:nvSpPr>
          <p:cNvPr id="8" name="Credit"/>
          <p:cNvSpPr/>
          <p:nvPr/>
        </p:nvSpPr>
        <p:spPr>
          <a:xfrm>
            <a:off x="1984343" y="3223729"/>
            <a:ext cx="1266825" cy="1266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Credit</a:t>
            </a:r>
          </a:p>
        </p:txBody>
      </p:sp>
      <p:sp>
        <p:nvSpPr>
          <p:cNvPr id="9" name="Law Enforcement"/>
          <p:cNvSpPr/>
          <p:nvPr/>
        </p:nvSpPr>
        <p:spPr>
          <a:xfrm>
            <a:off x="7575979" y="3216186"/>
            <a:ext cx="1320694" cy="1266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Law Enforcement</a:t>
            </a:r>
          </a:p>
        </p:txBody>
      </p:sp>
      <p:sp>
        <p:nvSpPr>
          <p:cNvPr id="10" name="Healthcare"/>
          <p:cNvSpPr/>
          <p:nvPr/>
        </p:nvSpPr>
        <p:spPr>
          <a:xfrm>
            <a:off x="4756479" y="3235019"/>
            <a:ext cx="1266825" cy="1266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Healthcare</a:t>
            </a:r>
          </a:p>
        </p:txBody>
      </p:sp>
      <p:sp>
        <p:nvSpPr>
          <p:cNvPr id="11" name="Education"/>
          <p:cNvSpPr/>
          <p:nvPr/>
        </p:nvSpPr>
        <p:spPr>
          <a:xfrm>
            <a:off x="6133373" y="3216186"/>
            <a:ext cx="1320694" cy="1266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Education</a:t>
            </a:r>
          </a:p>
        </p:txBody>
      </p:sp>
      <p:sp>
        <p:nvSpPr>
          <p:cNvPr id="12" name="Etc"/>
          <p:cNvSpPr/>
          <p:nvPr/>
        </p:nvSpPr>
        <p:spPr>
          <a:xfrm>
            <a:off x="9018585" y="3223730"/>
            <a:ext cx="1320694" cy="1266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…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7362-133A-4923-9483-C19EA92A4A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4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Systems Threaten Fairness </a:t>
            </a:r>
            <a:br>
              <a:rPr lang="en-US" dirty="0"/>
            </a:br>
            <a:r>
              <a:rPr lang="en-US" sz="2400" dirty="0"/>
              <a:t>Explicit Use [</a:t>
            </a:r>
            <a:r>
              <a:rPr lang="en-US" sz="2400" dirty="0" err="1"/>
              <a:t>Datta</a:t>
            </a:r>
            <a:r>
              <a:rPr lang="en-US" sz="2400" dirty="0"/>
              <a:t>, </a:t>
            </a:r>
            <a:r>
              <a:rPr lang="en-US" sz="2400" dirty="0" err="1"/>
              <a:t>Tschantz</a:t>
            </a:r>
            <a:r>
              <a:rPr lang="en-US" sz="2400" dirty="0"/>
              <a:t>, Datta 2015]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7274327" y="1415563"/>
            <a:ext cx="1918915" cy="2483600"/>
            <a:chOff x="5964331" y="1505543"/>
            <a:chExt cx="1918915" cy="2483600"/>
          </a:xfrm>
        </p:grpSpPr>
        <p:pic>
          <p:nvPicPr>
            <p:cNvPr id="4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250" b="94250" l="1700" r="58924">
                          <a14:foregroundMark x1="36261" y1="19000" x2="36261" y2="19000"/>
                          <a14:foregroundMark x1="35411" y1="10500" x2="35411" y2="10500"/>
                          <a14:foregroundMark x1="37394" y1="6250" x2="37394" y2="6250"/>
                          <a14:foregroundMark x1="34844" y1="31250" x2="34844" y2="31250"/>
                          <a14:foregroundMark x1="40227" y1="30000" x2="40227" y2="30000"/>
                          <a14:foregroundMark x1="38244" y1="35750" x2="38244" y2="35750"/>
                          <a14:foregroundMark x1="37394" y1="39250" x2="37394" y2="39250"/>
                          <a14:foregroundMark x1="9065" y1="26500" x2="9065" y2="26500"/>
                          <a14:foregroundMark x1="2266" y1="22750" x2="2266" y2="22750"/>
                          <a14:foregroundMark x1="9915" y1="29250" x2="9915" y2="29250"/>
                          <a14:foregroundMark x1="7365" y1="30750" x2="7365" y2="30750"/>
                          <a14:foregroundMark x1="33144" y1="29250" x2="33144" y2="29250"/>
                          <a14:foregroundMark x1="28895" y1="93500" x2="28895" y2="93500"/>
                          <a14:foregroundMark x1="47025" y1="94250" x2="47025" y2="94250"/>
                          <a14:foregroundMark x1="39943" y1="21750" x2="39943" y2="217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544" r="34397"/>
            <a:stretch/>
          </p:blipFill>
          <p:spPr bwMode="auto">
            <a:xfrm>
              <a:off x="5964331" y="1505543"/>
              <a:ext cx="1156915" cy="172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544" r="34397"/>
            <a:stretch/>
          </p:blipFill>
          <p:spPr bwMode="auto">
            <a:xfrm>
              <a:off x="6116731" y="1657943"/>
              <a:ext cx="1156915" cy="172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544" r="34397"/>
            <a:stretch/>
          </p:blipFill>
          <p:spPr bwMode="auto">
            <a:xfrm>
              <a:off x="6269131" y="1810343"/>
              <a:ext cx="1156915" cy="172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544" r="34397"/>
            <a:stretch/>
          </p:blipFill>
          <p:spPr bwMode="auto">
            <a:xfrm>
              <a:off x="6421531" y="1962743"/>
              <a:ext cx="1156915" cy="172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544" r="34397"/>
            <a:stretch/>
          </p:blipFill>
          <p:spPr bwMode="auto">
            <a:xfrm>
              <a:off x="6573931" y="2115143"/>
              <a:ext cx="1156915" cy="172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544" r="34397"/>
            <a:stretch/>
          </p:blipFill>
          <p:spPr bwMode="auto">
            <a:xfrm>
              <a:off x="6726331" y="2267543"/>
              <a:ext cx="1156915" cy="172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2" descr="Average Joe and Josephin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750" b="95750" l="67139" r="96034">
                        <a14:foregroundMark x1="80737" y1="24250" x2="80737" y2="24250"/>
                        <a14:foregroundMark x1="67139" y1="22500" x2="67139" y2="22500"/>
                        <a14:foregroundMark x1="81586" y1="7750" x2="81586" y2="7750"/>
                        <a14:foregroundMark x1="76204" y1="61250" x2="76204" y2="61250"/>
                        <a14:foregroundMark x1="79320" y1="61500" x2="79320" y2="61500"/>
                        <a14:foregroundMark x1="77337" y1="92500" x2="77337" y2="92500"/>
                        <a14:foregroundMark x1="83853" y1="94000" x2="83853" y2="94000"/>
                        <a14:foregroundMark x1="83003" y1="95750" x2="83003" y2="95750"/>
                        <a14:foregroundMark x1="73654" y1="95000" x2="73654" y2="9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965" t="1" r="-16637" b="-8000"/>
          <a:stretch/>
        </p:blipFill>
        <p:spPr bwMode="auto">
          <a:xfrm>
            <a:off x="7852783" y="3989394"/>
            <a:ext cx="842366" cy="199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Group 32"/>
          <p:cNvGrpSpPr/>
          <p:nvPr/>
        </p:nvGrpSpPr>
        <p:grpSpPr>
          <a:xfrm>
            <a:off x="1702202" y="1939438"/>
            <a:ext cx="2647021" cy="3890592"/>
            <a:chOff x="392206" y="2029418"/>
            <a:chExt cx="2647021" cy="3890592"/>
          </a:xfrm>
        </p:grpSpPr>
        <p:pic>
          <p:nvPicPr>
            <p:cNvPr id="15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544" r="34397"/>
            <a:stretch/>
          </p:blipFill>
          <p:spPr bwMode="auto">
            <a:xfrm>
              <a:off x="392206" y="2029418"/>
              <a:ext cx="1156915" cy="172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965" t="1" r="-16637" b="-8000"/>
            <a:stretch/>
          </p:blipFill>
          <p:spPr bwMode="auto">
            <a:xfrm>
              <a:off x="1056388" y="2229604"/>
              <a:ext cx="842366" cy="19950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544" r="34397"/>
            <a:stretch/>
          </p:blipFill>
          <p:spPr bwMode="auto">
            <a:xfrm>
              <a:off x="813389" y="2639018"/>
              <a:ext cx="1156915" cy="172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965" t="1" r="-16637" b="-8000"/>
            <a:stretch/>
          </p:blipFill>
          <p:spPr bwMode="auto">
            <a:xfrm>
              <a:off x="1477571" y="2839204"/>
              <a:ext cx="842366" cy="19950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544" r="34397"/>
            <a:stretch/>
          </p:blipFill>
          <p:spPr bwMode="auto">
            <a:xfrm>
              <a:off x="1186284" y="3143304"/>
              <a:ext cx="1156915" cy="172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965" t="1" r="-16637" b="-8000"/>
            <a:stretch/>
          </p:blipFill>
          <p:spPr bwMode="auto">
            <a:xfrm>
              <a:off x="1850466" y="3343490"/>
              <a:ext cx="842366" cy="19950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544" r="34397"/>
            <a:stretch/>
          </p:blipFill>
          <p:spPr bwMode="auto">
            <a:xfrm>
              <a:off x="1532679" y="3724746"/>
              <a:ext cx="1156915" cy="172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Average Joe and Josephine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965" t="1" r="-16637" b="-8000"/>
            <a:stretch/>
          </p:blipFill>
          <p:spPr bwMode="auto">
            <a:xfrm>
              <a:off x="2196861" y="3924932"/>
              <a:ext cx="842366" cy="19950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3970263" y="1884578"/>
            <a:ext cx="3915326" cy="3754876"/>
            <a:chOff x="3970263" y="1608808"/>
            <a:chExt cx="3915326" cy="3754876"/>
          </a:xfrm>
        </p:grpSpPr>
        <p:sp>
          <p:nvSpPr>
            <p:cNvPr id="24" name="Rectangle 23"/>
            <p:cNvSpPr/>
            <p:nvPr/>
          </p:nvSpPr>
          <p:spPr>
            <a:xfrm>
              <a:off x="4664167" y="1608808"/>
              <a:ext cx="2548647" cy="3754876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Online</a:t>
              </a:r>
            </a:p>
            <a:p>
              <a:pPr algn="ctr"/>
              <a:r>
                <a:rPr lang="en-US" sz="3200" dirty="0"/>
                <a:t>Advertising System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3973503" y="2097791"/>
              <a:ext cx="749029" cy="1945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3970263" y="2561471"/>
              <a:ext cx="749029" cy="1945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009173" y="3047846"/>
              <a:ext cx="749029" cy="1945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136560" y="3398036"/>
              <a:ext cx="749029" cy="1945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4005933" y="4542641"/>
              <a:ext cx="749029" cy="1945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1702201" y="3283431"/>
            <a:ext cx="190662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gender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88537" y="3132437"/>
            <a:ext cx="2227635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high-paying job ads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7362-133A-4923-9483-C19EA92A4A8F}" type="slidenum">
              <a:rPr lang="en-US" smtClean="0"/>
              <a:t>3</a:t>
            </a:fld>
            <a:endParaRPr lang="en-US"/>
          </a:p>
        </p:txBody>
      </p:sp>
      <p:pic>
        <p:nvPicPr>
          <p:cNvPr id="42" name="Picture 2" descr="Average Joe and Josephin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750" b="95750" l="67139" r="96034">
                        <a14:foregroundMark x1="80737" y1="24250" x2="80737" y2="24250"/>
                        <a14:foregroundMark x1="67139" y1="22500" x2="67139" y2="22500"/>
                        <a14:foregroundMark x1="81586" y1="7750" x2="81586" y2="7750"/>
                        <a14:foregroundMark x1="76204" y1="61250" x2="76204" y2="61250"/>
                        <a14:foregroundMark x1="79320" y1="61500" x2="79320" y2="61500"/>
                        <a14:foregroundMark x1="77337" y1="92500" x2="77337" y2="92500"/>
                        <a14:foregroundMark x1="83853" y1="94000" x2="83853" y2="94000"/>
                        <a14:foregroundMark x1="83003" y1="95750" x2="83003" y2="95750"/>
                        <a14:foregroundMark x1="73654" y1="95000" x2="73654" y2="9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965" t="1" r="-16637" b="-8000"/>
          <a:stretch/>
        </p:blipFill>
        <p:spPr bwMode="auto">
          <a:xfrm>
            <a:off x="8083003" y="4141794"/>
            <a:ext cx="842366" cy="199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719881" y="2061448"/>
            <a:ext cx="1011676" cy="256673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1816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719881" y="4613631"/>
            <a:ext cx="1011676" cy="8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311</a:t>
            </a:r>
          </a:p>
        </p:txBody>
      </p:sp>
    </p:spTree>
    <p:extLst>
      <p:ext uri="{BB962C8B-B14F-4D97-AF65-F5344CB8AC3E}">
        <p14:creationId xmlns:p14="http://schemas.microsoft.com/office/powerpoint/2010/main" val="34646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5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Machine Learning Systems Threaten Privacy </a:t>
            </a:r>
            <a:br>
              <a:rPr lang="en-US" dirty="0"/>
            </a:br>
            <a:r>
              <a:rPr lang="x-none" sz="2400" dirty="0"/>
              <a:t>Proxy Use [Datta, Fredrikson, </a:t>
            </a:r>
            <a:r>
              <a:rPr lang="x-none" sz="2400" b="1" dirty="0">
                <a:solidFill>
                  <a:schemeClr val="accent2"/>
                </a:solidFill>
              </a:rPr>
              <a:t>Ko</a:t>
            </a:r>
            <a:r>
              <a:rPr lang="x-none" sz="2400" dirty="0"/>
              <a:t>, Mardziel, Sen 2016]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Using pregnancy status for marketing [Target 2012]</a:t>
            </a:r>
          </a:p>
          <a:p>
            <a:pPr marL="0" indent="0">
              <a:buNone/>
            </a:pPr>
            <a:endParaRPr lang="en-US" dirty="0"/>
          </a:p>
          <a:p>
            <a:endParaRPr lang="en-US" sz="2300" dirty="0"/>
          </a:p>
          <a:p>
            <a:pPr marL="0" indent="0">
              <a:buNone/>
            </a:pPr>
            <a:r>
              <a:rPr lang="en-US" sz="2300" dirty="0"/>
              <a:t>            </a:t>
            </a:r>
          </a:p>
          <a:p>
            <a:endParaRPr lang="en-US" sz="2300" dirty="0"/>
          </a:p>
          <a:p>
            <a:endParaRPr lang="en-US" sz="2300" dirty="0"/>
          </a:p>
          <a:p>
            <a:pPr marL="0" indent="0">
              <a:buNone/>
            </a:pPr>
            <a:endParaRPr lang="en-US" sz="2300" dirty="0"/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295105" y="3259257"/>
            <a:ext cx="2368938" cy="2271859"/>
            <a:chOff x="2739943" y="1514916"/>
            <a:chExt cx="3915326" cy="3754876"/>
          </a:xfrm>
        </p:grpSpPr>
        <p:sp>
          <p:nvSpPr>
            <p:cNvPr id="16" name="Rectangle 15"/>
            <p:cNvSpPr/>
            <p:nvPr/>
          </p:nvSpPr>
          <p:spPr>
            <a:xfrm>
              <a:off x="3433847" y="1514916"/>
              <a:ext cx="2548647" cy="3754876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Classifier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743183" y="2003899"/>
              <a:ext cx="749029" cy="1945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739943" y="2467579"/>
              <a:ext cx="749029" cy="1945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778853" y="2953954"/>
              <a:ext cx="749029" cy="1945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906240" y="3304144"/>
              <a:ext cx="749029" cy="1945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775613" y="4448749"/>
              <a:ext cx="749029" cy="1945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Isosceles Triangle 3"/>
          <p:cNvSpPr/>
          <p:nvPr/>
        </p:nvSpPr>
        <p:spPr>
          <a:xfrm rot="5400000">
            <a:off x="5809735" y="3331938"/>
            <a:ext cx="737079" cy="919353"/>
          </a:xfrm>
          <a:prstGeom prst="triangle">
            <a:avLst>
              <a:gd name="adj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>
            <a:stCxn id="4" idx="0"/>
            <a:endCxn id="16" idx="3"/>
          </p:cNvCxnSpPr>
          <p:nvPr/>
        </p:nvCxnSpPr>
        <p:spPr>
          <a:xfrm>
            <a:off x="6637951" y="3771138"/>
            <a:ext cx="619034" cy="624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714946" y="4395187"/>
            <a:ext cx="1495903" cy="650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310867" y="2376794"/>
            <a:ext cx="327084" cy="30632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endCxn id="4" idx="0"/>
          </p:cNvCxnSpPr>
          <p:nvPr/>
        </p:nvCxnSpPr>
        <p:spPr>
          <a:xfrm>
            <a:off x="6489618" y="2643199"/>
            <a:ext cx="148333" cy="11279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69871" y="2222526"/>
            <a:ext cx="1361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Pregnant?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21060" y="3304134"/>
            <a:ext cx="2370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Pre-natal vitamins?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Scent-free lotion?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876240" y="4160154"/>
            <a:ext cx="1361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Diaper coupons?</a:t>
            </a:r>
          </a:p>
        </p:txBody>
      </p:sp>
      <p:cxnSp>
        <p:nvCxnSpPr>
          <p:cNvPr id="2051" name="Straight Arrow Connector 2050"/>
          <p:cNvCxnSpPr/>
          <p:nvPr/>
        </p:nvCxnSpPr>
        <p:spPr>
          <a:xfrm flipH="1">
            <a:off x="6560131" y="2548316"/>
            <a:ext cx="2292039" cy="54507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907355" y="2331384"/>
            <a:ext cx="1361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Associated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693076" y="3264911"/>
            <a:ext cx="2292039" cy="54507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040299" y="3047979"/>
            <a:ext cx="202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Used</a:t>
            </a:r>
          </a:p>
        </p:txBody>
      </p:sp>
      <p:sp>
        <p:nvSpPr>
          <p:cNvPr id="28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14C87362-133A-4923-9483-C19EA92A4A8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25" grpId="0" animBg="1"/>
      <p:bldP spid="31" grpId="0"/>
      <p:bldP spid="33" grpId="0"/>
      <p:bldP spid="34" grpId="0"/>
      <p:bldP spid="40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3825570" y="4269700"/>
            <a:ext cx="7402989" cy="2169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OR ( IF { OR ( Shopped(Pre-natal vitamins),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        Shopped(Scent-free lotion),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        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…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),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   Diaper Coupons, Nothing }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IF { Shopped(Stationaries), Notebooks, Nothing } } )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072062" y="4337975"/>
            <a:ext cx="4300538" cy="1269480"/>
          </a:xfrm>
          <a:prstGeom prst="rect">
            <a:avLst/>
          </a:prstGeom>
          <a:solidFill>
            <a:schemeClr val="accent1">
              <a:lumMod val="75000"/>
              <a:alpha val="2980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Systems as Programs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081710" y="1650268"/>
            <a:ext cx="1542039" cy="22718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Classifier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663829" y="1946123"/>
            <a:ext cx="453194" cy="11772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661869" y="2226669"/>
            <a:ext cx="453194" cy="11772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685411" y="2520947"/>
            <a:ext cx="453194" cy="11772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577613" y="2732827"/>
            <a:ext cx="453194" cy="11772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683451" y="3425361"/>
            <a:ext cx="453194" cy="11772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Isosceles Triangle 3"/>
          <p:cNvSpPr/>
          <p:nvPr/>
        </p:nvSpPr>
        <p:spPr>
          <a:xfrm rot="5400000">
            <a:off x="4176499" y="1722949"/>
            <a:ext cx="737079" cy="919353"/>
          </a:xfrm>
          <a:prstGeom prst="triangle">
            <a:avLst>
              <a:gd name="adj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Connector 44"/>
          <p:cNvCxnSpPr>
            <a:stCxn id="39" idx="0"/>
          </p:cNvCxnSpPr>
          <p:nvPr/>
        </p:nvCxnSpPr>
        <p:spPr>
          <a:xfrm>
            <a:off x="5004715" y="2162149"/>
            <a:ext cx="619034" cy="624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081710" y="2786198"/>
            <a:ext cx="1495903" cy="650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27094" y="1708592"/>
            <a:ext cx="2011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Pre-natal vitamins</a:t>
            </a:r>
          </a:p>
          <a:p>
            <a:r>
              <a:rPr lang="en-US" dirty="0"/>
              <a:t>Scent-free lotion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985898" y="2060644"/>
            <a:ext cx="1007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Diaper</a:t>
            </a:r>
          </a:p>
          <a:p>
            <a:r>
              <a:rPr lang="en-US" dirty="0"/>
              <a:t>Coupons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625544" y="3238320"/>
            <a:ext cx="201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Stationaries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85898" y="2857513"/>
            <a:ext cx="1203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Notebooks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9372600" y="3025588"/>
            <a:ext cx="1008527" cy="1746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9936378" y="2637756"/>
            <a:ext cx="149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Sub-program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2920028" y="5607455"/>
            <a:ext cx="905543" cy="806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909482" y="5463114"/>
            <a:ext cx="1121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131708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44" grpId="0" animBg="1"/>
      <p:bldP spid="50" grpId="0"/>
      <p:bldP spid="56" grpId="0"/>
      <p:bldP spid="64" grpId="0"/>
      <p:bldP spid="65" grpId="0"/>
      <p:bldP spid="67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Program Syntax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686" y="1633537"/>
            <a:ext cx="7168627" cy="3395666"/>
          </a:xfrm>
        </p:spPr>
      </p:pic>
      <p:sp>
        <p:nvSpPr>
          <p:cNvPr id="7" name="TextBox 6"/>
          <p:cNvSpPr txBox="1"/>
          <p:nvPr/>
        </p:nvSpPr>
        <p:spPr>
          <a:xfrm>
            <a:off x="1128713" y="5225835"/>
            <a:ext cx="10225087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x-none" sz="2400" dirty="0"/>
              <a:t>Supports various families of classifiers including </a:t>
            </a:r>
            <a:r>
              <a:rPr lang="x-none" sz="2400" i="1" dirty="0"/>
              <a:t>Decision Trees</a:t>
            </a:r>
            <a:r>
              <a:rPr lang="x-none" sz="2400" dirty="0"/>
              <a:t>, families of </a:t>
            </a:r>
            <a:r>
              <a:rPr lang="x-none" sz="2400" i="1" dirty="0"/>
              <a:t>Linear Classifiers, Random Forests</a:t>
            </a:r>
            <a:r>
              <a:rPr lang="x-none" sz="2400" dirty="0"/>
              <a:t>, and so on.</a:t>
            </a:r>
          </a:p>
        </p:txBody>
      </p:sp>
    </p:spTree>
    <p:extLst>
      <p:ext uri="{BB962C8B-B14F-4D97-AF65-F5344CB8AC3E}">
        <p14:creationId xmlns:p14="http://schemas.microsoft.com/office/powerpoint/2010/main" val="50440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9351" y="5589091"/>
            <a:ext cx="8093298" cy="6567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Decomposition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6586" y="1583653"/>
            <a:ext cx="5849678" cy="1708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OR ( IF { OR ( Shopped(Pre-natal vitamins), 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             Shopped(Scent-free lotion),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             </a:t>
            </a:r>
            <a:r>
              <a:rPr lang="mr-IN" sz="1400" dirty="0">
                <a:latin typeface="Consolas" charset="0"/>
                <a:ea typeface="Consolas" charset="0"/>
                <a:cs typeface="Consolas" charset="0"/>
              </a:rPr>
              <a:t>…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),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        Diaper Coupons, Nothing }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   IF { Shopped(Stationaries), Notebooks, Nothing } } 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00197" y="1666216"/>
            <a:ext cx="3443292" cy="952920"/>
          </a:xfrm>
          <a:prstGeom prst="rect">
            <a:avLst/>
          </a:prstGeom>
          <a:solidFill>
            <a:schemeClr val="accent1">
              <a:lumMod val="75000"/>
              <a:alpha val="2980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6586" y="3464829"/>
            <a:ext cx="5849678" cy="1708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OR ( If {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	  Diaper Coupons, Nothing }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   IF { Shopped(Stationaries), Notebooks, Nothing } } 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00197" y="3560993"/>
            <a:ext cx="3443292" cy="952920"/>
          </a:xfrm>
          <a:prstGeom prst="rect">
            <a:avLst/>
          </a:prstGeom>
          <a:solidFill>
            <a:schemeClr val="accent1">
              <a:lumMod val="75000"/>
              <a:alpha val="2980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U</a:t>
            </a:r>
            <a:endParaRPr lang="en-US" b="1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627904" y="2129973"/>
                <a:ext cx="6286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904" y="2129973"/>
                <a:ext cx="628698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656478" y="3951725"/>
                <a:ext cx="6286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478" y="3951725"/>
                <a:ext cx="628698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2494" y="2287811"/>
            <a:ext cx="4406900" cy="3937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492" y="4107771"/>
            <a:ext cx="4445000" cy="3937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8496446" y="1874942"/>
            <a:ext cx="1769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Original program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830964" y="2658136"/>
            <a:ext cx="140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Sub-program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596461" y="3726347"/>
            <a:ext cx="1465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 program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9351" y="5589091"/>
            <a:ext cx="8093298" cy="65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4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14" grpId="1" animBg="1"/>
      <p:bldP spid="17" grpId="1" animBg="1"/>
      <p:bldP spid="23" grpId="1" animBg="1"/>
      <p:bldP spid="29" grpId="0"/>
      <p:bldP spid="30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 Use: a 2-phase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1711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sub-program that is </a:t>
                </a:r>
                <a:r>
                  <a:rPr lang="en-US" b="1" dirty="0">
                    <a:solidFill>
                      <a:srgbClr val="C00000"/>
                    </a:solidFill>
                  </a:rPr>
                  <a:t>influential</a:t>
                </a: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to the original program</a:t>
                </a:r>
              </a:p>
              <a:p>
                <a:pPr lvl="1"/>
                <a:r>
                  <a:rPr lang="en-US" dirty="0"/>
                  <a:t>Qualitatively: Change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]</m:t>
                    </m:r>
                  </m:oMath>
                </a14:m>
                <a:r>
                  <a:rPr lang="en-US" dirty="0"/>
                  <a:t>, does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]</m:t>
                    </m:r>
                  </m:oMath>
                </a14:m>
                <a:r>
                  <a:rPr lang="en-US" dirty="0"/>
                  <a:t> change?</a:t>
                </a:r>
              </a:p>
              <a:p>
                <a:pPr lvl="1"/>
                <a:r>
                  <a:rPr lang="en-US" dirty="0"/>
                  <a:t>Quantitatively: QII[</a:t>
                </a:r>
                <a:r>
                  <a:rPr lang="en-US" dirty="0" err="1"/>
                  <a:t>Datta</a:t>
                </a:r>
                <a:r>
                  <a:rPr lang="en-US" dirty="0"/>
                  <a:t> et al., 2016]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 sub-program that is </a:t>
                </a:r>
                <a:r>
                  <a:rPr lang="en-US" b="1" dirty="0">
                    <a:solidFill>
                      <a:srgbClr val="C00000"/>
                    </a:solidFill>
                  </a:rPr>
                  <a:t>associated</a:t>
                </a: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to the protected attribute</a:t>
                </a:r>
              </a:p>
              <a:p>
                <a:pPr lvl="1"/>
                <a:r>
                  <a:rPr lang="en-US" dirty="0"/>
                  <a:t>Association measure: NMI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𝜺</m:t>
                        </m:r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𝜹</m:t>
                        </m:r>
                      </m:e>
                    </m:d>
                  </m:oMath>
                </a14:m>
                <a:r>
                  <a:rPr lang="en-US" b="1" dirty="0"/>
                  <a:t>-</a:t>
                </a:r>
                <a:r>
                  <a:rPr lang="en-US" b="1" i="1" dirty="0"/>
                  <a:t>proxy use</a:t>
                </a:r>
                <a:r>
                  <a:rPr lang="en-US" dirty="0"/>
                  <a:t>: exhaustively search for every sub-programs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17118"/>
              </a:xfrm>
              <a:blipFill rotWithShape="0">
                <a:blip r:embed="rId3"/>
                <a:stretch>
                  <a:fillRect l="-1043" t="-2159" b="-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866" y="3100386"/>
            <a:ext cx="7807395" cy="75723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6802" y="5053693"/>
            <a:ext cx="1643063" cy="42217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524031" y="3333747"/>
            <a:ext cx="395278" cy="40869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48222" y="5053693"/>
            <a:ext cx="423855" cy="41910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97530" y="5053692"/>
            <a:ext cx="423855" cy="41910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1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Dataset: </a:t>
            </a:r>
            <a:r>
              <a:rPr lang="en-US" b="1" dirty="0"/>
              <a:t>Indonesian Contraception Dataset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Survey of Indonesian women whether they use contraception methods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Features: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education, children, etc.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Protected attribute: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religion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Classification task: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contra</a:t>
            </a:r>
          </a:p>
        </p:txBody>
      </p:sp>
    </p:spTree>
    <p:extLst>
      <p:ext uri="{BB962C8B-B14F-4D97-AF65-F5344CB8AC3E}">
        <p14:creationId xmlns:p14="http://schemas.microsoft.com/office/powerpoint/2010/main" val="1900929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721</Words>
  <Application>Microsoft Office PowerPoint</Application>
  <PresentationFormat>Widescreen</PresentationFormat>
  <Paragraphs>141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Mangal</vt:lpstr>
      <vt:lpstr>ＭＳ Ｐゴシック</vt:lpstr>
      <vt:lpstr>Arial</vt:lpstr>
      <vt:lpstr>Calibri</vt:lpstr>
      <vt:lpstr>Calibri Light</vt:lpstr>
      <vt:lpstr>Cambria Math</vt:lpstr>
      <vt:lpstr>Consolas</vt:lpstr>
      <vt:lpstr>Courier New</vt:lpstr>
      <vt:lpstr>Wingdings 3</vt:lpstr>
      <vt:lpstr>Office Theme</vt:lpstr>
      <vt:lpstr>Use Privacy in Machine Learning Systems via Proxy Use</vt:lpstr>
      <vt:lpstr>Machine Learning Systems are Ubiquitous</vt:lpstr>
      <vt:lpstr>Machine Learning Systems Threaten Fairness  Explicit Use [Datta, Tschantz, Datta 2015]</vt:lpstr>
      <vt:lpstr>Machine Learning Systems Threaten Privacy  Proxy Use [Datta, Fredrikson, Ko, Mardziel, Sen 2016]</vt:lpstr>
      <vt:lpstr>Machine Learning Systems as Programs</vt:lpstr>
      <vt:lpstr>Program Syntax</vt:lpstr>
      <vt:lpstr>Program Decomposition</vt:lpstr>
      <vt:lpstr>Proxy Use: a 2-phase definition</vt:lpstr>
      <vt:lpstr>Results</vt:lpstr>
      <vt:lpstr>PowerPoint Presentation</vt:lpstr>
      <vt:lpstr>Results</vt:lpstr>
      <vt:lpstr>PowerPoint Presentation</vt:lpstr>
      <vt:lpstr>Towards Use Privacy</vt:lpstr>
      <vt:lpstr>Thank you!</vt:lpstr>
      <vt:lpstr>Program Decomposition - Notations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Proxy: </dc:title>
  <dc:creator>Gihyuk Ko</dc:creator>
  <cp:lastModifiedBy>Gihyuk Ko</cp:lastModifiedBy>
  <cp:revision>103</cp:revision>
  <dcterms:created xsi:type="dcterms:W3CDTF">2016-11-07T19:12:47Z</dcterms:created>
  <dcterms:modified xsi:type="dcterms:W3CDTF">2016-12-05T19:15:51Z</dcterms:modified>
</cp:coreProperties>
</file>