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257" r:id="rId3"/>
    <p:sldId id="277" r:id="rId4"/>
    <p:sldId id="278" r:id="rId5"/>
    <p:sldId id="294" r:id="rId6"/>
    <p:sldId id="286" r:id="rId7"/>
    <p:sldId id="287" r:id="rId8"/>
    <p:sldId id="280" r:id="rId9"/>
    <p:sldId id="281" r:id="rId10"/>
    <p:sldId id="295" r:id="rId11"/>
    <p:sldId id="262" r:id="rId12"/>
    <p:sldId id="263" r:id="rId13"/>
    <p:sldId id="297" r:id="rId14"/>
    <p:sldId id="272" r:id="rId15"/>
    <p:sldId id="292" r:id="rId16"/>
    <p:sldId id="296" r:id="rId17"/>
    <p:sldId id="299" r:id="rId18"/>
    <p:sldId id="274" r:id="rId19"/>
    <p:sldId id="271" r:id="rId20"/>
    <p:sldId id="288" r:id="rId21"/>
    <p:sldId id="289" r:id="rId22"/>
    <p:sldId id="298"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88" autoAdjust="0"/>
  </p:normalViewPr>
  <p:slideViewPr>
    <p:cSldViewPr snapToGrid="0">
      <p:cViewPr varScale="1">
        <p:scale>
          <a:sx n="71" d="100"/>
          <a:sy n="71" d="100"/>
        </p:scale>
        <p:origin x="71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mily\Code\ABSTRACT\coati-results\asplos_rerun\outputs\harv_pwr_runtimes.csv"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01851586998107"/>
          <c:y val="3.6469101768895014E-2"/>
          <c:w val="0.79946610164881304"/>
          <c:h val="0.76019462025916507"/>
        </c:manualLayout>
      </c:layout>
      <c:barChart>
        <c:barDir val="col"/>
        <c:grouping val="clustered"/>
        <c:varyColors val="0"/>
        <c:ser>
          <c:idx val="0"/>
          <c:order val="0"/>
          <c:tx>
            <c:strRef>
              <c:f>Sheet1!$B$26</c:f>
              <c:strCache>
                <c:ptCount val="1"/>
                <c:pt idx="0">
                  <c:v>Coati</c:v>
                </c:pt>
              </c:strCache>
            </c:strRef>
          </c:tx>
          <c:spPr>
            <a:solidFill>
              <a:schemeClr val="accent2"/>
            </a:solidFill>
            <a:ln>
              <a:noFill/>
            </a:ln>
            <a:effectLst/>
          </c:spPr>
          <c:invertIfNegative val="0"/>
          <c:cat>
            <c:strRef>
              <c:f>Sheet1!$C$25:$H$25</c:f>
              <c:strCache>
                <c:ptCount val="6"/>
                <c:pt idx="0">
                  <c:v>BC</c:v>
                </c:pt>
                <c:pt idx="1">
                  <c:v>AR</c:v>
                </c:pt>
                <c:pt idx="2">
                  <c:v>RSA</c:v>
                </c:pt>
                <c:pt idx="3">
                  <c:v>CEM</c:v>
                </c:pt>
                <c:pt idx="4">
                  <c:v>CF</c:v>
                </c:pt>
                <c:pt idx="5">
                  <c:v>BF</c:v>
                </c:pt>
              </c:strCache>
            </c:strRef>
          </c:cat>
          <c:val>
            <c:numRef>
              <c:f>Sheet1!$C$26:$H$26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2D79-4E38-9EA6-D9B3FBE0379D}"/>
            </c:ext>
          </c:extLst>
        </c:ser>
        <c:ser>
          <c:idx val="1"/>
          <c:order val="1"/>
          <c:tx>
            <c:strRef>
              <c:f>Sheet1!$B$27</c:f>
              <c:strCache>
                <c:ptCount val="1"/>
                <c:pt idx="0">
                  <c:v>Hand-Op</c:v>
                </c:pt>
              </c:strCache>
            </c:strRef>
          </c:tx>
          <c:spPr>
            <a:solidFill>
              <a:schemeClr val="accent4"/>
            </a:solidFill>
            <a:ln>
              <a:noFill/>
            </a:ln>
            <a:effectLst/>
          </c:spPr>
          <c:invertIfNegative val="0"/>
          <c:cat>
            <c:strRef>
              <c:f>Sheet1!$C$25:$H$25</c:f>
              <c:strCache>
                <c:ptCount val="6"/>
                <c:pt idx="0">
                  <c:v>BC</c:v>
                </c:pt>
                <c:pt idx="1">
                  <c:v>AR</c:v>
                </c:pt>
                <c:pt idx="2">
                  <c:v>RSA</c:v>
                </c:pt>
                <c:pt idx="3">
                  <c:v>CEM</c:v>
                </c:pt>
                <c:pt idx="4">
                  <c:v>CF</c:v>
                </c:pt>
                <c:pt idx="5">
                  <c:v>BF</c:v>
                </c:pt>
              </c:strCache>
            </c:strRef>
          </c:cat>
          <c:val>
            <c:numRef>
              <c:f>Sheet1!$C$27:$H$27</c:f>
              <c:numCache>
                <c:formatCode>General</c:formatCode>
                <c:ptCount val="6"/>
                <c:pt idx="0">
                  <c:v>4.333333333333333</c:v>
                </c:pt>
                <c:pt idx="1">
                  <c:v>10</c:v>
                </c:pt>
                <c:pt idx="2">
                  <c:v>5</c:v>
                </c:pt>
                <c:pt idx="3">
                  <c:v>1.1428571428571428</c:v>
                </c:pt>
                <c:pt idx="4">
                  <c:v>8</c:v>
                </c:pt>
                <c:pt idx="5">
                  <c:v>2.4</c:v>
                </c:pt>
              </c:numCache>
            </c:numRef>
          </c:val>
          <c:extLst>
            <c:ext xmlns:c16="http://schemas.microsoft.com/office/drawing/2014/chart" uri="{C3380CC4-5D6E-409C-BE32-E72D297353CC}">
              <c16:uniqueId val="{00000001-2D79-4E38-9EA6-D9B3FBE0379D}"/>
            </c:ext>
          </c:extLst>
        </c:ser>
        <c:ser>
          <c:idx val="2"/>
          <c:order val="2"/>
          <c:tx>
            <c:strRef>
              <c:f>Sheet1!$B$28</c:f>
              <c:strCache>
                <c:ptCount val="1"/>
              </c:strCache>
            </c:strRef>
          </c:tx>
          <c:spPr>
            <a:solidFill>
              <a:schemeClr val="accent6"/>
            </a:solidFill>
            <a:ln>
              <a:noFill/>
            </a:ln>
            <a:effectLst/>
          </c:spPr>
          <c:invertIfNegative val="0"/>
          <c:cat>
            <c:strRef>
              <c:f>Sheet1!$C$25:$H$25</c:f>
              <c:strCache>
                <c:ptCount val="6"/>
                <c:pt idx="0">
                  <c:v>BC</c:v>
                </c:pt>
                <c:pt idx="1">
                  <c:v>AR</c:v>
                </c:pt>
                <c:pt idx="2">
                  <c:v>RSA</c:v>
                </c:pt>
                <c:pt idx="3">
                  <c:v>CEM</c:v>
                </c:pt>
                <c:pt idx="4">
                  <c:v>CF</c:v>
                </c:pt>
                <c:pt idx="5">
                  <c:v>BF</c:v>
                </c:pt>
              </c:strCache>
            </c:strRef>
          </c:cat>
          <c:val>
            <c:numRef>
              <c:f>Sheet1!$C$28:$H$28</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2D79-4E38-9EA6-D9B3FBE0379D}"/>
            </c:ext>
          </c:extLst>
        </c:ser>
        <c:dLbls>
          <c:showLegendKey val="0"/>
          <c:showVal val="0"/>
          <c:showCatName val="0"/>
          <c:showSerName val="0"/>
          <c:showPercent val="0"/>
          <c:showBubbleSize val="0"/>
        </c:dLbls>
        <c:gapWidth val="0"/>
        <c:overlap val="1"/>
        <c:axId val="324576880"/>
        <c:axId val="375896672"/>
      </c:barChart>
      <c:catAx>
        <c:axId val="32457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2000" b="1" i="0" u="none" strike="noStrike" kern="1200" baseline="0">
                <a:solidFill>
                  <a:schemeClr val="tx1">
                    <a:lumMod val="65000"/>
                    <a:lumOff val="35000"/>
                  </a:schemeClr>
                </a:solidFill>
                <a:latin typeface="Ebrima" panose="02000000000000000000" pitchFamily="2" charset="0"/>
                <a:ea typeface="+mn-ea"/>
                <a:cs typeface="+mn-cs"/>
              </a:defRPr>
            </a:pPr>
            <a:endParaRPr lang="en-US"/>
          </a:p>
        </c:txPr>
        <c:crossAx val="375896672"/>
        <c:crosses val="autoZero"/>
        <c:auto val="1"/>
        <c:lblAlgn val="ctr"/>
        <c:lblOffset val="100"/>
        <c:noMultiLvlLbl val="0"/>
      </c:catAx>
      <c:valAx>
        <c:axId val="3758966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aseline="0" dirty="0">
                    <a:latin typeface="Ebrima" panose="02000000000000000000" pitchFamily="2" charset="0"/>
                    <a:ea typeface="Ebrima" panose="02000000000000000000" pitchFamily="2" charset="0"/>
                    <a:cs typeface="Ebrima" panose="02000000000000000000" pitchFamily="2" charset="0"/>
                  </a:rPr>
                  <a:t>Norm, </a:t>
                </a:r>
                <a:r>
                  <a:rPr lang="en-US" sz="2400" baseline="0" dirty="0" err="1">
                    <a:latin typeface="Ebrima" panose="02000000000000000000" pitchFamily="2" charset="0"/>
                    <a:ea typeface="Ebrima" panose="02000000000000000000" pitchFamily="2" charset="0"/>
                    <a:cs typeface="Ebrima" panose="02000000000000000000" pitchFamily="2" charset="0"/>
                  </a:rPr>
                  <a:t>L.o.C</a:t>
                </a:r>
                <a:r>
                  <a:rPr lang="en-US" sz="2400" baseline="0" dirty="0">
                    <a:latin typeface="Ebrima" panose="02000000000000000000" pitchFamily="2" charset="0"/>
                    <a:ea typeface="Ebrima" panose="02000000000000000000" pitchFamily="2" charset="0"/>
                    <a:cs typeface="Ebrima" panose="02000000000000000000" pitchFamily="2" charset="0"/>
                  </a:rPr>
                  <a:t> for Sync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Ebrima" panose="02000000000000000000" pitchFamily="2" charset="0"/>
                <a:ea typeface="+mn-ea"/>
                <a:cs typeface="+mn-cs"/>
              </a:defRPr>
            </a:pPr>
            <a:endParaRPr lang="en-US"/>
          </a:p>
        </c:txPr>
        <c:crossAx val="324576880"/>
        <c:crosses val="autoZero"/>
        <c:crossBetween val="between"/>
      </c:valAx>
      <c:spPr>
        <a:noFill/>
        <a:ln>
          <a:noFill/>
        </a:ln>
        <a:effectLst/>
      </c:spPr>
    </c:plotArea>
    <c:legend>
      <c:legendPos val="tr"/>
      <c:legendEntry>
        <c:idx val="2"/>
        <c:delete val="1"/>
      </c:legendEntry>
      <c:layout>
        <c:manualLayout>
          <c:xMode val="edge"/>
          <c:yMode val="edge"/>
          <c:x val="0.41079656040584978"/>
          <c:y val="0"/>
          <c:w val="0.57699418246639489"/>
          <c:h val="0.20327141789884448"/>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Ebrima"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2961757902064"/>
          <c:y val="4.571813939924177E-2"/>
          <c:w val="0.7879371630713361"/>
          <c:h val="0.84424128323068803"/>
        </c:manualLayout>
      </c:layout>
      <c:barChart>
        <c:barDir val="col"/>
        <c:grouping val="clustered"/>
        <c:varyColors val="0"/>
        <c:ser>
          <c:idx val="0"/>
          <c:order val="0"/>
          <c:tx>
            <c:strRef>
              <c:f>Sheet1!$B$21</c:f>
              <c:strCache>
                <c:ptCount val="1"/>
                <c:pt idx="0">
                  <c:v>Coati</c:v>
                </c:pt>
              </c:strCache>
            </c:strRef>
          </c:tx>
          <c:spPr>
            <a:solidFill>
              <a:schemeClr val="accent2"/>
            </a:solidFill>
            <a:ln>
              <a:noFill/>
            </a:ln>
            <a:effectLst/>
          </c:spPr>
          <c:invertIfNegative val="0"/>
          <c:cat>
            <c:strRef>
              <c:f>Sheet1!$C$20:$H$20</c:f>
              <c:strCache>
                <c:ptCount val="6"/>
                <c:pt idx="0">
                  <c:v>BC</c:v>
                </c:pt>
                <c:pt idx="1">
                  <c:v>AR</c:v>
                </c:pt>
                <c:pt idx="2">
                  <c:v>RSA</c:v>
                </c:pt>
                <c:pt idx="3">
                  <c:v>CEM</c:v>
                </c:pt>
                <c:pt idx="4">
                  <c:v>CF</c:v>
                </c:pt>
                <c:pt idx="5">
                  <c:v>BF</c:v>
                </c:pt>
              </c:strCache>
            </c:strRef>
          </c:cat>
          <c:val>
            <c:numRef>
              <c:f>Sheet1!$C$21:$H$21</c:f>
              <c:numCache>
                <c:formatCode>General</c:formatCode>
                <c:ptCount val="6"/>
                <c:pt idx="0">
                  <c:v>7</c:v>
                </c:pt>
                <c:pt idx="1">
                  <c:v>3</c:v>
                </c:pt>
                <c:pt idx="2">
                  <c:v>2</c:v>
                </c:pt>
                <c:pt idx="3">
                  <c:v>1</c:v>
                </c:pt>
                <c:pt idx="4">
                  <c:v>2</c:v>
                </c:pt>
                <c:pt idx="5">
                  <c:v>0</c:v>
                </c:pt>
              </c:numCache>
            </c:numRef>
          </c:val>
          <c:extLst>
            <c:ext xmlns:c16="http://schemas.microsoft.com/office/drawing/2014/chart" uri="{C3380CC4-5D6E-409C-BE32-E72D297353CC}">
              <c16:uniqueId val="{00000000-B6B7-4F88-899E-4E5B1977A674}"/>
            </c:ext>
          </c:extLst>
        </c:ser>
        <c:ser>
          <c:idx val="1"/>
          <c:order val="1"/>
          <c:tx>
            <c:strRef>
              <c:f>Sheet1!$B$22</c:f>
              <c:strCache>
                <c:ptCount val="1"/>
                <c:pt idx="0">
                  <c:v>Hand-Op</c:v>
                </c:pt>
              </c:strCache>
            </c:strRef>
          </c:tx>
          <c:spPr>
            <a:solidFill>
              <a:schemeClr val="accent4"/>
            </a:solidFill>
            <a:ln>
              <a:noFill/>
            </a:ln>
            <a:effectLst/>
          </c:spPr>
          <c:invertIfNegative val="0"/>
          <c:cat>
            <c:strRef>
              <c:f>Sheet1!$C$20:$H$20</c:f>
              <c:strCache>
                <c:ptCount val="6"/>
                <c:pt idx="0">
                  <c:v>BC</c:v>
                </c:pt>
                <c:pt idx="1">
                  <c:v>AR</c:v>
                </c:pt>
                <c:pt idx="2">
                  <c:v>RSA</c:v>
                </c:pt>
                <c:pt idx="3">
                  <c:v>CEM</c:v>
                </c:pt>
                <c:pt idx="4">
                  <c:v>CF</c:v>
                </c:pt>
                <c:pt idx="5">
                  <c:v>BF</c:v>
                </c:pt>
              </c:strCache>
            </c:strRef>
          </c:cat>
          <c:val>
            <c:numRef>
              <c:f>Sheet1!$C$22:$H$22</c:f>
              <c:numCache>
                <c:formatCode>General</c:formatCode>
                <c:ptCount val="6"/>
                <c:pt idx="0">
                  <c:v>14</c:v>
                </c:pt>
                <c:pt idx="1">
                  <c:v>9</c:v>
                </c:pt>
                <c:pt idx="2">
                  <c:v>0</c:v>
                </c:pt>
                <c:pt idx="3">
                  <c:v>1</c:v>
                </c:pt>
                <c:pt idx="4">
                  <c:v>3</c:v>
                </c:pt>
                <c:pt idx="5">
                  <c:v>0</c:v>
                </c:pt>
              </c:numCache>
            </c:numRef>
          </c:val>
          <c:extLst>
            <c:ext xmlns:c16="http://schemas.microsoft.com/office/drawing/2014/chart" uri="{C3380CC4-5D6E-409C-BE32-E72D297353CC}">
              <c16:uniqueId val="{00000001-B6B7-4F88-899E-4E5B1977A674}"/>
            </c:ext>
          </c:extLst>
        </c:ser>
        <c:dLbls>
          <c:showLegendKey val="0"/>
          <c:showVal val="0"/>
          <c:showCatName val="0"/>
          <c:showSerName val="0"/>
          <c:showPercent val="0"/>
          <c:showBubbleSize val="0"/>
        </c:dLbls>
        <c:gapWidth val="100"/>
        <c:overlap val="1"/>
        <c:axId val="618298976"/>
        <c:axId val="618302256"/>
      </c:barChart>
      <c:catAx>
        <c:axId val="61829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Ebrima" panose="02000000000000000000" pitchFamily="2" charset="0"/>
                <a:ea typeface="+mn-ea"/>
                <a:cs typeface="+mn-cs"/>
              </a:defRPr>
            </a:pPr>
            <a:endParaRPr lang="en-US"/>
          </a:p>
        </c:txPr>
        <c:crossAx val="618302256"/>
        <c:crosses val="autoZero"/>
        <c:auto val="1"/>
        <c:lblAlgn val="ctr"/>
        <c:lblOffset val="100"/>
        <c:noMultiLvlLbl val="0"/>
      </c:catAx>
      <c:valAx>
        <c:axId val="618302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aseline="0" dirty="0">
                    <a:latin typeface="Ebrima" panose="02000000000000000000" pitchFamily="2" charset="0"/>
                    <a:ea typeface="Ebrima" panose="02000000000000000000" pitchFamily="2" charset="0"/>
                    <a:cs typeface="Ebrima" panose="02000000000000000000" pitchFamily="2" charset="0"/>
                  </a:rPr>
                  <a:t>Transitions for Sync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Ebrima" panose="02000000000000000000" pitchFamily="2" charset="0"/>
                <a:ea typeface="+mn-ea"/>
                <a:cs typeface="+mn-cs"/>
              </a:defRPr>
            </a:pPr>
            <a:endParaRPr lang="en-US"/>
          </a:p>
        </c:txPr>
        <c:crossAx val="618298976"/>
        <c:crosses val="autoZero"/>
        <c:crossBetween val="between"/>
      </c:valAx>
      <c:spPr>
        <a:noFill/>
        <a:ln>
          <a:noFill/>
        </a:ln>
        <a:effectLst/>
      </c:spPr>
    </c:plotArea>
    <c:legend>
      <c:legendPos val="b"/>
      <c:layout>
        <c:manualLayout>
          <c:xMode val="edge"/>
          <c:yMode val="edge"/>
          <c:x val="0.3984437806794226"/>
          <c:y val="0.14966545735220904"/>
          <c:w val="0.51419387599828337"/>
          <c:h val="7.812554680664916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Ebrima"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latin typeface="Ebrima" panose="02000000000000000000" pitchFamily="2" charset="0"/>
                <a:ea typeface="Ebrima" panose="02000000000000000000" pitchFamily="2" charset="0"/>
                <a:cs typeface="Ebrima" panose="02000000000000000000" pitchFamily="2" charset="0"/>
              </a:rPr>
              <a:t>Runtime on Harvested Energy</a:t>
            </a:r>
            <a:endParaRPr lang="en-US" dirty="0">
              <a:latin typeface="Ebrima" panose="02000000000000000000" pitchFamily="2" charset="0"/>
              <a:ea typeface="Ebrima" panose="02000000000000000000" pitchFamily="2" charset="0"/>
              <a:cs typeface="Ebrima" panose="02000000000000000000" pitchFamily="2" charset="0"/>
            </a:endParaRPr>
          </a:p>
        </c:rich>
      </c:tx>
      <c:layout>
        <c:manualLayout>
          <c:xMode val="edge"/>
          <c:yMode val="edge"/>
          <c:x val="0.318962710084033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32774984993997"/>
          <c:y val="8.0655830830962644E-2"/>
          <c:w val="0.85190998274309726"/>
          <c:h val="0.78554288129916106"/>
        </c:manualLayout>
      </c:layout>
      <c:barChart>
        <c:barDir val="col"/>
        <c:grouping val="clustered"/>
        <c:varyColors val="0"/>
        <c:ser>
          <c:idx val="0"/>
          <c:order val="0"/>
          <c:tx>
            <c:strRef>
              <c:f>harv_pwr_runtimes!$B$12</c:f>
              <c:strCache>
                <c:ptCount val="1"/>
                <c:pt idx="0">
                  <c:v>Atomic</c:v>
                </c:pt>
              </c:strCache>
            </c:strRef>
          </c:tx>
          <c:spPr>
            <a:solidFill>
              <a:schemeClr val="accent1"/>
            </a:solidFill>
            <a:ln>
              <a:noFill/>
            </a:ln>
            <a:effectLst/>
          </c:spPr>
          <c:invertIfNegative val="0"/>
          <c:cat>
            <c:strRef>
              <c:f>harv_pwr_runtimes!$A$13:$A$18</c:f>
              <c:strCache>
                <c:ptCount val="6"/>
                <c:pt idx="0">
                  <c:v>BC</c:v>
                </c:pt>
                <c:pt idx="1">
                  <c:v>AR</c:v>
                </c:pt>
                <c:pt idx="2">
                  <c:v>RSA</c:v>
                </c:pt>
                <c:pt idx="3">
                  <c:v>CEM</c:v>
                </c:pt>
                <c:pt idx="4">
                  <c:v>CF</c:v>
                </c:pt>
                <c:pt idx="5">
                  <c:v>BF</c:v>
                </c:pt>
              </c:strCache>
            </c:strRef>
          </c:cat>
          <c:val>
            <c:numRef>
              <c:f>harv_pwr_runtimes!$B$13:$B$18</c:f>
              <c:numCache>
                <c:formatCode>General</c:formatCode>
                <c:ptCount val="6"/>
                <c:pt idx="0">
                  <c:v>96.031475299999997</c:v>
                </c:pt>
                <c:pt idx="1">
                  <c:v>190.40083010000001</c:v>
                </c:pt>
                <c:pt idx="2">
                  <c:v>130.04882755</c:v>
                </c:pt>
                <c:pt idx="3">
                  <c:v>120.135589299999</c:v>
                </c:pt>
                <c:pt idx="4">
                  <c:v>85.434141249999996</c:v>
                </c:pt>
                <c:pt idx="5">
                  <c:v>123.00049439999999</c:v>
                </c:pt>
              </c:numCache>
            </c:numRef>
          </c:val>
          <c:extLst>
            <c:ext xmlns:c16="http://schemas.microsoft.com/office/drawing/2014/chart" uri="{C3380CC4-5D6E-409C-BE32-E72D297353CC}">
              <c16:uniqueId val="{00000000-F641-4CBF-AE53-356804A0F96C}"/>
            </c:ext>
          </c:extLst>
        </c:ser>
        <c:ser>
          <c:idx val="1"/>
          <c:order val="1"/>
          <c:tx>
            <c:strRef>
              <c:f>harv_pwr_runtimes!$C$12</c:f>
              <c:strCache>
                <c:ptCount val="1"/>
                <c:pt idx="0">
                  <c:v>Hand-Op</c:v>
                </c:pt>
              </c:strCache>
            </c:strRef>
          </c:tx>
          <c:spPr>
            <a:solidFill>
              <a:schemeClr val="accent2"/>
            </a:solidFill>
            <a:ln>
              <a:noFill/>
            </a:ln>
            <a:effectLst/>
          </c:spPr>
          <c:invertIfNegative val="0"/>
          <c:cat>
            <c:strRef>
              <c:f>harv_pwr_runtimes!$A$13:$A$18</c:f>
              <c:strCache>
                <c:ptCount val="6"/>
                <c:pt idx="0">
                  <c:v>BC</c:v>
                </c:pt>
                <c:pt idx="1">
                  <c:v>AR</c:v>
                </c:pt>
                <c:pt idx="2">
                  <c:v>RSA</c:v>
                </c:pt>
                <c:pt idx="3">
                  <c:v>CEM</c:v>
                </c:pt>
                <c:pt idx="4">
                  <c:v>CF</c:v>
                </c:pt>
                <c:pt idx="5">
                  <c:v>BF</c:v>
                </c:pt>
              </c:strCache>
            </c:strRef>
          </c:cat>
          <c:val>
            <c:numRef>
              <c:f>harv_pwr_runtimes!$C$13:$C$18</c:f>
              <c:numCache>
                <c:formatCode>General</c:formatCode>
                <c:ptCount val="6"/>
                <c:pt idx="0">
                  <c:v>86.097977899999904</c:v>
                </c:pt>
                <c:pt idx="1">
                  <c:v>183.530536049999</c:v>
                </c:pt>
                <c:pt idx="2">
                  <c:v>97.959050949999906</c:v>
                </c:pt>
                <c:pt idx="3">
                  <c:v>91.093516800000003</c:v>
                </c:pt>
                <c:pt idx="4">
                  <c:v>81.393328099999906</c:v>
                </c:pt>
                <c:pt idx="5">
                  <c:v>131.0393756</c:v>
                </c:pt>
              </c:numCache>
            </c:numRef>
          </c:val>
          <c:extLst>
            <c:ext xmlns:c16="http://schemas.microsoft.com/office/drawing/2014/chart" uri="{C3380CC4-5D6E-409C-BE32-E72D297353CC}">
              <c16:uniqueId val="{00000001-F641-4CBF-AE53-356804A0F96C}"/>
            </c:ext>
          </c:extLst>
        </c:ser>
        <c:ser>
          <c:idx val="2"/>
          <c:order val="2"/>
          <c:tx>
            <c:strRef>
              <c:f>harv_pwr_runtimes!$D$12</c:f>
              <c:strCache>
                <c:ptCount val="1"/>
                <c:pt idx="0">
                  <c:v>Coati</c:v>
                </c:pt>
              </c:strCache>
            </c:strRef>
          </c:tx>
          <c:spPr>
            <a:solidFill>
              <a:schemeClr val="accent3"/>
            </a:solidFill>
            <a:ln>
              <a:noFill/>
            </a:ln>
            <a:effectLst/>
          </c:spPr>
          <c:invertIfNegative val="0"/>
          <c:cat>
            <c:strRef>
              <c:f>harv_pwr_runtimes!$A$13:$A$18</c:f>
              <c:strCache>
                <c:ptCount val="6"/>
                <c:pt idx="0">
                  <c:v>BC</c:v>
                </c:pt>
                <c:pt idx="1">
                  <c:v>AR</c:v>
                </c:pt>
                <c:pt idx="2">
                  <c:v>RSA</c:v>
                </c:pt>
                <c:pt idx="3">
                  <c:v>CEM</c:v>
                </c:pt>
                <c:pt idx="4">
                  <c:v>CF</c:v>
                </c:pt>
                <c:pt idx="5">
                  <c:v>BF</c:v>
                </c:pt>
              </c:strCache>
            </c:strRef>
          </c:cat>
          <c:val>
            <c:numRef>
              <c:f>harv_pwr_runtimes!$D$13:$D$18</c:f>
              <c:numCache>
                <c:formatCode>General</c:formatCode>
                <c:ptCount val="6"/>
                <c:pt idx="0">
                  <c:v>82.576527249999899</c:v>
                </c:pt>
                <c:pt idx="1">
                  <c:v>189.92940805000001</c:v>
                </c:pt>
                <c:pt idx="2">
                  <c:v>98.968975950000001</c:v>
                </c:pt>
                <c:pt idx="3">
                  <c:v>103.8828343</c:v>
                </c:pt>
                <c:pt idx="4">
                  <c:v>83.2043431499999</c:v>
                </c:pt>
                <c:pt idx="5">
                  <c:v>125.28301635</c:v>
                </c:pt>
              </c:numCache>
            </c:numRef>
          </c:val>
          <c:extLst>
            <c:ext xmlns:c16="http://schemas.microsoft.com/office/drawing/2014/chart" uri="{C3380CC4-5D6E-409C-BE32-E72D297353CC}">
              <c16:uniqueId val="{00000002-F641-4CBF-AE53-356804A0F96C}"/>
            </c:ext>
          </c:extLst>
        </c:ser>
        <c:dLbls>
          <c:showLegendKey val="0"/>
          <c:showVal val="0"/>
          <c:showCatName val="0"/>
          <c:showSerName val="0"/>
          <c:showPercent val="0"/>
          <c:showBubbleSize val="0"/>
        </c:dLbls>
        <c:gapWidth val="219"/>
        <c:overlap val="-27"/>
        <c:axId val="736383480"/>
        <c:axId val="736383152"/>
      </c:barChart>
      <c:catAx>
        <c:axId val="73638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2800" b="1" i="0" u="none" strike="noStrike" kern="1200" baseline="0">
                <a:solidFill>
                  <a:schemeClr val="tx1">
                    <a:lumMod val="65000"/>
                    <a:lumOff val="35000"/>
                  </a:schemeClr>
                </a:solidFill>
                <a:latin typeface="Ebrima" panose="02000000000000000000" pitchFamily="2" charset="0"/>
                <a:ea typeface="+mn-ea"/>
                <a:cs typeface="+mn-cs"/>
              </a:defRPr>
            </a:pPr>
            <a:endParaRPr lang="en-US"/>
          </a:p>
        </c:txPr>
        <c:crossAx val="736383152"/>
        <c:crosses val="autoZero"/>
        <c:auto val="1"/>
        <c:lblAlgn val="ctr"/>
        <c:lblOffset val="100"/>
        <c:noMultiLvlLbl val="0"/>
      </c:catAx>
      <c:valAx>
        <c:axId val="73638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800" dirty="0">
                    <a:latin typeface="Ebrima" panose="02000000000000000000" pitchFamily="2" charset="0"/>
                    <a:ea typeface="Ebrima" panose="02000000000000000000" pitchFamily="2" charset="0"/>
                    <a:cs typeface="Ebrima" panose="02000000000000000000" pitchFamily="2" charset="0"/>
                  </a:rPr>
                  <a:t>Runtime (sec)</a:t>
                </a:r>
              </a:p>
            </c:rich>
          </c:tx>
          <c:layout>
            <c:manualLayout>
              <c:xMode val="edge"/>
              <c:yMode val="edge"/>
              <c:x val="1.252146649089677E-3"/>
              <c:y val="0.308054268524517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Ebrima" panose="02000000000000000000" pitchFamily="2" charset="0"/>
                <a:ea typeface="+mn-ea"/>
                <a:cs typeface="+mn-cs"/>
              </a:defRPr>
            </a:pPr>
            <a:endParaRPr lang="en-US"/>
          </a:p>
        </c:txPr>
        <c:crossAx val="736383480"/>
        <c:crosses val="autoZero"/>
        <c:crossBetween val="between"/>
      </c:valAx>
      <c:spPr>
        <a:noFill/>
        <a:ln>
          <a:noFill/>
        </a:ln>
        <a:effectLst/>
      </c:spPr>
    </c:plotArea>
    <c:legend>
      <c:legendPos val="b"/>
      <c:layout>
        <c:manualLayout>
          <c:xMode val="edge"/>
          <c:yMode val="edge"/>
          <c:x val="0.58338100497618783"/>
          <c:y val="0.21534433615631571"/>
          <c:w val="0.39307818196933531"/>
          <c:h val="0.1797028913964291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Ebrima"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4F9B0-25D3-440D-ACE3-61F1B06C346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5D824E2-96A3-45BD-8212-BFE583E9A104}">
      <dgm:prSet custT="1"/>
      <dgm:spPr>
        <a:solidFill>
          <a:srgbClr val="C00000"/>
        </a:solidFill>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Motivation</a:t>
          </a:r>
        </a:p>
      </dgm:t>
    </dgm:pt>
    <dgm:pt modelId="{3C79512D-208A-4C00-A5BF-BC5FB200CDFE}" type="parTrans" cxnId="{F23ABD2C-9BD3-44C7-801D-CFED45F815D9}">
      <dgm:prSet/>
      <dgm:spPr/>
      <dgm:t>
        <a:bodyPr/>
        <a:lstStyle/>
        <a:p>
          <a:endParaRPr lang="en-US"/>
        </a:p>
      </dgm:t>
    </dgm:pt>
    <dgm:pt modelId="{86C00EBC-0A0B-4711-8BAA-1A062A50DB8A}" type="sibTrans" cxnId="{F23ABD2C-9BD3-44C7-801D-CFED45F815D9}">
      <dgm:prSet/>
      <dgm:spPr/>
      <dgm:t>
        <a:bodyPr/>
        <a:lstStyle/>
        <a:p>
          <a:endParaRPr lang="en-US"/>
        </a:p>
      </dgm:t>
    </dgm:pt>
    <dgm:pt modelId="{ACFD1899-4F9E-45E6-B821-5A64724E15A0}">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Intermittent Programming Models &amp; Interrupts</a:t>
          </a:r>
        </a:p>
      </dgm:t>
    </dgm:pt>
    <dgm:pt modelId="{0AADFB08-37FF-411F-AE5A-67FAB0A139B1}" type="parTrans" cxnId="{358FF7D2-971C-4BCE-BEEB-33130B1CDC4B}">
      <dgm:prSet/>
      <dgm:spPr/>
      <dgm:t>
        <a:bodyPr/>
        <a:lstStyle/>
        <a:p>
          <a:endParaRPr lang="en-US"/>
        </a:p>
      </dgm:t>
    </dgm:pt>
    <dgm:pt modelId="{DFD5C402-CBA5-4546-8AE2-712814B85C1E}" type="sibTrans" cxnId="{358FF7D2-971C-4BCE-BEEB-33130B1CDC4B}">
      <dgm:prSet/>
      <dgm:spPr/>
      <dgm:t>
        <a:bodyPr/>
        <a:lstStyle/>
        <a:p>
          <a:endParaRPr lang="en-US"/>
        </a:p>
      </dgm:t>
    </dgm:pt>
    <dgm:pt modelId="{45D54C96-3E1B-4880-9E28-571B0CCBA9AD}">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Problem #1: Interrupt Interrupted</a:t>
          </a:r>
          <a:endParaRPr lang="en-US" sz="1400" dirty="0">
            <a:latin typeface="Ebrima" panose="02000000000000000000" pitchFamily="2" charset="0"/>
            <a:ea typeface="Ebrima" panose="02000000000000000000" pitchFamily="2" charset="0"/>
            <a:cs typeface="Ebrima" panose="02000000000000000000" pitchFamily="2" charset="0"/>
          </a:endParaRPr>
        </a:p>
      </dgm:t>
    </dgm:pt>
    <dgm:pt modelId="{B00D1E3D-0507-4684-877F-2E0C7B04C028}" type="parTrans" cxnId="{714227DB-ADA2-4A6A-97DF-4060BE67A2DC}">
      <dgm:prSet/>
      <dgm:spPr/>
      <dgm:t>
        <a:bodyPr/>
        <a:lstStyle/>
        <a:p>
          <a:endParaRPr lang="en-US"/>
        </a:p>
      </dgm:t>
    </dgm:pt>
    <dgm:pt modelId="{86BAC28C-1784-4A11-9635-B9EFAAB7D061}" type="sibTrans" cxnId="{714227DB-ADA2-4A6A-97DF-4060BE67A2DC}">
      <dgm:prSet/>
      <dgm:spPr/>
      <dgm:t>
        <a:bodyPr/>
        <a:lstStyle/>
        <a:p>
          <a:endParaRPr lang="en-US"/>
        </a:p>
      </dgm:t>
    </dgm:pt>
    <dgm:pt modelId="{AD9021FA-FACD-45F0-BB64-E1DEECB3F814}">
      <dgm:prSet custT="1"/>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System Design</a:t>
          </a:r>
        </a:p>
      </dgm:t>
    </dgm:pt>
    <dgm:pt modelId="{41C5D9E5-F548-411F-ACA5-5274698D7427}" type="parTrans" cxnId="{FA502B00-C577-4A83-922B-BF2F71718837}">
      <dgm:prSet/>
      <dgm:spPr/>
      <dgm:t>
        <a:bodyPr/>
        <a:lstStyle/>
        <a:p>
          <a:endParaRPr lang="en-US"/>
        </a:p>
      </dgm:t>
    </dgm:pt>
    <dgm:pt modelId="{BBB7E1C5-631E-4368-8B3C-95AF7D16C561}" type="sibTrans" cxnId="{FA502B00-C577-4A83-922B-BF2F71718837}">
      <dgm:prSet/>
      <dgm:spPr/>
      <dgm:t>
        <a:bodyPr/>
        <a:lstStyle/>
        <a:p>
          <a:endParaRPr lang="en-US"/>
        </a:p>
      </dgm:t>
    </dgm:pt>
    <dgm:pt modelId="{FCD5A93D-4BE7-4F76-916E-EAF262182256}">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Coati Overview</a:t>
          </a:r>
        </a:p>
      </dgm:t>
    </dgm:pt>
    <dgm:pt modelId="{856C27A6-B6C9-40A3-9327-89DDB35FD208}" type="parTrans" cxnId="{5B4F2C70-4D7C-425B-B9F8-2B09A65F0AC3}">
      <dgm:prSet/>
      <dgm:spPr/>
      <dgm:t>
        <a:bodyPr/>
        <a:lstStyle/>
        <a:p>
          <a:endParaRPr lang="en-US"/>
        </a:p>
      </dgm:t>
    </dgm:pt>
    <dgm:pt modelId="{9A839784-9F78-42BB-BA74-593FA068678E}" type="sibTrans" cxnId="{5B4F2C70-4D7C-425B-B9F8-2B09A65F0AC3}">
      <dgm:prSet/>
      <dgm:spPr/>
      <dgm:t>
        <a:bodyPr/>
        <a:lstStyle/>
        <a:p>
          <a:endParaRPr lang="en-US"/>
        </a:p>
      </dgm:t>
    </dgm:pt>
    <dgm:pt modelId="{98F8DA0C-6867-4191-A53B-ED95AF477387}">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Task &amp; Event Interaction</a:t>
          </a:r>
        </a:p>
      </dgm:t>
    </dgm:pt>
    <dgm:pt modelId="{3521E240-B9F9-4F32-A908-9462BB68AC34}" type="parTrans" cxnId="{3668DD3B-2C18-4182-A945-BFDC8D465E03}">
      <dgm:prSet/>
      <dgm:spPr/>
      <dgm:t>
        <a:bodyPr/>
        <a:lstStyle/>
        <a:p>
          <a:endParaRPr lang="en-US"/>
        </a:p>
      </dgm:t>
    </dgm:pt>
    <dgm:pt modelId="{6346D351-45F0-44D2-8886-32A842AF489F}" type="sibTrans" cxnId="{3668DD3B-2C18-4182-A945-BFDC8D465E03}">
      <dgm:prSet/>
      <dgm:spPr/>
      <dgm:t>
        <a:bodyPr/>
        <a:lstStyle/>
        <a:p>
          <a:endParaRPr lang="en-US"/>
        </a:p>
      </dgm:t>
    </dgm:pt>
    <dgm:pt modelId="{CC24C09E-21D7-42D2-8E20-5988C07B74BC}">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Multi-Task Transactions</a:t>
          </a:r>
          <a:endParaRPr lang="en-US" sz="1400" dirty="0">
            <a:latin typeface="Ebrima" panose="02000000000000000000" pitchFamily="2" charset="0"/>
            <a:ea typeface="Ebrima" panose="02000000000000000000" pitchFamily="2" charset="0"/>
            <a:cs typeface="Ebrima" panose="02000000000000000000" pitchFamily="2" charset="0"/>
          </a:endParaRPr>
        </a:p>
      </dgm:t>
    </dgm:pt>
    <dgm:pt modelId="{5C2B9A62-2FC7-41C5-AE73-ED25FEC8CF73}" type="parTrans" cxnId="{55A4907D-8A16-4541-AB87-908EBC7613A0}">
      <dgm:prSet/>
      <dgm:spPr/>
      <dgm:t>
        <a:bodyPr/>
        <a:lstStyle/>
        <a:p>
          <a:endParaRPr lang="en-US"/>
        </a:p>
      </dgm:t>
    </dgm:pt>
    <dgm:pt modelId="{56292DDE-6F98-4892-863C-86732DA6F2A5}" type="sibTrans" cxnId="{55A4907D-8A16-4541-AB87-908EBC7613A0}">
      <dgm:prSet/>
      <dgm:spPr/>
      <dgm:t>
        <a:bodyPr/>
        <a:lstStyle/>
        <a:p>
          <a:endParaRPr lang="en-US"/>
        </a:p>
      </dgm:t>
    </dgm:pt>
    <dgm:pt modelId="{89EA915F-0247-4C32-9665-F3D9BF1E1DD9}">
      <dgm:prSet custT="1"/>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Evaluation</a:t>
          </a:r>
        </a:p>
      </dgm:t>
    </dgm:pt>
    <dgm:pt modelId="{E74B0690-99AA-4122-8781-83BB5E58B28E}" type="parTrans" cxnId="{EF177CFA-4587-46CA-BD30-04924D3DFA58}">
      <dgm:prSet/>
      <dgm:spPr/>
      <dgm:t>
        <a:bodyPr/>
        <a:lstStyle/>
        <a:p>
          <a:endParaRPr lang="en-US"/>
        </a:p>
      </dgm:t>
    </dgm:pt>
    <dgm:pt modelId="{6ED6F6A9-B98F-42A5-A455-7A30BE8B6774}" type="sibTrans" cxnId="{EF177CFA-4587-46CA-BD30-04924D3DFA58}">
      <dgm:prSet/>
      <dgm:spPr/>
      <dgm:t>
        <a:bodyPr/>
        <a:lstStyle/>
        <a:p>
          <a:endParaRPr lang="en-US"/>
        </a:p>
      </dgm:t>
    </dgm:pt>
    <dgm:pt modelId="{B6921D56-E10F-4522-BAC6-146CE327C592}">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Correctness</a:t>
          </a:r>
        </a:p>
      </dgm:t>
    </dgm:pt>
    <dgm:pt modelId="{621FC53D-A699-462E-A8D2-7B48B2A170E7}" type="parTrans" cxnId="{CA58C342-9118-499E-9D9C-9859BFFE78F6}">
      <dgm:prSet/>
      <dgm:spPr/>
      <dgm:t>
        <a:bodyPr/>
        <a:lstStyle/>
        <a:p>
          <a:endParaRPr lang="en-US"/>
        </a:p>
      </dgm:t>
    </dgm:pt>
    <dgm:pt modelId="{494C7583-8D01-41FB-BC39-EA27580126C0}" type="sibTrans" cxnId="{CA58C342-9118-499E-9D9C-9859BFFE78F6}">
      <dgm:prSet/>
      <dgm:spPr/>
      <dgm:t>
        <a:bodyPr/>
        <a:lstStyle/>
        <a:p>
          <a:endParaRPr lang="en-US"/>
        </a:p>
      </dgm:t>
    </dgm:pt>
    <dgm:pt modelId="{8D572C9A-EBD3-44E4-BDA0-11F273885A0A}">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Programming Effort</a:t>
          </a:r>
        </a:p>
      </dgm:t>
    </dgm:pt>
    <dgm:pt modelId="{DE3F7D5A-897A-4CF6-BCBA-2379597E4D33}" type="parTrans" cxnId="{7B72CED7-54FE-4BC5-A4FE-3A7A6EE1DE14}">
      <dgm:prSet/>
      <dgm:spPr/>
      <dgm:t>
        <a:bodyPr/>
        <a:lstStyle/>
        <a:p>
          <a:endParaRPr lang="en-US"/>
        </a:p>
      </dgm:t>
    </dgm:pt>
    <dgm:pt modelId="{070AEA7E-1E97-419F-8E62-78B76DC0F688}" type="sibTrans" cxnId="{7B72CED7-54FE-4BC5-A4FE-3A7A6EE1DE14}">
      <dgm:prSet/>
      <dgm:spPr/>
      <dgm:t>
        <a:bodyPr/>
        <a:lstStyle/>
        <a:p>
          <a:endParaRPr lang="en-US"/>
        </a:p>
      </dgm:t>
    </dgm:pt>
    <dgm:pt modelId="{6A040214-8F6A-497D-B523-AC4AC42950E4}">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Problem #2: False Flag</a:t>
          </a:r>
        </a:p>
      </dgm:t>
    </dgm:pt>
    <dgm:pt modelId="{F27721D0-8F44-442D-83C4-ECD1116C2F77}" type="parTrans" cxnId="{6325718D-728D-42AF-AA4F-95972A0A1B6A}">
      <dgm:prSet/>
      <dgm:spPr/>
      <dgm:t>
        <a:bodyPr/>
        <a:lstStyle/>
        <a:p>
          <a:endParaRPr lang="en-US"/>
        </a:p>
      </dgm:t>
    </dgm:pt>
    <dgm:pt modelId="{2AC987F7-9059-4CCA-928E-BE40E7BD88EF}" type="sibTrans" cxnId="{6325718D-728D-42AF-AA4F-95972A0A1B6A}">
      <dgm:prSet/>
      <dgm:spPr/>
      <dgm:t>
        <a:bodyPr/>
        <a:lstStyle/>
        <a:p>
          <a:endParaRPr lang="en-US"/>
        </a:p>
      </dgm:t>
    </dgm:pt>
    <dgm:pt modelId="{BD3BAFAB-6E48-4D8B-8667-6ACCBCD5756F}">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Runtime Overhead</a:t>
          </a:r>
        </a:p>
      </dgm:t>
    </dgm:pt>
    <dgm:pt modelId="{4BAAAFC3-D42F-44D7-83D2-5642CA82F0E3}" type="parTrans" cxnId="{6B153C47-27FD-46DF-BE47-ABFADABB4A94}">
      <dgm:prSet/>
      <dgm:spPr/>
    </dgm:pt>
    <dgm:pt modelId="{F385F3AA-C64A-4AD9-B272-EAA9F5E95640}" type="sibTrans" cxnId="{6B153C47-27FD-46DF-BE47-ABFADABB4A94}">
      <dgm:prSet/>
      <dgm:spPr/>
    </dgm:pt>
    <dgm:pt modelId="{2FC8E83D-1862-4A01-91C5-7EFC217FD472}" type="pres">
      <dgm:prSet presAssocID="{CC44F9B0-25D3-440D-ACE3-61F1B06C346F}" presName="linear" presStyleCnt="0">
        <dgm:presLayoutVars>
          <dgm:dir/>
          <dgm:animLvl val="lvl"/>
          <dgm:resizeHandles val="exact"/>
        </dgm:presLayoutVars>
      </dgm:prSet>
      <dgm:spPr/>
    </dgm:pt>
    <dgm:pt modelId="{E49DE46A-CDF6-45BD-9CEF-75595A3916F5}" type="pres">
      <dgm:prSet presAssocID="{A5D824E2-96A3-45BD-8212-BFE583E9A104}" presName="parentLin" presStyleCnt="0"/>
      <dgm:spPr/>
    </dgm:pt>
    <dgm:pt modelId="{4B663FB6-4D6F-4D51-B864-6B8CC668606A}" type="pres">
      <dgm:prSet presAssocID="{A5D824E2-96A3-45BD-8212-BFE583E9A104}" presName="parentLeftMargin" presStyleLbl="node1" presStyleIdx="0" presStyleCnt="3"/>
      <dgm:spPr/>
    </dgm:pt>
    <dgm:pt modelId="{15D2F139-9BC2-4171-925B-A70A02E7DC77}" type="pres">
      <dgm:prSet presAssocID="{A5D824E2-96A3-45BD-8212-BFE583E9A104}" presName="parentText" presStyleLbl="node1" presStyleIdx="0" presStyleCnt="3">
        <dgm:presLayoutVars>
          <dgm:chMax val="0"/>
          <dgm:bulletEnabled val="1"/>
        </dgm:presLayoutVars>
      </dgm:prSet>
      <dgm:spPr/>
    </dgm:pt>
    <dgm:pt modelId="{816D33B0-29A2-477F-9EBB-79368E633A17}" type="pres">
      <dgm:prSet presAssocID="{A5D824E2-96A3-45BD-8212-BFE583E9A104}" presName="negativeSpace" presStyleCnt="0"/>
      <dgm:spPr/>
    </dgm:pt>
    <dgm:pt modelId="{0E6A69CE-6634-4F5F-ACBE-FEFE8735C8EB}" type="pres">
      <dgm:prSet presAssocID="{A5D824E2-96A3-45BD-8212-BFE583E9A104}" presName="childText" presStyleLbl="conFgAcc1" presStyleIdx="0" presStyleCnt="3">
        <dgm:presLayoutVars>
          <dgm:bulletEnabled val="1"/>
        </dgm:presLayoutVars>
      </dgm:prSet>
      <dgm:spPr/>
    </dgm:pt>
    <dgm:pt modelId="{EB125632-A06A-4ACD-A8D2-3CEED319E812}" type="pres">
      <dgm:prSet presAssocID="{86C00EBC-0A0B-4711-8BAA-1A062A50DB8A}" presName="spaceBetweenRectangles" presStyleCnt="0"/>
      <dgm:spPr/>
    </dgm:pt>
    <dgm:pt modelId="{E684B3E5-C63A-49B4-8C4B-6C1084D4B704}" type="pres">
      <dgm:prSet presAssocID="{AD9021FA-FACD-45F0-BB64-E1DEECB3F814}" presName="parentLin" presStyleCnt="0"/>
      <dgm:spPr/>
    </dgm:pt>
    <dgm:pt modelId="{932EC8CC-186A-4695-9494-1CE6A9897DC2}" type="pres">
      <dgm:prSet presAssocID="{AD9021FA-FACD-45F0-BB64-E1DEECB3F814}" presName="parentLeftMargin" presStyleLbl="node1" presStyleIdx="0" presStyleCnt="3"/>
      <dgm:spPr/>
    </dgm:pt>
    <dgm:pt modelId="{DD1AADE2-C847-40A9-B8A7-7635AF23D061}" type="pres">
      <dgm:prSet presAssocID="{AD9021FA-FACD-45F0-BB64-E1DEECB3F814}" presName="parentText" presStyleLbl="node1" presStyleIdx="1" presStyleCnt="3" custScaleY="97666">
        <dgm:presLayoutVars>
          <dgm:chMax val="0"/>
          <dgm:bulletEnabled val="1"/>
        </dgm:presLayoutVars>
      </dgm:prSet>
      <dgm:spPr/>
    </dgm:pt>
    <dgm:pt modelId="{93F7FC67-801E-43FF-83BF-CB631FD28A6E}" type="pres">
      <dgm:prSet presAssocID="{AD9021FA-FACD-45F0-BB64-E1DEECB3F814}" presName="negativeSpace" presStyleCnt="0"/>
      <dgm:spPr/>
    </dgm:pt>
    <dgm:pt modelId="{58C05A3D-EA46-48FD-B606-5DDB7D0E2734}" type="pres">
      <dgm:prSet presAssocID="{AD9021FA-FACD-45F0-BB64-E1DEECB3F814}" presName="childText" presStyleLbl="conFgAcc1" presStyleIdx="1" presStyleCnt="3">
        <dgm:presLayoutVars>
          <dgm:bulletEnabled val="1"/>
        </dgm:presLayoutVars>
      </dgm:prSet>
      <dgm:spPr/>
    </dgm:pt>
    <dgm:pt modelId="{6D7391FB-F0CF-4159-A372-2B13AA4F3B81}" type="pres">
      <dgm:prSet presAssocID="{BBB7E1C5-631E-4368-8B3C-95AF7D16C561}" presName="spaceBetweenRectangles" presStyleCnt="0"/>
      <dgm:spPr/>
    </dgm:pt>
    <dgm:pt modelId="{4669C193-E8F3-4721-8EFC-7F3DE0868BA6}" type="pres">
      <dgm:prSet presAssocID="{89EA915F-0247-4C32-9665-F3D9BF1E1DD9}" presName="parentLin" presStyleCnt="0"/>
      <dgm:spPr/>
    </dgm:pt>
    <dgm:pt modelId="{2D30B143-460D-43EE-AF06-82AA2E2C0DC4}" type="pres">
      <dgm:prSet presAssocID="{89EA915F-0247-4C32-9665-F3D9BF1E1DD9}" presName="parentLeftMargin" presStyleLbl="node1" presStyleIdx="1" presStyleCnt="3"/>
      <dgm:spPr/>
    </dgm:pt>
    <dgm:pt modelId="{92828A04-4C06-4D1C-BB43-7C1A7F88F42C}" type="pres">
      <dgm:prSet presAssocID="{89EA915F-0247-4C32-9665-F3D9BF1E1DD9}" presName="parentText" presStyleLbl="node1" presStyleIdx="2" presStyleCnt="3">
        <dgm:presLayoutVars>
          <dgm:chMax val="0"/>
          <dgm:bulletEnabled val="1"/>
        </dgm:presLayoutVars>
      </dgm:prSet>
      <dgm:spPr/>
    </dgm:pt>
    <dgm:pt modelId="{D8D8B481-B86E-43E8-AAEE-3C182BB44834}" type="pres">
      <dgm:prSet presAssocID="{89EA915F-0247-4C32-9665-F3D9BF1E1DD9}" presName="negativeSpace" presStyleCnt="0"/>
      <dgm:spPr/>
    </dgm:pt>
    <dgm:pt modelId="{DE20F3FB-0813-4260-98A6-2E37C4A528E0}" type="pres">
      <dgm:prSet presAssocID="{89EA915F-0247-4C32-9665-F3D9BF1E1DD9}" presName="childText" presStyleLbl="conFgAcc1" presStyleIdx="2" presStyleCnt="3">
        <dgm:presLayoutVars>
          <dgm:bulletEnabled val="1"/>
        </dgm:presLayoutVars>
      </dgm:prSet>
      <dgm:spPr/>
    </dgm:pt>
  </dgm:ptLst>
  <dgm:cxnLst>
    <dgm:cxn modelId="{FA502B00-C577-4A83-922B-BF2F71718837}" srcId="{CC44F9B0-25D3-440D-ACE3-61F1B06C346F}" destId="{AD9021FA-FACD-45F0-BB64-E1DEECB3F814}" srcOrd="1" destOrd="0" parTransId="{41C5D9E5-F548-411F-ACA5-5274698D7427}" sibTransId="{BBB7E1C5-631E-4368-8B3C-95AF7D16C561}"/>
    <dgm:cxn modelId="{A468900C-58A7-49DD-A8A5-72265A15B6CC}" type="presOf" srcId="{6A040214-8F6A-497D-B523-AC4AC42950E4}" destId="{0E6A69CE-6634-4F5F-ACBE-FEFE8735C8EB}" srcOrd="0" destOrd="2" presId="urn:microsoft.com/office/officeart/2005/8/layout/list1"/>
    <dgm:cxn modelId="{6A231414-DE2B-454C-A769-042E1A8DF18F}" type="presOf" srcId="{89EA915F-0247-4C32-9665-F3D9BF1E1DD9}" destId="{2D30B143-460D-43EE-AF06-82AA2E2C0DC4}" srcOrd="0" destOrd="0" presId="urn:microsoft.com/office/officeart/2005/8/layout/list1"/>
    <dgm:cxn modelId="{68E04C15-C3A4-4782-8297-E26FC264F0C5}" type="presOf" srcId="{A5D824E2-96A3-45BD-8212-BFE583E9A104}" destId="{4B663FB6-4D6F-4D51-B864-6B8CC668606A}" srcOrd="0" destOrd="0" presId="urn:microsoft.com/office/officeart/2005/8/layout/list1"/>
    <dgm:cxn modelId="{AA53BD1A-6AF7-4D75-B7DA-A8E7DC1EC211}" type="presOf" srcId="{CC24C09E-21D7-42D2-8E20-5988C07B74BC}" destId="{58C05A3D-EA46-48FD-B606-5DDB7D0E2734}" srcOrd="0" destOrd="2" presId="urn:microsoft.com/office/officeart/2005/8/layout/list1"/>
    <dgm:cxn modelId="{8F2C7625-2B03-48FB-B9A0-E3FE2D7C0C17}" type="presOf" srcId="{89EA915F-0247-4C32-9665-F3D9BF1E1DD9}" destId="{92828A04-4C06-4D1C-BB43-7C1A7F88F42C}" srcOrd="1" destOrd="0" presId="urn:microsoft.com/office/officeart/2005/8/layout/list1"/>
    <dgm:cxn modelId="{F23ABD2C-9BD3-44C7-801D-CFED45F815D9}" srcId="{CC44F9B0-25D3-440D-ACE3-61F1B06C346F}" destId="{A5D824E2-96A3-45BD-8212-BFE583E9A104}" srcOrd="0" destOrd="0" parTransId="{3C79512D-208A-4C00-A5BF-BC5FB200CDFE}" sibTransId="{86C00EBC-0A0B-4711-8BAA-1A062A50DB8A}"/>
    <dgm:cxn modelId="{3668DD3B-2C18-4182-A945-BFDC8D465E03}" srcId="{AD9021FA-FACD-45F0-BB64-E1DEECB3F814}" destId="{98F8DA0C-6867-4191-A53B-ED95AF477387}" srcOrd="1" destOrd="0" parTransId="{3521E240-B9F9-4F32-A908-9462BB68AC34}" sibTransId="{6346D351-45F0-44D2-8886-32A842AF489F}"/>
    <dgm:cxn modelId="{36649440-0D90-4855-AE54-D7E0EBCCD8D7}" type="presOf" srcId="{CC44F9B0-25D3-440D-ACE3-61F1B06C346F}" destId="{2FC8E83D-1862-4A01-91C5-7EFC217FD472}" srcOrd="0" destOrd="0" presId="urn:microsoft.com/office/officeart/2005/8/layout/list1"/>
    <dgm:cxn modelId="{CA58C342-9118-499E-9D9C-9859BFFE78F6}" srcId="{89EA915F-0247-4C32-9665-F3D9BF1E1DD9}" destId="{B6921D56-E10F-4522-BAC6-146CE327C592}" srcOrd="0" destOrd="0" parTransId="{621FC53D-A699-462E-A8D2-7B48B2A170E7}" sibTransId="{494C7583-8D01-41FB-BC39-EA27580126C0}"/>
    <dgm:cxn modelId="{6B153C47-27FD-46DF-BE47-ABFADABB4A94}" srcId="{89EA915F-0247-4C32-9665-F3D9BF1E1DD9}" destId="{BD3BAFAB-6E48-4D8B-8667-6ACCBCD5756F}" srcOrd="2" destOrd="0" parTransId="{4BAAAFC3-D42F-44D7-83D2-5642CA82F0E3}" sibTransId="{F385F3AA-C64A-4AD9-B272-EAA9F5E95640}"/>
    <dgm:cxn modelId="{5B4F2C70-4D7C-425B-B9F8-2B09A65F0AC3}" srcId="{AD9021FA-FACD-45F0-BB64-E1DEECB3F814}" destId="{FCD5A93D-4BE7-4F76-916E-EAF262182256}" srcOrd="0" destOrd="0" parTransId="{856C27A6-B6C9-40A3-9327-89DDB35FD208}" sibTransId="{9A839784-9F78-42BB-BA74-593FA068678E}"/>
    <dgm:cxn modelId="{4954067D-6227-4C6B-92C1-78364A09DE56}" type="presOf" srcId="{B6921D56-E10F-4522-BAC6-146CE327C592}" destId="{DE20F3FB-0813-4260-98A6-2E37C4A528E0}" srcOrd="0" destOrd="0" presId="urn:microsoft.com/office/officeart/2005/8/layout/list1"/>
    <dgm:cxn modelId="{55A4907D-8A16-4541-AB87-908EBC7613A0}" srcId="{AD9021FA-FACD-45F0-BB64-E1DEECB3F814}" destId="{CC24C09E-21D7-42D2-8E20-5988C07B74BC}" srcOrd="2" destOrd="0" parTransId="{5C2B9A62-2FC7-41C5-AE73-ED25FEC8CF73}" sibTransId="{56292DDE-6F98-4892-863C-86732DA6F2A5}"/>
    <dgm:cxn modelId="{4C590C8C-AEB4-429F-A73C-3B5152E5E765}" type="presOf" srcId="{A5D824E2-96A3-45BD-8212-BFE583E9A104}" destId="{15D2F139-9BC2-4171-925B-A70A02E7DC77}" srcOrd="1" destOrd="0" presId="urn:microsoft.com/office/officeart/2005/8/layout/list1"/>
    <dgm:cxn modelId="{6325718D-728D-42AF-AA4F-95972A0A1B6A}" srcId="{A5D824E2-96A3-45BD-8212-BFE583E9A104}" destId="{6A040214-8F6A-497D-B523-AC4AC42950E4}" srcOrd="2" destOrd="0" parTransId="{F27721D0-8F44-442D-83C4-ECD1116C2F77}" sibTransId="{2AC987F7-9059-4CCA-928E-BE40E7BD88EF}"/>
    <dgm:cxn modelId="{7095B493-5DEB-4411-8575-7D2992925BC6}" type="presOf" srcId="{AD9021FA-FACD-45F0-BB64-E1DEECB3F814}" destId="{DD1AADE2-C847-40A9-B8A7-7635AF23D061}" srcOrd="1" destOrd="0" presId="urn:microsoft.com/office/officeart/2005/8/layout/list1"/>
    <dgm:cxn modelId="{EE5BF8B9-4AF9-4233-B986-BD3B265D3625}" type="presOf" srcId="{8D572C9A-EBD3-44E4-BDA0-11F273885A0A}" destId="{DE20F3FB-0813-4260-98A6-2E37C4A528E0}" srcOrd="0" destOrd="1" presId="urn:microsoft.com/office/officeart/2005/8/layout/list1"/>
    <dgm:cxn modelId="{05E25BBA-C8C1-4B83-839B-97400EA37313}" type="presOf" srcId="{FCD5A93D-4BE7-4F76-916E-EAF262182256}" destId="{58C05A3D-EA46-48FD-B606-5DDB7D0E2734}" srcOrd="0" destOrd="0" presId="urn:microsoft.com/office/officeart/2005/8/layout/list1"/>
    <dgm:cxn modelId="{BB87B2BE-CC04-4817-B14D-74DFAAAFF807}" type="presOf" srcId="{BD3BAFAB-6E48-4D8B-8667-6ACCBCD5756F}" destId="{DE20F3FB-0813-4260-98A6-2E37C4A528E0}" srcOrd="0" destOrd="2" presId="urn:microsoft.com/office/officeart/2005/8/layout/list1"/>
    <dgm:cxn modelId="{358FF7D2-971C-4BCE-BEEB-33130B1CDC4B}" srcId="{A5D824E2-96A3-45BD-8212-BFE583E9A104}" destId="{ACFD1899-4F9E-45E6-B821-5A64724E15A0}" srcOrd="0" destOrd="0" parTransId="{0AADFB08-37FF-411F-AE5A-67FAB0A139B1}" sibTransId="{DFD5C402-CBA5-4546-8AE2-712814B85C1E}"/>
    <dgm:cxn modelId="{8234A9D5-D52E-4D9F-A836-818FA68556B1}" type="presOf" srcId="{45D54C96-3E1B-4880-9E28-571B0CCBA9AD}" destId="{0E6A69CE-6634-4F5F-ACBE-FEFE8735C8EB}" srcOrd="0" destOrd="1" presId="urn:microsoft.com/office/officeart/2005/8/layout/list1"/>
    <dgm:cxn modelId="{7B72CED7-54FE-4BC5-A4FE-3A7A6EE1DE14}" srcId="{89EA915F-0247-4C32-9665-F3D9BF1E1DD9}" destId="{8D572C9A-EBD3-44E4-BDA0-11F273885A0A}" srcOrd="1" destOrd="0" parTransId="{DE3F7D5A-897A-4CF6-BCBA-2379597E4D33}" sibTransId="{070AEA7E-1E97-419F-8E62-78B76DC0F688}"/>
    <dgm:cxn modelId="{714227DB-ADA2-4A6A-97DF-4060BE67A2DC}" srcId="{A5D824E2-96A3-45BD-8212-BFE583E9A104}" destId="{45D54C96-3E1B-4880-9E28-571B0CCBA9AD}" srcOrd="1" destOrd="0" parTransId="{B00D1E3D-0507-4684-877F-2E0C7B04C028}" sibTransId="{86BAC28C-1784-4A11-9635-B9EFAAB7D061}"/>
    <dgm:cxn modelId="{E61E26E3-4C25-462B-85C0-68FE675B9977}" type="presOf" srcId="{98F8DA0C-6867-4191-A53B-ED95AF477387}" destId="{58C05A3D-EA46-48FD-B606-5DDB7D0E2734}" srcOrd="0" destOrd="1" presId="urn:microsoft.com/office/officeart/2005/8/layout/list1"/>
    <dgm:cxn modelId="{3BA751E3-5D37-42D0-87A9-4B24EE03035D}" type="presOf" srcId="{ACFD1899-4F9E-45E6-B821-5A64724E15A0}" destId="{0E6A69CE-6634-4F5F-ACBE-FEFE8735C8EB}" srcOrd="0" destOrd="0" presId="urn:microsoft.com/office/officeart/2005/8/layout/list1"/>
    <dgm:cxn modelId="{00BFF5EE-4D2F-46E9-829F-AF3489F11F42}" type="presOf" srcId="{AD9021FA-FACD-45F0-BB64-E1DEECB3F814}" destId="{932EC8CC-186A-4695-9494-1CE6A9897DC2}" srcOrd="0" destOrd="0" presId="urn:microsoft.com/office/officeart/2005/8/layout/list1"/>
    <dgm:cxn modelId="{EF177CFA-4587-46CA-BD30-04924D3DFA58}" srcId="{CC44F9B0-25D3-440D-ACE3-61F1B06C346F}" destId="{89EA915F-0247-4C32-9665-F3D9BF1E1DD9}" srcOrd="2" destOrd="0" parTransId="{E74B0690-99AA-4122-8781-83BB5E58B28E}" sibTransId="{6ED6F6A9-B98F-42A5-A455-7A30BE8B6774}"/>
    <dgm:cxn modelId="{6331B2BC-0F06-4091-891E-60BF1AE2A2A2}" type="presParOf" srcId="{2FC8E83D-1862-4A01-91C5-7EFC217FD472}" destId="{E49DE46A-CDF6-45BD-9CEF-75595A3916F5}" srcOrd="0" destOrd="0" presId="urn:microsoft.com/office/officeart/2005/8/layout/list1"/>
    <dgm:cxn modelId="{6C787611-F261-4802-8A62-EEB809ECA009}" type="presParOf" srcId="{E49DE46A-CDF6-45BD-9CEF-75595A3916F5}" destId="{4B663FB6-4D6F-4D51-B864-6B8CC668606A}" srcOrd="0" destOrd="0" presId="urn:microsoft.com/office/officeart/2005/8/layout/list1"/>
    <dgm:cxn modelId="{C58B3B8B-411C-41C1-A73B-F49E80AA8C3D}" type="presParOf" srcId="{E49DE46A-CDF6-45BD-9CEF-75595A3916F5}" destId="{15D2F139-9BC2-4171-925B-A70A02E7DC77}" srcOrd="1" destOrd="0" presId="urn:microsoft.com/office/officeart/2005/8/layout/list1"/>
    <dgm:cxn modelId="{67143A10-0770-4EBC-BDE3-D61C88EB2C29}" type="presParOf" srcId="{2FC8E83D-1862-4A01-91C5-7EFC217FD472}" destId="{816D33B0-29A2-477F-9EBB-79368E633A17}" srcOrd="1" destOrd="0" presId="urn:microsoft.com/office/officeart/2005/8/layout/list1"/>
    <dgm:cxn modelId="{437E8D1B-7131-484D-8B02-051A04368327}" type="presParOf" srcId="{2FC8E83D-1862-4A01-91C5-7EFC217FD472}" destId="{0E6A69CE-6634-4F5F-ACBE-FEFE8735C8EB}" srcOrd="2" destOrd="0" presId="urn:microsoft.com/office/officeart/2005/8/layout/list1"/>
    <dgm:cxn modelId="{5C6F0A9E-199E-4CEB-8C67-1BA53ACB08D4}" type="presParOf" srcId="{2FC8E83D-1862-4A01-91C5-7EFC217FD472}" destId="{EB125632-A06A-4ACD-A8D2-3CEED319E812}" srcOrd="3" destOrd="0" presId="urn:microsoft.com/office/officeart/2005/8/layout/list1"/>
    <dgm:cxn modelId="{63A6630F-5910-45D9-8317-6B0213A36782}" type="presParOf" srcId="{2FC8E83D-1862-4A01-91C5-7EFC217FD472}" destId="{E684B3E5-C63A-49B4-8C4B-6C1084D4B704}" srcOrd="4" destOrd="0" presId="urn:microsoft.com/office/officeart/2005/8/layout/list1"/>
    <dgm:cxn modelId="{75FD5EDE-C79B-4500-BBC7-D9AD3754DE1F}" type="presParOf" srcId="{E684B3E5-C63A-49B4-8C4B-6C1084D4B704}" destId="{932EC8CC-186A-4695-9494-1CE6A9897DC2}" srcOrd="0" destOrd="0" presId="urn:microsoft.com/office/officeart/2005/8/layout/list1"/>
    <dgm:cxn modelId="{F82132AF-7442-4313-AA25-81D989E919C3}" type="presParOf" srcId="{E684B3E5-C63A-49B4-8C4B-6C1084D4B704}" destId="{DD1AADE2-C847-40A9-B8A7-7635AF23D061}" srcOrd="1" destOrd="0" presId="urn:microsoft.com/office/officeart/2005/8/layout/list1"/>
    <dgm:cxn modelId="{0E937054-EDDF-4F02-9CA7-113E3AB0A565}" type="presParOf" srcId="{2FC8E83D-1862-4A01-91C5-7EFC217FD472}" destId="{93F7FC67-801E-43FF-83BF-CB631FD28A6E}" srcOrd="5" destOrd="0" presId="urn:microsoft.com/office/officeart/2005/8/layout/list1"/>
    <dgm:cxn modelId="{31133B7C-162E-46BD-9193-F2A4F15F18C3}" type="presParOf" srcId="{2FC8E83D-1862-4A01-91C5-7EFC217FD472}" destId="{58C05A3D-EA46-48FD-B606-5DDB7D0E2734}" srcOrd="6" destOrd="0" presId="urn:microsoft.com/office/officeart/2005/8/layout/list1"/>
    <dgm:cxn modelId="{DCC2FDDC-BF69-4DF1-A789-A7E0EE20D0B0}" type="presParOf" srcId="{2FC8E83D-1862-4A01-91C5-7EFC217FD472}" destId="{6D7391FB-F0CF-4159-A372-2B13AA4F3B81}" srcOrd="7" destOrd="0" presId="urn:microsoft.com/office/officeart/2005/8/layout/list1"/>
    <dgm:cxn modelId="{88FE7760-2BB1-473F-B588-FD0AD5B06B8E}" type="presParOf" srcId="{2FC8E83D-1862-4A01-91C5-7EFC217FD472}" destId="{4669C193-E8F3-4721-8EFC-7F3DE0868BA6}" srcOrd="8" destOrd="0" presId="urn:microsoft.com/office/officeart/2005/8/layout/list1"/>
    <dgm:cxn modelId="{6C9DCDCD-B483-4703-AFD3-F75E191B8E44}" type="presParOf" srcId="{4669C193-E8F3-4721-8EFC-7F3DE0868BA6}" destId="{2D30B143-460D-43EE-AF06-82AA2E2C0DC4}" srcOrd="0" destOrd="0" presId="urn:microsoft.com/office/officeart/2005/8/layout/list1"/>
    <dgm:cxn modelId="{F9EB31CA-9723-4D21-AF1B-6FAA25D6960B}" type="presParOf" srcId="{4669C193-E8F3-4721-8EFC-7F3DE0868BA6}" destId="{92828A04-4C06-4D1C-BB43-7C1A7F88F42C}" srcOrd="1" destOrd="0" presId="urn:microsoft.com/office/officeart/2005/8/layout/list1"/>
    <dgm:cxn modelId="{3934DA05-18B8-43F6-B260-C6440E0C30F6}" type="presParOf" srcId="{2FC8E83D-1862-4A01-91C5-7EFC217FD472}" destId="{D8D8B481-B86E-43E8-AAEE-3C182BB44834}" srcOrd="9" destOrd="0" presId="urn:microsoft.com/office/officeart/2005/8/layout/list1"/>
    <dgm:cxn modelId="{8DE904D4-7162-4708-9BB3-5C9FF57E3A62}" type="presParOf" srcId="{2FC8E83D-1862-4A01-91C5-7EFC217FD472}" destId="{DE20F3FB-0813-4260-98A6-2E37C4A528E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C44F9B0-25D3-440D-ACE3-61F1B06C346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5D824E2-96A3-45BD-8212-BFE583E9A104}">
      <dgm:prSet custT="1"/>
      <dgm:spPr>
        <a:solidFill>
          <a:srgbClr val="C00000"/>
        </a:solidFill>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Motivation</a:t>
          </a:r>
        </a:p>
      </dgm:t>
    </dgm:pt>
    <dgm:pt modelId="{3C79512D-208A-4C00-A5BF-BC5FB200CDFE}" type="parTrans" cxnId="{F23ABD2C-9BD3-44C7-801D-CFED45F815D9}">
      <dgm:prSet/>
      <dgm:spPr/>
      <dgm:t>
        <a:bodyPr/>
        <a:lstStyle/>
        <a:p>
          <a:endParaRPr lang="en-US"/>
        </a:p>
      </dgm:t>
    </dgm:pt>
    <dgm:pt modelId="{86C00EBC-0A0B-4711-8BAA-1A062A50DB8A}" type="sibTrans" cxnId="{F23ABD2C-9BD3-44C7-801D-CFED45F815D9}">
      <dgm:prSet/>
      <dgm:spPr/>
      <dgm:t>
        <a:bodyPr/>
        <a:lstStyle/>
        <a:p>
          <a:endParaRPr lang="en-US"/>
        </a:p>
      </dgm:t>
    </dgm:pt>
    <dgm:pt modelId="{ACFD1899-4F9E-45E6-B821-5A64724E15A0}">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Intermittent Programming Models &amp; Interrupts</a:t>
          </a:r>
        </a:p>
      </dgm:t>
    </dgm:pt>
    <dgm:pt modelId="{0AADFB08-37FF-411F-AE5A-67FAB0A139B1}" type="parTrans" cxnId="{358FF7D2-971C-4BCE-BEEB-33130B1CDC4B}">
      <dgm:prSet/>
      <dgm:spPr/>
      <dgm:t>
        <a:bodyPr/>
        <a:lstStyle/>
        <a:p>
          <a:endParaRPr lang="en-US"/>
        </a:p>
      </dgm:t>
    </dgm:pt>
    <dgm:pt modelId="{DFD5C402-CBA5-4546-8AE2-712814B85C1E}" type="sibTrans" cxnId="{358FF7D2-971C-4BCE-BEEB-33130B1CDC4B}">
      <dgm:prSet/>
      <dgm:spPr/>
      <dgm:t>
        <a:bodyPr/>
        <a:lstStyle/>
        <a:p>
          <a:endParaRPr lang="en-US"/>
        </a:p>
      </dgm:t>
    </dgm:pt>
    <dgm:pt modelId="{45D54C96-3E1B-4880-9E28-571B0CCBA9AD}">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Problem #1: Interrupt Interrupted</a:t>
          </a:r>
          <a:endParaRPr lang="en-US" sz="1400" dirty="0">
            <a:latin typeface="Ebrima" panose="02000000000000000000" pitchFamily="2" charset="0"/>
            <a:ea typeface="Ebrima" panose="02000000000000000000" pitchFamily="2" charset="0"/>
            <a:cs typeface="Ebrima" panose="02000000000000000000" pitchFamily="2" charset="0"/>
          </a:endParaRPr>
        </a:p>
      </dgm:t>
    </dgm:pt>
    <dgm:pt modelId="{B00D1E3D-0507-4684-877F-2E0C7B04C028}" type="parTrans" cxnId="{714227DB-ADA2-4A6A-97DF-4060BE67A2DC}">
      <dgm:prSet/>
      <dgm:spPr/>
      <dgm:t>
        <a:bodyPr/>
        <a:lstStyle/>
        <a:p>
          <a:endParaRPr lang="en-US"/>
        </a:p>
      </dgm:t>
    </dgm:pt>
    <dgm:pt modelId="{86BAC28C-1784-4A11-9635-B9EFAAB7D061}" type="sibTrans" cxnId="{714227DB-ADA2-4A6A-97DF-4060BE67A2DC}">
      <dgm:prSet/>
      <dgm:spPr/>
      <dgm:t>
        <a:bodyPr/>
        <a:lstStyle/>
        <a:p>
          <a:endParaRPr lang="en-US"/>
        </a:p>
      </dgm:t>
    </dgm:pt>
    <dgm:pt modelId="{AD9021FA-FACD-45F0-BB64-E1DEECB3F814}">
      <dgm:prSet custT="1"/>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System Design</a:t>
          </a:r>
        </a:p>
      </dgm:t>
    </dgm:pt>
    <dgm:pt modelId="{41C5D9E5-F548-411F-ACA5-5274698D7427}" type="parTrans" cxnId="{FA502B00-C577-4A83-922B-BF2F71718837}">
      <dgm:prSet/>
      <dgm:spPr/>
      <dgm:t>
        <a:bodyPr/>
        <a:lstStyle/>
        <a:p>
          <a:endParaRPr lang="en-US"/>
        </a:p>
      </dgm:t>
    </dgm:pt>
    <dgm:pt modelId="{BBB7E1C5-631E-4368-8B3C-95AF7D16C561}" type="sibTrans" cxnId="{FA502B00-C577-4A83-922B-BF2F71718837}">
      <dgm:prSet/>
      <dgm:spPr/>
      <dgm:t>
        <a:bodyPr/>
        <a:lstStyle/>
        <a:p>
          <a:endParaRPr lang="en-US"/>
        </a:p>
      </dgm:t>
    </dgm:pt>
    <dgm:pt modelId="{FCD5A93D-4BE7-4F76-916E-EAF262182256}">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Coati Overview</a:t>
          </a:r>
        </a:p>
      </dgm:t>
    </dgm:pt>
    <dgm:pt modelId="{856C27A6-B6C9-40A3-9327-89DDB35FD208}" type="parTrans" cxnId="{5B4F2C70-4D7C-425B-B9F8-2B09A65F0AC3}">
      <dgm:prSet/>
      <dgm:spPr/>
      <dgm:t>
        <a:bodyPr/>
        <a:lstStyle/>
        <a:p>
          <a:endParaRPr lang="en-US"/>
        </a:p>
      </dgm:t>
    </dgm:pt>
    <dgm:pt modelId="{9A839784-9F78-42BB-BA74-593FA068678E}" type="sibTrans" cxnId="{5B4F2C70-4D7C-425B-B9F8-2B09A65F0AC3}">
      <dgm:prSet/>
      <dgm:spPr/>
      <dgm:t>
        <a:bodyPr/>
        <a:lstStyle/>
        <a:p>
          <a:endParaRPr lang="en-US"/>
        </a:p>
      </dgm:t>
    </dgm:pt>
    <dgm:pt modelId="{98F8DA0C-6867-4191-A53B-ED95AF477387}">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Task &amp; Event Interaction</a:t>
          </a:r>
        </a:p>
      </dgm:t>
    </dgm:pt>
    <dgm:pt modelId="{3521E240-B9F9-4F32-A908-9462BB68AC34}" type="parTrans" cxnId="{3668DD3B-2C18-4182-A945-BFDC8D465E03}">
      <dgm:prSet/>
      <dgm:spPr/>
      <dgm:t>
        <a:bodyPr/>
        <a:lstStyle/>
        <a:p>
          <a:endParaRPr lang="en-US"/>
        </a:p>
      </dgm:t>
    </dgm:pt>
    <dgm:pt modelId="{6346D351-45F0-44D2-8886-32A842AF489F}" type="sibTrans" cxnId="{3668DD3B-2C18-4182-A945-BFDC8D465E03}">
      <dgm:prSet/>
      <dgm:spPr/>
      <dgm:t>
        <a:bodyPr/>
        <a:lstStyle/>
        <a:p>
          <a:endParaRPr lang="en-US"/>
        </a:p>
      </dgm:t>
    </dgm:pt>
    <dgm:pt modelId="{CC24C09E-21D7-42D2-8E20-5988C07B74BC}">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Multi-Task Transactions</a:t>
          </a:r>
          <a:endParaRPr lang="en-US" sz="1400" dirty="0">
            <a:latin typeface="Ebrima" panose="02000000000000000000" pitchFamily="2" charset="0"/>
            <a:ea typeface="Ebrima" panose="02000000000000000000" pitchFamily="2" charset="0"/>
            <a:cs typeface="Ebrima" panose="02000000000000000000" pitchFamily="2" charset="0"/>
          </a:endParaRPr>
        </a:p>
      </dgm:t>
    </dgm:pt>
    <dgm:pt modelId="{5C2B9A62-2FC7-41C5-AE73-ED25FEC8CF73}" type="parTrans" cxnId="{55A4907D-8A16-4541-AB87-908EBC7613A0}">
      <dgm:prSet/>
      <dgm:spPr/>
      <dgm:t>
        <a:bodyPr/>
        <a:lstStyle/>
        <a:p>
          <a:endParaRPr lang="en-US"/>
        </a:p>
      </dgm:t>
    </dgm:pt>
    <dgm:pt modelId="{56292DDE-6F98-4892-863C-86732DA6F2A5}" type="sibTrans" cxnId="{55A4907D-8A16-4541-AB87-908EBC7613A0}">
      <dgm:prSet/>
      <dgm:spPr/>
      <dgm:t>
        <a:bodyPr/>
        <a:lstStyle/>
        <a:p>
          <a:endParaRPr lang="en-US"/>
        </a:p>
      </dgm:t>
    </dgm:pt>
    <dgm:pt modelId="{89EA915F-0247-4C32-9665-F3D9BF1E1DD9}">
      <dgm:prSet custT="1"/>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Evaluation</a:t>
          </a:r>
        </a:p>
      </dgm:t>
    </dgm:pt>
    <dgm:pt modelId="{E74B0690-99AA-4122-8781-83BB5E58B28E}" type="parTrans" cxnId="{EF177CFA-4587-46CA-BD30-04924D3DFA58}">
      <dgm:prSet/>
      <dgm:spPr/>
      <dgm:t>
        <a:bodyPr/>
        <a:lstStyle/>
        <a:p>
          <a:endParaRPr lang="en-US"/>
        </a:p>
      </dgm:t>
    </dgm:pt>
    <dgm:pt modelId="{6ED6F6A9-B98F-42A5-A455-7A30BE8B6774}" type="sibTrans" cxnId="{EF177CFA-4587-46CA-BD30-04924D3DFA58}">
      <dgm:prSet/>
      <dgm:spPr/>
      <dgm:t>
        <a:bodyPr/>
        <a:lstStyle/>
        <a:p>
          <a:endParaRPr lang="en-US"/>
        </a:p>
      </dgm:t>
    </dgm:pt>
    <dgm:pt modelId="{B6921D56-E10F-4522-BAC6-146CE327C592}">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Correctness</a:t>
          </a:r>
        </a:p>
      </dgm:t>
    </dgm:pt>
    <dgm:pt modelId="{621FC53D-A699-462E-A8D2-7B48B2A170E7}" type="parTrans" cxnId="{CA58C342-9118-499E-9D9C-9859BFFE78F6}">
      <dgm:prSet/>
      <dgm:spPr/>
      <dgm:t>
        <a:bodyPr/>
        <a:lstStyle/>
        <a:p>
          <a:endParaRPr lang="en-US"/>
        </a:p>
      </dgm:t>
    </dgm:pt>
    <dgm:pt modelId="{494C7583-8D01-41FB-BC39-EA27580126C0}" type="sibTrans" cxnId="{CA58C342-9118-499E-9D9C-9859BFFE78F6}">
      <dgm:prSet/>
      <dgm:spPr/>
      <dgm:t>
        <a:bodyPr/>
        <a:lstStyle/>
        <a:p>
          <a:endParaRPr lang="en-US"/>
        </a:p>
      </dgm:t>
    </dgm:pt>
    <dgm:pt modelId="{8D572C9A-EBD3-44E4-BDA0-11F273885A0A}">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Programming Effort</a:t>
          </a:r>
        </a:p>
      </dgm:t>
    </dgm:pt>
    <dgm:pt modelId="{DE3F7D5A-897A-4CF6-BCBA-2379597E4D33}" type="parTrans" cxnId="{7B72CED7-54FE-4BC5-A4FE-3A7A6EE1DE14}">
      <dgm:prSet/>
      <dgm:spPr/>
      <dgm:t>
        <a:bodyPr/>
        <a:lstStyle/>
        <a:p>
          <a:endParaRPr lang="en-US"/>
        </a:p>
      </dgm:t>
    </dgm:pt>
    <dgm:pt modelId="{070AEA7E-1E97-419F-8E62-78B76DC0F688}" type="sibTrans" cxnId="{7B72CED7-54FE-4BC5-A4FE-3A7A6EE1DE14}">
      <dgm:prSet/>
      <dgm:spPr/>
      <dgm:t>
        <a:bodyPr/>
        <a:lstStyle/>
        <a:p>
          <a:endParaRPr lang="en-US"/>
        </a:p>
      </dgm:t>
    </dgm:pt>
    <dgm:pt modelId="{6A040214-8F6A-497D-B523-AC4AC42950E4}">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Problem #2: False Flag</a:t>
          </a:r>
        </a:p>
      </dgm:t>
    </dgm:pt>
    <dgm:pt modelId="{F27721D0-8F44-442D-83C4-ECD1116C2F77}" type="parTrans" cxnId="{6325718D-728D-42AF-AA4F-95972A0A1B6A}">
      <dgm:prSet/>
      <dgm:spPr/>
      <dgm:t>
        <a:bodyPr/>
        <a:lstStyle/>
        <a:p>
          <a:endParaRPr lang="en-US"/>
        </a:p>
      </dgm:t>
    </dgm:pt>
    <dgm:pt modelId="{2AC987F7-9059-4CCA-928E-BE40E7BD88EF}" type="sibTrans" cxnId="{6325718D-728D-42AF-AA4F-95972A0A1B6A}">
      <dgm:prSet/>
      <dgm:spPr/>
      <dgm:t>
        <a:bodyPr/>
        <a:lstStyle/>
        <a:p>
          <a:endParaRPr lang="en-US"/>
        </a:p>
      </dgm:t>
    </dgm:pt>
    <dgm:pt modelId="{BD3BAFAB-6E48-4D8B-8667-6ACCBCD5756F}">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Runtime Overhead</a:t>
          </a:r>
        </a:p>
      </dgm:t>
    </dgm:pt>
    <dgm:pt modelId="{4BAAAFC3-D42F-44D7-83D2-5642CA82F0E3}" type="parTrans" cxnId="{6B153C47-27FD-46DF-BE47-ABFADABB4A94}">
      <dgm:prSet/>
      <dgm:spPr/>
    </dgm:pt>
    <dgm:pt modelId="{F385F3AA-C64A-4AD9-B272-EAA9F5E95640}" type="sibTrans" cxnId="{6B153C47-27FD-46DF-BE47-ABFADABB4A94}">
      <dgm:prSet/>
      <dgm:spPr/>
    </dgm:pt>
    <dgm:pt modelId="{2FC8E83D-1862-4A01-91C5-7EFC217FD472}" type="pres">
      <dgm:prSet presAssocID="{CC44F9B0-25D3-440D-ACE3-61F1B06C346F}" presName="linear" presStyleCnt="0">
        <dgm:presLayoutVars>
          <dgm:dir/>
          <dgm:animLvl val="lvl"/>
          <dgm:resizeHandles val="exact"/>
        </dgm:presLayoutVars>
      </dgm:prSet>
      <dgm:spPr/>
    </dgm:pt>
    <dgm:pt modelId="{E49DE46A-CDF6-45BD-9CEF-75595A3916F5}" type="pres">
      <dgm:prSet presAssocID="{A5D824E2-96A3-45BD-8212-BFE583E9A104}" presName="parentLin" presStyleCnt="0"/>
      <dgm:spPr/>
    </dgm:pt>
    <dgm:pt modelId="{4B663FB6-4D6F-4D51-B864-6B8CC668606A}" type="pres">
      <dgm:prSet presAssocID="{A5D824E2-96A3-45BD-8212-BFE583E9A104}" presName="parentLeftMargin" presStyleLbl="node1" presStyleIdx="0" presStyleCnt="3"/>
      <dgm:spPr/>
    </dgm:pt>
    <dgm:pt modelId="{15D2F139-9BC2-4171-925B-A70A02E7DC77}" type="pres">
      <dgm:prSet presAssocID="{A5D824E2-96A3-45BD-8212-BFE583E9A104}" presName="parentText" presStyleLbl="node1" presStyleIdx="0" presStyleCnt="3">
        <dgm:presLayoutVars>
          <dgm:chMax val="0"/>
          <dgm:bulletEnabled val="1"/>
        </dgm:presLayoutVars>
      </dgm:prSet>
      <dgm:spPr/>
    </dgm:pt>
    <dgm:pt modelId="{816D33B0-29A2-477F-9EBB-79368E633A17}" type="pres">
      <dgm:prSet presAssocID="{A5D824E2-96A3-45BD-8212-BFE583E9A104}" presName="negativeSpace" presStyleCnt="0"/>
      <dgm:spPr/>
    </dgm:pt>
    <dgm:pt modelId="{0E6A69CE-6634-4F5F-ACBE-FEFE8735C8EB}" type="pres">
      <dgm:prSet presAssocID="{A5D824E2-96A3-45BD-8212-BFE583E9A104}" presName="childText" presStyleLbl="conFgAcc1" presStyleIdx="0" presStyleCnt="3">
        <dgm:presLayoutVars>
          <dgm:bulletEnabled val="1"/>
        </dgm:presLayoutVars>
      </dgm:prSet>
      <dgm:spPr/>
    </dgm:pt>
    <dgm:pt modelId="{EB125632-A06A-4ACD-A8D2-3CEED319E812}" type="pres">
      <dgm:prSet presAssocID="{86C00EBC-0A0B-4711-8BAA-1A062A50DB8A}" presName="spaceBetweenRectangles" presStyleCnt="0"/>
      <dgm:spPr/>
    </dgm:pt>
    <dgm:pt modelId="{E684B3E5-C63A-49B4-8C4B-6C1084D4B704}" type="pres">
      <dgm:prSet presAssocID="{AD9021FA-FACD-45F0-BB64-E1DEECB3F814}" presName="parentLin" presStyleCnt="0"/>
      <dgm:spPr/>
    </dgm:pt>
    <dgm:pt modelId="{932EC8CC-186A-4695-9494-1CE6A9897DC2}" type="pres">
      <dgm:prSet presAssocID="{AD9021FA-FACD-45F0-BB64-E1DEECB3F814}" presName="parentLeftMargin" presStyleLbl="node1" presStyleIdx="0" presStyleCnt="3"/>
      <dgm:spPr/>
    </dgm:pt>
    <dgm:pt modelId="{DD1AADE2-C847-40A9-B8A7-7635AF23D061}" type="pres">
      <dgm:prSet presAssocID="{AD9021FA-FACD-45F0-BB64-E1DEECB3F814}" presName="parentText" presStyleLbl="node1" presStyleIdx="1" presStyleCnt="3" custScaleY="97666">
        <dgm:presLayoutVars>
          <dgm:chMax val="0"/>
          <dgm:bulletEnabled val="1"/>
        </dgm:presLayoutVars>
      </dgm:prSet>
      <dgm:spPr/>
    </dgm:pt>
    <dgm:pt modelId="{93F7FC67-801E-43FF-83BF-CB631FD28A6E}" type="pres">
      <dgm:prSet presAssocID="{AD9021FA-FACD-45F0-BB64-E1DEECB3F814}" presName="negativeSpace" presStyleCnt="0"/>
      <dgm:spPr/>
    </dgm:pt>
    <dgm:pt modelId="{58C05A3D-EA46-48FD-B606-5DDB7D0E2734}" type="pres">
      <dgm:prSet presAssocID="{AD9021FA-FACD-45F0-BB64-E1DEECB3F814}" presName="childText" presStyleLbl="conFgAcc1" presStyleIdx="1" presStyleCnt="3">
        <dgm:presLayoutVars>
          <dgm:bulletEnabled val="1"/>
        </dgm:presLayoutVars>
      </dgm:prSet>
      <dgm:spPr/>
    </dgm:pt>
    <dgm:pt modelId="{6D7391FB-F0CF-4159-A372-2B13AA4F3B81}" type="pres">
      <dgm:prSet presAssocID="{BBB7E1C5-631E-4368-8B3C-95AF7D16C561}" presName="spaceBetweenRectangles" presStyleCnt="0"/>
      <dgm:spPr/>
    </dgm:pt>
    <dgm:pt modelId="{4669C193-E8F3-4721-8EFC-7F3DE0868BA6}" type="pres">
      <dgm:prSet presAssocID="{89EA915F-0247-4C32-9665-F3D9BF1E1DD9}" presName="parentLin" presStyleCnt="0"/>
      <dgm:spPr/>
    </dgm:pt>
    <dgm:pt modelId="{2D30B143-460D-43EE-AF06-82AA2E2C0DC4}" type="pres">
      <dgm:prSet presAssocID="{89EA915F-0247-4C32-9665-F3D9BF1E1DD9}" presName="parentLeftMargin" presStyleLbl="node1" presStyleIdx="1" presStyleCnt="3"/>
      <dgm:spPr/>
    </dgm:pt>
    <dgm:pt modelId="{92828A04-4C06-4D1C-BB43-7C1A7F88F42C}" type="pres">
      <dgm:prSet presAssocID="{89EA915F-0247-4C32-9665-F3D9BF1E1DD9}" presName="parentText" presStyleLbl="node1" presStyleIdx="2" presStyleCnt="3">
        <dgm:presLayoutVars>
          <dgm:chMax val="0"/>
          <dgm:bulletEnabled val="1"/>
        </dgm:presLayoutVars>
      </dgm:prSet>
      <dgm:spPr/>
    </dgm:pt>
    <dgm:pt modelId="{D8D8B481-B86E-43E8-AAEE-3C182BB44834}" type="pres">
      <dgm:prSet presAssocID="{89EA915F-0247-4C32-9665-F3D9BF1E1DD9}" presName="negativeSpace" presStyleCnt="0"/>
      <dgm:spPr/>
    </dgm:pt>
    <dgm:pt modelId="{DE20F3FB-0813-4260-98A6-2E37C4A528E0}" type="pres">
      <dgm:prSet presAssocID="{89EA915F-0247-4C32-9665-F3D9BF1E1DD9}" presName="childText" presStyleLbl="conFgAcc1" presStyleIdx="2" presStyleCnt="3">
        <dgm:presLayoutVars>
          <dgm:bulletEnabled val="1"/>
        </dgm:presLayoutVars>
      </dgm:prSet>
      <dgm:spPr/>
    </dgm:pt>
  </dgm:ptLst>
  <dgm:cxnLst>
    <dgm:cxn modelId="{FA502B00-C577-4A83-922B-BF2F71718837}" srcId="{CC44F9B0-25D3-440D-ACE3-61F1B06C346F}" destId="{AD9021FA-FACD-45F0-BB64-E1DEECB3F814}" srcOrd="1" destOrd="0" parTransId="{41C5D9E5-F548-411F-ACA5-5274698D7427}" sibTransId="{BBB7E1C5-631E-4368-8B3C-95AF7D16C561}"/>
    <dgm:cxn modelId="{A468900C-58A7-49DD-A8A5-72265A15B6CC}" type="presOf" srcId="{6A040214-8F6A-497D-B523-AC4AC42950E4}" destId="{0E6A69CE-6634-4F5F-ACBE-FEFE8735C8EB}" srcOrd="0" destOrd="2" presId="urn:microsoft.com/office/officeart/2005/8/layout/list1"/>
    <dgm:cxn modelId="{6A231414-DE2B-454C-A769-042E1A8DF18F}" type="presOf" srcId="{89EA915F-0247-4C32-9665-F3D9BF1E1DD9}" destId="{2D30B143-460D-43EE-AF06-82AA2E2C0DC4}" srcOrd="0" destOrd="0" presId="urn:microsoft.com/office/officeart/2005/8/layout/list1"/>
    <dgm:cxn modelId="{68E04C15-C3A4-4782-8297-E26FC264F0C5}" type="presOf" srcId="{A5D824E2-96A3-45BD-8212-BFE583E9A104}" destId="{4B663FB6-4D6F-4D51-B864-6B8CC668606A}" srcOrd="0" destOrd="0" presId="urn:microsoft.com/office/officeart/2005/8/layout/list1"/>
    <dgm:cxn modelId="{AA53BD1A-6AF7-4D75-B7DA-A8E7DC1EC211}" type="presOf" srcId="{CC24C09E-21D7-42D2-8E20-5988C07B74BC}" destId="{58C05A3D-EA46-48FD-B606-5DDB7D0E2734}" srcOrd="0" destOrd="2" presId="urn:microsoft.com/office/officeart/2005/8/layout/list1"/>
    <dgm:cxn modelId="{8F2C7625-2B03-48FB-B9A0-E3FE2D7C0C17}" type="presOf" srcId="{89EA915F-0247-4C32-9665-F3D9BF1E1DD9}" destId="{92828A04-4C06-4D1C-BB43-7C1A7F88F42C}" srcOrd="1" destOrd="0" presId="urn:microsoft.com/office/officeart/2005/8/layout/list1"/>
    <dgm:cxn modelId="{F23ABD2C-9BD3-44C7-801D-CFED45F815D9}" srcId="{CC44F9B0-25D3-440D-ACE3-61F1B06C346F}" destId="{A5D824E2-96A3-45BD-8212-BFE583E9A104}" srcOrd="0" destOrd="0" parTransId="{3C79512D-208A-4C00-A5BF-BC5FB200CDFE}" sibTransId="{86C00EBC-0A0B-4711-8BAA-1A062A50DB8A}"/>
    <dgm:cxn modelId="{3668DD3B-2C18-4182-A945-BFDC8D465E03}" srcId="{AD9021FA-FACD-45F0-BB64-E1DEECB3F814}" destId="{98F8DA0C-6867-4191-A53B-ED95AF477387}" srcOrd="1" destOrd="0" parTransId="{3521E240-B9F9-4F32-A908-9462BB68AC34}" sibTransId="{6346D351-45F0-44D2-8886-32A842AF489F}"/>
    <dgm:cxn modelId="{36649440-0D90-4855-AE54-D7E0EBCCD8D7}" type="presOf" srcId="{CC44F9B0-25D3-440D-ACE3-61F1B06C346F}" destId="{2FC8E83D-1862-4A01-91C5-7EFC217FD472}" srcOrd="0" destOrd="0" presId="urn:microsoft.com/office/officeart/2005/8/layout/list1"/>
    <dgm:cxn modelId="{CA58C342-9118-499E-9D9C-9859BFFE78F6}" srcId="{89EA915F-0247-4C32-9665-F3D9BF1E1DD9}" destId="{B6921D56-E10F-4522-BAC6-146CE327C592}" srcOrd="0" destOrd="0" parTransId="{621FC53D-A699-462E-A8D2-7B48B2A170E7}" sibTransId="{494C7583-8D01-41FB-BC39-EA27580126C0}"/>
    <dgm:cxn modelId="{6B153C47-27FD-46DF-BE47-ABFADABB4A94}" srcId="{89EA915F-0247-4C32-9665-F3D9BF1E1DD9}" destId="{BD3BAFAB-6E48-4D8B-8667-6ACCBCD5756F}" srcOrd="2" destOrd="0" parTransId="{4BAAAFC3-D42F-44D7-83D2-5642CA82F0E3}" sibTransId="{F385F3AA-C64A-4AD9-B272-EAA9F5E95640}"/>
    <dgm:cxn modelId="{5B4F2C70-4D7C-425B-B9F8-2B09A65F0AC3}" srcId="{AD9021FA-FACD-45F0-BB64-E1DEECB3F814}" destId="{FCD5A93D-4BE7-4F76-916E-EAF262182256}" srcOrd="0" destOrd="0" parTransId="{856C27A6-B6C9-40A3-9327-89DDB35FD208}" sibTransId="{9A839784-9F78-42BB-BA74-593FA068678E}"/>
    <dgm:cxn modelId="{4954067D-6227-4C6B-92C1-78364A09DE56}" type="presOf" srcId="{B6921D56-E10F-4522-BAC6-146CE327C592}" destId="{DE20F3FB-0813-4260-98A6-2E37C4A528E0}" srcOrd="0" destOrd="0" presId="urn:microsoft.com/office/officeart/2005/8/layout/list1"/>
    <dgm:cxn modelId="{55A4907D-8A16-4541-AB87-908EBC7613A0}" srcId="{AD9021FA-FACD-45F0-BB64-E1DEECB3F814}" destId="{CC24C09E-21D7-42D2-8E20-5988C07B74BC}" srcOrd="2" destOrd="0" parTransId="{5C2B9A62-2FC7-41C5-AE73-ED25FEC8CF73}" sibTransId="{56292DDE-6F98-4892-863C-86732DA6F2A5}"/>
    <dgm:cxn modelId="{4C590C8C-AEB4-429F-A73C-3B5152E5E765}" type="presOf" srcId="{A5D824E2-96A3-45BD-8212-BFE583E9A104}" destId="{15D2F139-9BC2-4171-925B-A70A02E7DC77}" srcOrd="1" destOrd="0" presId="urn:microsoft.com/office/officeart/2005/8/layout/list1"/>
    <dgm:cxn modelId="{6325718D-728D-42AF-AA4F-95972A0A1B6A}" srcId="{A5D824E2-96A3-45BD-8212-BFE583E9A104}" destId="{6A040214-8F6A-497D-B523-AC4AC42950E4}" srcOrd="2" destOrd="0" parTransId="{F27721D0-8F44-442D-83C4-ECD1116C2F77}" sibTransId="{2AC987F7-9059-4CCA-928E-BE40E7BD88EF}"/>
    <dgm:cxn modelId="{7095B493-5DEB-4411-8575-7D2992925BC6}" type="presOf" srcId="{AD9021FA-FACD-45F0-BB64-E1DEECB3F814}" destId="{DD1AADE2-C847-40A9-B8A7-7635AF23D061}" srcOrd="1" destOrd="0" presId="urn:microsoft.com/office/officeart/2005/8/layout/list1"/>
    <dgm:cxn modelId="{EE5BF8B9-4AF9-4233-B986-BD3B265D3625}" type="presOf" srcId="{8D572C9A-EBD3-44E4-BDA0-11F273885A0A}" destId="{DE20F3FB-0813-4260-98A6-2E37C4A528E0}" srcOrd="0" destOrd="1" presId="urn:microsoft.com/office/officeart/2005/8/layout/list1"/>
    <dgm:cxn modelId="{05E25BBA-C8C1-4B83-839B-97400EA37313}" type="presOf" srcId="{FCD5A93D-4BE7-4F76-916E-EAF262182256}" destId="{58C05A3D-EA46-48FD-B606-5DDB7D0E2734}" srcOrd="0" destOrd="0" presId="urn:microsoft.com/office/officeart/2005/8/layout/list1"/>
    <dgm:cxn modelId="{BB87B2BE-CC04-4817-B14D-74DFAAAFF807}" type="presOf" srcId="{BD3BAFAB-6E48-4D8B-8667-6ACCBCD5756F}" destId="{DE20F3FB-0813-4260-98A6-2E37C4A528E0}" srcOrd="0" destOrd="2" presId="urn:microsoft.com/office/officeart/2005/8/layout/list1"/>
    <dgm:cxn modelId="{358FF7D2-971C-4BCE-BEEB-33130B1CDC4B}" srcId="{A5D824E2-96A3-45BD-8212-BFE583E9A104}" destId="{ACFD1899-4F9E-45E6-B821-5A64724E15A0}" srcOrd="0" destOrd="0" parTransId="{0AADFB08-37FF-411F-AE5A-67FAB0A139B1}" sibTransId="{DFD5C402-CBA5-4546-8AE2-712814B85C1E}"/>
    <dgm:cxn modelId="{8234A9D5-D52E-4D9F-A836-818FA68556B1}" type="presOf" srcId="{45D54C96-3E1B-4880-9E28-571B0CCBA9AD}" destId="{0E6A69CE-6634-4F5F-ACBE-FEFE8735C8EB}" srcOrd="0" destOrd="1" presId="urn:microsoft.com/office/officeart/2005/8/layout/list1"/>
    <dgm:cxn modelId="{7B72CED7-54FE-4BC5-A4FE-3A7A6EE1DE14}" srcId="{89EA915F-0247-4C32-9665-F3D9BF1E1DD9}" destId="{8D572C9A-EBD3-44E4-BDA0-11F273885A0A}" srcOrd="1" destOrd="0" parTransId="{DE3F7D5A-897A-4CF6-BCBA-2379597E4D33}" sibTransId="{070AEA7E-1E97-419F-8E62-78B76DC0F688}"/>
    <dgm:cxn modelId="{714227DB-ADA2-4A6A-97DF-4060BE67A2DC}" srcId="{A5D824E2-96A3-45BD-8212-BFE583E9A104}" destId="{45D54C96-3E1B-4880-9E28-571B0CCBA9AD}" srcOrd="1" destOrd="0" parTransId="{B00D1E3D-0507-4684-877F-2E0C7B04C028}" sibTransId="{86BAC28C-1784-4A11-9635-B9EFAAB7D061}"/>
    <dgm:cxn modelId="{E61E26E3-4C25-462B-85C0-68FE675B9977}" type="presOf" srcId="{98F8DA0C-6867-4191-A53B-ED95AF477387}" destId="{58C05A3D-EA46-48FD-B606-5DDB7D0E2734}" srcOrd="0" destOrd="1" presId="urn:microsoft.com/office/officeart/2005/8/layout/list1"/>
    <dgm:cxn modelId="{3BA751E3-5D37-42D0-87A9-4B24EE03035D}" type="presOf" srcId="{ACFD1899-4F9E-45E6-B821-5A64724E15A0}" destId="{0E6A69CE-6634-4F5F-ACBE-FEFE8735C8EB}" srcOrd="0" destOrd="0" presId="urn:microsoft.com/office/officeart/2005/8/layout/list1"/>
    <dgm:cxn modelId="{00BFF5EE-4D2F-46E9-829F-AF3489F11F42}" type="presOf" srcId="{AD9021FA-FACD-45F0-BB64-E1DEECB3F814}" destId="{932EC8CC-186A-4695-9494-1CE6A9897DC2}" srcOrd="0" destOrd="0" presId="urn:microsoft.com/office/officeart/2005/8/layout/list1"/>
    <dgm:cxn modelId="{EF177CFA-4587-46CA-BD30-04924D3DFA58}" srcId="{CC44F9B0-25D3-440D-ACE3-61F1B06C346F}" destId="{89EA915F-0247-4C32-9665-F3D9BF1E1DD9}" srcOrd="2" destOrd="0" parTransId="{E74B0690-99AA-4122-8781-83BB5E58B28E}" sibTransId="{6ED6F6A9-B98F-42A5-A455-7A30BE8B6774}"/>
    <dgm:cxn modelId="{6331B2BC-0F06-4091-891E-60BF1AE2A2A2}" type="presParOf" srcId="{2FC8E83D-1862-4A01-91C5-7EFC217FD472}" destId="{E49DE46A-CDF6-45BD-9CEF-75595A3916F5}" srcOrd="0" destOrd="0" presId="urn:microsoft.com/office/officeart/2005/8/layout/list1"/>
    <dgm:cxn modelId="{6C787611-F261-4802-8A62-EEB809ECA009}" type="presParOf" srcId="{E49DE46A-CDF6-45BD-9CEF-75595A3916F5}" destId="{4B663FB6-4D6F-4D51-B864-6B8CC668606A}" srcOrd="0" destOrd="0" presId="urn:microsoft.com/office/officeart/2005/8/layout/list1"/>
    <dgm:cxn modelId="{C58B3B8B-411C-41C1-A73B-F49E80AA8C3D}" type="presParOf" srcId="{E49DE46A-CDF6-45BD-9CEF-75595A3916F5}" destId="{15D2F139-9BC2-4171-925B-A70A02E7DC77}" srcOrd="1" destOrd="0" presId="urn:microsoft.com/office/officeart/2005/8/layout/list1"/>
    <dgm:cxn modelId="{67143A10-0770-4EBC-BDE3-D61C88EB2C29}" type="presParOf" srcId="{2FC8E83D-1862-4A01-91C5-7EFC217FD472}" destId="{816D33B0-29A2-477F-9EBB-79368E633A17}" srcOrd="1" destOrd="0" presId="urn:microsoft.com/office/officeart/2005/8/layout/list1"/>
    <dgm:cxn modelId="{437E8D1B-7131-484D-8B02-051A04368327}" type="presParOf" srcId="{2FC8E83D-1862-4A01-91C5-7EFC217FD472}" destId="{0E6A69CE-6634-4F5F-ACBE-FEFE8735C8EB}" srcOrd="2" destOrd="0" presId="urn:microsoft.com/office/officeart/2005/8/layout/list1"/>
    <dgm:cxn modelId="{5C6F0A9E-199E-4CEB-8C67-1BA53ACB08D4}" type="presParOf" srcId="{2FC8E83D-1862-4A01-91C5-7EFC217FD472}" destId="{EB125632-A06A-4ACD-A8D2-3CEED319E812}" srcOrd="3" destOrd="0" presId="urn:microsoft.com/office/officeart/2005/8/layout/list1"/>
    <dgm:cxn modelId="{63A6630F-5910-45D9-8317-6B0213A36782}" type="presParOf" srcId="{2FC8E83D-1862-4A01-91C5-7EFC217FD472}" destId="{E684B3E5-C63A-49B4-8C4B-6C1084D4B704}" srcOrd="4" destOrd="0" presId="urn:microsoft.com/office/officeart/2005/8/layout/list1"/>
    <dgm:cxn modelId="{75FD5EDE-C79B-4500-BBC7-D9AD3754DE1F}" type="presParOf" srcId="{E684B3E5-C63A-49B4-8C4B-6C1084D4B704}" destId="{932EC8CC-186A-4695-9494-1CE6A9897DC2}" srcOrd="0" destOrd="0" presId="urn:microsoft.com/office/officeart/2005/8/layout/list1"/>
    <dgm:cxn modelId="{F82132AF-7442-4313-AA25-81D989E919C3}" type="presParOf" srcId="{E684B3E5-C63A-49B4-8C4B-6C1084D4B704}" destId="{DD1AADE2-C847-40A9-B8A7-7635AF23D061}" srcOrd="1" destOrd="0" presId="urn:microsoft.com/office/officeart/2005/8/layout/list1"/>
    <dgm:cxn modelId="{0E937054-EDDF-4F02-9CA7-113E3AB0A565}" type="presParOf" srcId="{2FC8E83D-1862-4A01-91C5-7EFC217FD472}" destId="{93F7FC67-801E-43FF-83BF-CB631FD28A6E}" srcOrd="5" destOrd="0" presId="urn:microsoft.com/office/officeart/2005/8/layout/list1"/>
    <dgm:cxn modelId="{31133B7C-162E-46BD-9193-F2A4F15F18C3}" type="presParOf" srcId="{2FC8E83D-1862-4A01-91C5-7EFC217FD472}" destId="{58C05A3D-EA46-48FD-B606-5DDB7D0E2734}" srcOrd="6" destOrd="0" presId="urn:microsoft.com/office/officeart/2005/8/layout/list1"/>
    <dgm:cxn modelId="{DCC2FDDC-BF69-4DF1-A789-A7E0EE20D0B0}" type="presParOf" srcId="{2FC8E83D-1862-4A01-91C5-7EFC217FD472}" destId="{6D7391FB-F0CF-4159-A372-2B13AA4F3B81}" srcOrd="7" destOrd="0" presId="urn:microsoft.com/office/officeart/2005/8/layout/list1"/>
    <dgm:cxn modelId="{88FE7760-2BB1-473F-B588-FD0AD5B06B8E}" type="presParOf" srcId="{2FC8E83D-1862-4A01-91C5-7EFC217FD472}" destId="{4669C193-E8F3-4721-8EFC-7F3DE0868BA6}" srcOrd="8" destOrd="0" presId="urn:microsoft.com/office/officeart/2005/8/layout/list1"/>
    <dgm:cxn modelId="{6C9DCDCD-B483-4703-AFD3-F75E191B8E44}" type="presParOf" srcId="{4669C193-E8F3-4721-8EFC-7F3DE0868BA6}" destId="{2D30B143-460D-43EE-AF06-82AA2E2C0DC4}" srcOrd="0" destOrd="0" presId="urn:microsoft.com/office/officeart/2005/8/layout/list1"/>
    <dgm:cxn modelId="{F9EB31CA-9723-4D21-AF1B-6FAA25D6960B}" type="presParOf" srcId="{4669C193-E8F3-4721-8EFC-7F3DE0868BA6}" destId="{92828A04-4C06-4D1C-BB43-7C1A7F88F42C}" srcOrd="1" destOrd="0" presId="urn:microsoft.com/office/officeart/2005/8/layout/list1"/>
    <dgm:cxn modelId="{3934DA05-18B8-43F6-B260-C6440E0C30F6}" type="presParOf" srcId="{2FC8E83D-1862-4A01-91C5-7EFC217FD472}" destId="{D8D8B481-B86E-43E8-AAEE-3C182BB44834}" srcOrd="9" destOrd="0" presId="urn:microsoft.com/office/officeart/2005/8/layout/list1"/>
    <dgm:cxn modelId="{8DE904D4-7162-4708-9BB3-5C9FF57E3A62}" type="presParOf" srcId="{2FC8E83D-1862-4A01-91C5-7EFC217FD472}" destId="{DE20F3FB-0813-4260-98A6-2E37C4A528E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C44F9B0-25D3-440D-ACE3-61F1B06C346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5D824E2-96A3-45BD-8212-BFE583E9A104}">
      <dgm:prSet custT="1"/>
      <dgm:spPr>
        <a:solidFill>
          <a:srgbClr val="C00000"/>
        </a:solidFill>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Motivation</a:t>
          </a:r>
        </a:p>
      </dgm:t>
    </dgm:pt>
    <dgm:pt modelId="{3C79512D-208A-4C00-A5BF-BC5FB200CDFE}" type="parTrans" cxnId="{F23ABD2C-9BD3-44C7-801D-CFED45F815D9}">
      <dgm:prSet/>
      <dgm:spPr/>
      <dgm:t>
        <a:bodyPr/>
        <a:lstStyle/>
        <a:p>
          <a:endParaRPr lang="en-US"/>
        </a:p>
      </dgm:t>
    </dgm:pt>
    <dgm:pt modelId="{86C00EBC-0A0B-4711-8BAA-1A062A50DB8A}" type="sibTrans" cxnId="{F23ABD2C-9BD3-44C7-801D-CFED45F815D9}">
      <dgm:prSet/>
      <dgm:spPr/>
      <dgm:t>
        <a:bodyPr/>
        <a:lstStyle/>
        <a:p>
          <a:endParaRPr lang="en-US"/>
        </a:p>
      </dgm:t>
    </dgm:pt>
    <dgm:pt modelId="{ACFD1899-4F9E-45E6-B821-5A64724E15A0}">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Intermittent Programming Models &amp; Interrupts</a:t>
          </a:r>
        </a:p>
      </dgm:t>
    </dgm:pt>
    <dgm:pt modelId="{0AADFB08-37FF-411F-AE5A-67FAB0A139B1}" type="parTrans" cxnId="{358FF7D2-971C-4BCE-BEEB-33130B1CDC4B}">
      <dgm:prSet/>
      <dgm:spPr/>
      <dgm:t>
        <a:bodyPr/>
        <a:lstStyle/>
        <a:p>
          <a:endParaRPr lang="en-US"/>
        </a:p>
      </dgm:t>
    </dgm:pt>
    <dgm:pt modelId="{DFD5C402-CBA5-4546-8AE2-712814B85C1E}" type="sibTrans" cxnId="{358FF7D2-971C-4BCE-BEEB-33130B1CDC4B}">
      <dgm:prSet/>
      <dgm:spPr/>
      <dgm:t>
        <a:bodyPr/>
        <a:lstStyle/>
        <a:p>
          <a:endParaRPr lang="en-US"/>
        </a:p>
      </dgm:t>
    </dgm:pt>
    <dgm:pt modelId="{45D54C96-3E1B-4880-9E28-571B0CCBA9AD}">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Problem #1: Interrupt Interrupted</a:t>
          </a:r>
          <a:endParaRPr lang="en-US" sz="1400" dirty="0">
            <a:latin typeface="Ebrima" panose="02000000000000000000" pitchFamily="2" charset="0"/>
            <a:ea typeface="Ebrima" panose="02000000000000000000" pitchFamily="2" charset="0"/>
            <a:cs typeface="Ebrima" panose="02000000000000000000" pitchFamily="2" charset="0"/>
          </a:endParaRPr>
        </a:p>
      </dgm:t>
    </dgm:pt>
    <dgm:pt modelId="{B00D1E3D-0507-4684-877F-2E0C7B04C028}" type="parTrans" cxnId="{714227DB-ADA2-4A6A-97DF-4060BE67A2DC}">
      <dgm:prSet/>
      <dgm:spPr/>
      <dgm:t>
        <a:bodyPr/>
        <a:lstStyle/>
        <a:p>
          <a:endParaRPr lang="en-US"/>
        </a:p>
      </dgm:t>
    </dgm:pt>
    <dgm:pt modelId="{86BAC28C-1784-4A11-9635-B9EFAAB7D061}" type="sibTrans" cxnId="{714227DB-ADA2-4A6A-97DF-4060BE67A2DC}">
      <dgm:prSet/>
      <dgm:spPr/>
      <dgm:t>
        <a:bodyPr/>
        <a:lstStyle/>
        <a:p>
          <a:endParaRPr lang="en-US"/>
        </a:p>
      </dgm:t>
    </dgm:pt>
    <dgm:pt modelId="{AD9021FA-FACD-45F0-BB64-E1DEECB3F814}">
      <dgm:prSet custT="1"/>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System Design</a:t>
          </a:r>
        </a:p>
      </dgm:t>
    </dgm:pt>
    <dgm:pt modelId="{41C5D9E5-F548-411F-ACA5-5274698D7427}" type="parTrans" cxnId="{FA502B00-C577-4A83-922B-BF2F71718837}">
      <dgm:prSet/>
      <dgm:spPr/>
      <dgm:t>
        <a:bodyPr/>
        <a:lstStyle/>
        <a:p>
          <a:endParaRPr lang="en-US"/>
        </a:p>
      </dgm:t>
    </dgm:pt>
    <dgm:pt modelId="{BBB7E1C5-631E-4368-8B3C-95AF7D16C561}" type="sibTrans" cxnId="{FA502B00-C577-4A83-922B-BF2F71718837}">
      <dgm:prSet/>
      <dgm:spPr/>
      <dgm:t>
        <a:bodyPr/>
        <a:lstStyle/>
        <a:p>
          <a:endParaRPr lang="en-US"/>
        </a:p>
      </dgm:t>
    </dgm:pt>
    <dgm:pt modelId="{FCD5A93D-4BE7-4F76-916E-EAF262182256}">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Coati Overview</a:t>
          </a:r>
        </a:p>
      </dgm:t>
    </dgm:pt>
    <dgm:pt modelId="{856C27A6-B6C9-40A3-9327-89DDB35FD208}" type="parTrans" cxnId="{5B4F2C70-4D7C-425B-B9F8-2B09A65F0AC3}">
      <dgm:prSet/>
      <dgm:spPr/>
      <dgm:t>
        <a:bodyPr/>
        <a:lstStyle/>
        <a:p>
          <a:endParaRPr lang="en-US"/>
        </a:p>
      </dgm:t>
    </dgm:pt>
    <dgm:pt modelId="{9A839784-9F78-42BB-BA74-593FA068678E}" type="sibTrans" cxnId="{5B4F2C70-4D7C-425B-B9F8-2B09A65F0AC3}">
      <dgm:prSet/>
      <dgm:spPr/>
      <dgm:t>
        <a:bodyPr/>
        <a:lstStyle/>
        <a:p>
          <a:endParaRPr lang="en-US"/>
        </a:p>
      </dgm:t>
    </dgm:pt>
    <dgm:pt modelId="{98F8DA0C-6867-4191-A53B-ED95AF477387}">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Task &amp; Event Interaction</a:t>
          </a:r>
        </a:p>
      </dgm:t>
    </dgm:pt>
    <dgm:pt modelId="{3521E240-B9F9-4F32-A908-9462BB68AC34}" type="parTrans" cxnId="{3668DD3B-2C18-4182-A945-BFDC8D465E03}">
      <dgm:prSet/>
      <dgm:spPr/>
      <dgm:t>
        <a:bodyPr/>
        <a:lstStyle/>
        <a:p>
          <a:endParaRPr lang="en-US"/>
        </a:p>
      </dgm:t>
    </dgm:pt>
    <dgm:pt modelId="{6346D351-45F0-44D2-8886-32A842AF489F}" type="sibTrans" cxnId="{3668DD3B-2C18-4182-A945-BFDC8D465E03}">
      <dgm:prSet/>
      <dgm:spPr/>
      <dgm:t>
        <a:bodyPr/>
        <a:lstStyle/>
        <a:p>
          <a:endParaRPr lang="en-US"/>
        </a:p>
      </dgm:t>
    </dgm:pt>
    <dgm:pt modelId="{CC24C09E-21D7-42D2-8E20-5988C07B74BC}">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Multi-Task Transactions</a:t>
          </a:r>
          <a:endParaRPr lang="en-US" sz="1400" dirty="0">
            <a:latin typeface="Ebrima" panose="02000000000000000000" pitchFamily="2" charset="0"/>
            <a:ea typeface="Ebrima" panose="02000000000000000000" pitchFamily="2" charset="0"/>
            <a:cs typeface="Ebrima" panose="02000000000000000000" pitchFamily="2" charset="0"/>
          </a:endParaRPr>
        </a:p>
      </dgm:t>
    </dgm:pt>
    <dgm:pt modelId="{5C2B9A62-2FC7-41C5-AE73-ED25FEC8CF73}" type="parTrans" cxnId="{55A4907D-8A16-4541-AB87-908EBC7613A0}">
      <dgm:prSet/>
      <dgm:spPr/>
      <dgm:t>
        <a:bodyPr/>
        <a:lstStyle/>
        <a:p>
          <a:endParaRPr lang="en-US"/>
        </a:p>
      </dgm:t>
    </dgm:pt>
    <dgm:pt modelId="{56292DDE-6F98-4892-863C-86732DA6F2A5}" type="sibTrans" cxnId="{55A4907D-8A16-4541-AB87-908EBC7613A0}">
      <dgm:prSet/>
      <dgm:spPr/>
      <dgm:t>
        <a:bodyPr/>
        <a:lstStyle/>
        <a:p>
          <a:endParaRPr lang="en-US"/>
        </a:p>
      </dgm:t>
    </dgm:pt>
    <dgm:pt modelId="{89EA915F-0247-4C32-9665-F3D9BF1E1DD9}">
      <dgm:prSet custT="1"/>
      <dgm:spPr/>
      <dgm:t>
        <a:bodyPr/>
        <a:lstStyle/>
        <a:p>
          <a:r>
            <a:rPr lang="en-US" sz="2400" dirty="0">
              <a:latin typeface="Ebrima" panose="02000000000000000000" pitchFamily="2" charset="0"/>
              <a:ea typeface="Ebrima" panose="02000000000000000000" pitchFamily="2" charset="0"/>
              <a:cs typeface="Ebrima" panose="02000000000000000000" pitchFamily="2" charset="0"/>
            </a:rPr>
            <a:t>Coati Evaluation</a:t>
          </a:r>
        </a:p>
      </dgm:t>
    </dgm:pt>
    <dgm:pt modelId="{E74B0690-99AA-4122-8781-83BB5E58B28E}" type="parTrans" cxnId="{EF177CFA-4587-46CA-BD30-04924D3DFA58}">
      <dgm:prSet/>
      <dgm:spPr/>
      <dgm:t>
        <a:bodyPr/>
        <a:lstStyle/>
        <a:p>
          <a:endParaRPr lang="en-US"/>
        </a:p>
      </dgm:t>
    </dgm:pt>
    <dgm:pt modelId="{6ED6F6A9-B98F-42A5-A455-7A30BE8B6774}" type="sibTrans" cxnId="{EF177CFA-4587-46CA-BD30-04924D3DFA58}">
      <dgm:prSet/>
      <dgm:spPr/>
      <dgm:t>
        <a:bodyPr/>
        <a:lstStyle/>
        <a:p>
          <a:endParaRPr lang="en-US"/>
        </a:p>
      </dgm:t>
    </dgm:pt>
    <dgm:pt modelId="{B6921D56-E10F-4522-BAC6-146CE327C592}">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Correctness</a:t>
          </a:r>
        </a:p>
      </dgm:t>
    </dgm:pt>
    <dgm:pt modelId="{621FC53D-A699-462E-A8D2-7B48B2A170E7}" type="parTrans" cxnId="{CA58C342-9118-499E-9D9C-9859BFFE78F6}">
      <dgm:prSet/>
      <dgm:spPr/>
      <dgm:t>
        <a:bodyPr/>
        <a:lstStyle/>
        <a:p>
          <a:endParaRPr lang="en-US"/>
        </a:p>
      </dgm:t>
    </dgm:pt>
    <dgm:pt modelId="{494C7583-8D01-41FB-BC39-EA27580126C0}" type="sibTrans" cxnId="{CA58C342-9118-499E-9D9C-9859BFFE78F6}">
      <dgm:prSet/>
      <dgm:spPr/>
      <dgm:t>
        <a:bodyPr/>
        <a:lstStyle/>
        <a:p>
          <a:endParaRPr lang="en-US"/>
        </a:p>
      </dgm:t>
    </dgm:pt>
    <dgm:pt modelId="{8D572C9A-EBD3-44E4-BDA0-11F273885A0A}">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Programming Effort</a:t>
          </a:r>
        </a:p>
      </dgm:t>
    </dgm:pt>
    <dgm:pt modelId="{DE3F7D5A-897A-4CF6-BCBA-2379597E4D33}" type="parTrans" cxnId="{7B72CED7-54FE-4BC5-A4FE-3A7A6EE1DE14}">
      <dgm:prSet/>
      <dgm:spPr/>
      <dgm:t>
        <a:bodyPr/>
        <a:lstStyle/>
        <a:p>
          <a:endParaRPr lang="en-US"/>
        </a:p>
      </dgm:t>
    </dgm:pt>
    <dgm:pt modelId="{070AEA7E-1E97-419F-8E62-78B76DC0F688}" type="sibTrans" cxnId="{7B72CED7-54FE-4BC5-A4FE-3A7A6EE1DE14}">
      <dgm:prSet/>
      <dgm:spPr/>
      <dgm:t>
        <a:bodyPr/>
        <a:lstStyle/>
        <a:p>
          <a:endParaRPr lang="en-US"/>
        </a:p>
      </dgm:t>
    </dgm:pt>
    <dgm:pt modelId="{6A040214-8F6A-497D-B523-AC4AC42950E4}">
      <dgm:prSet custT="1"/>
      <dgm:spPr>
        <a:ln>
          <a:solidFill>
            <a:srgbClr val="C00000"/>
          </a:solidFill>
        </a:ln>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Problem #2: False Flag</a:t>
          </a:r>
        </a:p>
      </dgm:t>
    </dgm:pt>
    <dgm:pt modelId="{F27721D0-8F44-442D-83C4-ECD1116C2F77}" type="parTrans" cxnId="{6325718D-728D-42AF-AA4F-95972A0A1B6A}">
      <dgm:prSet/>
      <dgm:spPr/>
      <dgm:t>
        <a:bodyPr/>
        <a:lstStyle/>
        <a:p>
          <a:endParaRPr lang="en-US"/>
        </a:p>
      </dgm:t>
    </dgm:pt>
    <dgm:pt modelId="{2AC987F7-9059-4CCA-928E-BE40E7BD88EF}" type="sibTrans" cxnId="{6325718D-728D-42AF-AA4F-95972A0A1B6A}">
      <dgm:prSet/>
      <dgm:spPr/>
      <dgm:t>
        <a:bodyPr/>
        <a:lstStyle/>
        <a:p>
          <a:endParaRPr lang="en-US"/>
        </a:p>
      </dgm:t>
    </dgm:pt>
    <dgm:pt modelId="{BD3BAFAB-6E48-4D8B-8667-6ACCBCD5756F}">
      <dgm:prSet custT="1"/>
      <dgm:spPr/>
      <dgm:t>
        <a:bodyPr/>
        <a:lstStyle/>
        <a:p>
          <a:r>
            <a:rPr lang="en-US" sz="2000" dirty="0">
              <a:latin typeface="Ebrima" panose="02000000000000000000" pitchFamily="2" charset="0"/>
              <a:ea typeface="Ebrima" panose="02000000000000000000" pitchFamily="2" charset="0"/>
              <a:cs typeface="Ebrima" panose="02000000000000000000" pitchFamily="2" charset="0"/>
            </a:rPr>
            <a:t>Runtime Overhead</a:t>
          </a:r>
        </a:p>
      </dgm:t>
    </dgm:pt>
    <dgm:pt modelId="{4BAAAFC3-D42F-44D7-83D2-5642CA82F0E3}" type="parTrans" cxnId="{6B153C47-27FD-46DF-BE47-ABFADABB4A94}">
      <dgm:prSet/>
      <dgm:spPr/>
    </dgm:pt>
    <dgm:pt modelId="{F385F3AA-C64A-4AD9-B272-EAA9F5E95640}" type="sibTrans" cxnId="{6B153C47-27FD-46DF-BE47-ABFADABB4A94}">
      <dgm:prSet/>
      <dgm:spPr/>
    </dgm:pt>
    <dgm:pt modelId="{2FC8E83D-1862-4A01-91C5-7EFC217FD472}" type="pres">
      <dgm:prSet presAssocID="{CC44F9B0-25D3-440D-ACE3-61F1B06C346F}" presName="linear" presStyleCnt="0">
        <dgm:presLayoutVars>
          <dgm:dir/>
          <dgm:animLvl val="lvl"/>
          <dgm:resizeHandles val="exact"/>
        </dgm:presLayoutVars>
      </dgm:prSet>
      <dgm:spPr/>
    </dgm:pt>
    <dgm:pt modelId="{E49DE46A-CDF6-45BD-9CEF-75595A3916F5}" type="pres">
      <dgm:prSet presAssocID="{A5D824E2-96A3-45BD-8212-BFE583E9A104}" presName="parentLin" presStyleCnt="0"/>
      <dgm:spPr/>
    </dgm:pt>
    <dgm:pt modelId="{4B663FB6-4D6F-4D51-B864-6B8CC668606A}" type="pres">
      <dgm:prSet presAssocID="{A5D824E2-96A3-45BD-8212-BFE583E9A104}" presName="parentLeftMargin" presStyleLbl="node1" presStyleIdx="0" presStyleCnt="3"/>
      <dgm:spPr/>
    </dgm:pt>
    <dgm:pt modelId="{15D2F139-9BC2-4171-925B-A70A02E7DC77}" type="pres">
      <dgm:prSet presAssocID="{A5D824E2-96A3-45BD-8212-BFE583E9A104}" presName="parentText" presStyleLbl="node1" presStyleIdx="0" presStyleCnt="3">
        <dgm:presLayoutVars>
          <dgm:chMax val="0"/>
          <dgm:bulletEnabled val="1"/>
        </dgm:presLayoutVars>
      </dgm:prSet>
      <dgm:spPr/>
    </dgm:pt>
    <dgm:pt modelId="{816D33B0-29A2-477F-9EBB-79368E633A17}" type="pres">
      <dgm:prSet presAssocID="{A5D824E2-96A3-45BD-8212-BFE583E9A104}" presName="negativeSpace" presStyleCnt="0"/>
      <dgm:spPr/>
    </dgm:pt>
    <dgm:pt modelId="{0E6A69CE-6634-4F5F-ACBE-FEFE8735C8EB}" type="pres">
      <dgm:prSet presAssocID="{A5D824E2-96A3-45BD-8212-BFE583E9A104}" presName="childText" presStyleLbl="conFgAcc1" presStyleIdx="0" presStyleCnt="3">
        <dgm:presLayoutVars>
          <dgm:bulletEnabled val="1"/>
        </dgm:presLayoutVars>
      </dgm:prSet>
      <dgm:spPr/>
    </dgm:pt>
    <dgm:pt modelId="{EB125632-A06A-4ACD-A8D2-3CEED319E812}" type="pres">
      <dgm:prSet presAssocID="{86C00EBC-0A0B-4711-8BAA-1A062A50DB8A}" presName="spaceBetweenRectangles" presStyleCnt="0"/>
      <dgm:spPr/>
    </dgm:pt>
    <dgm:pt modelId="{E684B3E5-C63A-49B4-8C4B-6C1084D4B704}" type="pres">
      <dgm:prSet presAssocID="{AD9021FA-FACD-45F0-BB64-E1DEECB3F814}" presName="parentLin" presStyleCnt="0"/>
      <dgm:spPr/>
    </dgm:pt>
    <dgm:pt modelId="{932EC8CC-186A-4695-9494-1CE6A9897DC2}" type="pres">
      <dgm:prSet presAssocID="{AD9021FA-FACD-45F0-BB64-E1DEECB3F814}" presName="parentLeftMargin" presStyleLbl="node1" presStyleIdx="0" presStyleCnt="3"/>
      <dgm:spPr/>
    </dgm:pt>
    <dgm:pt modelId="{DD1AADE2-C847-40A9-B8A7-7635AF23D061}" type="pres">
      <dgm:prSet presAssocID="{AD9021FA-FACD-45F0-BB64-E1DEECB3F814}" presName="parentText" presStyleLbl="node1" presStyleIdx="1" presStyleCnt="3" custScaleY="97666">
        <dgm:presLayoutVars>
          <dgm:chMax val="0"/>
          <dgm:bulletEnabled val="1"/>
        </dgm:presLayoutVars>
      </dgm:prSet>
      <dgm:spPr/>
    </dgm:pt>
    <dgm:pt modelId="{93F7FC67-801E-43FF-83BF-CB631FD28A6E}" type="pres">
      <dgm:prSet presAssocID="{AD9021FA-FACD-45F0-BB64-E1DEECB3F814}" presName="negativeSpace" presStyleCnt="0"/>
      <dgm:spPr/>
    </dgm:pt>
    <dgm:pt modelId="{58C05A3D-EA46-48FD-B606-5DDB7D0E2734}" type="pres">
      <dgm:prSet presAssocID="{AD9021FA-FACD-45F0-BB64-E1DEECB3F814}" presName="childText" presStyleLbl="conFgAcc1" presStyleIdx="1" presStyleCnt="3">
        <dgm:presLayoutVars>
          <dgm:bulletEnabled val="1"/>
        </dgm:presLayoutVars>
      </dgm:prSet>
      <dgm:spPr/>
    </dgm:pt>
    <dgm:pt modelId="{6D7391FB-F0CF-4159-A372-2B13AA4F3B81}" type="pres">
      <dgm:prSet presAssocID="{BBB7E1C5-631E-4368-8B3C-95AF7D16C561}" presName="spaceBetweenRectangles" presStyleCnt="0"/>
      <dgm:spPr/>
    </dgm:pt>
    <dgm:pt modelId="{4669C193-E8F3-4721-8EFC-7F3DE0868BA6}" type="pres">
      <dgm:prSet presAssocID="{89EA915F-0247-4C32-9665-F3D9BF1E1DD9}" presName="parentLin" presStyleCnt="0"/>
      <dgm:spPr/>
    </dgm:pt>
    <dgm:pt modelId="{2D30B143-460D-43EE-AF06-82AA2E2C0DC4}" type="pres">
      <dgm:prSet presAssocID="{89EA915F-0247-4C32-9665-F3D9BF1E1DD9}" presName="parentLeftMargin" presStyleLbl="node1" presStyleIdx="1" presStyleCnt="3"/>
      <dgm:spPr/>
    </dgm:pt>
    <dgm:pt modelId="{92828A04-4C06-4D1C-BB43-7C1A7F88F42C}" type="pres">
      <dgm:prSet presAssocID="{89EA915F-0247-4C32-9665-F3D9BF1E1DD9}" presName="parentText" presStyleLbl="node1" presStyleIdx="2" presStyleCnt="3">
        <dgm:presLayoutVars>
          <dgm:chMax val="0"/>
          <dgm:bulletEnabled val="1"/>
        </dgm:presLayoutVars>
      </dgm:prSet>
      <dgm:spPr/>
    </dgm:pt>
    <dgm:pt modelId="{D8D8B481-B86E-43E8-AAEE-3C182BB44834}" type="pres">
      <dgm:prSet presAssocID="{89EA915F-0247-4C32-9665-F3D9BF1E1DD9}" presName="negativeSpace" presStyleCnt="0"/>
      <dgm:spPr/>
    </dgm:pt>
    <dgm:pt modelId="{DE20F3FB-0813-4260-98A6-2E37C4A528E0}" type="pres">
      <dgm:prSet presAssocID="{89EA915F-0247-4C32-9665-F3D9BF1E1DD9}" presName="childText" presStyleLbl="conFgAcc1" presStyleIdx="2" presStyleCnt="3">
        <dgm:presLayoutVars>
          <dgm:bulletEnabled val="1"/>
        </dgm:presLayoutVars>
      </dgm:prSet>
      <dgm:spPr/>
    </dgm:pt>
  </dgm:ptLst>
  <dgm:cxnLst>
    <dgm:cxn modelId="{FA502B00-C577-4A83-922B-BF2F71718837}" srcId="{CC44F9B0-25D3-440D-ACE3-61F1B06C346F}" destId="{AD9021FA-FACD-45F0-BB64-E1DEECB3F814}" srcOrd="1" destOrd="0" parTransId="{41C5D9E5-F548-411F-ACA5-5274698D7427}" sibTransId="{BBB7E1C5-631E-4368-8B3C-95AF7D16C561}"/>
    <dgm:cxn modelId="{A468900C-58A7-49DD-A8A5-72265A15B6CC}" type="presOf" srcId="{6A040214-8F6A-497D-B523-AC4AC42950E4}" destId="{0E6A69CE-6634-4F5F-ACBE-FEFE8735C8EB}" srcOrd="0" destOrd="2" presId="urn:microsoft.com/office/officeart/2005/8/layout/list1"/>
    <dgm:cxn modelId="{6A231414-DE2B-454C-A769-042E1A8DF18F}" type="presOf" srcId="{89EA915F-0247-4C32-9665-F3D9BF1E1DD9}" destId="{2D30B143-460D-43EE-AF06-82AA2E2C0DC4}" srcOrd="0" destOrd="0" presId="urn:microsoft.com/office/officeart/2005/8/layout/list1"/>
    <dgm:cxn modelId="{68E04C15-C3A4-4782-8297-E26FC264F0C5}" type="presOf" srcId="{A5D824E2-96A3-45BD-8212-BFE583E9A104}" destId="{4B663FB6-4D6F-4D51-B864-6B8CC668606A}" srcOrd="0" destOrd="0" presId="urn:microsoft.com/office/officeart/2005/8/layout/list1"/>
    <dgm:cxn modelId="{AA53BD1A-6AF7-4D75-B7DA-A8E7DC1EC211}" type="presOf" srcId="{CC24C09E-21D7-42D2-8E20-5988C07B74BC}" destId="{58C05A3D-EA46-48FD-B606-5DDB7D0E2734}" srcOrd="0" destOrd="2" presId="urn:microsoft.com/office/officeart/2005/8/layout/list1"/>
    <dgm:cxn modelId="{8F2C7625-2B03-48FB-B9A0-E3FE2D7C0C17}" type="presOf" srcId="{89EA915F-0247-4C32-9665-F3D9BF1E1DD9}" destId="{92828A04-4C06-4D1C-BB43-7C1A7F88F42C}" srcOrd="1" destOrd="0" presId="urn:microsoft.com/office/officeart/2005/8/layout/list1"/>
    <dgm:cxn modelId="{F23ABD2C-9BD3-44C7-801D-CFED45F815D9}" srcId="{CC44F9B0-25D3-440D-ACE3-61F1B06C346F}" destId="{A5D824E2-96A3-45BD-8212-BFE583E9A104}" srcOrd="0" destOrd="0" parTransId="{3C79512D-208A-4C00-A5BF-BC5FB200CDFE}" sibTransId="{86C00EBC-0A0B-4711-8BAA-1A062A50DB8A}"/>
    <dgm:cxn modelId="{3668DD3B-2C18-4182-A945-BFDC8D465E03}" srcId="{AD9021FA-FACD-45F0-BB64-E1DEECB3F814}" destId="{98F8DA0C-6867-4191-A53B-ED95AF477387}" srcOrd="1" destOrd="0" parTransId="{3521E240-B9F9-4F32-A908-9462BB68AC34}" sibTransId="{6346D351-45F0-44D2-8886-32A842AF489F}"/>
    <dgm:cxn modelId="{36649440-0D90-4855-AE54-D7E0EBCCD8D7}" type="presOf" srcId="{CC44F9B0-25D3-440D-ACE3-61F1B06C346F}" destId="{2FC8E83D-1862-4A01-91C5-7EFC217FD472}" srcOrd="0" destOrd="0" presId="urn:microsoft.com/office/officeart/2005/8/layout/list1"/>
    <dgm:cxn modelId="{CA58C342-9118-499E-9D9C-9859BFFE78F6}" srcId="{89EA915F-0247-4C32-9665-F3D9BF1E1DD9}" destId="{B6921D56-E10F-4522-BAC6-146CE327C592}" srcOrd="0" destOrd="0" parTransId="{621FC53D-A699-462E-A8D2-7B48B2A170E7}" sibTransId="{494C7583-8D01-41FB-BC39-EA27580126C0}"/>
    <dgm:cxn modelId="{6B153C47-27FD-46DF-BE47-ABFADABB4A94}" srcId="{89EA915F-0247-4C32-9665-F3D9BF1E1DD9}" destId="{BD3BAFAB-6E48-4D8B-8667-6ACCBCD5756F}" srcOrd="2" destOrd="0" parTransId="{4BAAAFC3-D42F-44D7-83D2-5642CA82F0E3}" sibTransId="{F385F3AA-C64A-4AD9-B272-EAA9F5E95640}"/>
    <dgm:cxn modelId="{5B4F2C70-4D7C-425B-B9F8-2B09A65F0AC3}" srcId="{AD9021FA-FACD-45F0-BB64-E1DEECB3F814}" destId="{FCD5A93D-4BE7-4F76-916E-EAF262182256}" srcOrd="0" destOrd="0" parTransId="{856C27A6-B6C9-40A3-9327-89DDB35FD208}" sibTransId="{9A839784-9F78-42BB-BA74-593FA068678E}"/>
    <dgm:cxn modelId="{4954067D-6227-4C6B-92C1-78364A09DE56}" type="presOf" srcId="{B6921D56-E10F-4522-BAC6-146CE327C592}" destId="{DE20F3FB-0813-4260-98A6-2E37C4A528E0}" srcOrd="0" destOrd="0" presId="urn:microsoft.com/office/officeart/2005/8/layout/list1"/>
    <dgm:cxn modelId="{55A4907D-8A16-4541-AB87-908EBC7613A0}" srcId="{AD9021FA-FACD-45F0-BB64-E1DEECB3F814}" destId="{CC24C09E-21D7-42D2-8E20-5988C07B74BC}" srcOrd="2" destOrd="0" parTransId="{5C2B9A62-2FC7-41C5-AE73-ED25FEC8CF73}" sibTransId="{56292DDE-6F98-4892-863C-86732DA6F2A5}"/>
    <dgm:cxn modelId="{4C590C8C-AEB4-429F-A73C-3B5152E5E765}" type="presOf" srcId="{A5D824E2-96A3-45BD-8212-BFE583E9A104}" destId="{15D2F139-9BC2-4171-925B-A70A02E7DC77}" srcOrd="1" destOrd="0" presId="urn:microsoft.com/office/officeart/2005/8/layout/list1"/>
    <dgm:cxn modelId="{6325718D-728D-42AF-AA4F-95972A0A1B6A}" srcId="{A5D824E2-96A3-45BD-8212-BFE583E9A104}" destId="{6A040214-8F6A-497D-B523-AC4AC42950E4}" srcOrd="2" destOrd="0" parTransId="{F27721D0-8F44-442D-83C4-ECD1116C2F77}" sibTransId="{2AC987F7-9059-4CCA-928E-BE40E7BD88EF}"/>
    <dgm:cxn modelId="{7095B493-5DEB-4411-8575-7D2992925BC6}" type="presOf" srcId="{AD9021FA-FACD-45F0-BB64-E1DEECB3F814}" destId="{DD1AADE2-C847-40A9-B8A7-7635AF23D061}" srcOrd="1" destOrd="0" presId="urn:microsoft.com/office/officeart/2005/8/layout/list1"/>
    <dgm:cxn modelId="{EE5BF8B9-4AF9-4233-B986-BD3B265D3625}" type="presOf" srcId="{8D572C9A-EBD3-44E4-BDA0-11F273885A0A}" destId="{DE20F3FB-0813-4260-98A6-2E37C4A528E0}" srcOrd="0" destOrd="1" presId="urn:microsoft.com/office/officeart/2005/8/layout/list1"/>
    <dgm:cxn modelId="{05E25BBA-C8C1-4B83-839B-97400EA37313}" type="presOf" srcId="{FCD5A93D-4BE7-4F76-916E-EAF262182256}" destId="{58C05A3D-EA46-48FD-B606-5DDB7D0E2734}" srcOrd="0" destOrd="0" presId="urn:microsoft.com/office/officeart/2005/8/layout/list1"/>
    <dgm:cxn modelId="{BB87B2BE-CC04-4817-B14D-74DFAAAFF807}" type="presOf" srcId="{BD3BAFAB-6E48-4D8B-8667-6ACCBCD5756F}" destId="{DE20F3FB-0813-4260-98A6-2E37C4A528E0}" srcOrd="0" destOrd="2" presId="urn:microsoft.com/office/officeart/2005/8/layout/list1"/>
    <dgm:cxn modelId="{358FF7D2-971C-4BCE-BEEB-33130B1CDC4B}" srcId="{A5D824E2-96A3-45BD-8212-BFE583E9A104}" destId="{ACFD1899-4F9E-45E6-B821-5A64724E15A0}" srcOrd="0" destOrd="0" parTransId="{0AADFB08-37FF-411F-AE5A-67FAB0A139B1}" sibTransId="{DFD5C402-CBA5-4546-8AE2-712814B85C1E}"/>
    <dgm:cxn modelId="{8234A9D5-D52E-4D9F-A836-818FA68556B1}" type="presOf" srcId="{45D54C96-3E1B-4880-9E28-571B0CCBA9AD}" destId="{0E6A69CE-6634-4F5F-ACBE-FEFE8735C8EB}" srcOrd="0" destOrd="1" presId="urn:microsoft.com/office/officeart/2005/8/layout/list1"/>
    <dgm:cxn modelId="{7B72CED7-54FE-4BC5-A4FE-3A7A6EE1DE14}" srcId="{89EA915F-0247-4C32-9665-F3D9BF1E1DD9}" destId="{8D572C9A-EBD3-44E4-BDA0-11F273885A0A}" srcOrd="1" destOrd="0" parTransId="{DE3F7D5A-897A-4CF6-BCBA-2379597E4D33}" sibTransId="{070AEA7E-1E97-419F-8E62-78B76DC0F688}"/>
    <dgm:cxn modelId="{714227DB-ADA2-4A6A-97DF-4060BE67A2DC}" srcId="{A5D824E2-96A3-45BD-8212-BFE583E9A104}" destId="{45D54C96-3E1B-4880-9E28-571B0CCBA9AD}" srcOrd="1" destOrd="0" parTransId="{B00D1E3D-0507-4684-877F-2E0C7B04C028}" sibTransId="{86BAC28C-1784-4A11-9635-B9EFAAB7D061}"/>
    <dgm:cxn modelId="{E61E26E3-4C25-462B-85C0-68FE675B9977}" type="presOf" srcId="{98F8DA0C-6867-4191-A53B-ED95AF477387}" destId="{58C05A3D-EA46-48FD-B606-5DDB7D0E2734}" srcOrd="0" destOrd="1" presId="urn:microsoft.com/office/officeart/2005/8/layout/list1"/>
    <dgm:cxn modelId="{3BA751E3-5D37-42D0-87A9-4B24EE03035D}" type="presOf" srcId="{ACFD1899-4F9E-45E6-B821-5A64724E15A0}" destId="{0E6A69CE-6634-4F5F-ACBE-FEFE8735C8EB}" srcOrd="0" destOrd="0" presId="urn:microsoft.com/office/officeart/2005/8/layout/list1"/>
    <dgm:cxn modelId="{00BFF5EE-4D2F-46E9-829F-AF3489F11F42}" type="presOf" srcId="{AD9021FA-FACD-45F0-BB64-E1DEECB3F814}" destId="{932EC8CC-186A-4695-9494-1CE6A9897DC2}" srcOrd="0" destOrd="0" presId="urn:microsoft.com/office/officeart/2005/8/layout/list1"/>
    <dgm:cxn modelId="{EF177CFA-4587-46CA-BD30-04924D3DFA58}" srcId="{CC44F9B0-25D3-440D-ACE3-61F1B06C346F}" destId="{89EA915F-0247-4C32-9665-F3D9BF1E1DD9}" srcOrd="2" destOrd="0" parTransId="{E74B0690-99AA-4122-8781-83BB5E58B28E}" sibTransId="{6ED6F6A9-B98F-42A5-A455-7A30BE8B6774}"/>
    <dgm:cxn modelId="{6331B2BC-0F06-4091-891E-60BF1AE2A2A2}" type="presParOf" srcId="{2FC8E83D-1862-4A01-91C5-7EFC217FD472}" destId="{E49DE46A-CDF6-45BD-9CEF-75595A3916F5}" srcOrd="0" destOrd="0" presId="urn:microsoft.com/office/officeart/2005/8/layout/list1"/>
    <dgm:cxn modelId="{6C787611-F261-4802-8A62-EEB809ECA009}" type="presParOf" srcId="{E49DE46A-CDF6-45BD-9CEF-75595A3916F5}" destId="{4B663FB6-4D6F-4D51-B864-6B8CC668606A}" srcOrd="0" destOrd="0" presId="urn:microsoft.com/office/officeart/2005/8/layout/list1"/>
    <dgm:cxn modelId="{C58B3B8B-411C-41C1-A73B-F49E80AA8C3D}" type="presParOf" srcId="{E49DE46A-CDF6-45BD-9CEF-75595A3916F5}" destId="{15D2F139-9BC2-4171-925B-A70A02E7DC77}" srcOrd="1" destOrd="0" presId="urn:microsoft.com/office/officeart/2005/8/layout/list1"/>
    <dgm:cxn modelId="{67143A10-0770-4EBC-BDE3-D61C88EB2C29}" type="presParOf" srcId="{2FC8E83D-1862-4A01-91C5-7EFC217FD472}" destId="{816D33B0-29A2-477F-9EBB-79368E633A17}" srcOrd="1" destOrd="0" presId="urn:microsoft.com/office/officeart/2005/8/layout/list1"/>
    <dgm:cxn modelId="{437E8D1B-7131-484D-8B02-051A04368327}" type="presParOf" srcId="{2FC8E83D-1862-4A01-91C5-7EFC217FD472}" destId="{0E6A69CE-6634-4F5F-ACBE-FEFE8735C8EB}" srcOrd="2" destOrd="0" presId="urn:microsoft.com/office/officeart/2005/8/layout/list1"/>
    <dgm:cxn modelId="{5C6F0A9E-199E-4CEB-8C67-1BA53ACB08D4}" type="presParOf" srcId="{2FC8E83D-1862-4A01-91C5-7EFC217FD472}" destId="{EB125632-A06A-4ACD-A8D2-3CEED319E812}" srcOrd="3" destOrd="0" presId="urn:microsoft.com/office/officeart/2005/8/layout/list1"/>
    <dgm:cxn modelId="{63A6630F-5910-45D9-8317-6B0213A36782}" type="presParOf" srcId="{2FC8E83D-1862-4A01-91C5-7EFC217FD472}" destId="{E684B3E5-C63A-49B4-8C4B-6C1084D4B704}" srcOrd="4" destOrd="0" presId="urn:microsoft.com/office/officeart/2005/8/layout/list1"/>
    <dgm:cxn modelId="{75FD5EDE-C79B-4500-BBC7-D9AD3754DE1F}" type="presParOf" srcId="{E684B3E5-C63A-49B4-8C4B-6C1084D4B704}" destId="{932EC8CC-186A-4695-9494-1CE6A9897DC2}" srcOrd="0" destOrd="0" presId="urn:microsoft.com/office/officeart/2005/8/layout/list1"/>
    <dgm:cxn modelId="{F82132AF-7442-4313-AA25-81D989E919C3}" type="presParOf" srcId="{E684B3E5-C63A-49B4-8C4B-6C1084D4B704}" destId="{DD1AADE2-C847-40A9-B8A7-7635AF23D061}" srcOrd="1" destOrd="0" presId="urn:microsoft.com/office/officeart/2005/8/layout/list1"/>
    <dgm:cxn modelId="{0E937054-EDDF-4F02-9CA7-113E3AB0A565}" type="presParOf" srcId="{2FC8E83D-1862-4A01-91C5-7EFC217FD472}" destId="{93F7FC67-801E-43FF-83BF-CB631FD28A6E}" srcOrd="5" destOrd="0" presId="urn:microsoft.com/office/officeart/2005/8/layout/list1"/>
    <dgm:cxn modelId="{31133B7C-162E-46BD-9193-F2A4F15F18C3}" type="presParOf" srcId="{2FC8E83D-1862-4A01-91C5-7EFC217FD472}" destId="{58C05A3D-EA46-48FD-B606-5DDB7D0E2734}" srcOrd="6" destOrd="0" presId="urn:microsoft.com/office/officeart/2005/8/layout/list1"/>
    <dgm:cxn modelId="{DCC2FDDC-BF69-4DF1-A789-A7E0EE20D0B0}" type="presParOf" srcId="{2FC8E83D-1862-4A01-91C5-7EFC217FD472}" destId="{6D7391FB-F0CF-4159-A372-2B13AA4F3B81}" srcOrd="7" destOrd="0" presId="urn:microsoft.com/office/officeart/2005/8/layout/list1"/>
    <dgm:cxn modelId="{88FE7760-2BB1-473F-B588-FD0AD5B06B8E}" type="presParOf" srcId="{2FC8E83D-1862-4A01-91C5-7EFC217FD472}" destId="{4669C193-E8F3-4721-8EFC-7F3DE0868BA6}" srcOrd="8" destOrd="0" presId="urn:microsoft.com/office/officeart/2005/8/layout/list1"/>
    <dgm:cxn modelId="{6C9DCDCD-B483-4703-AFD3-F75E191B8E44}" type="presParOf" srcId="{4669C193-E8F3-4721-8EFC-7F3DE0868BA6}" destId="{2D30B143-460D-43EE-AF06-82AA2E2C0DC4}" srcOrd="0" destOrd="0" presId="urn:microsoft.com/office/officeart/2005/8/layout/list1"/>
    <dgm:cxn modelId="{F9EB31CA-9723-4D21-AF1B-6FAA25D6960B}" type="presParOf" srcId="{4669C193-E8F3-4721-8EFC-7F3DE0868BA6}" destId="{92828A04-4C06-4D1C-BB43-7C1A7F88F42C}" srcOrd="1" destOrd="0" presId="urn:microsoft.com/office/officeart/2005/8/layout/list1"/>
    <dgm:cxn modelId="{3934DA05-18B8-43F6-B260-C6440E0C30F6}" type="presParOf" srcId="{2FC8E83D-1862-4A01-91C5-7EFC217FD472}" destId="{D8D8B481-B86E-43E8-AAEE-3C182BB44834}" srcOrd="9" destOrd="0" presId="urn:microsoft.com/office/officeart/2005/8/layout/list1"/>
    <dgm:cxn modelId="{8DE904D4-7162-4708-9BB3-5C9FF57E3A62}" type="presParOf" srcId="{2FC8E83D-1862-4A01-91C5-7EFC217FD472}" destId="{DE20F3FB-0813-4260-98A6-2E37C4A528E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A69CE-6634-4F5F-ACBE-FEFE8735C8EB}">
      <dsp:nvSpPr>
        <dsp:cNvPr id="0" name=""/>
        <dsp:cNvSpPr/>
      </dsp:nvSpPr>
      <dsp:spPr>
        <a:xfrm>
          <a:off x="0" y="327751"/>
          <a:ext cx="10515600" cy="155925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Intermittent Programming Models &amp; Interrupts</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Problem #1: Interrupt Interrupted</a:t>
          </a:r>
          <a:endParaRPr lang="en-US" sz="1400" kern="1200" dirty="0">
            <a:latin typeface="Ebrima" panose="02000000000000000000" pitchFamily="2" charset="0"/>
            <a:ea typeface="Ebrima" panose="02000000000000000000" pitchFamily="2" charset="0"/>
            <a:cs typeface="Ebrima" panose="02000000000000000000" pitchFamily="2" charset="0"/>
          </a:endParaRP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Problem #2: False Flag</a:t>
          </a:r>
        </a:p>
      </dsp:txBody>
      <dsp:txXfrm>
        <a:off x="0" y="327751"/>
        <a:ext cx="10515600" cy="1559250"/>
      </dsp:txXfrm>
    </dsp:sp>
    <dsp:sp modelId="{15D2F139-9BC2-4171-925B-A70A02E7DC77}">
      <dsp:nvSpPr>
        <dsp:cNvPr id="0" name=""/>
        <dsp:cNvSpPr/>
      </dsp:nvSpPr>
      <dsp:spPr>
        <a:xfrm>
          <a:off x="525780" y="62071"/>
          <a:ext cx="7360920" cy="5313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Motivation</a:t>
          </a:r>
        </a:p>
      </dsp:txBody>
      <dsp:txXfrm>
        <a:off x="551719" y="88010"/>
        <a:ext cx="7309042" cy="479482"/>
      </dsp:txXfrm>
    </dsp:sp>
    <dsp:sp modelId="{58C05A3D-EA46-48FD-B606-5DDB7D0E2734}">
      <dsp:nvSpPr>
        <dsp:cNvPr id="0" name=""/>
        <dsp:cNvSpPr/>
      </dsp:nvSpPr>
      <dsp:spPr>
        <a:xfrm>
          <a:off x="0" y="2237479"/>
          <a:ext cx="10515600" cy="1559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Coati Overview</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Task &amp; Event Interaction</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Multi-Task Transactions</a:t>
          </a:r>
          <a:endParaRPr lang="en-US" sz="1400" kern="1200" dirty="0">
            <a:latin typeface="Ebrima" panose="02000000000000000000" pitchFamily="2" charset="0"/>
            <a:ea typeface="Ebrima" panose="02000000000000000000" pitchFamily="2" charset="0"/>
            <a:cs typeface="Ebrima" panose="02000000000000000000" pitchFamily="2" charset="0"/>
          </a:endParaRPr>
        </a:p>
      </dsp:txBody>
      <dsp:txXfrm>
        <a:off x="0" y="2237479"/>
        <a:ext cx="10515600" cy="1559250"/>
      </dsp:txXfrm>
    </dsp:sp>
    <dsp:sp modelId="{DD1AADE2-C847-40A9-B8A7-7635AF23D061}">
      <dsp:nvSpPr>
        <dsp:cNvPr id="0" name=""/>
        <dsp:cNvSpPr/>
      </dsp:nvSpPr>
      <dsp:spPr>
        <a:xfrm>
          <a:off x="525780" y="1984201"/>
          <a:ext cx="7360920" cy="5189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System Design</a:t>
          </a:r>
        </a:p>
      </dsp:txBody>
      <dsp:txXfrm>
        <a:off x="551113" y="2009534"/>
        <a:ext cx="7310254" cy="468292"/>
      </dsp:txXfrm>
    </dsp:sp>
    <dsp:sp modelId="{DE20F3FB-0813-4260-98A6-2E37C4A528E0}">
      <dsp:nvSpPr>
        <dsp:cNvPr id="0" name=""/>
        <dsp:cNvSpPr/>
      </dsp:nvSpPr>
      <dsp:spPr>
        <a:xfrm>
          <a:off x="0" y="4159609"/>
          <a:ext cx="10515600" cy="15592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Correctness</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Programming Effort</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Runtime Overhead</a:t>
          </a:r>
        </a:p>
      </dsp:txBody>
      <dsp:txXfrm>
        <a:off x="0" y="4159609"/>
        <a:ext cx="10515600" cy="1559250"/>
      </dsp:txXfrm>
    </dsp:sp>
    <dsp:sp modelId="{92828A04-4C06-4D1C-BB43-7C1A7F88F42C}">
      <dsp:nvSpPr>
        <dsp:cNvPr id="0" name=""/>
        <dsp:cNvSpPr/>
      </dsp:nvSpPr>
      <dsp:spPr>
        <a:xfrm>
          <a:off x="525780" y="3893929"/>
          <a:ext cx="736092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Evaluation</a:t>
          </a:r>
        </a:p>
      </dsp:txBody>
      <dsp:txXfrm>
        <a:off x="551719" y="3919868"/>
        <a:ext cx="7309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A69CE-6634-4F5F-ACBE-FEFE8735C8EB}">
      <dsp:nvSpPr>
        <dsp:cNvPr id="0" name=""/>
        <dsp:cNvSpPr/>
      </dsp:nvSpPr>
      <dsp:spPr>
        <a:xfrm>
          <a:off x="0" y="327751"/>
          <a:ext cx="10515600" cy="155925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Intermittent Programming Models &amp; Interrupts</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Problem #1: Interrupt Interrupted</a:t>
          </a:r>
          <a:endParaRPr lang="en-US" sz="1400" kern="1200" dirty="0">
            <a:latin typeface="Ebrima" panose="02000000000000000000" pitchFamily="2" charset="0"/>
            <a:ea typeface="Ebrima" panose="02000000000000000000" pitchFamily="2" charset="0"/>
            <a:cs typeface="Ebrima" panose="02000000000000000000" pitchFamily="2" charset="0"/>
          </a:endParaRP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Problem #2: False Flag</a:t>
          </a:r>
        </a:p>
      </dsp:txBody>
      <dsp:txXfrm>
        <a:off x="0" y="327751"/>
        <a:ext cx="10515600" cy="1559250"/>
      </dsp:txXfrm>
    </dsp:sp>
    <dsp:sp modelId="{15D2F139-9BC2-4171-925B-A70A02E7DC77}">
      <dsp:nvSpPr>
        <dsp:cNvPr id="0" name=""/>
        <dsp:cNvSpPr/>
      </dsp:nvSpPr>
      <dsp:spPr>
        <a:xfrm>
          <a:off x="525780" y="62071"/>
          <a:ext cx="7360920" cy="5313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Motivation</a:t>
          </a:r>
        </a:p>
      </dsp:txBody>
      <dsp:txXfrm>
        <a:off x="551719" y="88010"/>
        <a:ext cx="7309042" cy="479482"/>
      </dsp:txXfrm>
    </dsp:sp>
    <dsp:sp modelId="{58C05A3D-EA46-48FD-B606-5DDB7D0E2734}">
      <dsp:nvSpPr>
        <dsp:cNvPr id="0" name=""/>
        <dsp:cNvSpPr/>
      </dsp:nvSpPr>
      <dsp:spPr>
        <a:xfrm>
          <a:off x="0" y="2237479"/>
          <a:ext cx="10515600" cy="1559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Coati Overview</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Task &amp; Event Interaction</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Multi-Task Transactions</a:t>
          </a:r>
          <a:endParaRPr lang="en-US" sz="1400" kern="1200" dirty="0">
            <a:latin typeface="Ebrima" panose="02000000000000000000" pitchFamily="2" charset="0"/>
            <a:ea typeface="Ebrima" panose="02000000000000000000" pitchFamily="2" charset="0"/>
            <a:cs typeface="Ebrima" panose="02000000000000000000" pitchFamily="2" charset="0"/>
          </a:endParaRPr>
        </a:p>
      </dsp:txBody>
      <dsp:txXfrm>
        <a:off x="0" y="2237479"/>
        <a:ext cx="10515600" cy="1559250"/>
      </dsp:txXfrm>
    </dsp:sp>
    <dsp:sp modelId="{DD1AADE2-C847-40A9-B8A7-7635AF23D061}">
      <dsp:nvSpPr>
        <dsp:cNvPr id="0" name=""/>
        <dsp:cNvSpPr/>
      </dsp:nvSpPr>
      <dsp:spPr>
        <a:xfrm>
          <a:off x="525780" y="1984201"/>
          <a:ext cx="7360920" cy="5189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System Design</a:t>
          </a:r>
        </a:p>
      </dsp:txBody>
      <dsp:txXfrm>
        <a:off x="551113" y="2009534"/>
        <a:ext cx="7310254" cy="468292"/>
      </dsp:txXfrm>
    </dsp:sp>
    <dsp:sp modelId="{DE20F3FB-0813-4260-98A6-2E37C4A528E0}">
      <dsp:nvSpPr>
        <dsp:cNvPr id="0" name=""/>
        <dsp:cNvSpPr/>
      </dsp:nvSpPr>
      <dsp:spPr>
        <a:xfrm>
          <a:off x="0" y="4159609"/>
          <a:ext cx="10515600" cy="15592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Correctness</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Programming Effort</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Runtime Overhead</a:t>
          </a:r>
        </a:p>
      </dsp:txBody>
      <dsp:txXfrm>
        <a:off x="0" y="4159609"/>
        <a:ext cx="10515600" cy="1559250"/>
      </dsp:txXfrm>
    </dsp:sp>
    <dsp:sp modelId="{92828A04-4C06-4D1C-BB43-7C1A7F88F42C}">
      <dsp:nvSpPr>
        <dsp:cNvPr id="0" name=""/>
        <dsp:cNvSpPr/>
      </dsp:nvSpPr>
      <dsp:spPr>
        <a:xfrm>
          <a:off x="525780" y="3893929"/>
          <a:ext cx="736092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Evaluation</a:t>
          </a:r>
        </a:p>
      </dsp:txBody>
      <dsp:txXfrm>
        <a:off x="551719" y="3919868"/>
        <a:ext cx="730904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A69CE-6634-4F5F-ACBE-FEFE8735C8EB}">
      <dsp:nvSpPr>
        <dsp:cNvPr id="0" name=""/>
        <dsp:cNvSpPr/>
      </dsp:nvSpPr>
      <dsp:spPr>
        <a:xfrm>
          <a:off x="0" y="327751"/>
          <a:ext cx="10515600" cy="155925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Intermittent Programming Models &amp; Interrupts</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Problem #1: Interrupt Interrupted</a:t>
          </a:r>
          <a:endParaRPr lang="en-US" sz="1400" kern="1200" dirty="0">
            <a:latin typeface="Ebrima" panose="02000000000000000000" pitchFamily="2" charset="0"/>
            <a:ea typeface="Ebrima" panose="02000000000000000000" pitchFamily="2" charset="0"/>
            <a:cs typeface="Ebrima" panose="02000000000000000000" pitchFamily="2" charset="0"/>
          </a:endParaRP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Problem #2: False Flag</a:t>
          </a:r>
        </a:p>
      </dsp:txBody>
      <dsp:txXfrm>
        <a:off x="0" y="327751"/>
        <a:ext cx="10515600" cy="1559250"/>
      </dsp:txXfrm>
    </dsp:sp>
    <dsp:sp modelId="{15D2F139-9BC2-4171-925B-A70A02E7DC77}">
      <dsp:nvSpPr>
        <dsp:cNvPr id="0" name=""/>
        <dsp:cNvSpPr/>
      </dsp:nvSpPr>
      <dsp:spPr>
        <a:xfrm>
          <a:off x="525780" y="62071"/>
          <a:ext cx="7360920" cy="5313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Motivation</a:t>
          </a:r>
        </a:p>
      </dsp:txBody>
      <dsp:txXfrm>
        <a:off x="551719" y="88010"/>
        <a:ext cx="7309042" cy="479482"/>
      </dsp:txXfrm>
    </dsp:sp>
    <dsp:sp modelId="{58C05A3D-EA46-48FD-B606-5DDB7D0E2734}">
      <dsp:nvSpPr>
        <dsp:cNvPr id="0" name=""/>
        <dsp:cNvSpPr/>
      </dsp:nvSpPr>
      <dsp:spPr>
        <a:xfrm>
          <a:off x="0" y="2237479"/>
          <a:ext cx="10515600" cy="1559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Coati Overview</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Task &amp; Event Interaction</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Multi-Task Transactions</a:t>
          </a:r>
          <a:endParaRPr lang="en-US" sz="1400" kern="1200" dirty="0">
            <a:latin typeface="Ebrima" panose="02000000000000000000" pitchFamily="2" charset="0"/>
            <a:ea typeface="Ebrima" panose="02000000000000000000" pitchFamily="2" charset="0"/>
            <a:cs typeface="Ebrima" panose="02000000000000000000" pitchFamily="2" charset="0"/>
          </a:endParaRPr>
        </a:p>
      </dsp:txBody>
      <dsp:txXfrm>
        <a:off x="0" y="2237479"/>
        <a:ext cx="10515600" cy="1559250"/>
      </dsp:txXfrm>
    </dsp:sp>
    <dsp:sp modelId="{DD1AADE2-C847-40A9-B8A7-7635AF23D061}">
      <dsp:nvSpPr>
        <dsp:cNvPr id="0" name=""/>
        <dsp:cNvSpPr/>
      </dsp:nvSpPr>
      <dsp:spPr>
        <a:xfrm>
          <a:off x="525780" y="1984201"/>
          <a:ext cx="7360920" cy="5189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System Design</a:t>
          </a:r>
        </a:p>
      </dsp:txBody>
      <dsp:txXfrm>
        <a:off x="551113" y="2009534"/>
        <a:ext cx="7310254" cy="468292"/>
      </dsp:txXfrm>
    </dsp:sp>
    <dsp:sp modelId="{DE20F3FB-0813-4260-98A6-2E37C4A528E0}">
      <dsp:nvSpPr>
        <dsp:cNvPr id="0" name=""/>
        <dsp:cNvSpPr/>
      </dsp:nvSpPr>
      <dsp:spPr>
        <a:xfrm>
          <a:off x="0" y="4159609"/>
          <a:ext cx="10515600" cy="15592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Correctness</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Programming Effort</a:t>
          </a:r>
        </a:p>
        <a:p>
          <a:pPr marL="228600" lvl="1" indent="-228600" algn="l" defTabSz="889000">
            <a:lnSpc>
              <a:spcPct val="90000"/>
            </a:lnSpc>
            <a:spcBef>
              <a:spcPct val="0"/>
            </a:spcBef>
            <a:spcAft>
              <a:spcPct val="15000"/>
            </a:spcAft>
            <a:buChar char="•"/>
          </a:pPr>
          <a:r>
            <a:rPr lang="en-US" sz="2000" kern="1200" dirty="0">
              <a:latin typeface="Ebrima" panose="02000000000000000000" pitchFamily="2" charset="0"/>
              <a:ea typeface="Ebrima" panose="02000000000000000000" pitchFamily="2" charset="0"/>
              <a:cs typeface="Ebrima" panose="02000000000000000000" pitchFamily="2" charset="0"/>
            </a:rPr>
            <a:t>Runtime Overhead</a:t>
          </a:r>
        </a:p>
      </dsp:txBody>
      <dsp:txXfrm>
        <a:off x="0" y="4159609"/>
        <a:ext cx="10515600" cy="1559250"/>
      </dsp:txXfrm>
    </dsp:sp>
    <dsp:sp modelId="{92828A04-4C06-4D1C-BB43-7C1A7F88F42C}">
      <dsp:nvSpPr>
        <dsp:cNvPr id="0" name=""/>
        <dsp:cNvSpPr/>
      </dsp:nvSpPr>
      <dsp:spPr>
        <a:xfrm>
          <a:off x="525780" y="3893929"/>
          <a:ext cx="736092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Ebrima" panose="02000000000000000000" pitchFamily="2" charset="0"/>
              <a:ea typeface="Ebrima" panose="02000000000000000000" pitchFamily="2" charset="0"/>
              <a:cs typeface="Ebrima" panose="02000000000000000000" pitchFamily="2" charset="0"/>
            </a:rPr>
            <a:t>Coati Evaluation</a:t>
          </a:r>
        </a:p>
      </dsp:txBody>
      <dsp:txXfrm>
        <a:off x="551719" y="3919868"/>
        <a:ext cx="730904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svg"/><Relationship Id="rId1" Type="http://schemas.openxmlformats.org/officeDocument/2006/relationships/image" Target="../media/image50.png"/></Relationships>
</file>

<file path=ppt/drawings/drawing1.xml><?xml version="1.0" encoding="utf-8"?>
<c:userShapes xmlns:c="http://schemas.openxmlformats.org/drawingml/2006/chart">
  <cdr:relSizeAnchor xmlns:cdr="http://schemas.openxmlformats.org/drawingml/2006/chartDrawing">
    <cdr:from>
      <cdr:x>0.77083</cdr:x>
      <cdr:y>0.13783</cdr:y>
    </cdr:from>
    <cdr:to>
      <cdr:x>0.83111</cdr:x>
      <cdr:y>0.28365</cdr:y>
    </cdr:to>
    <cdr:pic>
      <cdr:nvPicPr>
        <cdr:cNvPr id="2" name="Graphic 10" descr="Raised hand">
          <a:extLst xmlns:a="http://schemas.openxmlformats.org/drawingml/2006/main">
            <a:ext uri="{FF2B5EF4-FFF2-40B4-BE49-F238E27FC236}">
              <a16:creationId xmlns:a16="http://schemas.microsoft.com/office/drawing/2014/main" id="{FD1B3EA7-0370-49B7-B08D-568D0D2663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8113066" y="706539"/>
          <a:ext cx="634455" cy="747493"/>
        </a:xfrm>
        <a:prstGeom xmlns:a="http://schemas.openxmlformats.org/drawingml/2006/main" prst="rect">
          <a:avLst/>
        </a:prstGeom>
      </cdr:spPr>
    </cdr:pic>
  </cdr:relSizeAnchor>
  <cdr:relSizeAnchor xmlns:cdr="http://schemas.openxmlformats.org/drawingml/2006/chartDrawing">
    <cdr:from>
      <cdr:x>0.87128</cdr:x>
      <cdr:y>0.14741</cdr:y>
    </cdr:from>
    <cdr:to>
      <cdr:x>0.97631</cdr:x>
      <cdr:y>0.27001</cdr:y>
    </cdr:to>
    <cdr:pic>
      <cdr:nvPicPr>
        <cdr:cNvPr id="3" name="Picture 2" descr="A close up of a logo&#10;&#10;Description generated with very high confidence">
          <a:extLst xmlns:a="http://schemas.openxmlformats.org/drawingml/2006/main">
            <a:ext uri="{FF2B5EF4-FFF2-40B4-BE49-F238E27FC236}">
              <a16:creationId xmlns:a16="http://schemas.microsoft.com/office/drawing/2014/main" id="{F91B6FC8-6EC9-46E3-91FC-EBCBA578FC7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170383" y="755633"/>
          <a:ext cx="1105453" cy="62846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BDA6B-1DCE-4866-B300-B786C34F7694}" type="datetimeFigureOut">
              <a:rPr lang="en-US" smtClean="0"/>
              <a:t>6/29/2019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D0D6C-C0A3-4387-A91E-69822365596C}" type="slidenum">
              <a:rPr lang="en-US" smtClean="0"/>
              <a:t>‹#›</a:t>
            </a:fld>
            <a:endParaRPr lang="en-US"/>
          </a:p>
        </p:txBody>
      </p:sp>
    </p:spTree>
    <p:extLst>
      <p:ext uri="{BB962C8B-B14F-4D97-AF65-F5344CB8AC3E}">
        <p14:creationId xmlns:p14="http://schemas.microsoft.com/office/powerpoint/2010/main" val="297511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add power down</a:t>
            </a:r>
          </a:p>
          <a:p>
            <a:r>
              <a:rPr lang="en-US" dirty="0"/>
              <a:t>-On device side, need to mention that MCU has nonvolatile memory, mention briefly that we assume byte addressable </a:t>
            </a:r>
          </a:p>
          <a:p>
            <a:endParaRPr lang="en-US" dirty="0"/>
          </a:p>
        </p:txBody>
      </p:sp>
      <p:sp>
        <p:nvSpPr>
          <p:cNvPr id="4" name="Slide Number Placeholder 3"/>
          <p:cNvSpPr>
            <a:spLocks noGrp="1"/>
          </p:cNvSpPr>
          <p:nvPr>
            <p:ph type="sldNum" sz="quarter" idx="5"/>
          </p:nvPr>
        </p:nvSpPr>
        <p:spPr/>
        <p:txBody>
          <a:bodyPr/>
          <a:lstStyle/>
          <a:p>
            <a:fld id="{D8ED0D6C-C0A3-4387-A91E-69822365596C}" type="slidenum">
              <a:rPr lang="en-US" smtClean="0"/>
              <a:t>2</a:t>
            </a:fld>
            <a:endParaRPr lang="en-US"/>
          </a:p>
        </p:txBody>
      </p:sp>
    </p:spTree>
    <p:extLst>
      <p:ext uri="{BB962C8B-B14F-4D97-AF65-F5344CB8AC3E}">
        <p14:creationId xmlns:p14="http://schemas.microsoft.com/office/powerpoint/2010/main" val="325267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events to serialize after </a:t>
            </a:r>
          </a:p>
          <a:p>
            <a:r>
              <a:rPr lang="en-US" dirty="0"/>
              <a:t>Transactions provide simple, multi-task atomic regions to get rid of the flag nonsense</a:t>
            </a:r>
          </a:p>
          <a:p>
            <a:endParaRPr lang="en-US" dirty="0"/>
          </a:p>
          <a:p>
            <a:r>
              <a:rPr lang="en-US" dirty="0"/>
              <a:t>Coati provides the appearance of sequential semantics. The event serializes after the entire transaction completes</a:t>
            </a:r>
          </a:p>
        </p:txBody>
      </p:sp>
      <p:sp>
        <p:nvSpPr>
          <p:cNvPr id="4" name="Slide Number Placeholder 3"/>
          <p:cNvSpPr>
            <a:spLocks noGrp="1"/>
          </p:cNvSpPr>
          <p:nvPr>
            <p:ph type="sldNum" sz="quarter" idx="5"/>
          </p:nvPr>
        </p:nvSpPr>
        <p:spPr/>
        <p:txBody>
          <a:bodyPr/>
          <a:lstStyle/>
          <a:p>
            <a:fld id="{D8ED0D6C-C0A3-4387-A91E-69822365596C}" type="slidenum">
              <a:rPr lang="en-US" smtClean="0"/>
              <a:t>12</a:t>
            </a:fld>
            <a:endParaRPr lang="en-US"/>
          </a:p>
        </p:txBody>
      </p:sp>
    </p:spTree>
    <p:extLst>
      <p:ext uri="{BB962C8B-B14F-4D97-AF65-F5344CB8AC3E}">
        <p14:creationId xmlns:p14="http://schemas.microsoft.com/office/powerpoint/2010/main" val="389593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audio, make this smoother. Add in slide that explains split phase events</a:t>
            </a:r>
          </a:p>
          <a:p>
            <a:r>
              <a:rPr lang="en-US" dirty="0"/>
              <a:t>Be declarative with what’s happening</a:t>
            </a:r>
          </a:p>
        </p:txBody>
      </p:sp>
      <p:sp>
        <p:nvSpPr>
          <p:cNvPr id="4" name="Slide Number Placeholder 3"/>
          <p:cNvSpPr>
            <a:spLocks noGrp="1"/>
          </p:cNvSpPr>
          <p:nvPr>
            <p:ph type="sldNum" sz="quarter" idx="5"/>
          </p:nvPr>
        </p:nvSpPr>
        <p:spPr/>
        <p:txBody>
          <a:bodyPr/>
          <a:lstStyle/>
          <a:p>
            <a:fld id="{D8ED0D6C-C0A3-4387-A91E-69822365596C}" type="slidenum">
              <a:rPr lang="en-US" smtClean="0"/>
              <a:t>14</a:t>
            </a:fld>
            <a:endParaRPr lang="en-US"/>
          </a:p>
        </p:txBody>
      </p:sp>
    </p:spTree>
    <p:extLst>
      <p:ext uri="{BB962C8B-B14F-4D97-AF65-F5344CB8AC3E}">
        <p14:creationId xmlns:p14="http://schemas.microsoft.com/office/powerpoint/2010/main" val="87689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transactions fix the false flag problem</a:t>
            </a:r>
          </a:p>
          <a:p>
            <a:r>
              <a:rPr lang="en-US" dirty="0"/>
              <a:t>Consecutive events serialize in FIFO order. Later events can see the effects of previous events.</a:t>
            </a:r>
          </a:p>
          <a:p>
            <a:r>
              <a:rPr lang="en-US" dirty="0"/>
              <a:t>Be declarative with what’s happening</a:t>
            </a:r>
          </a:p>
          <a:p>
            <a:endParaRPr lang="en-US" dirty="0"/>
          </a:p>
          <a:p>
            <a:r>
              <a:rPr lang="en-US" dirty="0"/>
              <a:t>Jump to final animation </a:t>
            </a:r>
            <a:r>
              <a:rPr lang="en-US" dirty="0">
                <a:sym typeface="Wingdings" panose="05000000000000000000" pitchFamily="2" charset="2"/>
              </a:rPr>
              <a:t> don’t worry about explaining that </a:t>
            </a:r>
            <a:endParaRPr lang="en-US" dirty="0"/>
          </a:p>
          <a:p>
            <a:endParaRPr lang="en-US" dirty="0"/>
          </a:p>
        </p:txBody>
      </p:sp>
      <p:sp>
        <p:nvSpPr>
          <p:cNvPr id="4" name="Slide Number Placeholder 3"/>
          <p:cNvSpPr>
            <a:spLocks noGrp="1"/>
          </p:cNvSpPr>
          <p:nvPr>
            <p:ph type="sldNum" sz="quarter" idx="5"/>
          </p:nvPr>
        </p:nvSpPr>
        <p:spPr/>
        <p:txBody>
          <a:bodyPr/>
          <a:lstStyle/>
          <a:p>
            <a:fld id="{D8ED0D6C-C0A3-4387-A91E-69822365596C}" type="slidenum">
              <a:rPr lang="en-US" smtClean="0"/>
              <a:t>15</a:t>
            </a:fld>
            <a:endParaRPr lang="en-US"/>
          </a:p>
        </p:txBody>
      </p:sp>
    </p:spTree>
    <p:extLst>
      <p:ext uri="{BB962C8B-B14F-4D97-AF65-F5344CB8AC3E}">
        <p14:creationId xmlns:p14="http://schemas.microsoft.com/office/powerpoint/2010/main" val="195902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figure out if there’s a good way to format the outline so the section we’re in is the only one with expanded bullet points</a:t>
            </a:r>
          </a:p>
        </p:txBody>
      </p:sp>
      <p:sp>
        <p:nvSpPr>
          <p:cNvPr id="4" name="Slide Number Placeholder 3"/>
          <p:cNvSpPr>
            <a:spLocks noGrp="1"/>
          </p:cNvSpPr>
          <p:nvPr>
            <p:ph type="sldNum" sz="quarter" idx="5"/>
          </p:nvPr>
        </p:nvSpPr>
        <p:spPr/>
        <p:txBody>
          <a:bodyPr/>
          <a:lstStyle/>
          <a:p>
            <a:fld id="{D8ED0D6C-C0A3-4387-A91E-69822365596C}" type="slidenum">
              <a:rPr lang="en-US" smtClean="0"/>
              <a:t>16</a:t>
            </a:fld>
            <a:endParaRPr lang="en-US"/>
          </a:p>
        </p:txBody>
      </p:sp>
    </p:spTree>
    <p:extLst>
      <p:ext uri="{BB962C8B-B14F-4D97-AF65-F5344CB8AC3E}">
        <p14:creationId xmlns:p14="http://schemas.microsoft.com/office/powerpoint/2010/main" val="126364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Declarative, we show x, y, z</a:t>
            </a:r>
          </a:p>
        </p:txBody>
      </p:sp>
      <p:sp>
        <p:nvSpPr>
          <p:cNvPr id="4" name="Slide Number Placeholder 3"/>
          <p:cNvSpPr>
            <a:spLocks noGrp="1"/>
          </p:cNvSpPr>
          <p:nvPr>
            <p:ph type="sldNum" sz="quarter" idx="5"/>
          </p:nvPr>
        </p:nvSpPr>
        <p:spPr/>
        <p:txBody>
          <a:bodyPr/>
          <a:lstStyle/>
          <a:p>
            <a:fld id="{D8ED0D6C-C0A3-4387-A91E-69822365596C}" type="slidenum">
              <a:rPr lang="en-US" smtClean="0"/>
              <a:t>17</a:t>
            </a:fld>
            <a:endParaRPr lang="en-US"/>
          </a:p>
        </p:txBody>
      </p:sp>
    </p:spTree>
    <p:extLst>
      <p:ext uri="{BB962C8B-B14F-4D97-AF65-F5344CB8AC3E}">
        <p14:creationId xmlns:p14="http://schemas.microsoft.com/office/powerpoint/2010/main" val="571457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time on platform, good job explaining how interrupts are worked into the benchmarks (rather than using canned data we rely on interrupts to indicate that new data are available) Explain how each kernel works, e.g. RSA pulls data into a buffer and encrypts. Clearly state that we’ll explain the systems as we go</a:t>
            </a:r>
          </a:p>
        </p:txBody>
      </p:sp>
      <p:sp>
        <p:nvSpPr>
          <p:cNvPr id="4" name="Slide Number Placeholder 3"/>
          <p:cNvSpPr>
            <a:spLocks noGrp="1"/>
          </p:cNvSpPr>
          <p:nvPr>
            <p:ph type="sldNum" sz="quarter" idx="5"/>
          </p:nvPr>
        </p:nvSpPr>
        <p:spPr/>
        <p:txBody>
          <a:bodyPr/>
          <a:lstStyle/>
          <a:p>
            <a:fld id="{D8ED0D6C-C0A3-4387-A91E-69822365596C}" type="slidenum">
              <a:rPr lang="en-US" smtClean="0"/>
              <a:t>18</a:t>
            </a:fld>
            <a:endParaRPr lang="en-US"/>
          </a:p>
        </p:txBody>
      </p:sp>
    </p:spTree>
    <p:extLst>
      <p:ext uri="{BB962C8B-B14F-4D97-AF65-F5344CB8AC3E}">
        <p14:creationId xmlns:p14="http://schemas.microsoft.com/office/powerpoint/2010/main" val="30129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I mean by correctness, explain how we instrumented the code</a:t>
            </a:r>
          </a:p>
        </p:txBody>
      </p:sp>
      <p:sp>
        <p:nvSpPr>
          <p:cNvPr id="4" name="Slide Number Placeholder 3"/>
          <p:cNvSpPr>
            <a:spLocks noGrp="1"/>
          </p:cNvSpPr>
          <p:nvPr>
            <p:ph type="sldNum" sz="quarter" idx="5"/>
          </p:nvPr>
        </p:nvSpPr>
        <p:spPr/>
        <p:txBody>
          <a:bodyPr/>
          <a:lstStyle/>
          <a:p>
            <a:fld id="{D8ED0D6C-C0A3-4387-A91E-69822365596C}" type="slidenum">
              <a:rPr lang="en-US" smtClean="0"/>
              <a:t>19</a:t>
            </a:fld>
            <a:endParaRPr lang="en-US"/>
          </a:p>
        </p:txBody>
      </p:sp>
    </p:spTree>
    <p:extLst>
      <p:ext uri="{BB962C8B-B14F-4D97-AF65-F5344CB8AC3E}">
        <p14:creationId xmlns:p14="http://schemas.microsoft.com/office/powerpoint/2010/main" val="27734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t>
            </a:r>
            <a:r>
              <a:rPr lang="en-US" dirty="0" err="1"/>
              <a:t>handop</a:t>
            </a:r>
            <a:r>
              <a:rPr lang="en-US" dirty="0"/>
              <a:t> is</a:t>
            </a:r>
          </a:p>
          <a:p>
            <a:r>
              <a:rPr lang="en-US" dirty="0"/>
              <a:t>Explain that LoC is questionable proxy, paper digs into where those lines went. Coati makes it easier</a:t>
            </a:r>
          </a:p>
          <a:p>
            <a:r>
              <a:rPr lang="en-US" dirty="0"/>
              <a:t>An interesting stat to dig into- Hand-Op requires the programmer to add additional, very carefully placed transitions to get synchronization correct, in Coati you just instrument task transitions</a:t>
            </a:r>
          </a:p>
          <a:p>
            <a:endParaRPr lang="en-US" dirty="0"/>
          </a:p>
          <a:p>
            <a:r>
              <a:rPr lang="en-US" dirty="0"/>
              <a:t>TODO: figure out why </a:t>
            </a:r>
            <a:r>
              <a:rPr lang="en-US" dirty="0" err="1"/>
              <a:t>powerpoint</a:t>
            </a:r>
            <a:r>
              <a:rPr lang="en-US" dirty="0"/>
              <a:t> is terrible and I can’t change the font size in the graph, add red line at 1 for norm</a:t>
            </a:r>
          </a:p>
          <a:p>
            <a:endParaRPr lang="en-US" dirty="0"/>
          </a:p>
          <a:p>
            <a:r>
              <a:rPr lang="en-US" dirty="0"/>
              <a:t>Emphasize that </a:t>
            </a:r>
            <a:r>
              <a:rPr lang="en-US" dirty="0" err="1"/>
              <a:t>handop</a:t>
            </a:r>
            <a:r>
              <a:rPr lang="en-US" dirty="0"/>
              <a:t> requires ad-hoc, per program synchronization. It’s difficult because the programmer has to consider when a power failure could occur, like writing low level concurrency code.</a:t>
            </a:r>
          </a:p>
          <a:p>
            <a:endParaRPr lang="en-US" dirty="0"/>
          </a:p>
          <a:p>
            <a:r>
              <a:rPr lang="en-US" dirty="0"/>
              <a:t>Axes on talk</a:t>
            </a:r>
          </a:p>
        </p:txBody>
      </p:sp>
      <p:sp>
        <p:nvSpPr>
          <p:cNvPr id="4" name="Slide Number Placeholder 3"/>
          <p:cNvSpPr>
            <a:spLocks noGrp="1"/>
          </p:cNvSpPr>
          <p:nvPr>
            <p:ph type="sldNum" sz="quarter" idx="5"/>
          </p:nvPr>
        </p:nvSpPr>
        <p:spPr/>
        <p:txBody>
          <a:bodyPr/>
          <a:lstStyle/>
          <a:p>
            <a:fld id="{D8ED0D6C-C0A3-4387-A91E-69822365596C}" type="slidenum">
              <a:rPr lang="en-US" smtClean="0"/>
              <a:t>20</a:t>
            </a:fld>
            <a:endParaRPr lang="en-US"/>
          </a:p>
        </p:txBody>
      </p:sp>
    </p:spTree>
    <p:extLst>
      <p:ext uri="{BB962C8B-B14F-4D97-AF65-F5344CB8AC3E}">
        <p14:creationId xmlns:p14="http://schemas.microsoft.com/office/powerpoint/2010/main" val="43843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out why </a:t>
            </a:r>
            <a:r>
              <a:rPr lang="en-US" dirty="0" err="1"/>
              <a:t>powerpoint</a:t>
            </a:r>
            <a:r>
              <a:rPr lang="en-US" dirty="0"/>
              <a:t> has decided we need a coati in the wrong spot…</a:t>
            </a:r>
          </a:p>
          <a:p>
            <a:r>
              <a:rPr lang="en-US" dirty="0"/>
              <a:t>Cleanup the description of the downside of atomic</a:t>
            </a:r>
          </a:p>
        </p:txBody>
      </p:sp>
      <p:sp>
        <p:nvSpPr>
          <p:cNvPr id="4" name="Slide Number Placeholder 3"/>
          <p:cNvSpPr>
            <a:spLocks noGrp="1"/>
          </p:cNvSpPr>
          <p:nvPr>
            <p:ph type="sldNum" sz="quarter" idx="5"/>
          </p:nvPr>
        </p:nvSpPr>
        <p:spPr/>
        <p:txBody>
          <a:bodyPr/>
          <a:lstStyle/>
          <a:p>
            <a:fld id="{D8ED0D6C-C0A3-4387-A91E-69822365596C}" type="slidenum">
              <a:rPr lang="en-US" smtClean="0"/>
              <a:t>21</a:t>
            </a:fld>
            <a:endParaRPr lang="en-US"/>
          </a:p>
        </p:txBody>
      </p:sp>
    </p:spTree>
    <p:extLst>
      <p:ext uri="{BB962C8B-B14F-4D97-AF65-F5344CB8AC3E}">
        <p14:creationId xmlns:p14="http://schemas.microsoft.com/office/powerpoint/2010/main" val="56621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shout out to </a:t>
            </a:r>
            <a:r>
              <a:rPr lang="en-US" dirty="0" err="1"/>
              <a:t>Kiwan</a:t>
            </a:r>
            <a:endParaRPr lang="en-US" dirty="0"/>
          </a:p>
        </p:txBody>
      </p:sp>
      <p:sp>
        <p:nvSpPr>
          <p:cNvPr id="4" name="Slide Number Placeholder 3"/>
          <p:cNvSpPr>
            <a:spLocks noGrp="1"/>
          </p:cNvSpPr>
          <p:nvPr>
            <p:ph type="sldNum" sz="quarter" idx="5"/>
          </p:nvPr>
        </p:nvSpPr>
        <p:spPr/>
        <p:txBody>
          <a:bodyPr/>
          <a:lstStyle/>
          <a:p>
            <a:fld id="{D8ED0D6C-C0A3-4387-A91E-69822365596C}" type="slidenum">
              <a:rPr lang="en-US" smtClean="0"/>
              <a:t>22</a:t>
            </a:fld>
            <a:endParaRPr lang="en-US"/>
          </a:p>
        </p:txBody>
      </p:sp>
    </p:spTree>
    <p:extLst>
      <p:ext uri="{BB962C8B-B14F-4D97-AF65-F5344CB8AC3E}">
        <p14:creationId xmlns:p14="http://schemas.microsoft.com/office/powerpoint/2010/main" val="295502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intermittent systems fail approximately every 100ms</a:t>
            </a:r>
          </a:p>
        </p:txBody>
      </p:sp>
      <p:sp>
        <p:nvSpPr>
          <p:cNvPr id="4" name="Slide Number Placeholder 3"/>
          <p:cNvSpPr>
            <a:spLocks noGrp="1"/>
          </p:cNvSpPr>
          <p:nvPr>
            <p:ph type="sldNum" sz="quarter" idx="5"/>
          </p:nvPr>
        </p:nvSpPr>
        <p:spPr/>
        <p:txBody>
          <a:bodyPr/>
          <a:lstStyle/>
          <a:p>
            <a:fld id="{D8ED0D6C-C0A3-4387-A91E-69822365596C}" type="slidenum">
              <a:rPr lang="en-US" smtClean="0"/>
              <a:t>3</a:t>
            </a:fld>
            <a:endParaRPr lang="en-US"/>
          </a:p>
        </p:txBody>
      </p:sp>
    </p:spTree>
    <p:extLst>
      <p:ext uri="{BB962C8B-B14F-4D97-AF65-F5344CB8AC3E}">
        <p14:creationId xmlns:p14="http://schemas.microsoft.com/office/powerpoint/2010/main" val="121369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slow down and be on point, there’s a lot going on here, and it’s important to explain it without losing people. Figure out what you want to say, and say it concisely.</a:t>
            </a:r>
          </a:p>
          <a:p>
            <a:endParaRPr lang="en-US" dirty="0"/>
          </a:p>
          <a:p>
            <a:r>
              <a:rPr lang="en-US" dirty="0"/>
              <a:t>Pay attention to two notions of atomicity</a:t>
            </a:r>
          </a:p>
        </p:txBody>
      </p:sp>
      <p:sp>
        <p:nvSpPr>
          <p:cNvPr id="4" name="Slide Number Placeholder 3"/>
          <p:cNvSpPr>
            <a:spLocks noGrp="1"/>
          </p:cNvSpPr>
          <p:nvPr>
            <p:ph type="sldNum" sz="quarter" idx="5"/>
          </p:nvPr>
        </p:nvSpPr>
        <p:spPr/>
        <p:txBody>
          <a:bodyPr/>
          <a:lstStyle/>
          <a:p>
            <a:fld id="{D8ED0D6C-C0A3-4387-A91E-69822365596C}" type="slidenum">
              <a:rPr lang="en-US" smtClean="0"/>
              <a:t>4</a:t>
            </a:fld>
            <a:endParaRPr lang="en-US"/>
          </a:p>
        </p:txBody>
      </p:sp>
    </p:spTree>
    <p:extLst>
      <p:ext uri="{BB962C8B-B14F-4D97-AF65-F5344CB8AC3E}">
        <p14:creationId xmlns:p14="http://schemas.microsoft.com/office/powerpoint/2010/main" val="151228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figure out if there’s a good way to format the outline so the section we’re in is the only one with expanded bullet points</a:t>
            </a:r>
          </a:p>
        </p:txBody>
      </p:sp>
      <p:sp>
        <p:nvSpPr>
          <p:cNvPr id="4" name="Slide Number Placeholder 3"/>
          <p:cNvSpPr>
            <a:spLocks noGrp="1"/>
          </p:cNvSpPr>
          <p:nvPr>
            <p:ph type="sldNum" sz="quarter" idx="5"/>
          </p:nvPr>
        </p:nvSpPr>
        <p:spPr/>
        <p:txBody>
          <a:bodyPr/>
          <a:lstStyle/>
          <a:p>
            <a:fld id="{D8ED0D6C-C0A3-4387-A91E-69822365596C}" type="slidenum">
              <a:rPr lang="en-US" smtClean="0"/>
              <a:t>5</a:t>
            </a:fld>
            <a:endParaRPr lang="en-US"/>
          </a:p>
        </p:txBody>
      </p:sp>
    </p:spTree>
    <p:extLst>
      <p:ext uri="{BB962C8B-B14F-4D97-AF65-F5344CB8AC3E}">
        <p14:creationId xmlns:p14="http://schemas.microsoft.com/office/powerpoint/2010/main" val="176352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all bold variables are stored in nonvolatile memory</a:t>
            </a:r>
          </a:p>
          <a:p>
            <a:r>
              <a:rPr lang="en-US" dirty="0"/>
              <a:t>-This talk focuses on statically declared tasks with statically defined control flow and arbitrary shared memory accesses made by tasks. To learn about reactive approaches, stick around for the next talk.</a:t>
            </a:r>
          </a:p>
          <a:p>
            <a:r>
              <a:rPr lang="en-US" dirty="0"/>
              <a:t>Computes long workloads despite frequent power failures, tasks are guaranteed to execute atomically, will repeatedly attempt to re-execute until we’re able to progress to the next task, able to decrease memory footprint by only versioning variables involved in WAR</a:t>
            </a:r>
          </a:p>
          <a:p>
            <a:endParaRPr lang="en-US" dirty="0"/>
          </a:p>
          <a:p>
            <a:r>
              <a:rPr lang="en-US" dirty="0"/>
              <a:t>Mention that this applies to checkpoints as well</a:t>
            </a:r>
          </a:p>
          <a:p>
            <a:r>
              <a:rPr lang="en-US" dirty="0"/>
              <a:t>Explain that X++ and Y++ are involved in a write-after-read dependence (not war)</a:t>
            </a:r>
          </a:p>
          <a:p>
            <a:r>
              <a:rPr lang="en-US" dirty="0"/>
              <a:t>Tasks: start from top, re-execute idempotently, communicate using global persistent variables</a:t>
            </a:r>
          </a:p>
          <a:p>
            <a:r>
              <a:rPr lang="en-US" dirty="0"/>
              <a:t>We put stuff into checkpoint to retain its value</a:t>
            </a:r>
          </a:p>
        </p:txBody>
      </p:sp>
      <p:sp>
        <p:nvSpPr>
          <p:cNvPr id="4" name="Slide Number Placeholder 3"/>
          <p:cNvSpPr>
            <a:spLocks noGrp="1"/>
          </p:cNvSpPr>
          <p:nvPr>
            <p:ph type="sldNum" sz="quarter" idx="5"/>
          </p:nvPr>
        </p:nvSpPr>
        <p:spPr/>
        <p:txBody>
          <a:bodyPr/>
          <a:lstStyle/>
          <a:p>
            <a:fld id="{D8ED0D6C-C0A3-4387-A91E-69822365596C}" type="slidenum">
              <a:rPr lang="en-US" smtClean="0"/>
              <a:t>6</a:t>
            </a:fld>
            <a:endParaRPr lang="en-US"/>
          </a:p>
        </p:txBody>
      </p:sp>
    </p:spTree>
    <p:extLst>
      <p:ext uri="{BB962C8B-B14F-4D97-AF65-F5344CB8AC3E}">
        <p14:creationId xmlns:p14="http://schemas.microsoft.com/office/powerpoint/2010/main" val="175720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assume that no matter where or how frequently a power failure happens, you’ll restart from the same program point (the top of the task)</a:t>
            </a:r>
          </a:p>
          <a:p>
            <a:r>
              <a:rPr lang="en-US" dirty="0"/>
              <a:t>-Assume re-execution is idempotent (rerunning the code will produce the same result)</a:t>
            </a:r>
          </a:p>
        </p:txBody>
      </p:sp>
      <p:sp>
        <p:nvSpPr>
          <p:cNvPr id="4" name="Slide Number Placeholder 3"/>
          <p:cNvSpPr>
            <a:spLocks noGrp="1"/>
          </p:cNvSpPr>
          <p:nvPr>
            <p:ph type="sldNum" sz="quarter" idx="5"/>
          </p:nvPr>
        </p:nvSpPr>
        <p:spPr/>
        <p:txBody>
          <a:bodyPr/>
          <a:lstStyle/>
          <a:p>
            <a:fld id="{D8ED0D6C-C0A3-4387-A91E-69822365596C}" type="slidenum">
              <a:rPr lang="en-US" smtClean="0"/>
              <a:t>7</a:t>
            </a:fld>
            <a:endParaRPr lang="en-US"/>
          </a:p>
        </p:txBody>
      </p:sp>
    </p:spTree>
    <p:extLst>
      <p:ext uri="{BB962C8B-B14F-4D97-AF65-F5344CB8AC3E}">
        <p14:creationId xmlns:p14="http://schemas.microsoft.com/office/powerpoint/2010/main" val="181155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use an increment here because then we have a WAR, and then X and Y are under versioning from Alpaca -&gt; Couch this as wanting to demonstrate a program that breaks even without WAR violations? </a:t>
            </a:r>
          </a:p>
          <a:p>
            <a:r>
              <a:rPr lang="en-US" dirty="0"/>
              <a:t>-don’t forget to mention that we changed the program –Mention that we assume this program is correctly synchronized</a:t>
            </a:r>
          </a:p>
          <a:p>
            <a:r>
              <a:rPr lang="en-US" dirty="0"/>
              <a:t>TODO: add code highlighting!!!!</a:t>
            </a:r>
          </a:p>
          <a:p>
            <a:r>
              <a:rPr lang="en-US" dirty="0"/>
              <a:t>Just say that the runtime system is not meant to handle interrupts, so on a power failure, it just regroups from the latest task as it usually would</a:t>
            </a:r>
          </a:p>
        </p:txBody>
      </p:sp>
      <p:sp>
        <p:nvSpPr>
          <p:cNvPr id="4" name="Slide Number Placeholder 3"/>
          <p:cNvSpPr>
            <a:spLocks noGrp="1"/>
          </p:cNvSpPr>
          <p:nvPr>
            <p:ph type="sldNum" sz="quarter" idx="5"/>
          </p:nvPr>
        </p:nvSpPr>
        <p:spPr/>
        <p:txBody>
          <a:bodyPr/>
          <a:lstStyle/>
          <a:p>
            <a:fld id="{D8ED0D6C-C0A3-4387-A91E-69822365596C}" type="slidenum">
              <a:rPr lang="en-US" smtClean="0"/>
              <a:t>8</a:t>
            </a:fld>
            <a:endParaRPr lang="en-US"/>
          </a:p>
        </p:txBody>
      </p:sp>
    </p:spTree>
    <p:extLst>
      <p:ext uri="{BB962C8B-B14F-4D97-AF65-F5344CB8AC3E}">
        <p14:creationId xmlns:p14="http://schemas.microsoft.com/office/powerpoint/2010/main" val="168401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we have to split into two tasks? We’ll show the synchronization code this time…</a:t>
            </a:r>
          </a:p>
          <a:p>
            <a:endParaRPr lang="en-US" dirty="0"/>
          </a:p>
          <a:p>
            <a:r>
              <a:rPr lang="en-US" dirty="0"/>
              <a:t>(The t2 values are based on t2 *not* being identified as a WAR. Technically it isn’t but I was under the impression Alpaca’s original implementation would conservatively version T2</a:t>
            </a:r>
          </a:p>
          <a:p>
            <a:r>
              <a:rPr lang="en-US" dirty="0"/>
              <a:t>TODO: add code highlighting!!!!</a:t>
            </a:r>
          </a:p>
          <a:p>
            <a:r>
              <a:rPr lang="en-US" dirty="0"/>
              <a:t>Explain the programmer’s intent was to have X+1 and Y+1 execute without an intervening interrupt</a:t>
            </a:r>
          </a:p>
          <a:p>
            <a:r>
              <a:rPr lang="en-US" dirty="0"/>
              <a:t>Emphasize that this only comes about because we mixed intermittent execution with interrupts</a:t>
            </a:r>
          </a:p>
          <a:p>
            <a:endParaRPr lang="en-US" dirty="0"/>
          </a:p>
          <a:p>
            <a:r>
              <a:rPr lang="en-US" dirty="0"/>
              <a:t>Remind people that this doesn’t go into the checkpoint b/c not WAR</a:t>
            </a:r>
          </a:p>
        </p:txBody>
      </p:sp>
      <p:sp>
        <p:nvSpPr>
          <p:cNvPr id="4" name="Slide Number Placeholder 3"/>
          <p:cNvSpPr>
            <a:spLocks noGrp="1"/>
          </p:cNvSpPr>
          <p:nvPr>
            <p:ph type="sldNum" sz="quarter" idx="5"/>
          </p:nvPr>
        </p:nvSpPr>
        <p:spPr/>
        <p:txBody>
          <a:bodyPr/>
          <a:lstStyle/>
          <a:p>
            <a:fld id="{D8ED0D6C-C0A3-4387-A91E-69822365596C}" type="slidenum">
              <a:rPr lang="en-US" smtClean="0"/>
              <a:t>9</a:t>
            </a:fld>
            <a:endParaRPr lang="en-US"/>
          </a:p>
        </p:txBody>
      </p:sp>
    </p:spTree>
    <p:extLst>
      <p:ext uri="{BB962C8B-B14F-4D97-AF65-F5344CB8AC3E}">
        <p14:creationId xmlns:p14="http://schemas.microsoft.com/office/powerpoint/2010/main" val="75547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figure out if there’s a good way to format the outline so the section we’re in is the only one with expanded bullet points</a:t>
            </a:r>
          </a:p>
        </p:txBody>
      </p:sp>
      <p:sp>
        <p:nvSpPr>
          <p:cNvPr id="4" name="Slide Number Placeholder 3"/>
          <p:cNvSpPr>
            <a:spLocks noGrp="1"/>
          </p:cNvSpPr>
          <p:nvPr>
            <p:ph type="sldNum" sz="quarter" idx="5"/>
          </p:nvPr>
        </p:nvSpPr>
        <p:spPr/>
        <p:txBody>
          <a:bodyPr/>
          <a:lstStyle/>
          <a:p>
            <a:fld id="{D8ED0D6C-C0A3-4387-A91E-69822365596C}" type="slidenum">
              <a:rPr lang="en-US" smtClean="0"/>
              <a:t>10</a:t>
            </a:fld>
            <a:endParaRPr lang="en-US"/>
          </a:p>
        </p:txBody>
      </p:sp>
    </p:spTree>
    <p:extLst>
      <p:ext uri="{BB962C8B-B14F-4D97-AF65-F5344CB8AC3E}">
        <p14:creationId xmlns:p14="http://schemas.microsoft.com/office/powerpoint/2010/main" val="65393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72F6B8-AA15-4B01-9267-9400DB47A7D2}" type="datetime1">
              <a:rPr lang="en-US" smtClean="0"/>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79271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07AB7-DB5F-41D4-892A-1DE0C1EC56AB}" type="datetime1">
              <a:rPr lang="en-US" smtClean="0"/>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352740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A3531-A959-43C1-A739-68D56928092C}" type="datetime1">
              <a:rPr lang="en-US" smtClean="0"/>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146372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8A329-2EFC-4465-8830-D5386EE07955}" type="datetime1">
              <a:rPr lang="en-US" smtClean="0"/>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235817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B34E1-4F3D-4B9E-95DE-9F675E86450D}" type="datetime1">
              <a:rPr lang="en-US" smtClean="0"/>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58569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3C804-4C4E-409A-909D-006DC91F80BA}" type="datetime1">
              <a:rPr lang="en-US" smtClean="0"/>
              <a:t>6/29/2019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363629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88671-A055-4BD5-A5CD-6FAA7C99C99C}" type="datetime1">
              <a:rPr lang="en-US" smtClean="0"/>
              <a:t>6/29/2019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285875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C9E666-7527-4141-BDF9-C85910A7F9E7}" type="datetime1">
              <a:rPr lang="en-US" smtClean="0"/>
              <a:t>6/29/2019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241081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19E9A-DE87-4D22-88E0-7E11517FC89C}" type="datetime1">
              <a:rPr lang="en-US" smtClean="0"/>
              <a:t>6/29/2019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328570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0A282A-541C-4239-9517-368E4F44E987}" type="datetime1">
              <a:rPr lang="en-US" smtClean="0"/>
              <a:t>6/29/2019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15622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36B2D0-1AB2-43AE-8EAF-7B71A3827AB3}" type="datetime1">
              <a:rPr lang="en-US" smtClean="0"/>
              <a:t>6/29/2019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33C6-A528-426A-827B-9E840661F4FD}" type="slidenum">
              <a:rPr lang="en-US" smtClean="0"/>
              <a:t>‹#›</a:t>
            </a:fld>
            <a:endParaRPr lang="en-US"/>
          </a:p>
        </p:txBody>
      </p:sp>
    </p:spTree>
    <p:extLst>
      <p:ext uri="{BB962C8B-B14F-4D97-AF65-F5344CB8AC3E}">
        <p14:creationId xmlns:p14="http://schemas.microsoft.com/office/powerpoint/2010/main" val="145402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AD1AD-EDA4-44AC-85C3-95B38FC872B6}" type="datetime1">
              <a:rPr lang="en-US" smtClean="0"/>
              <a:t>6/29/2019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C33C6-A528-426A-827B-9E840661F4FD}" type="slidenum">
              <a:rPr lang="en-US" smtClean="0"/>
              <a:t>‹#›</a:t>
            </a:fld>
            <a:endParaRPr lang="en-US"/>
          </a:p>
        </p:txBody>
      </p:sp>
    </p:spTree>
    <p:extLst>
      <p:ext uri="{BB962C8B-B14F-4D97-AF65-F5344CB8AC3E}">
        <p14:creationId xmlns:p14="http://schemas.microsoft.com/office/powerpoint/2010/main" val="3965223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2.svg"/><Relationship Id="rId3" Type="http://schemas.openxmlformats.org/officeDocument/2006/relationships/image" Target="../media/image29.png"/><Relationship Id="rId7" Type="http://schemas.openxmlformats.org/officeDocument/2006/relationships/image" Target="../media/image2.png"/><Relationship Id="rId12" Type="http://schemas.openxmlformats.org/officeDocument/2006/relationships/image" Target="../media/image37.svg"/><Relationship Id="rId17" Type="http://schemas.openxmlformats.org/officeDocument/2006/relationships/image" Target="../media/image41.png"/><Relationship Id="rId2" Type="http://schemas.openxmlformats.org/officeDocument/2006/relationships/image" Target="../media/image28.png"/><Relationship Id="rId16"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34.svg"/><Relationship Id="rId1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7.jpe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10" Type="http://schemas.openxmlformats.org/officeDocument/2006/relationships/image" Target="../media/image51.svg"/><Relationship Id="rId4" Type="http://schemas.openxmlformats.org/officeDocument/2006/relationships/image" Target="../media/image2.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5.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jp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sv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B08A-B29A-45A8-9DE0-024CECDAFD57}"/>
              </a:ext>
            </a:extLst>
          </p:cNvPr>
          <p:cNvSpPr>
            <a:spLocks noGrp="1"/>
          </p:cNvSpPr>
          <p:nvPr>
            <p:ph type="ctrTitle"/>
          </p:nvPr>
        </p:nvSpPr>
        <p:spPr/>
        <p:txBody>
          <a:bodyPr>
            <a:normAutofit fontScale="90000"/>
          </a:bodyPr>
          <a:lstStyle/>
          <a:p>
            <a:r>
              <a:rPr lang="en-US" dirty="0">
                <a:latin typeface="Ebrima" panose="02000000000000000000" pitchFamily="2" charset="0"/>
                <a:ea typeface="Ebrima" panose="02000000000000000000" pitchFamily="2" charset="0"/>
                <a:cs typeface="Ebrima" panose="02000000000000000000" pitchFamily="2" charset="0"/>
              </a:rPr>
              <a:t>Transactional Concurrency Control for Intermittent, Energy-Harvesting Computing Systems</a:t>
            </a:r>
          </a:p>
        </p:txBody>
      </p:sp>
      <p:sp>
        <p:nvSpPr>
          <p:cNvPr id="3" name="Subtitle 2">
            <a:extLst>
              <a:ext uri="{FF2B5EF4-FFF2-40B4-BE49-F238E27FC236}">
                <a16:creationId xmlns:a16="http://schemas.microsoft.com/office/drawing/2014/main" id="{D972C7CD-6E24-4B3C-90C3-025F451D15B8}"/>
              </a:ext>
            </a:extLst>
          </p:cNvPr>
          <p:cNvSpPr>
            <a:spLocks noGrp="1"/>
          </p:cNvSpPr>
          <p:nvPr>
            <p:ph type="subTitle" idx="1"/>
          </p:nvPr>
        </p:nvSpPr>
        <p:spPr>
          <a:xfrm>
            <a:off x="1524000" y="3868920"/>
            <a:ext cx="9144000" cy="1655762"/>
          </a:xfrm>
        </p:spPr>
        <p:txBody>
          <a:bodyPr/>
          <a:lstStyle/>
          <a:p>
            <a:r>
              <a:rPr lang="en-US" b="1" dirty="0">
                <a:latin typeface="Ebrima" panose="02000000000000000000" pitchFamily="2" charset="0"/>
                <a:ea typeface="Ebrima" panose="02000000000000000000" pitchFamily="2" charset="0"/>
                <a:cs typeface="Ebrima" panose="02000000000000000000" pitchFamily="2" charset="0"/>
              </a:rPr>
              <a:t>Emily Ruppel</a:t>
            </a:r>
            <a:r>
              <a:rPr lang="en-US" dirty="0">
                <a:latin typeface="Ebrima" panose="02000000000000000000" pitchFamily="2" charset="0"/>
                <a:ea typeface="Ebrima" panose="02000000000000000000" pitchFamily="2" charset="0"/>
                <a:cs typeface="Ebrima" panose="02000000000000000000" pitchFamily="2" charset="0"/>
              </a:rPr>
              <a:t> and Brandon Lucia</a:t>
            </a:r>
            <a:endParaRPr lang="en-US" b="1" dirty="0">
              <a:latin typeface="Ebrima" panose="02000000000000000000" pitchFamily="2" charset="0"/>
              <a:ea typeface="Ebrima" panose="02000000000000000000" pitchFamily="2" charset="0"/>
              <a:cs typeface="Ebrima" panose="02000000000000000000" pitchFamily="2" charset="0"/>
            </a:endParaRPr>
          </a:p>
          <a:p>
            <a:r>
              <a:rPr lang="en-US" dirty="0">
                <a:latin typeface="Ebrima" panose="02000000000000000000" pitchFamily="2" charset="0"/>
                <a:ea typeface="Ebrima" panose="02000000000000000000" pitchFamily="2" charset="0"/>
                <a:cs typeface="Ebrima" panose="02000000000000000000" pitchFamily="2" charset="0"/>
              </a:rPr>
              <a:t>June 26, 2019</a:t>
            </a:r>
          </a:p>
          <a:p>
            <a:r>
              <a:rPr lang="en-US" dirty="0">
                <a:latin typeface="Ebrima" panose="02000000000000000000" pitchFamily="2" charset="0"/>
                <a:ea typeface="Ebrima" panose="02000000000000000000" pitchFamily="2" charset="0"/>
                <a:cs typeface="Ebrima" panose="02000000000000000000" pitchFamily="2" charset="0"/>
              </a:rPr>
              <a:t>PLDI 2019 -- Systems II</a:t>
            </a:r>
          </a:p>
        </p:txBody>
      </p:sp>
      <p:pic>
        <p:nvPicPr>
          <p:cNvPr id="10" name="Picture 9" descr="A close up of a sign&#10;&#10;Description automatically generated">
            <a:extLst>
              <a:ext uri="{FF2B5EF4-FFF2-40B4-BE49-F238E27FC236}">
                <a16:creationId xmlns:a16="http://schemas.microsoft.com/office/drawing/2014/main" id="{E02DB740-F035-43A8-8C72-EFD77999E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54" y="6120765"/>
            <a:ext cx="4262319" cy="379185"/>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E4315A4C-1710-4107-9A77-33E2B271F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056" y="5288512"/>
            <a:ext cx="2774073" cy="1338841"/>
          </a:xfrm>
          <a:prstGeom prst="rect">
            <a:avLst/>
          </a:prstGeom>
        </p:spPr>
      </p:pic>
      <p:pic>
        <p:nvPicPr>
          <p:cNvPr id="12" name="Picture 11" descr="A close up of a sign&#10;&#10;Description automatically generated">
            <a:extLst>
              <a:ext uri="{FF2B5EF4-FFF2-40B4-BE49-F238E27FC236}">
                <a16:creationId xmlns:a16="http://schemas.microsoft.com/office/drawing/2014/main" id="{710C6787-3DB5-4075-BF31-E3C698FFF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74" y="5883639"/>
            <a:ext cx="3816104" cy="743714"/>
          </a:xfrm>
          <a:prstGeom prst="rect">
            <a:avLst/>
          </a:prstGeom>
        </p:spPr>
      </p:pic>
    </p:spTree>
    <p:extLst>
      <p:ext uri="{BB962C8B-B14F-4D97-AF65-F5344CB8AC3E}">
        <p14:creationId xmlns:p14="http://schemas.microsoft.com/office/powerpoint/2010/main" val="281430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0801B298-CA81-4D5F-A075-F19B45BCCD60}"/>
              </a:ext>
            </a:extLst>
          </p:cNvPr>
          <p:cNvGraphicFramePr>
            <a:graphicFrameLocks noGrp="1"/>
          </p:cNvGraphicFramePr>
          <p:nvPr>
            <p:ph idx="1"/>
          </p:nvPr>
        </p:nvGraphicFramePr>
        <p:xfrm>
          <a:off x="838200" y="643466"/>
          <a:ext cx="10515600" cy="578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D22C2B7-2AE1-4573-9AA9-48584A446CAE}"/>
              </a:ext>
            </a:extLst>
          </p:cNvPr>
          <p:cNvSpPr>
            <a:spLocks noGrp="1"/>
          </p:cNvSpPr>
          <p:nvPr>
            <p:ph type="sldNum" sz="quarter" idx="12"/>
          </p:nvPr>
        </p:nvSpPr>
        <p:spPr>
          <a:xfrm>
            <a:off x="10198279" y="6261090"/>
            <a:ext cx="1344477" cy="365125"/>
          </a:xfrm>
        </p:spPr>
        <p:txBody>
          <a:bodyPr>
            <a:normAutofit/>
          </a:bodyPr>
          <a:lstStyle/>
          <a:p>
            <a:pPr>
              <a:spcAft>
                <a:spcPts val="600"/>
              </a:spcAft>
            </a:pPr>
            <a:fld id="{124C33C6-A528-426A-827B-9E840661F4FD}" type="slidenum">
              <a:rPr lang="en-US">
                <a:solidFill>
                  <a:schemeClr val="bg1">
                    <a:alpha val="80000"/>
                  </a:schemeClr>
                </a:solidFill>
              </a:rPr>
              <a:pPr>
                <a:spcAft>
                  <a:spcPts val="600"/>
                </a:spcAft>
              </a:pPr>
              <a:t>10</a:t>
            </a:fld>
            <a:endParaRPr lang="en-US">
              <a:solidFill>
                <a:schemeClr val="bg1">
                  <a:alpha val="80000"/>
                </a:schemeClr>
              </a:solidFill>
            </a:endParaRPr>
          </a:p>
        </p:txBody>
      </p:sp>
    </p:spTree>
    <p:extLst>
      <p:ext uri="{BB962C8B-B14F-4D97-AF65-F5344CB8AC3E}">
        <p14:creationId xmlns:p14="http://schemas.microsoft.com/office/powerpoint/2010/main" val="37149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CA3C-D064-46B9-A8E9-D4A40E25ABC7}"/>
              </a:ext>
            </a:extLst>
          </p:cNvPr>
          <p:cNvSpPr>
            <a:spLocks noGrp="1"/>
          </p:cNvSpPr>
          <p:nvPr>
            <p:ph type="title"/>
          </p:nvPr>
        </p:nvSpPr>
        <p:spPr>
          <a:xfrm>
            <a:off x="639097" y="266794"/>
            <a:ext cx="10967884" cy="1325563"/>
          </a:xfrm>
        </p:spPr>
        <p:txBody>
          <a:bodyPr/>
          <a:lstStyle/>
          <a:p>
            <a:r>
              <a:rPr lang="en-US" dirty="0">
                <a:latin typeface="Ebrima" panose="02000000000000000000" pitchFamily="2" charset="0"/>
                <a:ea typeface="Ebrima" panose="02000000000000000000" pitchFamily="2" charset="0"/>
                <a:cs typeface="Ebrima" panose="02000000000000000000" pitchFamily="2" charset="0"/>
              </a:rPr>
              <a:t>Coati produces correct code with interrupts for intermittent systems</a:t>
            </a:r>
          </a:p>
        </p:txBody>
      </p:sp>
      <p:sp>
        <p:nvSpPr>
          <p:cNvPr id="4" name="Slide Number Placeholder 3">
            <a:extLst>
              <a:ext uri="{FF2B5EF4-FFF2-40B4-BE49-F238E27FC236}">
                <a16:creationId xmlns:a16="http://schemas.microsoft.com/office/drawing/2014/main" id="{61853DA7-5C64-4D5E-B969-07E46BB91178}"/>
              </a:ext>
            </a:extLst>
          </p:cNvPr>
          <p:cNvSpPr>
            <a:spLocks noGrp="1"/>
          </p:cNvSpPr>
          <p:nvPr>
            <p:ph type="sldNum" sz="quarter" idx="12"/>
          </p:nvPr>
        </p:nvSpPr>
        <p:spPr/>
        <p:txBody>
          <a:bodyPr/>
          <a:lstStyle/>
          <a:p>
            <a:fld id="{124C33C6-A528-426A-827B-9E840661F4FD}" type="slidenum">
              <a:rPr lang="en-US" smtClean="0"/>
              <a:t>11</a:t>
            </a:fld>
            <a:endParaRPr lang="en-US"/>
          </a:p>
        </p:txBody>
      </p:sp>
      <p:pic>
        <p:nvPicPr>
          <p:cNvPr id="5" name="Picture 4" descr="A close up of a logo&#10;&#10;Description generated with very high confidence">
            <a:extLst>
              <a:ext uri="{FF2B5EF4-FFF2-40B4-BE49-F238E27FC236}">
                <a16:creationId xmlns:a16="http://schemas.microsoft.com/office/drawing/2014/main" id="{854382C5-4F7E-4693-9E39-1F166ABB0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38" y="3350976"/>
            <a:ext cx="1295400" cy="1295400"/>
          </a:xfrm>
          <a:prstGeom prst="rect">
            <a:avLst/>
          </a:prstGeom>
        </p:spPr>
      </p:pic>
      <p:pic>
        <p:nvPicPr>
          <p:cNvPr id="6" name="Graphic 5" descr="Gears">
            <a:extLst>
              <a:ext uri="{FF2B5EF4-FFF2-40B4-BE49-F238E27FC236}">
                <a16:creationId xmlns:a16="http://schemas.microsoft.com/office/drawing/2014/main" id="{5E471BBA-3A70-4BD7-9829-58F52DAD4C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9519" y="3278427"/>
            <a:ext cx="914400" cy="914400"/>
          </a:xfrm>
          <a:prstGeom prst="rect">
            <a:avLst/>
          </a:prstGeom>
        </p:spPr>
      </p:pic>
      <p:pic>
        <p:nvPicPr>
          <p:cNvPr id="7" name="Graphic 6">
            <a:extLst>
              <a:ext uri="{FF2B5EF4-FFF2-40B4-BE49-F238E27FC236}">
                <a16:creationId xmlns:a16="http://schemas.microsoft.com/office/drawing/2014/main" id="{BA89C349-6329-4D8E-A494-2B4DF9283D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1690" y="2481174"/>
            <a:ext cx="1150620" cy="1150620"/>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1F43C418-37E7-4FA6-9C1F-29D115680F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0898" y="4088740"/>
            <a:ext cx="1210682" cy="584307"/>
          </a:xfrm>
          <a:prstGeom prst="rect">
            <a:avLst/>
          </a:prstGeom>
        </p:spPr>
      </p:pic>
      <p:pic>
        <p:nvPicPr>
          <p:cNvPr id="9" name="Graphic 8" descr="Folder">
            <a:extLst>
              <a:ext uri="{FF2B5EF4-FFF2-40B4-BE49-F238E27FC236}">
                <a16:creationId xmlns:a16="http://schemas.microsoft.com/office/drawing/2014/main" id="{CE023740-A6AC-48C8-AC40-83C9841794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7176" y="4230372"/>
            <a:ext cx="1399648" cy="1399648"/>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4EF31321-3644-41B8-B281-4F109B9B91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4600" y="4759882"/>
            <a:ext cx="873417" cy="421534"/>
          </a:xfrm>
          <a:prstGeom prst="rect">
            <a:avLst/>
          </a:prstGeom>
        </p:spPr>
      </p:pic>
      <p:sp>
        <p:nvSpPr>
          <p:cNvPr id="11" name="Rectangle 10">
            <a:extLst>
              <a:ext uri="{FF2B5EF4-FFF2-40B4-BE49-F238E27FC236}">
                <a16:creationId xmlns:a16="http://schemas.microsoft.com/office/drawing/2014/main" id="{EC666179-EB36-4D3F-A99B-9AE727096272}"/>
              </a:ext>
            </a:extLst>
          </p:cNvPr>
          <p:cNvSpPr/>
          <p:nvPr/>
        </p:nvSpPr>
        <p:spPr bwMode="auto">
          <a:xfrm>
            <a:off x="3353440" y="3254269"/>
            <a:ext cx="1584360" cy="1572315"/>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2" name="Arrow: Right 11">
            <a:extLst>
              <a:ext uri="{FF2B5EF4-FFF2-40B4-BE49-F238E27FC236}">
                <a16:creationId xmlns:a16="http://schemas.microsoft.com/office/drawing/2014/main" id="{C37E3064-794A-4F9D-B191-A49EE6410D2D}"/>
              </a:ext>
            </a:extLst>
          </p:cNvPr>
          <p:cNvSpPr/>
          <p:nvPr/>
        </p:nvSpPr>
        <p:spPr bwMode="auto">
          <a:xfrm>
            <a:off x="2515240" y="3894350"/>
            <a:ext cx="702927" cy="292154"/>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3" name="Rectangle 12">
            <a:extLst>
              <a:ext uri="{FF2B5EF4-FFF2-40B4-BE49-F238E27FC236}">
                <a16:creationId xmlns:a16="http://schemas.microsoft.com/office/drawing/2014/main" id="{5EE58E66-DF37-4249-9871-A5D82BBEA48C}"/>
              </a:ext>
            </a:extLst>
          </p:cNvPr>
          <p:cNvSpPr/>
          <p:nvPr/>
        </p:nvSpPr>
        <p:spPr bwMode="auto">
          <a:xfrm>
            <a:off x="762640" y="3254270"/>
            <a:ext cx="1555348" cy="1572314"/>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3192120D-FB22-45C3-8FAE-FB600CF93CEA}"/>
              </a:ext>
            </a:extLst>
          </p:cNvPr>
          <p:cNvSpPr/>
          <p:nvPr/>
        </p:nvSpPr>
        <p:spPr bwMode="auto">
          <a:xfrm>
            <a:off x="5940557" y="2417440"/>
            <a:ext cx="2437134" cy="313638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5" name="Arrow: Right 14">
            <a:extLst>
              <a:ext uri="{FF2B5EF4-FFF2-40B4-BE49-F238E27FC236}">
                <a16:creationId xmlns:a16="http://schemas.microsoft.com/office/drawing/2014/main" id="{0476003D-4634-4134-9917-185547CBE6C2}"/>
              </a:ext>
            </a:extLst>
          </p:cNvPr>
          <p:cNvSpPr/>
          <p:nvPr/>
        </p:nvSpPr>
        <p:spPr bwMode="auto">
          <a:xfrm>
            <a:off x="5076451" y="3886310"/>
            <a:ext cx="769602" cy="292154"/>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6" name="Arrow: Right 15">
            <a:extLst>
              <a:ext uri="{FF2B5EF4-FFF2-40B4-BE49-F238E27FC236}">
                <a16:creationId xmlns:a16="http://schemas.microsoft.com/office/drawing/2014/main" id="{5050A4EB-FFFA-41B3-B1D6-F8C2D2D5BD24}"/>
              </a:ext>
            </a:extLst>
          </p:cNvPr>
          <p:cNvSpPr/>
          <p:nvPr/>
        </p:nvSpPr>
        <p:spPr bwMode="auto">
          <a:xfrm>
            <a:off x="8546133" y="3890973"/>
            <a:ext cx="702927" cy="292154"/>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7" name="Arrow: Left-Right 16">
            <a:extLst>
              <a:ext uri="{FF2B5EF4-FFF2-40B4-BE49-F238E27FC236}">
                <a16:creationId xmlns:a16="http://schemas.microsoft.com/office/drawing/2014/main" id="{D93F68A2-F1AC-4C2A-B50D-BEA4D1DFAE08}"/>
              </a:ext>
            </a:extLst>
          </p:cNvPr>
          <p:cNvSpPr/>
          <p:nvPr/>
        </p:nvSpPr>
        <p:spPr bwMode="auto">
          <a:xfrm rot="16200000">
            <a:off x="6381598" y="3872649"/>
            <a:ext cx="758957" cy="318503"/>
          </a:xfrm>
          <a:prstGeom prst="lef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8" name="TextBox 17">
            <a:extLst>
              <a:ext uri="{FF2B5EF4-FFF2-40B4-BE49-F238E27FC236}">
                <a16:creationId xmlns:a16="http://schemas.microsoft.com/office/drawing/2014/main" id="{4F7C048D-BFD2-4D44-9A74-C9606E373374}"/>
              </a:ext>
            </a:extLst>
          </p:cNvPr>
          <p:cNvSpPr txBox="1"/>
          <p:nvPr/>
        </p:nvSpPr>
        <p:spPr>
          <a:xfrm>
            <a:off x="2414038" y="3153085"/>
            <a:ext cx="939402" cy="707886"/>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App code</a:t>
            </a:r>
          </a:p>
        </p:txBody>
      </p:sp>
      <p:sp>
        <p:nvSpPr>
          <p:cNvPr id="19" name="TextBox 18">
            <a:extLst>
              <a:ext uri="{FF2B5EF4-FFF2-40B4-BE49-F238E27FC236}">
                <a16:creationId xmlns:a16="http://schemas.microsoft.com/office/drawing/2014/main" id="{61BC35FD-0490-46D9-93A7-FA2FBEDF9420}"/>
              </a:ext>
            </a:extLst>
          </p:cNvPr>
          <p:cNvSpPr txBox="1"/>
          <p:nvPr/>
        </p:nvSpPr>
        <p:spPr>
          <a:xfrm>
            <a:off x="697533" y="2770658"/>
            <a:ext cx="1680410" cy="400110"/>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Programmer</a:t>
            </a:r>
          </a:p>
        </p:txBody>
      </p:sp>
      <p:sp>
        <p:nvSpPr>
          <p:cNvPr id="20" name="TextBox 19">
            <a:extLst>
              <a:ext uri="{FF2B5EF4-FFF2-40B4-BE49-F238E27FC236}">
                <a16:creationId xmlns:a16="http://schemas.microsoft.com/office/drawing/2014/main" id="{4F6D7225-B18E-4C0C-9F1E-2E622815331C}"/>
              </a:ext>
            </a:extLst>
          </p:cNvPr>
          <p:cNvSpPr txBox="1"/>
          <p:nvPr/>
        </p:nvSpPr>
        <p:spPr>
          <a:xfrm>
            <a:off x="3399133" y="2570541"/>
            <a:ext cx="1504477" cy="707886"/>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Coati Application</a:t>
            </a:r>
          </a:p>
        </p:txBody>
      </p:sp>
      <p:sp>
        <p:nvSpPr>
          <p:cNvPr id="21" name="TextBox 20">
            <a:extLst>
              <a:ext uri="{FF2B5EF4-FFF2-40B4-BE49-F238E27FC236}">
                <a16:creationId xmlns:a16="http://schemas.microsoft.com/office/drawing/2014/main" id="{BBCE6845-EF76-44FA-9B5C-478DD87F1563}"/>
              </a:ext>
            </a:extLst>
          </p:cNvPr>
          <p:cNvSpPr txBox="1"/>
          <p:nvPr/>
        </p:nvSpPr>
        <p:spPr>
          <a:xfrm>
            <a:off x="8282955" y="3180141"/>
            <a:ext cx="1406178" cy="707886"/>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Deployed App </a:t>
            </a:r>
          </a:p>
        </p:txBody>
      </p:sp>
      <p:sp>
        <p:nvSpPr>
          <p:cNvPr id="22" name="TextBox 21">
            <a:extLst>
              <a:ext uri="{FF2B5EF4-FFF2-40B4-BE49-F238E27FC236}">
                <a16:creationId xmlns:a16="http://schemas.microsoft.com/office/drawing/2014/main" id="{E93C813B-017A-4FD3-A7DB-553A380D2208}"/>
              </a:ext>
            </a:extLst>
          </p:cNvPr>
          <p:cNvSpPr txBox="1"/>
          <p:nvPr/>
        </p:nvSpPr>
        <p:spPr>
          <a:xfrm>
            <a:off x="4991551" y="3175478"/>
            <a:ext cx="939402" cy="707886"/>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Coati Binary</a:t>
            </a:r>
          </a:p>
        </p:txBody>
      </p:sp>
      <p:sp>
        <p:nvSpPr>
          <p:cNvPr id="23" name="TextBox 22">
            <a:extLst>
              <a:ext uri="{FF2B5EF4-FFF2-40B4-BE49-F238E27FC236}">
                <a16:creationId xmlns:a16="http://schemas.microsoft.com/office/drawing/2014/main" id="{486EB343-635C-441A-A869-527091CE5FBD}"/>
              </a:ext>
            </a:extLst>
          </p:cNvPr>
          <p:cNvSpPr txBox="1"/>
          <p:nvPr/>
        </p:nvSpPr>
        <p:spPr>
          <a:xfrm>
            <a:off x="6220983" y="1723460"/>
            <a:ext cx="1876281" cy="707886"/>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Coati Executable</a:t>
            </a:r>
          </a:p>
        </p:txBody>
      </p:sp>
      <p:pic>
        <p:nvPicPr>
          <p:cNvPr id="24" name="Graphic 23" descr="Link">
            <a:extLst>
              <a:ext uri="{FF2B5EF4-FFF2-40B4-BE49-F238E27FC236}">
                <a16:creationId xmlns:a16="http://schemas.microsoft.com/office/drawing/2014/main" id="{5AFBD54A-BB35-45F7-AD2D-5B0A7B1C49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85704" y="3553207"/>
            <a:ext cx="562722" cy="562722"/>
          </a:xfrm>
          <a:prstGeom prst="rect">
            <a:avLst/>
          </a:prstGeom>
        </p:spPr>
      </p:pic>
      <p:sp>
        <p:nvSpPr>
          <p:cNvPr id="25" name="TextBox 24">
            <a:extLst>
              <a:ext uri="{FF2B5EF4-FFF2-40B4-BE49-F238E27FC236}">
                <a16:creationId xmlns:a16="http://schemas.microsoft.com/office/drawing/2014/main" id="{7B8CE149-AD3C-4F55-9776-DB04307F6AFB}"/>
              </a:ext>
            </a:extLst>
          </p:cNvPr>
          <p:cNvSpPr txBox="1"/>
          <p:nvPr/>
        </p:nvSpPr>
        <p:spPr>
          <a:xfrm>
            <a:off x="7350058" y="3962107"/>
            <a:ext cx="939402" cy="400110"/>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Linker</a:t>
            </a:r>
          </a:p>
        </p:txBody>
      </p:sp>
      <p:sp>
        <p:nvSpPr>
          <p:cNvPr id="26" name="TextBox 25">
            <a:extLst>
              <a:ext uri="{FF2B5EF4-FFF2-40B4-BE49-F238E27FC236}">
                <a16:creationId xmlns:a16="http://schemas.microsoft.com/office/drawing/2014/main" id="{D4B04584-FA06-48A2-8D62-AB514183C4C9}"/>
              </a:ext>
            </a:extLst>
          </p:cNvPr>
          <p:cNvSpPr txBox="1"/>
          <p:nvPr/>
        </p:nvSpPr>
        <p:spPr>
          <a:xfrm>
            <a:off x="7278708" y="2616419"/>
            <a:ext cx="1047035" cy="707886"/>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App Binary</a:t>
            </a:r>
          </a:p>
        </p:txBody>
      </p:sp>
      <p:sp>
        <p:nvSpPr>
          <p:cNvPr id="27" name="TextBox 26">
            <a:extLst>
              <a:ext uri="{FF2B5EF4-FFF2-40B4-BE49-F238E27FC236}">
                <a16:creationId xmlns:a16="http://schemas.microsoft.com/office/drawing/2014/main" id="{77EBE16C-1AE6-4FB9-B355-A3D86ECECE23}"/>
              </a:ext>
            </a:extLst>
          </p:cNvPr>
          <p:cNvSpPr txBox="1"/>
          <p:nvPr/>
        </p:nvSpPr>
        <p:spPr>
          <a:xfrm>
            <a:off x="7172545" y="4593632"/>
            <a:ext cx="1170117" cy="707886"/>
          </a:xfrm>
          <a:prstGeom prst="rect">
            <a:avLst/>
          </a:prstGeom>
          <a:noFill/>
        </p:spPr>
        <p:txBody>
          <a:bodyPr wrap="square" rtlCol="0">
            <a:spAutoFit/>
          </a:bodyPr>
          <a:lstStyle/>
          <a:p>
            <a:pPr algn="ctr"/>
            <a:r>
              <a:rPr lang="en-US" sz="2000" dirty="0">
                <a:latin typeface="NeueHaasGroteskText Pro" panose="020B0504020202020204" pitchFamily="34" charset="0"/>
              </a:rPr>
              <a:t>Coati Runtime</a:t>
            </a:r>
          </a:p>
        </p:txBody>
      </p:sp>
      <p:pic>
        <p:nvPicPr>
          <p:cNvPr id="28" name="Graphic 27" descr="Processor">
            <a:extLst>
              <a:ext uri="{FF2B5EF4-FFF2-40B4-BE49-F238E27FC236}">
                <a16:creationId xmlns:a16="http://schemas.microsoft.com/office/drawing/2014/main" id="{61C0D170-63A5-4A95-B77E-5CA2CFE3E8D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07979" y="3708420"/>
            <a:ext cx="1406178" cy="1406178"/>
          </a:xfrm>
          <a:prstGeom prst="rect">
            <a:avLst/>
          </a:prstGeom>
        </p:spPr>
      </p:pic>
      <p:pic>
        <p:nvPicPr>
          <p:cNvPr id="30" name="Graphic 29" descr="Thermometer">
            <a:extLst>
              <a:ext uri="{FF2B5EF4-FFF2-40B4-BE49-F238E27FC236}">
                <a16:creationId xmlns:a16="http://schemas.microsoft.com/office/drawing/2014/main" id="{246CD919-BCE4-4802-92A0-A1A568906A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69421" y="4001553"/>
            <a:ext cx="736956" cy="736956"/>
          </a:xfrm>
          <a:prstGeom prst="rect">
            <a:avLst/>
          </a:prstGeom>
        </p:spPr>
      </p:pic>
      <p:pic>
        <p:nvPicPr>
          <p:cNvPr id="32" name="Graphic 31" descr="Bluetooth">
            <a:extLst>
              <a:ext uri="{FF2B5EF4-FFF2-40B4-BE49-F238E27FC236}">
                <a16:creationId xmlns:a16="http://schemas.microsoft.com/office/drawing/2014/main" id="{499D817A-C811-4857-9A59-01610C5310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67358" y="3093427"/>
            <a:ext cx="727586" cy="727586"/>
          </a:xfrm>
          <a:prstGeom prst="rect">
            <a:avLst/>
          </a:prstGeom>
        </p:spPr>
      </p:pic>
      <p:sp>
        <p:nvSpPr>
          <p:cNvPr id="31" name="Rectangle 30">
            <a:extLst>
              <a:ext uri="{FF2B5EF4-FFF2-40B4-BE49-F238E27FC236}">
                <a16:creationId xmlns:a16="http://schemas.microsoft.com/office/drawing/2014/main" id="{7F61F69B-A834-44DD-BF2C-FEC343386BD1}"/>
              </a:ext>
            </a:extLst>
          </p:cNvPr>
          <p:cNvSpPr/>
          <p:nvPr/>
        </p:nvSpPr>
        <p:spPr bwMode="auto">
          <a:xfrm>
            <a:off x="9607979" y="3028127"/>
            <a:ext cx="1771000" cy="2121226"/>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3" name="TextBox 32">
            <a:extLst>
              <a:ext uri="{FF2B5EF4-FFF2-40B4-BE49-F238E27FC236}">
                <a16:creationId xmlns:a16="http://schemas.microsoft.com/office/drawing/2014/main" id="{9ACBDBB6-9525-41A5-91F1-67E6D02326DF}"/>
              </a:ext>
            </a:extLst>
          </p:cNvPr>
          <p:cNvSpPr txBox="1"/>
          <p:nvPr/>
        </p:nvSpPr>
        <p:spPr>
          <a:xfrm>
            <a:off x="9720698" y="2345213"/>
            <a:ext cx="1588589" cy="707886"/>
          </a:xfrm>
          <a:prstGeom prst="rect">
            <a:avLst/>
          </a:prstGeom>
          <a:noFill/>
        </p:spPr>
        <p:txBody>
          <a:bodyPr wrap="square" rtlCol="0">
            <a:spAutoFit/>
          </a:bodyPr>
          <a:lstStyle/>
          <a:p>
            <a:pPr algn="ctr"/>
            <a:r>
              <a:rPr lang="en-US" sz="2000" dirty="0">
                <a:latin typeface="Ebrima" panose="02000000000000000000" pitchFamily="2" charset="0"/>
                <a:ea typeface="Ebrima" panose="02000000000000000000" pitchFamily="2" charset="0"/>
                <a:cs typeface="Ebrima" panose="02000000000000000000" pitchFamily="2" charset="0"/>
              </a:rPr>
              <a:t>Intermittent Device</a:t>
            </a:r>
          </a:p>
        </p:txBody>
      </p:sp>
    </p:spTree>
    <p:extLst>
      <p:ext uri="{BB962C8B-B14F-4D97-AF65-F5344CB8AC3E}">
        <p14:creationId xmlns:p14="http://schemas.microsoft.com/office/powerpoint/2010/main" val="39858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8" grpId="0"/>
      <p:bldP spid="19" grpId="0"/>
      <p:bldP spid="20" grpId="0"/>
      <p:bldP spid="21" grpId="0"/>
      <p:bldP spid="22" grpId="0"/>
      <p:bldP spid="23" grpId="0"/>
      <p:bldP spid="31"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29C0-EF8C-4CDD-80E5-5F9E4BB10611}"/>
              </a:ext>
            </a:extLst>
          </p:cNvPr>
          <p:cNvSpPr>
            <a:spLocks noGrp="1"/>
          </p:cNvSpPr>
          <p:nvPr>
            <p:ph type="title"/>
          </p:nvPr>
        </p:nvSpPr>
        <p:spPr>
          <a:xfrm>
            <a:off x="206062" y="248370"/>
            <a:ext cx="11744612" cy="954107"/>
          </a:xfrm>
        </p:spPr>
        <p:txBody>
          <a:bodyPr>
            <a:normAutofit/>
          </a:bodyPr>
          <a:lstStyle/>
          <a:p>
            <a:r>
              <a:rPr lang="en-US" dirty="0">
                <a:latin typeface="Ebrima" panose="02000000000000000000" pitchFamily="2" charset="0"/>
                <a:ea typeface="Ebrima" panose="02000000000000000000" pitchFamily="2" charset="0"/>
                <a:cs typeface="Ebrima" panose="02000000000000000000" pitchFamily="2" charset="0"/>
              </a:rPr>
              <a:t>Coati serializes interrupts after scheduled tasks</a:t>
            </a:r>
          </a:p>
        </p:txBody>
      </p:sp>
      <p:sp>
        <p:nvSpPr>
          <p:cNvPr id="4" name="Slide Number Placeholder 3">
            <a:extLst>
              <a:ext uri="{FF2B5EF4-FFF2-40B4-BE49-F238E27FC236}">
                <a16:creationId xmlns:a16="http://schemas.microsoft.com/office/drawing/2014/main" id="{1777600B-7005-4C73-99DE-CEE2E80C2A55}"/>
              </a:ext>
            </a:extLst>
          </p:cNvPr>
          <p:cNvSpPr>
            <a:spLocks noGrp="1"/>
          </p:cNvSpPr>
          <p:nvPr>
            <p:ph type="sldNum" sz="quarter" idx="12"/>
          </p:nvPr>
        </p:nvSpPr>
        <p:spPr/>
        <p:txBody>
          <a:bodyPr/>
          <a:lstStyle/>
          <a:p>
            <a:fld id="{124C33C6-A528-426A-827B-9E840661F4FD}" type="slidenum">
              <a:rPr lang="en-US" smtClean="0"/>
              <a:t>12</a:t>
            </a:fld>
            <a:endParaRPr lang="en-US"/>
          </a:p>
        </p:txBody>
      </p:sp>
      <p:sp>
        <p:nvSpPr>
          <p:cNvPr id="6" name="TextBox 5">
            <a:extLst>
              <a:ext uri="{FF2B5EF4-FFF2-40B4-BE49-F238E27FC236}">
                <a16:creationId xmlns:a16="http://schemas.microsoft.com/office/drawing/2014/main" id="{C63CFFEF-50BD-486D-A9FD-631CE273300F}"/>
              </a:ext>
            </a:extLst>
          </p:cNvPr>
          <p:cNvSpPr txBox="1"/>
          <p:nvPr/>
        </p:nvSpPr>
        <p:spPr>
          <a:xfrm>
            <a:off x="8055735" y="2736502"/>
            <a:ext cx="3657600" cy="954107"/>
          </a:xfrm>
          <a:prstGeom prst="rect">
            <a:avLst/>
          </a:prstGeom>
          <a:noFill/>
          <a:ln w="76200">
            <a:solidFill>
              <a:schemeClr val="accent4"/>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 = sense()</a:t>
            </a:r>
          </a:p>
          <a:p>
            <a:r>
              <a:rPr lang="en-US" sz="2800" b="1" dirty="0" err="1">
                <a:solidFill>
                  <a:schemeClr val="accent4"/>
                </a:solidFill>
                <a:latin typeface="Courier New" panose="02070309020205020404" pitchFamily="49" charset="0"/>
                <a:cs typeface="Courier New" panose="02070309020205020404" pitchFamily="49" charset="0"/>
              </a:rPr>
              <a:t>event_return</a:t>
            </a:r>
            <a:r>
              <a:rPr lang="en-US" sz="2800" b="1" dirty="0">
                <a:solidFill>
                  <a:schemeClr val="accent4"/>
                </a:solidFill>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A22E0E48-AC90-41B9-809B-D2F5B4B8CA65}"/>
              </a:ext>
            </a:extLst>
          </p:cNvPr>
          <p:cNvSpPr/>
          <p:nvPr/>
        </p:nvSpPr>
        <p:spPr bwMode="auto">
          <a:xfrm>
            <a:off x="3047999" y="1757966"/>
            <a:ext cx="4229103" cy="4893971"/>
          </a:xfrm>
          <a:prstGeom prst="rect">
            <a:avLst/>
          </a:prstGeom>
          <a:noFill/>
          <a:ln w="76200" cap="flat" cmpd="sng" algn="ctr">
            <a:solidFill>
              <a:schemeClr val="tx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9" name="TextBox 8">
            <a:extLst>
              <a:ext uri="{FF2B5EF4-FFF2-40B4-BE49-F238E27FC236}">
                <a16:creationId xmlns:a16="http://schemas.microsoft.com/office/drawing/2014/main" id="{FC19ECBA-8B78-4CE2-BC56-E40792805780}"/>
              </a:ext>
            </a:extLst>
          </p:cNvPr>
          <p:cNvSpPr txBox="1"/>
          <p:nvPr/>
        </p:nvSpPr>
        <p:spPr>
          <a:xfrm>
            <a:off x="2871362" y="1227974"/>
            <a:ext cx="2898288" cy="523220"/>
          </a:xfrm>
          <a:prstGeom prst="rect">
            <a:avLst/>
          </a:prstGeom>
          <a:noFill/>
        </p:spPr>
        <p:txBody>
          <a:bodyPr wrap="square" rtlCol="0">
            <a:spAutoFit/>
          </a:bodyPr>
          <a:lstStyle/>
          <a:p>
            <a:r>
              <a:rPr lang="en-US" sz="2800" b="1" dirty="0">
                <a:solidFill>
                  <a:schemeClr val="tx2"/>
                </a:solidFill>
                <a:latin typeface="Courier New" panose="02070309020205020404" pitchFamily="49" charset="0"/>
                <a:cs typeface="Courier New" panose="02070309020205020404" pitchFamily="49" charset="0"/>
              </a:rPr>
              <a:t>transaction</a:t>
            </a:r>
          </a:p>
        </p:txBody>
      </p:sp>
      <p:sp>
        <p:nvSpPr>
          <p:cNvPr id="22" name="TextBox 21">
            <a:extLst>
              <a:ext uri="{FF2B5EF4-FFF2-40B4-BE49-F238E27FC236}">
                <a16:creationId xmlns:a16="http://schemas.microsoft.com/office/drawing/2014/main" id="{DBA42085-8C94-4A39-B53B-95EB52BFF489}"/>
              </a:ext>
            </a:extLst>
          </p:cNvPr>
          <p:cNvSpPr txBox="1"/>
          <p:nvPr/>
        </p:nvSpPr>
        <p:spPr>
          <a:xfrm>
            <a:off x="206062" y="2466468"/>
            <a:ext cx="2552655" cy="954107"/>
          </a:xfrm>
          <a:prstGeom prst="rect">
            <a:avLst/>
          </a:prstGeom>
          <a:noFill/>
        </p:spPr>
        <p:txBody>
          <a:bodyPr wrap="square" rtlCol="0">
            <a:spAutoFit/>
          </a:bodyPr>
          <a:lstStyle/>
          <a:p>
            <a:r>
              <a:rPr lang="en-US" sz="2800" dirty="0">
                <a:latin typeface="Ebrima" panose="02000000000000000000" pitchFamily="2" charset="0"/>
                <a:ea typeface="Ebrima" panose="02000000000000000000" pitchFamily="2" charset="0"/>
                <a:cs typeface="Ebrima" panose="02000000000000000000" pitchFamily="2" charset="0"/>
              </a:rPr>
              <a:t>Atomic w.r.t power failures</a:t>
            </a:r>
          </a:p>
        </p:txBody>
      </p:sp>
      <p:sp>
        <p:nvSpPr>
          <p:cNvPr id="25" name="TextBox 24">
            <a:extLst>
              <a:ext uri="{FF2B5EF4-FFF2-40B4-BE49-F238E27FC236}">
                <a16:creationId xmlns:a16="http://schemas.microsoft.com/office/drawing/2014/main" id="{5C04D36D-1B69-470C-97DF-48D830348084}"/>
              </a:ext>
            </a:extLst>
          </p:cNvPr>
          <p:cNvSpPr txBox="1"/>
          <p:nvPr/>
        </p:nvSpPr>
        <p:spPr>
          <a:xfrm>
            <a:off x="260329" y="3257738"/>
            <a:ext cx="1920517" cy="523220"/>
          </a:xfrm>
          <a:prstGeom prst="rect">
            <a:avLst/>
          </a:prstGeom>
          <a:noFill/>
        </p:spPr>
        <p:txBody>
          <a:bodyPr wrap="square" rtlCol="0">
            <a:spAutoFit/>
          </a:bodyPr>
          <a:lstStyle/>
          <a:p>
            <a:r>
              <a:rPr lang="en-US" sz="2800" b="1" dirty="0">
                <a:latin typeface="Ebrima" panose="02000000000000000000" pitchFamily="2" charset="0"/>
                <a:ea typeface="Ebrima" panose="02000000000000000000" pitchFamily="2" charset="0"/>
                <a:cs typeface="Ebrima" panose="02000000000000000000" pitchFamily="2" charset="0"/>
              </a:rPr>
              <a:t>&amp; events</a:t>
            </a:r>
          </a:p>
        </p:txBody>
      </p:sp>
      <p:sp>
        <p:nvSpPr>
          <p:cNvPr id="26" name="Left Brace 25">
            <a:extLst>
              <a:ext uri="{FF2B5EF4-FFF2-40B4-BE49-F238E27FC236}">
                <a16:creationId xmlns:a16="http://schemas.microsoft.com/office/drawing/2014/main" id="{2CBB00FD-09A7-425B-BD7F-8DDCDCD8C541}"/>
              </a:ext>
            </a:extLst>
          </p:cNvPr>
          <p:cNvSpPr/>
          <p:nvPr/>
        </p:nvSpPr>
        <p:spPr>
          <a:xfrm>
            <a:off x="2688944" y="2177588"/>
            <a:ext cx="474103" cy="1603370"/>
          </a:xfrm>
          <a:prstGeom prst="leftBrace">
            <a:avLst>
              <a:gd name="adj1" fmla="val 43157"/>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a:extLst>
              <a:ext uri="{FF2B5EF4-FFF2-40B4-BE49-F238E27FC236}">
                <a16:creationId xmlns:a16="http://schemas.microsoft.com/office/drawing/2014/main" id="{0283826E-B224-41D3-93F5-81876A26DEFE}"/>
              </a:ext>
            </a:extLst>
          </p:cNvPr>
          <p:cNvSpPr/>
          <p:nvPr/>
        </p:nvSpPr>
        <p:spPr>
          <a:xfrm>
            <a:off x="2527300" y="1757967"/>
            <a:ext cx="520699" cy="4893969"/>
          </a:xfrm>
          <a:prstGeom prst="leftBrace">
            <a:avLst>
              <a:gd name="adj1" fmla="val 69309"/>
              <a:gd name="adj2" fmla="val 48652"/>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561D51CD-AC55-4D7D-BF40-1BE5B9DFA3DC}"/>
              </a:ext>
            </a:extLst>
          </p:cNvPr>
          <p:cNvSpPr txBox="1"/>
          <p:nvPr/>
        </p:nvSpPr>
        <p:spPr>
          <a:xfrm>
            <a:off x="447387" y="3090495"/>
            <a:ext cx="2133958" cy="1815882"/>
          </a:xfrm>
          <a:prstGeom prst="rect">
            <a:avLst/>
          </a:prstGeom>
          <a:noFill/>
        </p:spPr>
        <p:txBody>
          <a:bodyPr wrap="square" rtlCol="0">
            <a:spAutoFit/>
          </a:bodyPr>
          <a:lstStyle/>
          <a:p>
            <a:r>
              <a:rPr lang="en-US" sz="2800" dirty="0">
                <a:latin typeface="Ebrima" panose="02000000000000000000" pitchFamily="2" charset="0"/>
                <a:ea typeface="Ebrima" panose="02000000000000000000" pitchFamily="2" charset="0"/>
                <a:cs typeface="Ebrima" panose="02000000000000000000" pitchFamily="2" charset="0"/>
              </a:rPr>
              <a:t>Atomic w.r.t events</a:t>
            </a:r>
          </a:p>
          <a:p>
            <a:r>
              <a:rPr lang="en-US" sz="2800" b="1" dirty="0">
                <a:latin typeface="Ebrima" panose="02000000000000000000" pitchFamily="2" charset="0"/>
                <a:ea typeface="Ebrima" panose="02000000000000000000" pitchFamily="2" charset="0"/>
                <a:cs typeface="Ebrima" panose="02000000000000000000" pitchFamily="2" charset="0"/>
              </a:rPr>
              <a:t>not power failures</a:t>
            </a:r>
          </a:p>
        </p:txBody>
      </p:sp>
      <p:sp>
        <p:nvSpPr>
          <p:cNvPr id="20" name="TextBox 19">
            <a:extLst>
              <a:ext uri="{FF2B5EF4-FFF2-40B4-BE49-F238E27FC236}">
                <a16:creationId xmlns:a16="http://schemas.microsoft.com/office/drawing/2014/main" id="{CAD50F21-DC16-4504-B270-59743CFFEDDB}"/>
              </a:ext>
            </a:extLst>
          </p:cNvPr>
          <p:cNvSpPr txBox="1"/>
          <p:nvPr/>
        </p:nvSpPr>
        <p:spPr>
          <a:xfrm>
            <a:off x="3290685" y="4605884"/>
            <a:ext cx="3669392" cy="1815882"/>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assert(</a:t>
            </a:r>
            <a:r>
              <a:rPr lang="en-US" sz="2800" b="1" dirty="0">
                <a:latin typeface="Courier New" panose="02070309020205020404" pitchFamily="49" charset="0"/>
                <a:cs typeface="Courier New" panose="02070309020205020404" pitchFamily="49" charset="0"/>
              </a:rPr>
              <a:t>X </a:t>
            </a:r>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23" name="TextBox 22">
            <a:extLst>
              <a:ext uri="{FF2B5EF4-FFF2-40B4-BE49-F238E27FC236}">
                <a16:creationId xmlns:a16="http://schemas.microsoft.com/office/drawing/2014/main" id="{9F7A2BFB-C102-4450-B005-9F14D4D560F2}"/>
              </a:ext>
            </a:extLst>
          </p:cNvPr>
          <p:cNvSpPr txBox="1"/>
          <p:nvPr/>
        </p:nvSpPr>
        <p:spPr>
          <a:xfrm>
            <a:off x="3290685" y="2304401"/>
            <a:ext cx="3669392" cy="1384995"/>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p:txBody>
      </p:sp>
      <p:sp>
        <p:nvSpPr>
          <p:cNvPr id="24" name="TextBox 23">
            <a:extLst>
              <a:ext uri="{FF2B5EF4-FFF2-40B4-BE49-F238E27FC236}">
                <a16:creationId xmlns:a16="http://schemas.microsoft.com/office/drawing/2014/main" id="{57B38E89-C90E-4653-8598-AC7A5FAD7C86}"/>
              </a:ext>
            </a:extLst>
          </p:cNvPr>
          <p:cNvSpPr txBox="1"/>
          <p:nvPr/>
        </p:nvSpPr>
        <p:spPr>
          <a:xfrm>
            <a:off x="3192437" y="4072176"/>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p>
        </p:txBody>
      </p:sp>
      <p:sp>
        <p:nvSpPr>
          <p:cNvPr id="29" name="TextBox 28">
            <a:extLst>
              <a:ext uri="{FF2B5EF4-FFF2-40B4-BE49-F238E27FC236}">
                <a16:creationId xmlns:a16="http://schemas.microsoft.com/office/drawing/2014/main" id="{99CBF975-B68E-405F-94DB-15653B0C9F42}"/>
              </a:ext>
            </a:extLst>
          </p:cNvPr>
          <p:cNvSpPr txBox="1"/>
          <p:nvPr/>
        </p:nvSpPr>
        <p:spPr>
          <a:xfrm>
            <a:off x="3192437" y="1759164"/>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incX</a:t>
            </a:r>
            <a:r>
              <a:rPr lang="en-US" sz="2800" dirty="0">
                <a:latin typeface="Courier New" panose="02070309020205020404" pitchFamily="49" charset="0"/>
                <a:cs typeface="Courier New" panose="02070309020205020404" pitchFamily="49" charset="0"/>
              </a:rPr>
              <a:t>()</a:t>
            </a:r>
          </a:p>
        </p:txBody>
      </p:sp>
      <p:sp>
        <p:nvSpPr>
          <p:cNvPr id="7" name="Rectangle 6">
            <a:extLst>
              <a:ext uri="{FF2B5EF4-FFF2-40B4-BE49-F238E27FC236}">
                <a16:creationId xmlns:a16="http://schemas.microsoft.com/office/drawing/2014/main" id="{C349BF58-7D80-4ABE-8000-2DC5E963EAAD}"/>
              </a:ext>
            </a:extLst>
          </p:cNvPr>
          <p:cNvSpPr/>
          <p:nvPr/>
        </p:nvSpPr>
        <p:spPr>
          <a:xfrm>
            <a:off x="3235034" y="2231609"/>
            <a:ext cx="3793711" cy="153057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E59558-2199-412A-945D-8D7CA8828547}"/>
              </a:ext>
            </a:extLst>
          </p:cNvPr>
          <p:cNvSpPr/>
          <p:nvPr/>
        </p:nvSpPr>
        <p:spPr>
          <a:xfrm>
            <a:off x="3258646" y="4547878"/>
            <a:ext cx="3770100" cy="193383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9584B2CF-0181-4AD3-9B00-728A444FF3B1}"/>
              </a:ext>
            </a:extLst>
          </p:cNvPr>
          <p:cNvSpPr/>
          <p:nvPr/>
        </p:nvSpPr>
        <p:spPr>
          <a:xfrm rot="5400000">
            <a:off x="4859484" y="3738271"/>
            <a:ext cx="502215" cy="342163"/>
          </a:xfrm>
          <a:prstGeom prst="rightArrow">
            <a:avLst>
              <a:gd name="adj1" fmla="val 33335"/>
              <a:gd name="adj2" fmla="val 8161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D08FD86C-D321-4A54-8712-74813763FEE9}"/>
              </a:ext>
            </a:extLst>
          </p:cNvPr>
          <p:cNvSpPr/>
          <p:nvPr/>
        </p:nvSpPr>
        <p:spPr>
          <a:xfrm>
            <a:off x="6841564" y="2579630"/>
            <a:ext cx="1214171"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D36FD44F-B752-45A0-BD8F-FEF51299D7A7}"/>
              </a:ext>
            </a:extLst>
          </p:cNvPr>
          <p:cNvSpPr/>
          <p:nvPr/>
        </p:nvSpPr>
        <p:spPr>
          <a:xfrm rot="12824324">
            <a:off x="6705667" y="3117566"/>
            <a:ext cx="1424789"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lose">
            <a:extLst>
              <a:ext uri="{FF2B5EF4-FFF2-40B4-BE49-F238E27FC236}">
                <a16:creationId xmlns:a16="http://schemas.microsoft.com/office/drawing/2014/main" id="{2F5159E0-B289-40B2-9BE1-892F4A191C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916" y="2973707"/>
            <a:ext cx="744338" cy="744338"/>
          </a:xfrm>
          <a:prstGeom prst="rect">
            <a:avLst/>
          </a:prstGeom>
        </p:spPr>
      </p:pic>
      <p:sp>
        <p:nvSpPr>
          <p:cNvPr id="34" name="Arrow: Right 33">
            <a:extLst>
              <a:ext uri="{FF2B5EF4-FFF2-40B4-BE49-F238E27FC236}">
                <a16:creationId xmlns:a16="http://schemas.microsoft.com/office/drawing/2014/main" id="{C658BE27-0947-44A7-AA29-1E4EE929AF5B}"/>
              </a:ext>
            </a:extLst>
          </p:cNvPr>
          <p:cNvSpPr/>
          <p:nvPr/>
        </p:nvSpPr>
        <p:spPr>
          <a:xfrm rot="6853204">
            <a:off x="5990477" y="4950781"/>
            <a:ext cx="3064514"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CB0811D-A281-4FA9-A2B4-6F68319223C9}"/>
              </a:ext>
            </a:extLst>
          </p:cNvPr>
          <p:cNvSpPr txBox="1"/>
          <p:nvPr/>
        </p:nvSpPr>
        <p:spPr>
          <a:xfrm>
            <a:off x="7988568" y="2262851"/>
            <a:ext cx="3365232" cy="523220"/>
          </a:xfrm>
          <a:prstGeom prst="rect">
            <a:avLst/>
          </a:prstGeom>
          <a:noFill/>
        </p:spPr>
        <p:txBody>
          <a:bodyPr wrap="square" rtlCol="0">
            <a:spAutoFit/>
          </a:bodyPr>
          <a:lstStyle/>
          <a:p>
            <a:r>
              <a:rPr lang="en-US" sz="2800" b="1" dirty="0">
                <a:solidFill>
                  <a:schemeClr val="accent4"/>
                </a:solidFill>
                <a:latin typeface="Courier New" panose="02070309020205020404" pitchFamily="49" charset="0"/>
                <a:cs typeface="Courier New" panose="02070309020205020404" pitchFamily="49" charset="0"/>
              </a:rPr>
              <a:t>event</a:t>
            </a:r>
            <a:r>
              <a:rPr lang="en-US" sz="2800" dirty="0">
                <a:latin typeface="Courier New" panose="02070309020205020404" pitchFamily="49" charset="0"/>
                <a:cs typeface="Courier New" panose="02070309020205020404" pitchFamily="49" charset="0"/>
              </a:rPr>
              <a:t> sensor()</a:t>
            </a:r>
            <a:endParaRPr lang="en-US" sz="2800" b="1" dirty="0">
              <a:latin typeface="Courier New" panose="02070309020205020404" pitchFamily="49" charset="0"/>
              <a:cs typeface="Courier New" panose="02070309020205020404" pitchFamily="49" charset="0"/>
            </a:endParaRPr>
          </a:p>
        </p:txBody>
      </p:sp>
      <p:sp>
        <p:nvSpPr>
          <p:cNvPr id="36" name="Arrow: Right 35">
            <a:extLst>
              <a:ext uri="{FF2B5EF4-FFF2-40B4-BE49-F238E27FC236}">
                <a16:creationId xmlns:a16="http://schemas.microsoft.com/office/drawing/2014/main" id="{D95395AB-D5AE-49CD-A5C8-F8E40AFF6E7E}"/>
              </a:ext>
            </a:extLst>
          </p:cNvPr>
          <p:cNvSpPr/>
          <p:nvPr/>
        </p:nvSpPr>
        <p:spPr>
          <a:xfrm rot="10570898">
            <a:off x="6967659" y="3544271"/>
            <a:ext cx="1048811"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Checkmark">
            <a:extLst>
              <a:ext uri="{FF2B5EF4-FFF2-40B4-BE49-F238E27FC236}">
                <a16:creationId xmlns:a16="http://schemas.microsoft.com/office/drawing/2014/main" id="{28194EDC-B3E3-4527-8D4C-84E9F126B1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1199" y="4533116"/>
            <a:ext cx="914400" cy="914400"/>
          </a:xfrm>
          <a:prstGeom prst="rect">
            <a:avLst/>
          </a:prstGeom>
        </p:spPr>
      </p:pic>
      <p:pic>
        <p:nvPicPr>
          <p:cNvPr id="21" name="Graphic 20" descr="Checkmark">
            <a:extLst>
              <a:ext uri="{FF2B5EF4-FFF2-40B4-BE49-F238E27FC236}">
                <a16:creationId xmlns:a16="http://schemas.microsoft.com/office/drawing/2014/main" id="{1ED4CDC8-9982-4EC1-BF0E-4DE7AABC1A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4265" y="3524323"/>
            <a:ext cx="914400" cy="914400"/>
          </a:xfrm>
          <a:prstGeom prst="rect">
            <a:avLst/>
          </a:prstGeom>
        </p:spPr>
      </p:pic>
    </p:spTree>
    <p:extLst>
      <p:ext uri="{BB962C8B-B14F-4D97-AF65-F5344CB8AC3E}">
        <p14:creationId xmlns:p14="http://schemas.microsoft.com/office/powerpoint/2010/main" val="10867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2" grpId="0"/>
      <p:bldP spid="25" grpId="0"/>
      <p:bldP spid="25" grpId="1"/>
      <p:bldP spid="26" grpId="0" animBg="1"/>
      <p:bldP spid="27" grpId="0" animBg="1"/>
      <p:bldP spid="28" grpId="0"/>
      <p:bldP spid="7" grpId="0" animBg="1"/>
      <p:bldP spid="31" grpId="0" animBg="1"/>
      <p:bldP spid="32" grpId="0" animBg="1"/>
      <p:bldP spid="32" grpId="1" animBg="1"/>
      <p:bldP spid="32" grpId="2" animBg="1"/>
      <p:bldP spid="33" grpId="0" animBg="1"/>
      <p:bldP spid="33" grpId="1" animBg="1"/>
      <p:bldP spid="33" grpId="2" animBg="1"/>
      <p:bldP spid="34" grpId="0" animBg="1"/>
      <p:bldP spid="36" grpId="1" animBg="1"/>
      <p:bldP spid="3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555E-1FD4-4B2A-AA00-030DDE67BBB3}"/>
              </a:ext>
            </a:extLst>
          </p:cNvPr>
          <p:cNvSpPr>
            <a:spLocks noGrp="1"/>
          </p:cNvSpPr>
          <p:nvPr>
            <p:ph type="title"/>
          </p:nvPr>
        </p:nvSpPr>
        <p:spPr>
          <a:xfrm>
            <a:off x="618552" y="174558"/>
            <a:ext cx="10636045" cy="1135100"/>
          </a:xfrm>
        </p:spPr>
        <p:txBody>
          <a:bodyPr/>
          <a:lstStyle/>
          <a:p>
            <a:r>
              <a:rPr lang="en-US" dirty="0">
                <a:latin typeface="Ebrima" panose="02000000000000000000" pitchFamily="2" charset="0"/>
                <a:ea typeface="Ebrima" panose="02000000000000000000" pitchFamily="2" charset="0"/>
                <a:cs typeface="Ebrima" panose="02000000000000000000" pitchFamily="2" charset="0"/>
              </a:rPr>
              <a:t>Split-phase events provide timely reaction</a:t>
            </a:r>
          </a:p>
        </p:txBody>
      </p:sp>
      <p:sp>
        <p:nvSpPr>
          <p:cNvPr id="4" name="Slide Number Placeholder 3">
            <a:extLst>
              <a:ext uri="{FF2B5EF4-FFF2-40B4-BE49-F238E27FC236}">
                <a16:creationId xmlns:a16="http://schemas.microsoft.com/office/drawing/2014/main" id="{2C21523E-A835-44EA-8C80-B30E833BDCA2}"/>
              </a:ext>
            </a:extLst>
          </p:cNvPr>
          <p:cNvSpPr>
            <a:spLocks noGrp="1"/>
          </p:cNvSpPr>
          <p:nvPr>
            <p:ph type="sldNum" sz="quarter" idx="12"/>
          </p:nvPr>
        </p:nvSpPr>
        <p:spPr/>
        <p:txBody>
          <a:bodyPr/>
          <a:lstStyle/>
          <a:p>
            <a:fld id="{124C33C6-A528-426A-827B-9E840661F4FD}" type="slidenum">
              <a:rPr lang="en-US" smtClean="0"/>
              <a:t>13</a:t>
            </a:fld>
            <a:endParaRPr lang="en-US"/>
          </a:p>
        </p:txBody>
      </p:sp>
      <p:sp>
        <p:nvSpPr>
          <p:cNvPr id="5" name="TextBox 4">
            <a:extLst>
              <a:ext uri="{FF2B5EF4-FFF2-40B4-BE49-F238E27FC236}">
                <a16:creationId xmlns:a16="http://schemas.microsoft.com/office/drawing/2014/main" id="{D5C72BF5-1EF7-4C3F-ADB0-3E5C0360B392}"/>
              </a:ext>
            </a:extLst>
          </p:cNvPr>
          <p:cNvSpPr txBox="1"/>
          <p:nvPr/>
        </p:nvSpPr>
        <p:spPr>
          <a:xfrm>
            <a:off x="6996560" y="2331598"/>
            <a:ext cx="4534220" cy="1384995"/>
          </a:xfrm>
          <a:prstGeom prst="rect">
            <a:avLst/>
          </a:prstGeom>
          <a:noFill/>
          <a:ln w="76200">
            <a:solidFill>
              <a:schemeClr val="accent4"/>
            </a:solidFill>
          </a:ln>
        </p:spPr>
        <p:txBody>
          <a:bodyPr wrap="square" rtlCol="0">
            <a:spAutoFit/>
          </a:bodyPr>
          <a:lstStyle/>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senseX</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senseY</a:t>
            </a:r>
            <a:r>
              <a:rPr lang="en-US" sz="2800" dirty="0">
                <a:latin typeface="Courier New" panose="02070309020205020404" pitchFamily="49" charset="0"/>
                <a:cs typeface="Courier New" panose="02070309020205020404" pitchFamily="49" charset="0"/>
              </a:rPr>
              <a:t>()</a:t>
            </a:r>
          </a:p>
          <a:p>
            <a:r>
              <a:rPr lang="en-US" sz="2800" b="1" dirty="0" err="1">
                <a:solidFill>
                  <a:schemeClr val="accent4"/>
                </a:solidFill>
                <a:latin typeface="Courier New" panose="02070309020205020404" pitchFamily="49" charset="0"/>
                <a:cs typeface="Courier New" panose="02070309020205020404" pitchFamily="49" charset="0"/>
              </a:rPr>
              <a:t>top_return</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sensor</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 </a:t>
            </a:r>
          </a:p>
        </p:txBody>
      </p:sp>
      <p:sp>
        <p:nvSpPr>
          <p:cNvPr id="6" name="Rectangle 5">
            <a:extLst>
              <a:ext uri="{FF2B5EF4-FFF2-40B4-BE49-F238E27FC236}">
                <a16:creationId xmlns:a16="http://schemas.microsoft.com/office/drawing/2014/main" id="{E6ACB84B-F7A5-483A-9489-AAF37A0E0C86}"/>
              </a:ext>
            </a:extLst>
          </p:cNvPr>
          <p:cNvSpPr/>
          <p:nvPr/>
        </p:nvSpPr>
        <p:spPr>
          <a:xfrm>
            <a:off x="6996561" y="1816903"/>
            <a:ext cx="2789096" cy="523220"/>
          </a:xfrm>
          <a:prstGeom prst="rect">
            <a:avLst/>
          </a:prstGeom>
        </p:spPr>
        <p:txBody>
          <a:bodyPr wrap="squar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top</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sp>
        <p:nvSpPr>
          <p:cNvPr id="7" name="TextBox 6">
            <a:extLst>
              <a:ext uri="{FF2B5EF4-FFF2-40B4-BE49-F238E27FC236}">
                <a16:creationId xmlns:a16="http://schemas.microsoft.com/office/drawing/2014/main" id="{2D9D1C03-5B16-476A-931F-ECA79585D776}"/>
              </a:ext>
            </a:extLst>
          </p:cNvPr>
          <p:cNvSpPr txBox="1"/>
          <p:nvPr/>
        </p:nvSpPr>
        <p:spPr>
          <a:xfrm>
            <a:off x="6996561" y="5012870"/>
            <a:ext cx="4535986" cy="954107"/>
          </a:xfrm>
          <a:prstGeom prst="rect">
            <a:avLst/>
          </a:prstGeom>
          <a:noFill/>
          <a:ln w="76200">
            <a:solidFill>
              <a:schemeClr val="accent4"/>
            </a:solidFill>
          </a:ln>
        </p:spPr>
        <p:txBody>
          <a:bodyPr wrap="square" rtlCol="0">
            <a:spAutoFit/>
          </a:bodyPr>
          <a:lstStyle/>
          <a:p>
            <a:r>
              <a:rPr lang="en-US" sz="2800" b="1" dirty="0" err="1">
                <a:latin typeface="Courier New" panose="02070309020205020404" pitchFamily="49" charset="0"/>
                <a:cs typeface="Courier New" panose="02070309020205020404" pitchFamily="49" charset="0"/>
              </a:rPr>
              <a:t>AvgX</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movingAvg</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p>
          <a:p>
            <a:r>
              <a:rPr lang="en-US" sz="2800" b="1" dirty="0" err="1">
                <a:latin typeface="Courier New" panose="02070309020205020404" pitchFamily="49" charset="0"/>
                <a:cs typeface="Courier New" panose="02070309020205020404" pitchFamily="49" charset="0"/>
              </a:rPr>
              <a:t>AvgY</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movingAvg</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7F772F6B-6B71-4234-9F07-2731F1256E84}"/>
              </a:ext>
            </a:extLst>
          </p:cNvPr>
          <p:cNvSpPr/>
          <p:nvPr/>
        </p:nvSpPr>
        <p:spPr>
          <a:xfrm>
            <a:off x="6996560" y="4547323"/>
            <a:ext cx="3479322" cy="523220"/>
          </a:xfrm>
          <a:prstGeom prst="rect">
            <a:avLst/>
          </a:prstGeom>
        </p:spPr>
        <p:txBody>
          <a:bodyPr wrap="squar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bottom</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sp>
        <p:nvSpPr>
          <p:cNvPr id="9" name="TextBox 8">
            <a:extLst>
              <a:ext uri="{FF2B5EF4-FFF2-40B4-BE49-F238E27FC236}">
                <a16:creationId xmlns:a16="http://schemas.microsoft.com/office/drawing/2014/main" id="{70A69FA1-6FFC-4C6E-B4DB-2B25A9DE8236}"/>
              </a:ext>
            </a:extLst>
          </p:cNvPr>
          <p:cNvSpPr txBox="1"/>
          <p:nvPr/>
        </p:nvSpPr>
        <p:spPr>
          <a:xfrm>
            <a:off x="575884" y="3209042"/>
            <a:ext cx="4534220" cy="2246769"/>
          </a:xfrm>
          <a:prstGeom prst="rect">
            <a:avLst/>
          </a:prstGeom>
          <a:noFill/>
          <a:ln w="76200">
            <a:solidFill>
              <a:schemeClr val="accent4"/>
            </a:solidFill>
          </a:ln>
        </p:spPr>
        <p:txBody>
          <a:bodyPr wrap="square" rtlCol="0">
            <a:spAutoFit/>
          </a:bodyPr>
          <a:lstStyle/>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senseX</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senseY</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AvgX</a:t>
            </a:r>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movingAvg</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p>
          <a:p>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AvgY</a:t>
            </a:r>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movingAvg</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b="1" dirty="0" err="1">
                <a:solidFill>
                  <a:schemeClr val="accent4"/>
                </a:solidFill>
                <a:latin typeface="Courier New" panose="02070309020205020404" pitchFamily="49" charset="0"/>
                <a:cs typeface="Courier New" panose="02070309020205020404" pitchFamily="49" charset="0"/>
              </a:rPr>
              <a:t>evt_return</a:t>
            </a:r>
            <a:r>
              <a:rPr lang="en-US" sz="2800" b="1" dirty="0">
                <a:solidFill>
                  <a:schemeClr val="accent4"/>
                </a:solidFill>
                <a:latin typeface="Courier New" panose="02070309020205020404" pitchFamily="49" charset="0"/>
                <a:cs typeface="Courier New" panose="02070309020205020404" pitchFamily="49" charset="0"/>
              </a:rPr>
              <a:t>()</a:t>
            </a:r>
            <a:r>
              <a:rPr lang="en-US" sz="2800" dirty="0">
                <a:solidFill>
                  <a:schemeClr val="accent4"/>
                </a:solidFill>
                <a:latin typeface="Courier New" panose="02070309020205020404" pitchFamily="49" charset="0"/>
                <a:cs typeface="Courier New" panose="02070309020205020404" pitchFamily="49" charset="0"/>
              </a:rPr>
              <a:t> </a:t>
            </a:r>
          </a:p>
        </p:txBody>
      </p:sp>
      <p:sp>
        <p:nvSpPr>
          <p:cNvPr id="10" name="TextBox 9">
            <a:extLst>
              <a:ext uri="{FF2B5EF4-FFF2-40B4-BE49-F238E27FC236}">
                <a16:creationId xmlns:a16="http://schemas.microsoft.com/office/drawing/2014/main" id="{C44F0872-B0BD-4141-AE8E-8417F1EBDDD7}"/>
              </a:ext>
            </a:extLst>
          </p:cNvPr>
          <p:cNvSpPr txBox="1"/>
          <p:nvPr/>
        </p:nvSpPr>
        <p:spPr>
          <a:xfrm>
            <a:off x="575884" y="2768720"/>
            <a:ext cx="3365232" cy="523220"/>
          </a:xfrm>
          <a:prstGeom prst="rect">
            <a:avLst/>
          </a:prstGeom>
          <a:noFill/>
        </p:spPr>
        <p:txBody>
          <a:bodyPr wrap="square" rtlCol="0">
            <a:spAutoFit/>
          </a:bodyPr>
          <a:lstStyle/>
          <a:p>
            <a:r>
              <a:rPr lang="en-US" sz="2800" b="1" dirty="0">
                <a:solidFill>
                  <a:schemeClr val="accent4"/>
                </a:solidFill>
                <a:latin typeface="Courier New" panose="02070309020205020404" pitchFamily="49" charset="0"/>
                <a:cs typeface="Courier New" panose="02070309020205020404" pitchFamily="49" charset="0"/>
              </a:rPr>
              <a:t>event</a:t>
            </a:r>
            <a:r>
              <a:rPr lang="en-US" sz="2800" dirty="0">
                <a:latin typeface="Courier New" panose="02070309020205020404" pitchFamily="49" charset="0"/>
                <a:cs typeface="Courier New" panose="02070309020205020404" pitchFamily="49" charset="0"/>
              </a:rPr>
              <a:t> sensor()</a:t>
            </a:r>
            <a:endParaRPr lang="en-US" sz="2800" b="1" dirty="0">
              <a:latin typeface="Courier New" panose="02070309020205020404" pitchFamily="49" charset="0"/>
              <a:cs typeface="Courier New" panose="02070309020205020404" pitchFamily="49" charset="0"/>
            </a:endParaRPr>
          </a:p>
        </p:txBody>
      </p:sp>
      <p:sp>
        <p:nvSpPr>
          <p:cNvPr id="11" name="Arrow: Right 10">
            <a:extLst>
              <a:ext uri="{FF2B5EF4-FFF2-40B4-BE49-F238E27FC236}">
                <a16:creationId xmlns:a16="http://schemas.microsoft.com/office/drawing/2014/main" id="{4F445C8C-1B26-4ACF-B616-5E898B7D50A6}"/>
              </a:ext>
            </a:extLst>
          </p:cNvPr>
          <p:cNvSpPr/>
          <p:nvPr/>
        </p:nvSpPr>
        <p:spPr>
          <a:xfrm>
            <a:off x="5516560" y="3651775"/>
            <a:ext cx="1073543" cy="895548"/>
          </a:xfrm>
          <a:prstGeom prst="rightArrow">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7F8A7B12-B9B9-4953-99C4-BD1204CEB1A0}"/>
              </a:ext>
            </a:extLst>
          </p:cNvPr>
          <p:cNvSpPr/>
          <p:nvPr/>
        </p:nvSpPr>
        <p:spPr>
          <a:xfrm>
            <a:off x="4861171" y="2351216"/>
            <a:ext cx="1895167" cy="731196"/>
          </a:xfrm>
          <a:prstGeom prst="wedgeRectCallout">
            <a:avLst>
              <a:gd name="adj1" fmla="val 57263"/>
              <a:gd name="adj2" fmla="val 89424"/>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Ebrima" panose="02000000000000000000" pitchFamily="2" charset="0"/>
                <a:ea typeface="Ebrima" panose="02000000000000000000" pitchFamily="2" charset="0"/>
                <a:cs typeface="Ebrima" panose="02000000000000000000" pitchFamily="2" charset="0"/>
              </a:rPr>
              <a:t>Schedules bottom half</a:t>
            </a:r>
          </a:p>
        </p:txBody>
      </p:sp>
      <p:sp>
        <p:nvSpPr>
          <p:cNvPr id="14" name="Oval 13">
            <a:extLst>
              <a:ext uri="{FF2B5EF4-FFF2-40B4-BE49-F238E27FC236}">
                <a16:creationId xmlns:a16="http://schemas.microsoft.com/office/drawing/2014/main" id="{7B3AF193-46A3-470C-9F83-D9F7FE054604}"/>
              </a:ext>
            </a:extLst>
          </p:cNvPr>
          <p:cNvSpPr/>
          <p:nvPr/>
        </p:nvSpPr>
        <p:spPr>
          <a:xfrm>
            <a:off x="6996559" y="3170853"/>
            <a:ext cx="3909874" cy="57289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1D668C-26BE-4A48-9491-7F121B494B05}"/>
              </a:ext>
            </a:extLst>
          </p:cNvPr>
          <p:cNvSpPr/>
          <p:nvPr/>
        </p:nvSpPr>
        <p:spPr>
          <a:xfrm>
            <a:off x="7148959" y="2351216"/>
            <a:ext cx="630815" cy="4371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212CCF26-3E9D-482C-9050-96543B2A59CB}"/>
              </a:ext>
            </a:extLst>
          </p:cNvPr>
          <p:cNvSpPr/>
          <p:nvPr/>
        </p:nvSpPr>
        <p:spPr>
          <a:xfrm>
            <a:off x="5516560" y="1296100"/>
            <a:ext cx="1367597" cy="750815"/>
          </a:xfrm>
          <a:prstGeom prst="wedgeRectCallout">
            <a:avLst>
              <a:gd name="adj1" fmla="val 61037"/>
              <a:gd name="adj2" fmla="val 9433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Ebrima" panose="02000000000000000000" pitchFamily="2" charset="0"/>
                <a:ea typeface="Ebrima" panose="02000000000000000000" pitchFamily="2" charset="0"/>
                <a:cs typeface="Ebrima" panose="02000000000000000000" pitchFamily="2" charset="0"/>
              </a:rPr>
              <a:t>Private Variable</a:t>
            </a:r>
          </a:p>
        </p:txBody>
      </p:sp>
    </p:spTree>
    <p:extLst>
      <p:ext uri="{BB962C8B-B14F-4D97-AF65-F5344CB8AC3E}">
        <p14:creationId xmlns:p14="http://schemas.microsoft.com/office/powerpoint/2010/main" val="33817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1" grpId="0" animBg="1"/>
      <p:bldP spid="12"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6CE7-2A54-421A-8B0A-5F192C82BF49}"/>
              </a:ext>
            </a:extLst>
          </p:cNvPr>
          <p:cNvSpPr>
            <a:spLocks noGrp="1"/>
          </p:cNvSpPr>
          <p:nvPr>
            <p:ph type="title"/>
          </p:nvPr>
        </p:nvSpPr>
        <p:spPr>
          <a:xfrm>
            <a:off x="193182" y="271778"/>
            <a:ext cx="11945155" cy="808363"/>
          </a:xfrm>
        </p:spPr>
        <p:txBody>
          <a:bodyPr/>
          <a:lstStyle/>
          <a:p>
            <a:r>
              <a:rPr lang="en-US" dirty="0">
                <a:latin typeface="Ebrima" panose="02000000000000000000" pitchFamily="2" charset="0"/>
                <a:ea typeface="Ebrima" panose="02000000000000000000" pitchFamily="2" charset="0"/>
                <a:cs typeface="Ebrima" panose="02000000000000000000" pitchFamily="2" charset="0"/>
              </a:rPr>
              <a:t>Split-phase serialization orders tasks &amp; events</a:t>
            </a:r>
          </a:p>
        </p:txBody>
      </p:sp>
      <p:sp>
        <p:nvSpPr>
          <p:cNvPr id="4" name="Slide Number Placeholder 3">
            <a:extLst>
              <a:ext uri="{FF2B5EF4-FFF2-40B4-BE49-F238E27FC236}">
                <a16:creationId xmlns:a16="http://schemas.microsoft.com/office/drawing/2014/main" id="{0B84FE24-0B7D-483A-A701-4521859DABF2}"/>
              </a:ext>
            </a:extLst>
          </p:cNvPr>
          <p:cNvSpPr>
            <a:spLocks noGrp="1"/>
          </p:cNvSpPr>
          <p:nvPr>
            <p:ph type="sldNum" sz="quarter" idx="12"/>
          </p:nvPr>
        </p:nvSpPr>
        <p:spPr/>
        <p:txBody>
          <a:bodyPr/>
          <a:lstStyle/>
          <a:p>
            <a:fld id="{124C33C6-A528-426A-827B-9E840661F4FD}" type="slidenum">
              <a:rPr lang="en-US" smtClean="0"/>
              <a:t>14</a:t>
            </a:fld>
            <a:endParaRPr lang="en-US"/>
          </a:p>
        </p:txBody>
      </p:sp>
      <p:sp>
        <p:nvSpPr>
          <p:cNvPr id="23" name="Rectangle 22">
            <a:extLst>
              <a:ext uri="{FF2B5EF4-FFF2-40B4-BE49-F238E27FC236}">
                <a16:creationId xmlns:a16="http://schemas.microsoft.com/office/drawing/2014/main" id="{90E698FA-F017-410C-AC0F-542F13191BBC}"/>
              </a:ext>
            </a:extLst>
          </p:cNvPr>
          <p:cNvSpPr/>
          <p:nvPr/>
        </p:nvSpPr>
        <p:spPr>
          <a:xfrm>
            <a:off x="1237589" y="2306128"/>
            <a:ext cx="3793711" cy="280071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B37334F-DE88-467F-A84D-864B7792397E}"/>
              </a:ext>
            </a:extLst>
          </p:cNvPr>
          <p:cNvSpPr txBox="1"/>
          <p:nvPr/>
        </p:nvSpPr>
        <p:spPr>
          <a:xfrm>
            <a:off x="6579079" y="2367893"/>
            <a:ext cx="4675518" cy="1384995"/>
          </a:xfrm>
          <a:prstGeom prst="rect">
            <a:avLst/>
          </a:prstGeom>
          <a:noFill/>
          <a:ln w="76200">
            <a:solidFill>
              <a:schemeClr val="accent4"/>
            </a:solidFill>
          </a:ln>
        </p:spPr>
        <p:txBody>
          <a:bodyPr wrap="square" rtlCol="0">
            <a:spAutoFit/>
          </a:bodyPr>
          <a:lstStyle/>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senseX</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senseY</a:t>
            </a:r>
            <a:r>
              <a:rPr lang="en-US" sz="2800" dirty="0">
                <a:latin typeface="Courier New" panose="02070309020205020404" pitchFamily="49" charset="0"/>
                <a:cs typeface="Courier New" panose="02070309020205020404" pitchFamily="49" charset="0"/>
              </a:rPr>
              <a:t>()</a:t>
            </a:r>
          </a:p>
          <a:p>
            <a:r>
              <a:rPr lang="en-US" sz="2800" b="1" dirty="0" err="1">
                <a:solidFill>
                  <a:schemeClr val="accent4"/>
                </a:solidFill>
                <a:latin typeface="Courier New" panose="02070309020205020404" pitchFamily="49" charset="0"/>
                <a:cs typeface="Courier New" panose="02070309020205020404" pitchFamily="49" charset="0"/>
              </a:rPr>
              <a:t>evt_return</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sensor</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 </a:t>
            </a:r>
          </a:p>
        </p:txBody>
      </p:sp>
      <p:sp>
        <p:nvSpPr>
          <p:cNvPr id="27" name="TextBox 26">
            <a:extLst>
              <a:ext uri="{FF2B5EF4-FFF2-40B4-BE49-F238E27FC236}">
                <a16:creationId xmlns:a16="http://schemas.microsoft.com/office/drawing/2014/main" id="{F9916C3D-7F57-4103-83D5-9D213A477868}"/>
              </a:ext>
            </a:extLst>
          </p:cNvPr>
          <p:cNvSpPr txBox="1"/>
          <p:nvPr/>
        </p:nvSpPr>
        <p:spPr>
          <a:xfrm>
            <a:off x="1296235" y="2367893"/>
            <a:ext cx="3669392" cy="2677656"/>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rPr>
              <a:t> X</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assert(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84A9827A-1809-46E0-B129-04A5682F071A}"/>
              </a:ext>
            </a:extLst>
          </p:cNvPr>
          <p:cNvSpPr txBox="1"/>
          <p:nvPr/>
        </p:nvSpPr>
        <p:spPr>
          <a:xfrm>
            <a:off x="1112762" y="1829386"/>
            <a:ext cx="3598115"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increment()</a:t>
            </a:r>
          </a:p>
        </p:txBody>
      </p:sp>
      <p:sp>
        <p:nvSpPr>
          <p:cNvPr id="30" name="Rectangle 29">
            <a:extLst>
              <a:ext uri="{FF2B5EF4-FFF2-40B4-BE49-F238E27FC236}">
                <a16:creationId xmlns:a16="http://schemas.microsoft.com/office/drawing/2014/main" id="{661331D2-5624-42D4-B017-59D7A8909792}"/>
              </a:ext>
            </a:extLst>
          </p:cNvPr>
          <p:cNvSpPr/>
          <p:nvPr/>
        </p:nvSpPr>
        <p:spPr>
          <a:xfrm>
            <a:off x="6579079" y="1853198"/>
            <a:ext cx="2762295" cy="523220"/>
          </a:xfrm>
          <a:prstGeom prst="rect">
            <a:avLst/>
          </a:prstGeom>
        </p:spPr>
        <p:txBody>
          <a:bodyPr wrap="non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top</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cxnSp>
        <p:nvCxnSpPr>
          <p:cNvPr id="31" name="Straight Connector 30">
            <a:extLst>
              <a:ext uri="{FF2B5EF4-FFF2-40B4-BE49-F238E27FC236}">
                <a16:creationId xmlns:a16="http://schemas.microsoft.com/office/drawing/2014/main" id="{3BD4EDD0-96A3-4CD3-9F0E-05A440BCE3F4}"/>
              </a:ext>
            </a:extLst>
          </p:cNvPr>
          <p:cNvCxnSpPr>
            <a:cxnSpLocks/>
          </p:cNvCxnSpPr>
          <p:nvPr/>
        </p:nvCxnSpPr>
        <p:spPr>
          <a:xfrm>
            <a:off x="1400692" y="3326257"/>
            <a:ext cx="3564933" cy="0"/>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636E17FD-31DE-4F33-A13E-878C8E622FBA}"/>
              </a:ext>
            </a:extLst>
          </p:cNvPr>
          <p:cNvSpPr/>
          <p:nvPr/>
        </p:nvSpPr>
        <p:spPr>
          <a:xfrm rot="11257769">
            <a:off x="4872345" y="3341709"/>
            <a:ext cx="1707050"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EF09CD6-7713-454E-A73B-F2018BE925C8}"/>
              </a:ext>
            </a:extLst>
          </p:cNvPr>
          <p:cNvSpPr txBox="1"/>
          <p:nvPr/>
        </p:nvSpPr>
        <p:spPr>
          <a:xfrm>
            <a:off x="6637508" y="5049165"/>
            <a:ext cx="4617089" cy="954107"/>
          </a:xfrm>
          <a:prstGeom prst="rect">
            <a:avLst/>
          </a:prstGeom>
          <a:noFill/>
          <a:ln w="76200">
            <a:solidFill>
              <a:schemeClr val="accent4"/>
            </a:solidFill>
          </a:ln>
        </p:spPr>
        <p:txBody>
          <a:bodyPr wrap="square" rtlCol="0">
            <a:spAutoFit/>
          </a:bodyPr>
          <a:lstStyle/>
          <a:p>
            <a:r>
              <a:rPr lang="en-US" sz="2800" b="1" dirty="0" err="1">
                <a:latin typeface="Courier New" panose="02070309020205020404" pitchFamily="49" charset="0"/>
                <a:cs typeface="Courier New" panose="02070309020205020404" pitchFamily="49" charset="0"/>
              </a:rPr>
              <a:t>AvgX</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movingAvg</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p>
          <a:p>
            <a:r>
              <a:rPr lang="en-US" sz="2800" b="1" dirty="0" err="1">
                <a:latin typeface="Courier New" panose="02070309020205020404" pitchFamily="49" charset="0"/>
                <a:cs typeface="Courier New" panose="02070309020205020404" pitchFamily="49" charset="0"/>
              </a:rPr>
              <a:t>AvgY</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movingAvg</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p:txBody>
      </p:sp>
      <p:sp>
        <p:nvSpPr>
          <p:cNvPr id="34" name="Arrow: Right 33">
            <a:extLst>
              <a:ext uri="{FF2B5EF4-FFF2-40B4-BE49-F238E27FC236}">
                <a16:creationId xmlns:a16="http://schemas.microsoft.com/office/drawing/2014/main" id="{C1E0EF2F-5F20-47FF-B742-2303B4A38BA2}"/>
              </a:ext>
            </a:extLst>
          </p:cNvPr>
          <p:cNvSpPr/>
          <p:nvPr/>
        </p:nvSpPr>
        <p:spPr>
          <a:xfrm>
            <a:off x="5089946" y="4935757"/>
            <a:ext cx="1489133"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C9331E1-5918-4A55-B876-9716911DC0BD}"/>
              </a:ext>
            </a:extLst>
          </p:cNvPr>
          <p:cNvSpPr/>
          <p:nvPr/>
        </p:nvSpPr>
        <p:spPr>
          <a:xfrm>
            <a:off x="6579079" y="4583618"/>
            <a:ext cx="3406702" cy="523220"/>
          </a:xfrm>
          <a:prstGeom prst="rect">
            <a:avLst/>
          </a:prstGeom>
        </p:spPr>
        <p:txBody>
          <a:bodyPr wrap="non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bottom</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sp>
        <p:nvSpPr>
          <p:cNvPr id="37" name="Rectangle 36">
            <a:extLst>
              <a:ext uri="{FF2B5EF4-FFF2-40B4-BE49-F238E27FC236}">
                <a16:creationId xmlns:a16="http://schemas.microsoft.com/office/drawing/2014/main" id="{FB8C6A81-E8FC-4A85-84C5-F695FA8BC27B}"/>
              </a:ext>
            </a:extLst>
          </p:cNvPr>
          <p:cNvSpPr/>
          <p:nvPr/>
        </p:nvSpPr>
        <p:spPr>
          <a:xfrm>
            <a:off x="1234073" y="6199493"/>
            <a:ext cx="3793711" cy="111570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85D8ED0-10DE-426E-B778-1470A6C44EE6}"/>
              </a:ext>
            </a:extLst>
          </p:cNvPr>
          <p:cNvSpPr txBox="1"/>
          <p:nvPr/>
        </p:nvSpPr>
        <p:spPr>
          <a:xfrm>
            <a:off x="1296233" y="6275388"/>
            <a:ext cx="3669392" cy="954107"/>
          </a:xfrm>
          <a:prstGeom prst="rect">
            <a:avLst/>
          </a:prstGeom>
          <a:noFill/>
          <a:ln w="76200">
            <a:solidFill>
              <a:schemeClr val="accent1"/>
            </a:solidFill>
          </a:ln>
        </p:spPr>
        <p:txBody>
          <a:bodyPr wrap="square" rtlCol="0">
            <a:spAutoFit/>
          </a:bodyPr>
          <a:lstStyle/>
          <a:p>
            <a:endParaRPr lang="en-US" sz="2800" b="1" dirty="0">
              <a:latin typeface="Courier New" panose="02070309020205020404" pitchFamily="49" charset="0"/>
              <a:cs typeface="Courier New" panose="02070309020205020404" pitchFamily="49" charset="0"/>
            </a:endParaRPr>
          </a:p>
          <a:p>
            <a:endParaRPr lang="en-US" sz="2800" b="1" dirty="0">
              <a:latin typeface="Courier New" panose="02070309020205020404" pitchFamily="49" charset="0"/>
              <a:cs typeface="Courier New" panose="02070309020205020404" pitchFamily="49" charset="0"/>
            </a:endParaRPr>
          </a:p>
        </p:txBody>
      </p:sp>
      <p:sp>
        <p:nvSpPr>
          <p:cNvPr id="39" name="TextBox 38">
            <a:extLst>
              <a:ext uri="{FF2B5EF4-FFF2-40B4-BE49-F238E27FC236}">
                <a16:creationId xmlns:a16="http://schemas.microsoft.com/office/drawing/2014/main" id="{FBC5CA30-74FC-48B5-8D59-0282C9BC85C0}"/>
              </a:ext>
            </a:extLst>
          </p:cNvPr>
          <p:cNvSpPr txBox="1"/>
          <p:nvPr/>
        </p:nvSpPr>
        <p:spPr>
          <a:xfrm>
            <a:off x="1112762" y="5714221"/>
            <a:ext cx="3598115"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p>
        </p:txBody>
      </p:sp>
      <p:sp>
        <p:nvSpPr>
          <p:cNvPr id="42" name="Arrow: Right 41">
            <a:extLst>
              <a:ext uri="{FF2B5EF4-FFF2-40B4-BE49-F238E27FC236}">
                <a16:creationId xmlns:a16="http://schemas.microsoft.com/office/drawing/2014/main" id="{A3838D83-35CC-4EAE-B080-594188F4870E}"/>
              </a:ext>
            </a:extLst>
          </p:cNvPr>
          <p:cNvSpPr/>
          <p:nvPr/>
        </p:nvSpPr>
        <p:spPr>
          <a:xfrm rot="10423208">
            <a:off x="5021998" y="5942426"/>
            <a:ext cx="1597454"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B54F3D56-173D-46EF-8CAF-1F78C3DCDF93}"/>
              </a:ext>
            </a:extLst>
          </p:cNvPr>
          <p:cNvSpPr/>
          <p:nvPr/>
        </p:nvSpPr>
        <p:spPr>
          <a:xfrm rot="19936799">
            <a:off x="4732390" y="2601625"/>
            <a:ext cx="2033868"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6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P spid="38" grpId="0" animBg="1"/>
      <p:bldP spid="39" grpId="0"/>
      <p:bldP spid="42"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8C61FFD8-46FD-4528-9D33-A115B36EC7CB}"/>
              </a:ext>
            </a:extLst>
          </p:cNvPr>
          <p:cNvSpPr/>
          <p:nvPr/>
        </p:nvSpPr>
        <p:spPr bwMode="auto">
          <a:xfrm>
            <a:off x="411372" y="1057624"/>
            <a:ext cx="4229103" cy="4641648"/>
          </a:xfrm>
          <a:prstGeom prst="rect">
            <a:avLst/>
          </a:prstGeom>
          <a:noFill/>
          <a:ln w="76200" cap="flat" cmpd="sng" algn="ctr">
            <a:solidFill>
              <a:schemeClr val="tx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 name="Title 1">
            <a:extLst>
              <a:ext uri="{FF2B5EF4-FFF2-40B4-BE49-F238E27FC236}">
                <a16:creationId xmlns:a16="http://schemas.microsoft.com/office/drawing/2014/main" id="{DFDF91BB-2FAD-43C2-BED0-3394ED04B24C}"/>
              </a:ext>
            </a:extLst>
          </p:cNvPr>
          <p:cNvSpPr>
            <a:spLocks noGrp="1"/>
          </p:cNvSpPr>
          <p:nvPr>
            <p:ph type="title"/>
          </p:nvPr>
        </p:nvSpPr>
        <p:spPr>
          <a:xfrm>
            <a:off x="111284" y="164374"/>
            <a:ext cx="11969432" cy="787540"/>
          </a:xfrm>
        </p:spPr>
        <p:txBody>
          <a:bodyPr>
            <a:normAutofit/>
          </a:bodyPr>
          <a:lstStyle/>
          <a:p>
            <a:r>
              <a:rPr lang="en-US" dirty="0">
                <a:latin typeface="Ebrima" panose="02000000000000000000" pitchFamily="2" charset="0"/>
                <a:ea typeface="Ebrima" panose="02000000000000000000" pitchFamily="2" charset="0"/>
                <a:cs typeface="Ebrima" panose="02000000000000000000" pitchFamily="2" charset="0"/>
              </a:rPr>
              <a:t>Coati serializes multiple interrupts in FIFO order</a:t>
            </a:r>
          </a:p>
        </p:txBody>
      </p:sp>
      <p:sp>
        <p:nvSpPr>
          <p:cNvPr id="4" name="Slide Number Placeholder 3">
            <a:extLst>
              <a:ext uri="{FF2B5EF4-FFF2-40B4-BE49-F238E27FC236}">
                <a16:creationId xmlns:a16="http://schemas.microsoft.com/office/drawing/2014/main" id="{99E1CE23-EA96-41B5-95DD-7BACD44383A3}"/>
              </a:ext>
            </a:extLst>
          </p:cNvPr>
          <p:cNvSpPr>
            <a:spLocks noGrp="1"/>
          </p:cNvSpPr>
          <p:nvPr>
            <p:ph type="sldNum" sz="quarter" idx="12"/>
          </p:nvPr>
        </p:nvSpPr>
        <p:spPr/>
        <p:txBody>
          <a:bodyPr/>
          <a:lstStyle/>
          <a:p>
            <a:fld id="{124C33C6-A528-426A-827B-9E840661F4FD}" type="slidenum">
              <a:rPr lang="en-US" smtClean="0"/>
              <a:t>15</a:t>
            </a:fld>
            <a:endParaRPr lang="en-US"/>
          </a:p>
        </p:txBody>
      </p:sp>
      <p:sp>
        <p:nvSpPr>
          <p:cNvPr id="24" name="TextBox 23">
            <a:extLst>
              <a:ext uri="{FF2B5EF4-FFF2-40B4-BE49-F238E27FC236}">
                <a16:creationId xmlns:a16="http://schemas.microsoft.com/office/drawing/2014/main" id="{B380CD48-B360-41D3-B7F3-84BC05CF3A55}"/>
              </a:ext>
            </a:extLst>
          </p:cNvPr>
          <p:cNvSpPr txBox="1"/>
          <p:nvPr/>
        </p:nvSpPr>
        <p:spPr>
          <a:xfrm>
            <a:off x="6614959" y="1561478"/>
            <a:ext cx="4028220" cy="769441"/>
          </a:xfrm>
          <a:prstGeom prst="rect">
            <a:avLst/>
          </a:prstGeom>
          <a:noFill/>
          <a:ln w="76200">
            <a:solidFill>
              <a:schemeClr val="accent4"/>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  …</a:t>
            </a:r>
          </a:p>
          <a:p>
            <a:r>
              <a:rPr lang="en-US" sz="2800" b="1" dirty="0" err="1">
                <a:solidFill>
                  <a:schemeClr val="accent4"/>
                </a:solidFill>
                <a:latin typeface="Courier New" panose="02070309020205020404" pitchFamily="49" charset="0"/>
                <a:cs typeface="Courier New" panose="02070309020205020404" pitchFamily="49" charset="0"/>
              </a:rPr>
              <a:t>evt_return</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sensor</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 </a:t>
            </a:r>
          </a:p>
        </p:txBody>
      </p:sp>
      <p:sp>
        <p:nvSpPr>
          <p:cNvPr id="31" name="TextBox 30">
            <a:extLst>
              <a:ext uri="{FF2B5EF4-FFF2-40B4-BE49-F238E27FC236}">
                <a16:creationId xmlns:a16="http://schemas.microsoft.com/office/drawing/2014/main" id="{AE78F47F-988E-44CC-B9C6-45D113E4879F}"/>
              </a:ext>
            </a:extLst>
          </p:cNvPr>
          <p:cNvSpPr txBox="1"/>
          <p:nvPr/>
        </p:nvSpPr>
        <p:spPr>
          <a:xfrm>
            <a:off x="684817" y="1561478"/>
            <a:ext cx="3669392" cy="1200329"/>
          </a:xfrm>
          <a:prstGeom prst="rect">
            <a:avLst/>
          </a:prstGeom>
          <a:noFill/>
          <a:ln w="76200">
            <a:solidFill>
              <a:schemeClr val="accent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  … </a:t>
            </a:r>
          </a:p>
          <a:p>
            <a:r>
              <a:rPr lang="en-US" sz="2800" b="1" dirty="0">
                <a:latin typeface="Courier New" panose="02070309020205020404" pitchFamily="49" charset="0"/>
                <a:cs typeface="Courier New" panose="02070309020205020404" pitchFamily="49" charset="0"/>
              </a:rPr>
              <a:t> X</a:t>
            </a:r>
            <a:r>
              <a:rPr lang="en-US" sz="2800" dirty="0">
                <a:latin typeface="Courier New" panose="02070309020205020404" pitchFamily="49" charset="0"/>
                <a:cs typeface="Courier New" panose="02070309020205020404" pitchFamily="49" charset="0"/>
              </a:rPr>
              <a:t>++</a:t>
            </a: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35" name="TextBox 34">
            <a:extLst>
              <a:ext uri="{FF2B5EF4-FFF2-40B4-BE49-F238E27FC236}">
                <a16:creationId xmlns:a16="http://schemas.microsoft.com/office/drawing/2014/main" id="{915DDB79-E0CA-4F46-B903-9B52BD35613D}"/>
              </a:ext>
            </a:extLst>
          </p:cNvPr>
          <p:cNvSpPr txBox="1"/>
          <p:nvPr/>
        </p:nvSpPr>
        <p:spPr>
          <a:xfrm>
            <a:off x="501344" y="1022971"/>
            <a:ext cx="3598115"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incX</a:t>
            </a:r>
            <a:r>
              <a:rPr lang="en-US" sz="2800" dirty="0">
                <a:latin typeface="Courier New" panose="02070309020205020404" pitchFamily="49" charset="0"/>
                <a:cs typeface="Courier New" panose="02070309020205020404" pitchFamily="49" charset="0"/>
              </a:rPr>
              <a:t>()</a:t>
            </a:r>
          </a:p>
        </p:txBody>
      </p:sp>
      <p:sp>
        <p:nvSpPr>
          <p:cNvPr id="37" name="Rectangle 36">
            <a:extLst>
              <a:ext uri="{FF2B5EF4-FFF2-40B4-BE49-F238E27FC236}">
                <a16:creationId xmlns:a16="http://schemas.microsoft.com/office/drawing/2014/main" id="{0B51EC48-2E2A-4A1C-9975-4A9CCA8877D5}"/>
              </a:ext>
            </a:extLst>
          </p:cNvPr>
          <p:cNvSpPr/>
          <p:nvPr/>
        </p:nvSpPr>
        <p:spPr>
          <a:xfrm>
            <a:off x="6500966" y="1057623"/>
            <a:ext cx="2762295" cy="523220"/>
          </a:xfrm>
          <a:prstGeom prst="rect">
            <a:avLst/>
          </a:prstGeom>
        </p:spPr>
        <p:txBody>
          <a:bodyPr wrap="non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top</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cxnSp>
        <p:nvCxnSpPr>
          <p:cNvPr id="38" name="Straight Connector 37">
            <a:extLst>
              <a:ext uri="{FF2B5EF4-FFF2-40B4-BE49-F238E27FC236}">
                <a16:creationId xmlns:a16="http://schemas.microsoft.com/office/drawing/2014/main" id="{71A72907-B736-4C4D-87AF-6992DB5E74B3}"/>
              </a:ext>
            </a:extLst>
          </p:cNvPr>
          <p:cNvCxnSpPr>
            <a:cxnSpLocks/>
          </p:cNvCxnSpPr>
          <p:nvPr/>
        </p:nvCxnSpPr>
        <p:spPr>
          <a:xfrm>
            <a:off x="684817" y="2258729"/>
            <a:ext cx="3564933" cy="0"/>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685ED89-DBFC-42D2-AE0E-E1EFD50E8BD9}"/>
              </a:ext>
            </a:extLst>
          </p:cNvPr>
          <p:cNvSpPr txBox="1"/>
          <p:nvPr/>
        </p:nvSpPr>
        <p:spPr>
          <a:xfrm>
            <a:off x="684817" y="6231290"/>
            <a:ext cx="3201303" cy="400110"/>
          </a:xfrm>
          <a:prstGeom prst="rect">
            <a:avLst/>
          </a:prstGeom>
          <a:noFill/>
          <a:ln w="76200">
            <a:solidFill>
              <a:schemeClr val="accent4"/>
            </a:solidFill>
          </a:ln>
        </p:spPr>
        <p:txBody>
          <a:bodyPr wrap="square" rtlCol="0">
            <a:spAutoFit/>
          </a:bodyPr>
          <a:lstStyle/>
          <a:p>
            <a:r>
              <a:rPr lang="en-US" sz="2000" dirty="0">
                <a:latin typeface="Courier New" panose="02070309020205020404" pitchFamily="49" charset="0"/>
                <a:cs typeface="Courier New" panose="02070309020205020404" pitchFamily="49" charset="0"/>
              </a:rPr>
              <a:t>…</a:t>
            </a:r>
          </a:p>
        </p:txBody>
      </p:sp>
      <p:sp>
        <p:nvSpPr>
          <p:cNvPr id="42" name="Rectangle 41">
            <a:extLst>
              <a:ext uri="{FF2B5EF4-FFF2-40B4-BE49-F238E27FC236}">
                <a16:creationId xmlns:a16="http://schemas.microsoft.com/office/drawing/2014/main" id="{4AD4E8F5-3E02-48CF-87E8-97A2A42622DE}"/>
              </a:ext>
            </a:extLst>
          </p:cNvPr>
          <p:cNvSpPr/>
          <p:nvPr/>
        </p:nvSpPr>
        <p:spPr>
          <a:xfrm>
            <a:off x="619144" y="5737704"/>
            <a:ext cx="3406702" cy="523220"/>
          </a:xfrm>
          <a:prstGeom prst="rect">
            <a:avLst/>
          </a:prstGeom>
        </p:spPr>
        <p:txBody>
          <a:bodyPr wrap="non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bottom</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sp>
        <p:nvSpPr>
          <p:cNvPr id="43" name="Arrow: Right 42">
            <a:extLst>
              <a:ext uri="{FF2B5EF4-FFF2-40B4-BE49-F238E27FC236}">
                <a16:creationId xmlns:a16="http://schemas.microsoft.com/office/drawing/2014/main" id="{3D1F27AE-6601-4134-8908-9AC9EE9106FA}"/>
              </a:ext>
            </a:extLst>
          </p:cNvPr>
          <p:cNvSpPr/>
          <p:nvPr/>
        </p:nvSpPr>
        <p:spPr>
          <a:xfrm rot="5400000">
            <a:off x="2224864" y="2962430"/>
            <a:ext cx="589296" cy="342163"/>
          </a:xfrm>
          <a:prstGeom prst="rightArrow">
            <a:avLst>
              <a:gd name="adj1" fmla="val 33335"/>
              <a:gd name="adj2" fmla="val 8161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D4C88D8-4A17-4A25-8581-C7957FCB7633}"/>
              </a:ext>
            </a:extLst>
          </p:cNvPr>
          <p:cNvSpPr/>
          <p:nvPr/>
        </p:nvSpPr>
        <p:spPr>
          <a:xfrm>
            <a:off x="626171" y="3730987"/>
            <a:ext cx="3793711" cy="176721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981C240-3C56-499A-8608-ADD5BEBDD741}"/>
              </a:ext>
            </a:extLst>
          </p:cNvPr>
          <p:cNvSpPr txBox="1"/>
          <p:nvPr/>
        </p:nvSpPr>
        <p:spPr>
          <a:xfrm>
            <a:off x="684817" y="3792751"/>
            <a:ext cx="3669392" cy="1631216"/>
          </a:xfrm>
          <a:prstGeom prst="rect">
            <a:avLst/>
          </a:prstGeom>
          <a:noFill/>
          <a:ln w="76200">
            <a:solidFill>
              <a:schemeClr val="accent1"/>
            </a:solidFill>
          </a:ln>
        </p:spPr>
        <p:txBody>
          <a:bodyPr wrap="square" rtlCol="0">
            <a:spAutoFit/>
          </a:bodyPr>
          <a:lstStyle/>
          <a:p>
            <a:r>
              <a:rPr lang="en-US" sz="1600" dirty="0">
                <a:latin typeface="Courier New" panose="02070309020205020404" pitchFamily="49" charset="0"/>
                <a:cs typeface="Courier New" panose="02070309020205020404" pitchFamily="49" charset="0"/>
              </a:rPr>
              <a:t>  …</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assert(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a:p>
            <a:r>
              <a:rPr lang="en-US" sz="2800" b="1" dirty="0" err="1">
                <a:solidFill>
                  <a:schemeClr val="accent1"/>
                </a:solidFill>
                <a:latin typeface="Courier New" panose="02070309020205020404" pitchFamily="49" charset="0"/>
                <a:cs typeface="Courier New" panose="02070309020205020404" pitchFamily="49" charset="0"/>
              </a:rPr>
              <a:t>tx_next</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46" name="TextBox 45">
            <a:extLst>
              <a:ext uri="{FF2B5EF4-FFF2-40B4-BE49-F238E27FC236}">
                <a16:creationId xmlns:a16="http://schemas.microsoft.com/office/drawing/2014/main" id="{FB6DC720-9A14-4D76-86FB-BBCDB63ECDC4}"/>
              </a:ext>
            </a:extLst>
          </p:cNvPr>
          <p:cNvSpPr txBox="1"/>
          <p:nvPr/>
        </p:nvSpPr>
        <p:spPr>
          <a:xfrm>
            <a:off x="501343" y="3277495"/>
            <a:ext cx="3598115"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p>
        </p:txBody>
      </p:sp>
      <p:cxnSp>
        <p:nvCxnSpPr>
          <p:cNvPr id="47" name="Straight Connector 46">
            <a:extLst>
              <a:ext uri="{FF2B5EF4-FFF2-40B4-BE49-F238E27FC236}">
                <a16:creationId xmlns:a16="http://schemas.microsoft.com/office/drawing/2014/main" id="{AB99CD28-5461-49D2-8915-844D6F2C00DB}"/>
              </a:ext>
            </a:extLst>
          </p:cNvPr>
          <p:cNvCxnSpPr>
            <a:cxnSpLocks/>
          </p:cNvCxnSpPr>
          <p:nvPr/>
        </p:nvCxnSpPr>
        <p:spPr>
          <a:xfrm>
            <a:off x="743460" y="4486608"/>
            <a:ext cx="3564933" cy="0"/>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A9955C1-7190-4439-8677-58C56BB9DE81}"/>
              </a:ext>
            </a:extLst>
          </p:cNvPr>
          <p:cNvSpPr/>
          <p:nvPr/>
        </p:nvSpPr>
        <p:spPr>
          <a:xfrm>
            <a:off x="626171" y="1499714"/>
            <a:ext cx="3793711" cy="130213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5C5E1836-9758-4B92-A837-C12A921A07BD}"/>
              </a:ext>
            </a:extLst>
          </p:cNvPr>
          <p:cNvSpPr/>
          <p:nvPr/>
        </p:nvSpPr>
        <p:spPr>
          <a:xfrm rot="20695936">
            <a:off x="4313708" y="1715977"/>
            <a:ext cx="2278034"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92F86834-FD11-4754-8BE6-A38978913F0A}"/>
              </a:ext>
            </a:extLst>
          </p:cNvPr>
          <p:cNvSpPr/>
          <p:nvPr/>
        </p:nvSpPr>
        <p:spPr>
          <a:xfrm rot="10800000">
            <a:off x="4372111" y="2145543"/>
            <a:ext cx="2161759"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FFA4DD2-D4CB-47C2-B325-C05D16ABC87D}"/>
              </a:ext>
            </a:extLst>
          </p:cNvPr>
          <p:cNvSpPr txBox="1"/>
          <p:nvPr/>
        </p:nvSpPr>
        <p:spPr>
          <a:xfrm>
            <a:off x="6614959" y="3819929"/>
            <a:ext cx="4028220" cy="769441"/>
          </a:xfrm>
          <a:prstGeom prst="rect">
            <a:avLst/>
          </a:prstGeom>
          <a:noFill/>
          <a:ln w="76200">
            <a:solidFill>
              <a:schemeClr val="accent4"/>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  …</a:t>
            </a:r>
          </a:p>
          <a:p>
            <a:r>
              <a:rPr lang="en-US" sz="2800" b="1" dirty="0" err="1">
                <a:solidFill>
                  <a:schemeClr val="accent4"/>
                </a:solidFill>
                <a:latin typeface="Courier New" panose="02070309020205020404" pitchFamily="49" charset="0"/>
                <a:cs typeface="Courier New" panose="02070309020205020404" pitchFamily="49" charset="0"/>
              </a:rPr>
              <a:t>evt_return</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sensor</a:t>
            </a:r>
            <a:r>
              <a:rPr lang="en-US" sz="2800" b="1" dirty="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 </a:t>
            </a:r>
          </a:p>
        </p:txBody>
      </p:sp>
      <p:sp>
        <p:nvSpPr>
          <p:cNvPr id="50" name="Rectangle 49">
            <a:extLst>
              <a:ext uri="{FF2B5EF4-FFF2-40B4-BE49-F238E27FC236}">
                <a16:creationId xmlns:a16="http://schemas.microsoft.com/office/drawing/2014/main" id="{7F1C2817-C279-4B37-8C31-A69F7DD3741E}"/>
              </a:ext>
            </a:extLst>
          </p:cNvPr>
          <p:cNvSpPr/>
          <p:nvPr/>
        </p:nvSpPr>
        <p:spPr>
          <a:xfrm>
            <a:off x="6500966" y="3316074"/>
            <a:ext cx="2762295" cy="523220"/>
          </a:xfrm>
          <a:prstGeom prst="rect">
            <a:avLst/>
          </a:prstGeom>
        </p:spPr>
        <p:txBody>
          <a:bodyPr wrap="non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top</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sp>
        <p:nvSpPr>
          <p:cNvPr id="51" name="Arrow: Right 50">
            <a:extLst>
              <a:ext uri="{FF2B5EF4-FFF2-40B4-BE49-F238E27FC236}">
                <a16:creationId xmlns:a16="http://schemas.microsoft.com/office/drawing/2014/main" id="{E3617D57-EFC7-4F29-936D-88A00E79B99E}"/>
              </a:ext>
            </a:extLst>
          </p:cNvPr>
          <p:cNvSpPr/>
          <p:nvPr/>
        </p:nvSpPr>
        <p:spPr>
          <a:xfrm rot="20695936">
            <a:off x="4313708" y="3974428"/>
            <a:ext cx="2278034"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5E6EB742-A05E-4C51-B226-618F98D97778}"/>
              </a:ext>
            </a:extLst>
          </p:cNvPr>
          <p:cNvSpPr/>
          <p:nvPr/>
        </p:nvSpPr>
        <p:spPr>
          <a:xfrm rot="10800000">
            <a:off x="4372111" y="4403994"/>
            <a:ext cx="2161759"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6126F9C-58EE-4863-8A76-D1C7AE790AA2}"/>
              </a:ext>
            </a:extLst>
          </p:cNvPr>
          <p:cNvSpPr txBox="1"/>
          <p:nvPr/>
        </p:nvSpPr>
        <p:spPr>
          <a:xfrm>
            <a:off x="4373155" y="6237663"/>
            <a:ext cx="3201303" cy="400110"/>
          </a:xfrm>
          <a:prstGeom prst="rect">
            <a:avLst/>
          </a:prstGeom>
          <a:noFill/>
          <a:ln w="76200">
            <a:solidFill>
              <a:schemeClr val="accent4"/>
            </a:solidFill>
          </a:ln>
        </p:spPr>
        <p:txBody>
          <a:bodyPr wrap="square" rtlCol="0">
            <a:spAutoFit/>
          </a:bodyPr>
          <a:lstStyle/>
          <a:p>
            <a:r>
              <a:rPr lang="en-US" sz="2000" dirty="0">
                <a:latin typeface="Courier New" panose="02070309020205020404" pitchFamily="49" charset="0"/>
                <a:cs typeface="Courier New" panose="02070309020205020404" pitchFamily="49" charset="0"/>
              </a:rPr>
              <a:t>…</a:t>
            </a:r>
          </a:p>
        </p:txBody>
      </p:sp>
      <p:sp>
        <p:nvSpPr>
          <p:cNvPr id="54" name="Rectangle 53">
            <a:extLst>
              <a:ext uri="{FF2B5EF4-FFF2-40B4-BE49-F238E27FC236}">
                <a16:creationId xmlns:a16="http://schemas.microsoft.com/office/drawing/2014/main" id="{15BBBD6E-2747-4603-90B9-779B8523FAC8}"/>
              </a:ext>
            </a:extLst>
          </p:cNvPr>
          <p:cNvSpPr/>
          <p:nvPr/>
        </p:nvSpPr>
        <p:spPr>
          <a:xfrm>
            <a:off x="4307482" y="5744077"/>
            <a:ext cx="3406702" cy="523220"/>
          </a:xfrm>
          <a:prstGeom prst="rect">
            <a:avLst/>
          </a:prstGeom>
        </p:spPr>
        <p:txBody>
          <a:bodyPr wrap="non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bottom</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sensor()</a:t>
            </a:r>
          </a:p>
        </p:txBody>
      </p:sp>
      <p:sp>
        <p:nvSpPr>
          <p:cNvPr id="56" name="Rectangle 55">
            <a:extLst>
              <a:ext uri="{FF2B5EF4-FFF2-40B4-BE49-F238E27FC236}">
                <a16:creationId xmlns:a16="http://schemas.microsoft.com/office/drawing/2014/main" id="{B2F7BFDB-3581-45FF-85CA-045D0619FF21}"/>
              </a:ext>
            </a:extLst>
          </p:cNvPr>
          <p:cNvSpPr/>
          <p:nvPr/>
        </p:nvSpPr>
        <p:spPr>
          <a:xfrm>
            <a:off x="8135546" y="5649630"/>
            <a:ext cx="2547492" cy="523220"/>
          </a:xfrm>
          <a:prstGeom prst="rect">
            <a:avLst/>
          </a:prstGeom>
        </p:spPr>
        <p:txBody>
          <a:bodyPr wrap="none">
            <a:spAutoFit/>
          </a:bodyPr>
          <a:lstStyle/>
          <a:p>
            <a:pPr lvl="0"/>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send()</a:t>
            </a:r>
          </a:p>
        </p:txBody>
      </p:sp>
      <p:sp>
        <p:nvSpPr>
          <p:cNvPr id="57" name="Rectangle 56">
            <a:extLst>
              <a:ext uri="{FF2B5EF4-FFF2-40B4-BE49-F238E27FC236}">
                <a16:creationId xmlns:a16="http://schemas.microsoft.com/office/drawing/2014/main" id="{3B1AEE7E-DD0F-4555-87F2-C91E0B78F22C}"/>
              </a:ext>
            </a:extLst>
          </p:cNvPr>
          <p:cNvSpPr/>
          <p:nvPr/>
        </p:nvSpPr>
        <p:spPr>
          <a:xfrm>
            <a:off x="8258367" y="6133366"/>
            <a:ext cx="2471865" cy="52322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C4100D4-22B8-4EA0-B850-D03E5409708A}"/>
              </a:ext>
            </a:extLst>
          </p:cNvPr>
          <p:cNvSpPr txBox="1"/>
          <p:nvPr/>
        </p:nvSpPr>
        <p:spPr>
          <a:xfrm>
            <a:off x="8324041" y="6204450"/>
            <a:ext cx="2358997" cy="400110"/>
          </a:xfrm>
          <a:prstGeom prst="rect">
            <a:avLst/>
          </a:prstGeom>
          <a:noFill/>
          <a:ln w="76200">
            <a:solidFill>
              <a:schemeClr val="accent1"/>
            </a:solidFill>
          </a:ln>
        </p:spPr>
        <p:txBody>
          <a:bodyPr wrap="square" rtlCol="0">
            <a:spAutoFit/>
          </a:bodyPr>
          <a:lstStyle/>
          <a:p>
            <a:r>
              <a:rPr lang="en-US" sz="2000" dirty="0">
                <a:latin typeface="Courier New" panose="02070309020205020404" pitchFamily="49" charset="0"/>
                <a:cs typeface="Courier New" panose="02070309020205020404" pitchFamily="49" charset="0"/>
              </a:rPr>
              <a:t>…</a:t>
            </a:r>
          </a:p>
        </p:txBody>
      </p:sp>
      <p:sp>
        <p:nvSpPr>
          <p:cNvPr id="58" name="Arrow: Right 57">
            <a:extLst>
              <a:ext uri="{FF2B5EF4-FFF2-40B4-BE49-F238E27FC236}">
                <a16:creationId xmlns:a16="http://schemas.microsoft.com/office/drawing/2014/main" id="{ECBF9554-E364-4FCE-8A8F-C37B54800F67}"/>
              </a:ext>
            </a:extLst>
          </p:cNvPr>
          <p:cNvSpPr/>
          <p:nvPr/>
        </p:nvSpPr>
        <p:spPr>
          <a:xfrm>
            <a:off x="7617676" y="6237663"/>
            <a:ext cx="640691" cy="342163"/>
          </a:xfrm>
          <a:prstGeom prst="rightArrow">
            <a:avLst>
              <a:gd name="adj1" fmla="val 33335"/>
              <a:gd name="adj2" fmla="val 8161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85B765B1-DABC-4954-AAFC-998936AEECC8}"/>
              </a:ext>
            </a:extLst>
          </p:cNvPr>
          <p:cNvSpPr/>
          <p:nvPr/>
        </p:nvSpPr>
        <p:spPr>
          <a:xfrm rot="5400000">
            <a:off x="2264315" y="5466990"/>
            <a:ext cx="523219"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89CB2B0D-2ED5-40A4-AEFA-E858953D90B7}"/>
              </a:ext>
            </a:extLst>
          </p:cNvPr>
          <p:cNvSpPr/>
          <p:nvPr/>
        </p:nvSpPr>
        <p:spPr>
          <a:xfrm>
            <a:off x="3886120" y="6250804"/>
            <a:ext cx="523219"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3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40" grpId="0" animBg="1"/>
      <p:bldP spid="42" grpId="0"/>
      <p:bldP spid="43" grpId="0" animBg="1"/>
      <p:bldP spid="33" grpId="0" animBg="1"/>
      <p:bldP spid="39" grpId="0" animBg="1"/>
      <p:bldP spid="49" grpId="0" animBg="1"/>
      <p:bldP spid="50" grpId="0"/>
      <p:bldP spid="51" grpId="0" animBg="1"/>
      <p:bldP spid="52" grpId="0" animBg="1"/>
      <p:bldP spid="53" grpId="0" animBg="1"/>
      <p:bldP spid="54" grpId="0"/>
      <p:bldP spid="56" grpId="0"/>
      <p:bldP spid="57" grpId="0" animBg="1"/>
      <p:bldP spid="55" grpId="0" animBg="1"/>
      <p:bldP spid="58" grpId="0" animBg="1"/>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0801B298-CA81-4D5F-A075-F19B45BCCD60}"/>
              </a:ext>
            </a:extLst>
          </p:cNvPr>
          <p:cNvGraphicFramePr>
            <a:graphicFrameLocks noGrp="1"/>
          </p:cNvGraphicFramePr>
          <p:nvPr>
            <p:ph idx="1"/>
          </p:nvPr>
        </p:nvGraphicFramePr>
        <p:xfrm>
          <a:off x="838200" y="643466"/>
          <a:ext cx="10515600" cy="578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D22C2B7-2AE1-4573-9AA9-48584A446CAE}"/>
              </a:ext>
            </a:extLst>
          </p:cNvPr>
          <p:cNvSpPr>
            <a:spLocks noGrp="1"/>
          </p:cNvSpPr>
          <p:nvPr>
            <p:ph type="sldNum" sz="quarter" idx="12"/>
          </p:nvPr>
        </p:nvSpPr>
        <p:spPr>
          <a:xfrm>
            <a:off x="10198279" y="6261090"/>
            <a:ext cx="1344477" cy="365125"/>
          </a:xfrm>
        </p:spPr>
        <p:txBody>
          <a:bodyPr>
            <a:normAutofit/>
          </a:bodyPr>
          <a:lstStyle/>
          <a:p>
            <a:pPr>
              <a:spcAft>
                <a:spcPts val="600"/>
              </a:spcAft>
            </a:pPr>
            <a:fld id="{124C33C6-A528-426A-827B-9E840661F4FD}" type="slidenum">
              <a:rPr lang="en-US">
                <a:solidFill>
                  <a:schemeClr val="bg1">
                    <a:alpha val="80000"/>
                  </a:schemeClr>
                </a:solidFill>
              </a:rPr>
              <a:pPr>
                <a:spcAft>
                  <a:spcPts val="600"/>
                </a:spcAft>
              </a:pPr>
              <a:t>16</a:t>
            </a:fld>
            <a:endParaRPr lang="en-US">
              <a:solidFill>
                <a:schemeClr val="bg1">
                  <a:alpha val="80000"/>
                </a:schemeClr>
              </a:solidFill>
            </a:endParaRPr>
          </a:p>
        </p:txBody>
      </p:sp>
    </p:spTree>
    <p:extLst>
      <p:ext uri="{BB962C8B-B14F-4D97-AF65-F5344CB8AC3E}">
        <p14:creationId xmlns:p14="http://schemas.microsoft.com/office/powerpoint/2010/main" val="133134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D071D5-0772-4A5D-8E1B-9CF948E721CD}"/>
              </a:ext>
            </a:extLst>
          </p:cNvPr>
          <p:cNvSpPr>
            <a:spLocks noGrp="1"/>
          </p:cNvSpPr>
          <p:nvPr>
            <p:ph type="sldNum" sz="quarter" idx="12"/>
          </p:nvPr>
        </p:nvSpPr>
        <p:spPr/>
        <p:txBody>
          <a:bodyPr/>
          <a:lstStyle/>
          <a:p>
            <a:fld id="{124C33C6-A528-426A-827B-9E840661F4FD}" type="slidenum">
              <a:rPr lang="en-US" smtClean="0"/>
              <a:t>17</a:t>
            </a:fld>
            <a:endParaRPr lang="en-US"/>
          </a:p>
        </p:txBody>
      </p:sp>
      <p:grpSp>
        <p:nvGrpSpPr>
          <p:cNvPr id="5" name="Group 4">
            <a:extLst>
              <a:ext uri="{FF2B5EF4-FFF2-40B4-BE49-F238E27FC236}">
                <a16:creationId xmlns:a16="http://schemas.microsoft.com/office/drawing/2014/main" id="{79D01004-8393-4FF0-AD9D-36C0E603BB94}"/>
              </a:ext>
            </a:extLst>
          </p:cNvPr>
          <p:cNvGrpSpPr/>
          <p:nvPr/>
        </p:nvGrpSpPr>
        <p:grpSpPr>
          <a:xfrm>
            <a:off x="503663" y="1035397"/>
            <a:ext cx="10670045" cy="2979043"/>
            <a:chOff x="0" y="4159609"/>
            <a:chExt cx="10515600" cy="1559251"/>
          </a:xfrm>
        </p:grpSpPr>
        <p:sp>
          <p:nvSpPr>
            <p:cNvPr id="9" name="Rectangle 8">
              <a:extLst>
                <a:ext uri="{FF2B5EF4-FFF2-40B4-BE49-F238E27FC236}">
                  <a16:creationId xmlns:a16="http://schemas.microsoft.com/office/drawing/2014/main" id="{778EE837-5F42-4823-BF2E-A0FF7058588B}"/>
                </a:ext>
              </a:extLst>
            </p:cNvPr>
            <p:cNvSpPr/>
            <p:nvPr/>
          </p:nvSpPr>
          <p:spPr>
            <a:xfrm>
              <a:off x="0" y="4159609"/>
              <a:ext cx="10515600" cy="1559250"/>
            </a:xfrm>
            <a:prstGeom prst="rect">
              <a:avLst/>
            </a:prstGeom>
            <a:ln w="57150">
              <a:solidFill>
                <a:schemeClr val="accent4"/>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2B89CEC3-7677-40E8-9944-F66D9F8EAEC1}"/>
                </a:ext>
              </a:extLst>
            </p:cNvPr>
            <p:cNvSpPr txBox="1"/>
            <p:nvPr/>
          </p:nvSpPr>
          <p:spPr>
            <a:xfrm>
              <a:off x="0" y="4159610"/>
              <a:ext cx="10515600" cy="1559250"/>
            </a:xfrm>
            <a:prstGeom prst="rect">
              <a:avLst/>
            </a:prstGeom>
            <a:ln w="57150">
              <a:solidFill>
                <a:schemeClr val="accent4"/>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374904" rIns="816127" bIns="142240" numCol="1" spcCol="1270" anchor="t" anchorCtr="0">
              <a:noAutofit/>
            </a:bodyPr>
            <a:lstStyle/>
            <a:p>
              <a:pPr marL="0" lvl="1" algn="l" defTabSz="889000">
                <a:lnSpc>
                  <a:spcPct val="90000"/>
                </a:lnSpc>
                <a:spcBef>
                  <a:spcPct val="0"/>
                </a:spcBef>
                <a:spcAft>
                  <a:spcPct val="15000"/>
                </a:spcAft>
              </a:pPr>
              <a:endParaRPr lang="en-US" kern="1200" dirty="0">
                <a:latin typeface="Ebrima" panose="02000000000000000000" pitchFamily="2" charset="0"/>
                <a:ea typeface="Ebrima" panose="02000000000000000000" pitchFamily="2" charset="0"/>
                <a:cs typeface="Ebrima" panose="02000000000000000000" pitchFamily="2" charset="0"/>
              </a:endParaRPr>
            </a:p>
            <a:p>
              <a:pPr marL="228600" lvl="1" indent="-228600" algn="l" defTabSz="889000">
                <a:lnSpc>
                  <a:spcPct val="90000"/>
                </a:lnSpc>
                <a:spcBef>
                  <a:spcPct val="0"/>
                </a:spcBef>
                <a:spcAft>
                  <a:spcPct val="15000"/>
                </a:spcAft>
                <a:buChar char="•"/>
              </a:pPr>
              <a:r>
                <a:rPr lang="en-US" sz="3600" kern="1200" dirty="0">
                  <a:latin typeface="Ebrima" panose="02000000000000000000" pitchFamily="2" charset="0"/>
                  <a:ea typeface="Ebrima" panose="02000000000000000000" pitchFamily="2" charset="0"/>
                  <a:cs typeface="Ebrima" panose="02000000000000000000" pitchFamily="2" charset="0"/>
                </a:rPr>
                <a:t>Correctness</a:t>
              </a:r>
            </a:p>
            <a:p>
              <a:pPr marL="228600" lvl="1" indent="-228600" algn="l" defTabSz="889000">
                <a:lnSpc>
                  <a:spcPct val="90000"/>
                </a:lnSpc>
                <a:spcBef>
                  <a:spcPct val="0"/>
                </a:spcBef>
                <a:spcAft>
                  <a:spcPct val="15000"/>
                </a:spcAft>
                <a:buChar char="•"/>
              </a:pPr>
              <a:r>
                <a:rPr lang="en-US" sz="3600" kern="1200" dirty="0">
                  <a:latin typeface="Ebrima" panose="02000000000000000000" pitchFamily="2" charset="0"/>
                  <a:ea typeface="Ebrima" panose="02000000000000000000" pitchFamily="2" charset="0"/>
                  <a:cs typeface="Ebrima" panose="02000000000000000000" pitchFamily="2" charset="0"/>
                </a:rPr>
                <a:t>Programming Effort</a:t>
              </a:r>
            </a:p>
            <a:p>
              <a:pPr marL="228600" lvl="1" indent="-228600" algn="l" defTabSz="889000">
                <a:lnSpc>
                  <a:spcPct val="90000"/>
                </a:lnSpc>
                <a:spcBef>
                  <a:spcPct val="0"/>
                </a:spcBef>
                <a:spcAft>
                  <a:spcPct val="15000"/>
                </a:spcAft>
                <a:buChar char="•"/>
              </a:pPr>
              <a:r>
                <a:rPr lang="en-US" sz="3600" kern="1200" dirty="0">
                  <a:latin typeface="Ebrima" panose="02000000000000000000" pitchFamily="2" charset="0"/>
                  <a:ea typeface="Ebrima" panose="02000000000000000000" pitchFamily="2" charset="0"/>
                  <a:cs typeface="Ebrima" panose="02000000000000000000" pitchFamily="2" charset="0"/>
                </a:rPr>
                <a:t>Runtime Overhead</a:t>
              </a:r>
            </a:p>
          </p:txBody>
        </p:sp>
      </p:grpSp>
      <p:grpSp>
        <p:nvGrpSpPr>
          <p:cNvPr id="6" name="Group 5">
            <a:extLst>
              <a:ext uri="{FF2B5EF4-FFF2-40B4-BE49-F238E27FC236}">
                <a16:creationId xmlns:a16="http://schemas.microsoft.com/office/drawing/2014/main" id="{DE4FDE56-59B3-4D6F-89BC-CB3276C6955B}"/>
              </a:ext>
            </a:extLst>
          </p:cNvPr>
          <p:cNvGrpSpPr/>
          <p:nvPr/>
        </p:nvGrpSpPr>
        <p:grpSpPr>
          <a:xfrm>
            <a:off x="1018291" y="643441"/>
            <a:ext cx="8114557" cy="917729"/>
            <a:chOff x="525780" y="3893929"/>
            <a:chExt cx="7360920" cy="531360"/>
          </a:xfrm>
        </p:grpSpPr>
        <p:sp>
          <p:nvSpPr>
            <p:cNvPr id="7" name="Rectangle: Rounded Corners 6">
              <a:extLst>
                <a:ext uri="{FF2B5EF4-FFF2-40B4-BE49-F238E27FC236}">
                  <a16:creationId xmlns:a16="http://schemas.microsoft.com/office/drawing/2014/main" id="{A61613A8-DBAF-4BB5-BB80-644B8F3FC2F8}"/>
                </a:ext>
              </a:extLst>
            </p:cNvPr>
            <p:cNvSpPr/>
            <p:nvPr/>
          </p:nvSpPr>
          <p:spPr>
            <a:xfrm>
              <a:off x="525780" y="3893929"/>
              <a:ext cx="7360920" cy="53136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ectangle: Rounded Corners 6">
              <a:extLst>
                <a:ext uri="{FF2B5EF4-FFF2-40B4-BE49-F238E27FC236}">
                  <a16:creationId xmlns:a16="http://schemas.microsoft.com/office/drawing/2014/main" id="{158BF693-3A02-450A-ADE8-2ED5EA44CCA2}"/>
                </a:ext>
              </a:extLst>
            </p:cNvPr>
            <p:cNvSpPr txBox="1"/>
            <p:nvPr/>
          </p:nvSpPr>
          <p:spPr>
            <a:xfrm>
              <a:off x="551719" y="3919868"/>
              <a:ext cx="7309042"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4400" kern="1200" dirty="0">
                  <a:latin typeface="Ebrima" panose="02000000000000000000" pitchFamily="2" charset="0"/>
                  <a:ea typeface="Ebrima" panose="02000000000000000000" pitchFamily="2" charset="0"/>
                  <a:cs typeface="Ebrima" panose="02000000000000000000" pitchFamily="2" charset="0"/>
                </a:rPr>
                <a:t>Coati Evaluation</a:t>
              </a:r>
            </a:p>
          </p:txBody>
        </p:sp>
      </p:grpSp>
    </p:spTree>
    <p:extLst>
      <p:ext uri="{BB962C8B-B14F-4D97-AF65-F5344CB8AC3E}">
        <p14:creationId xmlns:p14="http://schemas.microsoft.com/office/powerpoint/2010/main" val="137271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33AE-8E71-455D-935E-301DD8505D8D}"/>
              </a:ext>
            </a:extLst>
          </p:cNvPr>
          <p:cNvSpPr>
            <a:spLocks noGrp="1"/>
          </p:cNvSpPr>
          <p:nvPr>
            <p:ph type="title"/>
          </p:nvPr>
        </p:nvSpPr>
        <p:spPr>
          <a:xfrm>
            <a:off x="475243" y="62450"/>
            <a:ext cx="10515600" cy="1325563"/>
          </a:xfrm>
        </p:spPr>
        <p:txBody>
          <a:bodyPr>
            <a:normAutofit/>
          </a:bodyPr>
          <a:lstStyle/>
          <a:p>
            <a:r>
              <a:rPr lang="en-US" dirty="0">
                <a:latin typeface="Ebrima" panose="02000000000000000000" pitchFamily="2" charset="0"/>
                <a:ea typeface="Ebrima" panose="02000000000000000000" pitchFamily="2" charset="0"/>
                <a:cs typeface="Ebrima" panose="02000000000000000000" pitchFamily="2" charset="0"/>
              </a:rPr>
              <a:t>We evaluated Coati on real hardware</a:t>
            </a:r>
          </a:p>
        </p:txBody>
      </p:sp>
      <p:sp>
        <p:nvSpPr>
          <p:cNvPr id="4" name="Slide Number Placeholder 3">
            <a:extLst>
              <a:ext uri="{FF2B5EF4-FFF2-40B4-BE49-F238E27FC236}">
                <a16:creationId xmlns:a16="http://schemas.microsoft.com/office/drawing/2014/main" id="{339C183D-F7BF-45EC-BEE2-BDC219C8FE9E}"/>
              </a:ext>
            </a:extLst>
          </p:cNvPr>
          <p:cNvSpPr>
            <a:spLocks noGrp="1"/>
          </p:cNvSpPr>
          <p:nvPr>
            <p:ph type="sldNum" sz="quarter" idx="12"/>
          </p:nvPr>
        </p:nvSpPr>
        <p:spPr/>
        <p:txBody>
          <a:bodyPr/>
          <a:lstStyle/>
          <a:p>
            <a:fld id="{124C33C6-A528-426A-827B-9E840661F4FD}" type="slidenum">
              <a:rPr lang="en-US" smtClean="0"/>
              <a:t>18</a:t>
            </a:fld>
            <a:endParaRPr lang="en-US"/>
          </a:p>
        </p:txBody>
      </p:sp>
      <p:pic>
        <p:nvPicPr>
          <p:cNvPr id="16" name="Picture 15" descr="A close up of a device&#10;&#10;Description automatically generated">
            <a:extLst>
              <a:ext uri="{FF2B5EF4-FFF2-40B4-BE49-F238E27FC236}">
                <a16:creationId xmlns:a16="http://schemas.microsoft.com/office/drawing/2014/main" id="{F4E5F64D-06F4-4872-B12F-B0A1EC3B5809}"/>
              </a:ext>
            </a:extLst>
          </p:cNvPr>
          <p:cNvPicPr>
            <a:picLocks noChangeAspect="1"/>
          </p:cNvPicPr>
          <p:nvPr/>
        </p:nvPicPr>
        <p:blipFill rotWithShape="1">
          <a:blip r:embed="rId3">
            <a:extLst>
              <a:ext uri="{28A0092B-C50C-407E-A947-70E740481C1C}">
                <a14:useLocalDpi xmlns:a14="http://schemas.microsoft.com/office/drawing/2010/main" val="0"/>
              </a:ext>
            </a:extLst>
          </a:blip>
          <a:srcRect l="16826"/>
          <a:stretch/>
        </p:blipFill>
        <p:spPr>
          <a:xfrm>
            <a:off x="475243" y="2013407"/>
            <a:ext cx="4058757" cy="3659898"/>
          </a:xfrm>
          <a:prstGeom prst="rect">
            <a:avLst/>
          </a:prstGeom>
        </p:spPr>
      </p:pic>
      <p:graphicFrame>
        <p:nvGraphicFramePr>
          <p:cNvPr id="24" name="Table 23">
            <a:extLst>
              <a:ext uri="{FF2B5EF4-FFF2-40B4-BE49-F238E27FC236}">
                <a16:creationId xmlns:a16="http://schemas.microsoft.com/office/drawing/2014/main" id="{D7D7916A-E513-4540-876E-0C6BEA7E36EB}"/>
              </a:ext>
            </a:extLst>
          </p:cNvPr>
          <p:cNvGraphicFramePr>
            <a:graphicFrameLocks noGrp="1"/>
          </p:cNvGraphicFramePr>
          <p:nvPr>
            <p:extLst>
              <p:ext uri="{D42A27DB-BD31-4B8C-83A1-F6EECF244321}">
                <p14:modId xmlns:p14="http://schemas.microsoft.com/office/powerpoint/2010/main" val="3792231506"/>
              </p:ext>
            </p:extLst>
          </p:nvPr>
        </p:nvGraphicFramePr>
        <p:xfrm>
          <a:off x="5070167" y="1509021"/>
          <a:ext cx="2536179" cy="4492583"/>
        </p:xfrm>
        <a:graphic>
          <a:graphicData uri="http://schemas.openxmlformats.org/drawingml/2006/table">
            <a:tbl>
              <a:tblPr firstRow="1" bandRow="1">
                <a:tableStyleId>{5C22544A-7EE6-4342-B048-85BDC9FD1C3A}</a:tableStyleId>
              </a:tblPr>
              <a:tblGrid>
                <a:gridCol w="2536179">
                  <a:extLst>
                    <a:ext uri="{9D8B030D-6E8A-4147-A177-3AD203B41FA5}">
                      <a16:colId xmlns:a16="http://schemas.microsoft.com/office/drawing/2014/main" val="2652531968"/>
                    </a:ext>
                  </a:extLst>
                </a:gridCol>
              </a:tblGrid>
              <a:tr h="692803">
                <a:tc>
                  <a:txBody>
                    <a:bodyPr/>
                    <a:lstStyle/>
                    <a:p>
                      <a:r>
                        <a:rPr lang="en-US" sz="2800" dirty="0">
                          <a:latin typeface="Ebrima" panose="02000000000000000000" pitchFamily="2" charset="0"/>
                          <a:ea typeface="Ebrima" panose="02000000000000000000" pitchFamily="2" charset="0"/>
                          <a:cs typeface="Ebrima" panose="02000000000000000000" pitchFamily="2" charset="0"/>
                        </a:rPr>
                        <a:t>Systems</a:t>
                      </a:r>
                    </a:p>
                  </a:txBody>
                  <a:tcPr/>
                </a:tc>
                <a:extLst>
                  <a:ext uri="{0D108BD9-81ED-4DB2-BD59-A6C34878D82A}">
                    <a16:rowId xmlns:a16="http://schemas.microsoft.com/office/drawing/2014/main" val="4041437320"/>
                  </a:ext>
                </a:extLst>
              </a:tr>
              <a:tr h="949945">
                <a:tc>
                  <a:txBody>
                    <a:bodyPr/>
                    <a:lstStyle/>
                    <a:p>
                      <a:r>
                        <a:rPr lang="en-US" sz="2800" dirty="0">
                          <a:latin typeface="Ebrima" panose="02000000000000000000" pitchFamily="2" charset="0"/>
                          <a:ea typeface="Ebrima" panose="02000000000000000000" pitchFamily="2" charset="0"/>
                          <a:cs typeface="Ebrima" panose="02000000000000000000" pitchFamily="2" charset="0"/>
                        </a:rPr>
                        <a:t>Coati</a:t>
                      </a:r>
                    </a:p>
                  </a:txBody>
                  <a:tcPr anchor="ctr"/>
                </a:tc>
                <a:extLst>
                  <a:ext uri="{0D108BD9-81ED-4DB2-BD59-A6C34878D82A}">
                    <a16:rowId xmlns:a16="http://schemas.microsoft.com/office/drawing/2014/main" val="3308313832"/>
                  </a:ext>
                </a:extLst>
              </a:tr>
              <a:tr h="949945">
                <a:tc>
                  <a:txBody>
                    <a:bodyPr/>
                    <a:lstStyle/>
                    <a:p>
                      <a:r>
                        <a:rPr lang="en-US" sz="2800" dirty="0">
                          <a:latin typeface="Ebrima" panose="02000000000000000000" pitchFamily="2" charset="0"/>
                          <a:ea typeface="Ebrima" panose="02000000000000000000" pitchFamily="2" charset="0"/>
                          <a:cs typeface="Ebrima" panose="02000000000000000000" pitchFamily="2" charset="0"/>
                        </a:rPr>
                        <a:t>Alpaca</a:t>
                      </a:r>
                    </a:p>
                  </a:txBody>
                  <a:tcPr anchor="ctr"/>
                </a:tc>
                <a:extLst>
                  <a:ext uri="{0D108BD9-81ED-4DB2-BD59-A6C34878D82A}">
                    <a16:rowId xmlns:a16="http://schemas.microsoft.com/office/drawing/2014/main" val="1752829365"/>
                  </a:ext>
                </a:extLst>
              </a:tr>
              <a:tr h="949945">
                <a:tc>
                  <a:txBody>
                    <a:bodyPr/>
                    <a:lstStyle/>
                    <a:p>
                      <a:r>
                        <a:rPr lang="en-US" sz="2800" dirty="0">
                          <a:latin typeface="Ebrima" panose="02000000000000000000" pitchFamily="2" charset="0"/>
                          <a:ea typeface="Ebrima" panose="02000000000000000000" pitchFamily="2" charset="0"/>
                          <a:cs typeface="Ebrima" panose="02000000000000000000" pitchFamily="2" charset="0"/>
                        </a:rPr>
                        <a:t>Atomic</a:t>
                      </a:r>
                    </a:p>
                  </a:txBody>
                  <a:tcPr anchor="ctr"/>
                </a:tc>
                <a:extLst>
                  <a:ext uri="{0D108BD9-81ED-4DB2-BD59-A6C34878D82A}">
                    <a16:rowId xmlns:a16="http://schemas.microsoft.com/office/drawing/2014/main" val="793690490"/>
                  </a:ext>
                </a:extLst>
              </a:tr>
              <a:tr h="949945">
                <a:tc>
                  <a:txBody>
                    <a:bodyPr/>
                    <a:lstStyle/>
                    <a:p>
                      <a:r>
                        <a:rPr lang="en-US" sz="2800" dirty="0">
                          <a:latin typeface="Ebrima" panose="02000000000000000000" pitchFamily="2" charset="0"/>
                          <a:ea typeface="Ebrima" panose="02000000000000000000" pitchFamily="2" charset="0"/>
                          <a:cs typeface="Ebrima" panose="02000000000000000000" pitchFamily="2" charset="0"/>
                        </a:rPr>
                        <a:t>Hand-Optimized</a:t>
                      </a:r>
                    </a:p>
                  </a:txBody>
                  <a:tcPr anchor="ctr"/>
                </a:tc>
                <a:extLst>
                  <a:ext uri="{0D108BD9-81ED-4DB2-BD59-A6C34878D82A}">
                    <a16:rowId xmlns:a16="http://schemas.microsoft.com/office/drawing/2014/main" val="2725483154"/>
                  </a:ext>
                </a:extLst>
              </a:tr>
            </a:tbl>
          </a:graphicData>
        </a:graphic>
      </p:graphicFrame>
      <p:pic>
        <p:nvPicPr>
          <p:cNvPr id="29" name="Picture 28" descr="A close up of a logo&#10;&#10;Description generated with very high confidence">
            <a:extLst>
              <a:ext uri="{FF2B5EF4-FFF2-40B4-BE49-F238E27FC236}">
                <a16:creationId xmlns:a16="http://schemas.microsoft.com/office/drawing/2014/main" id="{10C22141-DE5F-4ACC-B70B-A5B70EA52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114" y="2436585"/>
            <a:ext cx="1026457" cy="495395"/>
          </a:xfrm>
          <a:prstGeom prst="rect">
            <a:avLst/>
          </a:prstGeom>
        </p:spPr>
      </p:pic>
      <p:pic>
        <p:nvPicPr>
          <p:cNvPr id="30" name="Picture 29">
            <a:extLst>
              <a:ext uri="{FF2B5EF4-FFF2-40B4-BE49-F238E27FC236}">
                <a16:creationId xmlns:a16="http://schemas.microsoft.com/office/drawing/2014/main" id="{62FCCFCE-8B3C-4883-A7E2-03A266D37B25}"/>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ackgroundRemoval t="6184" b="96820" l="9337" r="91155">
                        <a14:foregroundMark x1="47912" y1="90459" x2="45946" y2="96820"/>
                        <a14:foregroundMark x1="18428" y1="16608" x2="55528" y2="19788"/>
                        <a14:foregroundMark x1="43489" y1="12014" x2="44472" y2="9187"/>
                        <a14:foregroundMark x1="26781" y1="9011" x2="25307" y2="6360"/>
                        <a14:foregroundMark x1="53317" y1="14134" x2="55283" y2="17845"/>
                        <a14:foregroundMark x1="56265" y1="18375" x2="57002" y2="34276"/>
                        <a14:foregroundMark x1="67568" y1="55830" x2="81572" y2="58127"/>
                        <a14:foregroundMark x1="89189" y1="66254" x2="91155" y2="75088"/>
                        <a14:foregroundMark x1="91155" y1="75088" x2="89681" y2="80035"/>
                        <a14:foregroundMark x1="55528" y1="53180" x2="55528" y2="53180"/>
                        <a14:backgroundMark x1="1720" y1="36042" x2="10811" y2="87986"/>
                        <a14:backgroundMark x1="10811" y1="87986" x2="19656" y2="94346"/>
                        <a14:backgroundMark x1="19656" y1="94346" x2="26781" y2="96996"/>
                        <a14:backgroundMark x1="24127" y1="3742" x2="31941" y2="1413"/>
                        <a14:backgroundMark x1="4668" y1="9541" x2="24006" y2="3778"/>
                        <a14:backgroundMark x1="46446" y1="5671" x2="82555" y2="11484"/>
                        <a14:backgroundMark x1="33170" y1="3534" x2="46180" y2="5628"/>
                        <a14:backgroundMark x1="82555" y1="11484" x2="76167" y2="43993"/>
                        <a14:backgroundMark x1="76167" y1="43993" x2="79818" y2="52197"/>
                        <a14:backgroundMark x1="84602" y1="55194" x2="86486" y2="56184"/>
                        <a14:backgroundMark x1="58619" y1="34237" x2="59705" y2="44523"/>
                        <a14:backgroundMark x1="55283" y1="2650" x2="56410" y2="13325"/>
                        <a14:backgroundMark x1="59705" y1="44523" x2="68550" y2="54594"/>
                        <a14:backgroundMark x1="81788" y1="57918" x2="99509" y2="62367"/>
                        <a14:backgroundMark x1="68550" y1="54594" x2="68783" y2="54653"/>
                      </a14:backgroundRemoval>
                    </a14:imgEffect>
                  </a14:imgLayer>
                </a14:imgProps>
              </a:ext>
            </a:extLst>
          </a:blip>
          <a:stretch>
            <a:fillRect/>
          </a:stretch>
        </p:blipFill>
        <p:spPr>
          <a:xfrm>
            <a:off x="6799126" y="3181430"/>
            <a:ext cx="570489" cy="793358"/>
          </a:xfrm>
          <a:prstGeom prst="rect">
            <a:avLst/>
          </a:prstGeom>
        </p:spPr>
      </p:pic>
      <p:pic>
        <p:nvPicPr>
          <p:cNvPr id="34" name="Graphic 33" descr="Atom">
            <a:extLst>
              <a:ext uri="{FF2B5EF4-FFF2-40B4-BE49-F238E27FC236}">
                <a16:creationId xmlns:a16="http://schemas.microsoft.com/office/drawing/2014/main" id="{CEAB21BB-C7AA-44D1-B7D6-87BAE38895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27171" y="4089896"/>
            <a:ext cx="914400" cy="914400"/>
          </a:xfrm>
          <a:prstGeom prst="rect">
            <a:avLst/>
          </a:prstGeom>
        </p:spPr>
      </p:pic>
      <p:pic>
        <p:nvPicPr>
          <p:cNvPr id="36" name="Graphic 35" descr="Raised hand">
            <a:extLst>
              <a:ext uri="{FF2B5EF4-FFF2-40B4-BE49-F238E27FC236}">
                <a16:creationId xmlns:a16="http://schemas.microsoft.com/office/drawing/2014/main" id="{75D2F61D-D3D1-4BB0-9E70-D676EC6BD9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07079" y="5150637"/>
            <a:ext cx="634492" cy="634492"/>
          </a:xfrm>
          <a:prstGeom prst="rect">
            <a:avLst/>
          </a:prstGeom>
        </p:spPr>
      </p:pic>
      <p:graphicFrame>
        <p:nvGraphicFramePr>
          <p:cNvPr id="37" name="Table 36">
            <a:extLst>
              <a:ext uri="{FF2B5EF4-FFF2-40B4-BE49-F238E27FC236}">
                <a16:creationId xmlns:a16="http://schemas.microsoft.com/office/drawing/2014/main" id="{14A3DD86-34E2-41FB-9C68-132DDD0E93AF}"/>
              </a:ext>
            </a:extLst>
          </p:cNvPr>
          <p:cNvGraphicFramePr>
            <a:graphicFrameLocks noGrp="1"/>
          </p:cNvGraphicFramePr>
          <p:nvPr>
            <p:extLst>
              <p:ext uri="{D42A27DB-BD31-4B8C-83A1-F6EECF244321}">
                <p14:modId xmlns:p14="http://schemas.microsoft.com/office/powerpoint/2010/main" val="2771123308"/>
              </p:ext>
            </p:extLst>
          </p:nvPr>
        </p:nvGraphicFramePr>
        <p:xfrm>
          <a:off x="8142513" y="1509021"/>
          <a:ext cx="3248578" cy="4492585"/>
        </p:xfrm>
        <a:graphic>
          <a:graphicData uri="http://schemas.openxmlformats.org/drawingml/2006/table">
            <a:tbl>
              <a:tblPr firstRow="1" bandRow="1">
                <a:tableStyleId>{5C22544A-7EE6-4342-B048-85BDC9FD1C3A}</a:tableStyleId>
              </a:tblPr>
              <a:tblGrid>
                <a:gridCol w="2488505">
                  <a:extLst>
                    <a:ext uri="{9D8B030D-6E8A-4147-A177-3AD203B41FA5}">
                      <a16:colId xmlns:a16="http://schemas.microsoft.com/office/drawing/2014/main" val="2652531968"/>
                    </a:ext>
                  </a:extLst>
                </a:gridCol>
                <a:gridCol w="760073">
                  <a:extLst>
                    <a:ext uri="{9D8B030D-6E8A-4147-A177-3AD203B41FA5}">
                      <a16:colId xmlns:a16="http://schemas.microsoft.com/office/drawing/2014/main" val="4124011071"/>
                    </a:ext>
                  </a:extLst>
                </a:gridCol>
              </a:tblGrid>
              <a:tr h="627798">
                <a:tc gridSpan="2">
                  <a:txBody>
                    <a:bodyPr/>
                    <a:lstStyle/>
                    <a:p>
                      <a:r>
                        <a:rPr lang="en-US" sz="2800" dirty="0">
                          <a:latin typeface="Ebrima" panose="02000000000000000000" pitchFamily="2" charset="0"/>
                          <a:ea typeface="Ebrima" panose="02000000000000000000" pitchFamily="2" charset="0"/>
                          <a:cs typeface="Ebrima" panose="02000000000000000000" pitchFamily="2" charset="0"/>
                        </a:rPr>
                        <a:t>Apps</a:t>
                      </a:r>
                    </a:p>
                  </a:txBody>
                  <a:tcPr/>
                </a:tc>
                <a:tc hMerge="1">
                  <a:txBody>
                    <a:bodyPr/>
                    <a:lstStyle/>
                    <a:p>
                      <a:endParaRPr lang="en-US" sz="2800" dirty="0"/>
                    </a:p>
                  </a:txBody>
                  <a:tcPr/>
                </a:tc>
                <a:extLst>
                  <a:ext uri="{0D108BD9-81ED-4DB2-BD59-A6C34878D82A}">
                    <a16:rowId xmlns:a16="http://schemas.microsoft.com/office/drawing/2014/main" val="4041437320"/>
                  </a:ext>
                </a:extLst>
              </a:tr>
              <a:tr h="629198">
                <a:tc>
                  <a:txBody>
                    <a:bodyPr/>
                    <a:lstStyle/>
                    <a:p>
                      <a:r>
                        <a:rPr lang="en-US" sz="2000" dirty="0" err="1">
                          <a:latin typeface="Ebrima" panose="02000000000000000000" pitchFamily="2" charset="0"/>
                          <a:ea typeface="Ebrima" panose="02000000000000000000" pitchFamily="2" charset="0"/>
                          <a:cs typeface="Ebrima" panose="02000000000000000000" pitchFamily="2" charset="0"/>
                        </a:rPr>
                        <a:t>Bitcount</a:t>
                      </a:r>
                      <a:r>
                        <a:rPr lang="en-US" sz="2000" dirty="0">
                          <a:latin typeface="Ebrima" panose="02000000000000000000" pitchFamily="2" charset="0"/>
                          <a:ea typeface="Ebrima" panose="02000000000000000000" pitchFamily="2" charset="0"/>
                          <a:cs typeface="Ebrima" panose="02000000000000000000" pitchFamily="2" charset="0"/>
                        </a:rPr>
                        <a:t> </a:t>
                      </a:r>
                    </a:p>
                  </a:txBody>
                  <a:tcPr anchor="ctr"/>
                </a:tc>
                <a:tc>
                  <a:txBody>
                    <a:bodyPr/>
                    <a:lstStyle/>
                    <a:p>
                      <a:r>
                        <a:rPr lang="en-US" sz="2000" dirty="0">
                          <a:latin typeface="Ebrima" panose="02000000000000000000" pitchFamily="2" charset="0"/>
                          <a:ea typeface="Ebrima" panose="02000000000000000000" pitchFamily="2" charset="0"/>
                          <a:cs typeface="Ebrima" panose="02000000000000000000" pitchFamily="2" charset="0"/>
                        </a:rPr>
                        <a:t>BC</a:t>
                      </a:r>
                    </a:p>
                  </a:txBody>
                  <a:tcPr anchor="ctr"/>
                </a:tc>
                <a:extLst>
                  <a:ext uri="{0D108BD9-81ED-4DB2-BD59-A6C34878D82A}">
                    <a16:rowId xmlns:a16="http://schemas.microsoft.com/office/drawing/2014/main" val="3308313832"/>
                  </a:ext>
                </a:extLst>
              </a:tr>
              <a:tr h="633254">
                <a:tc>
                  <a:txBody>
                    <a:bodyPr/>
                    <a:lstStyle/>
                    <a:p>
                      <a:r>
                        <a:rPr lang="en-US" sz="2000" dirty="0">
                          <a:latin typeface="Ebrima" panose="02000000000000000000" pitchFamily="2" charset="0"/>
                          <a:ea typeface="Ebrima" panose="02000000000000000000" pitchFamily="2" charset="0"/>
                          <a:cs typeface="Ebrima" panose="02000000000000000000" pitchFamily="2" charset="0"/>
                        </a:rPr>
                        <a:t>Activity Recognition </a:t>
                      </a:r>
                    </a:p>
                  </a:txBody>
                  <a:tcPr anchor="ctr"/>
                </a:tc>
                <a:tc>
                  <a:txBody>
                    <a:bodyPr/>
                    <a:lstStyle/>
                    <a:p>
                      <a:r>
                        <a:rPr lang="en-US" sz="2000" dirty="0">
                          <a:latin typeface="Ebrima" panose="02000000000000000000" pitchFamily="2" charset="0"/>
                          <a:ea typeface="Ebrima" panose="02000000000000000000" pitchFamily="2" charset="0"/>
                          <a:cs typeface="Ebrima" panose="02000000000000000000" pitchFamily="2" charset="0"/>
                        </a:rPr>
                        <a:t>AR</a:t>
                      </a:r>
                    </a:p>
                  </a:txBody>
                  <a:tcPr anchor="ctr"/>
                </a:tc>
                <a:extLst>
                  <a:ext uri="{0D108BD9-81ED-4DB2-BD59-A6C34878D82A}">
                    <a16:rowId xmlns:a16="http://schemas.microsoft.com/office/drawing/2014/main" val="1752829365"/>
                  </a:ext>
                </a:extLst>
              </a:tr>
              <a:tr h="630936">
                <a:tc>
                  <a:txBody>
                    <a:bodyPr/>
                    <a:lstStyle/>
                    <a:p>
                      <a:r>
                        <a:rPr lang="en-US" sz="2000" dirty="0">
                          <a:latin typeface="Ebrima" panose="02000000000000000000" pitchFamily="2" charset="0"/>
                          <a:ea typeface="Ebrima" panose="02000000000000000000" pitchFamily="2" charset="0"/>
                          <a:cs typeface="Ebrima" panose="02000000000000000000" pitchFamily="2" charset="0"/>
                        </a:rPr>
                        <a:t>RSA Encryption </a:t>
                      </a:r>
                    </a:p>
                  </a:txBody>
                  <a:tcPr anchor="ctr"/>
                </a:tc>
                <a:tc>
                  <a:txBody>
                    <a:bodyPr/>
                    <a:lstStyle/>
                    <a:p>
                      <a:r>
                        <a:rPr lang="en-US" sz="2000" dirty="0">
                          <a:latin typeface="Ebrima" panose="02000000000000000000" pitchFamily="2" charset="0"/>
                          <a:ea typeface="Ebrima" panose="02000000000000000000" pitchFamily="2" charset="0"/>
                          <a:cs typeface="Ebrima" panose="02000000000000000000" pitchFamily="2" charset="0"/>
                        </a:rPr>
                        <a:t>RSA</a:t>
                      </a:r>
                    </a:p>
                  </a:txBody>
                  <a:tcPr anchor="ctr"/>
                </a:tc>
                <a:extLst>
                  <a:ext uri="{0D108BD9-81ED-4DB2-BD59-A6C34878D82A}">
                    <a16:rowId xmlns:a16="http://schemas.microsoft.com/office/drawing/2014/main" val="793690490"/>
                  </a:ext>
                </a:extLst>
              </a:tr>
              <a:tr h="709527">
                <a:tc>
                  <a:txBody>
                    <a:bodyPr/>
                    <a:lstStyle/>
                    <a:p>
                      <a:r>
                        <a:rPr lang="en-US" sz="2000" dirty="0">
                          <a:latin typeface="Ebrima" panose="02000000000000000000" pitchFamily="2" charset="0"/>
                          <a:ea typeface="Ebrima" panose="02000000000000000000" pitchFamily="2" charset="0"/>
                          <a:cs typeface="Ebrima" panose="02000000000000000000" pitchFamily="2" charset="0"/>
                        </a:rPr>
                        <a:t>Cold-Chain Equipment Monitor</a:t>
                      </a:r>
                    </a:p>
                  </a:txBody>
                  <a:tcPr anchor="ctr"/>
                </a:tc>
                <a:tc>
                  <a:txBody>
                    <a:bodyPr/>
                    <a:lstStyle/>
                    <a:p>
                      <a:r>
                        <a:rPr lang="en-US" sz="2000" dirty="0">
                          <a:latin typeface="Ebrima" panose="02000000000000000000" pitchFamily="2" charset="0"/>
                          <a:ea typeface="Ebrima" panose="02000000000000000000" pitchFamily="2" charset="0"/>
                          <a:cs typeface="Ebrima" panose="02000000000000000000" pitchFamily="2" charset="0"/>
                        </a:rPr>
                        <a:t>CEM</a:t>
                      </a:r>
                    </a:p>
                  </a:txBody>
                  <a:tcPr anchor="ctr"/>
                </a:tc>
                <a:extLst>
                  <a:ext uri="{0D108BD9-81ED-4DB2-BD59-A6C34878D82A}">
                    <a16:rowId xmlns:a16="http://schemas.microsoft.com/office/drawing/2014/main" val="2725483154"/>
                  </a:ext>
                </a:extLst>
              </a:tr>
              <a:tr h="630936">
                <a:tc>
                  <a:txBody>
                    <a:bodyPr/>
                    <a:lstStyle/>
                    <a:p>
                      <a:r>
                        <a:rPr lang="en-US" sz="2000" dirty="0">
                          <a:latin typeface="Ebrima" panose="02000000000000000000" pitchFamily="2" charset="0"/>
                          <a:ea typeface="Ebrima" panose="02000000000000000000" pitchFamily="2" charset="0"/>
                          <a:cs typeface="Ebrima" panose="02000000000000000000" pitchFamily="2" charset="0"/>
                        </a:rPr>
                        <a:t>Cuckoo Filter</a:t>
                      </a:r>
                    </a:p>
                  </a:txBody>
                  <a:tcPr anchor="ctr"/>
                </a:tc>
                <a:tc>
                  <a:txBody>
                    <a:bodyPr/>
                    <a:lstStyle/>
                    <a:p>
                      <a:r>
                        <a:rPr lang="en-US" sz="2000" dirty="0">
                          <a:latin typeface="Ebrima" panose="02000000000000000000" pitchFamily="2" charset="0"/>
                          <a:ea typeface="Ebrima" panose="02000000000000000000" pitchFamily="2" charset="0"/>
                          <a:cs typeface="Ebrima" panose="02000000000000000000" pitchFamily="2" charset="0"/>
                        </a:rPr>
                        <a:t>CF</a:t>
                      </a:r>
                    </a:p>
                  </a:txBody>
                  <a:tcPr anchor="ctr"/>
                </a:tc>
                <a:extLst>
                  <a:ext uri="{0D108BD9-81ED-4DB2-BD59-A6C34878D82A}">
                    <a16:rowId xmlns:a16="http://schemas.microsoft.com/office/drawing/2014/main" val="826595109"/>
                  </a:ext>
                </a:extLst>
              </a:tr>
              <a:tr h="630936">
                <a:tc>
                  <a:txBody>
                    <a:bodyPr/>
                    <a:lstStyle/>
                    <a:p>
                      <a:r>
                        <a:rPr lang="en-US" sz="2000" dirty="0">
                          <a:latin typeface="Ebrima" panose="02000000000000000000" pitchFamily="2" charset="0"/>
                          <a:ea typeface="Ebrima" panose="02000000000000000000" pitchFamily="2" charset="0"/>
                          <a:cs typeface="Ebrima" panose="02000000000000000000" pitchFamily="2" charset="0"/>
                        </a:rPr>
                        <a:t>Blowfish Encryption</a:t>
                      </a:r>
                    </a:p>
                  </a:txBody>
                  <a:tcPr anchor="ctr"/>
                </a:tc>
                <a:tc>
                  <a:txBody>
                    <a:bodyPr/>
                    <a:lstStyle/>
                    <a:p>
                      <a:r>
                        <a:rPr lang="en-US" sz="2000" dirty="0">
                          <a:latin typeface="Ebrima" panose="02000000000000000000" pitchFamily="2" charset="0"/>
                          <a:ea typeface="Ebrima" panose="02000000000000000000" pitchFamily="2" charset="0"/>
                          <a:cs typeface="Ebrima" panose="02000000000000000000" pitchFamily="2" charset="0"/>
                        </a:rPr>
                        <a:t>BF</a:t>
                      </a:r>
                    </a:p>
                  </a:txBody>
                  <a:tcPr anchor="ctr"/>
                </a:tc>
                <a:extLst>
                  <a:ext uri="{0D108BD9-81ED-4DB2-BD59-A6C34878D82A}">
                    <a16:rowId xmlns:a16="http://schemas.microsoft.com/office/drawing/2014/main" val="3703045521"/>
                  </a:ext>
                </a:extLst>
              </a:tr>
            </a:tbl>
          </a:graphicData>
        </a:graphic>
      </p:graphicFrame>
    </p:spTree>
    <p:extLst>
      <p:ext uri="{BB962C8B-B14F-4D97-AF65-F5344CB8AC3E}">
        <p14:creationId xmlns:p14="http://schemas.microsoft.com/office/powerpoint/2010/main" val="369380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D272-9545-4C37-82AC-802C25FD8F87}"/>
              </a:ext>
            </a:extLst>
          </p:cNvPr>
          <p:cNvSpPr>
            <a:spLocks noGrp="1"/>
          </p:cNvSpPr>
          <p:nvPr>
            <p:ph type="title"/>
          </p:nvPr>
        </p:nvSpPr>
        <p:spPr>
          <a:xfrm>
            <a:off x="479354" y="255019"/>
            <a:ext cx="10719588" cy="866159"/>
          </a:xfrm>
        </p:spPr>
        <p:txBody>
          <a:bodyPr>
            <a:normAutofit fontScale="90000"/>
          </a:bodyPr>
          <a:lstStyle/>
          <a:p>
            <a:r>
              <a:rPr lang="en-US" dirty="0">
                <a:latin typeface="Ebrima" panose="02000000000000000000" pitchFamily="2" charset="0"/>
                <a:ea typeface="Ebrima" panose="02000000000000000000" pitchFamily="2" charset="0"/>
                <a:cs typeface="Ebrima" panose="02000000000000000000" pitchFamily="2" charset="0"/>
              </a:rPr>
              <a:t>Coati ensures correct execution with interrupts</a:t>
            </a:r>
          </a:p>
        </p:txBody>
      </p:sp>
      <p:graphicFrame>
        <p:nvGraphicFramePr>
          <p:cNvPr id="5" name="Content Placeholder 4">
            <a:extLst>
              <a:ext uri="{FF2B5EF4-FFF2-40B4-BE49-F238E27FC236}">
                <a16:creationId xmlns:a16="http://schemas.microsoft.com/office/drawing/2014/main" id="{D68E4D24-FAF1-47F5-A5C9-A5E4A25747D3}"/>
              </a:ext>
            </a:extLst>
          </p:cNvPr>
          <p:cNvGraphicFramePr>
            <a:graphicFrameLocks noGrp="1"/>
          </p:cNvGraphicFramePr>
          <p:nvPr>
            <p:ph idx="1"/>
            <p:extLst>
              <p:ext uri="{D42A27DB-BD31-4B8C-83A1-F6EECF244321}">
                <p14:modId xmlns:p14="http://schemas.microsoft.com/office/powerpoint/2010/main" val="178746612"/>
              </p:ext>
            </p:extLst>
          </p:nvPr>
        </p:nvGraphicFramePr>
        <p:xfrm>
          <a:off x="6455925" y="2239238"/>
          <a:ext cx="4194582" cy="4337431"/>
        </p:xfrm>
        <a:graphic>
          <a:graphicData uri="http://schemas.openxmlformats.org/drawingml/2006/table">
            <a:tbl>
              <a:tblPr firstRow="1" bandRow="1">
                <a:tableStyleId>{5C22544A-7EE6-4342-B048-85BDC9FD1C3A}</a:tableStyleId>
              </a:tblPr>
              <a:tblGrid>
                <a:gridCol w="957603">
                  <a:extLst>
                    <a:ext uri="{9D8B030D-6E8A-4147-A177-3AD203B41FA5}">
                      <a16:colId xmlns:a16="http://schemas.microsoft.com/office/drawing/2014/main" val="3403834187"/>
                    </a:ext>
                  </a:extLst>
                </a:gridCol>
                <a:gridCol w="1669708">
                  <a:extLst>
                    <a:ext uri="{9D8B030D-6E8A-4147-A177-3AD203B41FA5}">
                      <a16:colId xmlns:a16="http://schemas.microsoft.com/office/drawing/2014/main" val="1284147644"/>
                    </a:ext>
                  </a:extLst>
                </a:gridCol>
                <a:gridCol w="1567271">
                  <a:extLst>
                    <a:ext uri="{9D8B030D-6E8A-4147-A177-3AD203B41FA5}">
                      <a16:colId xmlns:a16="http://schemas.microsoft.com/office/drawing/2014/main" val="3612849473"/>
                    </a:ext>
                  </a:extLst>
                </a:gridCol>
              </a:tblGrid>
              <a:tr h="619633">
                <a:tc>
                  <a:txBody>
                    <a:bodyPr/>
                    <a:lstStyle/>
                    <a:p>
                      <a:endParaRPr lang="en-US" sz="280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2800" dirty="0">
                          <a:latin typeface="Ebrima" panose="02000000000000000000" pitchFamily="2" charset="0"/>
                          <a:ea typeface="Ebrima" panose="02000000000000000000" pitchFamily="2" charset="0"/>
                          <a:cs typeface="Ebrima" panose="02000000000000000000" pitchFamily="2" charset="0"/>
                        </a:rPr>
                        <a:t>Coati</a:t>
                      </a:r>
                    </a:p>
                  </a:txBody>
                  <a:tcPr/>
                </a:tc>
                <a:tc>
                  <a:txBody>
                    <a:bodyPr/>
                    <a:lstStyle/>
                    <a:p>
                      <a:r>
                        <a:rPr lang="en-US" sz="2800" dirty="0">
                          <a:latin typeface="Ebrima" panose="02000000000000000000" pitchFamily="2" charset="0"/>
                          <a:ea typeface="Ebrima" panose="02000000000000000000" pitchFamily="2" charset="0"/>
                          <a:cs typeface="Ebrima" panose="02000000000000000000" pitchFamily="2" charset="0"/>
                        </a:rPr>
                        <a:t>Alpaca</a:t>
                      </a:r>
                    </a:p>
                  </a:txBody>
                  <a:tcPr/>
                </a:tc>
                <a:extLst>
                  <a:ext uri="{0D108BD9-81ED-4DB2-BD59-A6C34878D82A}">
                    <a16:rowId xmlns:a16="http://schemas.microsoft.com/office/drawing/2014/main" val="1171633983"/>
                  </a:ext>
                </a:extLst>
              </a:tr>
              <a:tr h="619633">
                <a:tc>
                  <a:txBody>
                    <a:bodyPr/>
                    <a:lstStyle/>
                    <a:p>
                      <a:r>
                        <a:rPr lang="en-US" sz="2800" dirty="0">
                          <a:latin typeface="Ebrima" panose="02000000000000000000" pitchFamily="2" charset="0"/>
                          <a:ea typeface="Ebrima" panose="02000000000000000000" pitchFamily="2" charset="0"/>
                          <a:cs typeface="Ebrima" panose="02000000000000000000" pitchFamily="2" charset="0"/>
                        </a:rPr>
                        <a:t>BC</a:t>
                      </a:r>
                    </a:p>
                  </a:txBody>
                  <a:tcPr/>
                </a:tc>
                <a:tc>
                  <a:txBody>
                    <a:bodyPr/>
                    <a:lstStyle/>
                    <a:p>
                      <a:endParaRPr lang="en-US" sz="280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280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943366528"/>
                  </a:ext>
                </a:extLst>
              </a:tr>
              <a:tr h="619633">
                <a:tc>
                  <a:txBody>
                    <a:bodyPr/>
                    <a:lstStyle/>
                    <a:p>
                      <a:r>
                        <a:rPr lang="en-US" sz="2800" dirty="0">
                          <a:latin typeface="Ebrima" panose="02000000000000000000" pitchFamily="2" charset="0"/>
                          <a:ea typeface="Ebrima" panose="02000000000000000000" pitchFamily="2" charset="0"/>
                          <a:cs typeface="Ebrima" panose="02000000000000000000" pitchFamily="2" charset="0"/>
                        </a:rPr>
                        <a:t>AR</a:t>
                      </a: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280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14228886"/>
                  </a:ext>
                </a:extLst>
              </a:tr>
              <a:tr h="619633">
                <a:tc>
                  <a:txBody>
                    <a:bodyPr/>
                    <a:lstStyle/>
                    <a:p>
                      <a:r>
                        <a:rPr lang="en-US" sz="2800" dirty="0">
                          <a:latin typeface="Ebrima" panose="02000000000000000000" pitchFamily="2" charset="0"/>
                          <a:ea typeface="Ebrima" panose="02000000000000000000" pitchFamily="2" charset="0"/>
                          <a:cs typeface="Ebrima" panose="02000000000000000000" pitchFamily="2" charset="0"/>
                        </a:rPr>
                        <a:t>RSA</a:t>
                      </a: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180242125"/>
                  </a:ext>
                </a:extLst>
              </a:tr>
              <a:tr h="619633">
                <a:tc>
                  <a:txBody>
                    <a:bodyPr/>
                    <a:lstStyle/>
                    <a:p>
                      <a:r>
                        <a:rPr lang="en-US" sz="2800" dirty="0">
                          <a:latin typeface="Ebrima" panose="02000000000000000000" pitchFamily="2" charset="0"/>
                          <a:ea typeface="Ebrima" panose="02000000000000000000" pitchFamily="2" charset="0"/>
                          <a:cs typeface="Ebrima" panose="02000000000000000000" pitchFamily="2" charset="0"/>
                        </a:rPr>
                        <a:t>CEM</a:t>
                      </a: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130042867"/>
                  </a:ext>
                </a:extLst>
              </a:tr>
              <a:tr h="619633">
                <a:tc>
                  <a:txBody>
                    <a:bodyPr/>
                    <a:lstStyle/>
                    <a:p>
                      <a:r>
                        <a:rPr lang="en-US" sz="2800" dirty="0">
                          <a:latin typeface="Ebrima" panose="02000000000000000000" pitchFamily="2" charset="0"/>
                          <a:ea typeface="Ebrima" panose="02000000000000000000" pitchFamily="2" charset="0"/>
                          <a:cs typeface="Ebrima" panose="02000000000000000000" pitchFamily="2" charset="0"/>
                        </a:rPr>
                        <a:t>CF</a:t>
                      </a: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157258865"/>
                  </a:ext>
                </a:extLst>
              </a:tr>
              <a:tr h="619633">
                <a:tc>
                  <a:txBody>
                    <a:bodyPr/>
                    <a:lstStyle/>
                    <a:p>
                      <a:r>
                        <a:rPr lang="en-US" sz="2800" dirty="0">
                          <a:latin typeface="Ebrima" panose="02000000000000000000" pitchFamily="2" charset="0"/>
                          <a:ea typeface="Ebrima" panose="02000000000000000000" pitchFamily="2" charset="0"/>
                          <a:cs typeface="Ebrima" panose="02000000000000000000" pitchFamily="2" charset="0"/>
                        </a:rPr>
                        <a:t>BF</a:t>
                      </a:r>
                    </a:p>
                  </a:txBody>
                  <a:tcPr/>
                </a:tc>
                <a:tc>
                  <a:txBody>
                    <a:bodyPr/>
                    <a:lstStyle/>
                    <a:p>
                      <a:endParaRPr lang="en-US" sz="280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280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475069299"/>
                  </a:ext>
                </a:extLst>
              </a:tr>
            </a:tbl>
          </a:graphicData>
        </a:graphic>
      </p:graphicFrame>
      <p:sp>
        <p:nvSpPr>
          <p:cNvPr id="4" name="Slide Number Placeholder 3">
            <a:extLst>
              <a:ext uri="{FF2B5EF4-FFF2-40B4-BE49-F238E27FC236}">
                <a16:creationId xmlns:a16="http://schemas.microsoft.com/office/drawing/2014/main" id="{7E55E8B4-5B83-4D6F-9CE4-CBAAF38E75CF}"/>
              </a:ext>
            </a:extLst>
          </p:cNvPr>
          <p:cNvSpPr>
            <a:spLocks noGrp="1"/>
          </p:cNvSpPr>
          <p:nvPr>
            <p:ph type="sldNum" sz="quarter" idx="12"/>
          </p:nvPr>
        </p:nvSpPr>
        <p:spPr/>
        <p:txBody>
          <a:bodyPr/>
          <a:lstStyle/>
          <a:p>
            <a:fld id="{124C33C6-A528-426A-827B-9E840661F4FD}" type="slidenum">
              <a:rPr lang="en-US" smtClean="0"/>
              <a:t>19</a:t>
            </a:fld>
            <a:endParaRPr lang="en-US"/>
          </a:p>
        </p:txBody>
      </p:sp>
      <p:pic>
        <p:nvPicPr>
          <p:cNvPr id="7" name="Graphic 6" descr="Checkmark">
            <a:extLst>
              <a:ext uri="{FF2B5EF4-FFF2-40B4-BE49-F238E27FC236}">
                <a16:creationId xmlns:a16="http://schemas.microsoft.com/office/drawing/2014/main" id="{6D97D4C9-9C68-42C0-BC11-3B2BCA664E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6890" y="2862931"/>
            <a:ext cx="582795" cy="582795"/>
          </a:xfrm>
          <a:prstGeom prst="rect">
            <a:avLst/>
          </a:prstGeom>
        </p:spPr>
      </p:pic>
      <p:pic>
        <p:nvPicPr>
          <p:cNvPr id="14" name="Graphic 13" descr="Close">
            <a:extLst>
              <a:ext uri="{FF2B5EF4-FFF2-40B4-BE49-F238E27FC236}">
                <a16:creationId xmlns:a16="http://schemas.microsoft.com/office/drawing/2014/main" id="{B0B2C27D-A15B-4EED-A0FA-B3BEB825D6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6891" y="3542374"/>
            <a:ext cx="582794" cy="582794"/>
          </a:xfrm>
          <a:prstGeom prst="rect">
            <a:avLst/>
          </a:prstGeom>
        </p:spPr>
      </p:pic>
      <p:pic>
        <p:nvPicPr>
          <p:cNvPr id="15" name="Graphic 14" descr="Close">
            <a:extLst>
              <a:ext uri="{FF2B5EF4-FFF2-40B4-BE49-F238E27FC236}">
                <a16:creationId xmlns:a16="http://schemas.microsoft.com/office/drawing/2014/main" id="{7C549204-7E99-401A-AF6E-C2ED34E6CF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6891" y="4168293"/>
            <a:ext cx="582794" cy="582794"/>
          </a:xfrm>
          <a:prstGeom prst="rect">
            <a:avLst/>
          </a:prstGeom>
        </p:spPr>
      </p:pic>
      <p:pic>
        <p:nvPicPr>
          <p:cNvPr id="16" name="Graphic 15" descr="Close">
            <a:extLst>
              <a:ext uri="{FF2B5EF4-FFF2-40B4-BE49-F238E27FC236}">
                <a16:creationId xmlns:a16="http://schemas.microsoft.com/office/drawing/2014/main" id="{EDC7BDED-1918-414E-8ED3-B1903BE77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6891" y="5361511"/>
            <a:ext cx="582794" cy="582794"/>
          </a:xfrm>
          <a:prstGeom prst="rect">
            <a:avLst/>
          </a:prstGeom>
        </p:spPr>
      </p:pic>
      <p:pic>
        <p:nvPicPr>
          <p:cNvPr id="17" name="Graphic 16" descr="Close">
            <a:extLst>
              <a:ext uri="{FF2B5EF4-FFF2-40B4-BE49-F238E27FC236}">
                <a16:creationId xmlns:a16="http://schemas.microsoft.com/office/drawing/2014/main" id="{D7E8DEF3-1B0F-46C4-9A1E-A952544E89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6891" y="4772452"/>
            <a:ext cx="582794" cy="582794"/>
          </a:xfrm>
          <a:prstGeom prst="rect">
            <a:avLst/>
          </a:prstGeom>
        </p:spPr>
      </p:pic>
      <p:pic>
        <p:nvPicPr>
          <p:cNvPr id="18" name="Graphic 17" descr="Close">
            <a:extLst>
              <a:ext uri="{FF2B5EF4-FFF2-40B4-BE49-F238E27FC236}">
                <a16:creationId xmlns:a16="http://schemas.microsoft.com/office/drawing/2014/main" id="{66A3B9A1-B07A-4B21-A37E-0CC69602E4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6891" y="5979867"/>
            <a:ext cx="582794" cy="582794"/>
          </a:xfrm>
          <a:prstGeom prst="rect">
            <a:avLst/>
          </a:prstGeom>
        </p:spPr>
      </p:pic>
      <p:pic>
        <p:nvPicPr>
          <p:cNvPr id="35" name="Graphic 34" descr="Checkmark">
            <a:extLst>
              <a:ext uri="{FF2B5EF4-FFF2-40B4-BE49-F238E27FC236}">
                <a16:creationId xmlns:a16="http://schemas.microsoft.com/office/drawing/2014/main" id="{0B1A197E-A0A4-4C7F-A0A3-6AC776DC54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955" y="2871774"/>
            <a:ext cx="582795" cy="582795"/>
          </a:xfrm>
          <a:prstGeom prst="rect">
            <a:avLst/>
          </a:prstGeom>
        </p:spPr>
      </p:pic>
      <p:pic>
        <p:nvPicPr>
          <p:cNvPr id="36" name="Graphic 35" descr="Checkmark">
            <a:extLst>
              <a:ext uri="{FF2B5EF4-FFF2-40B4-BE49-F238E27FC236}">
                <a16:creationId xmlns:a16="http://schemas.microsoft.com/office/drawing/2014/main" id="{752444CB-FC07-4A3F-9260-891EA8691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955" y="3454568"/>
            <a:ext cx="582795" cy="582795"/>
          </a:xfrm>
          <a:prstGeom prst="rect">
            <a:avLst/>
          </a:prstGeom>
        </p:spPr>
      </p:pic>
      <p:pic>
        <p:nvPicPr>
          <p:cNvPr id="37" name="Graphic 36" descr="Checkmark">
            <a:extLst>
              <a:ext uri="{FF2B5EF4-FFF2-40B4-BE49-F238E27FC236}">
                <a16:creationId xmlns:a16="http://schemas.microsoft.com/office/drawing/2014/main" id="{B79F8B6F-C103-4D3B-BC70-EF005DDBA4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955" y="4123551"/>
            <a:ext cx="582795" cy="582795"/>
          </a:xfrm>
          <a:prstGeom prst="rect">
            <a:avLst/>
          </a:prstGeom>
        </p:spPr>
      </p:pic>
      <p:pic>
        <p:nvPicPr>
          <p:cNvPr id="38" name="Graphic 37" descr="Checkmark">
            <a:extLst>
              <a:ext uri="{FF2B5EF4-FFF2-40B4-BE49-F238E27FC236}">
                <a16:creationId xmlns:a16="http://schemas.microsoft.com/office/drawing/2014/main" id="{C2A3D5A4-EEFC-4B40-978D-6D0856A3BE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954" y="4792474"/>
            <a:ext cx="582795" cy="582795"/>
          </a:xfrm>
          <a:prstGeom prst="rect">
            <a:avLst/>
          </a:prstGeom>
        </p:spPr>
      </p:pic>
      <p:pic>
        <p:nvPicPr>
          <p:cNvPr id="39" name="Graphic 38" descr="Checkmark">
            <a:extLst>
              <a:ext uri="{FF2B5EF4-FFF2-40B4-BE49-F238E27FC236}">
                <a16:creationId xmlns:a16="http://schemas.microsoft.com/office/drawing/2014/main" id="{5385A7C0-1986-47FF-A775-C928670D72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953" y="5309267"/>
            <a:ext cx="582795" cy="582795"/>
          </a:xfrm>
          <a:prstGeom prst="rect">
            <a:avLst/>
          </a:prstGeom>
        </p:spPr>
      </p:pic>
      <p:pic>
        <p:nvPicPr>
          <p:cNvPr id="42" name="Graphic 41" descr="Checkmark">
            <a:extLst>
              <a:ext uri="{FF2B5EF4-FFF2-40B4-BE49-F238E27FC236}">
                <a16:creationId xmlns:a16="http://schemas.microsoft.com/office/drawing/2014/main" id="{800C854F-C9D5-4541-96B5-52D92568CC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952" y="5979866"/>
            <a:ext cx="582795" cy="582795"/>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CE9357AF-C767-4FA2-9D1B-C8C8FAABF6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3619" y="1427644"/>
            <a:ext cx="1601890" cy="773114"/>
          </a:xfrm>
          <a:prstGeom prst="rect">
            <a:avLst/>
          </a:prstGeom>
        </p:spPr>
      </p:pic>
      <p:pic>
        <p:nvPicPr>
          <p:cNvPr id="20" name="Picture 19">
            <a:extLst>
              <a:ext uri="{FF2B5EF4-FFF2-40B4-BE49-F238E27FC236}">
                <a16:creationId xmlns:a16="http://schemas.microsoft.com/office/drawing/2014/main" id="{4B542693-E148-418E-838E-92C30C090832}"/>
              </a:ext>
            </a:extLst>
          </p:cNvPr>
          <p:cNvPicPr>
            <a:picLocks noChangeAspect="1"/>
          </p:cNvPicPr>
          <p:nvPr/>
        </p:nvPicPr>
        <p:blipFill>
          <a:blip r:embed="rId8">
            <a:biLevel thresh="75000"/>
            <a:extLst>
              <a:ext uri="{BEBA8EAE-BF5A-486C-A8C5-ECC9F3942E4B}">
                <a14:imgProps xmlns:a14="http://schemas.microsoft.com/office/drawing/2010/main">
                  <a14:imgLayer r:embed="rId9">
                    <a14:imgEffect>
                      <a14:backgroundRemoval t="6184" b="96820" l="9337" r="91155">
                        <a14:foregroundMark x1="47912" y1="90459" x2="45946" y2="96820"/>
                        <a14:foregroundMark x1="18428" y1="16608" x2="55528" y2="19788"/>
                        <a14:foregroundMark x1="43489" y1="12014" x2="44472" y2="9187"/>
                        <a14:foregroundMark x1="26781" y1="9011" x2="25307" y2="6360"/>
                        <a14:foregroundMark x1="53317" y1="14134" x2="55283" y2="17845"/>
                        <a14:foregroundMark x1="56265" y1="18375" x2="57002" y2="34276"/>
                        <a14:foregroundMark x1="67568" y1="55830" x2="81572" y2="58127"/>
                        <a14:foregroundMark x1="89189" y1="66254" x2="91155" y2="75088"/>
                        <a14:foregroundMark x1="91155" y1="75088" x2="89681" y2="80035"/>
                        <a14:foregroundMark x1="55528" y1="53180" x2="55528" y2="53180"/>
                        <a14:backgroundMark x1="1720" y1="36042" x2="10811" y2="87986"/>
                        <a14:backgroundMark x1="10811" y1="87986" x2="19656" y2="94346"/>
                        <a14:backgroundMark x1="19656" y1="94346" x2="26781" y2="96996"/>
                        <a14:backgroundMark x1="24127" y1="3742" x2="31941" y2="1413"/>
                        <a14:backgroundMark x1="4668" y1="9541" x2="24006" y2="3778"/>
                        <a14:backgroundMark x1="46446" y1="5671" x2="82555" y2="11484"/>
                        <a14:backgroundMark x1="33170" y1="3534" x2="46180" y2="5628"/>
                        <a14:backgroundMark x1="82555" y1="11484" x2="76167" y2="43993"/>
                        <a14:backgroundMark x1="76167" y1="43993" x2="79818" y2="52197"/>
                        <a14:backgroundMark x1="84602" y1="55194" x2="86486" y2="56184"/>
                        <a14:backgroundMark x1="58619" y1="34237" x2="59705" y2="44523"/>
                        <a14:backgroundMark x1="55283" y1="2650" x2="56410" y2="13325"/>
                        <a14:backgroundMark x1="59705" y1="44523" x2="68550" y2="54594"/>
                        <a14:backgroundMark x1="81788" y1="57918" x2="99509" y2="62367"/>
                        <a14:backgroundMark x1="68550" y1="54594" x2="68783" y2="54653"/>
                      </a14:backgroundRemoval>
                    </a14:imgEffect>
                  </a14:imgLayer>
                </a14:imgProps>
              </a:ext>
            </a:extLst>
          </a:blip>
          <a:stretch>
            <a:fillRect/>
          </a:stretch>
        </p:blipFill>
        <p:spPr>
          <a:xfrm>
            <a:off x="9332779" y="1008022"/>
            <a:ext cx="885344" cy="1231216"/>
          </a:xfrm>
          <a:prstGeom prst="rect">
            <a:avLst/>
          </a:prstGeom>
        </p:spPr>
      </p:pic>
      <p:sp>
        <p:nvSpPr>
          <p:cNvPr id="21" name="Content Placeholder 2">
            <a:extLst>
              <a:ext uri="{FF2B5EF4-FFF2-40B4-BE49-F238E27FC236}">
                <a16:creationId xmlns:a16="http://schemas.microsoft.com/office/drawing/2014/main" id="{2903341D-83A8-4E06-90F6-E1F21887E318}"/>
              </a:ext>
            </a:extLst>
          </p:cNvPr>
          <p:cNvSpPr txBox="1">
            <a:spLocks/>
          </p:cNvSpPr>
          <p:nvPr/>
        </p:nvSpPr>
        <p:spPr>
          <a:xfrm>
            <a:off x="377559" y="2807094"/>
            <a:ext cx="6023241" cy="2793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Ebrima" panose="02000000000000000000" pitchFamily="2" charset="0"/>
              <a:ea typeface="Ebrima" panose="02000000000000000000" pitchFamily="2" charset="0"/>
              <a:cs typeface="Ebrima" panose="02000000000000000000" pitchFamily="2" charset="0"/>
            </a:endParaRPr>
          </a:p>
        </p:txBody>
      </p:sp>
      <p:sp>
        <p:nvSpPr>
          <p:cNvPr id="22" name="Content Placeholder 2">
            <a:extLst>
              <a:ext uri="{FF2B5EF4-FFF2-40B4-BE49-F238E27FC236}">
                <a16:creationId xmlns:a16="http://schemas.microsoft.com/office/drawing/2014/main" id="{47150F31-9F48-4D3D-A7EB-044BD758DAD7}"/>
              </a:ext>
            </a:extLst>
          </p:cNvPr>
          <p:cNvSpPr txBox="1">
            <a:spLocks/>
          </p:cNvSpPr>
          <p:nvPr/>
        </p:nvSpPr>
        <p:spPr>
          <a:xfrm>
            <a:off x="218832" y="2771508"/>
            <a:ext cx="6023241" cy="2793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Ebrima" panose="02000000000000000000" pitchFamily="2" charset="0"/>
                <a:ea typeface="Ebrima" panose="02000000000000000000" pitchFamily="2" charset="0"/>
                <a:cs typeface="Ebrima" panose="02000000000000000000" pitchFamily="2" charset="0"/>
              </a:rPr>
              <a:t>Synchronization was carefully added to the Alpaca code</a:t>
            </a:r>
          </a:p>
          <a:p>
            <a:r>
              <a:rPr lang="en-US" dirty="0">
                <a:latin typeface="Ebrima" panose="02000000000000000000" pitchFamily="2" charset="0"/>
                <a:ea typeface="Ebrima" panose="02000000000000000000" pitchFamily="2" charset="0"/>
                <a:cs typeface="Ebrima" panose="02000000000000000000" pitchFamily="2" charset="0"/>
              </a:rPr>
              <a:t>Both systems used the same task decomposition</a:t>
            </a:r>
          </a:p>
          <a:p>
            <a:r>
              <a:rPr lang="en-US" dirty="0">
                <a:latin typeface="Ebrima" panose="02000000000000000000" pitchFamily="2" charset="0"/>
                <a:ea typeface="Ebrima" panose="02000000000000000000" pitchFamily="2" charset="0"/>
                <a:cs typeface="Ebrima" panose="02000000000000000000" pitchFamily="2" charset="0"/>
              </a:rPr>
              <a:t>Data in Alpaca still become inconsistent</a:t>
            </a:r>
          </a:p>
          <a:p>
            <a:endParaRPr lang="en-US"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03944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BD1D5E-576D-44DF-A3C9-72B8C61A5AB4}"/>
              </a:ext>
            </a:extLst>
          </p:cNvPr>
          <p:cNvSpPr/>
          <p:nvPr/>
        </p:nvSpPr>
        <p:spPr>
          <a:xfrm>
            <a:off x="7427135" y="563716"/>
            <a:ext cx="794559" cy="776092"/>
          </a:xfrm>
          <a:prstGeom prst="rect">
            <a:avLst/>
          </a:prstGeom>
          <a:solidFill>
            <a:srgbClr val="C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C81860-8AB7-48EF-8BC8-46F317DF0521}"/>
              </a:ext>
            </a:extLst>
          </p:cNvPr>
          <p:cNvSpPr>
            <a:spLocks noGrp="1"/>
          </p:cNvSpPr>
          <p:nvPr>
            <p:ph idx="1"/>
          </p:nvPr>
        </p:nvSpPr>
        <p:spPr>
          <a:xfrm>
            <a:off x="604078" y="628512"/>
            <a:ext cx="5788884" cy="3377150"/>
          </a:xfrm>
        </p:spPr>
        <p:txBody>
          <a:bodyPr>
            <a:normAutofit lnSpcReduction="10000"/>
          </a:bodyPr>
          <a:lstStyle/>
          <a:p>
            <a:pPr marL="0" indent="0">
              <a:buNone/>
            </a:pPr>
            <a:r>
              <a:rPr lang="en-US" sz="1200" dirty="0">
                <a:latin typeface="Ebrima" panose="02000000000000000000" pitchFamily="2" charset="0"/>
                <a:ea typeface="Ebrima" panose="02000000000000000000" pitchFamily="2" charset="0"/>
                <a:cs typeface="Ebrima" panose="02000000000000000000" pitchFamily="2" charset="0"/>
              </a:rPr>
              <a:t> </a:t>
            </a:r>
            <a:r>
              <a:rPr lang="en-US" sz="5400" dirty="0">
                <a:latin typeface="Ebrima" panose="02000000000000000000" pitchFamily="2" charset="0"/>
                <a:ea typeface="Ebrima" panose="02000000000000000000" pitchFamily="2" charset="0"/>
                <a:cs typeface="Ebrima" panose="02000000000000000000" pitchFamily="2" charset="0"/>
              </a:rPr>
              <a:t>Intermittent</a:t>
            </a:r>
          </a:p>
          <a:p>
            <a:pPr marL="0" indent="0">
              <a:buNone/>
            </a:pPr>
            <a:r>
              <a:rPr lang="en-US" sz="5400" dirty="0">
                <a:latin typeface="Ebrima" panose="02000000000000000000" pitchFamily="2" charset="0"/>
                <a:ea typeface="Ebrima" panose="02000000000000000000" pitchFamily="2" charset="0"/>
                <a:cs typeface="Ebrima" panose="02000000000000000000" pitchFamily="2" charset="0"/>
              </a:rPr>
              <a:t>Energy-Harvesting</a:t>
            </a:r>
          </a:p>
          <a:p>
            <a:pPr marL="0" indent="0">
              <a:buNone/>
            </a:pPr>
            <a:r>
              <a:rPr lang="en-US" sz="5400" dirty="0">
                <a:latin typeface="Ebrima" panose="02000000000000000000" pitchFamily="2" charset="0"/>
                <a:ea typeface="Ebrima" panose="02000000000000000000" pitchFamily="2" charset="0"/>
                <a:cs typeface="Ebrima" panose="02000000000000000000" pitchFamily="2" charset="0"/>
              </a:rPr>
              <a:t>Computing</a:t>
            </a:r>
          </a:p>
          <a:p>
            <a:pPr marL="0" indent="0">
              <a:buNone/>
            </a:pPr>
            <a:r>
              <a:rPr lang="en-US" sz="5400" dirty="0">
                <a:latin typeface="Ebrima" panose="02000000000000000000" pitchFamily="2" charset="0"/>
                <a:ea typeface="Ebrima" panose="02000000000000000000" pitchFamily="2" charset="0"/>
                <a:cs typeface="Ebrima" panose="02000000000000000000" pitchFamily="2" charset="0"/>
              </a:rPr>
              <a:t>Systems</a:t>
            </a:r>
          </a:p>
        </p:txBody>
      </p:sp>
      <p:sp>
        <p:nvSpPr>
          <p:cNvPr id="4" name="Slide Number Placeholder 3">
            <a:extLst>
              <a:ext uri="{FF2B5EF4-FFF2-40B4-BE49-F238E27FC236}">
                <a16:creationId xmlns:a16="http://schemas.microsoft.com/office/drawing/2014/main" id="{A65412A1-73F2-4D2E-B079-8E95DAE38812}"/>
              </a:ext>
            </a:extLst>
          </p:cNvPr>
          <p:cNvSpPr>
            <a:spLocks noGrp="1"/>
          </p:cNvSpPr>
          <p:nvPr>
            <p:ph type="sldNum" sz="quarter" idx="12"/>
          </p:nvPr>
        </p:nvSpPr>
        <p:spPr/>
        <p:txBody>
          <a:bodyPr/>
          <a:lstStyle/>
          <a:p>
            <a:fld id="{124C33C6-A528-426A-827B-9E840661F4FD}" type="slidenum">
              <a:rPr lang="en-US" smtClean="0"/>
              <a:t>2</a:t>
            </a:fld>
            <a:endParaRPr lang="en-US" dirty="0"/>
          </a:p>
        </p:txBody>
      </p:sp>
      <p:pic>
        <p:nvPicPr>
          <p:cNvPr id="8" name="Picture 7" descr="A close up of a building&#10;&#10;Description automatically generated">
            <a:extLst>
              <a:ext uri="{FF2B5EF4-FFF2-40B4-BE49-F238E27FC236}">
                <a16:creationId xmlns:a16="http://schemas.microsoft.com/office/drawing/2014/main" id="{644AA7BD-2557-4312-A373-8926AF40A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78" y="4079874"/>
            <a:ext cx="3994433" cy="2396660"/>
          </a:xfrm>
          <a:prstGeom prst="rect">
            <a:avLst/>
          </a:prstGeom>
        </p:spPr>
      </p:pic>
      <p:pic>
        <p:nvPicPr>
          <p:cNvPr id="10" name="Picture 9">
            <a:extLst>
              <a:ext uri="{FF2B5EF4-FFF2-40B4-BE49-F238E27FC236}">
                <a16:creationId xmlns:a16="http://schemas.microsoft.com/office/drawing/2014/main" id="{4A41E48C-0E66-4114-AB66-97695EA22701}"/>
              </a:ext>
            </a:extLst>
          </p:cNvPr>
          <p:cNvPicPr>
            <a:picLocks noChangeAspect="1"/>
          </p:cNvPicPr>
          <p:nvPr/>
        </p:nvPicPr>
        <p:blipFill>
          <a:blip r:embed="rId4"/>
          <a:stretch>
            <a:fillRect/>
          </a:stretch>
        </p:blipFill>
        <p:spPr>
          <a:xfrm>
            <a:off x="6913941" y="3572284"/>
            <a:ext cx="3200830" cy="3200830"/>
          </a:xfrm>
          <a:prstGeom prst="rect">
            <a:avLst/>
          </a:prstGeom>
        </p:spPr>
      </p:pic>
      <p:sp>
        <p:nvSpPr>
          <p:cNvPr id="17" name="Arc 16">
            <a:extLst>
              <a:ext uri="{FF2B5EF4-FFF2-40B4-BE49-F238E27FC236}">
                <a16:creationId xmlns:a16="http://schemas.microsoft.com/office/drawing/2014/main" id="{8123DC78-8D0A-4F1C-86E6-505F68F726EB}"/>
              </a:ext>
            </a:extLst>
          </p:cNvPr>
          <p:cNvSpPr/>
          <p:nvPr/>
        </p:nvSpPr>
        <p:spPr>
          <a:xfrm>
            <a:off x="7382424" y="560226"/>
            <a:ext cx="2370443" cy="1489817"/>
          </a:xfrm>
          <a:prstGeom prst="arc">
            <a:avLst>
              <a:gd name="adj1" fmla="val 11273500"/>
              <a:gd name="adj2" fmla="val 14755122"/>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B6302EA-281F-4904-8F63-8A22825AD18E}"/>
              </a:ext>
            </a:extLst>
          </p:cNvPr>
          <p:cNvCxnSpPr>
            <a:cxnSpLocks/>
            <a:endCxn id="20" idx="0"/>
          </p:cNvCxnSpPr>
          <p:nvPr/>
        </p:nvCxnSpPr>
        <p:spPr>
          <a:xfrm>
            <a:off x="8229493" y="578699"/>
            <a:ext cx="94250" cy="3472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FB3B7A21-EF05-4998-89E2-B5D87CA75457}"/>
              </a:ext>
            </a:extLst>
          </p:cNvPr>
          <p:cNvSpPr/>
          <p:nvPr/>
        </p:nvSpPr>
        <p:spPr>
          <a:xfrm>
            <a:off x="8135625" y="583738"/>
            <a:ext cx="2370443" cy="1489817"/>
          </a:xfrm>
          <a:prstGeom prst="arc">
            <a:avLst>
              <a:gd name="adj1" fmla="val 12119530"/>
              <a:gd name="adj2" fmla="val 14755122"/>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CF6282F-5680-4A99-8C27-5ACE33D9AE14}"/>
              </a:ext>
            </a:extLst>
          </p:cNvPr>
          <p:cNvCxnSpPr>
            <a:cxnSpLocks/>
            <a:endCxn id="22" idx="0"/>
          </p:cNvCxnSpPr>
          <p:nvPr/>
        </p:nvCxnSpPr>
        <p:spPr>
          <a:xfrm>
            <a:off x="9004525" y="602811"/>
            <a:ext cx="102049" cy="3422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B865FAA2-5105-4CF1-8D54-44D9D3223F00}"/>
              </a:ext>
            </a:extLst>
          </p:cNvPr>
          <p:cNvSpPr/>
          <p:nvPr/>
        </p:nvSpPr>
        <p:spPr>
          <a:xfrm>
            <a:off x="8918456" y="602811"/>
            <a:ext cx="2370443" cy="1489817"/>
          </a:xfrm>
          <a:prstGeom prst="arc">
            <a:avLst>
              <a:gd name="adj1" fmla="val 12119530"/>
              <a:gd name="adj2" fmla="val 14755122"/>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2DED683-8CF1-44A6-A172-198B1A103571}"/>
              </a:ext>
            </a:extLst>
          </p:cNvPr>
          <p:cNvCxnSpPr>
            <a:cxnSpLocks/>
          </p:cNvCxnSpPr>
          <p:nvPr/>
        </p:nvCxnSpPr>
        <p:spPr>
          <a:xfrm>
            <a:off x="9780623" y="625458"/>
            <a:ext cx="102049" cy="3422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2C847338-C321-4FD8-B4A2-F8301E4E0AAC}"/>
              </a:ext>
            </a:extLst>
          </p:cNvPr>
          <p:cNvSpPr/>
          <p:nvPr/>
        </p:nvSpPr>
        <p:spPr>
          <a:xfrm>
            <a:off x="9701287" y="610775"/>
            <a:ext cx="2370443" cy="1489817"/>
          </a:xfrm>
          <a:prstGeom prst="arc">
            <a:avLst>
              <a:gd name="adj1" fmla="val 12119530"/>
              <a:gd name="adj2" fmla="val 14755122"/>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5B83C2E-17C9-40B8-86EE-A974B8882EF9}"/>
              </a:ext>
            </a:extLst>
          </p:cNvPr>
          <p:cNvCxnSpPr>
            <a:cxnSpLocks/>
          </p:cNvCxnSpPr>
          <p:nvPr/>
        </p:nvCxnSpPr>
        <p:spPr>
          <a:xfrm>
            <a:off x="10554238" y="632535"/>
            <a:ext cx="102049" cy="3422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16B145-61E3-42E8-B106-1C7FD6F05734}"/>
              </a:ext>
            </a:extLst>
          </p:cNvPr>
          <p:cNvCxnSpPr>
            <a:cxnSpLocks/>
          </p:cNvCxnSpPr>
          <p:nvPr/>
        </p:nvCxnSpPr>
        <p:spPr>
          <a:xfrm flipV="1">
            <a:off x="7413028" y="487832"/>
            <a:ext cx="14107" cy="8598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5B16616-C087-4D59-8794-126612DFC2B8}"/>
              </a:ext>
            </a:extLst>
          </p:cNvPr>
          <p:cNvCxnSpPr>
            <a:cxnSpLocks/>
          </p:cNvCxnSpPr>
          <p:nvPr/>
        </p:nvCxnSpPr>
        <p:spPr>
          <a:xfrm>
            <a:off x="7382424" y="1340944"/>
            <a:ext cx="3663424" cy="137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98B6A8FD-B19E-4FB0-B5BE-86B2D5460261}"/>
              </a:ext>
            </a:extLst>
          </p:cNvPr>
          <p:cNvSpPr/>
          <p:nvPr/>
        </p:nvSpPr>
        <p:spPr>
          <a:xfrm>
            <a:off x="8856574" y="5869986"/>
            <a:ext cx="543133" cy="525985"/>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9C8D5E9-5ED8-462E-9746-2D816F076B2F}"/>
              </a:ext>
            </a:extLst>
          </p:cNvPr>
          <p:cNvSpPr/>
          <p:nvPr/>
        </p:nvSpPr>
        <p:spPr>
          <a:xfrm>
            <a:off x="8369424" y="6098677"/>
            <a:ext cx="281032" cy="377857"/>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F4BA5B53-AD84-434C-A2F0-1DF42AA67254}"/>
              </a:ext>
            </a:extLst>
          </p:cNvPr>
          <p:cNvSpPr/>
          <p:nvPr/>
        </p:nvSpPr>
        <p:spPr>
          <a:xfrm>
            <a:off x="8382935" y="4676519"/>
            <a:ext cx="435571" cy="42616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12615F1-CF00-4E7E-8C05-68B48580E3A3}"/>
              </a:ext>
            </a:extLst>
          </p:cNvPr>
          <p:cNvSpPr/>
          <p:nvPr/>
        </p:nvSpPr>
        <p:spPr>
          <a:xfrm>
            <a:off x="9581254" y="5270096"/>
            <a:ext cx="379989" cy="365126"/>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5ABA9C6-DBBD-4727-B061-93A9D0BCB06E}"/>
              </a:ext>
            </a:extLst>
          </p:cNvPr>
          <p:cNvSpPr/>
          <p:nvPr/>
        </p:nvSpPr>
        <p:spPr>
          <a:xfrm>
            <a:off x="9096270" y="4607192"/>
            <a:ext cx="316950" cy="28364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8A5A571A-630B-44AE-9848-18BC25C39884}"/>
              </a:ext>
            </a:extLst>
          </p:cNvPr>
          <p:cNvSpPr/>
          <p:nvPr/>
        </p:nvSpPr>
        <p:spPr>
          <a:xfrm>
            <a:off x="9096270" y="4889600"/>
            <a:ext cx="316950" cy="28364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DCE3DB28-90C8-4B4D-9FB8-76DC981C5666}"/>
              </a:ext>
            </a:extLst>
          </p:cNvPr>
          <p:cNvSpPr/>
          <p:nvPr/>
        </p:nvSpPr>
        <p:spPr>
          <a:xfrm>
            <a:off x="9294589" y="5173073"/>
            <a:ext cx="277106" cy="28364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1DA4B615-C73A-4441-BF20-880EA54F14CA}"/>
              </a:ext>
            </a:extLst>
          </p:cNvPr>
          <p:cNvSpPr/>
          <p:nvPr/>
        </p:nvSpPr>
        <p:spPr>
          <a:xfrm>
            <a:off x="6905109" y="6051398"/>
            <a:ext cx="1022804" cy="465676"/>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gnetic Disk 46">
            <a:extLst>
              <a:ext uri="{FF2B5EF4-FFF2-40B4-BE49-F238E27FC236}">
                <a16:creationId xmlns:a16="http://schemas.microsoft.com/office/drawing/2014/main" id="{850092E5-38C3-483F-A981-9BC00500D25C}"/>
              </a:ext>
            </a:extLst>
          </p:cNvPr>
          <p:cNvSpPr/>
          <p:nvPr/>
        </p:nvSpPr>
        <p:spPr bwMode="auto">
          <a:xfrm>
            <a:off x="8063203" y="2159777"/>
            <a:ext cx="640080" cy="640080"/>
          </a:xfrm>
          <a:prstGeom prst="flowChartMagneticDisk">
            <a:avLst/>
          </a:prstGeom>
          <a:solidFill>
            <a:schemeClr val="accent5"/>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48" name="Flowchart: Magnetic Disk 47">
            <a:extLst>
              <a:ext uri="{FF2B5EF4-FFF2-40B4-BE49-F238E27FC236}">
                <a16:creationId xmlns:a16="http://schemas.microsoft.com/office/drawing/2014/main" id="{B9D90101-7678-469B-9AC2-8CB5EFAABE48}"/>
              </a:ext>
            </a:extLst>
          </p:cNvPr>
          <p:cNvSpPr/>
          <p:nvPr/>
        </p:nvSpPr>
        <p:spPr bwMode="auto">
          <a:xfrm>
            <a:off x="8063203" y="2154127"/>
            <a:ext cx="640080" cy="640080"/>
          </a:xfrm>
          <a:prstGeom prst="flowChartMagneticDisk">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49" name="Flowchart: Magnetic Disk 48">
            <a:extLst>
              <a:ext uri="{FF2B5EF4-FFF2-40B4-BE49-F238E27FC236}">
                <a16:creationId xmlns:a16="http://schemas.microsoft.com/office/drawing/2014/main" id="{2AC31EF7-4674-490D-8F71-89FA1C93811D}"/>
              </a:ext>
            </a:extLst>
          </p:cNvPr>
          <p:cNvSpPr/>
          <p:nvPr/>
        </p:nvSpPr>
        <p:spPr bwMode="auto">
          <a:xfrm>
            <a:off x="8056286" y="2155097"/>
            <a:ext cx="640080" cy="640080"/>
          </a:xfrm>
          <a:prstGeom prst="flowChartMagneticDisk">
            <a:avLst/>
          </a:prstGeom>
          <a:solidFill>
            <a:schemeClr val="accent4"/>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pic>
        <p:nvPicPr>
          <p:cNvPr id="50" name="Picture 49">
            <a:extLst>
              <a:ext uri="{FF2B5EF4-FFF2-40B4-BE49-F238E27FC236}">
                <a16:creationId xmlns:a16="http://schemas.microsoft.com/office/drawing/2014/main" id="{1D6CE0DF-CECE-4CF9-8BF2-5D054334C7B6}"/>
              </a:ext>
            </a:extLst>
          </p:cNvPr>
          <p:cNvPicPr>
            <a:picLocks noChangeAspect="1"/>
          </p:cNvPicPr>
          <p:nvPr/>
        </p:nvPicPr>
        <p:blipFill rotWithShape="1">
          <a:blip r:embed="rId5"/>
          <a:srcRect b="42768"/>
          <a:stretch/>
        </p:blipFill>
        <p:spPr>
          <a:xfrm>
            <a:off x="8047113" y="2147899"/>
            <a:ext cx="658425" cy="376828"/>
          </a:xfrm>
          <a:prstGeom prst="rect">
            <a:avLst/>
          </a:prstGeom>
        </p:spPr>
      </p:pic>
      <p:sp>
        <p:nvSpPr>
          <p:cNvPr id="51" name="Arc 50">
            <a:extLst>
              <a:ext uri="{FF2B5EF4-FFF2-40B4-BE49-F238E27FC236}">
                <a16:creationId xmlns:a16="http://schemas.microsoft.com/office/drawing/2014/main" id="{DBE8B7B4-B746-4CA5-A744-D2C0348E680F}"/>
              </a:ext>
            </a:extLst>
          </p:cNvPr>
          <p:cNvSpPr/>
          <p:nvPr/>
        </p:nvSpPr>
        <p:spPr bwMode="auto">
          <a:xfrm>
            <a:off x="8047113" y="2290626"/>
            <a:ext cx="658426" cy="328400"/>
          </a:xfrm>
          <a:prstGeom prst="arc">
            <a:avLst>
              <a:gd name="adj1" fmla="val 532991"/>
              <a:gd name="adj2" fmla="val 10317496"/>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pic>
        <p:nvPicPr>
          <p:cNvPr id="53" name="Graphic 52" descr="Cell Tower">
            <a:extLst>
              <a:ext uri="{FF2B5EF4-FFF2-40B4-BE49-F238E27FC236}">
                <a16:creationId xmlns:a16="http://schemas.microsoft.com/office/drawing/2014/main" id="{B92CE530-6473-46B9-AE14-307E5CA3B5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2931" y="1618544"/>
            <a:ext cx="914400" cy="914400"/>
          </a:xfrm>
          <a:prstGeom prst="rect">
            <a:avLst/>
          </a:prstGeom>
        </p:spPr>
      </p:pic>
      <p:pic>
        <p:nvPicPr>
          <p:cNvPr id="55" name="Graphic 54" descr="Voice">
            <a:extLst>
              <a:ext uri="{FF2B5EF4-FFF2-40B4-BE49-F238E27FC236}">
                <a16:creationId xmlns:a16="http://schemas.microsoft.com/office/drawing/2014/main" id="{3E52A005-FF6A-4AB9-B1B6-17376596AB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53465" y="1462848"/>
            <a:ext cx="914400" cy="914400"/>
          </a:xfrm>
          <a:prstGeom prst="rect">
            <a:avLst/>
          </a:prstGeom>
        </p:spPr>
      </p:pic>
      <p:pic>
        <p:nvPicPr>
          <p:cNvPr id="57" name="Graphic 56" descr="Thermometer">
            <a:extLst>
              <a:ext uri="{FF2B5EF4-FFF2-40B4-BE49-F238E27FC236}">
                <a16:creationId xmlns:a16="http://schemas.microsoft.com/office/drawing/2014/main" id="{633A2E87-0AC2-413C-8DB1-CB91AD84F7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46661" y="2532871"/>
            <a:ext cx="914400" cy="914400"/>
          </a:xfrm>
          <a:prstGeom prst="rect">
            <a:avLst/>
          </a:prstGeom>
        </p:spPr>
      </p:pic>
      <p:pic>
        <p:nvPicPr>
          <p:cNvPr id="59" name="Graphic 58" descr="Sun">
            <a:extLst>
              <a:ext uri="{FF2B5EF4-FFF2-40B4-BE49-F238E27FC236}">
                <a16:creationId xmlns:a16="http://schemas.microsoft.com/office/drawing/2014/main" id="{3EA2837D-D9C8-4202-B79A-40C72314DB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42111" y="2566102"/>
            <a:ext cx="914400" cy="914400"/>
          </a:xfrm>
          <a:prstGeom prst="rect">
            <a:avLst/>
          </a:prstGeom>
        </p:spPr>
      </p:pic>
      <p:pic>
        <p:nvPicPr>
          <p:cNvPr id="61" name="Graphic 60" descr="Lightning bolt">
            <a:extLst>
              <a:ext uri="{FF2B5EF4-FFF2-40B4-BE49-F238E27FC236}">
                <a16:creationId xmlns:a16="http://schemas.microsoft.com/office/drawing/2014/main" id="{A590DEEF-A346-46B0-A2A6-DC8F81D3EFE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87644" y="2392728"/>
            <a:ext cx="386189" cy="386189"/>
          </a:xfrm>
          <a:prstGeom prst="rect">
            <a:avLst/>
          </a:prstGeom>
        </p:spPr>
      </p:pic>
      <p:cxnSp>
        <p:nvCxnSpPr>
          <p:cNvPr id="65" name="Connector: Elbow 64">
            <a:extLst>
              <a:ext uri="{FF2B5EF4-FFF2-40B4-BE49-F238E27FC236}">
                <a16:creationId xmlns:a16="http://schemas.microsoft.com/office/drawing/2014/main" id="{25BFA3EE-3177-4839-BF1C-26896D881A36}"/>
              </a:ext>
            </a:extLst>
          </p:cNvPr>
          <p:cNvCxnSpPr>
            <a:cxnSpLocks/>
          </p:cNvCxnSpPr>
          <p:nvPr/>
        </p:nvCxnSpPr>
        <p:spPr>
          <a:xfrm>
            <a:off x="7510756" y="2117885"/>
            <a:ext cx="536357" cy="181216"/>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12D2E7AE-C991-40EC-8BC6-3C38F6723F09}"/>
              </a:ext>
            </a:extLst>
          </p:cNvPr>
          <p:cNvCxnSpPr>
            <a:cxnSpLocks/>
          </p:cNvCxnSpPr>
          <p:nvPr/>
        </p:nvCxnSpPr>
        <p:spPr>
          <a:xfrm flipV="1">
            <a:off x="7567665" y="2607933"/>
            <a:ext cx="479448" cy="31983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A144CA63-5767-4344-9F9E-A6B167E8CA2D}"/>
              </a:ext>
            </a:extLst>
          </p:cNvPr>
          <p:cNvCxnSpPr>
            <a:cxnSpLocks/>
          </p:cNvCxnSpPr>
          <p:nvPr/>
        </p:nvCxnSpPr>
        <p:spPr>
          <a:xfrm rot="10800000">
            <a:off x="8703283" y="2607934"/>
            <a:ext cx="491844" cy="200413"/>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5D08B8D2-20DF-42DC-B956-FDE26336ED37}"/>
              </a:ext>
            </a:extLst>
          </p:cNvPr>
          <p:cNvCxnSpPr>
            <a:cxnSpLocks/>
          </p:cNvCxnSpPr>
          <p:nvPr/>
        </p:nvCxnSpPr>
        <p:spPr>
          <a:xfrm flipV="1">
            <a:off x="8694620" y="2071804"/>
            <a:ext cx="519516" cy="37351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7E945F-8936-46EC-B909-2EBC81744254}"/>
              </a:ext>
            </a:extLst>
          </p:cNvPr>
          <p:cNvSpPr txBox="1"/>
          <p:nvPr/>
        </p:nvSpPr>
        <p:spPr>
          <a:xfrm>
            <a:off x="8800851" y="1295176"/>
            <a:ext cx="740570" cy="369332"/>
          </a:xfrm>
          <a:prstGeom prst="rect">
            <a:avLst/>
          </a:prstGeom>
          <a:noFill/>
        </p:spPr>
        <p:txBody>
          <a:bodyPr wrap="square" rtlCol="0">
            <a:spAutoFit/>
          </a:bodyPr>
          <a:lstStyle/>
          <a:p>
            <a:r>
              <a:rPr lang="en-US" dirty="0">
                <a:latin typeface="Ebrima" panose="02000000000000000000" pitchFamily="2" charset="0"/>
                <a:ea typeface="Ebrima" panose="02000000000000000000" pitchFamily="2" charset="0"/>
                <a:cs typeface="Ebrima" panose="02000000000000000000" pitchFamily="2" charset="0"/>
              </a:rPr>
              <a:t>Time</a:t>
            </a:r>
          </a:p>
        </p:txBody>
      </p:sp>
      <p:sp>
        <p:nvSpPr>
          <p:cNvPr id="46" name="TextBox 45">
            <a:extLst>
              <a:ext uri="{FF2B5EF4-FFF2-40B4-BE49-F238E27FC236}">
                <a16:creationId xmlns:a16="http://schemas.microsoft.com/office/drawing/2014/main" id="{B03AD46A-183D-432C-9F9B-3128DD4E769F}"/>
              </a:ext>
            </a:extLst>
          </p:cNvPr>
          <p:cNvSpPr txBox="1"/>
          <p:nvPr/>
        </p:nvSpPr>
        <p:spPr>
          <a:xfrm rot="16200000">
            <a:off x="6761293" y="670601"/>
            <a:ext cx="887242" cy="369332"/>
          </a:xfrm>
          <a:prstGeom prst="rect">
            <a:avLst/>
          </a:prstGeom>
          <a:noFill/>
        </p:spPr>
        <p:txBody>
          <a:bodyPr wrap="square" rtlCol="0">
            <a:spAutoFit/>
          </a:bodyPr>
          <a:lstStyle/>
          <a:p>
            <a:r>
              <a:rPr lang="en-US" dirty="0">
                <a:latin typeface="Ebrima" panose="02000000000000000000" pitchFamily="2" charset="0"/>
                <a:ea typeface="Ebrima" panose="02000000000000000000" pitchFamily="2" charset="0"/>
                <a:cs typeface="Ebrima" panose="02000000000000000000" pitchFamily="2" charset="0"/>
              </a:rPr>
              <a:t>Energy</a:t>
            </a:r>
          </a:p>
        </p:txBody>
      </p:sp>
      <p:sp>
        <p:nvSpPr>
          <p:cNvPr id="52" name="TextBox 51">
            <a:extLst>
              <a:ext uri="{FF2B5EF4-FFF2-40B4-BE49-F238E27FC236}">
                <a16:creationId xmlns:a16="http://schemas.microsoft.com/office/drawing/2014/main" id="{F3430E7C-0567-4587-A59B-AE41D3F462D0}"/>
              </a:ext>
            </a:extLst>
          </p:cNvPr>
          <p:cNvSpPr txBox="1"/>
          <p:nvPr/>
        </p:nvSpPr>
        <p:spPr>
          <a:xfrm>
            <a:off x="2894006" y="6033184"/>
            <a:ext cx="3171605" cy="646331"/>
          </a:xfrm>
          <a:prstGeom prst="rect">
            <a:avLst/>
          </a:prstGeom>
          <a:noFill/>
        </p:spPr>
        <p:txBody>
          <a:bodyPr wrap="square" rtlCol="0">
            <a:spAutoFit/>
          </a:bodyPr>
          <a:lstStyle/>
          <a:p>
            <a:r>
              <a:rPr lang="en-US" dirty="0">
                <a:latin typeface="Ebrima" panose="02000000000000000000" pitchFamily="2" charset="0"/>
                <a:ea typeface="Ebrima" panose="02000000000000000000" pitchFamily="2" charset="0"/>
                <a:cs typeface="Ebrima" panose="02000000000000000000" pitchFamily="2" charset="0"/>
              </a:rPr>
              <a:t>ML/AI beyond the edge</a:t>
            </a:r>
          </a:p>
          <a:p>
            <a:r>
              <a:rPr lang="en-US" dirty="0">
                <a:latin typeface="Ebrima" panose="02000000000000000000" pitchFamily="2" charset="0"/>
                <a:ea typeface="Ebrima" panose="02000000000000000000" pitchFamily="2" charset="0"/>
                <a:cs typeface="Ebrima" panose="02000000000000000000" pitchFamily="2" charset="0"/>
              </a:rPr>
              <a:t>[Sonic &amp; Tails, ASPLOS 2019]</a:t>
            </a:r>
          </a:p>
        </p:txBody>
      </p:sp>
      <p:sp>
        <p:nvSpPr>
          <p:cNvPr id="6" name="Speech Bubble: Rectangle 5">
            <a:extLst>
              <a:ext uri="{FF2B5EF4-FFF2-40B4-BE49-F238E27FC236}">
                <a16:creationId xmlns:a16="http://schemas.microsoft.com/office/drawing/2014/main" id="{2CF37AAB-45EB-4C3A-92CC-4D5C11120F5A}"/>
              </a:ext>
            </a:extLst>
          </p:cNvPr>
          <p:cNvSpPr/>
          <p:nvPr/>
        </p:nvSpPr>
        <p:spPr>
          <a:xfrm>
            <a:off x="7020248" y="42141"/>
            <a:ext cx="1113077" cy="364825"/>
          </a:xfrm>
          <a:prstGeom prst="wedgeRectCallout">
            <a:avLst>
              <a:gd name="adj1" fmla="val 15352"/>
              <a:gd name="adj2" fmla="val 145610"/>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Ebrima" panose="02000000000000000000" pitchFamily="2" charset="0"/>
                <a:ea typeface="Ebrima" panose="02000000000000000000" pitchFamily="2" charset="0"/>
                <a:cs typeface="Ebrima" panose="02000000000000000000" pitchFamily="2" charset="0"/>
              </a:rPr>
              <a:t>Charging</a:t>
            </a:r>
          </a:p>
        </p:txBody>
      </p:sp>
      <p:sp>
        <p:nvSpPr>
          <p:cNvPr id="54" name="Speech Bubble: Rectangle 53">
            <a:extLst>
              <a:ext uri="{FF2B5EF4-FFF2-40B4-BE49-F238E27FC236}">
                <a16:creationId xmlns:a16="http://schemas.microsoft.com/office/drawing/2014/main" id="{1EB1BC70-F3FC-466B-A800-332EA2DEA4EC}"/>
              </a:ext>
            </a:extLst>
          </p:cNvPr>
          <p:cNvSpPr/>
          <p:nvPr/>
        </p:nvSpPr>
        <p:spPr>
          <a:xfrm>
            <a:off x="8270896" y="42140"/>
            <a:ext cx="1430391" cy="371349"/>
          </a:xfrm>
          <a:prstGeom prst="wedgeRectCallout">
            <a:avLst>
              <a:gd name="adj1" fmla="val -47471"/>
              <a:gd name="adj2" fmla="val 142376"/>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Ebrima" panose="02000000000000000000" pitchFamily="2" charset="0"/>
                <a:ea typeface="Ebrima" panose="02000000000000000000" pitchFamily="2" charset="0"/>
                <a:cs typeface="Ebrima" panose="02000000000000000000" pitchFamily="2" charset="0"/>
              </a:rPr>
              <a:t>Powered on</a:t>
            </a:r>
          </a:p>
        </p:txBody>
      </p:sp>
      <p:sp>
        <p:nvSpPr>
          <p:cNvPr id="5" name="Oval 4">
            <a:extLst>
              <a:ext uri="{FF2B5EF4-FFF2-40B4-BE49-F238E27FC236}">
                <a16:creationId xmlns:a16="http://schemas.microsoft.com/office/drawing/2014/main" id="{3926A46B-2210-4ECF-87E0-959E8ECA3429}"/>
              </a:ext>
            </a:extLst>
          </p:cNvPr>
          <p:cNvSpPr/>
          <p:nvPr/>
        </p:nvSpPr>
        <p:spPr>
          <a:xfrm>
            <a:off x="8245142" y="805952"/>
            <a:ext cx="212713" cy="2146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2D2588-3F38-4DD9-B4FA-20C35AA12CDF}"/>
              </a:ext>
            </a:extLst>
          </p:cNvPr>
          <p:cNvSpPr/>
          <p:nvPr/>
        </p:nvSpPr>
        <p:spPr>
          <a:xfrm>
            <a:off x="8683115" y="1017416"/>
            <a:ext cx="1437616" cy="2571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prstClr val="black"/>
                </a:solidFill>
                <a:latin typeface="Ebrima" panose="02000000000000000000" pitchFamily="2" charset="0"/>
                <a:ea typeface="Ebrima" panose="02000000000000000000" pitchFamily="2" charset="0"/>
                <a:cs typeface="Ebrima" panose="02000000000000000000" pitchFamily="2" charset="0"/>
              </a:rPr>
              <a:t>Power down</a:t>
            </a:r>
          </a:p>
        </p:txBody>
      </p:sp>
      <p:cxnSp>
        <p:nvCxnSpPr>
          <p:cNvPr id="13" name="Straight Connector 12">
            <a:extLst>
              <a:ext uri="{FF2B5EF4-FFF2-40B4-BE49-F238E27FC236}">
                <a16:creationId xmlns:a16="http://schemas.microsoft.com/office/drawing/2014/main" id="{91AEA0E8-63F0-4ED3-88DC-6AFDBE8F8545}"/>
              </a:ext>
            </a:extLst>
          </p:cNvPr>
          <p:cNvCxnSpPr>
            <a:stCxn id="5" idx="5"/>
            <a:endCxn id="7" idx="1"/>
          </p:cNvCxnSpPr>
          <p:nvPr/>
        </p:nvCxnSpPr>
        <p:spPr>
          <a:xfrm>
            <a:off x="8426704" y="989174"/>
            <a:ext cx="256411" cy="1567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385A67D-546C-4153-B512-F7253A0D9E9F}"/>
              </a:ext>
            </a:extLst>
          </p:cNvPr>
          <p:cNvSpPr txBox="1"/>
          <p:nvPr/>
        </p:nvSpPr>
        <p:spPr>
          <a:xfrm>
            <a:off x="10103677" y="5577165"/>
            <a:ext cx="1645837" cy="646331"/>
          </a:xfrm>
          <a:prstGeom prst="rect">
            <a:avLst/>
          </a:prstGeom>
          <a:noFill/>
        </p:spPr>
        <p:txBody>
          <a:bodyPr wrap="square" rtlCol="0">
            <a:spAutoFit/>
          </a:bodyPr>
          <a:lstStyle/>
          <a:p>
            <a:r>
              <a:rPr lang="en-US" dirty="0">
                <a:latin typeface="Ebrima" panose="02000000000000000000" pitchFamily="2" charset="0"/>
                <a:ea typeface="Ebrima" panose="02000000000000000000" pitchFamily="2" charset="0"/>
                <a:cs typeface="Ebrima" panose="02000000000000000000" pitchFamily="2" charset="0"/>
              </a:rPr>
              <a:t>[Capybara, ASPLOS 2018]</a:t>
            </a:r>
          </a:p>
        </p:txBody>
      </p:sp>
    </p:spTree>
    <p:extLst>
      <p:ext uri="{BB962C8B-B14F-4D97-AF65-F5344CB8AC3E}">
        <p14:creationId xmlns:p14="http://schemas.microsoft.com/office/powerpoint/2010/main" val="41094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4472C4"/>
                                      </p:to>
                                    </p:animClr>
                                    <p:animClr clrSpc="rgb" dir="cw">
                                      <p:cBhvr>
                                        <p:cTn id="7" dur="500" fill="hold"/>
                                        <p:tgtEl>
                                          <p:spTgt spid="3">
                                            <p:txEl>
                                              <p:pRg st="1" end="1"/>
                                            </p:txEl>
                                          </p:spTgt>
                                        </p:tgtEl>
                                        <p:attrNameLst>
                                          <p:attrName>fillcolor</p:attrName>
                                        </p:attrNameLst>
                                      </p:cBhvr>
                                      <p:to>
                                        <a:srgbClr val="4472C4"/>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3">
                                            <p:txEl>
                                              <p:pRg st="0" end="0"/>
                                            </p:txEl>
                                          </p:spTgt>
                                        </p:tgtEl>
                                        <p:attrNameLst>
                                          <p:attrName>style.color</p:attrName>
                                        </p:attrNameLst>
                                      </p:cBhvr>
                                      <p:to>
                                        <a:srgbClr val="4472C4"/>
                                      </p:to>
                                    </p:animClr>
                                    <p:animClr clrSpc="rgb" dir="cw">
                                      <p:cBhvr>
                                        <p:cTn id="42" dur="500" fill="hold"/>
                                        <p:tgtEl>
                                          <p:spTgt spid="3">
                                            <p:txEl>
                                              <p:pRg st="0" end="0"/>
                                            </p:txEl>
                                          </p:spTgt>
                                        </p:tgtEl>
                                        <p:attrNameLst>
                                          <p:attrName>fillcolor</p:attrName>
                                        </p:attrNameLst>
                                      </p:cBhvr>
                                      <p:to>
                                        <a:srgbClr val="4472C4"/>
                                      </p:to>
                                    </p:animClr>
                                    <p:set>
                                      <p:cBhvr>
                                        <p:cTn id="43" dur="500" fill="hold"/>
                                        <p:tgtEl>
                                          <p:spTgt spid="3">
                                            <p:txEl>
                                              <p:pRg st="0" end="0"/>
                                            </p:txEl>
                                          </p:spTgt>
                                        </p:tgtEl>
                                        <p:attrNameLst>
                                          <p:attrName>fill.type</p:attrName>
                                        </p:attrNameLst>
                                      </p:cBhvr>
                                      <p:to>
                                        <p:strVal val="solid"/>
                                      </p:to>
                                    </p:set>
                                    <p:set>
                                      <p:cBhvr>
                                        <p:cTn id="44" dur="500" fill="hold"/>
                                        <p:tgtEl>
                                          <p:spTgt spid="3">
                                            <p:txEl>
                                              <p:pRg st="0" end="0"/>
                                            </p:txEl>
                                          </p:spTgt>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9" presetClass="emph" presetSubtype="0" fill="hold" grpId="0" nodeType="clickEffect">
                                  <p:stCondLst>
                                    <p:cond delay="0"/>
                                  </p:stCondLst>
                                  <p:childTnLst>
                                    <p:animClr clrSpc="rgb" dir="cw">
                                      <p:cBhvr override="childStyle">
                                        <p:cTn id="92" dur="500" fill="hold"/>
                                        <p:tgtEl>
                                          <p:spTgt spid="3">
                                            <p:txEl>
                                              <p:pRg st="2" end="2"/>
                                            </p:txEl>
                                          </p:spTgt>
                                        </p:tgtEl>
                                        <p:attrNameLst>
                                          <p:attrName>style.color</p:attrName>
                                        </p:attrNameLst>
                                      </p:cBhvr>
                                      <p:to>
                                        <a:srgbClr val="4472C4"/>
                                      </p:to>
                                    </p:animClr>
                                    <p:animClr clrSpc="rgb" dir="cw">
                                      <p:cBhvr>
                                        <p:cTn id="93" dur="500" fill="hold"/>
                                        <p:tgtEl>
                                          <p:spTgt spid="3">
                                            <p:txEl>
                                              <p:pRg st="2" end="2"/>
                                            </p:txEl>
                                          </p:spTgt>
                                        </p:tgtEl>
                                        <p:attrNameLst>
                                          <p:attrName>fillcolor</p:attrName>
                                        </p:attrNameLst>
                                      </p:cBhvr>
                                      <p:to>
                                        <a:srgbClr val="4472C4"/>
                                      </p:to>
                                    </p:animClr>
                                    <p:set>
                                      <p:cBhvr>
                                        <p:cTn id="94" dur="500" fill="hold"/>
                                        <p:tgtEl>
                                          <p:spTgt spid="3">
                                            <p:txEl>
                                              <p:pRg st="2" end="2"/>
                                            </p:txEl>
                                          </p:spTgt>
                                        </p:tgtEl>
                                        <p:attrNameLst>
                                          <p:attrName>fill.type</p:attrName>
                                        </p:attrNameLst>
                                      </p:cBhvr>
                                      <p:to>
                                        <p:strVal val="solid"/>
                                      </p:to>
                                    </p:set>
                                    <p:set>
                                      <p:cBhvr>
                                        <p:cTn id="95" dur="500" fill="hold"/>
                                        <p:tgtEl>
                                          <p:spTgt spid="3">
                                            <p:txEl>
                                              <p:pRg st="2" end="2"/>
                                            </p:txEl>
                                          </p:spTgt>
                                        </p:tgtEl>
                                        <p:attrNameLst>
                                          <p:attrName>fill.on</p:attrName>
                                        </p:attrNameLst>
                                      </p:cBhvr>
                                      <p:to>
                                        <p:strVal val="true"/>
                                      </p:to>
                                    </p:set>
                                  </p:childTnLst>
                                </p:cTn>
                              </p:par>
                              <p:par>
                                <p:cTn id="96" presetID="1" presetClass="entr" presetSubtype="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9" presetClass="emph" presetSubtype="0" fill="hold" grpId="0" nodeType="clickEffect">
                                  <p:stCondLst>
                                    <p:cond delay="0"/>
                                  </p:stCondLst>
                                  <p:childTnLst>
                                    <p:animClr clrSpc="rgb" dir="cw">
                                      <p:cBhvr override="childStyle">
                                        <p:cTn id="103" dur="500" fill="hold"/>
                                        <p:tgtEl>
                                          <p:spTgt spid="3">
                                            <p:txEl>
                                              <p:pRg st="3" end="3"/>
                                            </p:txEl>
                                          </p:spTgt>
                                        </p:tgtEl>
                                        <p:attrNameLst>
                                          <p:attrName>style.color</p:attrName>
                                        </p:attrNameLst>
                                      </p:cBhvr>
                                      <p:to>
                                        <a:srgbClr val="4472C4"/>
                                      </p:to>
                                    </p:animClr>
                                    <p:animClr clrSpc="rgb" dir="cw">
                                      <p:cBhvr>
                                        <p:cTn id="104" dur="500" fill="hold"/>
                                        <p:tgtEl>
                                          <p:spTgt spid="3">
                                            <p:txEl>
                                              <p:pRg st="3" end="3"/>
                                            </p:txEl>
                                          </p:spTgt>
                                        </p:tgtEl>
                                        <p:attrNameLst>
                                          <p:attrName>fillcolor</p:attrName>
                                        </p:attrNameLst>
                                      </p:cBhvr>
                                      <p:to>
                                        <a:srgbClr val="4472C4"/>
                                      </p:to>
                                    </p:animClr>
                                    <p:set>
                                      <p:cBhvr>
                                        <p:cTn id="105" dur="500" fill="hold"/>
                                        <p:tgtEl>
                                          <p:spTgt spid="3">
                                            <p:txEl>
                                              <p:pRg st="3" end="3"/>
                                            </p:txEl>
                                          </p:spTgt>
                                        </p:tgtEl>
                                        <p:attrNameLst>
                                          <p:attrName>fill.type</p:attrName>
                                        </p:attrNameLst>
                                      </p:cBhvr>
                                      <p:to>
                                        <p:strVal val="solid"/>
                                      </p:to>
                                    </p:set>
                                    <p:set>
                                      <p:cBhvr>
                                        <p:cTn id="106" dur="500" fill="hold"/>
                                        <p:tgtEl>
                                          <p:spTgt spid="3">
                                            <p:txEl>
                                              <p:pRg st="3" end="3"/>
                                            </p:txEl>
                                          </p:spTgt>
                                        </p:tgtEl>
                                        <p:attrNameLst>
                                          <p:attrName>fill.on</p:attrName>
                                        </p:attrNameLst>
                                      </p:cBhvr>
                                      <p:to>
                                        <p:strVal val="true"/>
                                      </p:to>
                                    </p:set>
                                  </p:childTnLst>
                                </p:cTn>
                              </p:par>
                              <p:par>
                                <p:cTn id="107" presetID="1" presetClass="entr" presetSubtype="0"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uiExpand="1" build="p"/>
      <p:bldP spid="17" grpId="0" animBg="1"/>
      <p:bldP spid="20" grpId="0" animBg="1"/>
      <p:bldP spid="22" grpId="0" animBg="1"/>
      <p:bldP spid="26"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1" grpId="0" animBg="1"/>
      <p:bldP spid="2" grpId="0"/>
      <p:bldP spid="46" grpId="0"/>
      <p:bldP spid="52" grpId="0"/>
      <p:bldP spid="6" grpId="0" animBg="1"/>
      <p:bldP spid="54" grpId="0" animBg="1"/>
      <p:bldP spid="5" grpId="0" animBg="1"/>
      <p:bldP spid="7" grpId="0" animBg="1"/>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2C83-5051-4E45-9B17-552616E61F40}"/>
              </a:ext>
            </a:extLst>
          </p:cNvPr>
          <p:cNvSpPr>
            <a:spLocks noGrp="1"/>
          </p:cNvSpPr>
          <p:nvPr>
            <p:ph type="title"/>
          </p:nvPr>
        </p:nvSpPr>
        <p:spPr>
          <a:xfrm>
            <a:off x="525533" y="282535"/>
            <a:ext cx="11001805" cy="634492"/>
          </a:xfrm>
        </p:spPr>
        <p:txBody>
          <a:bodyPr>
            <a:normAutofit fontScale="90000"/>
          </a:bodyPr>
          <a:lstStyle/>
          <a:p>
            <a:r>
              <a:rPr lang="en-US" dirty="0">
                <a:latin typeface="Ebrima" panose="02000000000000000000" pitchFamily="2" charset="0"/>
                <a:ea typeface="Ebrima" panose="02000000000000000000" pitchFamily="2" charset="0"/>
                <a:cs typeface="Ebrima" panose="02000000000000000000" pitchFamily="2" charset="0"/>
              </a:rPr>
              <a:t>Coati transactions simplify concurrent code</a:t>
            </a:r>
          </a:p>
        </p:txBody>
      </p:sp>
      <p:sp>
        <p:nvSpPr>
          <p:cNvPr id="4" name="Slide Number Placeholder 3">
            <a:extLst>
              <a:ext uri="{FF2B5EF4-FFF2-40B4-BE49-F238E27FC236}">
                <a16:creationId xmlns:a16="http://schemas.microsoft.com/office/drawing/2014/main" id="{DF1E495F-5E1E-457C-9218-CBAC8A4774FE}"/>
              </a:ext>
            </a:extLst>
          </p:cNvPr>
          <p:cNvSpPr>
            <a:spLocks noGrp="1"/>
          </p:cNvSpPr>
          <p:nvPr>
            <p:ph type="sldNum" sz="quarter" idx="12"/>
          </p:nvPr>
        </p:nvSpPr>
        <p:spPr/>
        <p:txBody>
          <a:bodyPr/>
          <a:lstStyle/>
          <a:p>
            <a:fld id="{124C33C6-A528-426A-827B-9E840661F4FD}" type="slidenum">
              <a:rPr lang="en-US" smtClean="0"/>
              <a:t>20</a:t>
            </a:fld>
            <a:endParaRPr lang="en-US"/>
          </a:p>
        </p:txBody>
      </p:sp>
      <p:graphicFrame>
        <p:nvGraphicFramePr>
          <p:cNvPr id="5" name="Chart 4">
            <a:extLst>
              <a:ext uri="{FF2B5EF4-FFF2-40B4-BE49-F238E27FC236}">
                <a16:creationId xmlns:a16="http://schemas.microsoft.com/office/drawing/2014/main" id="{E7E016A2-02C7-460C-88A4-677FBEB54E5F}"/>
              </a:ext>
            </a:extLst>
          </p:cNvPr>
          <p:cNvGraphicFramePr>
            <a:graphicFrameLocks/>
          </p:cNvGraphicFramePr>
          <p:nvPr>
            <p:extLst>
              <p:ext uri="{D42A27DB-BD31-4B8C-83A1-F6EECF244321}">
                <p14:modId xmlns:p14="http://schemas.microsoft.com/office/powerpoint/2010/main" val="2669746585"/>
              </p:ext>
            </p:extLst>
          </p:nvPr>
        </p:nvGraphicFramePr>
        <p:xfrm>
          <a:off x="200891" y="1874845"/>
          <a:ext cx="5698463" cy="4219088"/>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c 6" descr="Raised hand">
            <a:extLst>
              <a:ext uri="{FF2B5EF4-FFF2-40B4-BE49-F238E27FC236}">
                <a16:creationId xmlns:a16="http://schemas.microsoft.com/office/drawing/2014/main" id="{4873D129-CCC5-4D75-8518-57D07A5F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3430" y="1247487"/>
            <a:ext cx="844879" cy="844879"/>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60296BF7-033E-42B0-A491-2C0EA210C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2616" y="1321930"/>
            <a:ext cx="1596341" cy="770436"/>
          </a:xfrm>
          <a:prstGeom prst="rect">
            <a:avLst/>
          </a:prstGeom>
        </p:spPr>
      </p:pic>
      <p:sp>
        <p:nvSpPr>
          <p:cNvPr id="9" name="TextBox 8">
            <a:extLst>
              <a:ext uri="{FF2B5EF4-FFF2-40B4-BE49-F238E27FC236}">
                <a16:creationId xmlns:a16="http://schemas.microsoft.com/office/drawing/2014/main" id="{9C9EF610-0CBD-44C7-ABE3-D8DC9A1B66B0}"/>
              </a:ext>
            </a:extLst>
          </p:cNvPr>
          <p:cNvSpPr txBox="1"/>
          <p:nvPr/>
        </p:nvSpPr>
        <p:spPr>
          <a:xfrm>
            <a:off x="749217" y="5692741"/>
            <a:ext cx="5150137"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Lines of synchronization code reduced by 67% on average</a:t>
            </a:r>
          </a:p>
        </p:txBody>
      </p:sp>
      <p:graphicFrame>
        <p:nvGraphicFramePr>
          <p:cNvPr id="10" name="Chart 9">
            <a:extLst>
              <a:ext uri="{FF2B5EF4-FFF2-40B4-BE49-F238E27FC236}">
                <a16:creationId xmlns:a16="http://schemas.microsoft.com/office/drawing/2014/main" id="{23CB7928-4A9A-48E0-92EB-0DAD029A4BCE}"/>
              </a:ext>
            </a:extLst>
          </p:cNvPr>
          <p:cNvGraphicFramePr>
            <a:graphicFrameLocks/>
          </p:cNvGraphicFramePr>
          <p:nvPr>
            <p:extLst>
              <p:ext uri="{D42A27DB-BD31-4B8C-83A1-F6EECF244321}">
                <p14:modId xmlns:p14="http://schemas.microsoft.com/office/powerpoint/2010/main" val="4078140142"/>
              </p:ext>
            </p:extLst>
          </p:nvPr>
        </p:nvGraphicFramePr>
        <p:xfrm>
          <a:off x="6093827" y="1753121"/>
          <a:ext cx="5848790" cy="3939619"/>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5D82D15F-CBA7-4FE9-9FA2-B30FBE7C7B56}"/>
              </a:ext>
            </a:extLst>
          </p:cNvPr>
          <p:cNvSpPr txBox="1"/>
          <p:nvPr/>
        </p:nvSpPr>
        <p:spPr>
          <a:xfrm>
            <a:off x="6792480" y="5692740"/>
            <a:ext cx="5150137"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On average, fewer, simpler transitions are required</a:t>
            </a:r>
          </a:p>
        </p:txBody>
      </p:sp>
      <p:pic>
        <p:nvPicPr>
          <p:cNvPr id="14" name="Graphic 13" descr="Raised hand">
            <a:extLst>
              <a:ext uri="{FF2B5EF4-FFF2-40B4-BE49-F238E27FC236}">
                <a16:creationId xmlns:a16="http://schemas.microsoft.com/office/drawing/2014/main" id="{4B46BE4C-12A1-4DB4-B990-DDEBB82104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1414" y="1531505"/>
            <a:ext cx="844879" cy="844879"/>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64A600B0-006F-45A7-ABF0-068137BEBB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0600" y="1605948"/>
            <a:ext cx="1596341" cy="770436"/>
          </a:xfrm>
          <a:prstGeom prst="rect">
            <a:avLst/>
          </a:prstGeom>
        </p:spPr>
      </p:pic>
    </p:spTree>
    <p:extLst>
      <p:ext uri="{BB962C8B-B14F-4D97-AF65-F5344CB8AC3E}">
        <p14:creationId xmlns:p14="http://schemas.microsoft.com/office/powerpoint/2010/main" val="31826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9459-9AE4-4A8F-981E-34BDE426A26E}"/>
              </a:ext>
            </a:extLst>
          </p:cNvPr>
          <p:cNvSpPr>
            <a:spLocks noGrp="1"/>
          </p:cNvSpPr>
          <p:nvPr>
            <p:ph type="title"/>
          </p:nvPr>
        </p:nvSpPr>
        <p:spPr>
          <a:xfrm>
            <a:off x="265471" y="365126"/>
            <a:ext cx="11574509" cy="720356"/>
          </a:xfrm>
        </p:spPr>
        <p:txBody>
          <a:bodyPr vert="horz" lIns="91440" tIns="45720" rIns="91440" bIns="45720" rtlCol="0" anchor="ctr">
            <a:normAutofit/>
          </a:bodyPr>
          <a:lstStyle/>
          <a:p>
            <a:r>
              <a:rPr lang="en-US" kern="1200" dirty="0">
                <a:solidFill>
                  <a:schemeClr val="tx1"/>
                </a:solidFill>
                <a:latin typeface="Ebrima" panose="02000000000000000000" pitchFamily="2" charset="0"/>
                <a:ea typeface="Ebrima" panose="02000000000000000000" pitchFamily="2" charset="0"/>
                <a:cs typeface="Ebrima" panose="02000000000000000000" pitchFamily="2" charset="0"/>
              </a:rPr>
              <a:t>Coati’s overhead is </a:t>
            </a:r>
            <a:r>
              <a:rPr lang="en-US" dirty="0">
                <a:latin typeface="Ebrima" panose="02000000000000000000" pitchFamily="2" charset="0"/>
                <a:ea typeface="Ebrima" panose="02000000000000000000" pitchFamily="2" charset="0"/>
                <a:cs typeface="Ebrima" panose="02000000000000000000" pitchFamily="2" charset="0"/>
              </a:rPr>
              <a:t>similar</a:t>
            </a:r>
            <a:r>
              <a:rPr lang="en-US" kern="1200" dirty="0">
                <a:solidFill>
                  <a:schemeClr val="tx1"/>
                </a:solidFill>
                <a:latin typeface="Ebrima" panose="02000000000000000000" pitchFamily="2" charset="0"/>
                <a:ea typeface="Ebrima" panose="02000000000000000000" pitchFamily="2" charset="0"/>
                <a:cs typeface="Ebrima" panose="02000000000000000000" pitchFamily="2" charset="0"/>
              </a:rPr>
              <a:t> to other strategies</a:t>
            </a:r>
          </a:p>
        </p:txBody>
      </p:sp>
      <p:sp>
        <p:nvSpPr>
          <p:cNvPr id="4" name="Slide Number Placeholder 3">
            <a:extLst>
              <a:ext uri="{FF2B5EF4-FFF2-40B4-BE49-F238E27FC236}">
                <a16:creationId xmlns:a16="http://schemas.microsoft.com/office/drawing/2014/main" id="{7C9CEB5B-AA17-46EC-9C16-F372DF6B703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124C33C6-A528-426A-827B-9E840661F4FD}" type="slidenum">
              <a:rPr lang="en-US" smtClean="0"/>
              <a:pPr defTabSz="914400">
                <a:spcAft>
                  <a:spcPts val="600"/>
                </a:spcAft>
              </a:pPr>
              <a:t>21</a:t>
            </a:fld>
            <a:endParaRPr lang="en-US"/>
          </a:p>
        </p:txBody>
      </p:sp>
      <p:graphicFrame>
        <p:nvGraphicFramePr>
          <p:cNvPr id="6" name="Chart 5">
            <a:extLst>
              <a:ext uri="{FF2B5EF4-FFF2-40B4-BE49-F238E27FC236}">
                <a16:creationId xmlns:a16="http://schemas.microsoft.com/office/drawing/2014/main" id="{1BFA5089-7254-4D87-8D86-C2D61B83E820}"/>
              </a:ext>
            </a:extLst>
          </p:cNvPr>
          <p:cNvGraphicFramePr>
            <a:graphicFrameLocks/>
          </p:cNvGraphicFramePr>
          <p:nvPr>
            <p:extLst>
              <p:ext uri="{D42A27DB-BD31-4B8C-83A1-F6EECF244321}">
                <p14:modId xmlns:p14="http://schemas.microsoft.com/office/powerpoint/2010/main" val="3785678509"/>
              </p:ext>
            </p:extLst>
          </p:nvPr>
        </p:nvGraphicFramePr>
        <p:xfrm>
          <a:off x="214746" y="1683105"/>
          <a:ext cx="10662400" cy="5126139"/>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phic 4" descr="Atom">
            <a:extLst>
              <a:ext uri="{FF2B5EF4-FFF2-40B4-BE49-F238E27FC236}">
                <a16:creationId xmlns:a16="http://schemas.microsoft.com/office/drawing/2014/main" id="{42840CA8-6862-499B-A670-6BFE675EA0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6832" y="2190939"/>
            <a:ext cx="914400" cy="914400"/>
          </a:xfrm>
          <a:prstGeom prst="rect">
            <a:avLst/>
          </a:prstGeom>
        </p:spPr>
      </p:pic>
      <p:sp>
        <p:nvSpPr>
          <p:cNvPr id="3" name="TextBox 2">
            <a:extLst>
              <a:ext uri="{FF2B5EF4-FFF2-40B4-BE49-F238E27FC236}">
                <a16:creationId xmlns:a16="http://schemas.microsoft.com/office/drawing/2014/main" id="{24D71FBD-A77E-4CB4-BBC0-4E0F964DBA0C}"/>
              </a:ext>
            </a:extLst>
          </p:cNvPr>
          <p:cNvSpPr txBox="1"/>
          <p:nvPr/>
        </p:nvSpPr>
        <p:spPr>
          <a:xfrm>
            <a:off x="5463294" y="911644"/>
            <a:ext cx="6294612" cy="769441"/>
          </a:xfrm>
          <a:prstGeom prst="rect">
            <a:avLst/>
          </a:prstGeom>
          <a:noFill/>
        </p:spPr>
        <p:txBody>
          <a:bodyPr wrap="square" rtlCol="0">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without their drawbacks</a:t>
            </a:r>
          </a:p>
        </p:txBody>
      </p:sp>
    </p:spTree>
    <p:extLst>
      <p:ext uri="{BB962C8B-B14F-4D97-AF65-F5344CB8AC3E}">
        <p14:creationId xmlns:p14="http://schemas.microsoft.com/office/powerpoint/2010/main" val="20467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D707-9849-4DE0-91DD-2AD4605FFEB6}"/>
              </a:ext>
            </a:extLst>
          </p:cNvPr>
          <p:cNvSpPr>
            <a:spLocks noGrp="1"/>
          </p:cNvSpPr>
          <p:nvPr>
            <p:ph type="title"/>
          </p:nvPr>
        </p:nvSpPr>
        <p:spPr>
          <a:xfrm>
            <a:off x="367082" y="136525"/>
            <a:ext cx="11125521" cy="1325563"/>
          </a:xfrm>
        </p:spPr>
        <p:txBody>
          <a:bodyPr>
            <a:normAutofit fontScale="90000"/>
          </a:bodyPr>
          <a:lstStyle/>
          <a:p>
            <a:r>
              <a:rPr lang="en-US" dirty="0">
                <a:latin typeface="Ebrima" panose="02000000000000000000" pitchFamily="2" charset="0"/>
                <a:ea typeface="Ebrima" panose="02000000000000000000" pitchFamily="2" charset="0"/>
                <a:cs typeface="Ebrima" panose="02000000000000000000" pitchFamily="2" charset="0"/>
              </a:rPr>
              <a:t>Coati provides simple, correct semantics for concurrency control in an intermittent execution</a:t>
            </a:r>
          </a:p>
        </p:txBody>
      </p:sp>
      <p:sp>
        <p:nvSpPr>
          <p:cNvPr id="3" name="Content Placeholder 2">
            <a:extLst>
              <a:ext uri="{FF2B5EF4-FFF2-40B4-BE49-F238E27FC236}">
                <a16:creationId xmlns:a16="http://schemas.microsoft.com/office/drawing/2014/main" id="{E0EC87CD-AA55-47B9-A614-104AD5C085C3}"/>
              </a:ext>
            </a:extLst>
          </p:cNvPr>
          <p:cNvSpPr>
            <a:spLocks noGrp="1"/>
          </p:cNvSpPr>
          <p:nvPr>
            <p:ph idx="1"/>
          </p:nvPr>
        </p:nvSpPr>
        <p:spPr>
          <a:xfrm>
            <a:off x="632403" y="2032215"/>
            <a:ext cx="5082597" cy="2793570"/>
          </a:xfrm>
        </p:spPr>
        <p:txBody>
          <a:bodyPr>
            <a:normAutofit/>
          </a:bodyPr>
          <a:lstStyle/>
          <a:p>
            <a:pPr marL="0" indent="0">
              <a:buNone/>
            </a:pPr>
            <a:r>
              <a:rPr lang="en-US" sz="3200" b="1" dirty="0">
                <a:latin typeface="Ebrima" panose="02000000000000000000" pitchFamily="2" charset="0"/>
                <a:ea typeface="Ebrima" panose="02000000000000000000" pitchFamily="2" charset="0"/>
                <a:cs typeface="Ebrima" panose="02000000000000000000" pitchFamily="2" charset="0"/>
              </a:rPr>
              <a:t>For more:</a:t>
            </a:r>
          </a:p>
          <a:p>
            <a:r>
              <a:rPr lang="en-US" sz="3200" dirty="0">
                <a:latin typeface="Ebrima" panose="02000000000000000000" pitchFamily="2" charset="0"/>
                <a:ea typeface="Ebrima" panose="02000000000000000000" pitchFamily="2" charset="0"/>
                <a:cs typeface="Ebrima" panose="02000000000000000000" pitchFamily="2" charset="0"/>
              </a:rPr>
              <a:t>Read the paper</a:t>
            </a:r>
          </a:p>
          <a:p>
            <a:r>
              <a:rPr lang="en-US" sz="3200" dirty="0">
                <a:latin typeface="Ebrima" panose="02000000000000000000" pitchFamily="2" charset="0"/>
                <a:ea typeface="Ebrima" panose="02000000000000000000" pitchFamily="2" charset="0"/>
                <a:cs typeface="Ebrima" panose="02000000000000000000" pitchFamily="2" charset="0"/>
              </a:rPr>
              <a:t>Experiment with our code</a:t>
            </a:r>
          </a:p>
          <a:p>
            <a:r>
              <a:rPr lang="en-US" sz="3200" dirty="0">
                <a:latin typeface="Ebrima" panose="02000000000000000000" pitchFamily="2" charset="0"/>
                <a:ea typeface="Ebrima" panose="02000000000000000000" pitchFamily="2" charset="0"/>
                <a:cs typeface="Ebrima" panose="02000000000000000000" pitchFamily="2" charset="0"/>
              </a:rPr>
              <a:t>Stick around!</a:t>
            </a:r>
          </a:p>
        </p:txBody>
      </p:sp>
      <p:sp>
        <p:nvSpPr>
          <p:cNvPr id="4" name="Slide Number Placeholder 3">
            <a:extLst>
              <a:ext uri="{FF2B5EF4-FFF2-40B4-BE49-F238E27FC236}">
                <a16:creationId xmlns:a16="http://schemas.microsoft.com/office/drawing/2014/main" id="{4C56C5D9-1079-4362-AFC6-5A4FCEC87B65}"/>
              </a:ext>
            </a:extLst>
          </p:cNvPr>
          <p:cNvSpPr>
            <a:spLocks noGrp="1"/>
          </p:cNvSpPr>
          <p:nvPr>
            <p:ph type="sldNum" sz="quarter" idx="12"/>
          </p:nvPr>
        </p:nvSpPr>
        <p:spPr/>
        <p:txBody>
          <a:bodyPr>
            <a:normAutofit/>
          </a:bodyPr>
          <a:lstStyle/>
          <a:p>
            <a:pPr>
              <a:spcAft>
                <a:spcPts val="600"/>
              </a:spcAft>
            </a:pPr>
            <a:fld id="{124C33C6-A528-426A-827B-9E840661F4FD}" type="slidenum">
              <a:rPr lang="en-US" smtClean="0"/>
              <a:pPr>
                <a:spcAft>
                  <a:spcPts val="600"/>
                </a:spcAft>
              </a:pPr>
              <a:t>22</a:t>
            </a:fld>
            <a:endParaRPr lang="en-US"/>
          </a:p>
        </p:txBody>
      </p:sp>
      <p:pic>
        <p:nvPicPr>
          <p:cNvPr id="17" name="Picture 16">
            <a:extLst>
              <a:ext uri="{FF2B5EF4-FFF2-40B4-BE49-F238E27FC236}">
                <a16:creationId xmlns:a16="http://schemas.microsoft.com/office/drawing/2014/main" id="{0B0F7161-D8AA-485C-8B43-D516A78743F6}"/>
              </a:ext>
            </a:extLst>
          </p:cNvPr>
          <p:cNvPicPr>
            <a:picLocks noChangeAspect="1"/>
          </p:cNvPicPr>
          <p:nvPr/>
        </p:nvPicPr>
        <p:blipFill rotWithShape="1">
          <a:blip r:embed="rId3"/>
          <a:srcRect t="1014" r="17470"/>
          <a:stretch/>
        </p:blipFill>
        <p:spPr>
          <a:xfrm>
            <a:off x="6906178" y="1493554"/>
            <a:ext cx="4953031" cy="4113870"/>
          </a:xfrm>
          <a:prstGeom prst="rect">
            <a:avLst/>
          </a:prstGeom>
        </p:spPr>
      </p:pic>
      <p:sp>
        <p:nvSpPr>
          <p:cNvPr id="5" name="TextBox 4">
            <a:extLst>
              <a:ext uri="{FF2B5EF4-FFF2-40B4-BE49-F238E27FC236}">
                <a16:creationId xmlns:a16="http://schemas.microsoft.com/office/drawing/2014/main" id="{4A0A4933-ECDB-4673-AF87-77563EAF97E0}"/>
              </a:ext>
            </a:extLst>
          </p:cNvPr>
          <p:cNvSpPr txBox="1"/>
          <p:nvPr/>
        </p:nvSpPr>
        <p:spPr>
          <a:xfrm>
            <a:off x="943300" y="5823608"/>
            <a:ext cx="9543400" cy="707886"/>
          </a:xfrm>
          <a:prstGeom prst="rect">
            <a:avLst/>
          </a:prstGeom>
          <a:noFill/>
          <a:ln w="38100">
            <a:solidFill>
              <a:schemeClr val="accent1"/>
            </a:solidFill>
          </a:ln>
        </p:spPr>
        <p:txBody>
          <a:bodyPr wrap="square" rtlCol="0">
            <a:spAutoFit/>
          </a:bodyPr>
          <a:lstStyle/>
          <a:p>
            <a:r>
              <a:rPr lang="en-US" sz="4000" dirty="0">
                <a:latin typeface="Ebrima" panose="02000000000000000000" pitchFamily="2" charset="0"/>
                <a:ea typeface="Ebrima" panose="02000000000000000000" pitchFamily="2" charset="0"/>
                <a:cs typeface="Ebrima" panose="02000000000000000000" pitchFamily="2" charset="0"/>
              </a:rPr>
              <a:t>github.com/</a:t>
            </a:r>
            <a:r>
              <a:rPr lang="en-US" sz="4000" dirty="0" err="1">
                <a:latin typeface="Ebrima" panose="02000000000000000000" pitchFamily="2" charset="0"/>
                <a:ea typeface="Ebrima" panose="02000000000000000000" pitchFamily="2" charset="0"/>
                <a:cs typeface="Ebrima" panose="02000000000000000000" pitchFamily="2" charset="0"/>
              </a:rPr>
              <a:t>CMUAbstract</a:t>
            </a:r>
            <a:r>
              <a:rPr lang="en-US" sz="4000" dirty="0">
                <a:latin typeface="Ebrima" panose="02000000000000000000" pitchFamily="2" charset="0"/>
                <a:ea typeface="Ebrima" panose="02000000000000000000" pitchFamily="2" charset="0"/>
                <a:cs typeface="Ebrima" panose="02000000000000000000" pitchFamily="2" charset="0"/>
              </a:rPr>
              <a:t>/coati_pldi19.git</a:t>
            </a:r>
          </a:p>
        </p:txBody>
      </p:sp>
      <p:pic>
        <p:nvPicPr>
          <p:cNvPr id="7" name="Picture 6">
            <a:extLst>
              <a:ext uri="{FF2B5EF4-FFF2-40B4-BE49-F238E27FC236}">
                <a16:creationId xmlns:a16="http://schemas.microsoft.com/office/drawing/2014/main" id="{9B55A8F2-B29F-4282-8FAE-D1F9A89B4D4C}"/>
              </a:ext>
            </a:extLst>
          </p:cNvPr>
          <p:cNvPicPr>
            <a:picLocks noChangeAspect="1"/>
          </p:cNvPicPr>
          <p:nvPr/>
        </p:nvPicPr>
        <p:blipFill>
          <a:blip r:embed="rId4"/>
          <a:stretch>
            <a:fillRect/>
          </a:stretch>
        </p:blipFill>
        <p:spPr>
          <a:xfrm>
            <a:off x="740537" y="4270878"/>
            <a:ext cx="1602658" cy="1542181"/>
          </a:xfrm>
          <a:prstGeom prst="rect">
            <a:avLst/>
          </a:prstGeom>
        </p:spPr>
      </p:pic>
      <p:pic>
        <p:nvPicPr>
          <p:cNvPr id="8" name="Graphic 7" descr="Close">
            <a:extLst>
              <a:ext uri="{FF2B5EF4-FFF2-40B4-BE49-F238E27FC236}">
                <a16:creationId xmlns:a16="http://schemas.microsoft.com/office/drawing/2014/main" id="{2DBD6977-272E-4022-97DA-0659938078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647" y="4429078"/>
            <a:ext cx="1286438" cy="1286438"/>
          </a:xfrm>
          <a:prstGeom prst="rect">
            <a:avLst/>
          </a:prstGeom>
        </p:spPr>
      </p:pic>
    </p:spTree>
    <p:extLst>
      <p:ext uri="{BB962C8B-B14F-4D97-AF65-F5344CB8AC3E}">
        <p14:creationId xmlns:p14="http://schemas.microsoft.com/office/powerpoint/2010/main" val="4274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B08A-B29A-45A8-9DE0-024CECDAFD57}"/>
              </a:ext>
            </a:extLst>
          </p:cNvPr>
          <p:cNvSpPr>
            <a:spLocks noGrp="1"/>
          </p:cNvSpPr>
          <p:nvPr>
            <p:ph type="ctrTitle"/>
          </p:nvPr>
        </p:nvSpPr>
        <p:spPr/>
        <p:txBody>
          <a:bodyPr>
            <a:normAutofit fontScale="90000"/>
          </a:bodyPr>
          <a:lstStyle/>
          <a:p>
            <a:r>
              <a:rPr lang="en-US" dirty="0">
                <a:latin typeface="Ebrima" panose="02000000000000000000" pitchFamily="2" charset="0"/>
                <a:ea typeface="Ebrima" panose="02000000000000000000" pitchFamily="2" charset="0"/>
                <a:cs typeface="Ebrima" panose="02000000000000000000" pitchFamily="2" charset="0"/>
              </a:rPr>
              <a:t>Transactional Concurrency Control for Intermittent, Energy-Harvesting Computing Systems</a:t>
            </a:r>
          </a:p>
        </p:txBody>
      </p:sp>
      <p:sp>
        <p:nvSpPr>
          <p:cNvPr id="3" name="Subtitle 2">
            <a:extLst>
              <a:ext uri="{FF2B5EF4-FFF2-40B4-BE49-F238E27FC236}">
                <a16:creationId xmlns:a16="http://schemas.microsoft.com/office/drawing/2014/main" id="{D972C7CD-6E24-4B3C-90C3-025F451D15B8}"/>
              </a:ext>
            </a:extLst>
          </p:cNvPr>
          <p:cNvSpPr>
            <a:spLocks noGrp="1"/>
          </p:cNvSpPr>
          <p:nvPr>
            <p:ph type="subTitle" idx="1"/>
          </p:nvPr>
        </p:nvSpPr>
        <p:spPr>
          <a:xfrm>
            <a:off x="1524000" y="3794623"/>
            <a:ext cx="9144000" cy="1655762"/>
          </a:xfrm>
        </p:spPr>
        <p:txBody>
          <a:bodyPr/>
          <a:lstStyle/>
          <a:p>
            <a:r>
              <a:rPr lang="en-US" b="1" dirty="0">
                <a:latin typeface="Ebrima" panose="02000000000000000000" pitchFamily="2" charset="0"/>
                <a:ea typeface="Ebrima" panose="02000000000000000000" pitchFamily="2" charset="0"/>
                <a:cs typeface="Ebrima" panose="02000000000000000000" pitchFamily="2" charset="0"/>
              </a:rPr>
              <a:t>Emily Ruppel</a:t>
            </a:r>
            <a:r>
              <a:rPr lang="en-US" dirty="0">
                <a:latin typeface="Ebrima" panose="02000000000000000000" pitchFamily="2" charset="0"/>
                <a:ea typeface="Ebrima" panose="02000000000000000000" pitchFamily="2" charset="0"/>
                <a:cs typeface="Ebrima" panose="02000000000000000000" pitchFamily="2" charset="0"/>
              </a:rPr>
              <a:t> and Brandon Lucia</a:t>
            </a:r>
            <a:endParaRPr lang="en-US" b="1" dirty="0">
              <a:latin typeface="Ebrima" panose="02000000000000000000" pitchFamily="2" charset="0"/>
              <a:ea typeface="Ebrima" panose="02000000000000000000" pitchFamily="2" charset="0"/>
              <a:cs typeface="Ebrima" panose="02000000000000000000" pitchFamily="2" charset="0"/>
            </a:endParaRPr>
          </a:p>
          <a:p>
            <a:r>
              <a:rPr lang="en-US" dirty="0">
                <a:latin typeface="Ebrima" panose="02000000000000000000" pitchFamily="2" charset="0"/>
                <a:ea typeface="Ebrima" panose="02000000000000000000" pitchFamily="2" charset="0"/>
                <a:cs typeface="Ebrima" panose="02000000000000000000" pitchFamily="2" charset="0"/>
              </a:rPr>
              <a:t>June 26, 2019</a:t>
            </a:r>
          </a:p>
          <a:p>
            <a:r>
              <a:rPr lang="en-US" dirty="0">
                <a:latin typeface="Ebrima" panose="02000000000000000000" pitchFamily="2" charset="0"/>
                <a:ea typeface="Ebrima" panose="02000000000000000000" pitchFamily="2" charset="0"/>
                <a:cs typeface="Ebrima" panose="02000000000000000000" pitchFamily="2" charset="0"/>
              </a:rPr>
              <a:t>PLDI 2019 -- Systems II</a:t>
            </a:r>
          </a:p>
        </p:txBody>
      </p:sp>
      <p:pic>
        <p:nvPicPr>
          <p:cNvPr id="7" name="Picture 6" descr="A close up of a sign&#10;&#10;Description automatically generated">
            <a:extLst>
              <a:ext uri="{FF2B5EF4-FFF2-40B4-BE49-F238E27FC236}">
                <a16:creationId xmlns:a16="http://schemas.microsoft.com/office/drawing/2014/main" id="{83D33F74-D891-47CF-A62A-6546D7EB4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54" y="6120765"/>
            <a:ext cx="4262319" cy="379185"/>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2BB9FE32-50A9-4D04-B9BD-B3EBE7E95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056" y="5288512"/>
            <a:ext cx="2774073" cy="1338841"/>
          </a:xfrm>
          <a:prstGeom prst="rect">
            <a:avLst/>
          </a:prstGeom>
        </p:spPr>
      </p:pic>
      <p:pic>
        <p:nvPicPr>
          <p:cNvPr id="8" name="Picture 7" descr="A close up of a sign&#10;&#10;Description automatically generated">
            <a:extLst>
              <a:ext uri="{FF2B5EF4-FFF2-40B4-BE49-F238E27FC236}">
                <a16:creationId xmlns:a16="http://schemas.microsoft.com/office/drawing/2014/main" id="{62BA2AA5-19C7-4749-BCFB-A920FE624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74" y="5883639"/>
            <a:ext cx="3816104" cy="743714"/>
          </a:xfrm>
          <a:prstGeom prst="rect">
            <a:avLst/>
          </a:prstGeom>
        </p:spPr>
      </p:pic>
    </p:spTree>
    <p:extLst>
      <p:ext uri="{BB962C8B-B14F-4D97-AF65-F5344CB8AC3E}">
        <p14:creationId xmlns:p14="http://schemas.microsoft.com/office/powerpoint/2010/main" val="163641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2730C2-85F1-46E2-84D7-1FF77D307720}"/>
              </a:ext>
            </a:extLst>
          </p:cNvPr>
          <p:cNvSpPr>
            <a:spLocks noGrp="1"/>
          </p:cNvSpPr>
          <p:nvPr>
            <p:ph type="sldNum" sz="quarter" idx="12"/>
          </p:nvPr>
        </p:nvSpPr>
        <p:spPr/>
        <p:txBody>
          <a:bodyPr/>
          <a:lstStyle/>
          <a:p>
            <a:fld id="{124C33C6-A528-426A-827B-9E840661F4FD}" type="slidenum">
              <a:rPr lang="en-US" smtClean="0"/>
              <a:t>3</a:t>
            </a:fld>
            <a:endParaRPr lang="en-US"/>
          </a:p>
        </p:txBody>
      </p:sp>
      <p:sp>
        <p:nvSpPr>
          <p:cNvPr id="5" name="Rectangle: Rounded Corners 4">
            <a:extLst>
              <a:ext uri="{FF2B5EF4-FFF2-40B4-BE49-F238E27FC236}">
                <a16:creationId xmlns:a16="http://schemas.microsoft.com/office/drawing/2014/main" id="{A9BE9899-0935-4208-A9E1-D8DF6047D48F}"/>
              </a:ext>
            </a:extLst>
          </p:cNvPr>
          <p:cNvSpPr/>
          <p:nvPr/>
        </p:nvSpPr>
        <p:spPr>
          <a:xfrm>
            <a:off x="6309065" y="2059070"/>
            <a:ext cx="1003413" cy="342293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0296B4BB-FD59-42DF-851F-92FD4D39CF64}"/>
              </a:ext>
            </a:extLst>
          </p:cNvPr>
          <p:cNvSpPr/>
          <p:nvPr/>
        </p:nvSpPr>
        <p:spPr>
          <a:xfrm>
            <a:off x="8911945" y="1698741"/>
            <a:ext cx="1003413" cy="107624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2FA266C-FCE2-4E5B-B9A6-A6488B9121ED}"/>
              </a:ext>
            </a:extLst>
          </p:cNvPr>
          <p:cNvSpPr/>
          <p:nvPr/>
        </p:nvSpPr>
        <p:spPr>
          <a:xfrm>
            <a:off x="8911944" y="3081130"/>
            <a:ext cx="1003413" cy="107624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7042119-B448-4C9C-81B2-72920376103B}"/>
              </a:ext>
            </a:extLst>
          </p:cNvPr>
          <p:cNvSpPr/>
          <p:nvPr/>
        </p:nvSpPr>
        <p:spPr>
          <a:xfrm>
            <a:off x="8911943" y="4463519"/>
            <a:ext cx="1003413" cy="107624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C22E0BF-CCDE-42CD-BE73-39FABA916FE9}"/>
              </a:ext>
            </a:extLst>
          </p:cNvPr>
          <p:cNvSpPr/>
          <p:nvPr/>
        </p:nvSpPr>
        <p:spPr>
          <a:xfrm>
            <a:off x="7578573" y="3241959"/>
            <a:ext cx="1073543" cy="754582"/>
          </a:xfrm>
          <a:prstGeom prst="rightArrow">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ight Brace 10">
            <a:extLst>
              <a:ext uri="{FF2B5EF4-FFF2-40B4-BE49-F238E27FC236}">
                <a16:creationId xmlns:a16="http://schemas.microsoft.com/office/drawing/2014/main" id="{0DDF9882-7267-4E76-90D7-939C256B86B6}"/>
              </a:ext>
            </a:extLst>
          </p:cNvPr>
          <p:cNvSpPr/>
          <p:nvPr/>
        </p:nvSpPr>
        <p:spPr>
          <a:xfrm>
            <a:off x="9915356" y="1698741"/>
            <a:ext cx="391894" cy="1076241"/>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D914A9C-E4F3-41F5-8C32-C232D1CA5A11}"/>
              </a:ext>
            </a:extLst>
          </p:cNvPr>
          <p:cNvSpPr/>
          <p:nvPr/>
        </p:nvSpPr>
        <p:spPr>
          <a:xfrm>
            <a:off x="10307250" y="3285582"/>
            <a:ext cx="871627" cy="562150"/>
          </a:xfrm>
          <a:prstGeom prst="round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265D138-6D7D-4485-A984-11974E318EA1}"/>
              </a:ext>
            </a:extLst>
          </p:cNvPr>
          <p:cNvCxnSpPr>
            <a:cxnSpLocks/>
          </p:cNvCxnSpPr>
          <p:nvPr/>
        </p:nvCxnSpPr>
        <p:spPr>
          <a:xfrm flipH="1" flipV="1">
            <a:off x="9913302" y="3473777"/>
            <a:ext cx="394418" cy="23181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1D2CB4-7069-4700-91F0-4C83B63B33E4}"/>
              </a:ext>
            </a:extLst>
          </p:cNvPr>
          <p:cNvCxnSpPr>
            <a:cxnSpLocks/>
          </p:cNvCxnSpPr>
          <p:nvPr/>
        </p:nvCxnSpPr>
        <p:spPr>
          <a:xfrm>
            <a:off x="9913302" y="3371721"/>
            <a:ext cx="393948" cy="14455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338DD00-CC9E-4CFD-A67D-600743915EBB}"/>
              </a:ext>
            </a:extLst>
          </p:cNvPr>
          <p:cNvSpPr/>
          <p:nvPr/>
        </p:nvSpPr>
        <p:spPr>
          <a:xfrm>
            <a:off x="10176494" y="2992136"/>
            <a:ext cx="1132114" cy="113291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F8660B7-4C1E-46A4-9BDE-A043A38F0EFE}"/>
              </a:ext>
            </a:extLst>
          </p:cNvPr>
          <p:cNvCxnSpPr>
            <a:stCxn id="15" idx="1"/>
            <a:endCxn id="15" idx="5"/>
          </p:cNvCxnSpPr>
          <p:nvPr/>
        </p:nvCxnSpPr>
        <p:spPr>
          <a:xfrm>
            <a:off x="10342288" y="3158047"/>
            <a:ext cx="800526" cy="80108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Arrow: Down 16">
            <a:extLst>
              <a:ext uri="{FF2B5EF4-FFF2-40B4-BE49-F238E27FC236}">
                <a16:creationId xmlns:a16="http://schemas.microsoft.com/office/drawing/2014/main" id="{CEA4EB05-8C70-4DA9-842F-91FA67EAF788}"/>
              </a:ext>
            </a:extLst>
          </p:cNvPr>
          <p:cNvSpPr/>
          <p:nvPr/>
        </p:nvSpPr>
        <p:spPr>
          <a:xfrm>
            <a:off x="9272604" y="2774982"/>
            <a:ext cx="282090" cy="298369"/>
          </a:xfrm>
          <a:prstGeom prst="downArrow">
            <a:avLst>
              <a:gd name="adj1" fmla="val 25839"/>
              <a:gd name="adj2" fmla="val 6409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D12C2AD-CA50-4EA7-9933-90A43938C7CD}"/>
              </a:ext>
            </a:extLst>
          </p:cNvPr>
          <p:cNvSpPr/>
          <p:nvPr/>
        </p:nvSpPr>
        <p:spPr>
          <a:xfrm>
            <a:off x="9272604" y="4165150"/>
            <a:ext cx="282090" cy="298369"/>
          </a:xfrm>
          <a:prstGeom prst="downArrow">
            <a:avLst>
              <a:gd name="adj1" fmla="val 25839"/>
              <a:gd name="adj2" fmla="val 6409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910F63-979B-4E66-922B-94FE363D1591}"/>
              </a:ext>
            </a:extLst>
          </p:cNvPr>
          <p:cNvSpPr/>
          <p:nvPr/>
        </p:nvSpPr>
        <p:spPr>
          <a:xfrm>
            <a:off x="10510273" y="1574653"/>
            <a:ext cx="1691655" cy="1200329"/>
          </a:xfrm>
          <a:prstGeom prst="rect">
            <a:avLst/>
          </a:prstGeom>
        </p:spPr>
        <p:txBody>
          <a:bodyPr wrap="square">
            <a:spAutoFit/>
          </a:bodyPr>
          <a:lstStyle/>
          <a:p>
            <a:r>
              <a:rPr lang="en-US" sz="2400" dirty="0">
                <a:latin typeface="Ebrima" panose="02000000000000000000" pitchFamily="2" charset="0"/>
                <a:ea typeface="Ebrima" panose="02000000000000000000" pitchFamily="2" charset="0"/>
                <a:cs typeface="Ebrima" panose="02000000000000000000" pitchFamily="2" charset="0"/>
              </a:rPr>
              <a:t>Atomic w.r.t power failures</a:t>
            </a:r>
          </a:p>
        </p:txBody>
      </p:sp>
      <p:pic>
        <p:nvPicPr>
          <p:cNvPr id="20" name="Content Placeholder 7">
            <a:extLst>
              <a:ext uri="{FF2B5EF4-FFF2-40B4-BE49-F238E27FC236}">
                <a16:creationId xmlns:a16="http://schemas.microsoft.com/office/drawing/2014/main" id="{4A712A8D-DAF4-4D28-BF90-9EDDFC323962}"/>
              </a:ext>
            </a:extLst>
          </p:cNvPr>
          <p:cNvPicPr>
            <a:picLocks noGrp="1" noChangeAspect="1"/>
          </p:cNvPicPr>
          <p:nvPr>
            <p:ph idx="1"/>
          </p:nvPr>
        </p:nvPicPr>
        <p:blipFill>
          <a:blip r:embed="rId3"/>
          <a:stretch>
            <a:fillRect/>
          </a:stretch>
        </p:blipFill>
        <p:spPr>
          <a:xfrm>
            <a:off x="421981" y="1672239"/>
            <a:ext cx="2327052" cy="773663"/>
          </a:xfrm>
          <a:prstGeom prst="rect">
            <a:avLst/>
          </a:prstGeom>
        </p:spPr>
      </p:pic>
      <p:pic>
        <p:nvPicPr>
          <p:cNvPr id="21" name="Picture 20">
            <a:extLst>
              <a:ext uri="{FF2B5EF4-FFF2-40B4-BE49-F238E27FC236}">
                <a16:creationId xmlns:a16="http://schemas.microsoft.com/office/drawing/2014/main" id="{0F60219D-D8E8-4137-AE6A-42268BF86EE3}"/>
              </a:ext>
            </a:extLst>
          </p:cNvPr>
          <p:cNvPicPr>
            <a:picLocks noChangeAspect="1"/>
          </p:cNvPicPr>
          <p:nvPr/>
        </p:nvPicPr>
        <p:blipFill>
          <a:blip r:embed="rId4"/>
          <a:stretch>
            <a:fillRect/>
          </a:stretch>
        </p:blipFill>
        <p:spPr>
          <a:xfrm>
            <a:off x="282324" y="2577731"/>
            <a:ext cx="2653808" cy="1182077"/>
          </a:xfrm>
          <a:prstGeom prst="rect">
            <a:avLst/>
          </a:prstGeom>
        </p:spPr>
      </p:pic>
      <p:pic>
        <p:nvPicPr>
          <p:cNvPr id="22" name="Picture 2" descr="Image result for riot os logo">
            <a:extLst>
              <a:ext uri="{FF2B5EF4-FFF2-40B4-BE49-F238E27FC236}">
                <a16:creationId xmlns:a16="http://schemas.microsoft.com/office/drawing/2014/main" id="{B3DDA816-C1E0-4D1E-99D1-44BC0861AE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15" y="3891637"/>
            <a:ext cx="2324061" cy="9273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DE57902-6BAE-49D4-A5A7-3B5B6DF97BAD}"/>
              </a:ext>
            </a:extLst>
          </p:cNvPr>
          <p:cNvPicPr>
            <a:picLocks noChangeAspect="1"/>
          </p:cNvPicPr>
          <p:nvPr/>
        </p:nvPicPr>
        <p:blipFill>
          <a:blip r:embed="rId6"/>
          <a:stretch>
            <a:fillRect/>
          </a:stretch>
        </p:blipFill>
        <p:spPr>
          <a:xfrm>
            <a:off x="422315" y="5141164"/>
            <a:ext cx="2324061" cy="789305"/>
          </a:xfrm>
          <a:prstGeom prst="rect">
            <a:avLst/>
          </a:prstGeom>
        </p:spPr>
      </p:pic>
      <p:sp>
        <p:nvSpPr>
          <p:cNvPr id="24" name="Rectangle 23">
            <a:extLst>
              <a:ext uri="{FF2B5EF4-FFF2-40B4-BE49-F238E27FC236}">
                <a16:creationId xmlns:a16="http://schemas.microsoft.com/office/drawing/2014/main" id="{F24E831D-47AF-47C6-A86D-CA9056B5A582}"/>
              </a:ext>
            </a:extLst>
          </p:cNvPr>
          <p:cNvSpPr/>
          <p:nvPr/>
        </p:nvSpPr>
        <p:spPr>
          <a:xfrm rot="18367513">
            <a:off x="-550807" y="3150456"/>
            <a:ext cx="4602454" cy="8421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Ebrima" panose="02000000000000000000" pitchFamily="2" charset="0"/>
                <a:ea typeface="Ebrima" panose="02000000000000000000" pitchFamily="2" charset="0"/>
                <a:cs typeface="Ebrima" panose="02000000000000000000" pitchFamily="2" charset="0"/>
              </a:rPr>
              <a:t>Not intermittence safe</a:t>
            </a:r>
          </a:p>
        </p:txBody>
      </p:sp>
      <p:sp>
        <p:nvSpPr>
          <p:cNvPr id="25" name="Title 1">
            <a:extLst>
              <a:ext uri="{FF2B5EF4-FFF2-40B4-BE49-F238E27FC236}">
                <a16:creationId xmlns:a16="http://schemas.microsoft.com/office/drawing/2014/main" id="{E5F7F33C-9BD5-4E73-A318-A1A973BEE49E}"/>
              </a:ext>
            </a:extLst>
          </p:cNvPr>
          <p:cNvSpPr>
            <a:spLocks noGrp="1"/>
          </p:cNvSpPr>
          <p:nvPr>
            <p:ph type="title"/>
          </p:nvPr>
        </p:nvSpPr>
        <p:spPr>
          <a:xfrm>
            <a:off x="181897" y="132278"/>
            <a:ext cx="11828205" cy="1325563"/>
          </a:xfrm>
        </p:spPr>
        <p:txBody>
          <a:bodyPr/>
          <a:lstStyle/>
          <a:p>
            <a:r>
              <a:rPr lang="en-US" dirty="0">
                <a:latin typeface="Ebrima" panose="02000000000000000000" pitchFamily="2" charset="0"/>
                <a:ea typeface="Ebrima" panose="02000000000000000000" pitchFamily="2" charset="0"/>
                <a:cs typeface="Ebrima" panose="02000000000000000000" pitchFamily="2" charset="0"/>
              </a:rPr>
              <a:t>Intermittent devices need concurrent interrupts</a:t>
            </a:r>
          </a:p>
        </p:txBody>
      </p:sp>
      <p:pic>
        <p:nvPicPr>
          <p:cNvPr id="26" name="Picture 25">
            <a:extLst>
              <a:ext uri="{FF2B5EF4-FFF2-40B4-BE49-F238E27FC236}">
                <a16:creationId xmlns:a16="http://schemas.microsoft.com/office/drawing/2014/main" id="{848D7FBE-F680-44F2-BFEA-5D52373EC050}"/>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ackgroundRemoval t="6184" b="96820" l="9337" r="91155">
                        <a14:foregroundMark x1="47912" y1="90459" x2="45946" y2="96820"/>
                        <a14:foregroundMark x1="18428" y1="16608" x2="55528" y2="19788"/>
                        <a14:foregroundMark x1="43489" y1="12014" x2="44472" y2="9187"/>
                        <a14:foregroundMark x1="26781" y1="9011" x2="25307" y2="6360"/>
                        <a14:foregroundMark x1="53317" y1="14134" x2="55283" y2="17845"/>
                        <a14:foregroundMark x1="56265" y1="18375" x2="57002" y2="34276"/>
                        <a14:foregroundMark x1="67568" y1="55830" x2="81572" y2="58127"/>
                        <a14:foregroundMark x1="89189" y1="66254" x2="91155" y2="75088"/>
                        <a14:foregroundMark x1="91155" y1="75088" x2="89681" y2="80035"/>
                        <a14:foregroundMark x1="55528" y1="53180" x2="55528" y2="53180"/>
                        <a14:backgroundMark x1="1720" y1="36042" x2="10811" y2="87986"/>
                        <a14:backgroundMark x1="10811" y1="87986" x2="19656" y2="94346"/>
                        <a14:backgroundMark x1="19656" y1="94346" x2="26781" y2="96996"/>
                        <a14:backgroundMark x1="24127" y1="3742" x2="31941" y2="1413"/>
                        <a14:backgroundMark x1="4668" y1="9541" x2="24006" y2="3778"/>
                        <a14:backgroundMark x1="46446" y1="5671" x2="82555" y2="11484"/>
                        <a14:backgroundMark x1="33170" y1="3534" x2="46180" y2="5628"/>
                        <a14:backgroundMark x1="82555" y1="11484" x2="76167" y2="43993"/>
                        <a14:backgroundMark x1="76167" y1="43993" x2="79818" y2="52197"/>
                        <a14:backgroundMark x1="84602" y1="55194" x2="86486" y2="56184"/>
                        <a14:backgroundMark x1="58619" y1="34237" x2="59705" y2="44523"/>
                        <a14:backgroundMark x1="55283" y1="2650" x2="56410" y2="13325"/>
                        <a14:backgroundMark x1="59705" y1="44523" x2="68550" y2="54594"/>
                        <a14:backgroundMark x1="81788" y1="57918" x2="99509" y2="62367"/>
                        <a14:backgroundMark x1="68550" y1="54594" x2="68783" y2="54653"/>
                      </a14:backgroundRemoval>
                    </a14:imgEffect>
                  </a14:imgLayer>
                </a14:imgProps>
              </a:ext>
            </a:extLst>
          </a:blip>
          <a:stretch>
            <a:fillRect/>
          </a:stretch>
        </p:blipFill>
        <p:spPr>
          <a:xfrm>
            <a:off x="4159298" y="1353884"/>
            <a:ext cx="1269865" cy="1765954"/>
          </a:xfrm>
          <a:prstGeom prst="rect">
            <a:avLst/>
          </a:prstGeom>
        </p:spPr>
      </p:pic>
      <p:pic>
        <p:nvPicPr>
          <p:cNvPr id="1026" name="Picture 2" descr="Image result for chain link  icon">
            <a:extLst>
              <a:ext uri="{FF2B5EF4-FFF2-40B4-BE49-F238E27FC236}">
                <a16:creationId xmlns:a16="http://schemas.microsoft.com/office/drawing/2014/main" id="{373E5050-E0E6-4D34-9325-34027A6AE2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187805">
            <a:off x="4127390" y="4533978"/>
            <a:ext cx="1226271" cy="516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498F4D-F061-4FD7-A53D-2B7AA284989C}"/>
              </a:ext>
            </a:extLst>
          </p:cNvPr>
          <p:cNvSpPr txBox="1"/>
          <p:nvPr/>
        </p:nvSpPr>
        <p:spPr>
          <a:xfrm>
            <a:off x="4159298" y="5261020"/>
            <a:ext cx="1565361" cy="1200329"/>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[Chain, OOPSLA 2016]</a:t>
            </a:r>
          </a:p>
        </p:txBody>
      </p:sp>
      <p:sp>
        <p:nvSpPr>
          <p:cNvPr id="28" name="TextBox 27">
            <a:extLst>
              <a:ext uri="{FF2B5EF4-FFF2-40B4-BE49-F238E27FC236}">
                <a16:creationId xmlns:a16="http://schemas.microsoft.com/office/drawing/2014/main" id="{484BD31F-E10E-49D0-9962-40797FC08AC6}"/>
              </a:ext>
            </a:extLst>
          </p:cNvPr>
          <p:cNvSpPr txBox="1"/>
          <p:nvPr/>
        </p:nvSpPr>
        <p:spPr>
          <a:xfrm>
            <a:off x="4157031" y="2998858"/>
            <a:ext cx="1565361" cy="1200329"/>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[Alpaca,</a:t>
            </a:r>
          </a:p>
          <a:p>
            <a:r>
              <a:rPr lang="en-US" sz="2400" dirty="0">
                <a:latin typeface="Ebrima" panose="02000000000000000000" pitchFamily="2" charset="0"/>
                <a:ea typeface="Ebrima" panose="02000000000000000000" pitchFamily="2" charset="0"/>
                <a:cs typeface="Ebrima" panose="02000000000000000000" pitchFamily="2" charset="0"/>
              </a:rPr>
              <a:t>OOPSLA</a:t>
            </a:r>
          </a:p>
          <a:p>
            <a:r>
              <a:rPr lang="en-US" sz="2400" dirty="0">
                <a:latin typeface="Ebrima" panose="02000000000000000000" pitchFamily="2" charset="0"/>
                <a:ea typeface="Ebrima" panose="02000000000000000000" pitchFamily="2" charset="0"/>
                <a:cs typeface="Ebrima" panose="02000000000000000000" pitchFamily="2" charset="0"/>
              </a:rPr>
              <a:t>2017]</a:t>
            </a:r>
          </a:p>
        </p:txBody>
      </p:sp>
    </p:spTree>
    <p:extLst>
      <p:ext uri="{BB962C8B-B14F-4D97-AF65-F5344CB8AC3E}">
        <p14:creationId xmlns:p14="http://schemas.microsoft.com/office/powerpoint/2010/main" val="8496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5" grpId="0" animBg="1"/>
      <p:bldP spid="17" grpId="0" animBg="1"/>
      <p:bldP spid="18" grpId="0" animBg="1"/>
      <p:bldP spid="19" grpId="0"/>
      <p:bldP spid="24" grpId="0" animBg="1"/>
      <p:bldP spid="3"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72960F-9B90-41BE-9D0E-0DB4444A117D}"/>
              </a:ext>
            </a:extLst>
          </p:cNvPr>
          <p:cNvSpPr>
            <a:spLocks noGrp="1"/>
          </p:cNvSpPr>
          <p:nvPr>
            <p:ph type="sldNum" sz="quarter" idx="12"/>
          </p:nvPr>
        </p:nvSpPr>
        <p:spPr/>
        <p:txBody>
          <a:bodyPr/>
          <a:lstStyle/>
          <a:p>
            <a:fld id="{124C33C6-A528-426A-827B-9E840661F4FD}" type="slidenum">
              <a:rPr lang="en-US" smtClean="0"/>
              <a:t>4</a:t>
            </a:fld>
            <a:endParaRPr lang="en-US"/>
          </a:p>
        </p:txBody>
      </p:sp>
      <p:sp>
        <p:nvSpPr>
          <p:cNvPr id="5" name="Rectangle: Rounded Corners 4">
            <a:extLst>
              <a:ext uri="{FF2B5EF4-FFF2-40B4-BE49-F238E27FC236}">
                <a16:creationId xmlns:a16="http://schemas.microsoft.com/office/drawing/2014/main" id="{434198C0-BCC2-45FE-A0BC-D6BCE3E3F8EB}"/>
              </a:ext>
            </a:extLst>
          </p:cNvPr>
          <p:cNvSpPr/>
          <p:nvPr/>
        </p:nvSpPr>
        <p:spPr>
          <a:xfrm>
            <a:off x="5880282" y="3070712"/>
            <a:ext cx="1603357" cy="2855798"/>
          </a:xfrm>
          <a:prstGeom prst="roundRect">
            <a:avLst/>
          </a:prstGeom>
          <a:no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2D448ED3-874C-404D-8ACA-E734250E0A50}"/>
              </a:ext>
            </a:extLst>
          </p:cNvPr>
          <p:cNvSpPr/>
          <p:nvPr/>
        </p:nvSpPr>
        <p:spPr>
          <a:xfrm>
            <a:off x="603445" y="2111560"/>
            <a:ext cx="1003413" cy="342293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E8796CC1-A752-436F-96A9-ECFB84B37D3A}"/>
              </a:ext>
            </a:extLst>
          </p:cNvPr>
          <p:cNvSpPr/>
          <p:nvPr/>
        </p:nvSpPr>
        <p:spPr>
          <a:xfrm>
            <a:off x="3008597" y="1870743"/>
            <a:ext cx="1003413" cy="107624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571E9DD-9B49-4A93-B236-91E74D7F8F18}"/>
              </a:ext>
            </a:extLst>
          </p:cNvPr>
          <p:cNvSpPr/>
          <p:nvPr/>
        </p:nvSpPr>
        <p:spPr>
          <a:xfrm>
            <a:off x="3008596" y="3253132"/>
            <a:ext cx="1003413" cy="107624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25E6722-6B40-4E03-BFBF-8EC58AC60A4A}"/>
              </a:ext>
            </a:extLst>
          </p:cNvPr>
          <p:cNvSpPr/>
          <p:nvPr/>
        </p:nvSpPr>
        <p:spPr>
          <a:xfrm>
            <a:off x="3008595" y="4635521"/>
            <a:ext cx="1003413" cy="107624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F8BE037-07BD-4A18-BCEF-1987F6EF8D6B}"/>
              </a:ext>
            </a:extLst>
          </p:cNvPr>
          <p:cNvSpPr/>
          <p:nvPr/>
        </p:nvSpPr>
        <p:spPr>
          <a:xfrm>
            <a:off x="1771727" y="3348985"/>
            <a:ext cx="1073543" cy="754582"/>
          </a:xfrm>
          <a:prstGeom prst="rightArrow">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6D96D2-2AF0-4801-AF44-0C3803699E9B}"/>
              </a:ext>
            </a:extLst>
          </p:cNvPr>
          <p:cNvSpPr txBox="1"/>
          <p:nvPr/>
        </p:nvSpPr>
        <p:spPr>
          <a:xfrm>
            <a:off x="7554392" y="1765260"/>
            <a:ext cx="4637608" cy="1384995"/>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Event-atomic tasks</a:t>
            </a:r>
          </a:p>
          <a:p>
            <a:pPr marL="285750" indent="-285750">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Multi-task transactions</a:t>
            </a:r>
          </a:p>
          <a:p>
            <a:pPr marL="285750" indent="-285750">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Timely split-phase events</a:t>
            </a:r>
            <a:endParaRPr lang="en-US" dirty="0">
              <a:latin typeface="Ebrima" panose="02000000000000000000" pitchFamily="2" charset="0"/>
              <a:ea typeface="Ebrima" panose="02000000000000000000" pitchFamily="2" charset="0"/>
              <a:cs typeface="Ebrima" panose="02000000000000000000" pitchFamily="2" charset="0"/>
            </a:endParaRPr>
          </a:p>
        </p:txBody>
      </p:sp>
      <p:sp>
        <p:nvSpPr>
          <p:cNvPr id="12" name="Rectangle: Rounded Corners 11">
            <a:extLst>
              <a:ext uri="{FF2B5EF4-FFF2-40B4-BE49-F238E27FC236}">
                <a16:creationId xmlns:a16="http://schemas.microsoft.com/office/drawing/2014/main" id="{F1887E11-772E-472C-A4D4-ABB6E954DC24}"/>
              </a:ext>
            </a:extLst>
          </p:cNvPr>
          <p:cNvSpPr/>
          <p:nvPr/>
        </p:nvSpPr>
        <p:spPr>
          <a:xfrm>
            <a:off x="6180727" y="1870743"/>
            <a:ext cx="1003413" cy="1076241"/>
          </a:xfrm>
          <a:prstGeom prst="roundRect">
            <a:avLst/>
          </a:prstGeom>
          <a:solidFill>
            <a:schemeClr val="accent1"/>
          </a:solidFill>
          <a:ln w="76200">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BB8F475-036F-4C0F-A372-0009DDF7DD1B}"/>
              </a:ext>
            </a:extLst>
          </p:cNvPr>
          <p:cNvSpPr/>
          <p:nvPr/>
        </p:nvSpPr>
        <p:spPr>
          <a:xfrm>
            <a:off x="6180726" y="3253132"/>
            <a:ext cx="1003413" cy="1076241"/>
          </a:xfrm>
          <a:prstGeom prst="roundRect">
            <a:avLst/>
          </a:prstGeom>
          <a:solidFill>
            <a:schemeClr val="accent1"/>
          </a:solidFill>
          <a:ln w="76200">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8FE44AD-BEC2-4B90-B691-6A5445354F22}"/>
              </a:ext>
            </a:extLst>
          </p:cNvPr>
          <p:cNvSpPr/>
          <p:nvPr/>
        </p:nvSpPr>
        <p:spPr>
          <a:xfrm>
            <a:off x="6180725" y="4635521"/>
            <a:ext cx="1003413" cy="1076241"/>
          </a:xfrm>
          <a:prstGeom prst="roundRect">
            <a:avLst/>
          </a:prstGeom>
          <a:solidFill>
            <a:schemeClr val="accent1"/>
          </a:solidFill>
          <a:ln w="76200">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8F252F-F769-427A-8D36-2C64F9167877}"/>
              </a:ext>
            </a:extLst>
          </p:cNvPr>
          <p:cNvSpPr/>
          <p:nvPr/>
        </p:nvSpPr>
        <p:spPr>
          <a:xfrm>
            <a:off x="7613785" y="3653045"/>
            <a:ext cx="871627" cy="213529"/>
          </a:xfrm>
          <a:prstGeom prst="roundRect">
            <a:avLst/>
          </a:prstGeom>
          <a:solidFill>
            <a:schemeClr val="accent4"/>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8B9DC83-2B61-40DD-897F-7C42D08F5F17}"/>
              </a:ext>
            </a:extLst>
          </p:cNvPr>
          <p:cNvSpPr/>
          <p:nvPr/>
        </p:nvSpPr>
        <p:spPr>
          <a:xfrm>
            <a:off x="7613785" y="3889617"/>
            <a:ext cx="871627" cy="439756"/>
          </a:xfrm>
          <a:prstGeom prst="roundRect">
            <a:avLst/>
          </a:prstGeom>
          <a:solidFill>
            <a:schemeClr val="accent4"/>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3D801B0-958B-40BC-B4A8-ACB8E0B2EAE2}"/>
              </a:ext>
            </a:extLst>
          </p:cNvPr>
          <p:cNvSpPr/>
          <p:nvPr/>
        </p:nvSpPr>
        <p:spPr>
          <a:xfrm>
            <a:off x="4173122" y="3345802"/>
            <a:ext cx="1073543" cy="754582"/>
          </a:xfrm>
          <a:prstGeom prst="rightArrow">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31395D4-CFB7-4659-B050-F386DA54B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16617" flipH="1">
            <a:off x="3372547" y="2273518"/>
            <a:ext cx="2743200" cy="1174417"/>
          </a:xfrm>
          <a:prstGeom prst="rect">
            <a:avLst/>
          </a:prstGeom>
        </p:spPr>
      </p:pic>
      <p:sp>
        <p:nvSpPr>
          <p:cNvPr id="19" name="Arrow: Down 18">
            <a:extLst>
              <a:ext uri="{FF2B5EF4-FFF2-40B4-BE49-F238E27FC236}">
                <a16:creationId xmlns:a16="http://schemas.microsoft.com/office/drawing/2014/main" id="{4339E7D2-C7EF-43B1-A162-84BFB77939A7}"/>
              </a:ext>
            </a:extLst>
          </p:cNvPr>
          <p:cNvSpPr/>
          <p:nvPr/>
        </p:nvSpPr>
        <p:spPr>
          <a:xfrm>
            <a:off x="3349791" y="2946395"/>
            <a:ext cx="282090" cy="298369"/>
          </a:xfrm>
          <a:prstGeom prst="downArrow">
            <a:avLst>
              <a:gd name="adj1" fmla="val 25839"/>
              <a:gd name="adj2" fmla="val 6409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E17A2B47-1682-430E-9DA6-1BD2D45E0050}"/>
              </a:ext>
            </a:extLst>
          </p:cNvPr>
          <p:cNvSpPr/>
          <p:nvPr/>
        </p:nvSpPr>
        <p:spPr>
          <a:xfrm>
            <a:off x="3349791" y="4336563"/>
            <a:ext cx="282090" cy="298369"/>
          </a:xfrm>
          <a:prstGeom prst="downArrow">
            <a:avLst>
              <a:gd name="adj1" fmla="val 25839"/>
              <a:gd name="adj2" fmla="val 6409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0AF1E922-E4BB-418C-BDB5-4A82DFCFF937}"/>
              </a:ext>
            </a:extLst>
          </p:cNvPr>
          <p:cNvSpPr/>
          <p:nvPr/>
        </p:nvSpPr>
        <p:spPr>
          <a:xfrm>
            <a:off x="6545786" y="2966021"/>
            <a:ext cx="282090" cy="298369"/>
          </a:xfrm>
          <a:prstGeom prst="downArrow">
            <a:avLst>
              <a:gd name="adj1" fmla="val 25839"/>
              <a:gd name="adj2" fmla="val 6409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CCF8627F-5206-422E-A83A-EB771BE68F3D}"/>
              </a:ext>
            </a:extLst>
          </p:cNvPr>
          <p:cNvSpPr/>
          <p:nvPr/>
        </p:nvSpPr>
        <p:spPr>
          <a:xfrm>
            <a:off x="6545786" y="4356189"/>
            <a:ext cx="282090" cy="298369"/>
          </a:xfrm>
          <a:prstGeom prst="downArrow">
            <a:avLst>
              <a:gd name="adj1" fmla="val 25839"/>
              <a:gd name="adj2" fmla="val 6409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202E5DC3-2C4E-4382-8680-38F2AA4E62AF}"/>
              </a:ext>
            </a:extLst>
          </p:cNvPr>
          <p:cNvSpPr/>
          <p:nvPr/>
        </p:nvSpPr>
        <p:spPr>
          <a:xfrm>
            <a:off x="5880752" y="3070712"/>
            <a:ext cx="1603357" cy="2855798"/>
          </a:xfrm>
          <a:prstGeom prst="roundRect">
            <a:avLst/>
          </a:prstGeom>
          <a:no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F885E796-CDC7-48C7-9BDE-399BC5962BCA}"/>
              </a:ext>
            </a:extLst>
          </p:cNvPr>
          <p:cNvCxnSpPr>
            <a:cxnSpLocks/>
          </p:cNvCxnSpPr>
          <p:nvPr/>
        </p:nvCxnSpPr>
        <p:spPr>
          <a:xfrm flipH="1" flipV="1">
            <a:off x="7184138" y="3653045"/>
            <a:ext cx="419166" cy="18714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B483FB-A5CB-4DFC-8038-E27C59058658}"/>
              </a:ext>
            </a:extLst>
          </p:cNvPr>
          <p:cNvCxnSpPr>
            <a:cxnSpLocks/>
          </p:cNvCxnSpPr>
          <p:nvPr/>
        </p:nvCxnSpPr>
        <p:spPr>
          <a:xfrm>
            <a:off x="7208886" y="3549947"/>
            <a:ext cx="393948" cy="14455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F15F475-DF89-460C-B94A-C8E66F78AFFD}"/>
              </a:ext>
            </a:extLst>
          </p:cNvPr>
          <p:cNvCxnSpPr>
            <a:cxnSpLocks/>
          </p:cNvCxnSpPr>
          <p:nvPr/>
        </p:nvCxnSpPr>
        <p:spPr>
          <a:xfrm>
            <a:off x="7168191" y="5679990"/>
            <a:ext cx="445594" cy="27451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EBFFA262-EA22-48B2-A220-CA5566748FE9}"/>
              </a:ext>
            </a:extLst>
          </p:cNvPr>
          <p:cNvSpPr>
            <a:spLocks noGrp="1"/>
          </p:cNvSpPr>
          <p:nvPr>
            <p:ph type="title"/>
          </p:nvPr>
        </p:nvSpPr>
        <p:spPr>
          <a:xfrm>
            <a:off x="181897" y="3592"/>
            <a:ext cx="11828205" cy="1325563"/>
          </a:xfrm>
        </p:spPr>
        <p:txBody>
          <a:bodyPr/>
          <a:lstStyle/>
          <a:p>
            <a:r>
              <a:rPr lang="en-US" dirty="0">
                <a:latin typeface="Ebrima" panose="02000000000000000000" pitchFamily="2" charset="0"/>
                <a:ea typeface="Ebrima" panose="02000000000000000000" pitchFamily="2" charset="0"/>
                <a:cs typeface="Ebrima" panose="02000000000000000000" pitchFamily="2" charset="0"/>
              </a:rPr>
              <a:t>Intermittent devices need concurrent interrupts</a:t>
            </a:r>
          </a:p>
        </p:txBody>
      </p:sp>
    </p:spTree>
    <p:extLst>
      <p:ext uri="{BB962C8B-B14F-4D97-AF65-F5344CB8AC3E}">
        <p14:creationId xmlns:p14="http://schemas.microsoft.com/office/powerpoint/2010/main" val="378473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3" presetClass="emph" presetSubtype="2" fill="hold" nodeType="withEffect">
                                  <p:stCondLst>
                                    <p:cond delay="0"/>
                                  </p:stCondLst>
                                  <p:childTnLst>
                                    <p:animClr clrSpc="rgb" dir="cw">
                                      <p:cBhvr override="childStyle">
                                        <p:cTn id="32" dur="500" fill="hold"/>
                                        <p:tgtEl>
                                          <p:spTgt spid="11">
                                            <p:txEl>
                                              <p:pRg st="0" end="0"/>
                                            </p:txEl>
                                          </p:spTgt>
                                        </p:tgtEl>
                                        <p:attrNameLst>
                                          <p:attrName>style.color</p:attrName>
                                        </p:attrNameLst>
                                      </p:cBhvr>
                                      <p:to>
                                        <a:schemeClr val="accent2"/>
                                      </p:to>
                                    </p:animClr>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3" presetClass="emph" presetSubtype="2" fill="hold" nodeType="withEffect">
                                  <p:stCondLst>
                                    <p:cond delay="0"/>
                                  </p:stCondLst>
                                  <p:childTnLst>
                                    <p:animClr clrSpc="rgb" dir="cw">
                                      <p:cBhvr override="childStyle">
                                        <p:cTn id="40" dur="500" fill="hold"/>
                                        <p:tgtEl>
                                          <p:spTgt spid="11">
                                            <p:txEl>
                                              <p:pRg st="1" end="1"/>
                                            </p:txEl>
                                          </p:spTgt>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3" presetClass="emph" presetSubtype="2" fill="hold" nodeType="withEffect">
                                  <p:stCondLst>
                                    <p:cond delay="0"/>
                                  </p:stCondLst>
                                  <p:childTnLst>
                                    <p:animClr clrSpc="rgb" dir="cw">
                                      <p:cBhvr override="childStyle">
                                        <p:cTn id="50" dur="500" fill="hold"/>
                                        <p:tgtEl>
                                          <p:spTgt spid="11">
                                            <p:txEl>
                                              <p:pRg st="2" end="2"/>
                                            </p:txEl>
                                          </p:spTgt>
                                        </p:tgtEl>
                                        <p:attrNameLst>
                                          <p:attrName>style.color</p:attrName>
                                        </p:attrNameLst>
                                      </p:cBhvr>
                                      <p:to>
                                        <a:schemeClr val="accent2"/>
                                      </p:to>
                                    </p:animClr>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3.75E-6 -4.07407E-6 L -0.00013 0.29537 " pathEditMode="relative" rAng="0" ptsTypes="AA">
                                      <p:cBhvr>
                                        <p:cTn id="58" dur="2000" fill="hold"/>
                                        <p:tgtEl>
                                          <p:spTgt spid="16"/>
                                        </p:tgtEl>
                                        <p:attrNameLst>
                                          <p:attrName>ppt_x</p:attrName>
                                          <p:attrName>ppt_y</p:attrName>
                                        </p:attrNameLst>
                                      </p:cBhvr>
                                      <p:rCtr x="-13" y="14769"/>
                                    </p:animMotion>
                                  </p:child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uiExpand="1" build="allAtOnce" animBg="1"/>
      <p:bldP spid="12" grpId="0" animBg="1"/>
      <p:bldP spid="13" grpId="0" animBg="1"/>
      <p:bldP spid="14" grpId="0" animBg="1"/>
      <p:bldP spid="15" grpId="0" animBg="1"/>
      <p:bldP spid="16" grpId="0" animBg="1"/>
      <p:bldP spid="16" grpId="1" animBg="1"/>
      <p:bldP spid="17"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0801B298-CA81-4D5F-A075-F19B45BCCD60}"/>
              </a:ext>
            </a:extLst>
          </p:cNvPr>
          <p:cNvGraphicFramePr>
            <a:graphicFrameLocks noGrp="1"/>
          </p:cNvGraphicFramePr>
          <p:nvPr>
            <p:ph idx="1"/>
            <p:extLst>
              <p:ext uri="{D42A27DB-BD31-4B8C-83A1-F6EECF244321}">
                <p14:modId xmlns:p14="http://schemas.microsoft.com/office/powerpoint/2010/main" val="2867863451"/>
              </p:ext>
            </p:extLst>
          </p:nvPr>
        </p:nvGraphicFramePr>
        <p:xfrm>
          <a:off x="838200" y="643466"/>
          <a:ext cx="10515600" cy="578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D22C2B7-2AE1-4573-9AA9-48584A446CAE}"/>
              </a:ext>
            </a:extLst>
          </p:cNvPr>
          <p:cNvSpPr>
            <a:spLocks noGrp="1"/>
          </p:cNvSpPr>
          <p:nvPr>
            <p:ph type="sldNum" sz="quarter" idx="12"/>
          </p:nvPr>
        </p:nvSpPr>
        <p:spPr>
          <a:xfrm>
            <a:off x="10198279" y="6261090"/>
            <a:ext cx="1344477" cy="365125"/>
          </a:xfrm>
        </p:spPr>
        <p:txBody>
          <a:bodyPr>
            <a:normAutofit/>
          </a:bodyPr>
          <a:lstStyle/>
          <a:p>
            <a:pPr>
              <a:spcAft>
                <a:spcPts val="600"/>
              </a:spcAft>
            </a:pPr>
            <a:fld id="{124C33C6-A528-426A-827B-9E840661F4FD}" type="slidenum">
              <a:rPr lang="en-US">
                <a:solidFill>
                  <a:schemeClr val="bg1">
                    <a:alpha val="80000"/>
                  </a:schemeClr>
                </a:solidFill>
              </a:rPr>
              <a:pPr>
                <a:spcAft>
                  <a:spcPts val="600"/>
                </a:spcAft>
              </a:pPr>
              <a:t>5</a:t>
            </a:fld>
            <a:endParaRPr lang="en-US">
              <a:solidFill>
                <a:schemeClr val="bg1">
                  <a:alpha val="80000"/>
                </a:schemeClr>
              </a:solidFill>
            </a:endParaRPr>
          </a:p>
        </p:txBody>
      </p:sp>
    </p:spTree>
    <p:extLst>
      <p:ext uri="{BB962C8B-B14F-4D97-AF65-F5344CB8AC3E}">
        <p14:creationId xmlns:p14="http://schemas.microsoft.com/office/powerpoint/2010/main" val="307540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FB68-F8AD-4911-A02B-6C85CD69895E}"/>
              </a:ext>
            </a:extLst>
          </p:cNvPr>
          <p:cNvSpPr>
            <a:spLocks noGrp="1"/>
          </p:cNvSpPr>
          <p:nvPr>
            <p:ph type="title"/>
          </p:nvPr>
        </p:nvSpPr>
        <p:spPr>
          <a:xfrm>
            <a:off x="312738" y="197297"/>
            <a:ext cx="11513713" cy="678747"/>
          </a:xfrm>
        </p:spPr>
        <p:txBody>
          <a:bodyPr>
            <a:normAutofit fontScale="90000"/>
          </a:bodyPr>
          <a:lstStyle/>
          <a:p>
            <a:r>
              <a:rPr lang="en-US" dirty="0">
                <a:latin typeface="Ebrima" panose="02000000000000000000" pitchFamily="2" charset="0"/>
                <a:ea typeface="Ebrima" panose="02000000000000000000" pitchFamily="2" charset="0"/>
                <a:cs typeface="Ebrima" panose="02000000000000000000" pitchFamily="2" charset="0"/>
              </a:rPr>
              <a:t>Prior work supports one execution context  </a:t>
            </a:r>
          </a:p>
        </p:txBody>
      </p:sp>
      <p:sp>
        <p:nvSpPr>
          <p:cNvPr id="4" name="Slide Number Placeholder 3">
            <a:extLst>
              <a:ext uri="{FF2B5EF4-FFF2-40B4-BE49-F238E27FC236}">
                <a16:creationId xmlns:a16="http://schemas.microsoft.com/office/drawing/2014/main" id="{7C28A5DF-9086-40F5-8FF4-5071F64E589A}"/>
              </a:ext>
            </a:extLst>
          </p:cNvPr>
          <p:cNvSpPr>
            <a:spLocks noGrp="1"/>
          </p:cNvSpPr>
          <p:nvPr>
            <p:ph type="sldNum" sz="quarter" idx="12"/>
          </p:nvPr>
        </p:nvSpPr>
        <p:spPr/>
        <p:txBody>
          <a:bodyPr/>
          <a:lstStyle/>
          <a:p>
            <a:fld id="{124C33C6-A528-426A-827B-9E840661F4FD}" type="slidenum">
              <a:rPr lang="en-US" smtClean="0"/>
              <a:t>6</a:t>
            </a:fld>
            <a:endParaRPr lang="en-US"/>
          </a:p>
        </p:txBody>
      </p:sp>
      <p:sp>
        <p:nvSpPr>
          <p:cNvPr id="5" name="TextBox 4">
            <a:extLst>
              <a:ext uri="{FF2B5EF4-FFF2-40B4-BE49-F238E27FC236}">
                <a16:creationId xmlns:a16="http://schemas.microsoft.com/office/drawing/2014/main" id="{01755EC2-8673-4DBC-B0AA-E3AE08D8D0A9}"/>
              </a:ext>
            </a:extLst>
          </p:cNvPr>
          <p:cNvSpPr txBox="1"/>
          <p:nvPr/>
        </p:nvSpPr>
        <p:spPr>
          <a:xfrm>
            <a:off x="7519712" y="4444038"/>
            <a:ext cx="3669392" cy="1815882"/>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W </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 Z</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assert(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DECF58C1-C2F3-44FA-BE3D-D6549308092D}"/>
              </a:ext>
            </a:extLst>
          </p:cNvPr>
          <p:cNvSpPr txBox="1"/>
          <p:nvPr/>
        </p:nvSpPr>
        <p:spPr>
          <a:xfrm>
            <a:off x="7554333" y="2240987"/>
            <a:ext cx="3669392" cy="1384995"/>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Z </a:t>
            </a:r>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AA7443B6-C893-4E02-AAF3-A44B9D3BCB22}"/>
              </a:ext>
            </a:extLst>
          </p:cNvPr>
          <p:cNvSpPr txBox="1"/>
          <p:nvPr/>
        </p:nvSpPr>
        <p:spPr>
          <a:xfrm>
            <a:off x="7441446" y="1784792"/>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incX</a:t>
            </a:r>
            <a:r>
              <a:rPr lang="en-US" sz="2800" dirty="0">
                <a:latin typeface="Courier New" panose="02070309020205020404" pitchFamily="49" charset="0"/>
                <a:cs typeface="Courier New" panose="02070309020205020404" pitchFamily="49" charset="0"/>
              </a:rPr>
              <a:t>()</a:t>
            </a:r>
          </a:p>
        </p:txBody>
      </p:sp>
      <p:sp>
        <p:nvSpPr>
          <p:cNvPr id="10" name="Arrow: Right 9">
            <a:extLst>
              <a:ext uri="{FF2B5EF4-FFF2-40B4-BE49-F238E27FC236}">
                <a16:creationId xmlns:a16="http://schemas.microsoft.com/office/drawing/2014/main" id="{4B882571-C34D-4FE6-9947-0CFA03B677C9}"/>
              </a:ext>
            </a:extLst>
          </p:cNvPr>
          <p:cNvSpPr/>
          <p:nvPr/>
        </p:nvSpPr>
        <p:spPr>
          <a:xfrm rot="5400000">
            <a:off x="9054465" y="3732392"/>
            <a:ext cx="502215" cy="342163"/>
          </a:xfrm>
          <a:prstGeom prst="rightArrow">
            <a:avLst>
              <a:gd name="adj1" fmla="val 33335"/>
              <a:gd name="adj2" fmla="val 8161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FDFE88D-D720-49A4-9FDC-816A4530FF6B}"/>
              </a:ext>
            </a:extLst>
          </p:cNvPr>
          <p:cNvSpPr txBox="1"/>
          <p:nvPr/>
        </p:nvSpPr>
        <p:spPr>
          <a:xfrm>
            <a:off x="7387418" y="4014579"/>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p>
        </p:txBody>
      </p:sp>
      <p:sp>
        <p:nvSpPr>
          <p:cNvPr id="13" name="TextBox 12">
            <a:extLst>
              <a:ext uri="{FF2B5EF4-FFF2-40B4-BE49-F238E27FC236}">
                <a16:creationId xmlns:a16="http://schemas.microsoft.com/office/drawing/2014/main" id="{8E5453DF-70B8-42B6-B14F-E3B712B01B7E}"/>
              </a:ext>
            </a:extLst>
          </p:cNvPr>
          <p:cNvSpPr txBox="1"/>
          <p:nvPr/>
        </p:nvSpPr>
        <p:spPr>
          <a:xfrm>
            <a:off x="241922" y="3249234"/>
            <a:ext cx="3669392" cy="2246769"/>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Z</a:t>
            </a:r>
            <a:r>
              <a:rPr lang="en-US" sz="2800" dirty="0">
                <a:latin typeface="Courier New" panose="02070309020205020404" pitchFamily="49" charset="0"/>
                <a:cs typeface="Courier New" panose="02070309020205020404" pitchFamily="49" charset="0"/>
              </a:rPr>
              <a:t> = </a:t>
            </a:r>
            <a:r>
              <a:rPr lang="en-US" sz="2800" b="1" dirty="0">
                <a:latin typeface="Courier New" panose="02070309020205020404" pitchFamily="49" charset="0"/>
                <a:cs typeface="Courier New" panose="02070309020205020404" pitchFamily="49" charset="0"/>
              </a:rPr>
              <a:t>X</a:t>
            </a:r>
          </a:p>
          <a:p>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p>
          <a:p>
            <a:r>
              <a:rPr lang="en-US" sz="2800" b="1" dirty="0">
                <a:latin typeface="Courier New" panose="02070309020205020404" pitchFamily="49" charset="0"/>
                <a:cs typeface="Courier New" panose="02070309020205020404" pitchFamily="49" charset="0"/>
              </a:rPr>
              <a:t>W </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 Z</a:t>
            </a:r>
          </a:p>
          <a:p>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assert(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p:txBody>
      </p:sp>
      <p:sp>
        <p:nvSpPr>
          <p:cNvPr id="14" name="Arrow: Right 13">
            <a:extLst>
              <a:ext uri="{FF2B5EF4-FFF2-40B4-BE49-F238E27FC236}">
                <a16:creationId xmlns:a16="http://schemas.microsoft.com/office/drawing/2014/main" id="{27998808-8F29-4391-AE7E-33594BC4AB5F}"/>
              </a:ext>
            </a:extLst>
          </p:cNvPr>
          <p:cNvSpPr/>
          <p:nvPr/>
        </p:nvSpPr>
        <p:spPr>
          <a:xfrm>
            <a:off x="5986131" y="3655145"/>
            <a:ext cx="1073543" cy="754582"/>
          </a:xfrm>
          <a:prstGeom prst="rightArrow">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6A42F7-A922-43E6-BB45-FC182F29EE3E}"/>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ackgroundRemoval t="6184" b="96820" l="9337" r="91155">
                        <a14:foregroundMark x1="47912" y1="90459" x2="45946" y2="96820"/>
                        <a14:foregroundMark x1="18428" y1="16608" x2="55528" y2="19788"/>
                        <a14:foregroundMark x1="43489" y1="12014" x2="44472" y2="9187"/>
                        <a14:foregroundMark x1="26781" y1="9011" x2="25307" y2="6360"/>
                        <a14:foregroundMark x1="53317" y1="14134" x2="55283" y2="17845"/>
                        <a14:foregroundMark x1="56265" y1="18375" x2="57002" y2="34276"/>
                        <a14:foregroundMark x1="67568" y1="55830" x2="81572" y2="58127"/>
                        <a14:foregroundMark x1="89189" y1="66254" x2="91155" y2="75088"/>
                        <a14:foregroundMark x1="91155" y1="75088" x2="89681" y2="80035"/>
                        <a14:foregroundMark x1="55528" y1="53180" x2="55528" y2="53180"/>
                        <a14:backgroundMark x1="1720" y1="36042" x2="10811" y2="87986"/>
                        <a14:backgroundMark x1="10811" y1="87986" x2="19656" y2="94346"/>
                        <a14:backgroundMark x1="19656" y1="94346" x2="26781" y2="96996"/>
                        <a14:backgroundMark x1="24127" y1="3742" x2="31941" y2="1413"/>
                        <a14:backgroundMark x1="4668" y1="9541" x2="24006" y2="3778"/>
                        <a14:backgroundMark x1="46446" y1="5671" x2="82555" y2="11484"/>
                        <a14:backgroundMark x1="33170" y1="3534" x2="46180" y2="5628"/>
                        <a14:backgroundMark x1="82555" y1="11484" x2="76167" y2="43993"/>
                        <a14:backgroundMark x1="76167" y1="43993" x2="79818" y2="52197"/>
                        <a14:backgroundMark x1="84602" y1="55194" x2="86486" y2="56184"/>
                        <a14:backgroundMark x1="58619" y1="34237" x2="59705" y2="44523"/>
                        <a14:backgroundMark x1="55283" y1="2650" x2="56410" y2="13325"/>
                        <a14:backgroundMark x1="59705" y1="44523" x2="68550" y2="54594"/>
                        <a14:backgroundMark x1="81788" y1="57918" x2="99509" y2="62367"/>
                        <a14:backgroundMark x1="68550" y1="54594" x2="68783" y2="54653"/>
                      </a14:backgroundRemoval>
                    </a14:imgEffect>
                  </a14:imgLayer>
                </a14:imgProps>
              </a:ext>
            </a:extLst>
          </a:blip>
          <a:stretch>
            <a:fillRect/>
          </a:stretch>
        </p:blipFill>
        <p:spPr>
          <a:xfrm>
            <a:off x="931783" y="1425035"/>
            <a:ext cx="1269865" cy="1765954"/>
          </a:xfrm>
          <a:prstGeom prst="rect">
            <a:avLst/>
          </a:prstGeom>
        </p:spPr>
      </p:pic>
      <p:sp>
        <p:nvSpPr>
          <p:cNvPr id="16" name="TextBox 15">
            <a:extLst>
              <a:ext uri="{FF2B5EF4-FFF2-40B4-BE49-F238E27FC236}">
                <a16:creationId xmlns:a16="http://schemas.microsoft.com/office/drawing/2014/main" id="{77FCE110-E280-4DB7-8957-8055FFB85921}"/>
              </a:ext>
            </a:extLst>
          </p:cNvPr>
          <p:cNvSpPr txBox="1"/>
          <p:nvPr/>
        </p:nvSpPr>
        <p:spPr>
          <a:xfrm>
            <a:off x="1742901" y="1533379"/>
            <a:ext cx="2441533" cy="830997"/>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[Alpaca,</a:t>
            </a:r>
          </a:p>
          <a:p>
            <a:r>
              <a:rPr lang="en-US" sz="2400" dirty="0">
                <a:latin typeface="Ebrima" panose="02000000000000000000" pitchFamily="2" charset="0"/>
                <a:ea typeface="Ebrima" panose="02000000000000000000" pitchFamily="2" charset="0"/>
                <a:cs typeface="Ebrima" panose="02000000000000000000" pitchFamily="2" charset="0"/>
              </a:rPr>
              <a:t>OOPSLA 2017]</a:t>
            </a:r>
          </a:p>
        </p:txBody>
      </p:sp>
      <p:cxnSp>
        <p:nvCxnSpPr>
          <p:cNvPr id="18" name="Straight Connector 17">
            <a:extLst>
              <a:ext uri="{FF2B5EF4-FFF2-40B4-BE49-F238E27FC236}">
                <a16:creationId xmlns:a16="http://schemas.microsoft.com/office/drawing/2014/main" id="{F1E900BE-C4EE-4FF8-9696-11D1B030D3E5}"/>
              </a:ext>
            </a:extLst>
          </p:cNvPr>
          <p:cNvCxnSpPr>
            <a:cxnSpLocks/>
          </p:cNvCxnSpPr>
          <p:nvPr/>
        </p:nvCxnSpPr>
        <p:spPr>
          <a:xfrm>
            <a:off x="7616270" y="3152804"/>
            <a:ext cx="3564933"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4017D818-8943-4343-AFE3-E3EC7519E897}"/>
              </a:ext>
            </a:extLst>
          </p:cNvPr>
          <p:cNvSpPr/>
          <p:nvPr/>
        </p:nvSpPr>
        <p:spPr bwMode="auto">
          <a:xfrm rot="10800000" flipH="1">
            <a:off x="10707547" y="1755546"/>
            <a:ext cx="947311" cy="1384996"/>
          </a:xfrm>
          <a:prstGeom prst="arc">
            <a:avLst>
              <a:gd name="adj1" fmla="val 16200000"/>
              <a:gd name="adj2" fmla="val 9183187"/>
            </a:avLst>
          </a:prstGeom>
          <a:ln w="76200">
            <a:solidFill>
              <a:srgbClr val="C00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Arrow: Right 20">
            <a:extLst>
              <a:ext uri="{FF2B5EF4-FFF2-40B4-BE49-F238E27FC236}">
                <a16:creationId xmlns:a16="http://schemas.microsoft.com/office/drawing/2014/main" id="{02033619-15A1-4512-BFE5-B9C3EB2ACC0F}"/>
              </a:ext>
            </a:extLst>
          </p:cNvPr>
          <p:cNvSpPr/>
          <p:nvPr/>
        </p:nvSpPr>
        <p:spPr>
          <a:xfrm rot="5400000">
            <a:off x="8984875" y="1440172"/>
            <a:ext cx="502215" cy="342163"/>
          </a:xfrm>
          <a:prstGeom prst="rightArrow">
            <a:avLst>
              <a:gd name="adj1" fmla="val 33335"/>
              <a:gd name="adj2" fmla="val 8161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D0F1B68-F4C6-4BA0-8CAE-44D28D358B56}"/>
              </a:ext>
            </a:extLst>
          </p:cNvPr>
          <p:cNvSpPr/>
          <p:nvPr/>
        </p:nvSpPr>
        <p:spPr>
          <a:xfrm>
            <a:off x="7616099" y="2670225"/>
            <a:ext cx="1101143" cy="4158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5781C1-A95C-4605-9A9D-E2D1A1CF4271}"/>
              </a:ext>
            </a:extLst>
          </p:cNvPr>
          <p:cNvSpPr/>
          <p:nvPr/>
        </p:nvSpPr>
        <p:spPr>
          <a:xfrm>
            <a:off x="7616098" y="4900012"/>
            <a:ext cx="1101143" cy="4158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2">
            <a:extLst>
              <a:ext uri="{FF2B5EF4-FFF2-40B4-BE49-F238E27FC236}">
                <a16:creationId xmlns:a16="http://schemas.microsoft.com/office/drawing/2014/main" id="{44470A27-4D5B-4B9A-AD1F-CD0D51E7606E}"/>
              </a:ext>
            </a:extLst>
          </p:cNvPr>
          <p:cNvSpPr/>
          <p:nvPr/>
        </p:nvSpPr>
        <p:spPr>
          <a:xfrm>
            <a:off x="257578" y="2404442"/>
            <a:ext cx="798408" cy="480343"/>
          </a:xfrm>
          <a:prstGeom prst="wedgeRectCallout">
            <a:avLst>
              <a:gd name="adj1" fmla="val -30364"/>
              <a:gd name="adj2" fmla="val 11298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latin typeface="Ebrima" panose="02000000000000000000" pitchFamily="2" charset="0"/>
                <a:ea typeface="Ebrima" panose="02000000000000000000" pitchFamily="2" charset="0"/>
                <a:cs typeface="Ebrima" panose="02000000000000000000" pitchFamily="2" charset="0"/>
              </a:rPr>
              <a:t>task</a:t>
            </a:r>
          </a:p>
        </p:txBody>
      </p:sp>
      <p:sp>
        <p:nvSpPr>
          <p:cNvPr id="20" name="TextBox 19">
            <a:extLst>
              <a:ext uri="{FF2B5EF4-FFF2-40B4-BE49-F238E27FC236}">
                <a16:creationId xmlns:a16="http://schemas.microsoft.com/office/drawing/2014/main" id="{18900726-CA28-4212-8076-004D11370485}"/>
              </a:ext>
            </a:extLst>
          </p:cNvPr>
          <p:cNvSpPr txBox="1"/>
          <p:nvPr/>
        </p:nvSpPr>
        <p:spPr>
          <a:xfrm>
            <a:off x="4334994" y="5018949"/>
            <a:ext cx="1323393" cy="954107"/>
          </a:xfrm>
          <a:prstGeom prst="rect">
            <a:avLst/>
          </a:prstGeom>
          <a:noFill/>
          <a:ln w="76200">
            <a:solidFill>
              <a:schemeClr val="accent4"/>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X </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0</a:t>
            </a:r>
          </a:p>
          <a:p>
            <a:r>
              <a:rPr lang="en-US" sz="2800" b="1" dirty="0">
                <a:latin typeface="Courier New" panose="02070309020205020404" pitchFamily="49" charset="0"/>
                <a:cs typeface="Courier New" panose="02070309020205020404" pitchFamily="49" charset="0"/>
              </a:rPr>
              <a:t>Y </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0 </a:t>
            </a:r>
          </a:p>
        </p:txBody>
      </p:sp>
      <p:sp>
        <p:nvSpPr>
          <p:cNvPr id="24" name="Speech Bubble: Rectangle 23">
            <a:extLst>
              <a:ext uri="{FF2B5EF4-FFF2-40B4-BE49-F238E27FC236}">
                <a16:creationId xmlns:a16="http://schemas.microsoft.com/office/drawing/2014/main" id="{C178F032-45C4-4F51-BC8E-5FE89EE1EE20}"/>
              </a:ext>
            </a:extLst>
          </p:cNvPr>
          <p:cNvSpPr/>
          <p:nvPr/>
        </p:nvSpPr>
        <p:spPr>
          <a:xfrm>
            <a:off x="4274762" y="4197562"/>
            <a:ext cx="994680" cy="480343"/>
          </a:xfrm>
          <a:prstGeom prst="wedgeRectCallout">
            <a:avLst>
              <a:gd name="adj1" fmla="val -30364"/>
              <a:gd name="adj2" fmla="val 112980"/>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4"/>
                </a:solidFill>
                <a:latin typeface="Ebrima" panose="02000000000000000000" pitchFamily="2" charset="0"/>
                <a:ea typeface="Ebrima" panose="02000000000000000000" pitchFamily="2" charset="0"/>
                <a:cs typeface="Ebrima" panose="02000000000000000000" pitchFamily="2" charset="0"/>
              </a:rPr>
              <a:t>event</a:t>
            </a:r>
          </a:p>
        </p:txBody>
      </p:sp>
      <p:sp>
        <p:nvSpPr>
          <p:cNvPr id="25" name="Speech Bubble: Rectangle 24">
            <a:extLst>
              <a:ext uri="{FF2B5EF4-FFF2-40B4-BE49-F238E27FC236}">
                <a16:creationId xmlns:a16="http://schemas.microsoft.com/office/drawing/2014/main" id="{7EBCFA5F-4FAC-4CBB-9CA4-BC038C42747E}"/>
              </a:ext>
            </a:extLst>
          </p:cNvPr>
          <p:cNvSpPr/>
          <p:nvPr/>
        </p:nvSpPr>
        <p:spPr>
          <a:xfrm>
            <a:off x="1810459" y="5732884"/>
            <a:ext cx="2067211" cy="527035"/>
          </a:xfrm>
          <a:prstGeom prst="wedgeRectCallout">
            <a:avLst>
              <a:gd name="adj1" fmla="val -35993"/>
              <a:gd name="adj2" fmla="val -10984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Ebrima" panose="02000000000000000000" pitchFamily="2" charset="0"/>
                <a:ea typeface="Ebrima" panose="02000000000000000000" pitchFamily="2" charset="0"/>
                <a:cs typeface="Ebrima" panose="02000000000000000000" pitchFamily="2" charset="0"/>
              </a:rPr>
              <a:t>Non-volatile</a:t>
            </a:r>
          </a:p>
        </p:txBody>
      </p:sp>
      <p:cxnSp>
        <p:nvCxnSpPr>
          <p:cNvPr id="27" name="Straight Connector 26">
            <a:extLst>
              <a:ext uri="{FF2B5EF4-FFF2-40B4-BE49-F238E27FC236}">
                <a16:creationId xmlns:a16="http://schemas.microsoft.com/office/drawing/2014/main" id="{85C05D81-54BC-4898-B059-9DE326DA65C2}"/>
              </a:ext>
            </a:extLst>
          </p:cNvPr>
          <p:cNvCxnSpPr>
            <a:cxnSpLocks/>
          </p:cNvCxnSpPr>
          <p:nvPr/>
        </p:nvCxnSpPr>
        <p:spPr>
          <a:xfrm>
            <a:off x="312738" y="5018949"/>
            <a:ext cx="3564933" cy="0"/>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57ADDFF5-F7AA-4A1B-8440-C7FEDC1FDF01}"/>
              </a:ext>
            </a:extLst>
          </p:cNvPr>
          <p:cNvSpPr/>
          <p:nvPr/>
        </p:nvSpPr>
        <p:spPr>
          <a:xfrm>
            <a:off x="3611196" y="4847867"/>
            <a:ext cx="705780"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28">
            <a:extLst>
              <a:ext uri="{FF2B5EF4-FFF2-40B4-BE49-F238E27FC236}">
                <a16:creationId xmlns:a16="http://schemas.microsoft.com/office/drawing/2014/main" id="{12EB5A60-C101-4E8B-8B81-D28DDCC9C2D7}"/>
              </a:ext>
            </a:extLst>
          </p:cNvPr>
          <p:cNvSpPr/>
          <p:nvPr/>
        </p:nvSpPr>
        <p:spPr>
          <a:xfrm>
            <a:off x="4785177" y="1999089"/>
            <a:ext cx="2441533" cy="885696"/>
          </a:xfrm>
          <a:prstGeom prst="wedgeRectCallout">
            <a:avLst>
              <a:gd name="adj1" fmla="val 64307"/>
              <a:gd name="adj2" fmla="val 37048"/>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Ebrima" panose="02000000000000000000" pitchFamily="2" charset="0"/>
                <a:ea typeface="Ebrima" panose="02000000000000000000" pitchFamily="2" charset="0"/>
                <a:cs typeface="Ebrima" panose="02000000000000000000" pitchFamily="2" charset="0"/>
              </a:rPr>
              <a:t>Write-after-read dependence</a:t>
            </a:r>
          </a:p>
        </p:txBody>
      </p:sp>
      <p:sp>
        <p:nvSpPr>
          <p:cNvPr id="28" name="Speech Bubble: Rectangle 27">
            <a:extLst>
              <a:ext uri="{FF2B5EF4-FFF2-40B4-BE49-F238E27FC236}">
                <a16:creationId xmlns:a16="http://schemas.microsoft.com/office/drawing/2014/main" id="{55A49A86-36AD-4559-AA96-030F828E6CD4}"/>
              </a:ext>
            </a:extLst>
          </p:cNvPr>
          <p:cNvSpPr/>
          <p:nvPr/>
        </p:nvSpPr>
        <p:spPr>
          <a:xfrm>
            <a:off x="10133123" y="614303"/>
            <a:ext cx="1934793" cy="885696"/>
          </a:xfrm>
          <a:prstGeom prst="wedgeRectCallout">
            <a:avLst>
              <a:gd name="adj1" fmla="val 11486"/>
              <a:gd name="adj2" fmla="val 78041"/>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Ebrima" panose="02000000000000000000" pitchFamily="2" charset="0"/>
                <a:ea typeface="Ebrima" panose="02000000000000000000" pitchFamily="2" charset="0"/>
                <a:cs typeface="Ebrima" panose="02000000000000000000" pitchFamily="2" charset="0"/>
              </a:rPr>
              <a:t>Idempotent re-execution</a:t>
            </a:r>
          </a:p>
        </p:txBody>
      </p:sp>
    </p:spTree>
    <p:extLst>
      <p:ext uri="{BB962C8B-B14F-4D97-AF65-F5344CB8AC3E}">
        <p14:creationId xmlns:p14="http://schemas.microsoft.com/office/powerpoint/2010/main" val="34955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animBg="1"/>
      <p:bldP spid="11" grpId="0"/>
      <p:bldP spid="14" grpId="0" animBg="1"/>
      <p:bldP spid="19" grpId="0" animBg="1"/>
      <p:bldP spid="21" grpId="0" animBg="1"/>
      <p:bldP spid="22" grpId="0" animBg="1"/>
      <p:bldP spid="23" grpId="0" animBg="1"/>
      <p:bldP spid="3" grpId="0" animBg="1"/>
      <p:bldP spid="20" grpId="0" animBg="1"/>
      <p:bldP spid="24" grpId="0" animBg="1"/>
      <p:bldP spid="25" grpId="0" animBg="1"/>
      <p:bldP spid="26" grpId="0" animBg="1"/>
      <p:bldP spid="29"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FB68-F8AD-4911-A02B-6C85CD69895E}"/>
              </a:ext>
            </a:extLst>
          </p:cNvPr>
          <p:cNvSpPr>
            <a:spLocks noGrp="1"/>
          </p:cNvSpPr>
          <p:nvPr>
            <p:ph type="title"/>
          </p:nvPr>
        </p:nvSpPr>
        <p:spPr>
          <a:xfrm>
            <a:off x="257577" y="365125"/>
            <a:ext cx="11513713" cy="1325563"/>
          </a:xfrm>
        </p:spPr>
        <p:txBody>
          <a:bodyPr/>
          <a:lstStyle/>
          <a:p>
            <a:r>
              <a:rPr lang="en-US" dirty="0">
                <a:latin typeface="Ebrima" panose="02000000000000000000" pitchFamily="2" charset="0"/>
                <a:ea typeface="Ebrima" panose="02000000000000000000" pitchFamily="2" charset="0"/>
                <a:cs typeface="Ebrima" panose="02000000000000000000" pitchFamily="2" charset="0"/>
              </a:rPr>
              <a:t>Interrupts violate correctness assumptions </a:t>
            </a:r>
          </a:p>
        </p:txBody>
      </p:sp>
      <p:sp>
        <p:nvSpPr>
          <p:cNvPr id="4" name="Slide Number Placeholder 3">
            <a:extLst>
              <a:ext uri="{FF2B5EF4-FFF2-40B4-BE49-F238E27FC236}">
                <a16:creationId xmlns:a16="http://schemas.microsoft.com/office/drawing/2014/main" id="{7C28A5DF-9086-40F5-8FF4-5071F64E589A}"/>
              </a:ext>
            </a:extLst>
          </p:cNvPr>
          <p:cNvSpPr>
            <a:spLocks noGrp="1"/>
          </p:cNvSpPr>
          <p:nvPr>
            <p:ph type="sldNum" sz="quarter" idx="12"/>
          </p:nvPr>
        </p:nvSpPr>
        <p:spPr/>
        <p:txBody>
          <a:bodyPr/>
          <a:lstStyle/>
          <a:p>
            <a:fld id="{124C33C6-A528-426A-827B-9E840661F4FD}" type="slidenum">
              <a:rPr lang="en-US" smtClean="0"/>
              <a:t>7</a:t>
            </a:fld>
            <a:endParaRPr lang="en-US"/>
          </a:p>
        </p:txBody>
      </p:sp>
      <p:sp>
        <p:nvSpPr>
          <p:cNvPr id="5" name="TextBox 4">
            <a:extLst>
              <a:ext uri="{FF2B5EF4-FFF2-40B4-BE49-F238E27FC236}">
                <a16:creationId xmlns:a16="http://schemas.microsoft.com/office/drawing/2014/main" id="{01755EC2-8673-4DBC-B0AA-E3AE08D8D0A9}"/>
              </a:ext>
            </a:extLst>
          </p:cNvPr>
          <p:cNvSpPr txBox="1"/>
          <p:nvPr/>
        </p:nvSpPr>
        <p:spPr>
          <a:xfrm>
            <a:off x="4852559" y="4556026"/>
            <a:ext cx="3669392" cy="1815882"/>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W </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 Z</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assert(</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a:t>
            </a: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DECF58C1-C2F3-44FA-BE3D-D6549308092D}"/>
              </a:ext>
            </a:extLst>
          </p:cNvPr>
          <p:cNvSpPr txBox="1"/>
          <p:nvPr/>
        </p:nvSpPr>
        <p:spPr>
          <a:xfrm>
            <a:off x="4887180" y="2352975"/>
            <a:ext cx="3669392" cy="1384995"/>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Z </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 X</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AA7443B6-C893-4E02-AAF3-A44B9D3BCB22}"/>
              </a:ext>
            </a:extLst>
          </p:cNvPr>
          <p:cNvSpPr txBox="1"/>
          <p:nvPr/>
        </p:nvSpPr>
        <p:spPr>
          <a:xfrm>
            <a:off x="4774293" y="1896780"/>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incX</a:t>
            </a:r>
            <a:r>
              <a:rPr lang="en-US" sz="2800" dirty="0">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1FDFE88D-D720-49A4-9FDC-816A4530FF6B}"/>
              </a:ext>
            </a:extLst>
          </p:cNvPr>
          <p:cNvSpPr txBox="1"/>
          <p:nvPr/>
        </p:nvSpPr>
        <p:spPr>
          <a:xfrm>
            <a:off x="4720265" y="4126567"/>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p>
        </p:txBody>
      </p:sp>
      <p:pic>
        <p:nvPicPr>
          <p:cNvPr id="15" name="Picture 14">
            <a:extLst>
              <a:ext uri="{FF2B5EF4-FFF2-40B4-BE49-F238E27FC236}">
                <a16:creationId xmlns:a16="http://schemas.microsoft.com/office/drawing/2014/main" id="{AE6A42F7-A922-43E6-BB45-FC182F29EE3E}"/>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ackgroundRemoval t="6184" b="96820" l="9337" r="91155">
                        <a14:foregroundMark x1="47912" y1="90459" x2="45946" y2="96820"/>
                        <a14:foregroundMark x1="18428" y1="16608" x2="55528" y2="19788"/>
                        <a14:foregroundMark x1="43489" y1="12014" x2="44472" y2="9187"/>
                        <a14:foregroundMark x1="26781" y1="9011" x2="25307" y2="6360"/>
                        <a14:foregroundMark x1="53317" y1="14134" x2="55283" y2="17845"/>
                        <a14:foregroundMark x1="56265" y1="18375" x2="57002" y2="34276"/>
                        <a14:foregroundMark x1="67568" y1="55830" x2="81572" y2="58127"/>
                        <a14:foregroundMark x1="89189" y1="66254" x2="91155" y2="75088"/>
                        <a14:foregroundMark x1="91155" y1="75088" x2="89681" y2="80035"/>
                        <a14:foregroundMark x1="55528" y1="53180" x2="55528" y2="53180"/>
                        <a14:backgroundMark x1="1720" y1="36042" x2="10811" y2="87986"/>
                        <a14:backgroundMark x1="10811" y1="87986" x2="19656" y2="94346"/>
                        <a14:backgroundMark x1="19656" y1="94346" x2="26781" y2="96996"/>
                        <a14:backgroundMark x1="24127" y1="3742" x2="31941" y2="1413"/>
                        <a14:backgroundMark x1="4668" y1="9541" x2="24006" y2="3778"/>
                        <a14:backgroundMark x1="46446" y1="5671" x2="82555" y2="11484"/>
                        <a14:backgroundMark x1="33170" y1="3534" x2="46180" y2="5628"/>
                        <a14:backgroundMark x1="82555" y1="11484" x2="76167" y2="43993"/>
                        <a14:backgroundMark x1="76167" y1="43993" x2="79818" y2="52197"/>
                        <a14:backgroundMark x1="84602" y1="55194" x2="86486" y2="56184"/>
                        <a14:backgroundMark x1="58619" y1="34237" x2="59705" y2="44523"/>
                        <a14:backgroundMark x1="55283" y1="2650" x2="56410" y2="13325"/>
                        <a14:backgroundMark x1="59705" y1="44523" x2="68550" y2="54594"/>
                        <a14:backgroundMark x1="81788" y1="57918" x2="99509" y2="62367"/>
                        <a14:backgroundMark x1="68550" y1="54594" x2="68783" y2="54653"/>
                      </a14:backgroundRemoval>
                    </a14:imgEffect>
                  </a14:imgLayer>
                </a14:imgProps>
              </a:ext>
            </a:extLst>
          </a:blip>
          <a:stretch>
            <a:fillRect/>
          </a:stretch>
        </p:blipFill>
        <p:spPr>
          <a:xfrm>
            <a:off x="0" y="5111632"/>
            <a:ext cx="1269865" cy="1765954"/>
          </a:xfrm>
          <a:prstGeom prst="rect">
            <a:avLst/>
          </a:prstGeom>
        </p:spPr>
      </p:pic>
      <p:sp>
        <p:nvSpPr>
          <p:cNvPr id="16" name="TextBox 15">
            <a:extLst>
              <a:ext uri="{FF2B5EF4-FFF2-40B4-BE49-F238E27FC236}">
                <a16:creationId xmlns:a16="http://schemas.microsoft.com/office/drawing/2014/main" id="{77FCE110-E280-4DB7-8957-8055FFB85921}"/>
              </a:ext>
            </a:extLst>
          </p:cNvPr>
          <p:cNvSpPr txBox="1"/>
          <p:nvPr/>
        </p:nvSpPr>
        <p:spPr>
          <a:xfrm>
            <a:off x="1269865" y="5660913"/>
            <a:ext cx="2743200" cy="830997"/>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[Alpaca,</a:t>
            </a:r>
          </a:p>
          <a:p>
            <a:r>
              <a:rPr lang="en-US" sz="2400" dirty="0">
                <a:latin typeface="Ebrima" panose="02000000000000000000" pitchFamily="2" charset="0"/>
                <a:ea typeface="Ebrima" panose="02000000000000000000" pitchFamily="2" charset="0"/>
                <a:cs typeface="Ebrima" panose="02000000000000000000" pitchFamily="2" charset="0"/>
              </a:rPr>
              <a:t>OOPSLA 2017]</a:t>
            </a:r>
          </a:p>
        </p:txBody>
      </p:sp>
      <p:cxnSp>
        <p:nvCxnSpPr>
          <p:cNvPr id="18" name="Straight Connector 17">
            <a:extLst>
              <a:ext uri="{FF2B5EF4-FFF2-40B4-BE49-F238E27FC236}">
                <a16:creationId xmlns:a16="http://schemas.microsoft.com/office/drawing/2014/main" id="{F1E900BE-C4EE-4FF8-9696-11D1B030D3E5}"/>
              </a:ext>
            </a:extLst>
          </p:cNvPr>
          <p:cNvCxnSpPr>
            <a:cxnSpLocks/>
          </p:cNvCxnSpPr>
          <p:nvPr/>
        </p:nvCxnSpPr>
        <p:spPr>
          <a:xfrm>
            <a:off x="4949117" y="3264792"/>
            <a:ext cx="3564933"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4017D818-8943-4343-AFE3-E3EC7519E897}"/>
              </a:ext>
            </a:extLst>
          </p:cNvPr>
          <p:cNvSpPr/>
          <p:nvPr/>
        </p:nvSpPr>
        <p:spPr bwMode="auto">
          <a:xfrm rot="10800000">
            <a:off x="4383500" y="1879784"/>
            <a:ext cx="1019674" cy="1384996"/>
          </a:xfrm>
          <a:prstGeom prst="arc">
            <a:avLst>
              <a:gd name="adj1" fmla="val 16200000"/>
              <a:gd name="adj2" fmla="val 7187696"/>
            </a:avLst>
          </a:prstGeom>
          <a:ln w="76200">
            <a:solidFill>
              <a:srgbClr val="C00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Arrow: Right 20">
            <a:extLst>
              <a:ext uri="{FF2B5EF4-FFF2-40B4-BE49-F238E27FC236}">
                <a16:creationId xmlns:a16="http://schemas.microsoft.com/office/drawing/2014/main" id="{02033619-15A1-4512-BFE5-B9C3EB2ACC0F}"/>
              </a:ext>
            </a:extLst>
          </p:cNvPr>
          <p:cNvSpPr/>
          <p:nvPr/>
        </p:nvSpPr>
        <p:spPr>
          <a:xfrm rot="5400000">
            <a:off x="6317722" y="1552160"/>
            <a:ext cx="502215" cy="342163"/>
          </a:xfrm>
          <a:prstGeom prst="rightArrow">
            <a:avLst>
              <a:gd name="adj1" fmla="val 33335"/>
              <a:gd name="adj2" fmla="val 8161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55E0FF71-9CBD-44D6-857A-894CD7B09BB3}"/>
              </a:ext>
            </a:extLst>
          </p:cNvPr>
          <p:cNvSpPr>
            <a:spLocks noGrp="1"/>
          </p:cNvSpPr>
          <p:nvPr>
            <p:ph idx="1"/>
          </p:nvPr>
        </p:nvSpPr>
        <p:spPr>
          <a:xfrm>
            <a:off x="462073" y="2208212"/>
            <a:ext cx="3728894" cy="2441575"/>
          </a:xfrm>
        </p:spPr>
        <p:txBody>
          <a:bodyPr/>
          <a:lstStyle/>
          <a:p>
            <a:pPr marL="0" indent="0">
              <a:buNone/>
            </a:pPr>
            <a:r>
              <a:rPr lang="en-US" dirty="0">
                <a:latin typeface="Ebrima" panose="02000000000000000000" pitchFamily="2" charset="0"/>
                <a:ea typeface="Ebrima" panose="02000000000000000000" pitchFamily="2" charset="0"/>
                <a:cs typeface="Ebrima" panose="02000000000000000000" pitchFamily="2" charset="0"/>
              </a:rPr>
              <a:t>Assumptions:</a:t>
            </a:r>
          </a:p>
          <a:p>
            <a:r>
              <a:rPr lang="en-US" dirty="0">
                <a:latin typeface="Ebrima" panose="02000000000000000000" pitchFamily="2" charset="0"/>
                <a:ea typeface="Ebrima" panose="02000000000000000000" pitchFamily="2" charset="0"/>
                <a:cs typeface="Ebrima" panose="02000000000000000000" pitchFamily="2" charset="0"/>
              </a:rPr>
              <a:t>Tasks always start from the same point</a:t>
            </a:r>
          </a:p>
          <a:p>
            <a:r>
              <a:rPr lang="en-US" dirty="0">
                <a:latin typeface="Ebrima" panose="02000000000000000000" pitchFamily="2" charset="0"/>
                <a:ea typeface="Ebrima" panose="02000000000000000000" pitchFamily="2" charset="0"/>
                <a:cs typeface="Ebrima" panose="02000000000000000000" pitchFamily="2" charset="0"/>
              </a:rPr>
              <a:t>Tasks re-execute idempotently</a:t>
            </a:r>
          </a:p>
          <a:p>
            <a:pPr marL="0" indent="0">
              <a:buNone/>
            </a:pPr>
            <a:endParaRPr lang="en-US" dirty="0"/>
          </a:p>
        </p:txBody>
      </p:sp>
      <p:sp>
        <p:nvSpPr>
          <p:cNvPr id="20" name="TextBox 19">
            <a:extLst>
              <a:ext uri="{FF2B5EF4-FFF2-40B4-BE49-F238E27FC236}">
                <a16:creationId xmlns:a16="http://schemas.microsoft.com/office/drawing/2014/main" id="{05DDD772-31F1-410E-9F59-DF5636F04DBA}"/>
              </a:ext>
            </a:extLst>
          </p:cNvPr>
          <p:cNvSpPr txBox="1"/>
          <p:nvPr/>
        </p:nvSpPr>
        <p:spPr>
          <a:xfrm>
            <a:off x="9252785" y="2420000"/>
            <a:ext cx="2743199" cy="523220"/>
          </a:xfrm>
          <a:prstGeom prst="rect">
            <a:avLst/>
          </a:prstGeom>
          <a:noFill/>
          <a:ln w="76200">
            <a:solidFill>
              <a:schemeClr val="accent4"/>
            </a:solidFill>
          </a:ln>
        </p:spPr>
        <p:txBody>
          <a:bodyPr wrap="square" rtlCol="0">
            <a:spAutoFit/>
          </a:bodyPr>
          <a:lstStyle/>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 </a:t>
            </a:r>
            <a:r>
              <a:rPr lang="en-US" sz="2800" dirty="0">
                <a:latin typeface="Courier New" panose="02070309020205020404" pitchFamily="49" charset="0"/>
                <a:cs typeface="Courier New" panose="02070309020205020404" pitchFamily="49" charset="0"/>
              </a:rPr>
              <a:t>= sense() </a:t>
            </a:r>
          </a:p>
        </p:txBody>
      </p:sp>
      <p:sp>
        <p:nvSpPr>
          <p:cNvPr id="22" name="Arrow: Right 21">
            <a:extLst>
              <a:ext uri="{FF2B5EF4-FFF2-40B4-BE49-F238E27FC236}">
                <a16:creationId xmlns:a16="http://schemas.microsoft.com/office/drawing/2014/main" id="{4B16112C-D14E-4CA2-91E2-5ADCCB763171}"/>
              </a:ext>
            </a:extLst>
          </p:cNvPr>
          <p:cNvSpPr/>
          <p:nvPr/>
        </p:nvSpPr>
        <p:spPr>
          <a:xfrm rot="20903985">
            <a:off x="8505494" y="2375199"/>
            <a:ext cx="705780"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1101676-8894-4040-AD57-F9E0390A66B6}"/>
              </a:ext>
            </a:extLst>
          </p:cNvPr>
          <p:cNvCxnSpPr>
            <a:cxnSpLocks/>
          </p:cNvCxnSpPr>
          <p:nvPr/>
        </p:nvCxnSpPr>
        <p:spPr>
          <a:xfrm>
            <a:off x="4913367" y="2784828"/>
            <a:ext cx="3564933" cy="0"/>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Arrow: Right 24">
            <a:extLst>
              <a:ext uri="{FF2B5EF4-FFF2-40B4-BE49-F238E27FC236}">
                <a16:creationId xmlns:a16="http://schemas.microsoft.com/office/drawing/2014/main" id="{AF239B41-B28F-414D-8931-7A0AD050294D}"/>
              </a:ext>
            </a:extLst>
          </p:cNvPr>
          <p:cNvSpPr/>
          <p:nvPr/>
        </p:nvSpPr>
        <p:spPr>
          <a:xfrm rot="11159801">
            <a:off x="8531062" y="2759425"/>
            <a:ext cx="705780"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lose">
            <a:extLst>
              <a:ext uri="{FF2B5EF4-FFF2-40B4-BE49-F238E27FC236}">
                <a16:creationId xmlns:a16="http://schemas.microsoft.com/office/drawing/2014/main" id="{C59169E8-B0F6-48C9-BEEB-4377EAE781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7920" y="2530644"/>
            <a:ext cx="1178349" cy="1178349"/>
          </a:xfrm>
          <a:prstGeom prst="rect">
            <a:avLst/>
          </a:prstGeom>
        </p:spPr>
      </p:pic>
      <p:pic>
        <p:nvPicPr>
          <p:cNvPr id="27" name="Graphic 26" descr="Close">
            <a:extLst>
              <a:ext uri="{FF2B5EF4-FFF2-40B4-BE49-F238E27FC236}">
                <a16:creationId xmlns:a16="http://schemas.microsoft.com/office/drawing/2014/main" id="{F8C83876-3C14-40A1-B354-BF4745E79E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7919" y="3471438"/>
            <a:ext cx="1178349" cy="1178349"/>
          </a:xfrm>
          <a:prstGeom prst="rect">
            <a:avLst/>
          </a:prstGeom>
        </p:spPr>
      </p:pic>
    </p:spTree>
    <p:extLst>
      <p:ext uri="{BB962C8B-B14F-4D97-AF65-F5344CB8AC3E}">
        <p14:creationId xmlns:p14="http://schemas.microsoft.com/office/powerpoint/2010/main" val="93550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P spid="19" grpId="0" animBg="1"/>
      <p:bldP spid="21" grpId="0" animBg="1"/>
      <p:bldP spid="20" grpId="0" animBg="1"/>
      <p:bldP spid="22"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4D54-D9B6-4019-817A-8A1BDE676FEF}"/>
              </a:ext>
            </a:extLst>
          </p:cNvPr>
          <p:cNvSpPr>
            <a:spLocks noGrp="1"/>
          </p:cNvSpPr>
          <p:nvPr>
            <p:ph type="title"/>
          </p:nvPr>
        </p:nvSpPr>
        <p:spPr>
          <a:xfrm>
            <a:off x="890429" y="972928"/>
            <a:ext cx="8294649" cy="657546"/>
          </a:xfrm>
        </p:spPr>
        <p:txBody>
          <a:bodyPr>
            <a:normAutofit/>
          </a:bodyPr>
          <a:lstStyle/>
          <a:p>
            <a:r>
              <a:rPr lang="en-US" sz="2800" dirty="0">
                <a:latin typeface="Ebrima" panose="02000000000000000000" pitchFamily="2" charset="0"/>
                <a:ea typeface="Ebrima" panose="02000000000000000000" pitchFamily="2" charset="0"/>
                <a:cs typeface="Ebrima" panose="02000000000000000000" pitchFamily="2" charset="0"/>
              </a:rPr>
              <a:t>Power failures can happen during interrupts</a:t>
            </a:r>
          </a:p>
        </p:txBody>
      </p:sp>
      <p:sp>
        <p:nvSpPr>
          <p:cNvPr id="4" name="Slide Number Placeholder 3">
            <a:extLst>
              <a:ext uri="{FF2B5EF4-FFF2-40B4-BE49-F238E27FC236}">
                <a16:creationId xmlns:a16="http://schemas.microsoft.com/office/drawing/2014/main" id="{0B924914-BCD4-45C2-93EC-993A4E99DA10}"/>
              </a:ext>
            </a:extLst>
          </p:cNvPr>
          <p:cNvSpPr>
            <a:spLocks noGrp="1"/>
          </p:cNvSpPr>
          <p:nvPr>
            <p:ph type="sldNum" sz="quarter" idx="12"/>
          </p:nvPr>
        </p:nvSpPr>
        <p:spPr/>
        <p:txBody>
          <a:bodyPr/>
          <a:lstStyle/>
          <a:p>
            <a:fld id="{124C33C6-A528-426A-827B-9E840661F4FD}" type="slidenum">
              <a:rPr lang="en-US" smtClean="0"/>
              <a:t>8</a:t>
            </a:fld>
            <a:endParaRPr lang="en-US"/>
          </a:p>
        </p:txBody>
      </p:sp>
      <p:sp>
        <p:nvSpPr>
          <p:cNvPr id="5" name="TextBox 4">
            <a:extLst>
              <a:ext uri="{FF2B5EF4-FFF2-40B4-BE49-F238E27FC236}">
                <a16:creationId xmlns:a16="http://schemas.microsoft.com/office/drawing/2014/main" id="{6834B7D6-F290-4F1B-AE93-D07BD41EEE83}"/>
              </a:ext>
            </a:extLst>
          </p:cNvPr>
          <p:cNvSpPr txBox="1"/>
          <p:nvPr/>
        </p:nvSpPr>
        <p:spPr>
          <a:xfrm>
            <a:off x="6827143" y="3646901"/>
            <a:ext cx="3669392" cy="1384995"/>
          </a:xfrm>
          <a:prstGeom prst="rect">
            <a:avLst/>
          </a:prstGeom>
          <a:noFill/>
          <a:ln w="76200">
            <a:solidFill>
              <a:schemeClr val="accent4"/>
            </a:solidFill>
          </a:ln>
        </p:spPr>
        <p:txBody>
          <a:bodyPr wrap="square" rtlCol="0">
            <a:spAutoFit/>
          </a:bodyPr>
          <a:lstStyle/>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 = 0</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 = 0</a:t>
            </a:r>
          </a:p>
          <a:p>
            <a:r>
              <a:rPr lang="en-US" sz="2800" dirty="0">
                <a:latin typeface="Courier New" panose="02070309020205020404" pitchFamily="49" charset="0"/>
                <a:cs typeface="Courier New" panose="02070309020205020404" pitchFamily="49" charset="0"/>
              </a:rPr>
              <a:t> return</a:t>
            </a:r>
          </a:p>
        </p:txBody>
      </p:sp>
      <p:sp>
        <p:nvSpPr>
          <p:cNvPr id="6" name="TextBox 5">
            <a:extLst>
              <a:ext uri="{FF2B5EF4-FFF2-40B4-BE49-F238E27FC236}">
                <a16:creationId xmlns:a16="http://schemas.microsoft.com/office/drawing/2014/main" id="{82DB7D07-CD75-45B6-9AF8-837CCDF7A163}"/>
              </a:ext>
            </a:extLst>
          </p:cNvPr>
          <p:cNvSpPr txBox="1"/>
          <p:nvPr/>
        </p:nvSpPr>
        <p:spPr>
          <a:xfrm>
            <a:off x="838200" y="3646901"/>
            <a:ext cx="3669392" cy="2677656"/>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t1 =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 + 1</a:t>
            </a:r>
          </a:p>
          <a:p>
            <a:r>
              <a:rPr lang="en-US" sz="2800" dirty="0">
                <a:latin typeface="Courier New" panose="02070309020205020404" pitchFamily="49" charset="0"/>
                <a:cs typeface="Courier New" panose="02070309020205020404" pitchFamily="49" charset="0"/>
              </a:rPr>
              <a:t> …</a:t>
            </a:r>
          </a:p>
          <a:p>
            <a:r>
              <a:rPr lang="en-US" sz="2800" dirty="0">
                <a:latin typeface="Courier New" panose="02070309020205020404" pitchFamily="49" charset="0"/>
                <a:cs typeface="Courier New" panose="02070309020205020404" pitchFamily="49" charset="0"/>
              </a:rPr>
              <a:t> t2 =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 + 1</a:t>
            </a:r>
          </a:p>
          <a:p>
            <a:r>
              <a:rPr lang="en-US" sz="2800" dirty="0">
                <a:latin typeface="Courier New" panose="02070309020205020404" pitchFamily="49" charset="0"/>
                <a:cs typeface="Courier New" panose="02070309020205020404" pitchFamily="49" charset="0"/>
              </a:rPr>
              <a:t> assert(t1==t2)</a:t>
            </a: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15" name="Arrow: Right 14">
            <a:extLst>
              <a:ext uri="{FF2B5EF4-FFF2-40B4-BE49-F238E27FC236}">
                <a16:creationId xmlns:a16="http://schemas.microsoft.com/office/drawing/2014/main" id="{DA5E3E64-EDF4-4306-BF0E-C8D6E293C621}"/>
              </a:ext>
            </a:extLst>
          </p:cNvPr>
          <p:cNvSpPr/>
          <p:nvPr/>
        </p:nvSpPr>
        <p:spPr>
          <a:xfrm rot="20903985">
            <a:off x="4515125" y="3766592"/>
            <a:ext cx="2328769"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EA380A-3171-4F66-8C15-FD1B3D36EA0A}"/>
              </a:ext>
            </a:extLst>
          </p:cNvPr>
          <p:cNvSpPr txBox="1"/>
          <p:nvPr/>
        </p:nvSpPr>
        <p:spPr>
          <a:xfrm>
            <a:off x="773790" y="3185076"/>
            <a:ext cx="3598115"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increment()</a:t>
            </a:r>
          </a:p>
        </p:txBody>
      </p:sp>
      <p:sp>
        <p:nvSpPr>
          <p:cNvPr id="17" name="Rectangle 16">
            <a:extLst>
              <a:ext uri="{FF2B5EF4-FFF2-40B4-BE49-F238E27FC236}">
                <a16:creationId xmlns:a16="http://schemas.microsoft.com/office/drawing/2014/main" id="{4DB3B401-9013-460F-A0EF-D81BFDB2C354}"/>
              </a:ext>
            </a:extLst>
          </p:cNvPr>
          <p:cNvSpPr/>
          <p:nvPr/>
        </p:nvSpPr>
        <p:spPr>
          <a:xfrm>
            <a:off x="6750696" y="3162417"/>
            <a:ext cx="3231504" cy="523220"/>
          </a:xfrm>
          <a:prstGeom prst="rect">
            <a:avLst/>
          </a:prstGeom>
        </p:spPr>
        <p:txBody>
          <a:bodyPr wrap="squar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event</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clear()</a:t>
            </a:r>
          </a:p>
        </p:txBody>
      </p:sp>
      <p:cxnSp>
        <p:nvCxnSpPr>
          <p:cNvPr id="22" name="Straight Connector 21">
            <a:extLst>
              <a:ext uri="{FF2B5EF4-FFF2-40B4-BE49-F238E27FC236}">
                <a16:creationId xmlns:a16="http://schemas.microsoft.com/office/drawing/2014/main" id="{13862930-9E4E-4001-9128-180BF84C6C6B}"/>
              </a:ext>
            </a:extLst>
          </p:cNvPr>
          <p:cNvCxnSpPr>
            <a:cxnSpLocks/>
          </p:cNvCxnSpPr>
          <p:nvPr/>
        </p:nvCxnSpPr>
        <p:spPr>
          <a:xfrm>
            <a:off x="890429" y="4139546"/>
            <a:ext cx="3564933" cy="0"/>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ED6B98-8BC7-4E7A-A1C5-C69DC1159A9E}"/>
              </a:ext>
            </a:extLst>
          </p:cNvPr>
          <p:cNvCxnSpPr>
            <a:cxnSpLocks/>
          </p:cNvCxnSpPr>
          <p:nvPr/>
        </p:nvCxnSpPr>
        <p:spPr>
          <a:xfrm>
            <a:off x="6899410" y="4126572"/>
            <a:ext cx="3564933"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B34ED090-4544-4A4A-BC56-EAA01589FE14}"/>
              </a:ext>
            </a:extLst>
          </p:cNvPr>
          <p:cNvSpPr/>
          <p:nvPr/>
        </p:nvSpPr>
        <p:spPr bwMode="auto">
          <a:xfrm rot="10800000" flipH="1">
            <a:off x="3310024" y="2357597"/>
            <a:ext cx="8201208" cy="2093723"/>
          </a:xfrm>
          <a:prstGeom prst="arc">
            <a:avLst>
              <a:gd name="adj1" fmla="val 20831465"/>
              <a:gd name="adj2" fmla="val 10769857"/>
            </a:avLst>
          </a:prstGeom>
          <a:ln w="76200">
            <a:solidFill>
              <a:srgbClr val="C00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graphicFrame>
        <p:nvGraphicFramePr>
          <p:cNvPr id="27" name="Table 26">
            <a:extLst>
              <a:ext uri="{FF2B5EF4-FFF2-40B4-BE49-F238E27FC236}">
                <a16:creationId xmlns:a16="http://schemas.microsoft.com/office/drawing/2014/main" id="{732F696E-BDFB-4A21-B41A-E2ED05D19464}"/>
              </a:ext>
            </a:extLst>
          </p:cNvPr>
          <p:cNvGraphicFramePr>
            <a:graphicFrameLocks noGrp="1"/>
          </p:cNvGraphicFramePr>
          <p:nvPr>
            <p:extLst>
              <p:ext uri="{D42A27DB-BD31-4B8C-83A1-F6EECF244321}">
                <p14:modId xmlns:p14="http://schemas.microsoft.com/office/powerpoint/2010/main" val="2542655071"/>
              </p:ext>
            </p:extLst>
          </p:nvPr>
        </p:nvGraphicFramePr>
        <p:xfrm>
          <a:off x="890429" y="1834013"/>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X</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Y</a:t>
                      </a:r>
                    </a:p>
                  </a:txBody>
                  <a:tcPr anchor="ctr"/>
                </a:tc>
                <a:extLst>
                  <a:ext uri="{0D108BD9-81ED-4DB2-BD59-A6C34878D82A}">
                    <a16:rowId xmlns:a16="http://schemas.microsoft.com/office/drawing/2014/main" val="2580720209"/>
                  </a:ext>
                </a:extLst>
              </a:tr>
              <a:tr h="427732">
                <a:tc>
                  <a:txBody>
                    <a:bodyPr/>
                    <a:lstStyle/>
                    <a:p>
                      <a:pPr algn="ctr"/>
                      <a:r>
                        <a:rPr lang="en-US" sz="2800" dirty="0">
                          <a:latin typeface="Courier New" panose="02070309020205020404" pitchFamily="49" charset="0"/>
                          <a:cs typeface="Courier New" panose="02070309020205020404" pitchFamily="49" charset="0"/>
                        </a:rPr>
                        <a:t>1</a:t>
                      </a:r>
                    </a:p>
                  </a:txBody>
                  <a:tcPr anchor="ctr"/>
                </a:tc>
                <a:tc>
                  <a:txBody>
                    <a:bodyPr/>
                    <a:lstStyle/>
                    <a:p>
                      <a:pPr algn="ctr"/>
                      <a:r>
                        <a:rPr lang="en-US" sz="2800" dirty="0">
                          <a:latin typeface="Courier New" panose="02070309020205020404" pitchFamily="49" charset="0"/>
                          <a:cs typeface="Courier New" panose="02070309020205020404" pitchFamily="49" charset="0"/>
                        </a:rPr>
                        <a:t>1</a:t>
                      </a:r>
                    </a:p>
                  </a:txBody>
                  <a:tcPr anchor="ctr"/>
                </a:tc>
                <a:extLst>
                  <a:ext uri="{0D108BD9-81ED-4DB2-BD59-A6C34878D82A}">
                    <a16:rowId xmlns:a16="http://schemas.microsoft.com/office/drawing/2014/main" val="1937782118"/>
                  </a:ext>
                </a:extLst>
              </a:tr>
            </a:tbl>
          </a:graphicData>
        </a:graphic>
      </p:graphicFrame>
      <p:graphicFrame>
        <p:nvGraphicFramePr>
          <p:cNvPr id="28" name="Table 27">
            <a:extLst>
              <a:ext uri="{FF2B5EF4-FFF2-40B4-BE49-F238E27FC236}">
                <a16:creationId xmlns:a16="http://schemas.microsoft.com/office/drawing/2014/main" id="{DA5E1179-1E6B-43C4-9A46-DC5CC3B85140}"/>
              </a:ext>
            </a:extLst>
          </p:cNvPr>
          <p:cNvGraphicFramePr>
            <a:graphicFrameLocks noGrp="1"/>
          </p:cNvGraphicFramePr>
          <p:nvPr>
            <p:extLst>
              <p:ext uri="{D42A27DB-BD31-4B8C-83A1-F6EECF244321}">
                <p14:modId xmlns:p14="http://schemas.microsoft.com/office/powerpoint/2010/main" val="291560128"/>
              </p:ext>
            </p:extLst>
          </p:nvPr>
        </p:nvGraphicFramePr>
        <p:xfrm>
          <a:off x="890429" y="1834301"/>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X</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Y</a:t>
                      </a:r>
                    </a:p>
                  </a:txBody>
                  <a:tcPr anchor="ctr"/>
                </a:tc>
                <a:extLst>
                  <a:ext uri="{0D108BD9-81ED-4DB2-BD59-A6C34878D82A}">
                    <a16:rowId xmlns:a16="http://schemas.microsoft.com/office/drawing/2014/main" val="2580720209"/>
                  </a:ext>
                </a:extLst>
              </a:tr>
              <a:tr h="427732">
                <a:tc>
                  <a:txBody>
                    <a:bodyPr/>
                    <a:lstStyle/>
                    <a:p>
                      <a:pPr algn="ctr"/>
                      <a:r>
                        <a:rPr lang="en-US" sz="2800" dirty="0">
                          <a:latin typeface="Courier New" panose="02070309020205020404" pitchFamily="49" charset="0"/>
                          <a:cs typeface="Courier New" panose="02070309020205020404" pitchFamily="49" charset="0"/>
                        </a:rPr>
                        <a:t>0</a:t>
                      </a:r>
                    </a:p>
                  </a:txBody>
                  <a:tcPr anchor="ctr"/>
                </a:tc>
                <a:tc>
                  <a:txBody>
                    <a:bodyPr/>
                    <a:lstStyle/>
                    <a:p>
                      <a:pPr algn="ctr"/>
                      <a:r>
                        <a:rPr lang="en-US" sz="2800" dirty="0">
                          <a:latin typeface="Courier New" panose="02070309020205020404" pitchFamily="49" charset="0"/>
                          <a:cs typeface="Courier New" panose="02070309020205020404" pitchFamily="49" charset="0"/>
                        </a:rPr>
                        <a:t>1</a:t>
                      </a:r>
                    </a:p>
                  </a:txBody>
                  <a:tcPr anchor="ctr"/>
                </a:tc>
                <a:extLst>
                  <a:ext uri="{0D108BD9-81ED-4DB2-BD59-A6C34878D82A}">
                    <a16:rowId xmlns:a16="http://schemas.microsoft.com/office/drawing/2014/main" val="1937782118"/>
                  </a:ext>
                </a:extLst>
              </a:tr>
            </a:tbl>
          </a:graphicData>
        </a:graphic>
      </p:graphicFrame>
      <p:sp>
        <p:nvSpPr>
          <p:cNvPr id="14" name="Title 1">
            <a:extLst>
              <a:ext uri="{FF2B5EF4-FFF2-40B4-BE49-F238E27FC236}">
                <a16:creationId xmlns:a16="http://schemas.microsoft.com/office/drawing/2014/main" id="{3EE0FAFF-3336-4D2D-A295-E5E341269003}"/>
              </a:ext>
            </a:extLst>
          </p:cNvPr>
          <p:cNvSpPr txBox="1">
            <a:spLocks/>
          </p:cNvSpPr>
          <p:nvPr/>
        </p:nvSpPr>
        <p:spPr>
          <a:xfrm>
            <a:off x="773790" y="101007"/>
            <a:ext cx="9367201" cy="1228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Ebrima" panose="02000000000000000000" pitchFamily="2" charset="0"/>
                <a:ea typeface="Ebrima" panose="02000000000000000000" pitchFamily="2" charset="0"/>
                <a:cs typeface="Ebrima" panose="02000000000000000000" pitchFamily="2" charset="0"/>
              </a:rPr>
              <a:t>Problem #1: Interrupt Interrupted</a:t>
            </a:r>
          </a:p>
        </p:txBody>
      </p:sp>
      <p:pic>
        <p:nvPicPr>
          <p:cNvPr id="11" name="Graphic 10" descr="Siren">
            <a:extLst>
              <a:ext uri="{FF2B5EF4-FFF2-40B4-BE49-F238E27FC236}">
                <a16:creationId xmlns:a16="http://schemas.microsoft.com/office/drawing/2014/main" id="{2602B4FE-78EF-4742-9CA4-99DB569E7D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73" y="5022143"/>
            <a:ext cx="914400" cy="914400"/>
          </a:xfrm>
          <a:prstGeom prst="rect">
            <a:avLst/>
          </a:prstGeom>
        </p:spPr>
      </p:pic>
      <p:pic>
        <p:nvPicPr>
          <p:cNvPr id="21" name="Graphic 20" descr="Siren">
            <a:extLst>
              <a:ext uri="{FF2B5EF4-FFF2-40B4-BE49-F238E27FC236}">
                <a16:creationId xmlns:a16="http://schemas.microsoft.com/office/drawing/2014/main" id="{FB8A70C3-15DB-46FB-ADA0-7BC6D172FC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0458" y="5022143"/>
            <a:ext cx="914400" cy="914400"/>
          </a:xfrm>
          <a:prstGeom prst="rect">
            <a:avLst/>
          </a:prstGeom>
        </p:spPr>
      </p:pic>
    </p:spTree>
    <p:extLst>
      <p:ext uri="{BB962C8B-B14F-4D97-AF65-F5344CB8AC3E}">
        <p14:creationId xmlns:p14="http://schemas.microsoft.com/office/powerpoint/2010/main" val="2848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endCondLst>
                                    <p:cond evt="onNext" delay="0">
                                      <p:tgtEl>
                                        <p:sldTgt/>
                                      </p:tgtEl>
                                    </p:cond>
                                  </p:endCondLst>
                                  <p:childTnLst>
                                    <p:set>
                                      <p:cBhvr override="childStyle">
                                        <p:cTn id="32" dur="indefinite"/>
                                        <p:tgtEl>
                                          <p:spTgt spid="6">
                                            <p:txEl>
                                              <p:pRg st="4" end="4"/>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20B5347-3EC0-41A1-8EA9-B556CC973527}"/>
              </a:ext>
            </a:extLst>
          </p:cNvPr>
          <p:cNvSpPr txBox="1"/>
          <p:nvPr/>
        </p:nvSpPr>
        <p:spPr>
          <a:xfrm>
            <a:off x="1210758" y="4474706"/>
            <a:ext cx="3669392" cy="2246769"/>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T2</a:t>
            </a:r>
            <a:r>
              <a:rPr lang="en-US" sz="2800" dirty="0">
                <a:latin typeface="Courier New" panose="02070309020205020404" pitchFamily="49" charset="0"/>
                <a:cs typeface="Courier New" panose="02070309020205020404" pitchFamily="49" charset="0"/>
              </a:rPr>
              <a:t> =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 + 1</a:t>
            </a:r>
            <a:endParaRPr lang="en-US" sz="2800" b="1"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assert(</a:t>
            </a:r>
            <a:r>
              <a:rPr lang="en-US" sz="2800" b="1" dirty="0">
                <a:latin typeface="Courier New" panose="02070309020205020404" pitchFamily="49" charset="0"/>
                <a:cs typeface="Courier New" panose="02070309020205020404" pitchFamily="49" charset="0"/>
              </a:rPr>
              <a:t>T1</a:t>
            </a:r>
            <a:r>
              <a:rPr lang="en-US" sz="2800" dirty="0">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T2</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flag</a:t>
            </a:r>
            <a:r>
              <a:rPr lang="en-US" sz="2800" dirty="0">
                <a:latin typeface="Courier New" panose="02070309020205020404" pitchFamily="49" charset="0"/>
                <a:cs typeface="Courier New" panose="02070309020205020404" pitchFamily="49" charset="0"/>
              </a:rPr>
              <a:t> = 0</a:t>
            </a: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send()</a:t>
            </a:r>
            <a:endParaRPr lang="en-US" sz="2800" b="1" dirty="0">
              <a:latin typeface="Courier New" panose="02070309020205020404" pitchFamily="49" charset="0"/>
              <a:cs typeface="Courier New" panose="02070309020205020404" pitchFamily="49" charset="0"/>
            </a:endParaRPr>
          </a:p>
        </p:txBody>
      </p:sp>
      <p:sp>
        <p:nvSpPr>
          <p:cNvPr id="2" name="Title 1">
            <a:extLst>
              <a:ext uri="{FF2B5EF4-FFF2-40B4-BE49-F238E27FC236}">
                <a16:creationId xmlns:a16="http://schemas.microsoft.com/office/drawing/2014/main" id="{17EC4D54-D9B6-4019-817A-8A1BDE676FEF}"/>
              </a:ext>
            </a:extLst>
          </p:cNvPr>
          <p:cNvSpPr>
            <a:spLocks noGrp="1"/>
          </p:cNvSpPr>
          <p:nvPr>
            <p:ph type="title"/>
          </p:nvPr>
        </p:nvSpPr>
        <p:spPr>
          <a:xfrm>
            <a:off x="1117161" y="780162"/>
            <a:ext cx="5615694" cy="616747"/>
          </a:xfrm>
        </p:spPr>
        <p:txBody>
          <a:bodyPr>
            <a:normAutofit/>
          </a:bodyPr>
          <a:lstStyle/>
          <a:p>
            <a:r>
              <a:rPr lang="en-US" sz="2800" dirty="0">
                <a:latin typeface="Ebrima" panose="02000000000000000000" pitchFamily="2" charset="0"/>
                <a:ea typeface="Ebrima" panose="02000000000000000000" pitchFamily="2" charset="0"/>
                <a:cs typeface="Ebrima" panose="02000000000000000000" pitchFamily="2" charset="0"/>
              </a:rPr>
              <a:t>Conventional synchronization fails</a:t>
            </a:r>
          </a:p>
        </p:txBody>
      </p:sp>
      <p:sp>
        <p:nvSpPr>
          <p:cNvPr id="4" name="Slide Number Placeholder 3">
            <a:extLst>
              <a:ext uri="{FF2B5EF4-FFF2-40B4-BE49-F238E27FC236}">
                <a16:creationId xmlns:a16="http://schemas.microsoft.com/office/drawing/2014/main" id="{0B924914-BCD4-45C2-93EC-993A4E99DA10}"/>
              </a:ext>
            </a:extLst>
          </p:cNvPr>
          <p:cNvSpPr>
            <a:spLocks noGrp="1"/>
          </p:cNvSpPr>
          <p:nvPr>
            <p:ph type="sldNum" sz="quarter" idx="12"/>
          </p:nvPr>
        </p:nvSpPr>
        <p:spPr/>
        <p:txBody>
          <a:bodyPr/>
          <a:lstStyle/>
          <a:p>
            <a:fld id="{124C33C6-A528-426A-827B-9E840661F4FD}" type="slidenum">
              <a:rPr lang="en-US" smtClean="0"/>
              <a:t>9</a:t>
            </a:fld>
            <a:endParaRPr lang="en-US" dirty="0"/>
          </a:p>
        </p:txBody>
      </p:sp>
      <p:sp>
        <p:nvSpPr>
          <p:cNvPr id="5" name="TextBox 4">
            <a:extLst>
              <a:ext uri="{FF2B5EF4-FFF2-40B4-BE49-F238E27FC236}">
                <a16:creationId xmlns:a16="http://schemas.microsoft.com/office/drawing/2014/main" id="{6834B7D6-F290-4F1B-AE93-D07BD41EEE83}"/>
              </a:ext>
            </a:extLst>
          </p:cNvPr>
          <p:cNvSpPr txBox="1"/>
          <p:nvPr/>
        </p:nvSpPr>
        <p:spPr>
          <a:xfrm>
            <a:off x="6535390" y="3277309"/>
            <a:ext cx="3669392" cy="1815882"/>
          </a:xfrm>
          <a:prstGeom prst="rect">
            <a:avLst/>
          </a:prstGeom>
          <a:noFill/>
          <a:ln w="76200">
            <a:solidFill>
              <a:schemeClr val="accent4"/>
            </a:solidFill>
          </a:ln>
        </p:spPr>
        <p:txBody>
          <a:bodyPr wrap="square" rtlCol="0">
            <a:spAutoFit/>
          </a:bodyPr>
          <a:lstStyle/>
          <a:p>
            <a:r>
              <a:rPr lang="en-US" sz="2800" dirty="0">
                <a:latin typeface="Courier New" panose="02070309020205020404" pitchFamily="49" charset="0"/>
                <a:cs typeface="Courier New" panose="02070309020205020404" pitchFamily="49" charset="0"/>
              </a:rPr>
              <a:t>if(</a:t>
            </a:r>
            <a:r>
              <a:rPr lang="en-US" sz="2800" b="1" dirty="0">
                <a:latin typeface="Courier New" panose="02070309020205020404" pitchFamily="49" charset="0"/>
                <a:cs typeface="Courier New" panose="02070309020205020404" pitchFamily="49" charset="0"/>
              </a:rPr>
              <a:t>flag</a:t>
            </a:r>
            <a:r>
              <a:rPr lang="en-US" sz="2800" dirty="0">
                <a:latin typeface="Courier New" panose="02070309020205020404" pitchFamily="49" charset="0"/>
                <a:cs typeface="Courier New" panose="02070309020205020404" pitchFamily="49" charset="0"/>
              </a:rPr>
              <a:t>)return</a:t>
            </a:r>
            <a:endParaRPr lang="en-US" sz="28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 X</a:t>
            </a:r>
            <a:r>
              <a:rPr lang="en-US" sz="2800" dirty="0">
                <a:latin typeface="Courier New" panose="02070309020205020404" pitchFamily="49" charset="0"/>
                <a:cs typeface="Courier New" panose="02070309020205020404" pitchFamily="49" charset="0"/>
              </a:rPr>
              <a:t> = 0</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Y</a:t>
            </a:r>
            <a:r>
              <a:rPr lang="en-US" sz="2800" dirty="0">
                <a:latin typeface="Courier New" panose="02070309020205020404" pitchFamily="49" charset="0"/>
                <a:cs typeface="Courier New" panose="02070309020205020404" pitchFamily="49" charset="0"/>
              </a:rPr>
              <a:t> = 0</a:t>
            </a:r>
          </a:p>
          <a:p>
            <a:r>
              <a:rPr lang="en-US" sz="2800" dirty="0">
                <a:latin typeface="Courier New" panose="02070309020205020404" pitchFamily="49" charset="0"/>
                <a:cs typeface="Courier New" panose="02070309020205020404" pitchFamily="49" charset="0"/>
              </a:rPr>
              <a:t> return</a:t>
            </a:r>
          </a:p>
        </p:txBody>
      </p:sp>
      <p:sp>
        <p:nvSpPr>
          <p:cNvPr id="6" name="TextBox 5">
            <a:extLst>
              <a:ext uri="{FF2B5EF4-FFF2-40B4-BE49-F238E27FC236}">
                <a16:creationId xmlns:a16="http://schemas.microsoft.com/office/drawing/2014/main" id="{82DB7D07-CD75-45B6-9AF8-837CCDF7A163}"/>
              </a:ext>
            </a:extLst>
          </p:cNvPr>
          <p:cNvSpPr txBox="1"/>
          <p:nvPr/>
        </p:nvSpPr>
        <p:spPr>
          <a:xfrm>
            <a:off x="1230048" y="1825214"/>
            <a:ext cx="3669392" cy="1815882"/>
          </a:xfrm>
          <a:prstGeom prst="rect">
            <a:avLst/>
          </a:prstGeom>
          <a:noFill/>
          <a:ln w="76200">
            <a:solidFill>
              <a:schemeClr val="accent1"/>
            </a:solidFill>
          </a:ln>
        </p:spPr>
        <p:txBody>
          <a:bodyPr wrap="square" rtlCol="0">
            <a:spAutoFit/>
          </a:bodyPr>
          <a:lstStyle/>
          <a:p>
            <a:r>
              <a:rPr lang="en-US" sz="2800" b="1"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flag</a:t>
            </a:r>
            <a:r>
              <a:rPr lang="en-US" sz="2800" dirty="0">
                <a:latin typeface="Courier New" panose="02070309020205020404" pitchFamily="49" charset="0"/>
                <a:cs typeface="Courier New" panose="02070309020205020404" pitchFamily="49" charset="0"/>
              </a:rPr>
              <a:t> = 1</a:t>
            </a:r>
          </a:p>
          <a:p>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T1</a:t>
            </a:r>
            <a:r>
              <a:rPr lang="en-US" sz="2800" dirty="0">
                <a:latin typeface="Courier New" panose="02070309020205020404" pitchFamily="49" charset="0"/>
                <a:cs typeface="Courier New" panose="02070309020205020404" pitchFamily="49" charset="0"/>
              </a:rPr>
              <a:t> = </a:t>
            </a:r>
            <a:r>
              <a:rPr lang="en-US" sz="2800" b="1" dirty="0">
                <a:latin typeface="Courier New" panose="02070309020205020404" pitchFamily="49" charset="0"/>
                <a:cs typeface="Courier New" panose="02070309020205020404" pitchFamily="49" charset="0"/>
              </a:rPr>
              <a:t>X</a:t>
            </a:r>
            <a:r>
              <a:rPr lang="en-US" sz="2800" dirty="0">
                <a:latin typeface="Courier New" panose="02070309020205020404" pitchFamily="49" charset="0"/>
                <a:cs typeface="Courier New" panose="02070309020205020404" pitchFamily="49" charset="0"/>
              </a:rPr>
              <a:t> + 1</a:t>
            </a:r>
            <a:endParaRPr lang="en-US" sz="2800" b="1" dirty="0">
              <a:latin typeface="Courier New" panose="02070309020205020404" pitchFamily="49" charset="0"/>
              <a:cs typeface="Courier New" panose="02070309020205020404" pitchFamily="49" charset="0"/>
            </a:endParaRPr>
          </a:p>
          <a:p>
            <a:r>
              <a:rPr lang="en-US" sz="2800" b="1" dirty="0" err="1">
                <a:solidFill>
                  <a:schemeClr val="accent1"/>
                </a:solidFill>
                <a:latin typeface="Courier New" panose="02070309020205020404" pitchFamily="49" charset="0"/>
                <a:cs typeface="Courier New" panose="02070309020205020404" pitchFamily="49" charset="0"/>
              </a:rPr>
              <a:t>next_task</a:t>
            </a:r>
            <a:r>
              <a:rPr lang="en-US" sz="2800" b="1" dirty="0">
                <a:solidFill>
                  <a:schemeClr val="accent1"/>
                </a:solidFill>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7EEA380A-3171-4F66-8C15-FD1B3D36EA0A}"/>
              </a:ext>
            </a:extLst>
          </p:cNvPr>
          <p:cNvSpPr txBox="1"/>
          <p:nvPr/>
        </p:nvSpPr>
        <p:spPr>
          <a:xfrm>
            <a:off x="1117161" y="1369019"/>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a:t>
            </a:r>
            <a:r>
              <a:rPr lang="en-US" sz="2800" b="1"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incX</a:t>
            </a:r>
            <a:r>
              <a:rPr lang="en-US" sz="2800" dirty="0">
                <a:latin typeface="Courier New" panose="02070309020205020404" pitchFamily="49" charset="0"/>
                <a:cs typeface="Courier New" panose="02070309020205020404" pitchFamily="49" charset="0"/>
              </a:rPr>
              <a:t>()</a:t>
            </a:r>
          </a:p>
        </p:txBody>
      </p:sp>
      <p:sp>
        <p:nvSpPr>
          <p:cNvPr id="17" name="Rectangle 16">
            <a:extLst>
              <a:ext uri="{FF2B5EF4-FFF2-40B4-BE49-F238E27FC236}">
                <a16:creationId xmlns:a16="http://schemas.microsoft.com/office/drawing/2014/main" id="{4DB3B401-9013-460F-A0EF-D81BFDB2C354}"/>
              </a:ext>
            </a:extLst>
          </p:cNvPr>
          <p:cNvSpPr/>
          <p:nvPr/>
        </p:nvSpPr>
        <p:spPr>
          <a:xfrm>
            <a:off x="6399703" y="2803686"/>
            <a:ext cx="2977097" cy="523220"/>
          </a:xfrm>
          <a:prstGeom prst="rect">
            <a:avLst/>
          </a:prstGeom>
        </p:spPr>
        <p:txBody>
          <a:bodyPr wrap="none">
            <a:spAutoFit/>
          </a:bodyPr>
          <a:lstStyle/>
          <a:p>
            <a:pPr lvl="0"/>
            <a:r>
              <a:rPr lang="en-US" sz="2800" b="1" dirty="0">
                <a:solidFill>
                  <a:schemeClr val="accent4"/>
                </a:solidFill>
                <a:latin typeface="Courier New" panose="02070309020205020404" pitchFamily="49" charset="0"/>
                <a:cs typeface="Courier New" panose="02070309020205020404" pitchFamily="49" charset="0"/>
              </a:rPr>
              <a:t>event</a:t>
            </a:r>
            <a:r>
              <a:rPr lang="en-US" sz="2800" b="1" dirty="0">
                <a:solidFill>
                  <a:prstClr val="black"/>
                </a:solidFill>
                <a:latin typeface="Courier New" panose="02070309020205020404" pitchFamily="49" charset="0"/>
                <a:cs typeface="Courier New" panose="02070309020205020404" pitchFamily="49" charset="0"/>
              </a:rPr>
              <a:t> </a:t>
            </a:r>
            <a:r>
              <a:rPr lang="en-US" sz="2800" dirty="0">
                <a:solidFill>
                  <a:prstClr val="black"/>
                </a:solidFill>
                <a:latin typeface="Courier New" panose="02070309020205020404" pitchFamily="49" charset="0"/>
                <a:cs typeface="Courier New" panose="02070309020205020404" pitchFamily="49" charset="0"/>
              </a:rPr>
              <a:t>clear()</a:t>
            </a:r>
          </a:p>
        </p:txBody>
      </p:sp>
      <p:cxnSp>
        <p:nvCxnSpPr>
          <p:cNvPr id="22" name="Straight Connector 21">
            <a:extLst>
              <a:ext uri="{FF2B5EF4-FFF2-40B4-BE49-F238E27FC236}">
                <a16:creationId xmlns:a16="http://schemas.microsoft.com/office/drawing/2014/main" id="{13862930-9E4E-4001-9128-180BF84C6C6B}"/>
              </a:ext>
            </a:extLst>
          </p:cNvPr>
          <p:cNvCxnSpPr>
            <a:cxnSpLocks/>
          </p:cNvCxnSpPr>
          <p:nvPr/>
        </p:nvCxnSpPr>
        <p:spPr>
          <a:xfrm>
            <a:off x="1282277" y="4953418"/>
            <a:ext cx="3564933" cy="0"/>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Arrow: Right 22">
            <a:extLst>
              <a:ext uri="{FF2B5EF4-FFF2-40B4-BE49-F238E27FC236}">
                <a16:creationId xmlns:a16="http://schemas.microsoft.com/office/drawing/2014/main" id="{8F7D03E4-B40F-4207-BA5D-B264CB4D94DB}"/>
              </a:ext>
            </a:extLst>
          </p:cNvPr>
          <p:cNvSpPr/>
          <p:nvPr/>
        </p:nvSpPr>
        <p:spPr>
          <a:xfrm rot="11133995">
            <a:off x="4927575" y="4932285"/>
            <a:ext cx="1608540"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CED6B98-8BC7-4E7A-A1C5-C69DC1159A9E}"/>
              </a:ext>
            </a:extLst>
          </p:cNvPr>
          <p:cNvCxnSpPr>
            <a:cxnSpLocks/>
          </p:cNvCxnSpPr>
          <p:nvPr/>
        </p:nvCxnSpPr>
        <p:spPr>
          <a:xfrm>
            <a:off x="1282277" y="6222714"/>
            <a:ext cx="3564933"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64FEDAFC-DB76-47FA-8369-7679032B3D23}"/>
              </a:ext>
            </a:extLst>
          </p:cNvPr>
          <p:cNvSpPr/>
          <p:nvPr/>
        </p:nvSpPr>
        <p:spPr>
          <a:xfrm rot="5400000">
            <a:off x="2745511" y="3763060"/>
            <a:ext cx="502215" cy="342163"/>
          </a:xfrm>
          <a:prstGeom prst="rightArrow">
            <a:avLst>
              <a:gd name="adj1" fmla="val 33335"/>
              <a:gd name="adj2" fmla="val 8161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F2C542B-3666-4C54-A61B-7116E9A2578B}"/>
              </a:ext>
            </a:extLst>
          </p:cNvPr>
          <p:cNvSpPr txBox="1"/>
          <p:nvPr/>
        </p:nvSpPr>
        <p:spPr>
          <a:xfrm>
            <a:off x="1078464" y="4045247"/>
            <a:ext cx="3836307" cy="523220"/>
          </a:xfrm>
          <a:prstGeom prst="rect">
            <a:avLst/>
          </a:prstGeom>
          <a:noFill/>
        </p:spPr>
        <p:txBody>
          <a:bodyPr wrap="square" rtlCol="0">
            <a:spAutoFit/>
          </a:bodyPr>
          <a:lstStyle/>
          <a:p>
            <a:r>
              <a:rPr lang="en-US" sz="2800" b="1" dirty="0">
                <a:solidFill>
                  <a:schemeClr val="accent1"/>
                </a:solidFill>
                <a:latin typeface="Courier New" panose="02070309020205020404" pitchFamily="49" charset="0"/>
                <a:cs typeface="Courier New" panose="02070309020205020404" pitchFamily="49" charset="0"/>
              </a:rPr>
              <a:t>task </a:t>
            </a:r>
            <a:r>
              <a:rPr lang="en-US" sz="2800" dirty="0" err="1">
                <a:latin typeface="Courier New" panose="02070309020205020404" pitchFamily="49" charset="0"/>
                <a:cs typeface="Courier New" panose="02070309020205020404" pitchFamily="49" charset="0"/>
              </a:rPr>
              <a:t>incY</a:t>
            </a:r>
            <a:r>
              <a:rPr lang="en-US" sz="2800" dirty="0">
                <a:latin typeface="Courier New" panose="02070309020205020404" pitchFamily="49" charset="0"/>
                <a:cs typeface="Courier New" panose="02070309020205020404" pitchFamily="49" charset="0"/>
              </a:rPr>
              <a:t>()</a:t>
            </a:r>
          </a:p>
        </p:txBody>
      </p:sp>
      <p:sp>
        <p:nvSpPr>
          <p:cNvPr id="24" name="Arc 23">
            <a:extLst>
              <a:ext uri="{FF2B5EF4-FFF2-40B4-BE49-F238E27FC236}">
                <a16:creationId xmlns:a16="http://schemas.microsoft.com/office/drawing/2014/main" id="{EBFCC24E-7608-4BDD-97E0-F87AE1CCC779}"/>
              </a:ext>
            </a:extLst>
          </p:cNvPr>
          <p:cNvSpPr/>
          <p:nvPr/>
        </p:nvSpPr>
        <p:spPr bwMode="auto">
          <a:xfrm rot="10800000">
            <a:off x="204029" y="3810288"/>
            <a:ext cx="1601423" cy="2463535"/>
          </a:xfrm>
          <a:prstGeom prst="arc">
            <a:avLst>
              <a:gd name="adj1" fmla="val 15460317"/>
              <a:gd name="adj2" fmla="val 7470838"/>
            </a:avLst>
          </a:prstGeom>
          <a:ln w="76200">
            <a:solidFill>
              <a:srgbClr val="C00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5" name="Arrow: Right 14">
            <a:extLst>
              <a:ext uri="{FF2B5EF4-FFF2-40B4-BE49-F238E27FC236}">
                <a16:creationId xmlns:a16="http://schemas.microsoft.com/office/drawing/2014/main" id="{DA5E3E64-EDF4-4306-BF0E-C8D6E293C621}"/>
              </a:ext>
            </a:extLst>
          </p:cNvPr>
          <p:cNvSpPr/>
          <p:nvPr/>
        </p:nvSpPr>
        <p:spPr>
          <a:xfrm rot="18715248">
            <a:off x="4553031" y="3890292"/>
            <a:ext cx="2328769" cy="342163"/>
          </a:xfrm>
          <a:prstGeom prst="rightArrow">
            <a:avLst>
              <a:gd name="adj1" fmla="val 33335"/>
              <a:gd name="adj2" fmla="val 8161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B4BA56F4-1BCF-44F4-9CBC-10A0EB953D84}"/>
              </a:ext>
            </a:extLst>
          </p:cNvPr>
          <p:cNvGraphicFramePr>
            <a:graphicFrameLocks noGrp="1"/>
          </p:cNvGraphicFramePr>
          <p:nvPr>
            <p:extLst>
              <p:ext uri="{D42A27DB-BD31-4B8C-83A1-F6EECF244321}">
                <p14:modId xmlns:p14="http://schemas.microsoft.com/office/powerpoint/2010/main" val="2463405097"/>
              </p:ext>
            </p:extLst>
          </p:nvPr>
        </p:nvGraphicFramePr>
        <p:xfrm>
          <a:off x="10591539" y="1368709"/>
          <a:ext cx="1097280" cy="1036320"/>
        </p:xfrm>
        <a:graphic>
          <a:graphicData uri="http://schemas.openxmlformats.org/drawingml/2006/table">
            <a:tbl>
              <a:tblPr firstRow="1" bandRow="1">
                <a:tableStyleId>{F5AB1C69-6EDB-4FF4-983F-18BD219EF322}</a:tableStyleId>
              </a:tblPr>
              <a:tblGrid>
                <a:gridCol w="1097280">
                  <a:extLst>
                    <a:ext uri="{9D8B030D-6E8A-4147-A177-3AD203B41FA5}">
                      <a16:colId xmlns:a16="http://schemas.microsoft.com/office/drawing/2014/main" val="979706367"/>
                    </a:ext>
                  </a:extLst>
                </a:gridCol>
              </a:tblGrid>
              <a:tr h="370840">
                <a:tc>
                  <a:txBody>
                    <a:bodyPr/>
                    <a:lstStyle/>
                    <a:p>
                      <a:pPr lvl="0" algn="ctr"/>
                      <a:r>
                        <a:rPr lang="en-US" sz="2800" dirty="0">
                          <a:solidFill>
                            <a:schemeClr val="tx1"/>
                          </a:solidFill>
                          <a:latin typeface="Courier New" panose="02070309020205020404" pitchFamily="49" charset="0"/>
                          <a:cs typeface="Courier New" panose="02070309020205020404" pitchFamily="49" charset="0"/>
                        </a:rPr>
                        <a:t>flag</a:t>
                      </a:r>
                    </a:p>
                  </a:txBody>
                  <a:tcPr anchor="ctr"/>
                </a:tc>
                <a:extLst>
                  <a:ext uri="{0D108BD9-81ED-4DB2-BD59-A6C34878D82A}">
                    <a16:rowId xmlns:a16="http://schemas.microsoft.com/office/drawing/2014/main" val="3487190299"/>
                  </a:ext>
                </a:extLst>
              </a:tr>
              <a:tr h="370840">
                <a:tc>
                  <a:txBody>
                    <a:bodyPr/>
                    <a:lstStyle/>
                    <a:p>
                      <a:pPr lvl="0" algn="ctr"/>
                      <a:r>
                        <a:rPr lang="en-US" sz="2800" dirty="0">
                          <a:latin typeface="Courier New" panose="02070309020205020404" pitchFamily="49" charset="0"/>
                          <a:cs typeface="Courier New" panose="02070309020205020404" pitchFamily="49" charset="0"/>
                        </a:rPr>
                        <a:t>0</a:t>
                      </a:r>
                    </a:p>
                  </a:txBody>
                  <a:tcPr anchor="ctr"/>
                </a:tc>
                <a:extLst>
                  <a:ext uri="{0D108BD9-81ED-4DB2-BD59-A6C34878D82A}">
                    <a16:rowId xmlns:a16="http://schemas.microsoft.com/office/drawing/2014/main" val="1246997896"/>
                  </a:ext>
                </a:extLst>
              </a:tr>
            </a:tbl>
          </a:graphicData>
        </a:graphic>
      </p:graphicFrame>
      <p:graphicFrame>
        <p:nvGraphicFramePr>
          <p:cNvPr id="31" name="Table 30">
            <a:extLst>
              <a:ext uri="{FF2B5EF4-FFF2-40B4-BE49-F238E27FC236}">
                <a16:creationId xmlns:a16="http://schemas.microsoft.com/office/drawing/2014/main" id="{2569C59C-5384-4716-BA1D-A49378DE4885}"/>
              </a:ext>
            </a:extLst>
          </p:cNvPr>
          <p:cNvGraphicFramePr>
            <a:graphicFrameLocks noGrp="1"/>
          </p:cNvGraphicFramePr>
          <p:nvPr>
            <p:extLst>
              <p:ext uri="{D42A27DB-BD31-4B8C-83A1-F6EECF244321}">
                <p14:modId xmlns:p14="http://schemas.microsoft.com/office/powerpoint/2010/main" val="2815975376"/>
              </p:ext>
            </p:extLst>
          </p:nvPr>
        </p:nvGraphicFramePr>
        <p:xfrm>
          <a:off x="10592965" y="1368709"/>
          <a:ext cx="1097280" cy="1036320"/>
        </p:xfrm>
        <a:graphic>
          <a:graphicData uri="http://schemas.openxmlformats.org/drawingml/2006/table">
            <a:tbl>
              <a:tblPr firstRow="1" bandRow="1">
                <a:tableStyleId>{F5AB1C69-6EDB-4FF4-983F-18BD219EF322}</a:tableStyleId>
              </a:tblPr>
              <a:tblGrid>
                <a:gridCol w="1097280">
                  <a:extLst>
                    <a:ext uri="{9D8B030D-6E8A-4147-A177-3AD203B41FA5}">
                      <a16:colId xmlns:a16="http://schemas.microsoft.com/office/drawing/2014/main" val="979706367"/>
                    </a:ext>
                  </a:extLst>
                </a:gridCol>
              </a:tblGrid>
              <a:tr h="370840">
                <a:tc>
                  <a:txBody>
                    <a:bodyPr/>
                    <a:lstStyle/>
                    <a:p>
                      <a:pPr lvl="0" algn="ctr"/>
                      <a:r>
                        <a:rPr lang="en-US" sz="2800" dirty="0">
                          <a:solidFill>
                            <a:schemeClr val="tx1"/>
                          </a:solidFill>
                          <a:latin typeface="Courier New" panose="02070309020205020404" pitchFamily="49" charset="0"/>
                          <a:cs typeface="Courier New" panose="02070309020205020404" pitchFamily="49" charset="0"/>
                        </a:rPr>
                        <a:t>flag</a:t>
                      </a:r>
                    </a:p>
                  </a:txBody>
                  <a:tcPr anchor="ctr"/>
                </a:tc>
                <a:extLst>
                  <a:ext uri="{0D108BD9-81ED-4DB2-BD59-A6C34878D82A}">
                    <a16:rowId xmlns:a16="http://schemas.microsoft.com/office/drawing/2014/main" val="3487190299"/>
                  </a:ext>
                </a:extLst>
              </a:tr>
              <a:tr h="0">
                <a:tc>
                  <a:txBody>
                    <a:bodyPr/>
                    <a:lstStyle/>
                    <a:p>
                      <a:pPr lvl="0" algn="ctr"/>
                      <a:r>
                        <a:rPr lang="en-US" sz="2800" dirty="0">
                          <a:latin typeface="Courier New" panose="02070309020205020404" pitchFamily="49" charset="0"/>
                          <a:cs typeface="Courier New" panose="02070309020205020404" pitchFamily="49" charset="0"/>
                        </a:rPr>
                        <a:t>1</a:t>
                      </a:r>
                    </a:p>
                  </a:txBody>
                  <a:tcPr anchor="ctr"/>
                </a:tc>
                <a:extLst>
                  <a:ext uri="{0D108BD9-81ED-4DB2-BD59-A6C34878D82A}">
                    <a16:rowId xmlns:a16="http://schemas.microsoft.com/office/drawing/2014/main" val="1246997896"/>
                  </a:ext>
                </a:extLst>
              </a:tr>
            </a:tbl>
          </a:graphicData>
        </a:graphic>
      </p:graphicFrame>
      <p:graphicFrame>
        <p:nvGraphicFramePr>
          <p:cNvPr id="33" name="Table 32">
            <a:extLst>
              <a:ext uri="{FF2B5EF4-FFF2-40B4-BE49-F238E27FC236}">
                <a16:creationId xmlns:a16="http://schemas.microsoft.com/office/drawing/2014/main" id="{1FF6E0AF-E393-4DAE-9781-9935561426B7}"/>
              </a:ext>
            </a:extLst>
          </p:cNvPr>
          <p:cNvGraphicFramePr>
            <a:graphicFrameLocks noGrp="1"/>
          </p:cNvGraphicFramePr>
          <p:nvPr>
            <p:extLst>
              <p:ext uri="{D42A27DB-BD31-4B8C-83A1-F6EECF244321}">
                <p14:modId xmlns:p14="http://schemas.microsoft.com/office/powerpoint/2010/main" val="2632740387"/>
              </p:ext>
            </p:extLst>
          </p:nvPr>
        </p:nvGraphicFramePr>
        <p:xfrm>
          <a:off x="9267197" y="1370558"/>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X</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Y</a:t>
                      </a:r>
                    </a:p>
                  </a:txBody>
                  <a:tcPr anchor="ctr"/>
                </a:tc>
                <a:extLst>
                  <a:ext uri="{0D108BD9-81ED-4DB2-BD59-A6C34878D82A}">
                    <a16:rowId xmlns:a16="http://schemas.microsoft.com/office/drawing/2014/main" val="2580720209"/>
                  </a:ext>
                </a:extLst>
              </a:tr>
              <a:tr h="427732">
                <a:tc>
                  <a:txBody>
                    <a:bodyPr/>
                    <a:lstStyle/>
                    <a:p>
                      <a:pPr algn="ctr"/>
                      <a:r>
                        <a:rPr lang="en-US" sz="2800" dirty="0">
                          <a:latin typeface="Courier New" panose="02070309020205020404" pitchFamily="49" charset="0"/>
                          <a:cs typeface="Courier New" panose="02070309020205020404" pitchFamily="49" charset="0"/>
                        </a:rPr>
                        <a:t>1</a:t>
                      </a:r>
                    </a:p>
                  </a:txBody>
                  <a:tcPr anchor="ctr"/>
                </a:tc>
                <a:tc>
                  <a:txBody>
                    <a:bodyPr/>
                    <a:lstStyle/>
                    <a:p>
                      <a:pPr algn="ctr"/>
                      <a:r>
                        <a:rPr lang="en-US" sz="2800" dirty="0">
                          <a:latin typeface="Courier New" panose="02070309020205020404" pitchFamily="49" charset="0"/>
                          <a:cs typeface="Courier New" panose="02070309020205020404" pitchFamily="49" charset="0"/>
                        </a:rPr>
                        <a:t>1</a:t>
                      </a:r>
                    </a:p>
                  </a:txBody>
                  <a:tcPr anchor="ctr"/>
                </a:tc>
                <a:extLst>
                  <a:ext uri="{0D108BD9-81ED-4DB2-BD59-A6C34878D82A}">
                    <a16:rowId xmlns:a16="http://schemas.microsoft.com/office/drawing/2014/main" val="1937782118"/>
                  </a:ext>
                </a:extLst>
              </a:tr>
            </a:tbl>
          </a:graphicData>
        </a:graphic>
      </p:graphicFrame>
      <p:graphicFrame>
        <p:nvGraphicFramePr>
          <p:cNvPr id="40" name="Table 39">
            <a:extLst>
              <a:ext uri="{FF2B5EF4-FFF2-40B4-BE49-F238E27FC236}">
                <a16:creationId xmlns:a16="http://schemas.microsoft.com/office/drawing/2014/main" id="{4E785D8E-E748-4D1F-A3EA-BFD48A903DFF}"/>
              </a:ext>
            </a:extLst>
          </p:cNvPr>
          <p:cNvGraphicFramePr>
            <a:graphicFrameLocks noGrp="1"/>
          </p:cNvGraphicFramePr>
          <p:nvPr>
            <p:extLst>
              <p:ext uri="{D42A27DB-BD31-4B8C-83A1-F6EECF244321}">
                <p14:modId xmlns:p14="http://schemas.microsoft.com/office/powerpoint/2010/main" val="1779700338"/>
              </p:ext>
            </p:extLst>
          </p:nvPr>
        </p:nvGraphicFramePr>
        <p:xfrm>
          <a:off x="9266805" y="1368709"/>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X</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Y</a:t>
                      </a:r>
                    </a:p>
                  </a:txBody>
                  <a:tcPr anchor="ctr"/>
                </a:tc>
                <a:extLst>
                  <a:ext uri="{0D108BD9-81ED-4DB2-BD59-A6C34878D82A}">
                    <a16:rowId xmlns:a16="http://schemas.microsoft.com/office/drawing/2014/main" val="2580720209"/>
                  </a:ext>
                </a:extLst>
              </a:tr>
              <a:tr h="427732">
                <a:tc>
                  <a:txBody>
                    <a:bodyPr/>
                    <a:lstStyle/>
                    <a:p>
                      <a:pPr algn="ctr"/>
                      <a:r>
                        <a:rPr lang="en-US" sz="2800" dirty="0">
                          <a:latin typeface="Courier New" panose="02070309020205020404" pitchFamily="49" charset="0"/>
                          <a:cs typeface="Courier New" panose="02070309020205020404" pitchFamily="49" charset="0"/>
                        </a:rPr>
                        <a:t>0</a:t>
                      </a:r>
                    </a:p>
                  </a:txBody>
                  <a:tcPr anchor="ctr"/>
                </a:tc>
                <a:tc>
                  <a:txBody>
                    <a:bodyPr/>
                    <a:lstStyle/>
                    <a:p>
                      <a:pPr algn="ctr"/>
                      <a:r>
                        <a:rPr lang="en-US" sz="2800" dirty="0">
                          <a:latin typeface="Courier New" panose="02070309020205020404" pitchFamily="49" charset="0"/>
                          <a:cs typeface="Courier New" panose="02070309020205020404" pitchFamily="49" charset="0"/>
                        </a:rPr>
                        <a:t>0</a:t>
                      </a:r>
                    </a:p>
                  </a:txBody>
                  <a:tcPr anchor="ctr"/>
                </a:tc>
                <a:extLst>
                  <a:ext uri="{0D108BD9-81ED-4DB2-BD59-A6C34878D82A}">
                    <a16:rowId xmlns:a16="http://schemas.microsoft.com/office/drawing/2014/main" val="1937782118"/>
                  </a:ext>
                </a:extLst>
              </a:tr>
            </a:tbl>
          </a:graphicData>
        </a:graphic>
      </p:graphicFrame>
      <p:graphicFrame>
        <p:nvGraphicFramePr>
          <p:cNvPr id="47" name="Table 46">
            <a:extLst>
              <a:ext uri="{FF2B5EF4-FFF2-40B4-BE49-F238E27FC236}">
                <a16:creationId xmlns:a16="http://schemas.microsoft.com/office/drawing/2014/main" id="{0857B5DD-AB05-4388-A64D-1754CEC73197}"/>
              </a:ext>
            </a:extLst>
          </p:cNvPr>
          <p:cNvGraphicFramePr>
            <a:graphicFrameLocks noGrp="1"/>
          </p:cNvGraphicFramePr>
          <p:nvPr>
            <p:extLst>
              <p:ext uri="{D42A27DB-BD31-4B8C-83A1-F6EECF244321}">
                <p14:modId xmlns:p14="http://schemas.microsoft.com/office/powerpoint/2010/main" val="3323662391"/>
              </p:ext>
            </p:extLst>
          </p:nvPr>
        </p:nvGraphicFramePr>
        <p:xfrm>
          <a:off x="7948233" y="1370558"/>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T1</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T2</a:t>
                      </a:r>
                    </a:p>
                  </a:txBody>
                  <a:tcPr anchor="ctr"/>
                </a:tc>
                <a:extLst>
                  <a:ext uri="{0D108BD9-81ED-4DB2-BD59-A6C34878D82A}">
                    <a16:rowId xmlns:a16="http://schemas.microsoft.com/office/drawing/2014/main" val="2580720209"/>
                  </a:ext>
                </a:extLst>
              </a:tr>
              <a:tr h="427732">
                <a:tc>
                  <a:txBody>
                    <a:bodyPr/>
                    <a:lstStyle/>
                    <a:p>
                      <a:pPr algn="ctr"/>
                      <a:r>
                        <a:rPr lang="en-US" sz="2800" dirty="0">
                          <a:latin typeface="Courier New" panose="02070309020205020404" pitchFamily="49" charset="0"/>
                          <a:cs typeface="Courier New" panose="02070309020205020404" pitchFamily="49" charset="0"/>
                        </a:rPr>
                        <a:t>0</a:t>
                      </a:r>
                    </a:p>
                  </a:txBody>
                  <a:tcPr anchor="ctr"/>
                </a:tc>
                <a:tc>
                  <a:txBody>
                    <a:bodyPr/>
                    <a:lstStyle/>
                    <a:p>
                      <a:pPr algn="ctr"/>
                      <a:r>
                        <a:rPr lang="en-US" sz="2800" dirty="0">
                          <a:latin typeface="Courier New" panose="02070309020205020404" pitchFamily="49" charset="0"/>
                          <a:cs typeface="Courier New" panose="02070309020205020404" pitchFamily="49" charset="0"/>
                        </a:rPr>
                        <a:t>0</a:t>
                      </a:r>
                    </a:p>
                  </a:txBody>
                  <a:tcPr anchor="ctr"/>
                </a:tc>
                <a:extLst>
                  <a:ext uri="{0D108BD9-81ED-4DB2-BD59-A6C34878D82A}">
                    <a16:rowId xmlns:a16="http://schemas.microsoft.com/office/drawing/2014/main" val="1937782118"/>
                  </a:ext>
                </a:extLst>
              </a:tr>
            </a:tbl>
          </a:graphicData>
        </a:graphic>
      </p:graphicFrame>
      <p:graphicFrame>
        <p:nvGraphicFramePr>
          <p:cNvPr id="48" name="Table 47">
            <a:extLst>
              <a:ext uri="{FF2B5EF4-FFF2-40B4-BE49-F238E27FC236}">
                <a16:creationId xmlns:a16="http://schemas.microsoft.com/office/drawing/2014/main" id="{76C97F9D-75C2-473C-890F-47861D613276}"/>
              </a:ext>
            </a:extLst>
          </p:cNvPr>
          <p:cNvGraphicFramePr>
            <a:graphicFrameLocks noGrp="1"/>
          </p:cNvGraphicFramePr>
          <p:nvPr>
            <p:extLst>
              <p:ext uri="{D42A27DB-BD31-4B8C-83A1-F6EECF244321}">
                <p14:modId xmlns:p14="http://schemas.microsoft.com/office/powerpoint/2010/main" val="556646082"/>
              </p:ext>
            </p:extLst>
          </p:nvPr>
        </p:nvGraphicFramePr>
        <p:xfrm>
          <a:off x="7948233" y="1369337"/>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T1</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T2</a:t>
                      </a:r>
                    </a:p>
                  </a:txBody>
                  <a:tcPr anchor="ctr"/>
                </a:tc>
                <a:extLst>
                  <a:ext uri="{0D108BD9-81ED-4DB2-BD59-A6C34878D82A}">
                    <a16:rowId xmlns:a16="http://schemas.microsoft.com/office/drawing/2014/main" val="2580720209"/>
                  </a:ext>
                </a:extLst>
              </a:tr>
              <a:tr h="427732">
                <a:tc>
                  <a:txBody>
                    <a:bodyPr/>
                    <a:lstStyle/>
                    <a:p>
                      <a:pPr algn="ctr"/>
                      <a:r>
                        <a:rPr lang="en-US" sz="2800" dirty="0">
                          <a:latin typeface="Courier New" panose="02070309020205020404" pitchFamily="49" charset="0"/>
                          <a:cs typeface="Courier New" panose="02070309020205020404" pitchFamily="49" charset="0"/>
                        </a:rPr>
                        <a:t>2</a:t>
                      </a:r>
                    </a:p>
                  </a:txBody>
                  <a:tcPr anchor="ctr"/>
                </a:tc>
                <a:tc>
                  <a:txBody>
                    <a:bodyPr/>
                    <a:lstStyle/>
                    <a:p>
                      <a:pPr algn="ctr"/>
                      <a:r>
                        <a:rPr lang="en-US" sz="2800" dirty="0">
                          <a:latin typeface="Courier New" panose="02070309020205020404" pitchFamily="49" charset="0"/>
                          <a:cs typeface="Courier New" panose="02070309020205020404" pitchFamily="49" charset="0"/>
                        </a:rPr>
                        <a:t>0</a:t>
                      </a:r>
                    </a:p>
                  </a:txBody>
                  <a:tcPr anchor="ctr"/>
                </a:tc>
                <a:extLst>
                  <a:ext uri="{0D108BD9-81ED-4DB2-BD59-A6C34878D82A}">
                    <a16:rowId xmlns:a16="http://schemas.microsoft.com/office/drawing/2014/main" val="1937782118"/>
                  </a:ext>
                </a:extLst>
              </a:tr>
            </a:tbl>
          </a:graphicData>
        </a:graphic>
      </p:graphicFrame>
      <p:graphicFrame>
        <p:nvGraphicFramePr>
          <p:cNvPr id="49" name="Table 48">
            <a:extLst>
              <a:ext uri="{FF2B5EF4-FFF2-40B4-BE49-F238E27FC236}">
                <a16:creationId xmlns:a16="http://schemas.microsoft.com/office/drawing/2014/main" id="{816EAEBD-B756-48FD-9BE2-270BABF15260}"/>
              </a:ext>
            </a:extLst>
          </p:cNvPr>
          <p:cNvGraphicFramePr>
            <a:graphicFrameLocks noGrp="1"/>
          </p:cNvGraphicFramePr>
          <p:nvPr>
            <p:extLst>
              <p:ext uri="{D42A27DB-BD31-4B8C-83A1-F6EECF244321}">
                <p14:modId xmlns:p14="http://schemas.microsoft.com/office/powerpoint/2010/main" val="741846834"/>
              </p:ext>
            </p:extLst>
          </p:nvPr>
        </p:nvGraphicFramePr>
        <p:xfrm>
          <a:off x="7948233" y="1368709"/>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T1</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T2</a:t>
                      </a:r>
                    </a:p>
                  </a:txBody>
                  <a:tcPr anchor="ctr"/>
                </a:tc>
                <a:extLst>
                  <a:ext uri="{0D108BD9-81ED-4DB2-BD59-A6C34878D82A}">
                    <a16:rowId xmlns:a16="http://schemas.microsoft.com/office/drawing/2014/main" val="2580720209"/>
                  </a:ext>
                </a:extLst>
              </a:tr>
              <a:tr h="427732">
                <a:tc>
                  <a:txBody>
                    <a:bodyPr/>
                    <a:lstStyle/>
                    <a:p>
                      <a:pPr algn="ctr"/>
                      <a:r>
                        <a:rPr lang="en-US" sz="2800" dirty="0">
                          <a:latin typeface="Courier New" panose="02070309020205020404" pitchFamily="49" charset="0"/>
                          <a:cs typeface="Courier New" panose="02070309020205020404" pitchFamily="49" charset="0"/>
                        </a:rPr>
                        <a:t>2</a:t>
                      </a:r>
                    </a:p>
                  </a:txBody>
                  <a:tcPr anchor="ctr"/>
                </a:tc>
                <a:tc>
                  <a:txBody>
                    <a:bodyPr/>
                    <a:lstStyle/>
                    <a:p>
                      <a:pPr algn="ctr"/>
                      <a:r>
                        <a:rPr lang="en-US" sz="2800" dirty="0">
                          <a:latin typeface="Courier New" panose="02070309020205020404" pitchFamily="49" charset="0"/>
                          <a:cs typeface="Courier New" panose="02070309020205020404" pitchFamily="49" charset="0"/>
                        </a:rPr>
                        <a:t>2</a:t>
                      </a:r>
                    </a:p>
                  </a:txBody>
                  <a:tcPr anchor="ctr"/>
                </a:tc>
                <a:extLst>
                  <a:ext uri="{0D108BD9-81ED-4DB2-BD59-A6C34878D82A}">
                    <a16:rowId xmlns:a16="http://schemas.microsoft.com/office/drawing/2014/main" val="1937782118"/>
                  </a:ext>
                </a:extLst>
              </a:tr>
            </a:tbl>
          </a:graphicData>
        </a:graphic>
      </p:graphicFrame>
      <p:graphicFrame>
        <p:nvGraphicFramePr>
          <p:cNvPr id="50" name="Table 49">
            <a:extLst>
              <a:ext uri="{FF2B5EF4-FFF2-40B4-BE49-F238E27FC236}">
                <a16:creationId xmlns:a16="http://schemas.microsoft.com/office/drawing/2014/main" id="{08DF897D-4195-48F5-9029-76011975E6FD}"/>
              </a:ext>
            </a:extLst>
          </p:cNvPr>
          <p:cNvGraphicFramePr>
            <a:graphicFrameLocks noGrp="1"/>
          </p:cNvGraphicFramePr>
          <p:nvPr>
            <p:extLst>
              <p:ext uri="{D42A27DB-BD31-4B8C-83A1-F6EECF244321}">
                <p14:modId xmlns:p14="http://schemas.microsoft.com/office/powerpoint/2010/main" val="4326035"/>
              </p:ext>
            </p:extLst>
          </p:nvPr>
        </p:nvGraphicFramePr>
        <p:xfrm>
          <a:off x="7948233" y="1368709"/>
          <a:ext cx="1324734" cy="1036320"/>
        </p:xfrm>
        <a:graphic>
          <a:graphicData uri="http://schemas.openxmlformats.org/drawingml/2006/table">
            <a:tbl>
              <a:tblPr firstRow="1" bandRow="1">
                <a:tableStyleId>{F5AB1C69-6EDB-4FF4-983F-18BD219EF322}</a:tableStyleId>
              </a:tblPr>
              <a:tblGrid>
                <a:gridCol w="662367">
                  <a:extLst>
                    <a:ext uri="{9D8B030D-6E8A-4147-A177-3AD203B41FA5}">
                      <a16:colId xmlns:a16="http://schemas.microsoft.com/office/drawing/2014/main" val="440207454"/>
                    </a:ext>
                  </a:extLst>
                </a:gridCol>
                <a:gridCol w="662367">
                  <a:extLst>
                    <a:ext uri="{9D8B030D-6E8A-4147-A177-3AD203B41FA5}">
                      <a16:colId xmlns:a16="http://schemas.microsoft.com/office/drawing/2014/main" val="1514741908"/>
                    </a:ext>
                  </a:extLst>
                </a:gridCol>
              </a:tblGrid>
              <a:tr h="427732">
                <a:tc>
                  <a:txBody>
                    <a:bodyPr/>
                    <a:lstStyle/>
                    <a:p>
                      <a:pPr algn="ctr"/>
                      <a:r>
                        <a:rPr lang="en-US" sz="2800" dirty="0">
                          <a:solidFill>
                            <a:schemeClr val="tx1"/>
                          </a:solidFill>
                          <a:latin typeface="Courier New" panose="02070309020205020404" pitchFamily="49" charset="0"/>
                          <a:cs typeface="Courier New" panose="02070309020205020404" pitchFamily="49" charset="0"/>
                        </a:rPr>
                        <a:t>T1</a:t>
                      </a:r>
                    </a:p>
                  </a:txBody>
                  <a:tcPr anchor="ct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T2</a:t>
                      </a:r>
                    </a:p>
                  </a:txBody>
                  <a:tcPr anchor="ctr"/>
                </a:tc>
                <a:extLst>
                  <a:ext uri="{0D108BD9-81ED-4DB2-BD59-A6C34878D82A}">
                    <a16:rowId xmlns:a16="http://schemas.microsoft.com/office/drawing/2014/main" val="2580720209"/>
                  </a:ext>
                </a:extLst>
              </a:tr>
              <a:tr h="424986">
                <a:tc>
                  <a:txBody>
                    <a:bodyPr/>
                    <a:lstStyle/>
                    <a:p>
                      <a:pPr algn="ctr"/>
                      <a:r>
                        <a:rPr lang="en-US" sz="2800" dirty="0">
                          <a:latin typeface="Courier New" panose="02070309020205020404" pitchFamily="49" charset="0"/>
                          <a:cs typeface="Courier New" panose="02070309020205020404" pitchFamily="49" charset="0"/>
                        </a:rPr>
                        <a:t>2</a:t>
                      </a:r>
                    </a:p>
                  </a:txBody>
                  <a:tcPr anchor="ctr"/>
                </a:tc>
                <a:tc>
                  <a:txBody>
                    <a:bodyPr/>
                    <a:lstStyle/>
                    <a:p>
                      <a:pPr algn="ctr"/>
                      <a:r>
                        <a:rPr lang="en-US" sz="2800" dirty="0">
                          <a:latin typeface="Courier New" panose="02070309020205020404" pitchFamily="49" charset="0"/>
                          <a:cs typeface="Courier New" panose="02070309020205020404" pitchFamily="49" charset="0"/>
                        </a:rPr>
                        <a:t>1</a:t>
                      </a:r>
                    </a:p>
                  </a:txBody>
                  <a:tcPr anchor="ctr"/>
                </a:tc>
                <a:extLst>
                  <a:ext uri="{0D108BD9-81ED-4DB2-BD59-A6C34878D82A}">
                    <a16:rowId xmlns:a16="http://schemas.microsoft.com/office/drawing/2014/main" val="1937782118"/>
                  </a:ext>
                </a:extLst>
              </a:tr>
            </a:tbl>
          </a:graphicData>
        </a:graphic>
      </p:graphicFrame>
      <p:sp>
        <p:nvSpPr>
          <p:cNvPr id="26" name="Title 1">
            <a:extLst>
              <a:ext uri="{FF2B5EF4-FFF2-40B4-BE49-F238E27FC236}">
                <a16:creationId xmlns:a16="http://schemas.microsoft.com/office/drawing/2014/main" id="{95D6EED2-27D7-4059-BB5D-E7ABD9BBD66B}"/>
              </a:ext>
            </a:extLst>
          </p:cNvPr>
          <p:cNvSpPr txBox="1">
            <a:spLocks/>
          </p:cNvSpPr>
          <p:nvPr/>
        </p:nvSpPr>
        <p:spPr>
          <a:xfrm>
            <a:off x="1117161" y="253943"/>
            <a:ext cx="5720257" cy="5760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Ebrima" panose="02000000000000000000" pitchFamily="2" charset="0"/>
                <a:ea typeface="Ebrima" panose="02000000000000000000" pitchFamily="2" charset="0"/>
                <a:cs typeface="Ebrima" panose="02000000000000000000" pitchFamily="2" charset="0"/>
              </a:rPr>
              <a:t>Problem #2: False Flag</a:t>
            </a:r>
            <a:endParaRPr lang="en-US" sz="2800" dirty="0">
              <a:latin typeface="Ebrima" panose="02000000000000000000" pitchFamily="2" charset="0"/>
              <a:ea typeface="Ebrima" panose="02000000000000000000" pitchFamily="2" charset="0"/>
              <a:cs typeface="Ebrima" panose="02000000000000000000" pitchFamily="2" charset="0"/>
            </a:endParaRPr>
          </a:p>
        </p:txBody>
      </p:sp>
      <p:pic>
        <p:nvPicPr>
          <p:cNvPr id="28" name="Graphic 27" descr="Siren">
            <a:extLst>
              <a:ext uri="{FF2B5EF4-FFF2-40B4-BE49-F238E27FC236}">
                <a16:creationId xmlns:a16="http://schemas.microsoft.com/office/drawing/2014/main" id="{4A63EE26-624F-4F55-9891-352B8D8A84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859" y="5043579"/>
            <a:ext cx="914400" cy="914400"/>
          </a:xfrm>
          <a:prstGeom prst="rect">
            <a:avLst/>
          </a:prstGeom>
        </p:spPr>
      </p:pic>
      <p:pic>
        <p:nvPicPr>
          <p:cNvPr id="29" name="Graphic 28" descr="Siren">
            <a:extLst>
              <a:ext uri="{FF2B5EF4-FFF2-40B4-BE49-F238E27FC236}">
                <a16:creationId xmlns:a16="http://schemas.microsoft.com/office/drawing/2014/main" id="{CE5E0107-2386-481E-BA3B-90954A7D1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2190" y="5043579"/>
            <a:ext cx="914400" cy="914400"/>
          </a:xfrm>
          <a:prstGeom prst="rect">
            <a:avLst/>
          </a:prstGeom>
        </p:spPr>
      </p:pic>
    </p:spTree>
    <p:extLst>
      <p:ext uri="{BB962C8B-B14F-4D97-AF65-F5344CB8AC3E}">
        <p14:creationId xmlns:p14="http://schemas.microsoft.com/office/powerpoint/2010/main" val="214626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1" nodeType="clickEffect">
                                  <p:stCondLst>
                                    <p:cond delay="0"/>
                                  </p:stCondLst>
                                  <p:childTnLst>
                                    <p:set>
                                      <p:cBhvr override="childStyle">
                                        <p:cTn id="42" dur="indefinite"/>
                                        <p:tgtEl>
                                          <p:spTgt spid="5">
                                            <p:txEl>
                                              <p:pRg st="0" end="0"/>
                                            </p:txEl>
                                          </p:spTgt>
                                        </p:tgtEl>
                                        <p:attrNameLst>
                                          <p:attrName>style.color</p:attrName>
                                        </p:attrNameLst>
                                      </p:cBhvr>
                                      <p:to>
                                        <p:clrVal>
                                          <a:srgbClr val="009900"/>
                                        </p:clrVal>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mph" presetSubtype="1" nodeType="clickEffect">
                                  <p:stCondLst>
                                    <p:cond delay="0"/>
                                  </p:stCondLst>
                                  <p:endCondLst>
                                    <p:cond evt="onNext" delay="0">
                                      <p:tgtEl>
                                        <p:sldTgt/>
                                      </p:tgtEl>
                                    </p:cond>
                                  </p:endCondLst>
                                  <p:childTnLst>
                                    <p:set>
                                      <p:cBhvr override="childStyle">
                                        <p:cTn id="64" dur="indefinite"/>
                                        <p:tgtEl>
                                          <p:spTgt spid="18">
                                            <p:txEl>
                                              <p:pRg st="2" end="2"/>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4" grpId="0" animBg="1"/>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7128</TotalTime>
  <Words>1918</Words>
  <Application>Microsoft Office PowerPoint</Application>
  <PresentationFormat>Widescreen</PresentationFormat>
  <Paragraphs>405</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Courier New</vt:lpstr>
      <vt:lpstr>Ebrima</vt:lpstr>
      <vt:lpstr>NeueHaasGroteskText Pro</vt:lpstr>
      <vt:lpstr>Times</vt:lpstr>
      <vt:lpstr>Office Theme</vt:lpstr>
      <vt:lpstr>Transactional Concurrency Control for Intermittent, Energy-Harvesting Computing Systems</vt:lpstr>
      <vt:lpstr>PowerPoint Presentation</vt:lpstr>
      <vt:lpstr>Intermittent devices need concurrent interrupts</vt:lpstr>
      <vt:lpstr>Intermittent devices need concurrent interrupts</vt:lpstr>
      <vt:lpstr>PowerPoint Presentation</vt:lpstr>
      <vt:lpstr>Prior work supports one execution context  </vt:lpstr>
      <vt:lpstr>Interrupts violate correctness assumptions </vt:lpstr>
      <vt:lpstr>Power failures can happen during interrupts</vt:lpstr>
      <vt:lpstr>Conventional synchronization fails</vt:lpstr>
      <vt:lpstr>PowerPoint Presentation</vt:lpstr>
      <vt:lpstr>Coati produces correct code with interrupts for intermittent systems</vt:lpstr>
      <vt:lpstr>Coati serializes interrupts after scheduled tasks</vt:lpstr>
      <vt:lpstr>Split-phase events provide timely reaction</vt:lpstr>
      <vt:lpstr>Split-phase serialization orders tasks &amp; events</vt:lpstr>
      <vt:lpstr>Coati serializes multiple interrupts in FIFO order</vt:lpstr>
      <vt:lpstr>PowerPoint Presentation</vt:lpstr>
      <vt:lpstr>PowerPoint Presentation</vt:lpstr>
      <vt:lpstr>We evaluated Coati on real hardware</vt:lpstr>
      <vt:lpstr>Coati ensures correct execution with interrupts</vt:lpstr>
      <vt:lpstr>Coati transactions simplify concurrent code</vt:lpstr>
      <vt:lpstr>Coati’s overhead is similar to other strategies</vt:lpstr>
      <vt:lpstr>Coati provides simple, correct semantics for concurrency control in an intermittent execution</vt:lpstr>
      <vt:lpstr>Transactional Concurrency Control for Intermittent, Energy-Harvesting Computing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Transactional Concurrency Control for Intermittent, Energy-Harvesting Computing Devices</dc:title>
  <dc:creator>Emily Ruppel</dc:creator>
  <cp:lastModifiedBy>Emily Ruppel</cp:lastModifiedBy>
  <cp:revision>84</cp:revision>
  <dcterms:created xsi:type="dcterms:W3CDTF">2019-06-06T06:20:20Z</dcterms:created>
  <dcterms:modified xsi:type="dcterms:W3CDTF">2019-06-29T17:26:17Z</dcterms:modified>
</cp:coreProperties>
</file>