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7.xml" ContentType="application/vnd.openxmlformats-officedocument.presentationml.notesSlide+xml"/>
  <Override PartName="/ppt/tags/tag71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836" r:id="rId2"/>
    <p:sldId id="935" r:id="rId3"/>
    <p:sldId id="937" r:id="rId4"/>
    <p:sldId id="886" r:id="rId5"/>
    <p:sldId id="855" r:id="rId6"/>
    <p:sldId id="854" r:id="rId7"/>
    <p:sldId id="861" r:id="rId8"/>
    <p:sldId id="936" r:id="rId9"/>
    <p:sldId id="905" r:id="rId10"/>
    <p:sldId id="895" r:id="rId11"/>
    <p:sldId id="900" r:id="rId12"/>
    <p:sldId id="901" r:id="rId13"/>
    <p:sldId id="904" r:id="rId14"/>
    <p:sldId id="899" r:id="rId15"/>
    <p:sldId id="897" r:id="rId16"/>
    <p:sldId id="907" r:id="rId17"/>
    <p:sldId id="938" r:id="rId18"/>
    <p:sldId id="843" r:id="rId19"/>
    <p:sldId id="908" r:id="rId20"/>
    <p:sldId id="909" r:id="rId21"/>
    <p:sldId id="911" r:id="rId22"/>
    <p:sldId id="891" r:id="rId23"/>
    <p:sldId id="912" r:id="rId24"/>
    <p:sldId id="889" r:id="rId25"/>
    <p:sldId id="913" r:id="rId26"/>
    <p:sldId id="915" r:id="rId27"/>
    <p:sldId id="893" r:id="rId28"/>
    <p:sldId id="885" r:id="rId29"/>
    <p:sldId id="916" r:id="rId30"/>
    <p:sldId id="888" r:id="rId31"/>
    <p:sldId id="918" r:id="rId32"/>
    <p:sldId id="850" r:id="rId33"/>
    <p:sldId id="919" r:id="rId34"/>
    <p:sldId id="920" r:id="rId35"/>
    <p:sldId id="862" r:id="rId36"/>
    <p:sldId id="917" r:id="rId37"/>
    <p:sldId id="841" r:id="rId38"/>
    <p:sldId id="940" r:id="rId39"/>
    <p:sldId id="921" r:id="rId40"/>
    <p:sldId id="922" r:id="rId41"/>
    <p:sldId id="923" r:id="rId42"/>
    <p:sldId id="924" r:id="rId43"/>
    <p:sldId id="925" r:id="rId44"/>
    <p:sldId id="926" r:id="rId45"/>
    <p:sldId id="927" r:id="rId46"/>
    <p:sldId id="928" r:id="rId47"/>
    <p:sldId id="931" r:id="rId48"/>
    <p:sldId id="932" r:id="rId49"/>
    <p:sldId id="870" r:id="rId50"/>
    <p:sldId id="939" r:id="rId51"/>
    <p:sldId id="863" r:id="rId52"/>
    <p:sldId id="864" r:id="rId53"/>
    <p:sldId id="865" r:id="rId54"/>
    <p:sldId id="866" r:id="rId55"/>
    <p:sldId id="867" r:id="rId56"/>
    <p:sldId id="868" r:id="rId57"/>
    <p:sldId id="869" r:id="rId58"/>
    <p:sldId id="857" r:id="rId59"/>
    <p:sldId id="860" r:id="rId60"/>
    <p:sldId id="933" r:id="rId61"/>
    <p:sldId id="941" r:id="rId62"/>
    <p:sldId id="943" r:id="rId63"/>
    <p:sldId id="942" r:id="rId64"/>
    <p:sldId id="268" r:id="rId65"/>
    <p:sldId id="387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6"/>
          </p14:sldIdLst>
        </p14:section>
        <p14:section name="Overview" id="{6099903C-A557-2444-B2FE-E0B587FB9832}">
          <p14:sldIdLst>
            <p14:sldId id="935"/>
            <p14:sldId id="937"/>
            <p14:sldId id="886"/>
            <p14:sldId id="855"/>
            <p14:sldId id="854"/>
            <p14:sldId id="861"/>
            <p14:sldId id="936"/>
          </p14:sldIdLst>
        </p14:section>
        <p14:section name="Architecture" id="{E38E3095-5D2D-0643-B02C-1565AB06A908}">
          <p14:sldIdLst>
            <p14:sldId id="905"/>
            <p14:sldId id="895"/>
            <p14:sldId id="900"/>
            <p14:sldId id="901"/>
            <p14:sldId id="904"/>
            <p14:sldId id="899"/>
            <p14:sldId id="897"/>
            <p14:sldId id="907"/>
          </p14:sldIdLst>
        </p14:section>
        <p14:section name="Android" id="{03E91DCF-0801-B14D-9413-6372F26C682C}">
          <p14:sldIdLst>
            <p14:sldId id="938"/>
            <p14:sldId id="843"/>
            <p14:sldId id="908"/>
            <p14:sldId id="909"/>
            <p14:sldId id="911"/>
            <p14:sldId id="891"/>
            <p14:sldId id="912"/>
            <p14:sldId id="889"/>
            <p14:sldId id="913"/>
            <p14:sldId id="915"/>
            <p14:sldId id="893"/>
            <p14:sldId id="885"/>
            <p14:sldId id="916"/>
            <p14:sldId id="888"/>
          </p14:sldIdLst>
        </p14:section>
        <p14:section name="iOS" id="{B43AE688-A89F-3342-8D6A-2D96973D194B}">
          <p14:sldIdLst>
            <p14:sldId id="918"/>
            <p14:sldId id="850"/>
            <p14:sldId id="919"/>
            <p14:sldId id="920"/>
            <p14:sldId id="862"/>
            <p14:sldId id="917"/>
            <p14:sldId id="841"/>
          </p14:sldIdLst>
        </p14:section>
        <p14:section name="Problems" id="{EBE610ED-0EA1-4F73-9EA7-8881C2C2B612}">
          <p14:sldIdLst>
            <p14:sldId id="940"/>
            <p14:sldId id="921"/>
            <p14:sldId id="922"/>
            <p14:sldId id="923"/>
            <p14:sldId id="924"/>
            <p14:sldId id="925"/>
            <p14:sldId id="926"/>
            <p14:sldId id="927"/>
            <p14:sldId id="928"/>
            <p14:sldId id="931"/>
            <p14:sldId id="932"/>
            <p14:sldId id="870"/>
          </p14:sldIdLst>
        </p14:section>
        <p14:section name="Analysis" id="{9DD4A454-7082-3E44-8946-998DA68AFF8F}">
          <p14:sldIdLst>
            <p14:sldId id="939"/>
            <p14:sldId id="863"/>
            <p14:sldId id="864"/>
            <p14:sldId id="865"/>
            <p14:sldId id="866"/>
            <p14:sldId id="867"/>
            <p14:sldId id="868"/>
            <p14:sldId id="869"/>
            <p14:sldId id="857"/>
            <p14:sldId id="860"/>
            <p14:sldId id="933"/>
            <p14:sldId id="941"/>
            <p14:sldId id="943"/>
          </p14:sldIdLst>
        </p14:section>
        <p14:section name="Conclusion" id="{FAD998B4-7667-8F40-A1A8-42BF6A185D67}">
          <p14:sldIdLst>
            <p14:sldId id="942"/>
            <p14:sldId id="268"/>
            <p14:sldId id="3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392">
          <p15:clr>
            <a:srgbClr val="A4A3A4"/>
          </p15:clr>
        </p15:guide>
        <p15:guide id="3" pos="3840">
          <p15:clr>
            <a:srgbClr val="A4A3A4"/>
          </p15:clr>
        </p15:guide>
        <p15:guide id="4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rick Woo" initials="m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C5C8B"/>
    <a:srgbClr val="FF3300"/>
    <a:srgbClr val="0000FF"/>
    <a:srgbClr val="FF0000"/>
    <a:srgbClr val="0080FF"/>
    <a:srgbClr val="3F5842"/>
    <a:srgbClr val="595A5A"/>
    <a:srgbClr val="A32D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1791" autoAdjust="0"/>
  </p:normalViewPr>
  <p:slideViewPr>
    <p:cSldViewPr snapToObjects="1">
      <p:cViewPr varScale="1">
        <p:scale>
          <a:sx n="132" d="100"/>
          <a:sy n="132" d="100"/>
        </p:scale>
        <p:origin x="2772" y="126"/>
      </p:cViewPr>
      <p:guideLst>
        <p:guide orient="horz" pos="2880"/>
        <p:guide orient="horz" pos="1392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388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6116214639836687E-3"/>
                  <c:y val="1.49609964154434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436108680859336E-2"/>
                  <c:y val="-1.686800658651489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929279673374019E-3"/>
                  <c:y val="1.13423673216655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Sheet1!$A$2:$A$12</c:f>
              <c:strCache>
                <c:ptCount val="11"/>
                <c:pt idx="0">
                  <c:v>Trojan (SMS)</c:v>
                </c:pt>
                <c:pt idx="1">
                  <c:v>RiskTool</c:v>
                </c:pt>
                <c:pt idx="2">
                  <c:v>Adware</c:v>
                </c:pt>
                <c:pt idx="3">
                  <c:v>Trojan</c:v>
                </c:pt>
                <c:pt idx="4">
                  <c:v>Monitor</c:v>
                </c:pt>
                <c:pt idx="5">
                  <c:v>Backdoor</c:v>
                </c:pt>
                <c:pt idx="6">
                  <c:v>Trojan (Financial)</c:v>
                </c:pt>
                <c:pt idx="7">
                  <c:v>Exploit</c:v>
                </c:pt>
                <c:pt idx="8">
                  <c:v>HackTool</c:v>
                </c:pt>
                <c:pt idx="9">
                  <c:v>Trojan (Downloader)</c:v>
                </c:pt>
                <c:pt idx="10">
                  <c:v>Others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57.08</c:v>
                </c:pt>
                <c:pt idx="1">
                  <c:v>21.52</c:v>
                </c:pt>
                <c:pt idx="2">
                  <c:v>7.37</c:v>
                </c:pt>
                <c:pt idx="3">
                  <c:v>3.44</c:v>
                </c:pt>
                <c:pt idx="4">
                  <c:v>2.72</c:v>
                </c:pt>
                <c:pt idx="5">
                  <c:v>2.54</c:v>
                </c:pt>
                <c:pt idx="6">
                  <c:v>1.98</c:v>
                </c:pt>
                <c:pt idx="7">
                  <c:v>1.62</c:v>
                </c:pt>
                <c:pt idx="8">
                  <c:v>0.59</c:v>
                </c:pt>
                <c:pt idx="9">
                  <c:v>0.5</c:v>
                </c:pt>
                <c:pt idx="10">
                  <c:v>0.64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Reasons: Timing-dependent,</a:t>
            </a:r>
            <a:r>
              <a:rPr lang="en-US" baseline="0" dirty="0" smtClean="0"/>
              <a:t> c</a:t>
            </a:r>
            <a:r>
              <a:rPr lang="en-US" dirty="0" smtClean="0"/>
              <a:t>ertification of entire radio software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31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http://forum.xda-developers.com/showpost.php?p=30055671</a:t>
            </a:r>
          </a:p>
          <a:p>
            <a:r>
              <a:rPr lang="en-US" dirty="0" smtClean="0"/>
              <a:t>http://forum.xda-developers.com/showpost.php?p=63862650&amp;postcount=158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76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http://www.arm.com/products/processors/technologies/trustzone/tee-smc.php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87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47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https://www.blackhat.com/docs/us-14/materials/us-14-Rosenberg-Reflections-On-Trusting-TrustZone-WP.pdf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03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https://www.usenix.org/system/files/conference/woot12/woot12-final24.pdf</a:t>
            </a:r>
          </a:p>
          <a:p>
            <a:r>
              <a:rPr lang="en-US" dirty="0" smtClean="0"/>
              <a:t>https://www.blackhat.com/docs/us-14/materials/us-14-Rosenberg-Reflections-on-Trusting-TrustZone.pdf</a:t>
            </a:r>
          </a:p>
          <a:p>
            <a:r>
              <a:rPr lang="en-US" dirty="0" smtClean="0"/>
              <a:t>http://theroot.ninja/disclosures/TRUSTNONE_1.0-11282015.pdf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71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https://commons.wikimedia.org/wiki/File:Android_historical_version_distribution_-_vector.svg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41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https://source.android.com/security/overview/kernel-security.html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85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http://androidteam.googlecode.com/files/Anatomy-Physiology-of-an-Android.pdf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1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https://www.duosecurity.com/blog/exploit-mitigations-in-android-jelly-bean-4-1</a:t>
            </a:r>
          </a:p>
          <a:p>
            <a:r>
              <a:rPr lang="en-US" dirty="0" smtClean="0"/>
              <a:t>https://source.android.com/security/enhancements/enhancements50.html</a:t>
            </a:r>
          </a:p>
          <a:p>
            <a:r>
              <a:rPr lang="en-US" dirty="0" smtClean="0"/>
              <a:t>https://source.android.com/security/enhancements/enhancements60.html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8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7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https://www.duosecurity.com/blog/exploit-mitigations-in-android-jelly-bean-4-1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52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https://www.internetsafetyproject.org/wiki/android-permissions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95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http://www.snoopwall.com/threat-reports-10-01-2014/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10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http://ieeexplore.ieee.org/xpl/login.jsp?tp=&amp;arnumber=4768655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564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http://ieeexplore.ieee.org/xpl/login.jsp?tp=&amp;arnumber=4768655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61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https://developer.apple.com/library/mac/documentation/MacOSX/Conceptual/OSX_Technology_Overview/MediaLayer/MediaLayer.html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49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https://developer.apple.com/library/ios/documentation/General/Conceptual/DevPedia-CocoaCore/MVC.html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5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188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http://www.bdti.com/InsideDSP/2012/06/21/Qualcomm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9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03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http://media.kaspersky.com/pdf/Kaspersky-Lab-KSN-Report-mobile-cyberthreats-web.pdf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03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www.idc.com</a:t>
            </a:r>
            <a:r>
              <a:rPr lang="en-US" dirty="0" smtClean="0"/>
              <a:t>/</a:t>
            </a:r>
            <a:r>
              <a:rPr lang="en-US" dirty="0" err="1" smtClean="0"/>
              <a:t>prodserv</a:t>
            </a:r>
            <a:r>
              <a:rPr lang="en-US" dirty="0" smtClean="0"/>
              <a:t>/smartphone-</a:t>
            </a:r>
            <a:r>
              <a:rPr lang="en-US" dirty="0" err="1" smtClean="0"/>
              <a:t>os</a:t>
            </a:r>
            <a:r>
              <a:rPr lang="en-US" dirty="0" smtClean="0"/>
              <a:t>-market-</a:t>
            </a:r>
            <a:r>
              <a:rPr lang="en-US" dirty="0" err="1" smtClean="0"/>
              <a:t>share.jsp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03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smtClean="0"/>
              <a:t>www.idc.com/prodserv/smartphone-os-market-share.jsp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03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https://docs.google.com/file/d/0B7VNhP6LbXNmdl9wZG1OSTBnVUE/edit?pli=1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85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http://www.androidauthority.com/smartphones-have-a-second-os-317800/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0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99170D3-89C4-BB42-836D-D925400CC7A3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C1F5B7F-F702-E24B-B97E-863D4E495E13}" type="datetime1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A9756D6-8139-C44F-931B-372F152FA7C2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DE4327B-086F-C14D-B06F-CE57E273F375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BD3B-C321-3747-A281-298A36F52409}" type="datetime1">
              <a:rPr lang="en-US" smtClean="0"/>
              <a:t>11/30/2015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DD7A3CB-B31F-F44D-BE5E-9BB9DAE334F7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8842061-E09A-C64F-AC91-6B22DD773FB7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88B15C4-75F8-8145-B332-9C9E6CC1694D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E902-58D7-5940-B7B2-BB1B96F0CB4F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7BE05AF-3078-DE4E-8E55-E5E804412B8D}" type="datetime1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38595AD-FC1D-6647-9C7B-6A6A09EB9496}" type="datetime1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8FB06B4-F6A6-3F44-9030-7566931308D3}" type="datetime1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BF8F280-9551-E344-89F9-EAAD5E158938}" type="datetime1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A990C2A9-FE53-4849-A08D-11DD13CE8E41}" type="datetime1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1.xml"/><Relationship Id="rId4" Type="http://schemas.openxmlformats.org/officeDocument/2006/relationships/image" Target="../media/image22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66800" y="1784087"/>
            <a:ext cx="76200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/>
              <a:t>Introduction to Mobile Security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9462" y="4572000"/>
            <a:ext cx="28587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Dominic Chen</a:t>
            </a:r>
          </a:p>
          <a:p>
            <a:pPr algn="r"/>
            <a:r>
              <a:rPr lang="en-US" sz="2400" dirty="0" err="1" smtClean="0"/>
              <a:t>ddchen@cmu.edu</a:t>
            </a:r>
            <a:endParaRPr lang="en-US" sz="2400" dirty="0"/>
          </a:p>
          <a:p>
            <a:pPr algn="r"/>
            <a:r>
              <a:rPr lang="en-US" dirty="0" smtClean="0"/>
              <a:t>Carnegie Mellon University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178313"/>
            <a:ext cx="914400" cy="9144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 (Baseband)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3939" r="-39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274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Baseband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processor or core that manages radio functionality (why?)</a:t>
            </a:r>
          </a:p>
          <a:p>
            <a:r>
              <a:rPr lang="en-US" dirty="0" smtClean="0"/>
              <a:t>Typically runs a proprietary </a:t>
            </a:r>
            <a:r>
              <a:rPr lang="en-US" b="1" dirty="0" smtClean="0"/>
              <a:t>real-time</a:t>
            </a:r>
            <a:r>
              <a:rPr lang="en-US" dirty="0" smtClean="0"/>
              <a:t> operating system</a:t>
            </a:r>
          </a:p>
          <a:p>
            <a:pPr lvl="1"/>
            <a:r>
              <a:rPr lang="en-US" dirty="0" smtClean="0"/>
              <a:t>Apple iPhone: Nucleus RTOS, </a:t>
            </a:r>
            <a:r>
              <a:rPr lang="en-US" dirty="0" err="1" smtClean="0"/>
              <a:t>ThreadX</a:t>
            </a:r>
            <a:endParaRPr lang="en-US" dirty="0" smtClean="0"/>
          </a:p>
          <a:p>
            <a:pPr lvl="1"/>
            <a:r>
              <a:rPr lang="en-US" dirty="0" smtClean="0"/>
              <a:t>Qualcomm</a:t>
            </a:r>
            <a:r>
              <a:rPr lang="en-US" dirty="0"/>
              <a:t>: Advanced Mobile Subscriber Software </a:t>
            </a:r>
            <a:r>
              <a:rPr lang="en-US" dirty="0" smtClean="0"/>
              <a:t>(AMSS/REX OS)</a:t>
            </a:r>
          </a:p>
          <a:p>
            <a:pPr lvl="2"/>
            <a:r>
              <a:rPr lang="en-US" dirty="0" smtClean="0"/>
              <a:t>L4A Pistachio microkernel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5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  <p:pic>
        <p:nvPicPr>
          <p:cNvPr id="13" name="Picture 4" descr="http://forum.xda-developers.com/attachment.php?attachmentid=1253747&amp;stc=1&amp;d=134463233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34319"/>
            <a:ext cx="60960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18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</a:t>
            </a:r>
            <a:r>
              <a:rPr lang="en-US" dirty="0" err="1" smtClean="0"/>
              <a:t>TrustZone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 descr="http://www.arm.com/assets/images/TEE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767680"/>
            <a:ext cx="5962650" cy="49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</a:t>
            </a:r>
            <a:r>
              <a:rPr lang="en-US" dirty="0" err="1"/>
              <a:t>TrustZone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Provides a separate hardware-enforced execution environment</a:t>
            </a:r>
          </a:p>
          <a:p>
            <a:pPr lvl="1"/>
            <a:r>
              <a:rPr lang="en-US" dirty="0" smtClean="0"/>
              <a:t>x86 protection rings (0, 3)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Digital rights management</a:t>
            </a:r>
          </a:p>
          <a:p>
            <a:pPr lvl="1"/>
            <a:r>
              <a:rPr lang="en-US" dirty="0" smtClean="0"/>
              <a:t>Secure key storage</a:t>
            </a:r>
          </a:p>
          <a:p>
            <a:pPr lvl="1"/>
            <a:r>
              <a:rPr lang="en-US" dirty="0" smtClean="0"/>
              <a:t>Mobile payments</a:t>
            </a:r>
          </a:p>
          <a:p>
            <a:pPr lvl="1"/>
            <a:r>
              <a:rPr lang="en-US" dirty="0" smtClean="0"/>
              <a:t>Secure boot management (Q-Fuses)</a:t>
            </a:r>
          </a:p>
          <a:p>
            <a:pPr lvl="1"/>
            <a:r>
              <a:rPr lang="en-US" dirty="0" smtClean="0"/>
              <a:t>Kernel integrity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0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</a:t>
            </a:r>
            <a:r>
              <a:rPr lang="en-US" dirty="0" err="1" smtClean="0"/>
              <a:t>TrustZone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Qualcomm Secure Execution Environment (QSEE)</a:t>
            </a:r>
          </a:p>
          <a:p>
            <a:pPr lvl="1"/>
            <a:r>
              <a:rPr lang="en-US" dirty="0" smtClean="0"/>
              <a:t>Contains separate kernel with separate memory space</a:t>
            </a:r>
          </a:p>
          <a:p>
            <a:pPr lvl="1"/>
            <a:r>
              <a:rPr lang="en-US" dirty="0" smtClean="0"/>
              <a:t>Has privileged access to all hardware and the non-secure world</a:t>
            </a:r>
          </a:p>
          <a:p>
            <a:pPr lvl="1"/>
            <a:r>
              <a:rPr lang="en-US" dirty="0" smtClean="0"/>
              <a:t>Interfaces with the non-secure world via the privileged </a:t>
            </a:r>
            <a:r>
              <a:rPr lang="en-US" i="1" dirty="0" smtClean="0"/>
              <a:t>Secure Monitor Call </a:t>
            </a:r>
            <a:r>
              <a:rPr lang="en-US" dirty="0" smtClean="0"/>
              <a:t>(SMC) instruction</a:t>
            </a:r>
          </a:p>
        </p:txBody>
      </p:sp>
    </p:spTree>
    <p:extLst>
      <p:ext uri="{BB962C8B-B14F-4D97-AF65-F5344CB8AC3E}">
        <p14:creationId xmlns:p14="http://schemas.microsoft.com/office/powerpoint/2010/main" val="37347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Baseband Attacks: Remote Exploitation of Memory Corruptions in Cellular Protocol </a:t>
            </a:r>
            <a:r>
              <a:rPr lang="en-US" i="1" dirty="0" smtClean="0"/>
              <a:t>Stacks</a:t>
            </a:r>
            <a:r>
              <a:rPr lang="en-US" dirty="0" smtClean="0"/>
              <a:t>, Ralf-</a:t>
            </a:r>
            <a:r>
              <a:rPr lang="en-US" dirty="0" err="1" smtClean="0"/>
              <a:t>Philpp</a:t>
            </a:r>
            <a:r>
              <a:rPr lang="en-US" dirty="0" smtClean="0"/>
              <a:t> </a:t>
            </a:r>
            <a:r>
              <a:rPr lang="en-US" dirty="0" err="1" smtClean="0"/>
              <a:t>Weinmann</a:t>
            </a:r>
            <a:r>
              <a:rPr lang="en-US" dirty="0" smtClean="0"/>
              <a:t> (WOOT 2012)</a:t>
            </a:r>
          </a:p>
          <a:p>
            <a:pPr lvl="1"/>
            <a:r>
              <a:rPr lang="en-US" dirty="0" smtClean="0"/>
              <a:t>Memory corruption in various baseband stacks led to injection/execution of arbitrary code</a:t>
            </a:r>
            <a:endParaRPr lang="en-US" dirty="0"/>
          </a:p>
          <a:p>
            <a:r>
              <a:rPr lang="en-US" i="1" dirty="0" smtClean="0"/>
              <a:t>Reflections </a:t>
            </a:r>
            <a:r>
              <a:rPr lang="en-US" i="1" dirty="0"/>
              <a:t>on Trusting </a:t>
            </a:r>
            <a:r>
              <a:rPr lang="en-US" i="1" dirty="0" err="1" smtClean="0"/>
              <a:t>TrustZone</a:t>
            </a:r>
            <a:r>
              <a:rPr lang="en-US" dirty="0" smtClean="0"/>
              <a:t>, Dan Rosenberg (</a:t>
            </a:r>
            <a:r>
              <a:rPr lang="en-US" dirty="0" err="1"/>
              <a:t>BlackHat</a:t>
            </a:r>
            <a:r>
              <a:rPr lang="en-US" dirty="0"/>
              <a:t> </a:t>
            </a:r>
            <a:r>
              <a:rPr lang="en-US" dirty="0" smtClean="0"/>
              <a:t>2014)</a:t>
            </a:r>
          </a:p>
          <a:p>
            <a:pPr lvl="1"/>
            <a:r>
              <a:rPr lang="en-US" dirty="0" smtClean="0"/>
              <a:t>Integer overflow vulnerability led to arbitrary write of secure memory</a:t>
            </a:r>
          </a:p>
          <a:p>
            <a:r>
              <a:rPr lang="en-US" i="1" dirty="0" err="1" smtClean="0"/>
              <a:t>TrustNone</a:t>
            </a:r>
            <a:r>
              <a:rPr lang="en-US" dirty="0"/>
              <a:t>, Sean </a:t>
            </a:r>
            <a:r>
              <a:rPr lang="en-US" dirty="0" smtClean="0"/>
              <a:t>Beaupre (11/28/15)</a:t>
            </a:r>
          </a:p>
          <a:p>
            <a:pPr lvl="1"/>
            <a:r>
              <a:rPr lang="en-US" dirty="0" smtClean="0"/>
              <a:t>Signed comparison on unsigned user input led to arbitrary read/write of secure memory</a:t>
            </a:r>
          </a:p>
        </p:txBody>
      </p:sp>
    </p:spTree>
    <p:extLst>
      <p:ext uri="{BB962C8B-B14F-4D97-AF65-F5344CB8AC3E}">
        <p14:creationId xmlns:p14="http://schemas.microsoft.com/office/powerpoint/2010/main" val="340914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Architectural complexity </a:t>
            </a:r>
          </a:p>
          <a:p>
            <a:pPr lvl="1"/>
            <a:r>
              <a:rPr lang="en-US" dirty="0" smtClean="0"/>
              <a:t>New attack vectors</a:t>
            </a:r>
            <a:endParaRPr lang="en-US" dirty="0"/>
          </a:p>
          <a:p>
            <a:r>
              <a:rPr lang="en-US" b="1" dirty="0" smtClean="0"/>
              <a:t>Mobile operating systems</a:t>
            </a:r>
          </a:p>
          <a:p>
            <a:pPr lvl="1"/>
            <a:r>
              <a:rPr lang="en-US" dirty="0" smtClean="0"/>
              <a:t>Operating system safety protections</a:t>
            </a:r>
          </a:p>
          <a:p>
            <a:pPr lvl="1"/>
            <a:r>
              <a:rPr lang="en-US" dirty="0" smtClean="0"/>
              <a:t>Software development and distribution model</a:t>
            </a:r>
          </a:p>
          <a:p>
            <a:r>
              <a:rPr lang="en-US" dirty="0" smtClean="0"/>
              <a:t>Common problems with real-worl</a:t>
            </a:r>
            <a:r>
              <a:rPr lang="en-US" dirty="0" smtClean="0"/>
              <a:t>d software</a:t>
            </a:r>
          </a:p>
          <a:p>
            <a:pPr lvl="1"/>
            <a:r>
              <a:rPr lang="en-US" dirty="0" smtClean="0"/>
              <a:t>Cryptographic misuse</a:t>
            </a:r>
          </a:p>
          <a:p>
            <a:pPr lvl="1"/>
            <a:r>
              <a:rPr lang="en-US" dirty="0" smtClean="0"/>
              <a:t>Personal information leakage</a:t>
            </a:r>
          </a:p>
          <a:p>
            <a:r>
              <a:rPr lang="en-US" dirty="0"/>
              <a:t>Current research techniques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6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Originally developed by startup in 2003</a:t>
            </a:r>
          </a:p>
          <a:p>
            <a:pPr lvl="1"/>
            <a:r>
              <a:rPr lang="en-US" dirty="0" smtClean="0"/>
              <a:t>Bought out by Google in 2005</a:t>
            </a:r>
          </a:p>
          <a:p>
            <a:pPr lvl="1"/>
            <a:r>
              <a:rPr lang="en-US" dirty="0" smtClean="0"/>
              <a:t>Publicly released in 2007</a:t>
            </a:r>
          </a:p>
          <a:p>
            <a:r>
              <a:rPr lang="en-US" dirty="0" smtClean="0"/>
              <a:t>Mostly released under open source license</a:t>
            </a:r>
          </a:p>
          <a:p>
            <a:pPr lvl="1"/>
            <a:r>
              <a:rPr lang="en-US" dirty="0" smtClean="0"/>
              <a:t>Proprietary device-specific drivers distributed in binary form</a:t>
            </a:r>
          </a:p>
          <a:p>
            <a:pPr lvl="1"/>
            <a:r>
              <a:rPr lang="en-US" dirty="0" smtClean="0"/>
              <a:t>Access to Play Store and Google applications </a:t>
            </a:r>
            <a:r>
              <a:rPr lang="en-US" dirty="0"/>
              <a:t>requires </a:t>
            </a:r>
            <a:r>
              <a:rPr lang="en-US" dirty="0" smtClean="0"/>
              <a:t>licensing agreement</a:t>
            </a:r>
          </a:p>
          <a:p>
            <a:pPr lvl="2"/>
            <a:r>
              <a:rPr lang="en-US" dirty="0" smtClean="0"/>
              <a:t>Fire OS, Baidu, </a:t>
            </a:r>
            <a:r>
              <a:rPr lang="en-US" dirty="0" err="1" smtClean="0"/>
              <a:t>Yandex.Store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726775"/>
            <a:ext cx="8991600" cy="424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8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different about mobile security?</a:t>
            </a:r>
          </a:p>
          <a:p>
            <a:pPr lvl="1"/>
            <a:r>
              <a:rPr lang="en-US" dirty="0" smtClean="0"/>
              <a:t>Non-homogeneous hardware architecture</a:t>
            </a:r>
          </a:p>
          <a:p>
            <a:pPr lvl="1"/>
            <a:r>
              <a:rPr lang="en-US" dirty="0" smtClean="0"/>
              <a:t>Device capabilities</a:t>
            </a:r>
          </a:p>
          <a:p>
            <a:pPr lvl="1"/>
            <a:r>
              <a:rPr lang="en-US" dirty="0" smtClean="0"/>
              <a:t>Attacker goals</a:t>
            </a:r>
            <a:endParaRPr lang="en-US" dirty="0" smtClean="0"/>
          </a:p>
          <a:p>
            <a:pPr lvl="1"/>
            <a:r>
              <a:rPr lang="en-US" dirty="0" smtClean="0"/>
              <a:t>Software ecosystems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5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Utilizes a modified version of the Linux kernel</a:t>
            </a:r>
          </a:p>
          <a:p>
            <a:pPr lvl="1"/>
            <a:r>
              <a:rPr lang="en-US" dirty="0" smtClean="0"/>
              <a:t>Changes are slowly being merged back upstream</a:t>
            </a:r>
          </a:p>
          <a:p>
            <a:r>
              <a:rPr lang="en-US" dirty="0" smtClean="0"/>
              <a:t>UNIX permission model for applications</a:t>
            </a:r>
          </a:p>
          <a:p>
            <a:pPr lvl="1"/>
            <a:r>
              <a:rPr lang="en-US" dirty="0" smtClean="0"/>
              <a:t>Mandatory sandbox as separate users (distinct </a:t>
            </a:r>
            <a:r>
              <a:rPr lang="en-US" dirty="0"/>
              <a:t>U</a:t>
            </a:r>
            <a:r>
              <a:rPr lang="en-US" dirty="0" smtClean="0"/>
              <a:t>ID)</a:t>
            </a:r>
          </a:p>
          <a:p>
            <a:r>
              <a:rPr lang="en-US" dirty="0" smtClean="0"/>
              <a:t>Limited interface for inter-process communication</a:t>
            </a:r>
          </a:p>
          <a:p>
            <a:r>
              <a:rPr lang="en-US" dirty="0" smtClean="0"/>
              <a:t>Applications are cryptographically signed and verified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Architecture: Android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657" y="1371600"/>
            <a:ext cx="7286686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8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Android 1.5+</a:t>
            </a:r>
          </a:p>
          <a:p>
            <a:pPr lvl="1"/>
            <a:r>
              <a:rPr lang="en-US" dirty="0" smtClean="0"/>
              <a:t>Stack overflow protection (-</a:t>
            </a:r>
            <a:r>
              <a:rPr lang="en-US" dirty="0" err="1" smtClean="0"/>
              <a:t>fstack</a:t>
            </a:r>
            <a:r>
              <a:rPr lang="en-US" dirty="0" smtClean="0"/>
              <a:t>-protector)</a:t>
            </a:r>
          </a:p>
          <a:p>
            <a:pPr lvl="1"/>
            <a:r>
              <a:rPr lang="en-US" dirty="0" smtClean="0"/>
              <a:t>Safe integer operations (-</a:t>
            </a:r>
            <a:r>
              <a:rPr lang="en-US" dirty="0" err="1" smtClean="0"/>
              <a:t>lsafe_iop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Double free protection</a:t>
            </a:r>
          </a:p>
          <a:p>
            <a:pPr lvl="1"/>
            <a:r>
              <a:rPr lang="en-US" dirty="0" smtClean="0"/>
              <a:t>Memory allocation integer overflow protection</a:t>
            </a:r>
          </a:p>
          <a:p>
            <a:r>
              <a:rPr lang="en-US" dirty="0" smtClean="0"/>
              <a:t>Android 2.3+</a:t>
            </a:r>
          </a:p>
          <a:p>
            <a:pPr lvl="1"/>
            <a:r>
              <a:rPr lang="en-US" dirty="0" smtClean="0"/>
              <a:t>Format-string </a:t>
            </a:r>
            <a:r>
              <a:rPr lang="en-US" dirty="0"/>
              <a:t>protections </a:t>
            </a:r>
            <a:r>
              <a:rPr lang="en-US" dirty="0" smtClean="0"/>
              <a:t>(-</a:t>
            </a:r>
            <a:r>
              <a:rPr lang="en-US" dirty="0" err="1" smtClean="0"/>
              <a:t>Wformat</a:t>
            </a:r>
            <a:r>
              <a:rPr lang="en-US" dirty="0" smtClean="0"/>
              <a:t>-security)</a:t>
            </a:r>
          </a:p>
          <a:p>
            <a:pPr lvl="1"/>
            <a:r>
              <a:rPr lang="en-US" dirty="0" smtClean="0"/>
              <a:t>Data execution protection (DEP)</a:t>
            </a:r>
          </a:p>
          <a:p>
            <a:pPr lvl="1"/>
            <a:r>
              <a:rPr lang="en-US" dirty="0" smtClean="0"/>
              <a:t>NULL pointer dereference protection (</a:t>
            </a:r>
            <a:r>
              <a:rPr lang="en-US" dirty="0" err="1" smtClean="0"/>
              <a:t>vm.mmap_min_addr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Android 4.0+</a:t>
            </a:r>
          </a:p>
          <a:p>
            <a:pPr lvl="1"/>
            <a:r>
              <a:rPr lang="en-US" dirty="0" smtClean="0"/>
              <a:t>Address Space Layout Randomization (ASLR)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Android 4.1+</a:t>
            </a:r>
          </a:p>
          <a:p>
            <a:pPr lvl="1"/>
            <a:r>
              <a:rPr lang="en-US" dirty="0" smtClean="0"/>
              <a:t>Position Independent Executables (PIE)</a:t>
            </a:r>
          </a:p>
          <a:p>
            <a:pPr lvl="1"/>
            <a:r>
              <a:rPr lang="en-US" dirty="0" smtClean="0"/>
              <a:t>Read-only relocations (-</a:t>
            </a:r>
            <a:r>
              <a:rPr lang="en-US" dirty="0" err="1" smtClean="0"/>
              <a:t>Wl</a:t>
            </a:r>
            <a:r>
              <a:rPr lang="en-US" dirty="0" smtClean="0"/>
              <a:t>,-</a:t>
            </a:r>
            <a:r>
              <a:rPr lang="en-US" dirty="0" err="1" smtClean="0"/>
              <a:t>z,relro</a:t>
            </a:r>
            <a:r>
              <a:rPr lang="en-US" dirty="0" smtClean="0"/>
              <a:t> –</a:t>
            </a:r>
            <a:r>
              <a:rPr lang="en-US" dirty="0" err="1" smtClean="0"/>
              <a:t>Wl</a:t>
            </a:r>
            <a:r>
              <a:rPr lang="en-US" dirty="0" smtClean="0"/>
              <a:t>,-</a:t>
            </a:r>
            <a:r>
              <a:rPr lang="en-US" dirty="0" err="1" smtClean="0"/>
              <a:t>z,now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Android 5.0+</a:t>
            </a:r>
          </a:p>
          <a:p>
            <a:pPr lvl="1"/>
            <a:r>
              <a:rPr lang="en-US" dirty="0" smtClean="0"/>
              <a:t>Default full disk encryption</a:t>
            </a:r>
          </a:p>
          <a:p>
            <a:pPr lvl="1"/>
            <a:r>
              <a:rPr lang="en-US" dirty="0" smtClean="0"/>
              <a:t>Mandatory PIE</a:t>
            </a:r>
          </a:p>
          <a:p>
            <a:pPr lvl="1"/>
            <a:r>
              <a:rPr lang="en-US" dirty="0" err="1" smtClean="0"/>
              <a:t>SELinux</a:t>
            </a:r>
            <a:endParaRPr lang="en-US" dirty="0" smtClean="0"/>
          </a:p>
          <a:p>
            <a:r>
              <a:rPr lang="en-US" dirty="0" smtClean="0"/>
              <a:t>Android 6.0+</a:t>
            </a:r>
          </a:p>
          <a:p>
            <a:pPr lvl="1"/>
            <a:r>
              <a:rPr lang="en-US" dirty="0" smtClean="0"/>
              <a:t>Verified boot</a:t>
            </a:r>
          </a:p>
          <a:p>
            <a:pPr lvl="1"/>
            <a:r>
              <a:rPr lang="en-US" dirty="0" smtClean="0"/>
              <a:t>USB access control</a:t>
            </a:r>
          </a:p>
          <a:p>
            <a:pPr lvl="1"/>
            <a:r>
              <a:rPr lang="en-US" dirty="0" smtClean="0"/>
              <a:t>Monthly security patches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2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Capability-based access control model</a:t>
            </a:r>
          </a:p>
          <a:p>
            <a:r>
              <a:rPr lang="en-US" dirty="0" smtClean="0"/>
              <a:t>Categorized into various functional groups</a:t>
            </a:r>
          </a:p>
          <a:p>
            <a:pPr lvl="1"/>
            <a:r>
              <a:rPr lang="en-US" dirty="0"/>
              <a:t>Bluetooth</a:t>
            </a:r>
          </a:p>
          <a:p>
            <a:pPr lvl="1"/>
            <a:r>
              <a:rPr lang="en-US" dirty="0" smtClean="0"/>
              <a:t>Camera</a:t>
            </a:r>
          </a:p>
          <a:p>
            <a:pPr lvl="1"/>
            <a:r>
              <a:rPr lang="en-US" dirty="0" smtClean="0"/>
              <a:t>Location (fine/coarse-grained)</a:t>
            </a:r>
          </a:p>
          <a:p>
            <a:pPr lvl="1"/>
            <a:r>
              <a:rPr lang="en-US" dirty="0"/>
              <a:t>Network/data </a:t>
            </a:r>
            <a:r>
              <a:rPr lang="en-US" dirty="0" smtClean="0"/>
              <a:t>connection</a:t>
            </a:r>
          </a:p>
          <a:p>
            <a:pPr lvl="1"/>
            <a:r>
              <a:rPr lang="en-US" dirty="0" smtClean="0"/>
              <a:t>SMS/MMS</a:t>
            </a:r>
            <a:endParaRPr lang="en-US" dirty="0"/>
          </a:p>
          <a:p>
            <a:pPr lvl="1"/>
            <a:r>
              <a:rPr lang="en-US" dirty="0" smtClean="0"/>
              <a:t>Telephony</a:t>
            </a:r>
          </a:p>
          <a:p>
            <a:r>
              <a:rPr lang="en-US" dirty="0" smtClean="0"/>
              <a:t>User receives permission prompt at install-time</a:t>
            </a:r>
          </a:p>
          <a:p>
            <a:pPr lvl="1"/>
            <a:r>
              <a:rPr lang="en-US" dirty="0" smtClean="0"/>
              <a:t>All-or-nothing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2615" y="1371600"/>
            <a:ext cx="301877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1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/>
          <p:cNvPicPr>
            <a:picLocks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457200" y="1768994"/>
            <a:ext cx="8229600" cy="3959775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5" t="13102" r="14104" b="15787"/>
          <a:stretch/>
        </p:blipFill>
        <p:spPr>
          <a:xfrm>
            <a:off x="3352800" y="1616074"/>
            <a:ext cx="3079750" cy="4876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2"/>
          <a:stretch/>
        </p:blipFill>
        <p:spPr>
          <a:xfrm>
            <a:off x="3735835" y="1970087"/>
            <a:ext cx="29869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Starting with Android 6.0 (Marshmallow), permissions are queried at run-time</a:t>
            </a:r>
          </a:p>
          <a:p>
            <a:pPr lvl="1"/>
            <a:r>
              <a:rPr lang="en-US" dirty="0" smtClean="0"/>
              <a:t>Allows users to deny individual permissions</a:t>
            </a:r>
          </a:p>
          <a:p>
            <a:pPr lvl="1"/>
            <a:r>
              <a:rPr lang="en-US" dirty="0" smtClean="0"/>
              <a:t>Was briefly available for Android 4.4.0 – 4.4.2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solutions</a:t>
            </a:r>
          </a:p>
          <a:p>
            <a:pPr lvl="1"/>
            <a:r>
              <a:rPr lang="en-US" dirty="0" err="1" smtClean="0"/>
              <a:t>Xposed</a:t>
            </a:r>
            <a:r>
              <a:rPr lang="en-US" dirty="0" smtClean="0"/>
              <a:t> Framework (requires root)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Written in Java</a:t>
            </a:r>
          </a:p>
          <a:p>
            <a:pPr lvl="1"/>
            <a:r>
              <a:rPr lang="en-US" dirty="0" smtClean="0"/>
              <a:t>Interpreted by </a:t>
            </a:r>
            <a:r>
              <a:rPr lang="en-US" dirty="0" err="1" smtClean="0"/>
              <a:t>Dalvik</a:t>
            </a:r>
            <a:r>
              <a:rPr lang="en-US" dirty="0" smtClean="0"/>
              <a:t> bytecode virtual machine</a:t>
            </a:r>
          </a:p>
          <a:p>
            <a:pPr lvl="2"/>
            <a:r>
              <a:rPr lang="en-US" dirty="0" smtClean="0"/>
              <a:t>Uses just-in-time (JIT) techniques to compile native code</a:t>
            </a:r>
          </a:p>
          <a:p>
            <a:pPr lvl="1"/>
            <a:r>
              <a:rPr lang="en-US" dirty="0" smtClean="0"/>
              <a:t>Replaced with Android Runtime (ART) in 5.0+</a:t>
            </a:r>
          </a:p>
          <a:p>
            <a:pPr lvl="2"/>
            <a:r>
              <a:rPr lang="en-US" dirty="0" smtClean="0"/>
              <a:t>Introduces ahead-of-time (AOT) compilation instead of JIT</a:t>
            </a:r>
          </a:p>
          <a:p>
            <a:r>
              <a:rPr lang="en-US" dirty="0" smtClean="0"/>
              <a:t>Can also call into native code</a:t>
            </a:r>
          </a:p>
          <a:p>
            <a:pPr lvl="1"/>
            <a:r>
              <a:rPr lang="en-US" dirty="0" smtClean="0"/>
              <a:t>Uses Java Native Interface (JNI) to interface with C/C++ libraries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Activity</a:t>
            </a:r>
          </a:p>
          <a:p>
            <a:pPr lvl="1"/>
            <a:r>
              <a:rPr lang="en-US" dirty="0" smtClean="0"/>
              <a:t>Portions of the application’s user interface</a:t>
            </a:r>
          </a:p>
          <a:p>
            <a:pPr lvl="2"/>
            <a:r>
              <a:rPr lang="en-US" dirty="0" smtClean="0"/>
              <a:t>Login window, registration interface, etc.</a:t>
            </a:r>
          </a:p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Performs background processing</a:t>
            </a:r>
          </a:p>
          <a:p>
            <a:pPr lvl="2"/>
            <a:r>
              <a:rPr lang="en-US" dirty="0" smtClean="0"/>
              <a:t>Download a file, play music, etc.</a:t>
            </a:r>
          </a:p>
          <a:p>
            <a:r>
              <a:rPr lang="en-US" dirty="0" smtClean="0"/>
              <a:t>Broadcast Receiver</a:t>
            </a:r>
          </a:p>
          <a:p>
            <a:pPr lvl="1"/>
            <a:r>
              <a:rPr lang="en-US" dirty="0" smtClean="0"/>
              <a:t>Handlers for global messages</a:t>
            </a:r>
          </a:p>
          <a:p>
            <a:pPr lvl="2"/>
            <a:r>
              <a:rPr lang="en-US" dirty="0" smtClean="0"/>
              <a:t>Boot completed, power disconnected, etc.</a:t>
            </a:r>
          </a:p>
          <a:p>
            <a:r>
              <a:rPr lang="en-US" dirty="0" smtClean="0"/>
              <a:t>Content Provider</a:t>
            </a:r>
          </a:p>
          <a:p>
            <a:pPr lvl="1"/>
            <a:r>
              <a:rPr lang="en-US" dirty="0" smtClean="0"/>
              <a:t>Manages access to structured data</a:t>
            </a:r>
          </a:p>
          <a:p>
            <a:pPr lvl="2"/>
            <a:r>
              <a:rPr lang="en-US" dirty="0" smtClean="0"/>
              <a:t>User calendar, contacts,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  <p:pic>
        <p:nvPicPr>
          <p:cNvPr id="5122" name="Picture 2" descr="http://www.bdti.com/sites/default/files/insidedsp/articlepix/201206/QualcommMSM8960BlockDiagram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42" y="1371600"/>
            <a:ext cx="6859316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Stagefright</a:t>
            </a:r>
            <a:r>
              <a:rPr lang="en-US" dirty="0" smtClean="0"/>
              <a:t>, </a:t>
            </a:r>
            <a:r>
              <a:rPr lang="en-US" dirty="0" err="1" smtClean="0"/>
              <a:t>Zimperium</a:t>
            </a:r>
            <a:r>
              <a:rPr lang="en-US" dirty="0" smtClean="0"/>
              <a:t> (2015)</a:t>
            </a:r>
          </a:p>
          <a:p>
            <a:pPr lvl="1"/>
            <a:r>
              <a:rPr lang="en-US" dirty="0" smtClean="0"/>
              <a:t>Integer overflow vulnerabilities in system multimedia library leads to remote code </a:t>
            </a:r>
            <a:r>
              <a:rPr lang="en-US" dirty="0" smtClean="0"/>
              <a:t>execution</a:t>
            </a:r>
          </a:p>
          <a:p>
            <a:pPr lvl="2"/>
            <a:r>
              <a:rPr lang="en-US" dirty="0" smtClean="0"/>
              <a:t>Fixed in November monthly security patch</a:t>
            </a:r>
            <a:endParaRPr lang="en-US" dirty="0" smtClean="0"/>
          </a:p>
          <a:p>
            <a:r>
              <a:rPr lang="en-US" i="1" dirty="0" smtClean="0"/>
              <a:t>Master Key</a:t>
            </a:r>
            <a:r>
              <a:rPr lang="en-US" dirty="0" smtClean="0"/>
              <a:t>, </a:t>
            </a:r>
            <a:r>
              <a:rPr lang="en-US" dirty="0" err="1" smtClean="0"/>
              <a:t>Bluebox</a:t>
            </a:r>
            <a:r>
              <a:rPr lang="en-US" dirty="0" smtClean="0"/>
              <a:t> Security (2013)</a:t>
            </a:r>
          </a:p>
          <a:p>
            <a:pPr lvl="1"/>
            <a:r>
              <a:rPr lang="en-US" dirty="0" smtClean="0"/>
              <a:t>Structure of Android application packages allows manipulation of contents without invalidating digital signatures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Originally developed in 2005</a:t>
            </a:r>
          </a:p>
          <a:p>
            <a:pPr lvl="1"/>
            <a:r>
              <a:rPr lang="en-US" dirty="0" smtClean="0"/>
              <a:t>Publicly released in 2007</a:t>
            </a:r>
          </a:p>
          <a:p>
            <a:r>
              <a:rPr lang="en-US" dirty="0" smtClean="0"/>
              <a:t>Based off of the Macintosh XNU kernel</a:t>
            </a:r>
          </a:p>
          <a:p>
            <a:pPr lvl="1"/>
            <a:r>
              <a:rPr lang="en-US" dirty="0" smtClean="0"/>
              <a:t>Supports memory-protection features</a:t>
            </a:r>
          </a:p>
          <a:p>
            <a:pPr lvl="2"/>
            <a:r>
              <a:rPr lang="en-US" dirty="0" smtClean="0"/>
              <a:t>ASLR, DEP, etc.</a:t>
            </a:r>
          </a:p>
          <a:p>
            <a:pPr lvl="1"/>
            <a:r>
              <a:rPr lang="en-US" dirty="0" smtClean="0"/>
              <a:t>UNIX-like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applications must be signed by Apple</a:t>
            </a:r>
          </a:p>
          <a:p>
            <a:pPr lvl="1"/>
            <a:r>
              <a:rPr lang="en-US" dirty="0" smtClean="0"/>
              <a:t>Unless system is jailbroken to remove checks</a:t>
            </a:r>
          </a:p>
          <a:p>
            <a:r>
              <a:rPr lang="en-US" dirty="0" smtClean="0"/>
              <a:t>Individual applications are encrypted and sandboxed from one another</a:t>
            </a:r>
          </a:p>
          <a:p>
            <a:r>
              <a:rPr lang="en-US" dirty="0" smtClean="0"/>
              <a:t>Code integrity is verified during execution</a:t>
            </a:r>
          </a:p>
          <a:p>
            <a:pPr lvl="1"/>
            <a:r>
              <a:rPr lang="en-US" dirty="0" smtClean="0"/>
              <a:t>Makes injection of shellcode difficult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Architecture: 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72609"/>
            <a:ext cx="8229600" cy="45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9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Written in Objective-C or Swift</a:t>
            </a:r>
          </a:p>
          <a:p>
            <a:pPr lvl="1"/>
            <a:r>
              <a:rPr lang="en-US" dirty="0" smtClean="0"/>
              <a:t>Compiled by Clang/LLVM into native code</a:t>
            </a:r>
          </a:p>
          <a:p>
            <a:pPr lvl="1"/>
            <a:r>
              <a:rPr lang="en-US" dirty="0" smtClean="0"/>
              <a:t>Adds automatic reference counting for garbage collection in Swift</a:t>
            </a:r>
          </a:p>
          <a:p>
            <a:pPr lvl="2"/>
            <a:r>
              <a:rPr lang="en-US" dirty="0" smtClean="0"/>
              <a:t>Transitioning to open source later this year</a:t>
            </a:r>
          </a:p>
          <a:p>
            <a:r>
              <a:rPr lang="en-US" dirty="0" smtClean="0"/>
              <a:t>Uses Model-View-Controller (MVC) design paradigm</a:t>
            </a:r>
          </a:p>
          <a:p>
            <a:pPr lvl="1"/>
            <a:r>
              <a:rPr lang="en-US" dirty="0" smtClean="0"/>
              <a:t>Applications objects are model, view, or controller</a:t>
            </a:r>
          </a:p>
          <a:p>
            <a:pPr lvl="1"/>
            <a:r>
              <a:rPr lang="en-US" dirty="0" smtClean="0"/>
              <a:t>Abstracts data from logic and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Approvals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Applications </a:t>
            </a:r>
            <a:r>
              <a:rPr lang="en-US" dirty="0" smtClean="0"/>
              <a:t>are typically </a:t>
            </a:r>
            <a:r>
              <a:rPr lang="en-US" dirty="0"/>
              <a:t>submitted by developers to App Store for inclusion</a:t>
            </a:r>
          </a:p>
          <a:p>
            <a:r>
              <a:rPr lang="en-US" dirty="0" smtClean="0"/>
              <a:t>These undergo a review </a:t>
            </a:r>
            <a:r>
              <a:rPr lang="en-US" dirty="0"/>
              <a:t>process for unwanted behavior or policy violations</a:t>
            </a:r>
            <a:endParaRPr lang="en-US" dirty="0" smtClean="0"/>
          </a:p>
          <a:p>
            <a:pPr lvl="1"/>
            <a:r>
              <a:rPr lang="en-US" dirty="0" smtClean="0"/>
              <a:t>Objectionable content</a:t>
            </a:r>
          </a:p>
          <a:p>
            <a:pPr lvl="1"/>
            <a:r>
              <a:rPr lang="en-US" dirty="0" smtClean="0"/>
              <a:t>Game emulators</a:t>
            </a:r>
          </a:p>
          <a:p>
            <a:pPr lvl="1"/>
            <a:r>
              <a:rPr lang="en-US" dirty="0" smtClean="0"/>
              <a:t>Internal API’s</a:t>
            </a:r>
          </a:p>
          <a:p>
            <a:r>
              <a:rPr lang="en-US" dirty="0" smtClean="0"/>
              <a:t>Techniques</a:t>
            </a:r>
          </a:p>
          <a:p>
            <a:pPr lvl="1"/>
            <a:r>
              <a:rPr lang="en-US" dirty="0" smtClean="0"/>
              <a:t>Static analysis</a:t>
            </a:r>
          </a:p>
          <a:p>
            <a:pPr lvl="1"/>
            <a:r>
              <a:rPr lang="en-US" dirty="0" smtClean="0"/>
              <a:t>Manual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Enterprise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Enterprise developer certificates allow bypass of the App Store</a:t>
            </a:r>
          </a:p>
          <a:p>
            <a:pPr lvl="1"/>
            <a:r>
              <a:rPr lang="en-US" dirty="0" smtClean="0"/>
              <a:t>Designed for deployment of internal applications to employees</a:t>
            </a:r>
          </a:p>
          <a:p>
            <a:r>
              <a:rPr lang="en-US" dirty="0" smtClean="0"/>
              <a:t>Historically, have also been used to bypass platform security</a:t>
            </a:r>
          </a:p>
          <a:p>
            <a:pPr lvl="1"/>
            <a:r>
              <a:rPr lang="en-US" dirty="0" smtClean="0"/>
              <a:t>Game emulators</a:t>
            </a:r>
          </a:p>
          <a:p>
            <a:pPr lvl="1"/>
            <a:r>
              <a:rPr lang="en-US" dirty="0" smtClean="0"/>
              <a:t>Jailbreaking</a:t>
            </a:r>
          </a:p>
          <a:p>
            <a:pPr lvl="1"/>
            <a:r>
              <a:rPr lang="en-US" dirty="0" smtClean="0"/>
              <a:t>Malware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err="1" smtClean="0"/>
              <a:t>XcodeGhost</a:t>
            </a:r>
            <a:r>
              <a:rPr lang="en-US" dirty="0" smtClean="0"/>
              <a:t>, Alibaba (2015)</a:t>
            </a:r>
          </a:p>
          <a:p>
            <a:pPr lvl="1"/>
            <a:r>
              <a:rPr lang="en-US" dirty="0" smtClean="0"/>
              <a:t>Modified version of </a:t>
            </a:r>
            <a:r>
              <a:rPr lang="en-US" dirty="0" err="1" smtClean="0"/>
              <a:t>Xcode</a:t>
            </a:r>
            <a:r>
              <a:rPr lang="en-US" dirty="0" smtClean="0"/>
              <a:t> uploaded to a Chinese file sharing service inserted malicious code into binaries</a:t>
            </a:r>
            <a:endParaRPr lang="en-US" dirty="0"/>
          </a:p>
          <a:p>
            <a:r>
              <a:rPr lang="en-US" i="1" dirty="0" smtClean="0"/>
              <a:t>Pangu8</a:t>
            </a:r>
            <a:r>
              <a:rPr lang="en-US" dirty="0" smtClean="0"/>
              <a:t>, </a:t>
            </a:r>
            <a:r>
              <a:rPr lang="en-US" dirty="0" err="1" smtClean="0"/>
              <a:t>Pangu</a:t>
            </a:r>
            <a:r>
              <a:rPr lang="en-US" dirty="0" smtClean="0"/>
              <a:t> Team (2015)</a:t>
            </a:r>
          </a:p>
          <a:p>
            <a:pPr lvl="1"/>
            <a:r>
              <a:rPr lang="en-US" dirty="0" smtClean="0"/>
              <a:t>Heap overflow in kernel battery gauge service for iOS 8 led to arbitrary writes of kernel memory</a:t>
            </a:r>
          </a:p>
          <a:p>
            <a:r>
              <a:rPr lang="en-US" i="1" dirty="0" smtClean="0"/>
              <a:t>limera1n</a:t>
            </a:r>
            <a:r>
              <a:rPr lang="en-US" dirty="0" smtClean="0"/>
              <a:t>, George </a:t>
            </a:r>
            <a:r>
              <a:rPr lang="en-US" dirty="0" err="1" smtClean="0"/>
              <a:t>Hotz</a:t>
            </a:r>
            <a:r>
              <a:rPr lang="en-US" dirty="0" smtClean="0"/>
              <a:t> (2010)</a:t>
            </a:r>
          </a:p>
          <a:p>
            <a:pPr lvl="1"/>
            <a:r>
              <a:rPr lang="en-US" dirty="0" smtClean="0"/>
              <a:t>Heap overflow in bootloader USB protocol implementation led to arbitrary writes of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Architectural complexity </a:t>
            </a:r>
          </a:p>
          <a:p>
            <a:pPr lvl="1"/>
            <a:r>
              <a:rPr lang="en-US" dirty="0" smtClean="0"/>
              <a:t>New attack vectors</a:t>
            </a:r>
            <a:endParaRPr lang="en-US" dirty="0"/>
          </a:p>
          <a:p>
            <a:r>
              <a:rPr lang="en-US" dirty="0" smtClean="0"/>
              <a:t>Mobile operating systems</a:t>
            </a:r>
          </a:p>
          <a:p>
            <a:pPr lvl="1"/>
            <a:r>
              <a:rPr lang="en-US" dirty="0" smtClean="0"/>
              <a:t>Operating system safety protections</a:t>
            </a:r>
          </a:p>
          <a:p>
            <a:pPr lvl="1"/>
            <a:r>
              <a:rPr lang="en-US" dirty="0" smtClean="0"/>
              <a:t>Software development and distribution model</a:t>
            </a:r>
          </a:p>
          <a:p>
            <a:r>
              <a:rPr lang="en-US" b="1" dirty="0" smtClean="0"/>
              <a:t>Common problems with real-worl</a:t>
            </a:r>
            <a:r>
              <a:rPr lang="en-US" b="1" dirty="0" smtClean="0"/>
              <a:t>d software</a:t>
            </a:r>
          </a:p>
          <a:p>
            <a:pPr lvl="1"/>
            <a:r>
              <a:rPr lang="en-US" dirty="0" smtClean="0"/>
              <a:t>Cryptographic misuse</a:t>
            </a:r>
          </a:p>
          <a:p>
            <a:pPr lvl="1"/>
            <a:r>
              <a:rPr lang="en-US" dirty="0" smtClean="0"/>
              <a:t>Personal information leakage</a:t>
            </a:r>
          </a:p>
          <a:p>
            <a:r>
              <a:rPr lang="en-US" dirty="0"/>
              <a:t>Current research techniques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Developers are not experts in implementing or using cryptography</a:t>
            </a:r>
          </a:p>
          <a:p>
            <a:pPr lvl="1"/>
            <a:r>
              <a:rPr lang="en-US" dirty="0" smtClean="0"/>
              <a:t>Tendency to copy-paste “template” code</a:t>
            </a:r>
            <a:endParaRPr lang="en-US" dirty="0"/>
          </a:p>
          <a:p>
            <a:pPr lvl="1"/>
            <a:r>
              <a:rPr lang="en-US" dirty="0" smtClean="0"/>
              <a:t>Need to disable certain cryptographic features for ease of debugging</a:t>
            </a:r>
          </a:p>
          <a:p>
            <a:r>
              <a:rPr lang="en-US" dirty="0" smtClean="0"/>
              <a:t>Developers tend to inadvertently or maliciously request extraneous permissions</a:t>
            </a:r>
          </a:p>
          <a:p>
            <a:pPr lvl="1"/>
            <a:r>
              <a:rPr lang="en-US" dirty="0" smtClean="0"/>
              <a:t>Can use user information for advertising or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Capabilities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Connectivity</a:t>
            </a:r>
            <a:endParaRPr lang="en-US" dirty="0" smtClean="0"/>
          </a:p>
          <a:p>
            <a:pPr lvl="1"/>
            <a:r>
              <a:rPr lang="en-US" dirty="0" smtClean="0"/>
              <a:t>GPS</a:t>
            </a:r>
          </a:p>
          <a:p>
            <a:pPr lvl="1"/>
            <a:r>
              <a:rPr lang="en-US" dirty="0" smtClean="0"/>
              <a:t>Cellular Network (GSM/CDMA)</a:t>
            </a:r>
          </a:p>
          <a:p>
            <a:pPr lvl="1"/>
            <a:r>
              <a:rPr lang="en-US" dirty="0" err="1" smtClean="0"/>
              <a:t>WiFi</a:t>
            </a:r>
            <a:endParaRPr lang="en-US" dirty="0" smtClean="0"/>
          </a:p>
          <a:p>
            <a:pPr lvl="1"/>
            <a:r>
              <a:rPr lang="en-US" dirty="0" smtClean="0"/>
              <a:t>NFC</a:t>
            </a:r>
          </a:p>
          <a:p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Accelerometer</a:t>
            </a:r>
          </a:p>
          <a:p>
            <a:pPr lvl="1"/>
            <a:r>
              <a:rPr lang="en-US" dirty="0" smtClean="0"/>
              <a:t>Gyroscope</a:t>
            </a:r>
          </a:p>
          <a:p>
            <a:pPr lvl="1"/>
            <a:r>
              <a:rPr lang="en-US" dirty="0" smtClean="0"/>
              <a:t>Ambient Light</a:t>
            </a:r>
          </a:p>
          <a:p>
            <a:pPr lvl="1"/>
            <a:r>
              <a:rPr lang="en-US" dirty="0" smtClean="0"/>
              <a:t>Compass</a:t>
            </a:r>
          </a:p>
          <a:p>
            <a:pPr lvl="1"/>
            <a:r>
              <a:rPr lang="en-US" dirty="0" smtClean="0"/>
              <a:t>Barometer</a:t>
            </a:r>
          </a:p>
          <a:p>
            <a:pPr lvl="1"/>
            <a:r>
              <a:rPr lang="en-US" dirty="0" smtClean="0"/>
              <a:t>Fingerprint </a:t>
            </a:r>
            <a:r>
              <a:rPr lang="en-US" dirty="0" smtClean="0"/>
              <a:t>sensor</a:t>
            </a:r>
          </a:p>
          <a:p>
            <a:r>
              <a:rPr lang="en-US" dirty="0" smtClean="0"/>
              <a:t>Battery-powered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68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Cryptographic Misuse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Usage of ECB mode for encryption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Usage of static IV’s in CBC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Usage of hardcoded symmetric encryption keys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Usage of low iterations for password-based encryption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Bad seeding of random-number generators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Cryptographic Misuse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CryptoLint</a:t>
            </a:r>
            <a:r>
              <a:rPr lang="en-US" dirty="0" smtClean="0"/>
              <a:t>, Manuel </a:t>
            </a:r>
            <a:r>
              <a:rPr lang="en-US" dirty="0" err="1" smtClean="0"/>
              <a:t>Egele</a:t>
            </a:r>
            <a:r>
              <a:rPr lang="en-US" dirty="0" smtClean="0"/>
              <a:t> et al. (CCS 2013)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 smtClean="0"/>
              <a:t>Extract a control flow graph of an application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 smtClean="0"/>
              <a:t>Identify calls to sensitive cryptographic API’s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 smtClean="0"/>
              <a:t>Perform static backward slicing to evaluate security rules</a:t>
            </a:r>
          </a:p>
          <a:p>
            <a:r>
              <a:rPr lang="en-US" dirty="0" smtClean="0"/>
              <a:t>Allows for automatic detection of cryptographic misuse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Manager (2010)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54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private String encrypt(byte [] key, String clear)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byte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[] encrypted;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byte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[] salt = new byte[2];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...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Random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rnd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new Random();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Cipher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Cipher.getInstance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("AES");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Cipher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Cipher.getInstance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("AES/ECB/PKCS7Padding", "BC"); 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cipher.init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Cipher.ENCRYPT_MODE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skeySpec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rnd.nextBytes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(salt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cipher.update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(salt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encrypted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cipher.doFinal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clear.getBytes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());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14800" y="3611880"/>
            <a:ext cx="3352800" cy="50292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54"/>
    </mc:Choice>
    <mc:Fallback xmlns="">
      <p:transition spd="slow" advTm="59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Manager (+6 days)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54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private String encrypt(byte [] key, String clear)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byte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[] encrypted;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byte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[] salt = new byte[2];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...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Random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rnd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new Random();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Cipher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Cipher.getInstance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("AES/CBC/PKCS7Padding", "BC");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byte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[] iv =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{0,0,0,0,0,0,0,0,0,0,0,0,0,0,0,0};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IvParameterSpec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ivSpec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IvParameterSpec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(iv);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cipher.init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Cipher.ENCRYPT_MODE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skeySpec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ivSpec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rnd.nextBytes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(salt);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cipher.update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(salt);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encrypted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cipher.doFinal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clear.getBytes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14800" y="3276600"/>
            <a:ext cx="3429000" cy="50292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95600" y="3581400"/>
            <a:ext cx="5020399" cy="55321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13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95"/>
    </mc:Choice>
    <mc:Fallback xmlns="">
      <p:transition spd="slow" advTm="50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  <p:bldP spid="6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Manager (+2yrs, 5mo)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54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private String encrypt(byte [] key, String clear)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...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Random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rnd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new Random();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Cipher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Cipher.getInstance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("AES/CBC/PKCS7Padding", "BC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");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byte [] iv = new byte[16];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rnd.nextBytes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(iv);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IvParameterSpec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ivSpec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IvParameterSpec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(iv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cipher.init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Cipher.ENCRYPT_MODE,skeySpec,ivSpec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encrypted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cipher.doFinal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clear.getBytes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());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600" y="2590800"/>
            <a:ext cx="3581400" cy="533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66800" y="3276600"/>
            <a:ext cx="2819400" cy="533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95706" y="1927860"/>
            <a:ext cx="4333494" cy="5867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04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4"/>
    </mc:Choice>
    <mc:Fallback xmlns="">
      <p:transition spd="slow" advTm="43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Manager (key)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54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public static byte [] </a:t>
            </a:r>
            <a:endParaRPr lang="en-US" sz="22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hmacFromPassword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(String 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password) {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 byte [] key = null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...</a:t>
            </a:r>
            <a:endParaRPr lang="en-US" sz="22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 Mac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hmac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Mac.getInstance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("HmacSHA256");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hmac.init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 (new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SecretKeySpec</a:t>
            </a:r>
            <a:endParaRPr lang="en-US" sz="22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 ("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notverysecretiv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".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getBytes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("UTF-8"), "RAW"));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hmac.update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password.getBytes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("UTF-8"));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 key =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hmac.doFinal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...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return key;</a:t>
            </a:r>
            <a:endParaRPr lang="en-US" sz="2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05828" y="3733800"/>
            <a:ext cx="2446145" cy="533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64581" y="1752600"/>
            <a:ext cx="3063240" cy="2895600"/>
            <a:chOff x="2564581" y="1752600"/>
            <a:chExt cx="3063240" cy="2895600"/>
          </a:xfrm>
        </p:grpSpPr>
        <p:sp>
          <p:nvSpPr>
            <p:cNvPr id="6" name="Oval 5"/>
            <p:cNvSpPr/>
            <p:nvPr/>
          </p:nvSpPr>
          <p:spPr>
            <a:xfrm>
              <a:off x="4111441" y="1752600"/>
              <a:ext cx="1516380" cy="5334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4581" y="4114800"/>
              <a:ext cx="1516380" cy="5334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6" idx="4"/>
              <a:endCxn id="7" idx="7"/>
            </p:cNvCxnSpPr>
            <p:nvPr/>
          </p:nvCxnSpPr>
          <p:spPr>
            <a:xfrm flipH="1">
              <a:off x="3858892" y="2286000"/>
              <a:ext cx="1010739" cy="1906915"/>
            </a:xfrm>
            <a:prstGeom prst="straightConnector1">
              <a:avLst/>
            </a:prstGeom>
            <a:ln w="28575" cap="rnd" cmpd="sng">
              <a:solidFill>
                <a:srgbClr val="C00000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490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82"/>
    </mc:Choice>
    <mc:Fallback xmlns="">
      <p:transition spd="slow" advTm="21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Developer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966" b="-2796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0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32320" cy="978850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66800" y="685800"/>
            <a:ext cx="8562975" cy="3095625"/>
            <a:chOff x="1143000" y="2143124"/>
            <a:chExt cx="8562975" cy="30956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143124"/>
              <a:ext cx="8562975" cy="3095625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6553200" y="3044806"/>
              <a:ext cx="609600" cy="38419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553200" y="4267200"/>
              <a:ext cx="609600" cy="38419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6800" y="1981200"/>
            <a:ext cx="7105650" cy="1981200"/>
            <a:chOff x="1143000" y="2913053"/>
            <a:chExt cx="7105650" cy="1981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913053"/>
              <a:ext cx="7105650" cy="1981200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5791200" y="3810000"/>
              <a:ext cx="609600" cy="38419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66800" y="1952625"/>
            <a:ext cx="7343775" cy="3305175"/>
            <a:chOff x="1522094" y="1905000"/>
            <a:chExt cx="7343775" cy="3305175"/>
          </a:xfrm>
        </p:grpSpPr>
        <p:grpSp>
          <p:nvGrpSpPr>
            <p:cNvPr id="15" name="Group 14"/>
            <p:cNvGrpSpPr/>
            <p:nvPr/>
          </p:nvGrpSpPr>
          <p:grpSpPr>
            <a:xfrm>
              <a:off x="1522094" y="1905000"/>
              <a:ext cx="7343775" cy="3305175"/>
              <a:chOff x="1522094" y="1905000"/>
              <a:chExt cx="7343775" cy="330517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2094" y="3657600"/>
                <a:ext cx="7343775" cy="155257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2094" y="1905000"/>
                <a:ext cx="6038850" cy="1771650"/>
              </a:xfrm>
              <a:prstGeom prst="rect">
                <a:avLst/>
              </a:prstGeom>
            </p:spPr>
          </p:pic>
        </p:grpSp>
        <p:sp>
          <p:nvSpPr>
            <p:cNvPr id="19" name="Oval 18"/>
            <p:cNvSpPr/>
            <p:nvPr/>
          </p:nvSpPr>
          <p:spPr>
            <a:xfrm>
              <a:off x="4724400" y="2883162"/>
              <a:ext cx="1981200" cy="39792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541519" y="4651897"/>
              <a:ext cx="1981200" cy="39792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66800" y="5666337"/>
            <a:ext cx="6781800" cy="810663"/>
            <a:chOff x="7210425" y="5562600"/>
            <a:chExt cx="6781800" cy="8106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425" y="5562600"/>
              <a:ext cx="6781800" cy="762000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10972800" y="6063212"/>
              <a:ext cx="2257425" cy="31005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66800" y="3295650"/>
            <a:ext cx="8191500" cy="2419350"/>
            <a:chOff x="1143000" y="3709987"/>
            <a:chExt cx="8191500" cy="24193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709987"/>
              <a:ext cx="8191500" cy="2419350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6256020" y="5102206"/>
              <a:ext cx="609600" cy="38419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tx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481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07"/>
    </mc:Choice>
    <mc:Fallback xmlns="">
      <p:transition spd="slow" advTm="120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TaintDroid</a:t>
            </a:r>
            <a:r>
              <a:rPr lang="en-US" dirty="0" smtClean="0"/>
              <a:t>, William </a:t>
            </a:r>
            <a:r>
              <a:rPr lang="en-US" dirty="0" err="1" smtClean="0"/>
              <a:t>Enck</a:t>
            </a:r>
            <a:r>
              <a:rPr lang="en-US" dirty="0" smtClean="0"/>
              <a:t> et al. (OSDI 2010)</a:t>
            </a:r>
          </a:p>
          <a:p>
            <a:pPr lvl="1"/>
            <a:r>
              <a:rPr lang="en-US" dirty="0" smtClean="0"/>
              <a:t>Dataset of 30 randomly selected popular applications</a:t>
            </a:r>
          </a:p>
          <a:p>
            <a:pPr lvl="1"/>
            <a:r>
              <a:rPr lang="en-US" dirty="0" smtClean="0"/>
              <a:t>Flagged 105 TCP connections for containing tainted privacy-sensitive information</a:t>
            </a:r>
          </a:p>
          <a:p>
            <a:pPr lvl="2"/>
            <a:r>
              <a:rPr lang="en-US" dirty="0" smtClean="0"/>
              <a:t>Leakage of device IMEI</a:t>
            </a:r>
          </a:p>
          <a:p>
            <a:pPr lvl="2"/>
            <a:r>
              <a:rPr lang="en-US" dirty="0" smtClean="0"/>
              <a:t>Leakage of device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0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926729"/>
              </p:ext>
            </p:extLst>
          </p:nvPr>
        </p:nvGraphicFramePr>
        <p:xfrm>
          <a:off x="457200" y="1371600"/>
          <a:ext cx="82296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01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Architectural complexity </a:t>
            </a:r>
          </a:p>
          <a:p>
            <a:pPr lvl="1"/>
            <a:r>
              <a:rPr lang="en-US" dirty="0" smtClean="0"/>
              <a:t>New attack vectors</a:t>
            </a:r>
            <a:endParaRPr lang="en-US" dirty="0"/>
          </a:p>
          <a:p>
            <a:r>
              <a:rPr lang="en-US" dirty="0" smtClean="0"/>
              <a:t>Mobile operating systems</a:t>
            </a:r>
          </a:p>
          <a:p>
            <a:pPr lvl="1"/>
            <a:r>
              <a:rPr lang="en-US" dirty="0" smtClean="0"/>
              <a:t>Operating system safety protections</a:t>
            </a:r>
          </a:p>
          <a:p>
            <a:pPr lvl="1"/>
            <a:r>
              <a:rPr lang="en-US" dirty="0" smtClean="0"/>
              <a:t>Software development and distribution model</a:t>
            </a:r>
          </a:p>
          <a:p>
            <a:r>
              <a:rPr lang="en-US" dirty="0" smtClean="0"/>
              <a:t>Common problems with real-worl</a:t>
            </a:r>
            <a:r>
              <a:rPr lang="en-US" dirty="0" smtClean="0"/>
              <a:t>d software</a:t>
            </a:r>
          </a:p>
          <a:p>
            <a:pPr lvl="1"/>
            <a:r>
              <a:rPr lang="en-US" dirty="0" smtClean="0"/>
              <a:t>Cryptographic misuse</a:t>
            </a:r>
          </a:p>
          <a:p>
            <a:pPr lvl="1"/>
            <a:r>
              <a:rPr lang="en-US" dirty="0" smtClean="0"/>
              <a:t>Personal information leakage</a:t>
            </a:r>
          </a:p>
          <a:p>
            <a:r>
              <a:rPr lang="en-US" b="1" dirty="0"/>
              <a:t>Current research </a:t>
            </a:r>
            <a:r>
              <a:rPr lang="en-US" b="1" dirty="0" smtClean="0"/>
              <a:t>techniques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2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Taint Analysis</a:t>
            </a:r>
          </a:p>
          <a:p>
            <a:pPr lvl="1"/>
            <a:r>
              <a:rPr lang="en-US" dirty="0" smtClean="0"/>
              <a:t>Mechanism for identifying data flows in an application</a:t>
            </a:r>
          </a:p>
          <a:p>
            <a:r>
              <a:rPr lang="en-US" dirty="0" smtClean="0"/>
              <a:t>Concepts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Basic Blocks</a:t>
            </a:r>
            <a:endParaRPr lang="en-US" dirty="0"/>
          </a:p>
          <a:p>
            <a:pPr lvl="1"/>
            <a:r>
              <a:rPr lang="en-US" dirty="0" smtClean="0"/>
              <a:t>Control Flow Graphs</a:t>
            </a:r>
          </a:p>
          <a:p>
            <a:pPr lvl="1"/>
            <a:r>
              <a:rPr lang="en-US" dirty="0" smtClean="0"/>
              <a:t>Call </a:t>
            </a:r>
            <a:r>
              <a:rPr lang="en-US" dirty="0" smtClean="0"/>
              <a:t>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of instructions executed consecutively</a:t>
            </a:r>
          </a:p>
          <a:p>
            <a:pPr lvl="1"/>
            <a:r>
              <a:rPr lang="en-US" dirty="0" smtClean="0"/>
              <a:t>Only the first instruction can be reached from outside the block</a:t>
            </a:r>
          </a:p>
          <a:p>
            <a:pPr lvl="1"/>
            <a:r>
              <a:rPr lang="en-US" dirty="0" smtClean="0"/>
              <a:t>Only the last instruction may transition outside the 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48050" y="2819400"/>
            <a:ext cx="2247900" cy="3124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marL="457200" indent="-457200">
              <a:lnSpc>
                <a:spcPct val="130000"/>
              </a:lnSpc>
              <a:buClr>
                <a:schemeClr val="bg1"/>
              </a:buClr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x = y + z</a:t>
            </a:r>
          </a:p>
          <a:p>
            <a:pPr marL="457200" indent="-457200">
              <a:lnSpc>
                <a:spcPct val="130000"/>
              </a:lnSpc>
              <a:buClr>
                <a:schemeClr val="bg1"/>
              </a:buClr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z = t + i</a:t>
            </a:r>
          </a:p>
          <a:p>
            <a:pPr marL="457200" indent="-457200">
              <a:lnSpc>
                <a:spcPct val="130000"/>
              </a:lnSpc>
              <a:buClr>
                <a:schemeClr val="bg1"/>
              </a:buClr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x = y + z</a:t>
            </a:r>
          </a:p>
          <a:p>
            <a:pPr marL="457200" indent="-457200">
              <a:lnSpc>
                <a:spcPct val="130000"/>
              </a:lnSpc>
              <a:buClr>
                <a:schemeClr val="bg1"/>
              </a:buClr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z = t + i</a:t>
            </a:r>
          </a:p>
          <a:p>
            <a:pPr marL="457200" indent="-457200">
              <a:lnSpc>
                <a:spcPct val="130000"/>
              </a:lnSpc>
              <a:buClr>
                <a:schemeClr val="bg1"/>
              </a:buClr>
              <a:buAutoNum type="arabicPeriod"/>
            </a:pPr>
            <a:r>
              <a:rPr lang="en-US" sz="2400" dirty="0" err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j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mp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1 </a:t>
            </a:r>
          </a:p>
          <a:p>
            <a:pPr marL="457200" indent="-457200">
              <a:lnSpc>
                <a:spcPct val="130000"/>
              </a:lnSpc>
              <a:buClr>
                <a:schemeClr val="bg1"/>
              </a:buClr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jmp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3</a:t>
            </a:r>
          </a:p>
        </p:txBody>
      </p:sp>
      <p:sp>
        <p:nvSpPr>
          <p:cNvPr id="7" name="Freeform 6"/>
          <p:cNvSpPr/>
          <p:nvPr/>
        </p:nvSpPr>
        <p:spPr>
          <a:xfrm>
            <a:off x="2496828" y="3248140"/>
            <a:ext cx="1035586" cy="1872867"/>
          </a:xfrm>
          <a:custGeom>
            <a:avLst/>
            <a:gdLst>
              <a:gd name="connsiteX0" fmla="*/ 1035586 w 1035586"/>
              <a:gd name="connsiteY0" fmla="*/ 1872867 h 1872867"/>
              <a:gd name="connsiteX1" fmla="*/ 0 w 1035586"/>
              <a:gd name="connsiteY1" fmla="*/ 903383 h 1872867"/>
              <a:gd name="connsiteX2" fmla="*/ 1035586 w 1035586"/>
              <a:gd name="connsiteY2" fmla="*/ 0 h 18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5586" h="1872867">
                <a:moveTo>
                  <a:pt x="1035586" y="1872867"/>
                </a:moveTo>
                <a:cubicBezTo>
                  <a:pt x="517793" y="1544197"/>
                  <a:pt x="0" y="1215527"/>
                  <a:pt x="0" y="903383"/>
                </a:cubicBezTo>
                <a:cubicBezTo>
                  <a:pt x="0" y="591239"/>
                  <a:pt x="517793" y="295619"/>
                  <a:pt x="1035586" y="0"/>
                </a:cubicBezTo>
              </a:path>
            </a:pathLst>
          </a:custGeom>
          <a:ln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96828" y="4184573"/>
            <a:ext cx="1035586" cy="1422094"/>
          </a:xfrm>
          <a:custGeom>
            <a:avLst/>
            <a:gdLst>
              <a:gd name="connsiteX0" fmla="*/ 1035586 w 1035586"/>
              <a:gd name="connsiteY0" fmla="*/ 1872867 h 1872867"/>
              <a:gd name="connsiteX1" fmla="*/ 0 w 1035586"/>
              <a:gd name="connsiteY1" fmla="*/ 903383 h 1872867"/>
              <a:gd name="connsiteX2" fmla="*/ 1035586 w 1035586"/>
              <a:gd name="connsiteY2" fmla="*/ 0 h 18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5586" h="1872867">
                <a:moveTo>
                  <a:pt x="1035586" y="1872867"/>
                </a:moveTo>
                <a:cubicBezTo>
                  <a:pt x="517793" y="1544197"/>
                  <a:pt x="0" y="1215527"/>
                  <a:pt x="0" y="903383"/>
                </a:cubicBezTo>
                <a:cubicBezTo>
                  <a:pt x="0" y="591239"/>
                  <a:pt x="517793" y="295619"/>
                  <a:pt x="1035586" y="0"/>
                </a:cubicBezTo>
              </a:path>
            </a:pathLst>
          </a:custGeom>
          <a:ln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48050" y="5336061"/>
            <a:ext cx="2258786" cy="67763"/>
          </a:xfrm>
          <a:prstGeom prst="rect">
            <a:avLst/>
          </a:prstGeom>
          <a:solidFill>
            <a:schemeClr val="bg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8050" y="3904924"/>
            <a:ext cx="2258786" cy="67763"/>
          </a:xfrm>
          <a:prstGeom prst="rect">
            <a:avLst/>
          </a:prstGeom>
          <a:solidFill>
            <a:schemeClr val="bg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06836" y="2819400"/>
            <a:ext cx="2534301" cy="3124200"/>
            <a:chOff x="6446965" y="3581400"/>
            <a:chExt cx="2534301" cy="3124200"/>
          </a:xfrm>
        </p:grpSpPr>
        <p:sp>
          <p:nvSpPr>
            <p:cNvPr id="12" name="Right Brace 11"/>
            <p:cNvSpPr/>
            <p:nvPr/>
          </p:nvSpPr>
          <p:spPr>
            <a:xfrm>
              <a:off x="6446965" y="3581400"/>
              <a:ext cx="533400" cy="3124200"/>
            </a:xfrm>
            <a:prstGeom prst="rightBrace">
              <a:avLst>
                <a:gd name="adj1" fmla="val 8333"/>
                <a:gd name="adj2" fmla="val 50705"/>
              </a:avLst>
            </a:prstGeom>
            <a:ln w="28575" cap="rnd" cmpd="sng">
              <a:solidFill>
                <a:schemeClr val="accent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38801" y="4958834"/>
              <a:ext cx="174246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3 basic blocks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34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Flow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vertex is a basic block</a:t>
            </a:r>
          </a:p>
          <a:p>
            <a:r>
              <a:rPr lang="en-US" dirty="0" smtClean="0"/>
              <a:t>There is an edge between two vertexes if there may be a transfer of control between the blocks</a:t>
            </a:r>
          </a:p>
          <a:p>
            <a:r>
              <a:rPr lang="en-US" dirty="0" smtClean="0"/>
              <a:t>Typically limited to a single function or procedure (</a:t>
            </a:r>
            <a:r>
              <a:rPr lang="en-US" dirty="0" err="1" smtClean="0"/>
              <a:t>intraprocedural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Flow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910154" y="5394591"/>
            <a:ext cx="3048000" cy="49025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0154" y="3048000"/>
            <a:ext cx="3048000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0154" y="4623411"/>
            <a:ext cx="3048000" cy="49025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10154" y="3852231"/>
            <a:ext cx="3048000" cy="49025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10154" y="3048000"/>
            <a:ext cx="3581400" cy="3248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a =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readline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x = 0</a:t>
            </a: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if (a &gt; 5) {</a:t>
            </a: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t = “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gt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”</a:t>
            </a: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x = 42</a:t>
            </a: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} else {</a:t>
            </a: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t = “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lte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”</a:t>
            </a: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x = 7</a:t>
            </a: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print(“input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was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”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+ 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ts val="16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t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+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“ 5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”)</a:t>
            </a:r>
          </a:p>
          <a:p>
            <a:pPr marL="0" indent="0">
              <a:lnSpc>
                <a:spcPts val="1600"/>
              </a:lnSpc>
              <a:buFont typeface="Arial"/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482154" y="3048000"/>
            <a:ext cx="2514600" cy="762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a = </a:t>
            </a:r>
            <a:r>
              <a:rPr lang="en-US" sz="16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readline</a:t>
            </a:r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x = 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f (a &gt; 5)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82154" y="5541941"/>
            <a:ext cx="2514600" cy="3429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print( </a:t>
            </a:r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… 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10400" y="4409270"/>
            <a:ext cx="1295400" cy="533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 = “</a:t>
            </a:r>
            <a:r>
              <a:rPr lang="en-US" sz="16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lte</a:t>
            </a:r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”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x = 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81600" y="4409270"/>
            <a:ext cx="1295400" cy="533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 = “</a:t>
            </a:r>
            <a:r>
              <a:rPr lang="en-US" sz="16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gt</a:t>
            </a:r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”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x = 42</a:t>
            </a:r>
          </a:p>
        </p:txBody>
      </p:sp>
      <p:cxnSp>
        <p:nvCxnSpPr>
          <p:cNvPr id="23" name="Straight Arrow Connector 22"/>
          <p:cNvCxnSpPr>
            <a:stCxn id="19" idx="2"/>
            <a:endCxn id="22" idx="0"/>
          </p:cNvCxnSpPr>
          <p:nvPr/>
        </p:nvCxnSpPr>
        <p:spPr>
          <a:xfrm flipH="1">
            <a:off x="5829300" y="3810000"/>
            <a:ext cx="910154" cy="59927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2"/>
            <a:endCxn id="21" idx="0"/>
          </p:cNvCxnSpPr>
          <p:nvPr/>
        </p:nvCxnSpPr>
        <p:spPr>
          <a:xfrm>
            <a:off x="6739454" y="3810000"/>
            <a:ext cx="918646" cy="59927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2"/>
            <a:endCxn id="20" idx="0"/>
          </p:cNvCxnSpPr>
          <p:nvPr/>
        </p:nvCxnSpPr>
        <p:spPr>
          <a:xfrm flipH="1">
            <a:off x="6739454" y="4942670"/>
            <a:ext cx="918646" cy="599271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2"/>
            <a:endCxn id="20" idx="0"/>
          </p:cNvCxnSpPr>
          <p:nvPr/>
        </p:nvCxnSpPr>
        <p:spPr>
          <a:xfrm>
            <a:off x="5829300" y="4942670"/>
            <a:ext cx="910154" cy="599271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72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node is a function</a:t>
            </a:r>
          </a:p>
          <a:p>
            <a:r>
              <a:rPr lang="en-US" dirty="0" smtClean="0"/>
              <a:t>There is an edge between nodes if a function calls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0647" y="2774853"/>
            <a:ext cx="321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orange()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green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sz="2000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red();</a:t>
            </a:r>
            <a:b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8411" y="2774853"/>
            <a:ext cx="1747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red()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74730" y="2774853"/>
            <a:ext cx="321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green()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green();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orange();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83348" y="5429478"/>
            <a:ext cx="1576457" cy="83193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o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range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66119" y="5429478"/>
            <a:ext cx="1576457" cy="8319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ed</a:t>
            </a:r>
          </a:p>
        </p:txBody>
      </p:sp>
      <p:sp>
        <p:nvSpPr>
          <p:cNvPr id="32" name="Freeform 31"/>
          <p:cNvSpPr/>
          <p:nvPr/>
        </p:nvSpPr>
        <p:spPr>
          <a:xfrm>
            <a:off x="2249603" y="5072580"/>
            <a:ext cx="1515536" cy="358736"/>
          </a:xfrm>
          <a:custGeom>
            <a:avLst/>
            <a:gdLst>
              <a:gd name="connsiteX0" fmla="*/ 0 w 2633032"/>
              <a:gd name="connsiteY0" fmla="*/ 517793 h 517793"/>
              <a:gd name="connsiteX1" fmla="*/ 1322024 w 2633032"/>
              <a:gd name="connsiteY1" fmla="*/ 0 h 517793"/>
              <a:gd name="connsiteX2" fmla="*/ 2633032 w 2633032"/>
              <a:gd name="connsiteY2" fmla="*/ 517793 h 51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3032" h="517793">
                <a:moveTo>
                  <a:pt x="0" y="517793"/>
                </a:moveTo>
                <a:cubicBezTo>
                  <a:pt x="441592" y="258896"/>
                  <a:pt x="883185" y="0"/>
                  <a:pt x="1322024" y="0"/>
                </a:cubicBezTo>
                <a:cubicBezTo>
                  <a:pt x="1760863" y="0"/>
                  <a:pt x="2196947" y="258896"/>
                  <a:pt x="2633032" y="517793"/>
                </a:cubicBezTo>
              </a:path>
            </a:pathLst>
          </a:cu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126996" y="5451371"/>
            <a:ext cx="1576457" cy="83193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reen</a:t>
            </a:r>
          </a:p>
        </p:txBody>
      </p:sp>
      <p:sp>
        <p:nvSpPr>
          <p:cNvPr id="34" name="Arc 33"/>
          <p:cNvSpPr/>
          <p:nvPr/>
        </p:nvSpPr>
        <p:spPr>
          <a:xfrm>
            <a:off x="7246253" y="4974116"/>
            <a:ext cx="914400" cy="914400"/>
          </a:xfrm>
          <a:prstGeom prst="arc">
            <a:avLst>
              <a:gd name="adj1" fmla="val 10755932"/>
              <a:gd name="adj2" fmla="val 5551564"/>
            </a:avLst>
          </a:prstGeom>
          <a:ln w="28575" cap="rnd" cmpd="sng">
            <a:solidFill>
              <a:schemeClr val="accent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167693" y="6257581"/>
            <a:ext cx="4472848" cy="396727"/>
          </a:xfrm>
          <a:custGeom>
            <a:avLst/>
            <a:gdLst>
              <a:gd name="connsiteX0" fmla="*/ 4472848 w 4472848"/>
              <a:gd name="connsiteY0" fmla="*/ 33050 h 396727"/>
              <a:gd name="connsiteX1" fmla="*/ 2082188 w 4472848"/>
              <a:gd name="connsiteY1" fmla="*/ 396607 h 396727"/>
              <a:gd name="connsiteX2" fmla="*/ 0 w 4472848"/>
              <a:gd name="connsiteY2" fmla="*/ 0 h 39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2848" h="396727">
                <a:moveTo>
                  <a:pt x="4472848" y="33050"/>
                </a:moveTo>
                <a:cubicBezTo>
                  <a:pt x="3650255" y="217582"/>
                  <a:pt x="2827663" y="402115"/>
                  <a:pt x="2082188" y="396607"/>
                </a:cubicBezTo>
                <a:cubicBezTo>
                  <a:pt x="1336713" y="391099"/>
                  <a:pt x="668356" y="195549"/>
                  <a:pt x="0" y="0"/>
                </a:cubicBezTo>
              </a:path>
            </a:pathLst>
          </a:cu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815153" y="4538927"/>
            <a:ext cx="4594034" cy="914422"/>
          </a:xfrm>
          <a:custGeom>
            <a:avLst/>
            <a:gdLst>
              <a:gd name="connsiteX0" fmla="*/ 0 w 4594034"/>
              <a:gd name="connsiteY0" fmla="*/ 892389 h 914422"/>
              <a:gd name="connsiteX1" fmla="*/ 1806767 w 4594034"/>
              <a:gd name="connsiteY1" fmla="*/ 22 h 914422"/>
              <a:gd name="connsiteX2" fmla="*/ 4594034 w 4594034"/>
              <a:gd name="connsiteY2" fmla="*/ 914422 h 91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4034" h="914422">
                <a:moveTo>
                  <a:pt x="0" y="892389"/>
                </a:moveTo>
                <a:cubicBezTo>
                  <a:pt x="520547" y="444369"/>
                  <a:pt x="1041095" y="-3650"/>
                  <a:pt x="1806767" y="22"/>
                </a:cubicBezTo>
                <a:cubicBezTo>
                  <a:pt x="2572439" y="3694"/>
                  <a:pt x="3583236" y="459058"/>
                  <a:pt x="4594034" y="914422"/>
                </a:cubicBezTo>
              </a:path>
            </a:pathLst>
          </a:cu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319647" y="3436572"/>
            <a:ext cx="762000" cy="359580"/>
          </a:xfrm>
          <a:prstGeom prst="rightArrow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19647" y="3738712"/>
            <a:ext cx="762000" cy="359580"/>
          </a:xfrm>
          <a:prstGeom prst="rightArrow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5257457" y="3436572"/>
            <a:ext cx="762000" cy="359580"/>
          </a:xfrm>
          <a:prstGeom prst="rightArrow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5257457" y="3736162"/>
            <a:ext cx="762000" cy="359580"/>
          </a:xfrm>
          <a:prstGeom prst="rightArrow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Taint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Technique or identifying movement of data in an application</a:t>
            </a:r>
          </a:p>
          <a:p>
            <a:pPr lvl="1"/>
            <a:r>
              <a:rPr lang="en-US" dirty="0" smtClean="0"/>
              <a:t>Sources</a:t>
            </a:r>
            <a:r>
              <a:rPr lang="en-US" dirty="0" smtClean="0"/>
              <a:t>: Originations of privacy sensitive information, e.g. address book API</a:t>
            </a:r>
          </a:p>
          <a:p>
            <a:pPr lvl="1"/>
            <a:r>
              <a:rPr lang="en-US" dirty="0" smtClean="0"/>
              <a:t>Sinks: Destinations of network communication, e.g. socket API</a:t>
            </a:r>
          </a:p>
          <a:p>
            <a:r>
              <a:rPr lang="en-US" dirty="0" smtClean="0"/>
              <a:t>Determine what flows occur between sources and </a:t>
            </a:r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Object-oriented languages </a:t>
            </a:r>
            <a:r>
              <a:rPr lang="en-US" dirty="0" smtClean="0"/>
              <a:t>encapsulate data as objects in memory</a:t>
            </a:r>
            <a:endParaRPr lang="en-US" dirty="0" smtClean="0"/>
          </a:p>
          <a:p>
            <a:pPr lvl="1"/>
            <a:r>
              <a:rPr lang="en-US" dirty="0" smtClean="0"/>
              <a:t>Callbacks and </a:t>
            </a:r>
            <a:r>
              <a:rPr lang="en-US" dirty="0" smtClean="0"/>
              <a:t>local </a:t>
            </a:r>
            <a:r>
              <a:rPr lang="en-US" dirty="0" smtClean="0"/>
              <a:t>functions are used to </a:t>
            </a:r>
            <a:r>
              <a:rPr lang="en-US" dirty="0" smtClean="0"/>
              <a:t>transfer data</a:t>
            </a:r>
            <a:endParaRPr lang="en-US" dirty="0" smtClean="0"/>
          </a:p>
          <a:p>
            <a:pPr lvl="1"/>
            <a:r>
              <a:rPr lang="en-US" dirty="0" smtClean="0"/>
              <a:t>Need </a:t>
            </a:r>
            <a:r>
              <a:rPr lang="en-US" dirty="0" smtClean="0"/>
              <a:t>to perform and propagate type recovery</a:t>
            </a:r>
            <a:endParaRPr lang="en-US" dirty="0" smtClean="0"/>
          </a:p>
          <a:p>
            <a:r>
              <a:rPr lang="en-US" dirty="0" smtClean="0"/>
              <a:t>Class hierarchy</a:t>
            </a:r>
          </a:p>
          <a:p>
            <a:pPr lvl="1"/>
            <a:r>
              <a:rPr lang="en-US" dirty="0" smtClean="0"/>
              <a:t>Determine relationships between parent and child classes</a:t>
            </a:r>
          </a:p>
          <a:p>
            <a:pPr lvl="1"/>
            <a:r>
              <a:rPr lang="en-US" dirty="0" smtClean="0"/>
              <a:t>Identify overridden and </a:t>
            </a:r>
            <a:r>
              <a:rPr lang="en-US" dirty="0" smtClean="0"/>
              <a:t>virtual functions</a:t>
            </a:r>
          </a:p>
          <a:p>
            <a:r>
              <a:rPr lang="en-US" dirty="0" smtClean="0"/>
              <a:t>Handle dynamic object introspection</a:t>
            </a:r>
          </a:p>
          <a:p>
            <a:pPr lvl="1"/>
            <a:r>
              <a:rPr lang="en-US" dirty="0" smtClean="0"/>
              <a:t>e.g. Reflection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1191" r="119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7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Backward/Forward Slicing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all instructions that may influence a given variable</a:t>
            </a:r>
          </a:p>
          <a:p>
            <a:pPr lvl="1"/>
            <a:r>
              <a:rPr lang="en-US" dirty="0" smtClean="0"/>
              <a:t>Program point</a:t>
            </a:r>
          </a:p>
          <a:p>
            <a:pPr lvl="1"/>
            <a:r>
              <a:rPr lang="en-US" dirty="0" smtClean="0"/>
              <a:t>Variable</a:t>
            </a:r>
          </a:p>
          <a:p>
            <a:r>
              <a:rPr lang="en-US" dirty="0" smtClean="0"/>
              <a:t>Can be performed in both directions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Backward/Forward Slicing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main()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x, y, z;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 = 5 + 2 * 6;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y =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getchar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z = 8 + 10 % 3;</a:t>
            </a:r>
          </a:p>
          <a:p>
            <a:pPr marL="0" indent="0">
              <a:buNone/>
            </a:pP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y = x + z * 5;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if (z &gt; 9) {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x = 2 * z + 1;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 else {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x = 4 * z - 1;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y = 10 * y + 3;</a:t>
            </a:r>
          </a:p>
          <a:p>
            <a:pPr marL="0" indent="0">
              <a:buNone/>
            </a:pP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foo(x);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61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0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sources of data that is used in cryptographic API’s</a:t>
            </a:r>
          </a:p>
          <a:p>
            <a:pPr lvl="1"/>
            <a:r>
              <a:rPr lang="en-US" dirty="0" smtClean="0"/>
              <a:t>Constant values</a:t>
            </a:r>
          </a:p>
          <a:p>
            <a:pPr lvl="1"/>
            <a:r>
              <a:rPr lang="en-US" dirty="0" smtClean="0"/>
              <a:t>Uninitialized data</a:t>
            </a:r>
          </a:p>
          <a:p>
            <a:r>
              <a:rPr lang="en-US" dirty="0" smtClean="0"/>
              <a:t>Identify sinks of data that originate from user data</a:t>
            </a:r>
          </a:p>
          <a:p>
            <a:pPr lvl="1"/>
            <a:r>
              <a:rPr lang="en-US" dirty="0" smtClean="0"/>
              <a:t>Address book</a:t>
            </a:r>
          </a:p>
          <a:p>
            <a:pPr lvl="1"/>
            <a:r>
              <a:rPr lang="en-US" dirty="0" smtClean="0"/>
              <a:t>Calendar</a:t>
            </a:r>
          </a:p>
          <a:p>
            <a:pPr lvl="1"/>
            <a:r>
              <a:rPr lang="en-US" dirty="0" smtClean="0"/>
              <a:t>IMEI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Architectural complexity </a:t>
            </a:r>
          </a:p>
          <a:p>
            <a:pPr lvl="1"/>
            <a:r>
              <a:rPr lang="en-US" dirty="0" smtClean="0"/>
              <a:t>New attack vectors</a:t>
            </a:r>
            <a:endParaRPr lang="en-US" dirty="0"/>
          </a:p>
          <a:p>
            <a:r>
              <a:rPr lang="en-US" dirty="0" smtClean="0"/>
              <a:t>Mobile operating systems</a:t>
            </a:r>
          </a:p>
          <a:p>
            <a:pPr lvl="1"/>
            <a:r>
              <a:rPr lang="en-US" dirty="0" smtClean="0"/>
              <a:t>Operating system safety protections</a:t>
            </a:r>
          </a:p>
          <a:p>
            <a:pPr lvl="1"/>
            <a:r>
              <a:rPr lang="en-US" dirty="0" smtClean="0"/>
              <a:t>Software development and distribution model</a:t>
            </a:r>
          </a:p>
          <a:p>
            <a:r>
              <a:rPr lang="en-US" dirty="0" smtClean="0"/>
              <a:t>Common problems with real-worl</a:t>
            </a:r>
            <a:r>
              <a:rPr lang="en-US" dirty="0" smtClean="0"/>
              <a:t>d software</a:t>
            </a:r>
          </a:p>
          <a:p>
            <a:pPr lvl="1"/>
            <a:r>
              <a:rPr lang="en-US" dirty="0" smtClean="0"/>
              <a:t>Cryptographic misuse</a:t>
            </a:r>
          </a:p>
          <a:p>
            <a:pPr lvl="1"/>
            <a:r>
              <a:rPr lang="en-US" dirty="0" smtClean="0"/>
              <a:t>Personal information leakage</a:t>
            </a:r>
          </a:p>
          <a:p>
            <a:r>
              <a:rPr lang="en-US" dirty="0"/>
              <a:t>Current research techniques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1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Ecosystem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Resource-limited devices</a:t>
            </a:r>
          </a:p>
          <a:p>
            <a:pPr lvl="1"/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Power</a:t>
            </a:r>
          </a:p>
          <a:p>
            <a:r>
              <a:rPr lang="en-US" dirty="0" smtClean="0"/>
              <a:t>Event-driven programming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r>
              <a:rPr lang="en-US" dirty="0" smtClean="0"/>
              <a:t> method</a:t>
            </a:r>
          </a:p>
          <a:p>
            <a:pPr lvl="1"/>
            <a:r>
              <a:rPr lang="en-US" dirty="0" smtClean="0"/>
              <a:t>State transitions via callbacks</a:t>
            </a:r>
          </a:p>
          <a:p>
            <a:r>
              <a:rPr lang="en-US" dirty="0" smtClean="0"/>
              <a:t>Well-defined interfaces</a:t>
            </a:r>
            <a:endParaRPr lang="en-US" dirty="0" smtClean="0"/>
          </a:p>
          <a:p>
            <a:pPr lvl="1"/>
            <a:r>
              <a:rPr lang="en-US" dirty="0" smtClean="0"/>
              <a:t>Application lifecycle</a:t>
            </a:r>
          </a:p>
          <a:p>
            <a:pPr lvl="1"/>
            <a:r>
              <a:rPr lang="en-US" dirty="0" smtClean="0"/>
              <a:t>Access to user data</a:t>
            </a:r>
            <a:endParaRPr lang="en-US" dirty="0" smtClean="0"/>
          </a:p>
          <a:p>
            <a:r>
              <a:rPr lang="en-US" dirty="0" smtClean="0"/>
              <a:t>Centralized software distribution</a:t>
            </a:r>
          </a:p>
          <a:p>
            <a:pPr lvl="1"/>
            <a:r>
              <a:rPr lang="en-US" dirty="0" smtClean="0"/>
              <a:t>Can only download applications from a single source</a:t>
            </a:r>
          </a:p>
          <a:p>
            <a:pPr lvl="1"/>
            <a:r>
              <a:rPr lang="en-US" dirty="0" smtClean="0"/>
              <a:t>Vendor takes responsibility for filtering content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41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Architectural complexity </a:t>
            </a:r>
          </a:p>
          <a:p>
            <a:pPr lvl="1"/>
            <a:r>
              <a:rPr lang="en-US" dirty="0" smtClean="0"/>
              <a:t>New attack vectors</a:t>
            </a:r>
            <a:endParaRPr lang="en-US" dirty="0"/>
          </a:p>
          <a:p>
            <a:r>
              <a:rPr lang="en-US" dirty="0" smtClean="0"/>
              <a:t>Mobile operating systems</a:t>
            </a:r>
          </a:p>
          <a:p>
            <a:pPr lvl="1"/>
            <a:r>
              <a:rPr lang="en-US" dirty="0" smtClean="0"/>
              <a:t>Operating system safety protections</a:t>
            </a:r>
          </a:p>
          <a:p>
            <a:pPr lvl="1"/>
            <a:r>
              <a:rPr lang="en-US" dirty="0" smtClean="0"/>
              <a:t>Software development and distribution model</a:t>
            </a:r>
          </a:p>
          <a:p>
            <a:r>
              <a:rPr lang="en-US" dirty="0" smtClean="0"/>
              <a:t>Common problems with real-worl</a:t>
            </a:r>
            <a:r>
              <a:rPr lang="en-US" dirty="0" smtClean="0"/>
              <a:t>d software</a:t>
            </a:r>
          </a:p>
          <a:p>
            <a:pPr lvl="1"/>
            <a:r>
              <a:rPr lang="en-US" dirty="0" smtClean="0"/>
              <a:t>Cryptographic misuse</a:t>
            </a:r>
          </a:p>
          <a:p>
            <a:pPr lvl="1"/>
            <a:r>
              <a:rPr lang="en-US" dirty="0" smtClean="0"/>
              <a:t>Personal information leakage</a:t>
            </a:r>
          </a:p>
          <a:p>
            <a:r>
              <a:rPr lang="en-US" dirty="0"/>
              <a:t>Current research techniques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 (Nexus 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1237" y="1371600"/>
            <a:ext cx="7741525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4.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0.5|8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64|5.5|18.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8575" cap="rnd" cmpd="sng">
          <a:noFill/>
          <a:prstDash val="solid"/>
          <a:miter lim="800000"/>
        </a:ln>
        <a:effectLst/>
      </a:spPr>
      <a:bodyPr wrap="square" lIns="0" tIns="0" rIns="0" bIns="0" rtlCol="0" anchor="ctr" anchorCtr="1">
        <a:noAutofit/>
      </a:bodyPr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10792</TotalTime>
  <Words>2256</Words>
  <Application>Microsoft Office PowerPoint</Application>
  <PresentationFormat>On-screen Show (4:3)</PresentationFormat>
  <Paragraphs>562</Paragraphs>
  <Slides>65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Cambria</vt:lpstr>
      <vt:lpstr>Consolas</vt:lpstr>
      <vt:lpstr>Courier New</vt:lpstr>
      <vt:lpstr>template</vt:lpstr>
      <vt:lpstr>Introduction to Mobile Security</vt:lpstr>
      <vt:lpstr>Goals</vt:lpstr>
      <vt:lpstr>Processor Architecture</vt:lpstr>
      <vt:lpstr>Device Capabilities</vt:lpstr>
      <vt:lpstr>Malware Types</vt:lpstr>
      <vt:lpstr>Operating Systems</vt:lpstr>
      <vt:lpstr>Software Ecosystem</vt:lpstr>
      <vt:lpstr>Overview</vt:lpstr>
      <vt:lpstr>Block Diagram (Nexus 5)</vt:lpstr>
      <vt:lpstr>Block Diagram (Baseband)</vt:lpstr>
      <vt:lpstr>Baseband Processor</vt:lpstr>
      <vt:lpstr>Boot Process</vt:lpstr>
      <vt:lpstr>ARM TrustZone</vt:lpstr>
      <vt:lpstr>ARM TrustZone</vt:lpstr>
      <vt:lpstr>ARM TrustZone</vt:lpstr>
      <vt:lpstr>Case Studies</vt:lpstr>
      <vt:lpstr>Overview</vt:lpstr>
      <vt:lpstr>Introduction: Android</vt:lpstr>
      <vt:lpstr>Version History</vt:lpstr>
      <vt:lpstr>Security Model</vt:lpstr>
      <vt:lpstr>Architecture: Android</vt:lpstr>
      <vt:lpstr>Safety Enhancements</vt:lpstr>
      <vt:lpstr>Safety Enhancements</vt:lpstr>
      <vt:lpstr>Permission Model</vt:lpstr>
      <vt:lpstr>Permission Model</vt:lpstr>
      <vt:lpstr>Permission Model</vt:lpstr>
      <vt:lpstr>Permission Model</vt:lpstr>
      <vt:lpstr>Application Structure</vt:lpstr>
      <vt:lpstr>Application Structure</vt:lpstr>
      <vt:lpstr>Case Studies</vt:lpstr>
      <vt:lpstr>Introduction: iOS</vt:lpstr>
      <vt:lpstr>Security Model</vt:lpstr>
      <vt:lpstr>Architecture: iOS</vt:lpstr>
      <vt:lpstr>Application Structure</vt:lpstr>
      <vt:lpstr>Application Approvals</vt:lpstr>
      <vt:lpstr>Enterprise Provisioning</vt:lpstr>
      <vt:lpstr>Case Studies</vt:lpstr>
      <vt:lpstr>Overview</vt:lpstr>
      <vt:lpstr>Common Problems</vt:lpstr>
      <vt:lpstr>Cryptographic Misuse</vt:lpstr>
      <vt:lpstr>Cryptographic Misuse</vt:lpstr>
      <vt:lpstr>Case Study</vt:lpstr>
      <vt:lpstr>Password Manager (2010)</vt:lpstr>
      <vt:lpstr>Password Manager (+6 days)</vt:lpstr>
      <vt:lpstr>Password Manager (+2yrs, 5mo)</vt:lpstr>
      <vt:lpstr>Password Manager (key)</vt:lpstr>
      <vt:lpstr>Developer Education</vt:lpstr>
      <vt:lpstr>PowerPoint Presentation</vt:lpstr>
      <vt:lpstr>Case Study</vt:lpstr>
      <vt:lpstr>Overview</vt:lpstr>
      <vt:lpstr>Program Analysis</vt:lpstr>
      <vt:lpstr>Basic Block</vt:lpstr>
      <vt:lpstr>Basic Block</vt:lpstr>
      <vt:lpstr>Control Flow Graph</vt:lpstr>
      <vt:lpstr>Control Flow Graph</vt:lpstr>
      <vt:lpstr>Call Graph</vt:lpstr>
      <vt:lpstr>Call Graph</vt:lpstr>
      <vt:lpstr>Taint Analysis</vt:lpstr>
      <vt:lpstr>Challenges</vt:lpstr>
      <vt:lpstr>Backward/Forward Slicing</vt:lpstr>
      <vt:lpstr>Backward/Forward Slicing</vt:lpstr>
      <vt:lpstr>Usage</vt:lpstr>
      <vt:lpstr>Conclusion</vt:lpstr>
      <vt:lpstr>PowerPoint Presentation</vt:lpstr>
      <vt:lpstr>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Security Presentation</dc:title>
  <dc:creator>Dominic</dc:creator>
  <cp:lastModifiedBy>ddcc</cp:lastModifiedBy>
  <cp:revision>4937</cp:revision>
  <dcterms:created xsi:type="dcterms:W3CDTF">2011-11-02T18:57:24Z</dcterms:created>
  <dcterms:modified xsi:type="dcterms:W3CDTF">2015-11-30T18:44:04Z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