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tags/tag6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8"/>
  </p:notesMasterIdLst>
  <p:handoutMasterIdLst>
    <p:handoutMasterId r:id="rId69"/>
  </p:handoutMasterIdLst>
  <p:sldIdLst>
    <p:sldId id="836" r:id="rId2"/>
    <p:sldId id="938" r:id="rId3"/>
    <p:sldId id="966" r:id="rId4"/>
    <p:sldId id="967" r:id="rId5"/>
    <p:sldId id="968" r:id="rId6"/>
    <p:sldId id="943" r:id="rId7"/>
    <p:sldId id="969" r:id="rId8"/>
    <p:sldId id="970" r:id="rId9"/>
    <p:sldId id="991" r:id="rId10"/>
    <p:sldId id="997" r:id="rId11"/>
    <p:sldId id="992" r:id="rId12"/>
    <p:sldId id="971" r:id="rId13"/>
    <p:sldId id="993" r:id="rId14"/>
    <p:sldId id="949" r:id="rId15"/>
    <p:sldId id="950" r:id="rId16"/>
    <p:sldId id="951" r:id="rId17"/>
    <p:sldId id="973" r:id="rId18"/>
    <p:sldId id="974" r:id="rId19"/>
    <p:sldId id="995" r:id="rId20"/>
    <p:sldId id="990" r:id="rId21"/>
    <p:sldId id="959" r:id="rId22"/>
    <p:sldId id="960" r:id="rId23"/>
    <p:sldId id="961" r:id="rId24"/>
    <p:sldId id="963" r:id="rId25"/>
    <p:sldId id="996" r:id="rId26"/>
    <p:sldId id="879" r:id="rId27"/>
    <p:sldId id="880" r:id="rId28"/>
    <p:sldId id="987" r:id="rId29"/>
    <p:sldId id="894" r:id="rId30"/>
    <p:sldId id="903" r:id="rId31"/>
    <p:sldId id="904" r:id="rId32"/>
    <p:sldId id="905" r:id="rId33"/>
    <p:sldId id="906" r:id="rId34"/>
    <p:sldId id="908" r:id="rId35"/>
    <p:sldId id="912" r:id="rId36"/>
    <p:sldId id="917" r:id="rId37"/>
    <p:sldId id="923" r:id="rId38"/>
    <p:sldId id="988" r:id="rId39"/>
    <p:sldId id="931" r:id="rId40"/>
    <p:sldId id="1001" r:id="rId41"/>
    <p:sldId id="933" r:id="rId42"/>
    <p:sldId id="934" r:id="rId43"/>
    <p:sldId id="268" r:id="rId44"/>
    <p:sldId id="387" r:id="rId45"/>
    <p:sldId id="976" r:id="rId46"/>
    <p:sldId id="839" r:id="rId47"/>
    <p:sldId id="977" r:id="rId48"/>
    <p:sldId id="978" r:id="rId49"/>
    <p:sldId id="979" r:id="rId50"/>
    <p:sldId id="980" r:id="rId51"/>
    <p:sldId id="981" r:id="rId52"/>
    <p:sldId id="850" r:id="rId53"/>
    <p:sldId id="982" r:id="rId54"/>
    <p:sldId id="983" r:id="rId55"/>
    <p:sldId id="984" r:id="rId56"/>
    <p:sldId id="854" r:id="rId57"/>
    <p:sldId id="985" r:id="rId58"/>
    <p:sldId id="857" r:id="rId59"/>
    <p:sldId id="867" r:id="rId60"/>
    <p:sldId id="868" r:id="rId61"/>
    <p:sldId id="869" r:id="rId62"/>
    <p:sldId id="870" r:id="rId63"/>
    <p:sldId id="871" r:id="rId64"/>
    <p:sldId id="998" r:id="rId65"/>
    <p:sldId id="999" r:id="rId66"/>
    <p:sldId id="1000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836"/>
          </p14:sldIdLst>
        </p14:section>
        <p14:section name="TTP and Motivation" id="{A2608E5A-21BF-0A4D-BF7E-7E2B6C80A71D}">
          <p14:sldIdLst>
            <p14:sldId id="938"/>
            <p14:sldId id="966"/>
            <p14:sldId id="967"/>
            <p14:sldId id="968"/>
            <p14:sldId id="943"/>
          </p14:sldIdLst>
        </p14:section>
        <p14:section name="Diffie Hellman" id="{78FBA200-DD7C-804A-8C77-D484FDE164F8}">
          <p14:sldIdLst>
            <p14:sldId id="969"/>
            <p14:sldId id="970"/>
            <p14:sldId id="991"/>
            <p14:sldId id="997"/>
            <p14:sldId id="992"/>
            <p14:sldId id="971"/>
            <p14:sldId id="993"/>
            <p14:sldId id="949"/>
            <p14:sldId id="950"/>
            <p14:sldId id="951"/>
          </p14:sldIdLst>
        </p14:section>
        <p14:section name="Public Key Encryption" id="{559C72BC-DC34-A74E-846A-A633A0C92524}">
          <p14:sldIdLst>
            <p14:sldId id="973"/>
            <p14:sldId id="974"/>
            <p14:sldId id="995"/>
            <p14:sldId id="990"/>
            <p14:sldId id="959"/>
            <p14:sldId id="960"/>
            <p14:sldId id="961"/>
            <p14:sldId id="963"/>
          </p14:sldIdLst>
        </p14:section>
        <p14:section name="Hardness" id="{79A1FFBF-D633-CB41-8821-7EF67A01BCA0}">
          <p14:sldIdLst>
            <p14:sldId id="996"/>
            <p14:sldId id="879"/>
            <p14:sldId id="880"/>
          </p14:sldIdLst>
        </p14:section>
        <p14:section name="Public Key and Trap Doors" id="{CAA23763-20E0-B64A-AF5B-DC94CC7398F0}">
          <p14:sldIdLst>
            <p14:sldId id="987"/>
            <p14:sldId id="894"/>
            <p14:sldId id="903"/>
            <p14:sldId id="904"/>
            <p14:sldId id="905"/>
            <p14:sldId id="906"/>
            <p14:sldId id="908"/>
            <p14:sldId id="912"/>
            <p14:sldId id="917"/>
            <p14:sldId id="923"/>
            <p14:sldId id="988"/>
            <p14:sldId id="931"/>
            <p14:sldId id="1001"/>
            <p14:sldId id="933"/>
            <p14:sldId id="934"/>
          </p14:sldIdLst>
        </p14:section>
        <p14:section name="Conclusion" id="{FAD998B4-7667-8F40-A1A8-42BF6A185D67}">
          <p14:sldIdLst>
            <p14:sldId id="268"/>
            <p14:sldId id="387"/>
          </p14:sldIdLst>
        </p14:section>
        <p14:section name="Number Theory" id="{84A60CB5-97CD-3949-8745-2A067AF1D4DA}">
          <p14:sldIdLst>
            <p14:sldId id="976"/>
            <p14:sldId id="839"/>
            <p14:sldId id="977"/>
            <p14:sldId id="978"/>
            <p14:sldId id="979"/>
            <p14:sldId id="980"/>
            <p14:sldId id="981"/>
          </p14:sldIdLst>
        </p14:section>
        <p14:section name="Fermat and Euler" id="{25BF1170-D7D4-764F-A6ED-82E19630A3A4}">
          <p14:sldIdLst>
            <p14:sldId id="850"/>
            <p14:sldId id="982"/>
            <p14:sldId id="983"/>
            <p14:sldId id="984"/>
            <p14:sldId id="854"/>
            <p14:sldId id="985"/>
            <p14:sldId id="857"/>
          </p14:sldIdLst>
        </p14:section>
        <p14:section name="Algorithms" id="{3511656E-8A65-934F-8533-F952845AE2BF}">
          <p14:sldIdLst>
            <p14:sldId id="867"/>
            <p14:sldId id="868"/>
            <p14:sldId id="869"/>
            <p14:sldId id="870"/>
            <p14:sldId id="871"/>
            <p14:sldId id="998"/>
            <p14:sldId id="999"/>
            <p14:sldId id="1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orient="horz" pos="1392">
          <p15:clr>
            <a:srgbClr val="A4A3A4"/>
          </p15:clr>
        </p15:guide>
        <p15:guide id="3" pos="3840">
          <p15:clr>
            <a:srgbClr val="A4A3A4"/>
          </p15:clr>
        </p15:guide>
        <p15:guide id="4" pos="19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C5C8B"/>
    <a:srgbClr val="FF3300"/>
    <a:srgbClr val="0000FF"/>
    <a:srgbClr val="FF0000"/>
    <a:srgbClr val="0080FF"/>
    <a:srgbClr val="3F5842"/>
    <a:srgbClr val="595A5A"/>
    <a:srgbClr val="A32D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85639" autoAdjust="0"/>
  </p:normalViewPr>
  <p:slideViewPr>
    <p:cSldViewPr snapToObjects="1">
      <p:cViewPr varScale="1">
        <p:scale>
          <a:sx n="63" d="100"/>
          <a:sy n="63" d="100"/>
        </p:scale>
        <p:origin x="316" y="52"/>
      </p:cViewPr>
      <p:guideLst>
        <p:guide orient="horz" pos="2880"/>
        <p:guide orient="horz" pos="1392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040"/>
    </p:cViewPr>
  </p:sorterViewPr>
  <p:notesViewPr>
    <p:cSldViewPr snapToGrid="0" snapToObjects="1">
      <p:cViewPr varScale="1">
        <p:scale>
          <a:sx n="90" d="100"/>
          <a:sy n="90" d="100"/>
        </p:scale>
        <p:origin x="-347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</inkml:channelProperties>
      </inkml:inkSource>
      <inkml:timestamp xml:id="ts0" timeString="2013-10-16T19:52:40.49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15310 11854 1,'0'0'0,"0"0"26,0 0 60,0 0-50,31-22 0,2 15 6,-2-12-6,18 10 5,-1-10-9,23 7-3,7-2-7,23 5-4,15-8-3,26 3-3,19-5-3,13 5-3,11 0-2,6-1-2,-2 1-1,5 2-1,-12 5-1,-12 5 1,-14 0-1,-11-3 1,-13-2-1,-16-3 1,-15 1 0,-18-5-1,-24-1 1,-19-3-1,-40 18 1,-2-38-1,-40 26 2,-29-2-1,-26 4 0,-21 3 0,-27 7 2,-15 2 0,-20 3 0,-7 7 2,-4-5 0,2 10 1,7-1 0,7 3 0,19-2 0,23 4-1,22 0 0,31 1 1,35-6 1,45-16 0,21 17-1,57-22 0,48-14-1,41-9-1,41-17-1,29-10-4,18-1-2,5-4-2,-9 6 1,-22 2 0,-35 14 0,-31 7-1,-43 13 2,-42 13 1,-49 14 1,-29-9 2,-83 50-1,-28-17 1,-38 5 1,-40 2 3,-26 3 1,-14-6 1,-5-6 0,14-5-1,19-4 0,33-6 0,33-6 0,43-10-3,45-10 0,47 10-1,75-45 0,32 12-4,49 0-4,28-10-11,36 17-14,5-7-16,16 24-27,-26 9-51,-33 2 0,-36 19 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11/4/2014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39F14-97F0-4A6F-8D15-923CFCB70D1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91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OAEP:   explain</a:t>
            </a:r>
            <a:r>
              <a:rPr lang="en-US" baseline="0" dirty="0" smtClean="0"/>
              <a:t> why O stands for Optimal.</a:t>
            </a:r>
            <a:endParaRPr lang="en-US" dirty="0" smtClean="0"/>
          </a:p>
          <a:p>
            <a:r>
              <a:rPr lang="en-US" dirty="0" smtClean="0"/>
              <a:t>Fujisaki, Okamoto, </a:t>
            </a:r>
            <a:r>
              <a:rPr lang="en-US" dirty="0" err="1" smtClean="0"/>
              <a:t>Pointcheval</a:t>
            </a:r>
            <a:r>
              <a:rPr lang="en-US" dirty="0" smtClean="0"/>
              <a:t> and Stern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49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BB’04:    Boneh-</a:t>
            </a:r>
            <a:r>
              <a:rPr lang="en-US" dirty="0" err="1" smtClean="0"/>
              <a:t>Brumley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57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proved until Euler</a:t>
            </a:r>
            <a:r>
              <a:rPr lang="en-US" baseline="0" dirty="0" smtClean="0"/>
              <a:t> (1750)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279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in modern crypto we have better algorithms. This</a:t>
            </a:r>
            <a:r>
              <a:rPr lang="en-US" baseline="0" dirty="0" smtClean="0"/>
              <a:t> one was used in PGP, though.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7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Phi(N)</a:t>
            </a:r>
            <a:r>
              <a:rPr lang="en-US" baseline="0" dirty="0" smtClean="0"/>
              <a:t> = number of elements in N relatively prime to N. Well, there are N total elements, and only elements </a:t>
            </a:r>
            <a:r>
              <a:rPr lang="en-US" baseline="0" dirty="0" err="1" smtClean="0"/>
              <a:t>divisble</a:t>
            </a:r>
            <a:r>
              <a:rPr lang="en-US" baseline="0" dirty="0" smtClean="0"/>
              <a:t> by p or q are not co-prime. Minus the number of elements divisible by p (there are q of them), minus the number of elements divisible by q (there are p of them), and then we need to add 1 since we subtracted 0 twice.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6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Zp</a:t>
            </a:r>
            <a:r>
              <a:rPr lang="en-US" dirty="0" smtClean="0"/>
              <a:t> = {0,...,p-1}.  </a:t>
            </a:r>
            <a:r>
              <a:rPr lang="en-US" dirty="0" err="1" smtClean="0"/>
              <a:t>Zp</a:t>
            </a:r>
            <a:r>
              <a:rPr lang="en-US" dirty="0" smtClean="0"/>
              <a:t>* = </a:t>
            </a:r>
            <a:r>
              <a:rPr lang="en-US" dirty="0" err="1" smtClean="0"/>
              <a:t>Zp</a:t>
            </a:r>
            <a:r>
              <a:rPr lang="en-US" baseline="0" dirty="0" smtClean="0"/>
              <a:t> / 0 (i.e.,</a:t>
            </a:r>
            <a:r>
              <a:rPr lang="en-US" dirty="0" smtClean="0"/>
              <a:t> invertible elements,</a:t>
            </a:r>
            <a:r>
              <a:rPr lang="en-US" baseline="0" dirty="0" smtClean="0"/>
              <a:t> which happens to be all but 0.)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goal is known as the </a:t>
            </a:r>
            <a:r>
              <a:rPr lang="en-US" baseline="0" dirty="0" err="1" smtClean="0"/>
              <a:t>diffie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hellman</a:t>
            </a:r>
            <a:r>
              <a:rPr lang="en-US" baseline="0" dirty="0" smtClean="0"/>
              <a:t> assumption.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1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quite exponential. Would need to have just n to be exponential. Sub-exponential.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37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the attacker</a:t>
            </a:r>
            <a:r>
              <a:rPr lang="en-US" baseline="0" dirty="0" smtClean="0"/>
              <a:t> can encrypt himself with the PK.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0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names “Alice” and “Bob” here</a:t>
            </a:r>
            <a:r>
              <a:rPr lang="en-US" baseline="0" dirty="0" smtClean="0"/>
              <a:t> are stand-ins for certificates that contain meta-info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ZN =</a:t>
            </a:r>
            <a:r>
              <a:rPr lang="en-US" baseline="0" dirty="0" smtClean="0"/>
              <a:t> {0,1,…,n-1}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46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particular, taking square roots and cube</a:t>
            </a:r>
            <a:r>
              <a:rPr lang="en-US" baseline="0" dirty="0" smtClean="0"/>
              <a:t> roots is believed to be hard.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05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random</a:t>
            </a:r>
            <a:r>
              <a:rPr lang="en-US" baseline="0" dirty="0" smtClean="0"/>
              <a:t> element in Z_N is *very* likely to be in Z_N^*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8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B8F4456-AA0C-594F-A429-1B0C721E192E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19D4873D-B183-6F4D-9656-C3AAF27FF0BE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A9226F5-2A93-0B4B-86FE-506669B6C17F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3DE9846-279D-6142-AB82-952D162106A5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ED1A3-29E5-6E41-91F3-AF001B5D064C}" type="datetime1">
              <a:rPr lang="en-US" smtClean="0"/>
              <a:t>11/4/2014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B71E-FB01-F541-8DE0-7E75CAB5AD6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5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5CC9181-00C9-FD49-BFA5-40772B9BAC1B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1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7413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DEA62A5-2646-A44C-B0C5-8CDF638B5EA8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8673BDC-8D51-A54B-8718-BE704D7C52AA}" type="datetime1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E47D4-E8AF-664C-B786-69950A8A72D0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AD597736-55F3-334F-B7D2-9553D27A17AF}" type="datetime1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972E36D-7928-BE49-88FE-A2EC8AB80DCD}" type="datetime1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BE044A3F-5DAE-404E-8FC0-2778F3DBD1BA}" type="datetime1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EBBEDD43-4F04-904F-9026-01EF20801BCA}" type="datetime1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C7DF54B7-0E47-7E4B-9C38-40E04D079C39}" type="datetime1">
              <a:rPr lang="en-US" smtClean="0"/>
              <a:t>11/4/2014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Relationship Id="rId4" Type="http://schemas.openxmlformats.org/officeDocument/2006/relationships/image" Target="../media/image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802348"/>
            <a:ext cx="7772400" cy="170285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3600" b="1" dirty="0" smtClean="0"/>
              <a:t>Public Key Cryptography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9462" y="4572000"/>
            <a:ext cx="28587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David Brumley</a:t>
            </a:r>
          </a:p>
          <a:p>
            <a:pPr algn="r"/>
            <a:r>
              <a:rPr lang="en-US" sz="2400" dirty="0" err="1" smtClean="0"/>
              <a:t>dbrumley@cmu.edu</a:t>
            </a:r>
            <a:endParaRPr lang="en-US" sz="2400" dirty="0"/>
          </a:p>
          <a:p>
            <a:pPr algn="r"/>
            <a:r>
              <a:rPr lang="en-US" dirty="0" smtClean="0"/>
              <a:t>Carnegie Mellon University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096000"/>
            <a:ext cx="8922750" cy="6155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Credits: </a:t>
            </a:r>
            <a:br>
              <a:rPr lang="en-US" sz="2000" dirty="0" smtClean="0"/>
            </a:br>
            <a:r>
              <a:rPr lang="en-US" sz="2000" i="1" u="sng" dirty="0" smtClean="0"/>
              <a:t>Many</a:t>
            </a:r>
            <a:r>
              <a:rPr lang="en-US" sz="2000" dirty="0" smtClean="0"/>
              <a:t> slides from Dan </a:t>
            </a:r>
            <a:r>
              <a:rPr lang="en-US" sz="2000" dirty="0" err="1" smtClean="0"/>
              <a:t>Boneh’s</a:t>
            </a:r>
            <a:r>
              <a:rPr lang="en-US" sz="2000" dirty="0" smtClean="0"/>
              <a:t> June 2012 </a:t>
            </a:r>
            <a:r>
              <a:rPr lang="en-US" sz="2000" dirty="0" err="1" smtClean="0"/>
              <a:t>Coursera</a:t>
            </a:r>
            <a:r>
              <a:rPr lang="en-US" sz="2000" dirty="0"/>
              <a:t> </a:t>
            </a:r>
            <a:r>
              <a:rPr lang="en-US" sz="2000" dirty="0" smtClean="0"/>
              <a:t>crypto class, which is awesome!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Log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Fix a prime p&gt;2  and  g in (</a:t>
            </a:r>
            <a:r>
              <a:rPr lang="en-US" sz="2600" dirty="0" err="1" smtClean="0"/>
              <a:t>Z</a:t>
            </a:r>
            <a:r>
              <a:rPr lang="en-US" sz="2600" baseline="-25000" dirty="0" err="1" smtClean="0"/>
              <a:t>p</a:t>
            </a:r>
            <a:r>
              <a:rPr lang="en-US" sz="2600" dirty="0" smtClean="0"/>
              <a:t>)</a:t>
            </a:r>
            <a:r>
              <a:rPr lang="en-US" sz="2600" baseline="30000" dirty="0" smtClean="0"/>
              <a:t>*</a:t>
            </a:r>
            <a:r>
              <a:rPr lang="en-US" sz="2600" dirty="0" smtClean="0"/>
              <a:t>  of order  q.         Consider the function:</a:t>
            </a:r>
            <a:r>
              <a:rPr lang="en-US" sz="2600" dirty="0" smtClean="0">
                <a:solidFill>
                  <a:srgbClr val="990000"/>
                </a:solidFill>
              </a:rPr>
              <a:t>     </a:t>
            </a:r>
            <a:endParaRPr lang="en-US" sz="2600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f( x ) = </a:t>
            </a:r>
            <a:r>
              <a:rPr lang="en-US" sz="2600" dirty="0" err="1" smtClean="0">
                <a:solidFill>
                  <a:srgbClr val="000000"/>
                </a:solidFill>
              </a:rPr>
              <a:t>g</a:t>
            </a:r>
            <a:r>
              <a:rPr lang="en-US" sz="2600" baseline="30000" dirty="0" err="1" smtClean="0">
                <a:solidFill>
                  <a:srgbClr val="000000"/>
                </a:solidFill>
              </a:rPr>
              <a:t>x</a:t>
            </a:r>
            <a:r>
              <a:rPr lang="en-US" sz="2600" baseline="30000" dirty="0" smtClean="0">
                <a:solidFill>
                  <a:srgbClr val="000000"/>
                </a:solidFill>
              </a:rPr>
              <a:t>     </a:t>
            </a:r>
            <a:r>
              <a:rPr lang="en-US" sz="2600" dirty="0" smtClean="0">
                <a:solidFill>
                  <a:srgbClr val="000000"/>
                </a:solidFill>
              </a:rPr>
              <a:t>   in  </a:t>
            </a:r>
            <a:r>
              <a:rPr lang="en-US" sz="2600" dirty="0" err="1" smtClean="0">
                <a:solidFill>
                  <a:srgbClr val="000000"/>
                </a:solidFill>
              </a:rPr>
              <a:t>Z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p</a:t>
            </a:r>
            <a:endParaRPr lang="en-US" sz="26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1968"/>
              </a:spcBef>
              <a:buNone/>
            </a:pPr>
            <a:r>
              <a:rPr lang="en-US" sz="2600" dirty="0" smtClean="0"/>
              <a:t>Now, consider the inverse function:</a:t>
            </a:r>
            <a:endParaRPr lang="en-US" sz="2600" dirty="0"/>
          </a:p>
          <a:p>
            <a:pPr marL="0" indent="0">
              <a:spcBef>
                <a:spcPts val="1968"/>
              </a:spcBef>
              <a:buNone/>
            </a:pPr>
            <a:r>
              <a:rPr lang="en-US" sz="2600" dirty="0" smtClean="0"/>
              <a:t>		</a:t>
            </a:r>
            <a:r>
              <a:rPr lang="en-US" sz="2600" dirty="0" err="1" smtClean="0">
                <a:solidFill>
                  <a:srgbClr val="000000"/>
                </a:solidFill>
              </a:rPr>
              <a:t>Dlog</a:t>
            </a:r>
            <a:r>
              <a:rPr lang="en-US" sz="2600" baseline="-25000" dirty="0" err="1" smtClean="0">
                <a:solidFill>
                  <a:srgbClr val="000000"/>
                </a:solidFill>
              </a:rPr>
              <a:t>g</a:t>
            </a:r>
            <a:r>
              <a:rPr lang="en-US" sz="2600" dirty="0" smtClean="0">
                <a:solidFill>
                  <a:srgbClr val="000000"/>
                </a:solidFill>
              </a:rPr>
              <a:t> (</a:t>
            </a:r>
            <a:r>
              <a:rPr lang="en-US" sz="2600" dirty="0" err="1" smtClean="0">
                <a:solidFill>
                  <a:srgbClr val="000000"/>
                </a:solidFill>
              </a:rPr>
              <a:t>g</a:t>
            </a:r>
            <a:r>
              <a:rPr lang="en-US" sz="2600" baseline="30000" dirty="0" err="1" smtClean="0">
                <a:solidFill>
                  <a:srgbClr val="000000"/>
                </a:solidFill>
              </a:rPr>
              <a:t>x</a:t>
            </a:r>
            <a:r>
              <a:rPr lang="en-US" sz="2600" dirty="0" smtClean="0">
                <a:solidFill>
                  <a:srgbClr val="000000"/>
                </a:solidFill>
              </a:rPr>
              <a:t>)  =  x      </a:t>
            </a:r>
            <a:r>
              <a:rPr lang="en-US" sz="2600" dirty="0" smtClean="0"/>
              <a:t>where   x in  {0, …, q-2}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u="sng" dirty="0" smtClean="0"/>
              <a:t>Example</a:t>
            </a:r>
            <a:r>
              <a:rPr lang="en-US" sz="2600" dirty="0" smtClean="0"/>
              <a:t>: Let g = 2 in Z</a:t>
            </a:r>
            <a:r>
              <a:rPr lang="en-US" sz="2600" baseline="-25000" dirty="0" smtClean="0"/>
              <a:t>11.</a:t>
            </a:r>
            <a:r>
              <a:rPr lang="en-US" sz="2600" dirty="0" smtClean="0"/>
              <a:t> Dlog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dirty="0"/>
              <a:t>2</a:t>
            </a:r>
            <a:r>
              <a:rPr lang="en-US" sz="2600" baseline="30000" dirty="0" smtClean="0"/>
              <a:t>x</a:t>
            </a:r>
            <a:r>
              <a:rPr lang="en-US" sz="2600" dirty="0" smtClean="0"/>
              <a:t>)=y </a:t>
            </a:r>
            <a:r>
              <a:rPr lang="en-US" sz="2600" dirty="0" err="1" smtClean="0"/>
              <a:t>s.t.</a:t>
            </a:r>
            <a:r>
              <a:rPr lang="en-US" sz="2600" dirty="0" smtClean="0"/>
              <a:t> y = 2</a:t>
            </a:r>
            <a:r>
              <a:rPr lang="en-US" sz="2600" baseline="30000" dirty="0" smtClean="0"/>
              <a:t>x</a:t>
            </a:r>
            <a:r>
              <a:rPr lang="en-US" sz="2600" dirty="0" smtClean="0"/>
              <a:t> mod 11</a:t>
            </a:r>
            <a:endParaRPr lang="en-US" sz="2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63000"/>
              </p:ext>
            </p:extLst>
          </p:nvPr>
        </p:nvGraphicFramePr>
        <p:xfrm>
          <a:off x="228601" y="5455920"/>
          <a:ext cx="8686798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396"/>
                <a:gridCol w="715600"/>
                <a:gridCol w="715600"/>
                <a:gridCol w="715600"/>
                <a:gridCol w="715600"/>
                <a:gridCol w="715600"/>
                <a:gridCol w="715600"/>
                <a:gridCol w="715600"/>
                <a:gridCol w="715600"/>
                <a:gridCol w="715600"/>
                <a:gridCol w="868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</a:t>
                      </a:r>
                      <a:r>
                        <a:rPr lang="en-US" sz="2000" baseline="30000" dirty="0" err="1" smtClean="0"/>
                        <a:t>x</a:t>
                      </a:r>
                      <a:endParaRPr lang="en-US" sz="2000" b="0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Dlog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g</a:t>
                      </a:r>
                      <a:r>
                        <a:rPr lang="en-US" sz="2000" baseline="30000" dirty="0" err="1" smtClean="0"/>
                        <a:t>x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x</a:t>
                      </a:r>
                      <a:r>
                        <a:rPr lang="en-US" sz="2000" baseline="0" dirty="0" smtClean="0"/>
                        <a:t> mod 11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0</a:t>
                      </a:r>
                      <a:r>
                        <a:rPr lang="en-US" sz="2000" baseline="0" dirty="0" smtClean="0"/>
                        <a:t>=1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1</a:t>
                      </a:r>
                      <a:r>
                        <a:rPr lang="en-US" sz="2000" baseline="0" dirty="0" smtClean="0"/>
                        <a:t>=2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8</a:t>
                      </a:r>
                      <a:r>
                        <a:rPr lang="en-US" sz="2000" baseline="0" dirty="0" smtClean="0"/>
                        <a:t>=3</a:t>
                      </a:r>
                      <a:endParaRPr lang="en-US" sz="2000" b="0" baseline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2</a:t>
                      </a:r>
                      <a:r>
                        <a:rPr lang="en-US" sz="2000" dirty="0" smtClean="0"/>
                        <a:t>=4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4</a:t>
                      </a:r>
                      <a:r>
                        <a:rPr lang="en-US" sz="2000" dirty="0" smtClean="0"/>
                        <a:t>=5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9</a:t>
                      </a:r>
                      <a:r>
                        <a:rPr lang="en-US" sz="2000" dirty="0" smtClean="0"/>
                        <a:t>=6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7</a:t>
                      </a:r>
                      <a:r>
                        <a:rPr lang="en-US" sz="2000" dirty="0" smtClean="0"/>
                        <a:t>=7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3</a:t>
                      </a:r>
                      <a:r>
                        <a:rPr lang="en-US" sz="2000" dirty="0" smtClean="0"/>
                        <a:t>=8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6</a:t>
                      </a:r>
                      <a:r>
                        <a:rPr lang="en-US" sz="2000" dirty="0" smtClean="0"/>
                        <a:t>=9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en-US" sz="2000" baseline="30000" dirty="0" smtClean="0"/>
                        <a:t>5</a:t>
                      </a:r>
                      <a:r>
                        <a:rPr lang="en-US" sz="2000" dirty="0" smtClean="0"/>
                        <a:t>=10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u="sng" dirty="0" smtClean="0"/>
              <a:t>Easy</a:t>
            </a:r>
            <a:r>
              <a:rPr lang="en-US" dirty="0" smtClean="0"/>
              <a:t>: Given b, y, and p, compute by b</a:t>
            </a:r>
            <a:r>
              <a:rPr lang="en-US" baseline="30000" dirty="0" smtClean="0"/>
              <a:t>y</a:t>
            </a:r>
            <a:r>
              <a:rPr lang="en-US" dirty="0" smtClean="0"/>
              <a:t> mod p</a:t>
            </a:r>
          </a:p>
          <a:p>
            <a:pPr lvl="1"/>
            <a:r>
              <a:rPr lang="en-US" dirty="0" smtClean="0"/>
              <a:t>See “Handbook of Applied Cryptography”, available free online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u="sng" dirty="0" smtClean="0"/>
              <a:t>Believed Hard</a:t>
            </a:r>
            <a:r>
              <a:rPr lang="en-US" dirty="0" smtClean="0"/>
              <a:t>: Given b, p, x, compute y such that b</a:t>
            </a:r>
            <a:r>
              <a:rPr lang="en-US" baseline="30000" dirty="0" smtClean="0"/>
              <a:t>y</a:t>
            </a:r>
            <a:r>
              <a:rPr lang="en-US" dirty="0" smtClean="0"/>
              <a:t> mod p = 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28800" y="5105399"/>
            <a:ext cx="5486400" cy="1020763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The “Discrete Log” problem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 candidate One Way Function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Exchange with Discrete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055"/>
            <a:ext cx="8229600" cy="1161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u="sng" dirty="0" smtClean="0"/>
              <a:t>Setup</a:t>
            </a:r>
            <a:r>
              <a:rPr lang="en-US" sz="2400" dirty="0" smtClean="0"/>
              <a:t>: Fix a public large prime </a:t>
            </a:r>
            <a:r>
              <a:rPr lang="en-US" sz="2400" i="1" dirty="0" smtClean="0"/>
              <a:t>p</a:t>
            </a:r>
            <a:r>
              <a:rPr lang="en-US" sz="2400" dirty="0" smtClean="0"/>
              <a:t> (~600 digits ≈ 2048 bits) and a public number </a:t>
            </a:r>
            <a:r>
              <a:rPr lang="en-US" sz="2400" i="1" dirty="0" smtClean="0"/>
              <a:t>g</a:t>
            </a:r>
            <a:r>
              <a:rPr lang="en-US" sz="2400" dirty="0" smtClean="0"/>
              <a:t> between 0 and </a:t>
            </a:r>
            <a:r>
              <a:rPr lang="en-US" sz="2400" i="1" dirty="0" smtClean="0"/>
              <a:t>p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79746" y="3039308"/>
            <a:ext cx="3581400" cy="384131"/>
            <a:chOff x="2971800" y="2511469"/>
            <a:chExt cx="3581400" cy="384131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71800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058084" y="2511469"/>
              <a:ext cx="151824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3. 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a</a:t>
              </a:r>
              <a:r>
                <a:rPr lang="en-US" sz="2400" dirty="0" smtClean="0"/>
                <a:t> mod p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9746" y="3813101"/>
            <a:ext cx="3581400" cy="524738"/>
            <a:chOff x="2784101" y="2370862"/>
            <a:chExt cx="3581400" cy="52473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784101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78852" y="2370862"/>
              <a:ext cx="146259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b</a:t>
              </a:r>
              <a:r>
                <a:rPr lang="en-US" sz="2400" dirty="0" smtClean="0"/>
                <a:t> mod p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2747" y="2590800"/>
            <a:ext cx="276638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1. Pick </a:t>
            </a:r>
            <a:r>
              <a:rPr lang="en-US" sz="2400" i="1" dirty="0" smtClean="0"/>
              <a:t>a</a:t>
            </a:r>
            <a:r>
              <a:rPr lang="en-US" sz="2400" dirty="0" smtClean="0"/>
              <a:t> from [0,p-1)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2046" y="2590800"/>
            <a:ext cx="27648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Pick </a:t>
            </a:r>
            <a:r>
              <a:rPr lang="en-US" sz="2400" i="1" dirty="0" smtClean="0"/>
              <a:t>b</a:t>
            </a:r>
            <a:r>
              <a:rPr lang="en-US" sz="2400" dirty="0" smtClean="0"/>
              <a:t> from [0,p-1)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867" y="4704040"/>
            <a:ext cx="1961884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5. Compute </a:t>
            </a:r>
            <a:br>
              <a:rPr lang="en-US" sz="2400" dirty="0" smtClean="0"/>
            </a:br>
            <a:r>
              <a:rPr lang="en-US" sz="2400" dirty="0" smtClean="0"/>
              <a:t>k =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b</a:t>
            </a:r>
            <a:r>
              <a:rPr lang="en-US" sz="2400" dirty="0" smtClean="0"/>
              <a:t>)</a:t>
            </a:r>
            <a:r>
              <a:rPr lang="en-US" sz="2400" baseline="30000" dirty="0"/>
              <a:t>a</a:t>
            </a:r>
            <a:r>
              <a:rPr lang="en-US" sz="2400" dirty="0" smtClean="0"/>
              <a:t> </a:t>
            </a:r>
            <a:r>
              <a:rPr lang="en-US" sz="2400" dirty="0" smtClean="0"/>
              <a:t>mod 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61146" y="4704040"/>
            <a:ext cx="1961114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 Compute</a:t>
            </a:r>
          </a:p>
          <a:p>
            <a:r>
              <a:rPr lang="en-US" sz="2400" dirty="0" smtClean="0"/>
              <a:t>k =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)</a:t>
            </a:r>
            <a:r>
              <a:rPr lang="en-US" sz="2400" baseline="30000" dirty="0"/>
              <a:t>b</a:t>
            </a:r>
            <a:r>
              <a:rPr lang="en-US" sz="2400" dirty="0" smtClean="0"/>
              <a:t> </a:t>
            </a:r>
            <a:r>
              <a:rPr lang="en-US" sz="2400" dirty="0" smtClean="0"/>
              <a:t>mod p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03346" y="3224601"/>
            <a:ext cx="6934200" cy="1227265"/>
            <a:chOff x="1295400" y="2201735"/>
            <a:chExt cx="6934200" cy="1227265"/>
          </a:xfrm>
        </p:grpSpPr>
        <p:sp>
          <p:nvSpPr>
            <p:cNvPr id="21" name="Rounded Rectangle 20"/>
            <p:cNvSpPr/>
            <p:nvPr/>
          </p:nvSpPr>
          <p:spPr>
            <a:xfrm>
              <a:off x="1295400" y="2206036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705600" y="2201735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61824" y="5964436"/>
            <a:ext cx="662035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6. Use k for symmetric (authenticated) encryption.</a:t>
            </a:r>
          </a:p>
        </p:txBody>
      </p:sp>
    </p:spTree>
    <p:extLst>
      <p:ext uri="{BB962C8B-B14F-4D97-AF65-F5344CB8AC3E}">
        <p14:creationId xmlns:p14="http://schemas.microsoft.com/office/powerpoint/2010/main" val="25589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56" y="4998380"/>
            <a:ext cx="8692444" cy="1477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i="1" u="sng" dirty="0" smtClean="0">
                <a:solidFill>
                  <a:schemeClr val="tx2"/>
                </a:solidFill>
              </a:rPr>
              <a:t>Eve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observes: g,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a</a:t>
            </a:r>
            <a:r>
              <a:rPr lang="en-US" sz="2800" dirty="0" smtClean="0"/>
              <a:t>,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b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Goal 1 (computational DH): compute </a:t>
            </a:r>
            <a:r>
              <a:rPr lang="en-US" sz="2800" i="1" dirty="0" smtClean="0"/>
              <a:t>a</a:t>
            </a:r>
            <a:r>
              <a:rPr lang="en-US" sz="2800" dirty="0" smtClean="0"/>
              <a:t> (or </a:t>
            </a:r>
            <a:r>
              <a:rPr lang="en-US" sz="2800" i="1" dirty="0" smtClean="0"/>
              <a:t>b</a:t>
            </a:r>
            <a:r>
              <a:rPr lang="en-US" sz="2800" dirty="0" smtClean="0"/>
              <a:t>) (i.e., calculate the discrete log) or compute g</a:t>
            </a:r>
            <a:r>
              <a:rPr lang="en-US" sz="2800" baseline="30000" dirty="0" smtClean="0"/>
              <a:t>ab</a:t>
            </a:r>
          </a:p>
          <a:p>
            <a:pPr marL="0" indent="0">
              <a:buNone/>
            </a:pPr>
            <a:r>
              <a:rPr lang="en-US" sz="2800" dirty="0" smtClean="0"/>
              <a:t>Goal 2 (strong DDH): Given (g,</a:t>
            </a:r>
            <a:r>
              <a:rPr lang="en-US" sz="2800" dirty="0"/>
              <a:t>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a</a:t>
            </a:r>
            <a:r>
              <a:rPr lang="en-US" sz="2800" dirty="0" smtClean="0"/>
              <a:t>,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b</a:t>
            </a:r>
            <a:r>
              <a:rPr lang="en-US" sz="2800" dirty="0" smtClean="0"/>
              <a:t>) return whether x = g</a:t>
            </a:r>
            <a:r>
              <a:rPr lang="en-US" sz="2800" baseline="30000" dirty="0" smtClean="0"/>
              <a:t>ab</a:t>
            </a:r>
            <a:r>
              <a:rPr lang="en-US" sz="2800" dirty="0" smtClean="0"/>
              <a:t> or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c</a:t>
            </a:r>
            <a:r>
              <a:rPr lang="en-US" sz="2800" dirty="0" smtClean="0"/>
              <a:t> where c != </a:t>
            </a:r>
            <a:r>
              <a:rPr lang="en-US" sz="2800" dirty="0" err="1" smtClean="0"/>
              <a:t>ab</a:t>
            </a:r>
            <a:endParaRPr lang="en-US" sz="2800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579746" y="1286708"/>
            <a:ext cx="3581400" cy="384131"/>
            <a:chOff x="2971800" y="2511469"/>
            <a:chExt cx="3581400" cy="38413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971800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058084" y="2511469"/>
              <a:ext cx="151824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3. 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a</a:t>
              </a:r>
              <a:r>
                <a:rPr lang="en-US" sz="2400" dirty="0" smtClean="0"/>
                <a:t> mod 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79746" y="2060501"/>
            <a:ext cx="3581400" cy="524738"/>
            <a:chOff x="2784101" y="2370862"/>
            <a:chExt cx="3581400" cy="52473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784101" y="2895600"/>
              <a:ext cx="3581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78852" y="2370862"/>
              <a:ext cx="1462590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b</a:t>
              </a:r>
              <a:r>
                <a:rPr lang="en-US" sz="2400" dirty="0" smtClean="0"/>
                <a:t> mod 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52747" y="838200"/>
            <a:ext cx="276638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1. Pick </a:t>
            </a:r>
            <a:r>
              <a:rPr lang="en-US" sz="2400" i="1" dirty="0" smtClean="0"/>
              <a:t>a</a:t>
            </a:r>
            <a:r>
              <a:rPr lang="en-US" sz="2400" dirty="0" smtClean="0"/>
              <a:t> from [0,p-1)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2046" y="838200"/>
            <a:ext cx="276487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Pick </a:t>
            </a:r>
            <a:r>
              <a:rPr lang="en-US" sz="2400" i="1" dirty="0" smtClean="0"/>
              <a:t>b</a:t>
            </a:r>
            <a:r>
              <a:rPr lang="en-US" sz="2400" dirty="0" smtClean="0"/>
              <a:t> from [0,p-1)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2747" y="2951440"/>
            <a:ext cx="3053570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5. Compute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a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b</a:t>
            </a:r>
            <a:r>
              <a:rPr lang="en-US" sz="2400" dirty="0" smtClean="0"/>
              <a:t> mod p</a:t>
            </a:r>
            <a:br>
              <a:rPr lang="en-US" sz="2400" dirty="0" smtClean="0"/>
            </a:br>
            <a:r>
              <a:rPr lang="en-US" sz="2400" dirty="0" smtClean="0"/>
              <a:t>as secret key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1046" y="2951440"/>
            <a:ext cx="3053570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6</a:t>
            </a:r>
            <a:r>
              <a:rPr lang="en-US" sz="2400" dirty="0" smtClean="0"/>
              <a:t>. Compute (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a</a:t>
            </a:r>
            <a:r>
              <a:rPr lang="en-US" sz="2400" dirty="0" smtClean="0"/>
              <a:t> mod p</a:t>
            </a:r>
            <a:br>
              <a:rPr lang="en-US" sz="2400" dirty="0" smtClean="0"/>
            </a:br>
            <a:r>
              <a:rPr lang="en-US" sz="2400" dirty="0" smtClean="0"/>
              <a:t>as secret key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03346" y="1472001"/>
            <a:ext cx="6934200" cy="1227265"/>
            <a:chOff x="1295400" y="2201735"/>
            <a:chExt cx="6934200" cy="1227265"/>
          </a:xfrm>
        </p:grpSpPr>
        <p:sp>
          <p:nvSpPr>
            <p:cNvPr id="16" name="Rounded Rectangle 15"/>
            <p:cNvSpPr/>
            <p:nvPr/>
          </p:nvSpPr>
          <p:spPr>
            <a:xfrm>
              <a:off x="1295400" y="2206036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Alice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705600" y="2201735"/>
              <a:ext cx="1524000" cy="1222964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Bob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857016" y="3886200"/>
            <a:ext cx="3162784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20" name="Straight Arrow Connector 19"/>
          <p:cNvCxnSpPr>
            <a:endCxn id="18" idx="0"/>
          </p:cNvCxnSpPr>
          <p:nvPr/>
        </p:nvCxnSpPr>
        <p:spPr>
          <a:xfrm>
            <a:off x="4438408" y="2699266"/>
            <a:ext cx="0" cy="1186934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7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hard is the DH function mod 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prime p is n-bits long. </a:t>
            </a:r>
          </a:p>
          <a:p>
            <a:pPr marL="0" indent="0">
              <a:buNone/>
            </a:pPr>
            <a:r>
              <a:rPr lang="en-US" sz="2800" dirty="0" smtClean="0"/>
              <a:t>Best known algorithm (GNFS)*: </a:t>
            </a:r>
            <a:endParaRPr lang="en-US" sz="2800" dirty="0"/>
          </a:p>
          <a:p>
            <a:pPr>
              <a:lnSpc>
                <a:spcPct val="90000"/>
              </a:lnSpc>
              <a:spcBef>
                <a:spcPts val="6024"/>
              </a:spcBef>
              <a:buFont typeface="Wingdings" pitchFamily="2" charset="2"/>
              <a:buNone/>
            </a:pPr>
            <a:r>
              <a:rPr lang="en-US" sz="2800" dirty="0" smtClean="0">
                <a:solidFill>
                  <a:schemeClr val="bg2"/>
                </a:solidFill>
              </a:rPr>
              <a:t>	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23263"/>
              </p:ext>
            </p:extLst>
          </p:nvPr>
        </p:nvGraphicFramePr>
        <p:xfrm>
          <a:off x="977667" y="3048000"/>
          <a:ext cx="7188666" cy="18288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96222"/>
                <a:gridCol w="2396222"/>
                <a:gridCol w="23962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Sym</a:t>
                      </a:r>
                      <a:r>
                        <a:rPr lang="en-US" sz="2400" dirty="0" smtClean="0"/>
                        <a:t> Key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Modulus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Elliptic</a:t>
                      </a:r>
                      <a:r>
                        <a:rPr lang="en-US" sz="2400" baseline="0" dirty="0" smtClean="0"/>
                        <a:t> Curve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80</a:t>
                      </a:r>
                      <a:r>
                        <a:rPr lang="en-US" sz="2400" baseline="0" dirty="0" smtClean="0"/>
                        <a:t>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1024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160 bits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128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3072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r>
                        <a:rPr lang="en-US" sz="2400" baseline="0" dirty="0" smtClean="0"/>
                        <a:t> bits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256</a:t>
                      </a:r>
                      <a:r>
                        <a:rPr lang="en-US" sz="2400" baseline="0" dirty="0" smtClean="0"/>
                        <a:t> bits (AES)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15360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512 bits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31967" y="5562600"/>
            <a:ext cx="5480066" cy="49244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3200" dirty="0" smtClean="0"/>
              <a:t>Slow transition to elliptic curve</a:t>
            </a: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200"/>
            <a:ext cx="1943100" cy="520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6356350"/>
            <a:ext cx="6168355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* O-hat means left lots of lower-order terms off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15000" y="2819400"/>
            <a:ext cx="2451333" cy="2286000"/>
          </a:xfrm>
          <a:prstGeom prst="rect">
            <a:avLst/>
          </a:prstGeom>
          <a:solidFill>
            <a:schemeClr val="bg1"/>
          </a:solidFill>
          <a:ln w="28575" cap="rnd" cmpd="sng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Can we do DH another way that is faster?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24000"/>
            <a:ext cx="3863127" cy="685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 Shot 2012-10-28 at 5.47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 b="12791"/>
          <a:stretch>
            <a:fillRect/>
          </a:stretch>
        </p:blipFill>
        <p:spPr>
          <a:xfrm>
            <a:off x="457200" y="604838"/>
            <a:ext cx="8229600" cy="4754563"/>
          </a:xfrm>
        </p:spPr>
      </p:pic>
      <p:sp>
        <p:nvSpPr>
          <p:cNvPr id="7" name="TextBox 6"/>
          <p:cNvSpPr txBox="1"/>
          <p:nvPr/>
        </p:nvSpPr>
        <p:spPr>
          <a:xfrm>
            <a:off x="5653535" y="5359401"/>
            <a:ext cx="2104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Elliptic curve</a:t>
            </a:r>
            <a:br>
              <a:rPr lang="en-US" sz="2400" dirty="0" smtClean="0"/>
            </a:br>
            <a:r>
              <a:rPr lang="en-US" sz="2400" dirty="0" err="1" smtClean="0"/>
              <a:t>Diffie</a:t>
            </a:r>
            <a:r>
              <a:rPr lang="en-US" sz="2400" dirty="0" smtClean="0"/>
              <a:t>-Hellman</a:t>
            </a:r>
            <a:endParaRPr lang="en-US" sz="24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956718" y="4648200"/>
            <a:ext cx="1444082" cy="0"/>
          </a:xfrm>
          <a:prstGeom prst="line">
            <a:avLst/>
          </a:prstGeom>
          <a:ln w="76200" cap="rnd" cmpd="sng">
            <a:solidFill>
              <a:srgbClr val="990000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MITM Adversary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47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As described, </a:t>
            </a:r>
            <a:r>
              <a:rPr lang="en-US" dirty="0" err="1" smtClean="0"/>
              <a:t>Diffie</a:t>
            </a:r>
            <a:r>
              <a:rPr lang="en-US" dirty="0" smtClean="0"/>
              <a:t>-Hellman is </a:t>
            </a:r>
            <a:r>
              <a:rPr lang="en-US" i="1" u="sng" dirty="0" smtClean="0">
                <a:solidFill>
                  <a:schemeClr val="tx2"/>
                </a:solidFill>
              </a:rPr>
              <a:t>insecure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against </a:t>
            </a:r>
            <a:r>
              <a:rPr lang="en-US" i="1" u="sng" dirty="0" smtClean="0">
                <a:solidFill>
                  <a:srgbClr val="990000"/>
                </a:solidFill>
              </a:rPr>
              <a:t>active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 smtClean="0"/>
              <a:t>Man </a:t>
            </a:r>
            <a:r>
              <a:rPr lang="en-US" dirty="0"/>
              <a:t>I</a:t>
            </a:r>
            <a:r>
              <a:rPr lang="en-US" dirty="0" smtClean="0"/>
              <a:t>n The Middle (MITM) attacks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290" y="2753380"/>
            <a:ext cx="100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Alice</a:t>
            </a:r>
            <a:endParaRPr lang="en-US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99090" y="2753380"/>
            <a:ext cx="835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Bob</a:t>
            </a:r>
            <a:endParaRPr lang="en-US" sz="28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041491" y="2753380"/>
            <a:ext cx="114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MITM</a:t>
            </a:r>
            <a:endParaRPr lang="en-US" sz="2800" b="1" u="sng" dirty="0"/>
          </a:p>
        </p:txBody>
      </p:sp>
      <p:grpSp>
        <p:nvGrpSpPr>
          <p:cNvPr id="23" name="Group 22"/>
          <p:cNvGrpSpPr/>
          <p:nvPr/>
        </p:nvGrpSpPr>
        <p:grpSpPr>
          <a:xfrm>
            <a:off x="914400" y="3461449"/>
            <a:ext cx="3352800" cy="424751"/>
            <a:chOff x="914400" y="3461449"/>
            <a:chExt cx="3352800" cy="424751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914400" y="38862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28800" y="3461449"/>
              <a:ext cx="1149153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a</a:t>
              </a:r>
              <a:r>
                <a:rPr lang="en-US" sz="2400" dirty="0"/>
                <a:t> </a:t>
              </a:r>
              <a:r>
                <a:rPr lang="en-US" sz="2400" dirty="0" smtClean="0"/>
                <a:t>mod p</a:t>
              </a:r>
              <a:endParaRPr lang="en-US" sz="2400" baseline="30000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76800" y="3461449"/>
            <a:ext cx="3352800" cy="424751"/>
            <a:chOff x="4876800" y="3461449"/>
            <a:chExt cx="3352800" cy="42475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876800" y="38862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91200" y="3461449"/>
              <a:ext cx="121968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53000" y="4452049"/>
            <a:ext cx="3352800" cy="424751"/>
            <a:chOff x="4953000" y="4452049"/>
            <a:chExt cx="3352800" cy="42475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953000" y="487680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867400" y="4452049"/>
              <a:ext cx="116127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b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4400" y="4439009"/>
            <a:ext cx="3352800" cy="424751"/>
            <a:chOff x="914400" y="4439009"/>
            <a:chExt cx="3352800" cy="42475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914400" y="4863760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28800" y="4439009"/>
              <a:ext cx="121968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14400" y="5430981"/>
            <a:ext cx="3352800" cy="424751"/>
            <a:chOff x="914400" y="5430981"/>
            <a:chExt cx="3352800" cy="424751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914400" y="5855732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28800" y="5430981"/>
              <a:ext cx="13198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ma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53000" y="5410200"/>
            <a:ext cx="3352800" cy="424751"/>
            <a:chOff x="4953000" y="5410200"/>
            <a:chExt cx="3352800" cy="424751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4953000" y="5834951"/>
              <a:ext cx="33528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67400" y="5410200"/>
              <a:ext cx="1319872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 smtClean="0"/>
                <a:t>g</a:t>
              </a:r>
              <a:r>
                <a:rPr lang="en-US" sz="2400" baseline="30000" dirty="0" err="1" smtClean="0"/>
                <a:t>mb</a:t>
              </a:r>
              <a:r>
                <a:rPr lang="en-US" sz="2400" dirty="0" smtClean="0"/>
                <a:t> mod p</a:t>
              </a:r>
              <a:endParaRPr lang="en-US" sz="2400" baseline="30000" dirty="0" smtClean="0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4608877" y="3461449"/>
            <a:ext cx="0" cy="2710751"/>
          </a:xfrm>
          <a:prstGeom prst="line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4315259"/>
            <a:ext cx="7924800" cy="1451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Last few slides: establish </a:t>
            </a:r>
            <a:r>
              <a:rPr lang="en-US" i="1" u="sng" dirty="0" smtClean="0"/>
              <a:t>shared key</a:t>
            </a:r>
            <a:r>
              <a:rPr lang="en-US" dirty="0" smtClean="0"/>
              <a:t> (only) without TTP. What about actual encryption?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20596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0800" y="20553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18" name="Straight Arrow Connector 17"/>
          <p:cNvCxnSpPr>
            <a:endCxn id="27" idx="1"/>
          </p:cNvCxnSpPr>
          <p:nvPr/>
        </p:nvCxnSpPr>
        <p:spPr>
          <a:xfrm flipV="1">
            <a:off x="2982295" y="23601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56911" y="1992868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810000" y="3276600"/>
            <a:ext cx="1524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4572000" y="23622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438400" y="2055383"/>
            <a:ext cx="4028105" cy="613901"/>
            <a:chOff x="2438400" y="3045983"/>
            <a:chExt cx="4028105" cy="613901"/>
          </a:xfrm>
        </p:grpSpPr>
        <p:sp>
          <p:nvSpPr>
            <p:cNvPr id="26" name="Rectangle 25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990851"/>
            <a:ext cx="2757989" cy="369332"/>
            <a:chOff x="3048000" y="2981451"/>
            <a:chExt cx="2757989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70285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5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90600" y="27454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00800" y="27411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7" name="Straight Arrow Connector 6"/>
          <p:cNvCxnSpPr>
            <a:endCxn id="13" idx="1"/>
          </p:cNvCxnSpPr>
          <p:nvPr/>
        </p:nvCxnSpPr>
        <p:spPr>
          <a:xfrm flipV="1">
            <a:off x="2982295" y="3045983"/>
            <a:ext cx="2950810" cy="201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56911" y="2678668"/>
            <a:ext cx="1630179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Channel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0" y="3962400"/>
            <a:ext cx="1524000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4572000" y="3048000"/>
            <a:ext cx="0" cy="91440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438400" y="2741183"/>
            <a:ext cx="4028105" cy="613901"/>
            <a:chOff x="2438400" y="3045983"/>
            <a:chExt cx="4028105" cy="613901"/>
          </a:xfrm>
        </p:grpSpPr>
        <p:sp>
          <p:nvSpPr>
            <p:cNvPr id="12" name="Rectangle 11"/>
            <p:cNvSpPr/>
            <p:nvPr/>
          </p:nvSpPr>
          <p:spPr>
            <a:xfrm>
              <a:off x="2438400" y="3050284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>
                  <a:solidFill>
                    <a:schemeClr val="tx1"/>
                  </a:solidFill>
                </a:rPr>
                <a:t>E</a:t>
              </a:r>
              <a:endParaRPr lang="en-US" sz="2400" b="1" i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33105" y="3045983"/>
              <a:ext cx="533400" cy="6096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48000" y="2676651"/>
            <a:ext cx="2757989" cy="369332"/>
            <a:chOff x="3048000" y="2981451"/>
            <a:chExt cx="2757989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3048000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0285" y="2981451"/>
              <a:ext cx="135704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c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81200" y="1981200"/>
            <a:ext cx="1442786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Public </a:t>
            </a:r>
            <a:r>
              <a:rPr lang="en-US" sz="2000" dirty="0" err="1" smtClean="0"/>
              <a:t>Key</a:t>
            </a:r>
            <a:r>
              <a:rPr lang="en-US" sz="2000" baseline="-25000" dirty="0" err="1" smtClean="0"/>
              <a:t>Bob</a:t>
            </a:r>
            <a:endParaRPr lang="en-US" sz="2000" baseline="-25000" dirty="0" smtClean="0"/>
          </a:p>
        </p:txBody>
      </p:sp>
      <p:cxnSp>
        <p:nvCxnSpPr>
          <p:cNvPr id="19" name="Straight Arrow Connector 18"/>
          <p:cNvCxnSpPr>
            <a:stCxn id="17" idx="2"/>
            <a:endCxn id="12" idx="0"/>
          </p:cNvCxnSpPr>
          <p:nvPr/>
        </p:nvCxnSpPr>
        <p:spPr>
          <a:xfrm>
            <a:off x="2702593" y="2288977"/>
            <a:ext cx="2507" cy="45650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83712" y="1981200"/>
            <a:ext cx="1550488" cy="3077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000" dirty="0" smtClean="0"/>
              <a:t>Private </a:t>
            </a:r>
            <a:r>
              <a:rPr lang="en-US" sz="2000" dirty="0" err="1" smtClean="0"/>
              <a:t>Key</a:t>
            </a:r>
            <a:r>
              <a:rPr lang="en-US" sz="2000" baseline="-25000" dirty="0" err="1" smtClean="0"/>
              <a:t>Bob</a:t>
            </a:r>
            <a:endParaRPr lang="en-US" sz="2000" baseline="-25000" dirty="0" smtClean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172200" y="2312739"/>
            <a:ext cx="2507" cy="456507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5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Problem:  Communicating among </a:t>
            </a:r>
            <a:r>
              <a:rPr lang="en-US" i="1" dirty="0" smtClean="0"/>
              <a:t>n</a:t>
            </a:r>
            <a:r>
              <a:rPr lang="en-US" dirty="0" smtClean="0"/>
              <a:t> users.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Total:   O(n) keys per user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ey management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815739" y="2386240"/>
            <a:ext cx="3512523" cy="2793180"/>
            <a:chOff x="1550493" y="2386240"/>
            <a:chExt cx="3512523" cy="2793180"/>
          </a:xfrm>
        </p:grpSpPr>
        <p:sp>
          <p:nvSpPr>
            <p:cNvPr id="6" name="Rectangle 5"/>
            <p:cNvSpPr/>
            <p:nvPr/>
          </p:nvSpPr>
          <p:spPr>
            <a:xfrm>
              <a:off x="1676400" y="24384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64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10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90478" y="2445584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13" name="Straight Arrow Connector 12"/>
            <p:cNvCxnSpPr>
              <a:stCxn id="6" idx="2"/>
            </p:cNvCxnSpPr>
            <p:nvPr/>
          </p:nvCxnSpPr>
          <p:spPr>
            <a:xfrm>
              <a:off x="2095500" y="3124200"/>
              <a:ext cx="0" cy="1295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514600" y="2788484"/>
              <a:ext cx="1675878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37186" y="238624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1,2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50493" y="350520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1,4</a:t>
              </a:r>
            </a:p>
          </p:txBody>
        </p:sp>
        <p:cxnSp>
          <p:nvCxnSpPr>
            <p:cNvPr id="22" name="Straight Arrow Connector 21"/>
            <p:cNvCxnSpPr>
              <a:stCxn id="7" idx="3"/>
              <a:endCxn id="8" idx="1"/>
            </p:cNvCxnSpPr>
            <p:nvPr/>
          </p:nvCxnSpPr>
          <p:spPr>
            <a:xfrm>
              <a:off x="2514600" y="4762500"/>
              <a:ext cx="1676400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8" idx="0"/>
              <a:endCxn id="9" idx="2"/>
            </p:cNvCxnSpPr>
            <p:nvPr/>
          </p:nvCxnSpPr>
          <p:spPr>
            <a:xfrm flipH="1" flipV="1">
              <a:off x="4609578" y="3131384"/>
              <a:ext cx="522" cy="1288216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32309" y="3536077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3,2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46062" y="4810088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4,3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2514600" y="3124200"/>
              <a:ext cx="1675878" cy="1295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438400" y="373380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4,2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36493" y="3733800"/>
              <a:ext cx="430707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k</a:t>
              </a:r>
              <a:r>
                <a:rPr lang="en-US" sz="2400" baseline="-25000" dirty="0" smtClean="0"/>
                <a:t>1,3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2514600" y="3124200"/>
              <a:ext cx="1676400" cy="1295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 err="1" smtClean="0"/>
              <a:t>Def</a:t>
            </a:r>
            <a:r>
              <a:rPr lang="en-US" sz="2400" dirty="0" smtClean="0"/>
              <a:t>:   a public-key encryption system is a triple of algorithms (G, E, D)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G():   randomized alg. outputs a key pair (</a:t>
            </a:r>
            <a:r>
              <a:rPr lang="en-US" sz="2400" dirty="0" err="1" smtClean="0"/>
              <a:t>pk</a:t>
            </a:r>
            <a:r>
              <a:rPr lang="en-US" sz="2400" dirty="0" smtClean="0"/>
              <a:t>,  </a:t>
            </a:r>
            <a:r>
              <a:rPr lang="en-US" sz="2400" dirty="0" err="1" smtClean="0"/>
              <a:t>sk</a:t>
            </a:r>
            <a:r>
              <a:rPr lang="en-US" sz="24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E</a:t>
            </a:r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m):  randomized alg. that takes  </a:t>
            </a:r>
            <a:r>
              <a:rPr lang="en-US" sz="2400" dirty="0" err="1" smtClean="0"/>
              <a:t>m∈M</a:t>
            </a:r>
            <a:r>
              <a:rPr lang="en-US" sz="2400" dirty="0" smtClean="0"/>
              <a:t> and outputs </a:t>
            </a:r>
            <a:r>
              <a:rPr lang="en-US" sz="2400" dirty="0"/>
              <a:t>c </a:t>
            </a:r>
            <a:r>
              <a:rPr lang="en-US" sz="2400" dirty="0" smtClean="0"/>
              <a:t>∈C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sk,c</a:t>
            </a:r>
            <a:r>
              <a:rPr lang="en-US" sz="2400" dirty="0" smtClean="0"/>
              <a:t>)</a:t>
            </a:r>
            <a:r>
              <a:rPr lang="en-US" sz="2400" dirty="0"/>
              <a:t>: </a:t>
            </a:r>
            <a:r>
              <a:rPr lang="en-US" sz="2400" dirty="0" smtClean="0"/>
              <a:t>  deterministic alg</a:t>
            </a:r>
            <a:r>
              <a:rPr lang="en-US" sz="2400" dirty="0"/>
              <a:t>. that takes </a:t>
            </a:r>
            <a:r>
              <a:rPr lang="en-US" sz="2400" dirty="0" err="1" smtClean="0"/>
              <a:t>c∈C</a:t>
            </a:r>
            <a:r>
              <a:rPr lang="en-US" sz="2400" dirty="0" smtClean="0"/>
              <a:t> </a:t>
            </a:r>
            <a:r>
              <a:rPr lang="en-US" sz="2400" dirty="0"/>
              <a:t>and outputs </a:t>
            </a:r>
            <a:r>
              <a:rPr lang="en-US" sz="2400" dirty="0" smtClean="0"/>
              <a:t>m ∈ M or ⊥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Consistency:    ∀</a:t>
            </a:r>
            <a:r>
              <a:rPr lang="en-US" sz="2400" dirty="0"/>
              <a:t>(</a:t>
            </a:r>
            <a:r>
              <a:rPr lang="en-US" sz="2400" dirty="0" err="1"/>
              <a:t>pk</a:t>
            </a:r>
            <a:r>
              <a:rPr lang="en-US" sz="2400" dirty="0"/>
              <a:t>,  </a:t>
            </a:r>
            <a:r>
              <a:rPr lang="en-US" sz="2400" dirty="0" err="1"/>
              <a:t>sk</a:t>
            </a:r>
            <a:r>
              <a:rPr lang="en-US" sz="2400" dirty="0" smtClean="0"/>
              <a:t>) output by G :   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		∀</a:t>
            </a:r>
            <a:r>
              <a:rPr lang="en-US" sz="2400" dirty="0" err="1"/>
              <a:t>m</a:t>
            </a:r>
            <a:r>
              <a:rPr lang="en-US" sz="2400" dirty="0" err="1" smtClean="0"/>
              <a:t>∈</a:t>
            </a:r>
            <a:r>
              <a:rPr lang="en-US" sz="2400" dirty="0" err="1"/>
              <a:t>M</a:t>
            </a:r>
            <a:r>
              <a:rPr lang="en-US" sz="2400" dirty="0" smtClean="0"/>
              <a:t>:     D(</a:t>
            </a:r>
            <a:r>
              <a:rPr lang="en-US" sz="2400" dirty="0" err="1" smtClean="0"/>
              <a:t>sk</a:t>
            </a:r>
            <a:r>
              <a:rPr lang="en-US" sz="2400" dirty="0" smtClean="0"/>
              <a:t>,  </a:t>
            </a:r>
            <a:r>
              <a:rPr lang="en-US" sz="2400" dirty="0"/>
              <a:t>E</a:t>
            </a:r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m) ) = m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5562600"/>
            <a:ext cx="7924800" cy="1066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Note: Without randomization, an attacker can determin</a:t>
            </a:r>
            <a:r>
              <a:rPr lang="en-US" sz="2400" dirty="0">
                <a:solidFill>
                  <a:srgbClr val="000000"/>
                </a:solidFill>
              </a:rPr>
              <a:t>e</a:t>
            </a:r>
            <a:r>
              <a:rPr lang="en-US" sz="2400" dirty="0" smtClean="0">
                <a:solidFill>
                  <a:srgbClr val="000000"/>
                </a:solidFill>
              </a:rPr>
              <a:t> E(pk,m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) = E(pk,m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) when m</a:t>
            </a:r>
            <a:r>
              <a:rPr lang="en-US" sz="2400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=m</a:t>
            </a:r>
            <a:r>
              <a:rPr lang="en-US" sz="2400" baseline="-250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193800"/>
            <a:ext cx="8686800" cy="558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sz="2600" dirty="0" smtClean="0"/>
              <a:t>For   b=0,1 define experiments EXP(b) (i.e., EXP(0) and EXP(1)):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spcBef>
                <a:spcPct val="100000"/>
              </a:spcBef>
              <a:buFont typeface="Arial" pitchFamily="34" charset="0"/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5032"/>
              </a:spcBef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5032"/>
              </a:spcBef>
              <a:buNone/>
            </a:pPr>
            <a:r>
              <a:rPr lang="en-US" sz="2600" u="sng" dirty="0" err="1" smtClean="0"/>
              <a:t>Def</a:t>
            </a:r>
            <a:r>
              <a:rPr lang="en-US" sz="2600" u="sng" dirty="0"/>
              <a:t>:</a:t>
            </a:r>
            <a:r>
              <a:rPr lang="en-US" sz="2600" dirty="0"/>
              <a:t> </a:t>
            </a:r>
            <a:r>
              <a:rPr lang="en-US" sz="2600" dirty="0" smtClean="0"/>
              <a:t> </a:t>
            </a:r>
            <a:br>
              <a:rPr lang="en-US" sz="2600" dirty="0" smtClean="0"/>
            </a:br>
            <a:r>
              <a:rPr lang="en-US" sz="2600" dirty="0" err="1" smtClean="0">
                <a:latin typeface="Castellar" pitchFamily="18" charset="0"/>
              </a:rPr>
              <a:t>Enc</a:t>
            </a:r>
            <a:r>
              <a:rPr lang="en-US" sz="2600" dirty="0" smtClean="0">
                <a:latin typeface="Castellar" pitchFamily="18" charset="0"/>
              </a:rPr>
              <a:t> =</a:t>
            </a:r>
            <a:r>
              <a:rPr lang="en-US" sz="2600" dirty="0" smtClean="0"/>
              <a:t>(G,E,D) </a:t>
            </a:r>
            <a:r>
              <a:rPr lang="en-US" sz="2600" dirty="0"/>
              <a:t>is </a:t>
            </a:r>
            <a:r>
              <a:rPr lang="en-US" sz="2600" dirty="0" smtClean="0"/>
              <a:t>sem. secure (</a:t>
            </a:r>
            <a:r>
              <a:rPr lang="en-US" sz="2600" dirty="0" err="1" smtClean="0"/>
              <a:t>a.k.a</a:t>
            </a:r>
            <a:r>
              <a:rPr lang="en-US" sz="2600" dirty="0" smtClean="0"/>
              <a:t> IND-CPA) if </a:t>
            </a:r>
            <a:r>
              <a:rPr lang="en-US" sz="2600" dirty="0"/>
              <a:t>for all </a:t>
            </a:r>
            <a:r>
              <a:rPr lang="en-US" sz="2600" dirty="0" smtClean="0"/>
              <a:t>efficient  </a:t>
            </a:r>
            <a:r>
              <a:rPr lang="en-US" sz="2600" dirty="0"/>
              <a:t>A:</a:t>
            </a:r>
            <a:br>
              <a:rPr lang="en-US" sz="2600" dirty="0"/>
            </a:br>
            <a:r>
              <a:rPr lang="en-US" sz="2600" dirty="0" smtClean="0"/>
              <a:t>   </a:t>
            </a:r>
            <a:r>
              <a:rPr lang="en-US" sz="2600" dirty="0" err="1" smtClean="0"/>
              <a:t>Adv</a:t>
            </a:r>
            <a:r>
              <a:rPr lang="en-US" sz="2600" baseline="-25000" dirty="0" err="1" smtClean="0"/>
              <a:t>SS</a:t>
            </a:r>
            <a:r>
              <a:rPr lang="en-US" sz="2600" dirty="0" smtClean="0"/>
              <a:t> </a:t>
            </a:r>
            <a:r>
              <a:rPr lang="en-US" sz="2600" dirty="0"/>
              <a:t>[</a:t>
            </a:r>
            <a:r>
              <a:rPr lang="en-US" sz="2600" dirty="0" err="1"/>
              <a:t>A,</a:t>
            </a:r>
            <a:r>
              <a:rPr lang="en-US" sz="2600" dirty="0" err="1" smtClean="0">
                <a:latin typeface="Castellar" pitchFamily="18" charset="0"/>
              </a:rPr>
              <a:t>Enc</a:t>
            </a:r>
            <a:r>
              <a:rPr lang="en-US" sz="2600" dirty="0" smtClean="0"/>
              <a:t>]  </a:t>
            </a:r>
            <a:r>
              <a:rPr lang="en-US" sz="2600" dirty="0"/>
              <a:t>=  |</a:t>
            </a:r>
            <a:r>
              <a:rPr lang="en-US" sz="2600" dirty="0" err="1"/>
              <a:t>Pr</a:t>
            </a:r>
            <a:r>
              <a:rPr lang="en-US" sz="2600" dirty="0"/>
              <a:t>[EXP(0)=1] – </a:t>
            </a:r>
            <a:r>
              <a:rPr lang="en-US" sz="2600" dirty="0" err="1"/>
              <a:t>Pr</a:t>
            </a:r>
            <a:r>
              <a:rPr lang="en-US" sz="2600" dirty="0"/>
              <a:t>[EXP(1)=1] |  </a:t>
            </a:r>
            <a:r>
              <a:rPr lang="en-US" sz="2600" dirty="0" smtClean="0"/>
              <a:t>&lt;   negligible</a:t>
            </a:r>
            <a:endParaRPr lang="en-US" sz="2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06812" y="2209800"/>
            <a:ext cx="1441450" cy="18369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en-US">
                <a:solidFill>
                  <a:srgbClr val="000000"/>
                </a:solidFill>
              </a:rPr>
              <a:t>Chal.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22250" y="2716424"/>
            <a:ext cx="984562" cy="13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3082" y="2208425"/>
            <a:ext cx="35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0650" y="2209800"/>
            <a:ext cx="1295400" cy="18369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en-US">
                <a:solidFill>
                  <a:srgbClr val="000000"/>
                </a:solidFill>
              </a:rPr>
              <a:t>Adv. 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16026" y="2678668"/>
            <a:ext cx="1423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(</a:t>
            </a:r>
            <a:r>
              <a:rPr lang="en-US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dirty="0" err="1" smtClean="0">
                <a:solidFill>
                  <a:srgbClr val="000000"/>
                </a:solidFill>
                <a:sym typeface="Symbol" pitchFamily="18" charset="2"/>
              </a:rPr>
              <a:t>k,sk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)G()</a:t>
            </a:r>
            <a:endParaRPr lang="en-US" b="1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2660650" y="2573551"/>
            <a:ext cx="3810000" cy="538163"/>
            <a:chOff x="1776" y="1783"/>
            <a:chExt cx="2400" cy="339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2660650" y="3183153"/>
            <a:ext cx="3733800" cy="569913"/>
            <a:chOff x="1776" y="2051"/>
            <a:chExt cx="2352" cy="359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8" y="2051"/>
              <a:ext cx="112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/>
                <a:t>E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pk</a:t>
              </a:r>
              <a:r>
                <a:rPr lang="en-US" sz="2000" dirty="0"/>
                <a:t>, </a:t>
              </a:r>
              <a:r>
                <a:rPr lang="en-US" sz="2400" b="1" dirty="0" err="1"/>
                <a:t>m</a:t>
              </a:r>
              <a:r>
                <a:rPr lang="en-US" sz="2400" b="1" baseline="-25000" dirty="0" err="1"/>
                <a:t>b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7766050" y="3346455"/>
            <a:ext cx="1431925" cy="590549"/>
            <a:chOff x="4560" y="2726"/>
            <a:chExt cx="902" cy="372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60" y="309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568" y="2726"/>
              <a:ext cx="8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b’ </a:t>
              </a:r>
              <a:r>
                <a:rPr lang="en-US" sz="2400" dirty="0">
                  <a:sym typeface="Symbol" pitchFamily="18" charset="2"/>
                </a:rPr>
                <a:t> {0,1}</a:t>
              </a:r>
              <a:endParaRPr lang="en-US" sz="2400" dirty="0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1850" y="1905000"/>
            <a:ext cx="7315200" cy="2370352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29600" y="4038600"/>
            <a:ext cx="88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EXP(b)</a:t>
            </a:r>
            <a:endParaRPr lang="en-US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660650" y="1981202"/>
            <a:ext cx="3733800" cy="487363"/>
            <a:chOff x="1776" y="2103"/>
            <a:chExt cx="2352" cy="307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746" y="2103"/>
              <a:ext cx="29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pk</a:t>
              </a:r>
              <a:endParaRPr lang="en-US" sz="2000" dirty="0"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4114800" y="4572000"/>
            <a:ext cx="3398837" cy="838200"/>
          </a:xfrm>
          <a:prstGeom prst="wedgeRoundRectCallout">
            <a:avLst>
              <a:gd name="adj1" fmla="val 27742"/>
              <a:gd name="adj2" fmla="val -11342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 query encryptions of messages. Why?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7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shared secret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98601"/>
            <a:ext cx="88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Alice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498601"/>
            <a:ext cx="74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Bob</a:t>
            </a:r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09801"/>
            <a:ext cx="209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</a:t>
            </a:r>
            <a:r>
              <a:rPr lang="en-US" sz="2400" dirty="0" err="1" smtClean="0"/>
              <a:t>sk</a:t>
            </a:r>
            <a:r>
              <a:rPr lang="en-US" sz="2400" dirty="0" smtClean="0"/>
              <a:t>) ⟵ G()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41727" y="2967335"/>
            <a:ext cx="6278273" cy="563268"/>
            <a:chOff x="1341727" y="2225499"/>
            <a:chExt cx="6278273" cy="422451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341727" y="2647948"/>
              <a:ext cx="6278273" cy="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644737" y="2225499"/>
              <a:ext cx="1595309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“Alice”,  </a:t>
              </a:r>
              <a:r>
                <a:rPr lang="en-US" sz="2400" dirty="0" err="1" smtClean="0"/>
                <a:t>pk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960471" y="3530600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hoose random </a:t>
            </a:r>
          </a:p>
          <a:p>
            <a:pPr algn="ctr"/>
            <a:r>
              <a:rPr lang="en-US" sz="2400" dirty="0"/>
              <a:t>x</a:t>
            </a:r>
            <a:r>
              <a:rPr lang="en-US" sz="2400" dirty="0" smtClean="0"/>
              <a:t> ∈ {0,1}</a:t>
            </a:r>
            <a:r>
              <a:rPr lang="en-US" sz="2400" baseline="30000" dirty="0" smtClean="0"/>
              <a:t>128</a:t>
            </a:r>
            <a:endParaRPr lang="en-US" sz="2400" baseline="30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341728" y="5029200"/>
            <a:ext cx="6278272" cy="2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22043" y="4622520"/>
            <a:ext cx="2317642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“Bob”, C = E(</a:t>
            </a:r>
            <a:r>
              <a:rPr lang="en-US" sz="2400" dirty="0" err="1" smtClean="0"/>
              <a:t>pk,x</a:t>
            </a:r>
            <a:r>
              <a:rPr lang="en-US" sz="2400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334000"/>
            <a:ext cx="1570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D(</a:t>
            </a:r>
            <a:r>
              <a:rPr lang="en-US" sz="2400" dirty="0" err="1" smtClean="0"/>
              <a:t>sk,c</a:t>
            </a:r>
            <a:r>
              <a:rPr lang="en-US" sz="2400" dirty="0" smtClean="0"/>
              <a:t>) = x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25576" y="5943600"/>
            <a:ext cx="3692849" cy="685800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x is shared key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 (eavesdropping)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Adversary sees  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E(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x)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and wants </a:t>
            </a:r>
            <a:r>
              <a:rPr lang="en-US" dirty="0" smtClean="0">
                <a:solidFill>
                  <a:srgbClr val="990000"/>
                </a:solidFill>
              </a:rPr>
              <a:t>x </a:t>
            </a:r>
            <a:r>
              <a:rPr lang="en-US" dirty="0">
                <a:solidFill>
                  <a:srgbClr val="990000"/>
                </a:solidFill>
              </a:rPr>
              <a:t>∈M</a:t>
            </a:r>
            <a:endParaRPr lang="en-US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Semantic security means the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adversary cannot distinguish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{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 E(</a:t>
            </a:r>
            <a:r>
              <a:rPr lang="en-US" dirty="0" err="1" smtClean="0">
                <a:solidFill>
                  <a:schemeClr val="tx2"/>
                </a:solidFill>
              </a:rPr>
              <a:t>pk</a:t>
            </a:r>
            <a:r>
              <a:rPr lang="en-US" dirty="0" smtClean="0">
                <a:solidFill>
                  <a:schemeClr val="tx2"/>
                </a:solidFill>
              </a:rPr>
              <a:t>, x),  x </a:t>
            </a:r>
            <a:r>
              <a:rPr lang="en-US" sz="2800" dirty="0" smtClean="0">
                <a:solidFill>
                  <a:schemeClr val="tx2"/>
                </a:solidFill>
              </a:rPr>
              <a:t>}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from </a:t>
            </a:r>
            <a:r>
              <a:rPr lang="en-US" sz="2800" dirty="0" smtClean="0">
                <a:solidFill>
                  <a:srgbClr val="990000"/>
                </a:solidFill>
              </a:rPr>
              <a:t>{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err="1" smtClean="0">
                <a:solidFill>
                  <a:srgbClr val="990000"/>
                </a:solidFill>
              </a:rPr>
              <a:t>pk</a:t>
            </a:r>
            <a:r>
              <a:rPr lang="en-US" dirty="0" smtClean="0">
                <a:solidFill>
                  <a:srgbClr val="990000"/>
                </a:solidFill>
              </a:rPr>
              <a:t>,  E(</a:t>
            </a:r>
            <a:r>
              <a:rPr lang="en-US" dirty="0" err="1" smtClean="0">
                <a:solidFill>
                  <a:srgbClr val="990000"/>
                </a:solidFill>
              </a:rPr>
              <a:t>pk</a:t>
            </a:r>
            <a:r>
              <a:rPr lang="en-US" dirty="0" smtClean="0">
                <a:solidFill>
                  <a:srgbClr val="990000"/>
                </a:solidFill>
              </a:rPr>
              <a:t>, x), </a:t>
            </a:r>
            <a:r>
              <a:rPr lang="en-US" dirty="0" err="1" smtClean="0">
                <a:solidFill>
                  <a:srgbClr val="990000"/>
                </a:solidFill>
              </a:rPr>
              <a:t>rand</a:t>
            </a:r>
            <a:r>
              <a:rPr lang="en-US" dirty="0" err="1">
                <a:solidFill>
                  <a:srgbClr val="990000"/>
                </a:solidFill>
              </a:rPr>
              <a:t>∈M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sz="2800" dirty="0" smtClean="0">
                <a:solidFill>
                  <a:srgbClr val="990000"/>
                </a:solidFill>
              </a:rPr>
              <a:t>}</a:t>
            </a:r>
            <a:endParaRPr lang="en-US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Note: protocol is also vulnerable to MITM attack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key encryption:  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Constructions generally rely on hard problems from number theory and algebra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Let N denotes a </a:t>
            </a:r>
            <a:r>
              <a:rPr lang="en-US" i="1" dirty="0" smtClean="0"/>
              <a:t>n</a:t>
            </a:r>
            <a:r>
              <a:rPr lang="en-US" dirty="0" smtClean="0"/>
              <a:t>-bit positive integer.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Notation: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(In </a:t>
            </a:r>
            <a:r>
              <a:rPr lang="en-US" dirty="0" err="1" smtClean="0"/>
              <a:t>powerpoint</a:t>
            </a:r>
            <a:r>
              <a:rPr lang="en-US" dirty="0" smtClean="0"/>
              <a:t>, we will sometimes use </a:t>
            </a:r>
            <a:r>
              <a:rPr lang="en-US" b="1" dirty="0" smtClean="0"/>
              <a:t>Z</a:t>
            </a:r>
            <a:r>
              <a:rPr lang="en-US" b="1" baseline="-25000" dirty="0" smtClean="0"/>
              <a:t>n</a:t>
            </a:r>
            <a:r>
              <a:rPr lang="en-US" dirty="0" smtClean="0"/>
              <a:t> since it doesn’t have fancy latex fonts.)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do addition and multiplication modulo N   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19" y="2667000"/>
            <a:ext cx="4737100" cy="469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Intractable problems with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dirty="0" smtClean="0"/>
              <a:t>Suppose N=</a:t>
            </a:r>
            <a:r>
              <a:rPr lang="en-US" sz="2800" dirty="0" err="1" smtClean="0"/>
              <a:t>pq</a:t>
            </a:r>
            <a:r>
              <a:rPr lang="en-US" sz="2800" dirty="0" smtClean="0"/>
              <a:t> is a 1024 bit number where |p| = |q|. Let </a:t>
            </a:r>
            <a:r>
              <a:rPr lang="en-US" sz="2800" dirty="0" err="1" smtClean="0"/>
              <a:t>ϕ</a:t>
            </a:r>
            <a:r>
              <a:rPr lang="en-US" sz="2800" dirty="0" smtClean="0"/>
              <a:t>(N) = (p-1)(q-1)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u="sng" dirty="0" smtClean="0"/>
              <a:t>Easy Problems: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Computing 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y</a:t>
            </a:r>
            <a:r>
              <a:rPr lang="en-US" sz="2800" dirty="0" smtClean="0"/>
              <a:t> mod 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Inverting elements. If z = x mod N, finding x</a:t>
            </a:r>
            <a:r>
              <a:rPr lang="en-US" sz="2800" baseline="30000" dirty="0" smtClean="0"/>
              <a:t>-1</a:t>
            </a:r>
            <a:br>
              <a:rPr lang="en-US" sz="2800" baseline="30000" dirty="0" smtClean="0"/>
            </a:br>
            <a:endParaRPr lang="en-US" sz="2800" baseline="30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800" u="sng" dirty="0" smtClean="0"/>
              <a:t>Hard Problems</a:t>
            </a:r>
            <a:r>
              <a:rPr lang="en-US" sz="2800" dirty="0" smtClean="0"/>
              <a:t>: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Factor N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Given </a:t>
            </a:r>
            <a:r>
              <a:rPr lang="en-US" sz="2800" dirty="0" err="1" smtClean="0"/>
              <a:t>x</a:t>
            </a:r>
            <a:r>
              <a:rPr lang="en-US" sz="2800" baseline="30000" dirty="0" err="1" smtClean="0"/>
              <a:t>y</a:t>
            </a:r>
            <a:r>
              <a:rPr lang="en-US" sz="2800" dirty="0" smtClean="0"/>
              <a:t> mod N, compute the </a:t>
            </a:r>
            <a:r>
              <a:rPr lang="en-US" sz="2800" dirty="0" err="1" smtClean="0"/>
              <a:t>y’th</a:t>
            </a:r>
            <a:r>
              <a:rPr lang="en-US" sz="2800" dirty="0" smtClean="0"/>
              <a:t> root (when </a:t>
            </a:r>
            <a:r>
              <a:rPr lang="en-US" sz="2800" dirty="0" err="1" smtClean="0"/>
              <a:t>gcd</a:t>
            </a:r>
            <a:r>
              <a:rPr lang="en-US" sz="2800" dirty="0" smtClean="0"/>
              <a:t>(y, </a:t>
            </a:r>
            <a:r>
              <a:rPr lang="en-US" sz="2800" dirty="0" err="1"/>
              <a:t>ϕ</a:t>
            </a:r>
            <a:r>
              <a:rPr lang="en-US" sz="2800" dirty="0"/>
              <a:t>(N)</a:t>
            </a:r>
            <a:r>
              <a:rPr lang="en-US" sz="2800" dirty="0" smtClean="0"/>
              <a:t>) = 1)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The factoring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2200"/>
            <a:ext cx="8610600" cy="576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Gauss (1805):</a:t>
            </a:r>
            <a:r>
              <a:rPr lang="en-US" sz="2400" i="1" dirty="0"/>
              <a:t>“The problem of distinguishing prime numbers from </a:t>
            </a:r>
            <a:r>
              <a:rPr lang="en-US" sz="2400" i="1" dirty="0" smtClean="0"/>
              <a:t>composite </a:t>
            </a:r>
            <a:r>
              <a:rPr lang="en-US" sz="2400" i="1" dirty="0"/>
              <a:t>numbers and of resolving the latter into </a:t>
            </a:r>
            <a:r>
              <a:rPr lang="en-US" sz="2400" i="1" dirty="0" smtClean="0"/>
              <a:t>their </a:t>
            </a:r>
            <a:r>
              <a:rPr lang="en-US" sz="2400" i="1" dirty="0"/>
              <a:t>prime factors is known to be one of the </a:t>
            </a:r>
            <a:r>
              <a:rPr lang="en-US" sz="2400" i="1" dirty="0" smtClean="0"/>
              <a:t>most </a:t>
            </a:r>
            <a:r>
              <a:rPr lang="en-US" sz="2400" i="1" dirty="0"/>
              <a:t>important and useful in arithmetic.”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spcBef>
                <a:spcPts val="2376"/>
              </a:spcBef>
              <a:buNone/>
            </a:pPr>
            <a:endParaRPr lang="en-US" sz="2400" dirty="0" smtClean="0"/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 smtClean="0"/>
              <a:t>Current world record:     </a:t>
            </a:r>
            <a:r>
              <a:rPr lang="en-US" sz="2400" b="1" dirty="0" smtClean="0"/>
              <a:t>RSA-768    </a:t>
            </a:r>
            <a:r>
              <a:rPr lang="en-US" sz="2400" dirty="0" smtClean="0"/>
              <a:t>(232 digits) </a:t>
            </a:r>
          </a:p>
          <a:p>
            <a:r>
              <a:rPr lang="en-US" sz="2400" dirty="0" smtClean="0"/>
              <a:t>Work:  two years on hundreds of machines</a:t>
            </a:r>
          </a:p>
          <a:p>
            <a:r>
              <a:rPr lang="en-US" sz="2400" dirty="0" smtClean="0"/>
              <a:t>Factoring a 1024-bit integer:    about 1000 times harder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⇒  likely possible this decade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317080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and Trapdoors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Trapdoor functions (TDF)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err="1" smtClean="0"/>
              <a:t>Def</a:t>
            </a:r>
            <a:r>
              <a:rPr lang="en-US" sz="2800" dirty="0" smtClean="0"/>
              <a:t>:   a trapdoor </a:t>
            </a:r>
            <a:r>
              <a:rPr lang="en-US" sz="2800" dirty="0" err="1" smtClean="0"/>
              <a:t>func</a:t>
            </a:r>
            <a:r>
              <a:rPr lang="en-US" sz="2800" dirty="0" smtClean="0"/>
              <a:t>.  X⟶Y  is a triple of efficient </a:t>
            </a:r>
            <a:r>
              <a:rPr lang="en-US" sz="2800" dirty="0" err="1" smtClean="0"/>
              <a:t>algs</a:t>
            </a:r>
            <a:r>
              <a:rPr lang="en-US" sz="2800" dirty="0" smtClean="0"/>
              <a:t>.   (G, F, F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G():  randomized alg. outputs a key pair (</a:t>
            </a:r>
            <a:r>
              <a:rPr lang="en-US" sz="2800" dirty="0" err="1" smtClean="0"/>
              <a:t>pk</a:t>
            </a:r>
            <a:r>
              <a:rPr lang="en-US" sz="2800" dirty="0" smtClean="0"/>
              <a:t>,  </a:t>
            </a:r>
            <a:r>
              <a:rPr lang="en-US" sz="2800" dirty="0" err="1" smtClean="0"/>
              <a:t>sk</a:t>
            </a:r>
            <a:r>
              <a:rPr lang="en-US" sz="2800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F(</a:t>
            </a:r>
            <a:r>
              <a:rPr lang="en-US" sz="2800" dirty="0" err="1" smtClean="0"/>
              <a:t>pk</a:t>
            </a:r>
            <a:r>
              <a:rPr lang="en-US" sz="2800" dirty="0" smtClean="0"/>
              <a:t>,⋅):  det. </a:t>
            </a:r>
            <a:r>
              <a:rPr lang="en-US" sz="2800" dirty="0"/>
              <a:t>a</a:t>
            </a:r>
            <a:r>
              <a:rPr lang="en-US" sz="2800" dirty="0" smtClean="0"/>
              <a:t>lg. </a:t>
            </a:r>
            <a:r>
              <a:rPr lang="en-US" sz="2800" dirty="0"/>
              <a:t>t</a:t>
            </a:r>
            <a:r>
              <a:rPr lang="en-US" sz="2800" dirty="0" smtClean="0"/>
              <a:t>hat defines a function X </a:t>
            </a:r>
            <a:r>
              <a:rPr lang="en-US" sz="2800" dirty="0"/>
              <a:t>⟶ </a:t>
            </a:r>
            <a:r>
              <a:rPr lang="en-US" sz="2800" dirty="0" smtClean="0"/>
              <a:t>Y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F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(</a:t>
            </a:r>
            <a:r>
              <a:rPr lang="en-US" sz="2800" dirty="0" err="1" smtClean="0"/>
              <a:t>sk</a:t>
            </a:r>
            <a:r>
              <a:rPr lang="en-US" sz="2800" dirty="0"/>
              <a:t>,⋅</a:t>
            </a:r>
            <a:r>
              <a:rPr lang="en-US" sz="2800" dirty="0" smtClean="0"/>
              <a:t>) (the trapdoor):  </a:t>
            </a:r>
            <a:r>
              <a:rPr lang="en-US" sz="2800" dirty="0"/>
              <a:t>a function </a:t>
            </a:r>
            <a:r>
              <a:rPr lang="en-US" sz="2800" dirty="0" smtClean="0"/>
              <a:t>Y ⟶  X that inverts  F</a:t>
            </a:r>
            <a:r>
              <a:rPr lang="en-US" sz="2800" dirty="0"/>
              <a:t>(</a:t>
            </a:r>
            <a:r>
              <a:rPr lang="en-US" sz="2800" dirty="0" err="1"/>
              <a:t>pk</a:t>
            </a:r>
            <a:r>
              <a:rPr lang="en-US" sz="2800" dirty="0"/>
              <a:t>,⋅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dirty="0" smtClean="0"/>
              <a:t>                      ∀</a:t>
            </a:r>
            <a:r>
              <a:rPr lang="en-US" sz="2800" dirty="0"/>
              <a:t>(</a:t>
            </a:r>
            <a:r>
              <a:rPr lang="en-US" sz="2800" dirty="0" err="1"/>
              <a:t>pk</a:t>
            </a:r>
            <a:r>
              <a:rPr lang="en-US" sz="2800" dirty="0"/>
              <a:t>,  </a:t>
            </a:r>
            <a:r>
              <a:rPr lang="en-US" sz="2800" dirty="0" err="1"/>
              <a:t>sk</a:t>
            </a:r>
            <a:r>
              <a:rPr lang="en-US" sz="2800" dirty="0" smtClean="0"/>
              <a:t>) output by G </a:t>
            </a:r>
            <a:br>
              <a:rPr lang="en-US" sz="2800" dirty="0" smtClean="0"/>
            </a:br>
            <a:r>
              <a:rPr lang="en-US" sz="2800" dirty="0" smtClean="0"/>
              <a:t>                                 ∀</a:t>
            </a:r>
            <a:r>
              <a:rPr lang="en-US" sz="2800" dirty="0" err="1" smtClean="0"/>
              <a:t>x∈X</a:t>
            </a:r>
            <a:r>
              <a:rPr lang="en-US" sz="2800" dirty="0" smtClean="0"/>
              <a:t>:     F</a:t>
            </a:r>
            <a:r>
              <a:rPr lang="en-US" sz="2800" baseline="30000" dirty="0"/>
              <a:t>-1</a:t>
            </a:r>
            <a:r>
              <a:rPr lang="en-US" sz="2800" dirty="0"/>
              <a:t>(</a:t>
            </a:r>
            <a:r>
              <a:rPr lang="en-US" sz="2800" dirty="0" err="1" smtClean="0"/>
              <a:t>sk</a:t>
            </a:r>
            <a:r>
              <a:rPr lang="en-US" sz="2800" dirty="0" smtClean="0"/>
              <a:t>,  F(</a:t>
            </a:r>
            <a:r>
              <a:rPr lang="en-US" sz="2800" dirty="0" err="1" smtClean="0"/>
              <a:t>pk</a:t>
            </a:r>
            <a:r>
              <a:rPr lang="en-US" sz="2800" dirty="0" smtClean="0"/>
              <a:t>, x) ) = x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Solution: Trusted Third Party (TTP)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Everyone needs only </a:t>
            </a:r>
            <a:r>
              <a:rPr lang="en-US" i="1" u="sng" dirty="0" smtClean="0"/>
              <a:t>one</a:t>
            </a:r>
            <a:r>
              <a:rPr lang="en-US" dirty="0" smtClean="0"/>
              <a:t>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941646" y="2438400"/>
            <a:ext cx="3352800" cy="2667000"/>
            <a:chOff x="1676400" y="2438400"/>
            <a:chExt cx="3352800" cy="2667000"/>
          </a:xfrm>
        </p:grpSpPr>
        <p:sp>
          <p:nvSpPr>
            <p:cNvPr id="23" name="Rectangle 22"/>
            <p:cNvSpPr/>
            <p:nvPr/>
          </p:nvSpPr>
          <p:spPr>
            <a:xfrm>
              <a:off x="1676400" y="24384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764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4419600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90478" y="2445584"/>
              <a:ext cx="838200" cy="685800"/>
            </a:xfrm>
            <a:prstGeom prst="rect">
              <a:avLst/>
            </a:prstGeom>
            <a:solidFill>
              <a:schemeClr val="accent5"/>
            </a:solidFill>
            <a:ln w="28575" cap="rnd" cmpd="sng">
              <a:noFill/>
              <a:prstDash val="solid"/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U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2514600" y="4032766"/>
              <a:ext cx="354507" cy="38683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14600" y="3124200"/>
              <a:ext cx="354507" cy="310634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4134353" y="3434834"/>
            <a:ext cx="967386" cy="59793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TTP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101739" y="3098529"/>
            <a:ext cx="354507" cy="386834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01217" y="4032766"/>
            <a:ext cx="354507" cy="310634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02188" y="2765227"/>
            <a:ext cx="6768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1,TTP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2765227"/>
            <a:ext cx="6768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2,TTP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0612" y="4114800"/>
            <a:ext cx="67807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/>
              <a:t>4</a:t>
            </a:r>
            <a:r>
              <a:rPr lang="en-US" sz="2400" baseline="-25000" dirty="0" smtClean="0"/>
              <a:t>,TTP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12824" y="4114800"/>
            <a:ext cx="678071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/>
              <a:t>3</a:t>
            </a:r>
            <a:r>
              <a:rPr lang="en-US" sz="2400" baseline="-25000" dirty="0" smtClean="0"/>
              <a:t>,TTP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1447800" y="5715000"/>
            <a:ext cx="6248400" cy="9144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Can we remove the TTP as a communication and privacy bottleneck?</a:t>
            </a:r>
          </a:p>
        </p:txBody>
      </p:sp>
    </p:spTree>
    <p:extLst>
      <p:ext uri="{BB962C8B-B14F-4D97-AF65-F5344CB8AC3E}">
        <p14:creationId xmlns:p14="http://schemas.microsoft.com/office/powerpoint/2010/main" val="29268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895600" y="5334000"/>
            <a:ext cx="3657600" cy="685800"/>
          </a:xfrm>
          <a:prstGeom prst="roundRect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Arithmetic Mod Composites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Let    N = </a:t>
            </a:r>
            <a:r>
              <a:rPr lang="en-US" dirty="0" err="1" smtClean="0"/>
              <a:t>p</a:t>
            </a:r>
            <a:r>
              <a:rPr lang="en-US" dirty="0" err="1" smtClean="0">
                <a:sym typeface="Symbol"/>
              </a:rPr>
              <a:t>q</a:t>
            </a:r>
            <a:r>
              <a:rPr lang="en-US" dirty="0" smtClean="0">
                <a:sym typeface="Symbol"/>
              </a:rPr>
              <a:t>     where   </a:t>
            </a:r>
            <a:r>
              <a:rPr lang="en-US" dirty="0" err="1" smtClean="0">
                <a:sym typeface="Symbol"/>
              </a:rPr>
              <a:t>p,q</a:t>
            </a:r>
            <a:r>
              <a:rPr lang="en-US" dirty="0" smtClean="0">
                <a:sym typeface="Symbol"/>
              </a:rPr>
              <a:t>    are prime</a:t>
            </a:r>
          </a:p>
          <a:p>
            <a:pPr marL="0" indent="0">
              <a:lnSpc>
                <a:spcPts val="4500"/>
              </a:lnSpc>
              <a:spcBef>
                <a:spcPts val="1200"/>
              </a:spcBef>
              <a:buNone/>
              <a:tabLst>
                <a:tab pos="2743200" algn="l"/>
              </a:tabLst>
            </a:pP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  </a:t>
            </a:r>
            <a:r>
              <a:rPr lang="en-US" dirty="0" smtClean="0">
                <a:cs typeface="Arial" pitchFamily="34" charset="0"/>
                <a:sym typeface="Symbol"/>
              </a:rPr>
              <a:t>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 = {0,1,2,…,N-1}     ;     (Z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)</a:t>
            </a:r>
            <a:r>
              <a:rPr lang="en-US" baseline="30000" dirty="0" smtClean="0">
                <a:cs typeface="Arial" pitchFamily="34" charset="0"/>
                <a:sym typeface="Symbol"/>
              </a:rPr>
              <a:t>* </a:t>
            </a:r>
            <a:r>
              <a:rPr lang="en-US" dirty="0" smtClean="0">
                <a:cs typeface="Arial" pitchFamily="34" charset="0"/>
                <a:sym typeface="Symbol"/>
              </a:rPr>
              <a:t> </a:t>
            </a:r>
            <a:r>
              <a:rPr lang="en-US" baseline="30000" dirty="0" smtClean="0">
                <a:cs typeface="Arial" pitchFamily="34" charset="0"/>
                <a:sym typeface="Symbol"/>
              </a:rPr>
              <a:t> </a:t>
            </a:r>
            <a:r>
              <a:rPr lang="en-US" dirty="0" smtClean="0">
                <a:cs typeface="Arial" pitchFamily="34" charset="0"/>
                <a:sym typeface="Symbol"/>
              </a:rPr>
              <a:t>=  {invertible elements in 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}</a:t>
            </a:r>
          </a:p>
          <a:p>
            <a:pPr marL="0" indent="0">
              <a:buNone/>
              <a:tabLst>
                <a:tab pos="2743200" algn="l"/>
              </a:tabLst>
            </a:pPr>
            <a:endParaRPr lang="en-US" u="sng" dirty="0" smtClean="0">
              <a:cs typeface="Arial" pitchFamily="34" charset="0"/>
              <a:sym typeface="Symbol"/>
            </a:endParaRPr>
          </a:p>
          <a:p>
            <a:pPr marL="0" indent="0">
              <a:buNone/>
              <a:tabLst>
                <a:tab pos="2743200" algn="l"/>
              </a:tabLst>
            </a:pPr>
            <a:r>
              <a:rPr lang="en-US" u="sng" dirty="0" smtClean="0">
                <a:cs typeface="Arial" pitchFamily="34" charset="0"/>
                <a:sym typeface="Symbol"/>
              </a:rPr>
              <a:t>Facts</a:t>
            </a:r>
            <a:r>
              <a:rPr lang="en-US" dirty="0" smtClean="0">
                <a:cs typeface="Arial" pitchFamily="34" charset="0"/>
                <a:sym typeface="Symbol"/>
              </a:rPr>
              <a:t>:     x  Z</a:t>
            </a:r>
            <a:r>
              <a:rPr lang="en-US" baseline="-25000" dirty="0" smtClean="0">
                <a:cs typeface="Arial" pitchFamily="34" charset="0"/>
                <a:sym typeface="Symbol"/>
              </a:rPr>
              <a:t>N  </a:t>
            </a:r>
            <a:r>
              <a:rPr lang="en-US" dirty="0" smtClean="0">
                <a:cs typeface="Arial" pitchFamily="34" charset="0"/>
                <a:sym typeface="Symbol"/>
              </a:rPr>
              <a:t> is invertible</a:t>
            </a:r>
            <a:r>
              <a:rPr lang="en-US" baseline="30000" dirty="0" smtClean="0">
                <a:cs typeface="Arial" pitchFamily="34" charset="0"/>
                <a:sym typeface="Symbol"/>
              </a:rPr>
              <a:t>         </a:t>
            </a:r>
            <a:r>
              <a:rPr lang="en-US" sz="2800" dirty="0" smtClean="0">
                <a:cs typeface="Arial" pitchFamily="34" charset="0"/>
                <a:sym typeface="Symbol"/>
              </a:rPr>
              <a:t>       </a:t>
            </a:r>
            <a:r>
              <a:rPr lang="en-US" dirty="0" err="1" smtClean="0">
                <a:cs typeface="Arial" pitchFamily="34" charset="0"/>
                <a:sym typeface="Symbol"/>
              </a:rPr>
              <a:t>gcd</a:t>
            </a:r>
            <a:r>
              <a:rPr lang="en-US" dirty="0" smtClean="0">
                <a:cs typeface="Arial" pitchFamily="34" charset="0"/>
                <a:sym typeface="Symbol"/>
              </a:rPr>
              <a:t>(</a:t>
            </a:r>
            <a:r>
              <a:rPr lang="en-US" dirty="0" err="1" smtClean="0">
                <a:cs typeface="Arial" pitchFamily="34" charset="0"/>
                <a:sym typeface="Symbol"/>
              </a:rPr>
              <a:t>x,N</a:t>
            </a:r>
            <a:r>
              <a:rPr lang="en-US" dirty="0" smtClean="0">
                <a:cs typeface="Arial" pitchFamily="34" charset="0"/>
                <a:sym typeface="Symbol"/>
              </a:rPr>
              <a:t>) = 1</a:t>
            </a:r>
          </a:p>
          <a:p>
            <a:pPr lvl="1">
              <a:lnSpc>
                <a:spcPts val="4060"/>
              </a:lnSpc>
              <a:tabLst>
                <a:tab pos="2743200" algn="l"/>
              </a:tabLst>
            </a:pPr>
            <a:r>
              <a:rPr lang="en-US" dirty="0" smtClean="0">
                <a:cs typeface="Arial" pitchFamily="34" charset="0"/>
                <a:sym typeface="Symbol"/>
              </a:rPr>
              <a:t>Number of elements in  (Z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)</a:t>
            </a:r>
            <a:r>
              <a:rPr lang="en-US" baseline="30000" dirty="0" smtClean="0">
                <a:cs typeface="Arial" pitchFamily="34" charset="0"/>
                <a:sym typeface="Symbol"/>
              </a:rPr>
              <a:t>*  </a:t>
            </a:r>
            <a:r>
              <a:rPr lang="en-US" dirty="0" smtClean="0">
                <a:cs typeface="Arial" pitchFamily="34" charset="0"/>
                <a:sym typeface="Symbol"/>
              </a:rPr>
              <a:t>  is   </a:t>
            </a:r>
            <a:br>
              <a:rPr lang="en-US" dirty="0" smtClean="0">
                <a:cs typeface="Arial" pitchFamily="34" charset="0"/>
                <a:sym typeface="Symbol"/>
              </a:rPr>
            </a:br>
            <a:r>
              <a:rPr lang="en-US" dirty="0" smtClean="0">
                <a:cs typeface="Arial" pitchFamily="34" charset="0"/>
                <a:sym typeface="Symbol"/>
              </a:rPr>
              <a:t> (N) = (p-1)(q-1) = N-p-q+1</a:t>
            </a:r>
          </a:p>
          <a:p>
            <a:pPr lvl="1">
              <a:tabLst>
                <a:tab pos="2743200" algn="l"/>
              </a:tabLst>
            </a:pPr>
            <a:endParaRPr lang="en-US" dirty="0" smtClean="0">
              <a:cs typeface="Arial" pitchFamily="34" charset="0"/>
              <a:sym typeface="Symbol"/>
            </a:endParaRPr>
          </a:p>
          <a:p>
            <a:pPr marL="0" indent="0">
              <a:spcBef>
                <a:spcPts val="1776"/>
              </a:spcBef>
              <a:buNone/>
              <a:tabLst>
                <a:tab pos="2743200" algn="l"/>
              </a:tabLst>
            </a:pPr>
            <a:r>
              <a:rPr lang="en-US" u="sng" dirty="0" smtClean="0">
                <a:cs typeface="Arial" pitchFamily="34" charset="0"/>
                <a:sym typeface="Symbol"/>
              </a:rPr>
              <a:t>Euler’s </a:t>
            </a:r>
            <a:r>
              <a:rPr lang="en-US" u="sng" dirty="0" err="1" smtClean="0">
                <a:cs typeface="Arial" pitchFamily="34" charset="0"/>
                <a:sym typeface="Symbol"/>
              </a:rPr>
              <a:t>thm</a:t>
            </a:r>
            <a:r>
              <a:rPr lang="en-US" dirty="0" smtClean="0">
                <a:cs typeface="Arial" pitchFamily="34" charset="0"/>
                <a:sym typeface="Symbol"/>
              </a:rPr>
              <a:t>:          x (Z</a:t>
            </a:r>
            <a:r>
              <a:rPr lang="en-US" baseline="-25000" dirty="0" smtClean="0">
                <a:cs typeface="Arial" pitchFamily="34" charset="0"/>
                <a:sym typeface="Symbol"/>
              </a:rPr>
              <a:t>N</a:t>
            </a:r>
            <a:r>
              <a:rPr lang="en-US" dirty="0" smtClean="0">
                <a:cs typeface="Arial" pitchFamily="34" charset="0"/>
                <a:sym typeface="Symbol"/>
              </a:rPr>
              <a:t>)</a:t>
            </a:r>
            <a:r>
              <a:rPr lang="en-US" baseline="30000" dirty="0" smtClean="0">
                <a:cs typeface="Arial" pitchFamily="34" charset="0"/>
                <a:sym typeface="Symbol"/>
              </a:rPr>
              <a:t>*    </a:t>
            </a:r>
            <a:r>
              <a:rPr lang="en-US" dirty="0" smtClean="0">
                <a:cs typeface="Arial" pitchFamily="34" charset="0"/>
                <a:sym typeface="Symbol"/>
              </a:rPr>
              <a:t>:    x</a:t>
            </a:r>
            <a:r>
              <a:rPr lang="en-US" baseline="50000" dirty="0" smtClean="0">
                <a:cs typeface="Arial" pitchFamily="34" charset="0"/>
                <a:sym typeface="Symbol"/>
              </a:rPr>
              <a:t>(N)  </a:t>
            </a:r>
            <a:r>
              <a:rPr lang="en-US" baseline="30000" dirty="0" smtClean="0">
                <a:cs typeface="Arial" pitchFamily="34" charset="0"/>
                <a:sym typeface="Symbol"/>
              </a:rPr>
              <a:t> </a:t>
            </a:r>
            <a:r>
              <a:rPr lang="en-US" dirty="0" smtClean="0">
                <a:cs typeface="Arial" pitchFamily="34" charset="0"/>
                <a:sym typeface="Symbol"/>
              </a:rPr>
              <a:t>=  1     </a:t>
            </a:r>
            <a:endParaRPr lang="en-US" baseline="50000" dirty="0" smtClean="0">
              <a:cs typeface="Arial" pitchFamily="34" charset="0"/>
              <a:sym typeface="Symbol"/>
            </a:endParaRPr>
          </a:p>
          <a:p>
            <a:pPr lvl="1">
              <a:tabLst>
                <a:tab pos="2743200" algn="l"/>
              </a:tabLst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RSA </a:t>
            </a:r>
            <a:r>
              <a:rPr lang="en-US" dirty="0" smtClean="0"/>
              <a:t>trapdoor permutation</a:t>
            </a:r>
            <a:endParaRPr lang="en-US" dirty="0"/>
          </a:p>
        </p:txBody>
      </p:sp>
      <p:sp>
        <p:nvSpPr>
          <p:cNvPr id="57856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First published</a:t>
            </a:r>
            <a:r>
              <a:rPr lang="en-US" sz="2800" dirty="0"/>
              <a:t> </a:t>
            </a:r>
            <a:r>
              <a:rPr lang="en-US" sz="2800" dirty="0" smtClean="0"/>
              <a:t>in Scientific </a:t>
            </a:r>
            <a:r>
              <a:rPr lang="en-US" sz="2800" dirty="0"/>
              <a:t>American, Aug. </a:t>
            </a:r>
            <a:r>
              <a:rPr lang="en-US" sz="2800" dirty="0" smtClean="0"/>
              <a:t>1977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Very widely used:</a:t>
            </a:r>
            <a:endParaRPr lang="en-US" sz="2800" dirty="0"/>
          </a:p>
          <a:p>
            <a:pPr lvl="1">
              <a:spcBef>
                <a:spcPts val="1776"/>
              </a:spcBef>
            </a:pPr>
            <a:r>
              <a:rPr lang="en-US" dirty="0" smtClean="0"/>
              <a:t>SSL/TLS:  certificates and key-exchange</a:t>
            </a:r>
          </a:p>
          <a:p>
            <a:pPr lvl="1">
              <a:spcBef>
                <a:spcPts val="1776"/>
              </a:spcBef>
            </a:pPr>
            <a:r>
              <a:rPr lang="en-US" dirty="0" smtClean="0"/>
              <a:t>Secure e-mail and file systems</a:t>
            </a:r>
          </a:p>
          <a:p>
            <a:pPr marL="457200" lvl="1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… many others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RSA trapdoor </a:t>
            </a:r>
            <a:r>
              <a:rPr lang="en-US" dirty="0" smtClean="0"/>
              <a:t>permutation</a:t>
            </a:r>
            <a:endParaRPr lang="en-US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defTabSz="915988">
              <a:lnSpc>
                <a:spcPct val="110000"/>
              </a:lnSpc>
              <a:buNone/>
              <a:tabLst>
                <a:tab pos="681038" algn="l"/>
              </a:tabLst>
            </a:pP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G()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:	choose random primes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p,q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 </a:t>
            </a:r>
            <a:r>
              <a:rPr lang="en-US" sz="2600" dirty="0">
                <a:solidFill>
                  <a:srgbClr val="000000"/>
                </a:solidFill>
                <a:sym typeface="Symbol" pitchFamily="18" charset="2"/>
              </a:rPr>
              <a:t>1024 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bits.   Set  N</a:t>
            </a:r>
            <a:r>
              <a:rPr lang="en-US" sz="2600" dirty="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en-US" sz="2600" dirty="0" err="1">
                <a:solidFill>
                  <a:srgbClr val="000000"/>
                </a:solidFill>
                <a:sym typeface="Symbol" pitchFamily="18" charset="2"/>
              </a:rPr>
              <a:t>pq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. 	choose integers 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e, d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s.t</a:t>
            </a:r>
            <a:r>
              <a:rPr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.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e⋅d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 = 1  mod (p-1)(q-1)  </a:t>
            </a:r>
            <a:endParaRPr lang="en-US" sz="2600" b="1" dirty="0">
              <a:solidFill>
                <a:srgbClr val="000000"/>
              </a:solidFill>
              <a:sym typeface="Symbol" pitchFamily="18" charset="2"/>
            </a:endParaRPr>
          </a:p>
          <a:p>
            <a:pPr marL="0" indent="0">
              <a:lnSpc>
                <a:spcPct val="110000"/>
              </a:lnSpc>
              <a:buNone/>
              <a:tabLst>
                <a:tab pos="681038" algn="l"/>
              </a:tabLst>
            </a:pP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	output 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pk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 = (N, e)    ,     </a:t>
            </a:r>
            <a:r>
              <a:rPr lang="en-US" sz="2600" dirty="0" err="1" smtClean="0">
                <a:solidFill>
                  <a:srgbClr val="000000"/>
                </a:solidFill>
                <a:sym typeface="Symbol" pitchFamily="18" charset="2"/>
              </a:rPr>
              <a:t>sk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 = (N, d)</a:t>
            </a:r>
          </a:p>
          <a:p>
            <a:endParaRPr lang="en-US" sz="2600" dirty="0" smtClean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60000"/>
              </a:spcBef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110000"/>
              </a:lnSpc>
              <a:spcBef>
                <a:spcPct val="60000"/>
              </a:spcBef>
            </a:pPr>
            <a:endParaRPr lang="en-US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50917" name="Line 5"/>
          <p:cNvSpPr>
            <a:spLocks noChangeShapeType="1"/>
          </p:cNvSpPr>
          <p:nvPr/>
        </p:nvSpPr>
        <p:spPr bwMode="auto">
          <a:xfrm>
            <a:off x="338138" y="4648200"/>
            <a:ext cx="83486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0918" name="Line 6"/>
          <p:cNvSpPr>
            <a:spLocks noChangeShapeType="1"/>
          </p:cNvSpPr>
          <p:nvPr/>
        </p:nvSpPr>
        <p:spPr bwMode="auto">
          <a:xfrm>
            <a:off x="304800" y="3200400"/>
            <a:ext cx="8348662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533400" y="5359401"/>
            <a:ext cx="8382000" cy="89255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buClr>
                <a:schemeClr val="accent2"/>
              </a:buClr>
              <a:buSzPct val="70000"/>
            </a:pP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F</a:t>
            </a:r>
            <a:r>
              <a:rPr kumimoji="1" lang="en-US" sz="2600" b="1" baseline="30000" dirty="0" smtClean="0">
                <a:solidFill>
                  <a:srgbClr val="000000"/>
                </a:solidFill>
                <a:sym typeface="Symbol" pitchFamily="18" charset="2"/>
              </a:rPr>
              <a:t>-1</a:t>
            </a: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( </a:t>
            </a:r>
            <a:r>
              <a:rPr kumimoji="1"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sk</a:t>
            </a: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, y)</a:t>
            </a:r>
            <a:r>
              <a:rPr kumimoji="1" lang="en-US" sz="2600" dirty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kumimoji="1" lang="en-US" sz="2600" dirty="0" err="1" smtClean="0">
                <a:solidFill>
                  <a:srgbClr val="000000"/>
                </a:solidFill>
                <a:sym typeface="Symbol" pitchFamily="18" charset="2"/>
              </a:rPr>
              <a:t>y</a:t>
            </a:r>
            <a:r>
              <a:rPr kumimoji="1" lang="en-US" sz="2600" baseline="30000" dirty="0" err="1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;     </a:t>
            </a:r>
          </a:p>
          <a:p>
            <a:pPr algn="l">
              <a:buClr>
                <a:schemeClr val="accent2"/>
              </a:buClr>
              <a:buSzPct val="70000"/>
            </a:pPr>
            <a:r>
              <a:rPr kumimoji="1" lang="en-US" sz="2600" dirty="0" err="1" smtClean="0">
                <a:solidFill>
                  <a:srgbClr val="000000"/>
                </a:solidFill>
                <a:sym typeface="Symbol" pitchFamily="18" charset="2"/>
              </a:rPr>
              <a:t>y</a:t>
            </a:r>
            <a:r>
              <a:rPr kumimoji="1" lang="en-US" sz="2600" baseline="30000" dirty="0" err="1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=  </a:t>
            </a:r>
            <a:r>
              <a:rPr kumimoji="1" lang="en-US" sz="2600" b="1" dirty="0" smtClean="0">
                <a:solidFill>
                  <a:srgbClr val="000000"/>
                </a:solidFill>
                <a:sym typeface="Symbol" pitchFamily="18" charset="2"/>
              </a:rPr>
              <a:t>RSA(x)</a:t>
            </a:r>
            <a:r>
              <a:rPr kumimoji="1" lang="en-US" sz="2600" b="1" baseline="50000" dirty="0" smtClean="0">
                <a:solidFill>
                  <a:srgbClr val="000000"/>
                </a:solidFill>
                <a:sym typeface="Symbol" pitchFamily="18" charset="2"/>
              </a:rPr>
              <a:t>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kumimoji="1"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=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err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baseline="50000" dirty="0" err="1" smtClean="0">
                <a:solidFill>
                  <a:srgbClr val="000000"/>
                </a:solidFill>
                <a:sym typeface="Symbol" pitchFamily="18" charset="2"/>
              </a:rPr>
              <a:t>ed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=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err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baseline="50000" dirty="0" err="1" smtClean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kumimoji="1" lang="en-US" sz="2600" baseline="50000" dirty="0">
                <a:solidFill>
                  <a:srgbClr val="000000"/>
                </a:solidFill>
                <a:sym typeface="Symbol" pitchFamily="18" charset="2"/>
              </a:rPr>
              <a:t>(N)+</a:t>
            </a:r>
            <a:r>
              <a:rPr kumimoji="1" lang="en-US" sz="2600" baseline="55000" dirty="0" smtClean="0">
                <a:solidFill>
                  <a:srgbClr val="000000"/>
                </a:solidFill>
                <a:sym typeface="Symbol" pitchFamily="18" charset="2"/>
              </a:rPr>
              <a:t>1 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kumimoji="1" lang="en-US" sz="2600" dirty="0">
                <a:solidFill>
                  <a:srgbClr val="000000"/>
                </a:solidFill>
                <a:sym typeface="Symbol" pitchFamily="18" charset="2"/>
              </a:rPr>
              <a:t>= 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(</a:t>
            </a:r>
            <a:r>
              <a:rPr kumimoji="1" lang="en-US" sz="2600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baseline="50000" dirty="0" smtClean="0">
                <a:solidFill>
                  <a:srgbClr val="000000"/>
                </a:solidFill>
                <a:sym typeface="Symbol" pitchFamily="18" charset="2"/>
              </a:rPr>
              <a:t>(N)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)</a:t>
            </a:r>
            <a:r>
              <a:rPr kumimoji="1" lang="en-US" sz="2600" baseline="80000" dirty="0" smtClean="0">
                <a:solidFill>
                  <a:srgbClr val="000000"/>
                </a:solidFill>
                <a:sym typeface="Symbol" pitchFamily="18" charset="2"/>
              </a:rPr>
              <a:t>k </a:t>
            </a:r>
            <a:r>
              <a:rPr kumimoji="1" lang="en-US" sz="2600" dirty="0" smtClean="0">
                <a:solidFill>
                  <a:srgbClr val="000000"/>
                </a:solidFill>
                <a:sym typeface="Symbol"/>
              </a:rPr>
              <a:t> </a:t>
            </a:r>
            <a:r>
              <a:rPr kumimoji="1" lang="en-US" sz="2600" b="1" dirty="0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</a:t>
            </a:r>
            <a:r>
              <a:rPr kumimoji="1"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=</a:t>
            </a:r>
            <a:r>
              <a:rPr kumimoji="1" lang="en-US" sz="2600" dirty="0" smtClean="0">
                <a:solidFill>
                  <a:srgbClr val="000000"/>
                </a:solidFill>
                <a:sym typeface="Symbol" pitchFamily="18" charset="2"/>
              </a:rPr>
              <a:t>  x</a:t>
            </a:r>
            <a:endParaRPr kumimoji="1" lang="en-US" sz="26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3729335"/>
            <a:ext cx="784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F</a:t>
            </a:r>
            <a:r>
              <a:rPr lang="en-US" sz="2600" b="1" dirty="0">
                <a:solidFill>
                  <a:srgbClr val="000000"/>
                </a:solidFill>
                <a:sym typeface="Symbol" pitchFamily="18" charset="2"/>
              </a:rPr>
              <a:t>( </a:t>
            </a:r>
            <a:r>
              <a:rPr lang="en-US" sz="2600" b="1" dirty="0" err="1">
                <a:solidFill>
                  <a:srgbClr val="000000"/>
                </a:solidFill>
                <a:sym typeface="Symbol" pitchFamily="18" charset="2"/>
              </a:rPr>
              <a:t>p</a:t>
            </a:r>
            <a:r>
              <a:rPr lang="en-US" sz="2600" b="1" dirty="0" err="1" smtClean="0">
                <a:solidFill>
                  <a:srgbClr val="000000"/>
                </a:solidFill>
                <a:sym typeface="Symbol" pitchFamily="18" charset="2"/>
              </a:rPr>
              <a:t>k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, x )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:  </a:t>
            </a:r>
            <a:r>
              <a:rPr lang="en-US" sz="2600" dirty="0">
                <a:solidFill>
                  <a:srgbClr val="000000"/>
                </a:solidFill>
                <a:sym typeface="Symbol" pitchFamily="18" charset="2"/>
              </a:rPr>
              <a:t>	  </a:t>
            </a:r>
            <a:r>
              <a:rPr lang="en-US" sz="2600" dirty="0" smtClean="0">
                <a:solidFill>
                  <a:srgbClr val="000000"/>
                </a:solidFill>
                <a:sym typeface="Symbol" pitchFamily="18" charset="2"/>
              </a:rPr>
              <a:t>		;     </a:t>
            </a:r>
            <a:r>
              <a:rPr lang="en-US" sz="2600" b="1" dirty="0" smtClean="0">
                <a:solidFill>
                  <a:srgbClr val="000000"/>
                </a:solidFill>
                <a:sym typeface="Symbol" pitchFamily="18" charset="2"/>
              </a:rPr>
              <a:t>RSA</a:t>
            </a:r>
            <a:r>
              <a:rPr lang="en-US" sz="2600" b="1" dirty="0">
                <a:solidFill>
                  <a:srgbClr val="000000"/>
                </a:solidFill>
                <a:sym typeface="Symbol" pitchFamily="18" charset="2"/>
              </a:rPr>
              <a:t>(x) = </a:t>
            </a:r>
            <a:r>
              <a:rPr lang="en-US" sz="2600" b="1" dirty="0" err="1">
                <a:solidFill>
                  <a:srgbClr val="000000"/>
                </a:solidFill>
                <a:sym typeface="Symbol" pitchFamily="18" charset="2"/>
              </a:rPr>
              <a:t>x</a:t>
            </a:r>
            <a:r>
              <a:rPr lang="en-US" sz="2600" b="1" baseline="40000" dirty="0" err="1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e</a:t>
            </a:r>
            <a:r>
              <a:rPr lang="en-US" sz="2600" b="1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   </a:t>
            </a:r>
            <a:r>
              <a:rPr lang="en-US" sz="2600" b="1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       </a:t>
            </a:r>
            <a:r>
              <a:rPr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(in  Z</a:t>
            </a:r>
            <a:r>
              <a:rPr lang="en-US" sz="2600" baseline="-250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N</a:t>
            </a:r>
            <a:r>
              <a:rPr lang="en-US" sz="26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)   </a:t>
            </a:r>
            <a:endParaRPr lang="en-US" sz="2600" dirty="0">
              <a:solidFill>
                <a:srgbClr val="000000"/>
              </a:solidFill>
              <a:sym typeface="Symbol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521" y="3810000"/>
            <a:ext cx="1410879" cy="4532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7" grpId="0" animBg="1"/>
      <p:bldP spid="550918" grpId="0" animBg="1"/>
      <p:bldP spid="550919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RSA </a:t>
            </a:r>
            <a:r>
              <a:rPr lang="en-US" u="sng" dirty="0" smtClean="0"/>
              <a:t>assumption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RSA is assumed to be a </a:t>
            </a:r>
            <a:r>
              <a:rPr lang="en-US" sz="2800" i="1" u="sng" dirty="0" smtClean="0">
                <a:solidFill>
                  <a:srgbClr val="990000"/>
                </a:solidFill>
              </a:rPr>
              <a:t>one-way</a:t>
            </a:r>
            <a:r>
              <a:rPr lang="en-US" sz="2800" dirty="0" smtClean="0"/>
              <a:t> trapdoor permutation</a:t>
            </a:r>
            <a:endParaRPr lang="en-US" sz="28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23900" y="2514601"/>
            <a:ext cx="7696200" cy="166740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60000"/>
              </a:spcBef>
              <a:buClr>
                <a:schemeClr val="accent2"/>
              </a:buClr>
              <a:buSzPct val="70000"/>
            </a:pPr>
            <a:r>
              <a:rPr kumimoji="1" lang="en-US" sz="2800" dirty="0" smtClean="0">
                <a:solidFill>
                  <a:srgbClr val="000000"/>
                </a:solidFill>
                <a:sym typeface="Symbol" pitchFamily="18" charset="2"/>
              </a:rPr>
              <a:t>For all efficient </a:t>
            </a:r>
            <a:r>
              <a:rPr kumimoji="1" lang="en-US" sz="2800" dirty="0" err="1" smtClean="0">
                <a:solidFill>
                  <a:srgbClr val="000000"/>
                </a:solidFill>
                <a:sym typeface="Symbol" pitchFamily="18" charset="2"/>
              </a:rPr>
              <a:t>algs</a:t>
            </a:r>
            <a:r>
              <a:rPr kumimoji="1" lang="en-US" sz="2800" dirty="0" smtClean="0">
                <a:solidFill>
                  <a:srgbClr val="000000"/>
                </a:solidFill>
                <a:sym typeface="Symbol" pitchFamily="18" charset="2"/>
              </a:rPr>
              <a:t>.  A: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000000"/>
                </a:solidFill>
              </a:rPr>
              <a:t>Pr</a:t>
            </a:r>
            <a:r>
              <a:rPr lang="en-US" sz="2800" dirty="0">
                <a:solidFill>
                  <a:srgbClr val="000000"/>
                </a:solidFill>
              </a:rPr>
              <a:t>[  A</a:t>
            </a:r>
            <a:r>
              <a:rPr lang="en-US" sz="2800" dirty="0" smtClean="0">
                <a:solidFill>
                  <a:srgbClr val="000000"/>
                </a:solidFill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</a:rPr>
              <a:t>N,e,y</a:t>
            </a:r>
            <a:r>
              <a:rPr lang="en-US" sz="2800" dirty="0" smtClean="0">
                <a:solidFill>
                  <a:srgbClr val="000000"/>
                </a:solidFill>
              </a:rPr>
              <a:t>) </a:t>
            </a:r>
            <a:r>
              <a:rPr lang="en-US" sz="2800" dirty="0">
                <a:solidFill>
                  <a:srgbClr val="000000"/>
                </a:solidFill>
              </a:rPr>
              <a:t>= </a:t>
            </a:r>
            <a:r>
              <a:rPr lang="en-US" sz="2800" dirty="0" smtClean="0">
                <a:solidFill>
                  <a:srgbClr val="000000"/>
                </a:solidFill>
              </a:rPr>
              <a:t>y</a:t>
            </a:r>
            <a:r>
              <a:rPr lang="en-US" sz="2800" baseline="50000" dirty="0" smtClean="0">
                <a:solidFill>
                  <a:srgbClr val="000000"/>
                </a:solidFill>
              </a:rPr>
              <a:t>1</a:t>
            </a:r>
            <a:r>
              <a:rPr lang="en-US" sz="2800" baseline="50000" dirty="0">
                <a:solidFill>
                  <a:srgbClr val="000000"/>
                </a:solidFill>
              </a:rPr>
              <a:t>/</a:t>
            </a:r>
            <a:r>
              <a:rPr lang="en-US" sz="2800" baseline="50000" dirty="0" smtClean="0">
                <a:solidFill>
                  <a:srgbClr val="000000"/>
                </a:solidFill>
              </a:rPr>
              <a:t>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 ] 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&lt; 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negligible</a:t>
            </a:r>
            <a:endParaRPr lang="en-US" sz="2800" dirty="0">
              <a:solidFill>
                <a:srgbClr val="000000"/>
              </a:solidFill>
              <a:sym typeface="Symbol" pitchFamily="18" charset="2"/>
            </a:endParaRPr>
          </a:p>
          <a:p>
            <a:pPr>
              <a:lnSpc>
                <a:spcPct val="110000"/>
              </a:lnSpc>
              <a:buClr>
                <a:schemeClr val="accent2"/>
              </a:buClr>
              <a:buSzPct val="70000"/>
            </a:pP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w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here      </a:t>
            </a:r>
            <a:r>
              <a:rPr lang="en-US" sz="2800" dirty="0" err="1">
                <a:solidFill>
                  <a:srgbClr val="000000"/>
                </a:solidFill>
              </a:rPr>
              <a:t>p,q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 n-bit primes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,     </a:t>
            </a:r>
            <a:r>
              <a:rPr lang="en-US" sz="2800" dirty="0" err="1">
                <a:solidFill>
                  <a:srgbClr val="000000"/>
                </a:solidFill>
                <a:sym typeface="Symbol" pitchFamily="18" charset="2"/>
              </a:rPr>
              <a:t>Npq</a:t>
            </a:r>
            <a:r>
              <a:rPr lang="en-US" sz="2800" dirty="0">
                <a:solidFill>
                  <a:srgbClr val="000000"/>
                </a:solidFill>
                <a:sym typeface="Symbol" pitchFamily="18" charset="2"/>
              </a:rPr>
              <a:t>,  </a:t>
            </a:r>
            <a:r>
              <a:rPr lang="en-US" sz="2800" dirty="0" smtClean="0">
                <a:solidFill>
                  <a:srgbClr val="000000"/>
                </a:solidFill>
                <a:sym typeface="Symbol" pitchFamily="18" charset="2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sym typeface="Symbol" pitchFamily="18" charset="2"/>
              </a:rPr>
              <a:t>yZ</a:t>
            </a:r>
            <a:r>
              <a:rPr lang="en-US" sz="2800" baseline="-25000" dirty="0" err="1">
                <a:solidFill>
                  <a:srgbClr val="000000"/>
                </a:solidFill>
                <a:sym typeface="Symbol" pitchFamily="18" charset="2"/>
              </a:rPr>
              <a:t>N</a:t>
            </a:r>
            <a:r>
              <a:rPr lang="en-US" sz="2800" baseline="30000" dirty="0" smtClean="0">
                <a:solidFill>
                  <a:srgbClr val="000000"/>
                </a:solidFill>
                <a:sym typeface="Symbol" pitchFamily="18" charset="2"/>
              </a:rPr>
              <a:t>*</a:t>
            </a:r>
            <a:endParaRPr lang="en-US" sz="2800" dirty="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Textbook RSA is insecure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Textbook RSA encryption:</a:t>
            </a:r>
          </a:p>
          <a:p>
            <a:pPr lvl="1">
              <a:lnSpc>
                <a:spcPct val="90000"/>
              </a:lnSpc>
              <a:spcBef>
                <a:spcPct val="45000"/>
              </a:spcBef>
              <a:tabLst>
                <a:tab pos="4111625" algn="l"/>
              </a:tabLst>
            </a:pPr>
            <a:r>
              <a:rPr lang="en-US" dirty="0"/>
              <a:t>public key:   </a:t>
            </a:r>
            <a:r>
              <a:rPr lang="en-US" b="1" dirty="0"/>
              <a:t>(</a:t>
            </a:r>
            <a:r>
              <a:rPr lang="en-US" b="1" dirty="0" err="1"/>
              <a:t>N,</a:t>
            </a:r>
            <a:r>
              <a:rPr lang="en-US" b="1" dirty="0" err="1" smtClean="0"/>
              <a:t>e</a:t>
            </a:r>
            <a:r>
              <a:rPr lang="en-US" b="1" dirty="0" smtClean="0"/>
              <a:t>)	</a:t>
            </a:r>
            <a:r>
              <a:rPr lang="en-US" dirty="0" smtClean="0"/>
              <a:t>Encrypt</a:t>
            </a:r>
            <a:r>
              <a:rPr lang="en-US" dirty="0"/>
              <a:t>:   </a:t>
            </a:r>
            <a:r>
              <a:rPr lang="en-US" b="1" dirty="0"/>
              <a:t>c</a:t>
            </a:r>
            <a:r>
              <a:rPr lang="en-US" b="1" dirty="0" smtClean="0"/>
              <a:t> ⟵ m</a:t>
            </a:r>
            <a:r>
              <a:rPr lang="en-US" b="1" baseline="50000" dirty="0" smtClean="0"/>
              <a:t>e      </a:t>
            </a:r>
            <a:r>
              <a:rPr lang="en-US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(</a:t>
            </a:r>
            <a:r>
              <a:rPr lang="en-US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in  Z</a:t>
            </a:r>
            <a:r>
              <a:rPr lang="en-US" baseline="-2500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N</a:t>
            </a:r>
            <a:r>
              <a:rPr lang="en-US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Symbol" pitchFamily="18" charset="2"/>
              </a:rPr>
              <a:t>)   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45000"/>
              </a:spcBef>
              <a:tabLst>
                <a:tab pos="4111625" algn="l"/>
              </a:tabLst>
            </a:pPr>
            <a:r>
              <a:rPr lang="en-US" dirty="0" smtClean="0"/>
              <a:t>secret </a:t>
            </a:r>
            <a:r>
              <a:rPr lang="en-US" dirty="0"/>
              <a:t>key: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000000"/>
                </a:solidFill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</a:rPr>
              <a:t>N,d</a:t>
            </a:r>
            <a:r>
              <a:rPr lang="en-US" b="1" dirty="0" smtClean="0">
                <a:solidFill>
                  <a:srgbClr val="000000"/>
                </a:solidFill>
              </a:rPr>
              <a:t>)</a:t>
            </a:r>
            <a:r>
              <a:rPr lang="en-US" b="1" dirty="0">
                <a:solidFill>
                  <a:srgbClr val="000000"/>
                </a:solidFill>
              </a:rPr>
              <a:t>	</a:t>
            </a:r>
            <a:r>
              <a:rPr lang="en-US" dirty="0" smtClean="0"/>
              <a:t>Decrypt</a:t>
            </a:r>
            <a:r>
              <a:rPr lang="en-US" dirty="0"/>
              <a:t>:   </a:t>
            </a:r>
            <a:r>
              <a:rPr lang="en-US" b="1" dirty="0"/>
              <a:t>c</a:t>
            </a:r>
            <a:r>
              <a:rPr lang="en-US" b="1" baseline="46000" dirty="0" smtClean="0">
                <a:solidFill>
                  <a:srgbClr val="000000"/>
                </a:solidFill>
              </a:rPr>
              <a:t>d</a:t>
            </a:r>
            <a:r>
              <a:rPr lang="en-US" b="1" dirty="0" smtClean="0"/>
              <a:t> ⟶ m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45000"/>
              </a:spcBef>
              <a:buFontTx/>
              <a:buNone/>
            </a:pPr>
            <a:r>
              <a:rPr lang="en-US" dirty="0"/>
              <a:t>							</a:t>
            </a:r>
            <a:endParaRPr lang="en-US" sz="2000" baseline="-25000" dirty="0"/>
          </a:p>
          <a:p>
            <a:pPr marL="0" indent="0">
              <a:lnSpc>
                <a:spcPct val="90000"/>
              </a:lnSpc>
              <a:spcBef>
                <a:spcPct val="45000"/>
              </a:spcBef>
              <a:buNone/>
            </a:pPr>
            <a:r>
              <a:rPr lang="en-US" dirty="0"/>
              <a:t>I</a:t>
            </a:r>
            <a:r>
              <a:rPr lang="en-US" dirty="0" smtClean="0"/>
              <a:t>nsecure cryptosystem</a:t>
            </a:r>
            <a:r>
              <a:rPr lang="en-US" dirty="0"/>
              <a:t> </a:t>
            </a:r>
            <a:r>
              <a:rPr lang="en-US" dirty="0" smtClean="0"/>
              <a:t>!!  </a:t>
            </a:r>
            <a:endParaRPr lang="en-US" dirty="0"/>
          </a:p>
          <a:p>
            <a:pPr lvl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Is not semantically secure and many attacks exist</a:t>
            </a:r>
            <a:endParaRPr lang="en-US" dirty="0"/>
          </a:p>
          <a:p>
            <a:pPr marL="457200" lvl="1" indent="0">
              <a:lnSpc>
                <a:spcPct val="90000"/>
              </a:lnSpc>
              <a:spcBef>
                <a:spcPct val="45000"/>
              </a:spcBef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ct val="45000"/>
              </a:spcBef>
              <a:buNone/>
            </a:pPr>
            <a:r>
              <a:rPr lang="en-US" dirty="0" smtClean="0"/>
              <a:t>⇒     The </a:t>
            </a:r>
            <a:r>
              <a:rPr lang="en-US" dirty="0"/>
              <a:t>RSA trapdoor permutation is not </a:t>
            </a:r>
            <a:r>
              <a:rPr lang="en-US" dirty="0" smtClean="0"/>
              <a:t>an encryption scheme 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 in practice</a:t>
            </a:r>
            <a:endParaRPr lang="en-US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Never use textbook RSA.</a:t>
            </a:r>
          </a:p>
          <a:p>
            <a:pPr marL="0" indent="0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 smtClean="0"/>
              <a:t>RSA </a:t>
            </a:r>
            <a:r>
              <a:rPr lang="en-US" dirty="0"/>
              <a:t>in </a:t>
            </a:r>
            <a:r>
              <a:rPr lang="en-US" dirty="0" smtClean="0"/>
              <a:t>practice:</a:t>
            </a: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Main </a:t>
            </a:r>
            <a:r>
              <a:rPr lang="en-US" dirty="0" smtClean="0"/>
              <a:t>questions: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should the preprocessing be done?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we argue about security of resulting system?</a:t>
            </a:r>
          </a:p>
        </p:txBody>
      </p:sp>
      <p:sp>
        <p:nvSpPr>
          <p:cNvPr id="566276" name="Rectangle 4"/>
          <p:cNvSpPr>
            <a:spLocks noChangeArrowheads="1"/>
          </p:cNvSpPr>
          <p:nvPr/>
        </p:nvSpPr>
        <p:spPr bwMode="auto">
          <a:xfrm>
            <a:off x="1506539" y="3222625"/>
            <a:ext cx="676275" cy="844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ts val="1860"/>
              </a:lnSpc>
              <a:spcBef>
                <a:spcPts val="0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msg</a:t>
            </a:r>
            <a:endParaRPr lang="en-US" dirty="0" smtClean="0">
              <a:solidFill>
                <a:srgbClr val="000000"/>
              </a:solidFill>
            </a:endParaRPr>
          </a:p>
          <a:p>
            <a:pPr algn="ctr">
              <a:lnSpc>
                <a:spcPts val="1860"/>
              </a:lnSpc>
            </a:pPr>
            <a:r>
              <a:rPr lang="en-US" dirty="0" smtClean="0">
                <a:solidFill>
                  <a:srgbClr val="000000"/>
                </a:solidFill>
              </a:rPr>
              <a:t>key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6277" name="Rectangle 5"/>
          <p:cNvSpPr>
            <a:spLocks noChangeArrowheads="1"/>
          </p:cNvSpPr>
          <p:nvPr/>
        </p:nvSpPr>
        <p:spPr bwMode="auto">
          <a:xfrm>
            <a:off x="4100286" y="2540000"/>
            <a:ext cx="852716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wrap="none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int. </a:t>
            </a:r>
            <a:r>
              <a:rPr lang="en-US" dirty="0" err="1" smtClean="0">
                <a:solidFill>
                  <a:srgbClr val="000000"/>
                </a:solidFill>
              </a:rPr>
              <a:t>msg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6278" name="Line 6"/>
          <p:cNvSpPr>
            <a:spLocks noChangeShapeType="1"/>
          </p:cNvSpPr>
          <p:nvPr/>
        </p:nvSpPr>
        <p:spPr bwMode="auto">
          <a:xfrm>
            <a:off x="2198687" y="3644900"/>
            <a:ext cx="1763713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6279" name="Text Box 7"/>
          <p:cNvSpPr txBox="1">
            <a:spLocks noChangeArrowheads="1"/>
          </p:cNvSpPr>
          <p:nvPr/>
        </p:nvSpPr>
        <p:spPr bwMode="auto">
          <a:xfrm>
            <a:off x="2351088" y="3251200"/>
            <a:ext cx="174919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Preprocessing</a:t>
            </a:r>
          </a:p>
        </p:txBody>
      </p:sp>
      <p:sp>
        <p:nvSpPr>
          <p:cNvPr id="566281" name="Line 9"/>
          <p:cNvSpPr>
            <a:spLocks noChangeShapeType="1"/>
          </p:cNvSpPr>
          <p:nvPr/>
        </p:nvSpPr>
        <p:spPr bwMode="auto">
          <a:xfrm flipV="1">
            <a:off x="4953001" y="3644900"/>
            <a:ext cx="1817687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6283" name="Text Box 11"/>
          <p:cNvSpPr txBox="1">
            <a:spLocks noChangeArrowheads="1"/>
          </p:cNvSpPr>
          <p:nvPr/>
        </p:nvSpPr>
        <p:spPr bwMode="auto">
          <a:xfrm>
            <a:off x="5410200" y="3257490"/>
            <a:ext cx="63100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RSA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770688" y="2540000"/>
            <a:ext cx="852716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" wrap="none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ciphertext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PKCS1 </a:t>
            </a:r>
            <a:r>
              <a:rPr lang="en-US" dirty="0" smtClean="0"/>
              <a:t>v2.0:   </a:t>
            </a:r>
            <a:r>
              <a:rPr lang="en-US" dirty="0"/>
              <a:t>OAEP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686800" cy="5613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Preprocessing </a:t>
            </a:r>
            <a:r>
              <a:rPr lang="en-US" dirty="0"/>
              <a:t>function:  OAEP   </a:t>
            </a:r>
            <a:r>
              <a:rPr lang="en-US" sz="1600" dirty="0"/>
              <a:t>[</a:t>
            </a:r>
            <a:r>
              <a:rPr lang="en-US" sz="1600" dirty="0" smtClean="0"/>
              <a:t>BR94]</a:t>
            </a:r>
            <a:endParaRPr lang="en-US" sz="1600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ct val="100000"/>
              </a:spcBef>
              <a:buNone/>
            </a:pPr>
            <a:r>
              <a:rPr lang="en-US" u="sng" dirty="0" err="1" smtClean="0"/>
              <a:t>Thm</a:t>
            </a:r>
            <a:r>
              <a:rPr lang="en-US" dirty="0" smtClean="0"/>
              <a:t> </a:t>
            </a:r>
            <a:r>
              <a:rPr lang="en-US" sz="1600" dirty="0" smtClean="0"/>
              <a:t>[FOPS’01] </a:t>
            </a:r>
            <a:r>
              <a:rPr lang="en-US" dirty="0" smtClean="0"/>
              <a:t>: If RSA </a:t>
            </a:r>
            <a:r>
              <a:rPr lang="en-US" dirty="0"/>
              <a:t>is </a:t>
            </a:r>
            <a:r>
              <a:rPr lang="en-US" dirty="0" smtClean="0"/>
              <a:t>a trap</a:t>
            </a:r>
            <a:r>
              <a:rPr lang="en-US" dirty="0"/>
              <a:t>-door </a:t>
            </a:r>
            <a:r>
              <a:rPr lang="en-US" dirty="0" smtClean="0"/>
              <a:t>permutation, then </a:t>
            </a:r>
            <a:r>
              <a:rPr lang="en-US" dirty="0" smtClean="0">
                <a:sym typeface="Symbol" pitchFamily="18" charset="2"/>
              </a:rPr>
              <a:t/>
            </a:r>
            <a:br>
              <a:rPr lang="en-US" dirty="0" smtClean="0">
                <a:sym typeface="Symbol" pitchFamily="18" charset="2"/>
              </a:rPr>
            </a:br>
            <a:r>
              <a:rPr lang="en-US" dirty="0" smtClean="0">
                <a:sym typeface="Symbol" pitchFamily="18" charset="2"/>
              </a:rPr>
              <a:t>	RSA-</a:t>
            </a:r>
            <a:r>
              <a:rPr lang="en-US" dirty="0" smtClean="0"/>
              <a:t>OAEP </a:t>
            </a:r>
            <a:r>
              <a:rPr lang="en-US" dirty="0"/>
              <a:t>is </a:t>
            </a:r>
            <a:r>
              <a:rPr lang="en-US" dirty="0" smtClean="0"/>
              <a:t>secure when  </a:t>
            </a:r>
            <a:r>
              <a:rPr lang="en-US" dirty="0"/>
              <a:t>H,G  </a:t>
            </a:r>
            <a:r>
              <a:rPr lang="en-US" dirty="0" smtClean="0"/>
              <a:t>are perfect hash 	functions (technically, random oracle)*. </a:t>
            </a:r>
            <a:endParaRPr lang="en-US" dirty="0"/>
          </a:p>
          <a:p>
            <a:pPr marL="0" indent="0">
              <a:lnSpc>
                <a:spcPct val="110000"/>
              </a:lnSpc>
              <a:spcBef>
                <a:spcPct val="100000"/>
              </a:spcBef>
              <a:buNone/>
            </a:pPr>
            <a:r>
              <a:rPr lang="en-US" dirty="0" smtClean="0"/>
              <a:t>*In </a:t>
            </a:r>
            <a:r>
              <a:rPr lang="en-US" dirty="0"/>
              <a:t>practice:  use </a:t>
            </a:r>
            <a:r>
              <a:rPr lang="en-US" dirty="0" smtClean="0"/>
              <a:t>	SHA-256 for </a:t>
            </a:r>
            <a:r>
              <a:rPr lang="en-US" dirty="0"/>
              <a:t>H and </a:t>
            </a:r>
            <a:r>
              <a:rPr lang="en-US" dirty="0" smtClean="0"/>
              <a:t>G</a:t>
            </a:r>
            <a:endParaRPr lang="en-US" dirty="0"/>
          </a:p>
        </p:txBody>
      </p:sp>
      <p:grpSp>
        <p:nvGrpSpPr>
          <p:cNvPr id="580639" name="Group 31"/>
          <p:cNvGrpSpPr>
            <a:grpSpLocks/>
          </p:cNvGrpSpPr>
          <p:nvPr/>
        </p:nvGrpSpPr>
        <p:grpSpPr bwMode="auto">
          <a:xfrm>
            <a:off x="3537964" y="1973182"/>
            <a:ext cx="4002087" cy="2535239"/>
            <a:chOff x="2087" y="1344"/>
            <a:chExt cx="2521" cy="1597"/>
          </a:xfrm>
        </p:grpSpPr>
        <p:sp>
          <p:nvSpPr>
            <p:cNvPr id="580614" name="Rectangle 6"/>
            <p:cNvSpPr>
              <a:spLocks noChangeArrowheads="1"/>
            </p:cNvSpPr>
            <p:nvPr/>
          </p:nvSpPr>
          <p:spPr bwMode="auto">
            <a:xfrm>
              <a:off x="3370" y="1680"/>
              <a:ext cx="432" cy="288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H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80615" name="Oval 7"/>
            <p:cNvSpPr>
              <a:spLocks noChangeArrowheads="1"/>
            </p:cNvSpPr>
            <p:nvPr/>
          </p:nvSpPr>
          <p:spPr bwMode="auto">
            <a:xfrm>
              <a:off x="2698" y="1728"/>
              <a:ext cx="192" cy="2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bIns="73152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580616" name="Line 8"/>
            <p:cNvSpPr>
              <a:spLocks noChangeShapeType="1"/>
            </p:cNvSpPr>
            <p:nvPr/>
          </p:nvSpPr>
          <p:spPr bwMode="auto">
            <a:xfrm flipH="1">
              <a:off x="4210" y="1536"/>
              <a:ext cx="0" cy="6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17" name="Line 9"/>
            <p:cNvSpPr>
              <a:spLocks noChangeShapeType="1"/>
            </p:cNvSpPr>
            <p:nvPr/>
          </p:nvSpPr>
          <p:spPr bwMode="auto">
            <a:xfrm flipH="1">
              <a:off x="2890" y="182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18" name="Line 10"/>
            <p:cNvSpPr>
              <a:spLocks noChangeShapeType="1"/>
            </p:cNvSpPr>
            <p:nvPr/>
          </p:nvSpPr>
          <p:spPr bwMode="auto">
            <a:xfrm flipH="1">
              <a:off x="3802" y="182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19" name="Rectangle 11"/>
            <p:cNvSpPr>
              <a:spLocks noChangeArrowheads="1"/>
            </p:cNvSpPr>
            <p:nvPr/>
          </p:nvSpPr>
          <p:spPr bwMode="auto">
            <a:xfrm flipH="1">
              <a:off x="3364" y="2163"/>
              <a:ext cx="432" cy="288"/>
            </a:xfrm>
            <a:prstGeom prst="rect">
              <a:avLst/>
            </a:prstGeom>
            <a:ln>
              <a:headEnd/>
              <a:tailEnd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G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0620" name="Line 12"/>
            <p:cNvSpPr>
              <a:spLocks noChangeShapeType="1"/>
            </p:cNvSpPr>
            <p:nvPr/>
          </p:nvSpPr>
          <p:spPr bwMode="auto">
            <a:xfrm flipV="1">
              <a:off x="3796" y="2304"/>
              <a:ext cx="318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1" name="Line 13"/>
            <p:cNvSpPr>
              <a:spLocks noChangeShapeType="1"/>
            </p:cNvSpPr>
            <p:nvPr/>
          </p:nvSpPr>
          <p:spPr bwMode="auto">
            <a:xfrm>
              <a:off x="2788" y="2307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2" name="Oval 14"/>
            <p:cNvSpPr>
              <a:spLocks noChangeArrowheads="1"/>
            </p:cNvSpPr>
            <p:nvPr/>
          </p:nvSpPr>
          <p:spPr bwMode="auto">
            <a:xfrm>
              <a:off x="4114" y="2208"/>
              <a:ext cx="192" cy="24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bIns="73152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580623" name="Line 15"/>
            <p:cNvSpPr>
              <a:spLocks noChangeShapeType="1"/>
            </p:cNvSpPr>
            <p:nvPr/>
          </p:nvSpPr>
          <p:spPr bwMode="auto">
            <a:xfrm>
              <a:off x="2794" y="1970"/>
              <a:ext cx="2" cy="7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24" name="Rectangle 16"/>
            <p:cNvSpPr>
              <a:spLocks noChangeArrowheads="1"/>
            </p:cNvSpPr>
            <p:nvPr/>
          </p:nvSpPr>
          <p:spPr bwMode="auto">
            <a:xfrm>
              <a:off x="2088" y="2709"/>
              <a:ext cx="2520" cy="21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228600">
                <a:tabLst>
                  <a:tab pos="2686050" algn="l"/>
                </a:tabLst>
              </a:pPr>
              <a:r>
                <a:rPr lang="en-US" sz="2000" dirty="0">
                  <a:solidFill>
                    <a:srgbClr val="000000"/>
                  </a:solidFill>
                </a:rPr>
                <a:t>p</a:t>
              </a:r>
              <a:r>
                <a:rPr lang="en-US" sz="2000" dirty="0" smtClean="0">
                  <a:solidFill>
                    <a:srgbClr val="000000"/>
                  </a:solidFill>
                </a:rPr>
                <a:t>laintext </a:t>
              </a:r>
              <a:r>
                <a:rPr lang="en-US" sz="2000" dirty="0">
                  <a:solidFill>
                    <a:srgbClr val="000000"/>
                  </a:solidFill>
                </a:rPr>
                <a:t>to encrypt	with RSA</a:t>
              </a:r>
            </a:p>
          </p:txBody>
        </p:sp>
        <p:sp>
          <p:nvSpPr>
            <p:cNvPr id="580625" name="Line 17"/>
            <p:cNvSpPr>
              <a:spLocks noChangeShapeType="1"/>
            </p:cNvSpPr>
            <p:nvPr/>
          </p:nvSpPr>
          <p:spPr bwMode="auto">
            <a:xfrm flipH="1">
              <a:off x="4204" y="2464"/>
              <a:ext cx="2" cy="2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80633" name="Group 25"/>
            <p:cNvGrpSpPr>
              <a:grpSpLocks/>
            </p:cNvGrpSpPr>
            <p:nvPr/>
          </p:nvGrpSpPr>
          <p:grpSpPr bwMode="auto">
            <a:xfrm>
              <a:off x="2087" y="1344"/>
              <a:ext cx="2520" cy="192"/>
              <a:chOff x="1560" y="1344"/>
              <a:chExt cx="2520" cy="192"/>
            </a:xfrm>
          </p:grpSpPr>
          <p:sp>
            <p:nvSpPr>
              <p:cNvPr id="580613" name="Rectangle 5"/>
              <p:cNvSpPr>
                <a:spLocks noChangeArrowheads="1"/>
              </p:cNvSpPr>
              <p:nvPr/>
            </p:nvSpPr>
            <p:spPr bwMode="auto">
              <a:xfrm>
                <a:off x="3312" y="1344"/>
                <a:ext cx="768" cy="19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/>
                <a:r>
                  <a:rPr lang="en-US" sz="1800" dirty="0">
                    <a:solidFill>
                      <a:srgbClr val="000000"/>
                    </a:solidFill>
                  </a:rPr>
                  <a:t>rand.</a:t>
                </a:r>
              </a:p>
            </p:txBody>
          </p:sp>
          <p:grpSp>
            <p:nvGrpSpPr>
              <p:cNvPr id="580626" name="Group 18"/>
              <p:cNvGrpSpPr>
                <a:grpSpLocks/>
              </p:cNvGrpSpPr>
              <p:nvPr/>
            </p:nvGrpSpPr>
            <p:grpSpPr bwMode="auto">
              <a:xfrm flipH="1">
                <a:off x="1560" y="1344"/>
                <a:ext cx="1632" cy="192"/>
                <a:chOff x="1560" y="1344"/>
                <a:chExt cx="1632" cy="192"/>
              </a:xfrm>
            </p:grpSpPr>
            <p:sp>
              <p:nvSpPr>
                <p:cNvPr id="580627" name="Rectangle 19"/>
                <p:cNvSpPr>
                  <a:spLocks noChangeArrowheads="1"/>
                </p:cNvSpPr>
                <p:nvPr/>
              </p:nvSpPr>
              <p:spPr bwMode="auto">
                <a:xfrm>
                  <a:off x="2184" y="1344"/>
                  <a:ext cx="1008" cy="1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/>
                  <a:r>
                    <a:rPr lang="en-US" dirty="0" err="1" smtClean="0">
                      <a:solidFill>
                        <a:srgbClr val="000000"/>
                      </a:solidFill>
                    </a:rPr>
                    <a:t>msg</a:t>
                  </a:r>
                  <a:endParaRPr lang="en-US" sz="18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0628" name="Rectangle 20"/>
                <p:cNvSpPr>
                  <a:spLocks noChangeArrowheads="1"/>
                </p:cNvSpPr>
                <p:nvPr/>
              </p:nvSpPr>
              <p:spPr bwMode="auto">
                <a:xfrm>
                  <a:off x="1944" y="1344"/>
                  <a:ext cx="240" cy="1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r>
                    <a:rPr lang="en-US" sz="1800">
                      <a:solidFill>
                        <a:srgbClr val="000000"/>
                      </a:solidFill>
                    </a:rPr>
                    <a:t>01</a:t>
                  </a:r>
                </a:p>
              </p:txBody>
            </p:sp>
            <p:sp>
              <p:nvSpPr>
                <p:cNvPr id="580629" name="Rectangle 21"/>
                <p:cNvSpPr>
                  <a:spLocks noChangeArrowheads="1"/>
                </p:cNvSpPr>
                <p:nvPr/>
              </p:nvSpPr>
              <p:spPr bwMode="auto">
                <a:xfrm>
                  <a:off x="1560" y="1344"/>
                  <a:ext cx="384" cy="19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r>
                    <a:rPr lang="en-US" sz="1800">
                      <a:solidFill>
                        <a:srgbClr val="000000"/>
                      </a:solidFill>
                    </a:rPr>
                    <a:t>00..0</a:t>
                  </a:r>
                </a:p>
              </p:txBody>
            </p:sp>
          </p:grpSp>
        </p:grpSp>
        <p:sp>
          <p:nvSpPr>
            <p:cNvPr id="580630" name="AutoShape 22"/>
            <p:cNvSpPr>
              <a:spLocks/>
            </p:cNvSpPr>
            <p:nvPr/>
          </p:nvSpPr>
          <p:spPr bwMode="auto">
            <a:xfrm rot="-5400000">
              <a:off x="2840" y="801"/>
              <a:ext cx="121" cy="1611"/>
            </a:xfrm>
            <a:prstGeom prst="leftBrace">
              <a:avLst>
                <a:gd name="adj1" fmla="val 110950"/>
                <a:gd name="adj2" fmla="val 4301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31" name="Line 23"/>
            <p:cNvSpPr>
              <a:spLocks noChangeShapeType="1"/>
            </p:cNvSpPr>
            <p:nvPr/>
          </p:nvSpPr>
          <p:spPr bwMode="auto">
            <a:xfrm>
              <a:off x="2785" y="1661"/>
              <a:ext cx="0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0635" name="Line 27"/>
            <p:cNvSpPr>
              <a:spLocks noChangeShapeType="1"/>
            </p:cNvSpPr>
            <p:nvPr/>
          </p:nvSpPr>
          <p:spPr bwMode="auto">
            <a:xfrm>
              <a:off x="3779" y="2697"/>
              <a:ext cx="0" cy="2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0638" name="Text Box 30"/>
          <p:cNvSpPr txBox="1">
            <a:spLocks noChangeArrowheads="1"/>
          </p:cNvSpPr>
          <p:nvPr/>
        </p:nvSpPr>
        <p:spPr bwMode="auto">
          <a:xfrm>
            <a:off x="1139250" y="2698590"/>
            <a:ext cx="2228369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tabLst>
                <a:tab pos="230188" algn="l"/>
              </a:tabLst>
            </a:pPr>
            <a:r>
              <a:rPr lang="en-US" sz="2000" dirty="0"/>
              <a:t>c</a:t>
            </a:r>
            <a:r>
              <a:rPr lang="en-US" sz="2000" dirty="0" smtClean="0"/>
              <a:t>heck </a:t>
            </a:r>
            <a:r>
              <a:rPr lang="en-US" sz="2000" dirty="0"/>
              <a:t>pad</a:t>
            </a:r>
            <a:br>
              <a:rPr lang="en-US" sz="2000" dirty="0"/>
            </a:br>
            <a:r>
              <a:rPr lang="en-US" sz="2000" dirty="0"/>
              <a:t>on decryption.</a:t>
            </a:r>
            <a:br>
              <a:rPr lang="en-US" sz="2000" dirty="0"/>
            </a:br>
            <a:r>
              <a:rPr lang="en-US" sz="2000" dirty="0" smtClean="0"/>
              <a:t>reject </a:t>
            </a:r>
            <a:r>
              <a:rPr lang="en-US" sz="2000" dirty="0"/>
              <a:t>CT if invalid.</a:t>
            </a:r>
          </a:p>
        </p:txBody>
      </p:sp>
      <p:sp>
        <p:nvSpPr>
          <p:cNvPr id="580640" name="Text Box 32"/>
          <p:cNvSpPr txBox="1">
            <a:spLocks noChangeArrowheads="1"/>
          </p:cNvSpPr>
          <p:nvPr/>
        </p:nvSpPr>
        <p:spPr bwMode="auto">
          <a:xfrm>
            <a:off x="7600375" y="4000576"/>
            <a:ext cx="107142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ym typeface="Symbol" pitchFamily="18" charset="2"/>
              </a:rPr>
              <a:t></a:t>
            </a:r>
            <a:r>
              <a:rPr lang="en-US" sz="1800" dirty="0">
                <a:sym typeface="Symbol" pitchFamily="18" charset="2"/>
              </a:rPr>
              <a:t>{0,1}</a:t>
            </a:r>
            <a:r>
              <a:rPr lang="en-US" sz="1800" baseline="50000" dirty="0">
                <a:sym typeface="Symbol" pitchFamily="18" charset="2"/>
              </a:rPr>
              <a:t>n-1</a:t>
            </a:r>
            <a:endParaRPr lang="en-US" sz="1800" baseline="50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5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RSA a one-way permutation?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To invert the RSA one-way </a:t>
            </a:r>
            <a:r>
              <a:rPr lang="en-US" dirty="0" err="1" smtClean="0">
                <a:solidFill>
                  <a:srgbClr val="000000"/>
                </a:solidFill>
              </a:rPr>
              <a:t>func</a:t>
            </a:r>
            <a:r>
              <a:rPr lang="en-US" dirty="0" smtClean="0">
                <a:solidFill>
                  <a:srgbClr val="000000"/>
                </a:solidFill>
              </a:rPr>
              <a:t>. (without d</a:t>
            </a:r>
            <a:r>
              <a:rPr lang="en-US" dirty="0">
                <a:solidFill>
                  <a:srgbClr val="000000"/>
                </a:solidFill>
              </a:rPr>
              <a:t>) attacker must compute: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		x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>
                <a:solidFill>
                  <a:srgbClr val="000000"/>
                </a:solidFill>
              </a:rPr>
              <a:t>from     </a:t>
            </a:r>
            <a:r>
              <a:rPr lang="en-US" dirty="0" smtClean="0">
                <a:solidFill>
                  <a:srgbClr val="000000"/>
                </a:solidFill>
              </a:rPr>
              <a:t>c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40000" dirty="0" err="1" smtClean="0">
                <a:solidFill>
                  <a:srgbClr val="000000"/>
                </a:solidFill>
              </a:rPr>
              <a:t>e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>
                <a:solidFill>
                  <a:srgbClr val="000000"/>
                </a:solidFill>
              </a:rPr>
              <a:t>(mod N).</a:t>
            </a:r>
          </a:p>
          <a:p>
            <a:pPr>
              <a:lnSpc>
                <a:spcPct val="140000"/>
              </a:lnSpc>
              <a:tabLst>
                <a:tab pos="2055813" algn="l"/>
                <a:tab pos="7031038" algn="l"/>
                <a:tab pos="743585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140000"/>
              </a:lnSpc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How hard is computing  </a:t>
            </a:r>
            <a:r>
              <a:rPr lang="en-US" dirty="0" err="1">
                <a:solidFill>
                  <a:srgbClr val="000000"/>
                </a:solidFill>
              </a:rPr>
              <a:t>e’th</a:t>
            </a:r>
            <a:r>
              <a:rPr lang="en-US" dirty="0">
                <a:solidFill>
                  <a:srgbClr val="000000"/>
                </a:solidFill>
              </a:rPr>
              <a:t>  roots modulo N  ??</a:t>
            </a:r>
          </a:p>
          <a:p>
            <a:pPr marL="0" indent="0">
              <a:lnSpc>
                <a:spcPct val="90000"/>
              </a:lnSpc>
              <a:spcBef>
                <a:spcPct val="70000"/>
              </a:spcBef>
              <a:buNone/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Best known algorithm:   </a:t>
            </a:r>
          </a:p>
          <a:p>
            <a:pPr lvl="1">
              <a:lnSpc>
                <a:spcPct val="90000"/>
              </a:lnSpc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Step 1:  factor  </a:t>
            </a:r>
            <a:r>
              <a:rPr lang="en-US" dirty="0" smtClean="0">
                <a:solidFill>
                  <a:srgbClr val="000000"/>
                </a:solidFill>
              </a:rPr>
              <a:t>N     </a:t>
            </a:r>
            <a:r>
              <a:rPr lang="en-US" dirty="0">
                <a:solidFill>
                  <a:srgbClr val="000000"/>
                </a:solidFill>
              </a:rPr>
              <a:t>(hard)</a:t>
            </a:r>
          </a:p>
          <a:p>
            <a:pPr lvl="1">
              <a:lnSpc>
                <a:spcPct val="90000"/>
              </a:lnSpc>
              <a:tabLst>
                <a:tab pos="2055813" algn="l"/>
                <a:tab pos="7031038" algn="l"/>
                <a:tab pos="7435850" algn="l"/>
              </a:tabLst>
            </a:pPr>
            <a:r>
              <a:rPr lang="en-US" dirty="0">
                <a:solidFill>
                  <a:srgbClr val="000000"/>
                </a:solidFill>
              </a:rPr>
              <a:t>Step 2:  </a:t>
            </a:r>
            <a:r>
              <a:rPr lang="en-US" dirty="0" smtClean="0">
                <a:solidFill>
                  <a:srgbClr val="000000"/>
                </a:solidFill>
              </a:rPr>
              <a:t>compute </a:t>
            </a:r>
            <a:r>
              <a:rPr lang="en-US" dirty="0" err="1" smtClean="0">
                <a:solidFill>
                  <a:srgbClr val="000000"/>
                </a:solidFill>
              </a:rPr>
              <a:t>e’th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roots modulo  p  and  </a:t>
            </a:r>
            <a:r>
              <a:rPr lang="en-US" dirty="0" smtClean="0">
                <a:solidFill>
                  <a:srgbClr val="000000"/>
                </a:solidFill>
              </a:rPr>
              <a:t>q     </a:t>
            </a:r>
            <a:r>
              <a:rPr lang="en-US" dirty="0">
                <a:solidFill>
                  <a:srgbClr val="000000"/>
                </a:solidFill>
              </a:rPr>
              <a:t>(easy)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6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 descr="sneakers-movie-poste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91" y="0"/>
            <a:ext cx="5179219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511600" y="4024800"/>
              <a:ext cx="1127160" cy="243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280" y="4015440"/>
                <a:ext cx="1140480" cy="2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3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attacks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3320"/>
              </a:lnSpc>
              <a:spcBef>
                <a:spcPct val="60000"/>
              </a:spcBef>
              <a:buNone/>
            </a:pPr>
            <a:r>
              <a:rPr lang="en-US" sz="2800" b="1" dirty="0" smtClean="0"/>
              <a:t>Timing </a:t>
            </a:r>
            <a:r>
              <a:rPr lang="en-US" sz="2800" b="1" dirty="0"/>
              <a:t>attack</a:t>
            </a:r>
            <a:r>
              <a:rPr lang="en-US" sz="2800" dirty="0"/>
              <a:t>:  </a:t>
            </a:r>
            <a:r>
              <a:rPr lang="en-US" sz="2800" dirty="0" smtClean="0"/>
              <a:t>[Kocher et al. 1997], [BB’04]</a:t>
            </a:r>
            <a:br>
              <a:rPr lang="en-US" sz="2800" dirty="0" smtClean="0"/>
            </a:br>
            <a:r>
              <a:rPr lang="en-US" sz="2800" dirty="0" smtClean="0"/>
              <a:t>	The time it takes to compute   c</a:t>
            </a:r>
            <a:r>
              <a:rPr lang="en-US" sz="2800" baseline="50000" dirty="0" smtClean="0"/>
              <a:t>d</a:t>
            </a:r>
            <a:r>
              <a:rPr lang="en-US" sz="2800" dirty="0" smtClean="0"/>
              <a:t> (mod N)    can 	expose  d.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b="1" dirty="0" smtClean="0">
                <a:solidFill>
                  <a:srgbClr val="000000"/>
                </a:solidFill>
              </a:rPr>
              <a:t>Power </a:t>
            </a:r>
            <a:r>
              <a:rPr lang="en-US" sz="2800" b="1" dirty="0">
                <a:solidFill>
                  <a:srgbClr val="000000"/>
                </a:solidFill>
              </a:rPr>
              <a:t>attack</a:t>
            </a:r>
            <a:r>
              <a:rPr lang="en-US" sz="2800" dirty="0"/>
              <a:t>:  </a:t>
            </a:r>
            <a:r>
              <a:rPr lang="en-US" sz="2800" dirty="0" smtClean="0"/>
              <a:t>[Kocher  et al. 1999]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	The power consumption of a smartcard while </a:t>
            </a:r>
            <a:br>
              <a:rPr lang="en-US" sz="2800" dirty="0"/>
            </a:br>
            <a:r>
              <a:rPr lang="en-US" sz="2800" dirty="0"/>
              <a:t>	it is computing  </a:t>
            </a:r>
            <a:r>
              <a:rPr lang="en-US" sz="2800" dirty="0" smtClean="0"/>
              <a:t>c</a:t>
            </a:r>
            <a:r>
              <a:rPr lang="en-US" sz="2800" baseline="50000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(mod N)   can expose  d.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sz="2800" b="1" dirty="0">
                <a:solidFill>
                  <a:srgbClr val="000000"/>
                </a:solidFill>
              </a:rPr>
              <a:t>Faults attack</a:t>
            </a:r>
            <a:r>
              <a:rPr lang="en-US" sz="2800" dirty="0"/>
              <a:t>:  </a:t>
            </a:r>
            <a:r>
              <a:rPr lang="en-US" sz="2800" dirty="0" smtClean="0"/>
              <a:t>[BDL’97</a:t>
            </a:r>
            <a:r>
              <a:rPr lang="en-US" sz="2800" dirty="0"/>
              <a:t>]</a:t>
            </a:r>
            <a:br>
              <a:rPr lang="en-US" sz="2800" dirty="0"/>
            </a:br>
            <a:r>
              <a:rPr lang="en-US" sz="2800" dirty="0"/>
              <a:t>	A computer error during   </a:t>
            </a:r>
            <a:r>
              <a:rPr lang="en-US" sz="2800" dirty="0" smtClean="0"/>
              <a:t>c</a:t>
            </a:r>
            <a:r>
              <a:rPr lang="en-US" sz="2800" baseline="50000" dirty="0" smtClean="0"/>
              <a:t>d</a:t>
            </a:r>
            <a:r>
              <a:rPr lang="en-US" sz="2800" dirty="0" smtClean="0"/>
              <a:t> </a:t>
            </a:r>
            <a:r>
              <a:rPr lang="en-US" sz="2800" dirty="0"/>
              <a:t>(mod N)  </a:t>
            </a:r>
            <a:r>
              <a:rPr lang="en-US" sz="2800" dirty="0" smtClean="0"/>
              <a:t>can 	expose 	d</a:t>
            </a:r>
            <a:r>
              <a:rPr lang="en-US" sz="2800" dirty="0"/>
              <a:t>.  </a:t>
            </a:r>
            <a:r>
              <a:rPr lang="en-US" sz="2800" dirty="0" smtClean="0"/>
              <a:t>(common defense: check output with 10% 	slowdown)   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Session Keys and Mitigating </a:t>
            </a:r>
            <a:br>
              <a:rPr lang="en-US" dirty="0" smtClean="0"/>
            </a:br>
            <a:r>
              <a:rPr lang="en-US" dirty="0" smtClean="0"/>
              <a:t>TTP Privacy Concerns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45173" y="1371600"/>
            <a:ext cx="7595371" cy="492443"/>
            <a:chOff x="1433511" y="2771776"/>
            <a:chExt cx="6642237" cy="492443"/>
          </a:xfrm>
        </p:grpSpPr>
        <p:sp>
          <p:nvSpPr>
            <p:cNvPr id="5" name="TextBox 4"/>
            <p:cNvSpPr txBox="1"/>
            <p:nvPr/>
          </p:nvSpPr>
          <p:spPr>
            <a:xfrm>
              <a:off x="1433511" y="2771776"/>
              <a:ext cx="141212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Alice (</a:t>
              </a:r>
              <a:r>
                <a:rPr lang="en-US" sz="3200" u="sng" dirty="0" err="1" smtClean="0"/>
                <a:t>k</a:t>
              </a:r>
              <a:r>
                <a:rPr lang="en-US" sz="3200" u="sng" baseline="-25000" dirty="0" err="1" smtClean="0"/>
                <a:t>a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38575" y="2771776"/>
              <a:ext cx="127854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Bob (k</a:t>
              </a:r>
              <a:r>
                <a:rPr lang="en-US" sz="3200" u="sng" baseline="-25000" dirty="0" smtClean="0"/>
                <a:t>b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24252" y="2771776"/>
              <a:ext cx="1251496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>
                  <a:solidFill>
                    <a:srgbClr val="000000"/>
                  </a:solidFill>
                </a:rPr>
                <a:t>TTP (</a:t>
              </a:r>
              <a:r>
                <a:rPr lang="en-US" sz="3200" u="sng" dirty="0" err="1" smtClean="0">
                  <a:solidFill>
                    <a:srgbClr val="000000"/>
                  </a:solidFill>
                </a:rPr>
                <a:t>k</a:t>
              </a:r>
              <a:r>
                <a:rPr lang="en-US" sz="3200" u="sng" baseline="-250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3200" u="sng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" y="2016443"/>
            <a:ext cx="6477000" cy="444044"/>
            <a:chOff x="838200" y="3594556"/>
            <a:chExt cx="6477000" cy="444044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838200" y="4025443"/>
              <a:ext cx="6477000" cy="1315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22213" y="3594556"/>
              <a:ext cx="2708975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1. E(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t</a:t>
              </a:r>
              <a:r>
                <a:rPr lang="en-US" sz="2400" dirty="0" smtClean="0"/>
                <a:t>, “talk to bob”)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771954" y="2826031"/>
            <a:ext cx="2875386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Choose random K</a:t>
            </a:r>
            <a:r>
              <a:rPr lang="en-US" sz="2400" baseline="-25000" dirty="0" smtClean="0"/>
              <a:t>AB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38200" y="3464243"/>
            <a:ext cx="6477000" cy="838200"/>
            <a:chOff x="838200" y="4038600"/>
            <a:chExt cx="6477000" cy="838200"/>
          </a:xfrm>
        </p:grpSpPr>
        <p:sp>
          <p:nvSpPr>
            <p:cNvPr id="17" name="TextBox 16"/>
            <p:cNvSpPr txBox="1"/>
            <p:nvPr/>
          </p:nvSpPr>
          <p:spPr>
            <a:xfrm>
              <a:off x="2395275" y="4038600"/>
              <a:ext cx="3495316" cy="73866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3. E(</a:t>
              </a:r>
              <a:r>
                <a:rPr lang="en-US" sz="2400" dirty="0" err="1"/>
                <a:t>k</a:t>
              </a:r>
              <a:r>
                <a:rPr lang="en-US" sz="2400" baseline="-25000" dirty="0" err="1" smtClean="0"/>
                <a:t>a</a:t>
              </a:r>
              <a:r>
                <a:rPr lang="en-US" sz="2400" dirty="0" smtClean="0"/>
                <a:t>, “A,B” || 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ab</a:t>
              </a:r>
              <a:r>
                <a:rPr lang="en-US" sz="2400" dirty="0" smtClean="0"/>
                <a:t>) </a:t>
              </a:r>
              <a:endParaRPr lang="en-US" sz="2400" dirty="0"/>
            </a:p>
            <a:p>
              <a:r>
                <a:rPr lang="en-US" sz="2400" dirty="0" smtClean="0"/>
                <a:t>    ticket = E(k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, “A,B” || 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ab</a:t>
              </a:r>
              <a:r>
                <a:rPr lang="en-US" sz="2400" dirty="0" smtClean="0"/>
                <a:t>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838200" y="4863643"/>
              <a:ext cx="6477000" cy="13157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38200" y="4616607"/>
            <a:ext cx="3852840" cy="828836"/>
            <a:chOff x="838200" y="5190964"/>
            <a:chExt cx="3852840" cy="828836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838200" y="6019800"/>
              <a:ext cx="3293713" cy="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38200" y="5190964"/>
              <a:ext cx="3852840" cy="73866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. E(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ab</a:t>
              </a:r>
              <a:r>
                <a:rPr lang="en-US" sz="2400" dirty="0" smtClean="0"/>
                <a:t>, “Hi.”) </a:t>
              </a:r>
              <a:endParaRPr lang="en-US" sz="2400" dirty="0"/>
            </a:p>
            <a:p>
              <a:r>
                <a:rPr lang="en-US" sz="2400" dirty="0" smtClean="0"/>
                <a:t>    ticket = E(k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, “A,B” || </a:t>
              </a:r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ab</a:t>
              </a:r>
              <a:r>
                <a:rPr lang="en-US" sz="2400" dirty="0" smtClean="0"/>
                <a:t>)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943387" y="5662136"/>
            <a:ext cx="2735475" cy="73866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5. D(k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, “A,B” || 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ab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    D(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ab</a:t>
            </a:r>
            <a:r>
              <a:rPr lang="en-US" sz="2400" dirty="0" smtClean="0"/>
              <a:t>, “Hi.” || K</a:t>
            </a:r>
            <a:r>
              <a:rPr lang="en-US" sz="2400" baseline="-25000" dirty="0" smtClean="0"/>
              <a:t>new</a:t>
            </a:r>
            <a:r>
              <a:rPr lang="en-US" sz="2400" dirty="0" smtClean="0"/>
              <a:t>)</a:t>
            </a:r>
            <a:endParaRPr lang="en-US" sz="2400" baseline="-25000" dirty="0" smtClean="0"/>
          </a:p>
        </p:txBody>
      </p:sp>
      <p:sp>
        <p:nvSpPr>
          <p:cNvPr id="30" name="Snip Single Corner Rectangle 29"/>
          <p:cNvSpPr/>
          <p:nvPr/>
        </p:nvSpPr>
        <p:spPr>
          <a:xfrm>
            <a:off x="6477000" y="5595619"/>
            <a:ext cx="2512461" cy="1033781"/>
          </a:xfrm>
          <a:prstGeom prst="snip1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Basis for </a:t>
            </a:r>
            <a:r>
              <a:rPr lang="en-US" sz="3200" dirty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erberos</a:t>
            </a:r>
          </a:p>
        </p:txBody>
      </p:sp>
    </p:spTree>
    <p:extLst>
      <p:ext uri="{BB962C8B-B14F-4D97-AF65-F5344CB8AC3E}">
        <p14:creationId xmlns:p14="http://schemas.microsoft.com/office/powerpoint/2010/main" val="31894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if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817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RSA Key Generation Trouble 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Heninger</a:t>
            </a:r>
            <a:r>
              <a:rPr lang="en-US" sz="2000" dirty="0" smtClean="0"/>
              <a:t> et al./</a:t>
            </a:r>
            <a:r>
              <a:rPr lang="en-US" sz="2000" dirty="0" err="1" smtClean="0"/>
              <a:t>Lenstra</a:t>
            </a:r>
            <a:r>
              <a:rPr lang="en-US" sz="2000" dirty="0" smtClean="0"/>
              <a:t> et al.]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OpenSSL</a:t>
            </a:r>
            <a:r>
              <a:rPr lang="en-US" dirty="0" smtClean="0"/>
              <a:t> RSA key generation  (abstract):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buNone/>
            </a:pPr>
            <a:endParaRPr lang="en-US" dirty="0" smtClean="0">
              <a:cs typeface="Arial"/>
            </a:endParaRPr>
          </a:p>
          <a:p>
            <a:pPr marL="0" indent="0">
              <a:spcBef>
                <a:spcPts val="1176"/>
              </a:spcBef>
              <a:buNone/>
            </a:pPr>
            <a:r>
              <a:rPr lang="en-US" dirty="0" smtClean="0">
                <a:cs typeface="Arial"/>
              </a:rPr>
              <a:t>Suppose poor entropy at startup:</a:t>
            </a:r>
          </a:p>
          <a:p>
            <a:r>
              <a:rPr lang="en-US" dirty="0">
                <a:cs typeface="Arial"/>
              </a:rPr>
              <a:t>S</a:t>
            </a:r>
            <a:r>
              <a:rPr lang="en-US" dirty="0" smtClean="0">
                <a:cs typeface="Arial"/>
              </a:rPr>
              <a:t>ame p will be generated by multiple devices, but different q</a:t>
            </a:r>
          </a:p>
          <a:p>
            <a:r>
              <a:rPr lang="en-US" dirty="0" smtClean="0">
                <a:cs typeface="Arial"/>
              </a:rPr>
              <a:t>N</a:t>
            </a:r>
            <a:r>
              <a:rPr lang="en-US" baseline="-25000" dirty="0" smtClean="0">
                <a:cs typeface="Arial"/>
              </a:rPr>
              <a:t>1</a:t>
            </a:r>
            <a:r>
              <a:rPr lang="en-US" dirty="0" smtClean="0">
                <a:cs typeface="Arial"/>
              </a:rPr>
              <a:t> , N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  :   RSA keys from different devices   ⇒   </a:t>
            </a:r>
            <a:r>
              <a:rPr lang="en-US" dirty="0" err="1" smtClean="0">
                <a:cs typeface="Arial"/>
              </a:rPr>
              <a:t>gcd</a:t>
            </a:r>
            <a:r>
              <a:rPr lang="en-US" dirty="0" smtClean="0">
                <a:cs typeface="Arial"/>
              </a:rPr>
              <a:t>(N</a:t>
            </a:r>
            <a:r>
              <a:rPr lang="en-US" baseline="-25000" dirty="0" smtClean="0">
                <a:cs typeface="Arial"/>
              </a:rPr>
              <a:t>1</a:t>
            </a:r>
            <a:r>
              <a:rPr lang="en-US" dirty="0" smtClean="0">
                <a:cs typeface="Arial"/>
              </a:rPr>
              <a:t>,N</a:t>
            </a:r>
            <a:r>
              <a:rPr lang="en-US" baseline="-25000" dirty="0" smtClean="0">
                <a:cs typeface="Arial"/>
              </a:rPr>
              <a:t>2</a:t>
            </a:r>
            <a:r>
              <a:rPr lang="en-US" dirty="0" smtClean="0">
                <a:cs typeface="Arial"/>
              </a:rPr>
              <a:t>) = 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0508" y="2023408"/>
            <a:ext cx="5402984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prng.seed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(seed)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p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= 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prng.generate_random_prime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()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>
                <a:solidFill>
                  <a:schemeClr val="tx1"/>
                </a:solidFill>
                <a:latin typeface="Arial"/>
                <a:cs typeface="Arial"/>
              </a:rPr>
              <a:t>prng.add_randomness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(bits)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q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= </a:t>
            </a:r>
            <a:r>
              <a:rPr lang="en-US" sz="2000" dirty="0" err="1">
                <a:solidFill>
                  <a:schemeClr val="tx1"/>
                </a:solidFill>
                <a:latin typeface="Arial"/>
                <a:cs typeface="Arial"/>
              </a:rPr>
              <a:t>prng.generate_random_prime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()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N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= p*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q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RSA Key Generation Trouble </a:t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Heninger</a:t>
            </a:r>
            <a:r>
              <a:rPr lang="en-US" sz="2000" dirty="0" smtClean="0"/>
              <a:t> et al./</a:t>
            </a:r>
            <a:r>
              <a:rPr lang="en-US" sz="2000" dirty="0" err="1" smtClean="0"/>
              <a:t>Lenstra</a:t>
            </a:r>
            <a:r>
              <a:rPr lang="en-US" sz="2000" dirty="0" smtClean="0"/>
              <a:t> et al.]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cs typeface="Arial"/>
              </a:rPr>
              <a:t>Experiment: </a:t>
            </a:r>
            <a:r>
              <a:rPr lang="en-US" i="1" dirty="0" smtClean="0">
                <a:solidFill>
                  <a:srgbClr val="990000"/>
                </a:solidFill>
                <a:cs typeface="Arial"/>
              </a:rPr>
              <a:t>factors</a:t>
            </a:r>
            <a:r>
              <a:rPr lang="en-US" dirty="0" smtClean="0">
                <a:solidFill>
                  <a:srgbClr val="990000"/>
                </a:solidFill>
                <a:cs typeface="Arial"/>
              </a:rPr>
              <a:t> </a:t>
            </a:r>
            <a:r>
              <a:rPr lang="en-US" i="1" dirty="0" smtClean="0">
                <a:solidFill>
                  <a:schemeClr val="tx2"/>
                </a:solidFill>
                <a:cs typeface="Arial"/>
              </a:rPr>
              <a:t>0.4%</a:t>
            </a:r>
            <a:r>
              <a:rPr lang="en-US" dirty="0" smtClean="0">
                <a:cs typeface="Arial"/>
              </a:rPr>
              <a:t> of public HTTPS keys!</a:t>
            </a:r>
            <a:endParaRPr lang="en-US" dirty="0">
              <a:cs typeface="Arial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dirty="0" smtClean="0">
                <a:cs typeface="Arial"/>
              </a:rPr>
              <a:t>Lesson:  Make sure random number generator is properly seeded when generating keys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Theory Primer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We will use a bit of number theory to construct:</a:t>
            </a:r>
          </a:p>
          <a:p>
            <a:pPr lvl="1"/>
            <a:r>
              <a:rPr lang="en-US" dirty="0" smtClean="0"/>
              <a:t>Key exchange protocols</a:t>
            </a:r>
          </a:p>
          <a:p>
            <a:pPr lvl="1"/>
            <a:r>
              <a:rPr lang="en-US" dirty="0" smtClean="0"/>
              <a:t>Digital signatures</a:t>
            </a:r>
          </a:p>
          <a:p>
            <a:pPr lvl="1"/>
            <a:r>
              <a:rPr lang="en-US" dirty="0" smtClean="0"/>
              <a:t>Public-key encryption</a:t>
            </a:r>
          </a:p>
          <a:p>
            <a:endParaRPr lang="en-US" dirty="0"/>
          </a:p>
          <a:p>
            <a:pPr marL="0" indent="0">
              <a:buNone/>
              <a:tabLst>
                <a:tab pos="1543050" algn="l"/>
              </a:tabLst>
            </a:pPr>
            <a:r>
              <a:rPr lang="en-US" dirty="0" smtClean="0"/>
              <a:t>More info:	</a:t>
            </a:r>
            <a:br>
              <a:rPr lang="en-US" dirty="0" smtClean="0"/>
            </a:br>
            <a:r>
              <a:rPr lang="en-US" dirty="0" smtClean="0"/>
              <a:t>    http:</a:t>
            </a:r>
            <a:r>
              <a:rPr lang="en-US" dirty="0"/>
              <a:t>//</a:t>
            </a:r>
            <a:r>
              <a:rPr lang="en-US" dirty="0" err="1"/>
              <a:t>shoup.net</a:t>
            </a:r>
            <a:r>
              <a:rPr lang="en-US" dirty="0"/>
              <a:t>/</a:t>
            </a:r>
            <a:r>
              <a:rPr lang="en-US" dirty="0" err="1"/>
              <a:t>ntb</a:t>
            </a:r>
            <a:r>
              <a:rPr lang="en-US" dirty="0"/>
              <a:t>/ntb-v2.pdf</a:t>
            </a:r>
            <a:br>
              <a:rPr lang="en-US" dirty="0"/>
            </a:br>
            <a:r>
              <a:rPr lang="en-US" dirty="0" smtClean="0"/>
              <a:t>    http</a:t>
            </a:r>
            <a:r>
              <a:rPr lang="en-US" dirty="0"/>
              <a:t>://</a:t>
            </a:r>
            <a:r>
              <a:rPr lang="en-US" dirty="0" err="1"/>
              <a:t>cseweb.ucsd.edu</a:t>
            </a:r>
            <a:r>
              <a:rPr lang="en-US" dirty="0"/>
              <a:t>/~</a:t>
            </a:r>
            <a:r>
              <a:rPr lang="en-US" dirty="0" err="1"/>
              <a:t>mihir</a:t>
            </a:r>
            <a:r>
              <a:rPr lang="en-US" dirty="0"/>
              <a:t>/cse107</a:t>
            </a:r>
            <a:r>
              <a:rPr lang="en-US" dirty="0" smtClean="0"/>
              <a:t>/</a:t>
            </a:r>
          </a:p>
          <a:p>
            <a:pPr marL="0" indent="0">
              <a:buNone/>
              <a:tabLst>
                <a:tab pos="1543050" algn="l"/>
              </a:tabLst>
            </a:pPr>
            <a:r>
              <a:rPr lang="en-US" dirty="0" smtClean="0"/>
              <a:t>and other places across the web.</a:t>
            </a:r>
            <a:endParaRPr lang="en-US" dirty="0"/>
          </a:p>
          <a:p>
            <a:pPr marL="0" indent="0">
              <a:buNone/>
              <a:tabLst>
                <a:tab pos="1543050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 smtClean="0"/>
              <a:t>Defn</a:t>
            </a:r>
            <a:r>
              <a:rPr lang="en-US" sz="2800" dirty="0" smtClean="0"/>
              <a:t>:  a = b mod N </a:t>
            </a:r>
            <a:r>
              <a:rPr lang="en-US" sz="2800" dirty="0" err="1" smtClean="0"/>
              <a:t>iff</a:t>
            </a:r>
            <a:r>
              <a:rPr lang="en-US" sz="2800" dirty="0" smtClean="0"/>
              <a:t> a-b = </a:t>
            </a:r>
            <a:r>
              <a:rPr lang="en-US" sz="2800" dirty="0" err="1" smtClean="0"/>
              <a:t>kN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Addition and multiplication work as expected, e.g., </a:t>
            </a:r>
            <a:br>
              <a:rPr lang="en-US" sz="2800" dirty="0" smtClean="0"/>
            </a:br>
            <a:r>
              <a:rPr lang="en-US" sz="2800" dirty="0" smtClean="0"/>
              <a:t>x(</a:t>
            </a:r>
            <a:r>
              <a:rPr lang="en-US" sz="2800" dirty="0" err="1" smtClean="0"/>
              <a:t>y+z</a:t>
            </a:r>
            <a:r>
              <a:rPr lang="en-US" sz="2800" dirty="0" smtClean="0"/>
              <a:t>) = x*y + x*z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Examples:</a:t>
            </a:r>
            <a:r>
              <a:rPr lang="en-US" sz="28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0" y="4545893"/>
            <a:ext cx="8329670" cy="1226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72600" y="2971800"/>
            <a:ext cx="9335889" cy="83099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dirty="0"/>
              <a:t>9 + 8 = 5 \text{~in $\Z_{12}$ because~} &amp;9+8 = 17 \text{~and~} 17 - 5 = 12\\</a:t>
            </a:r>
          </a:p>
          <a:p>
            <a:r>
              <a:rPr lang="en-US" dirty="0"/>
              <a:t>5 \times 7 = 11 \text{~in $Z_{12}$ because~} &amp;5*7 = 35 \text{~and~} 35 - 11 =  2\times 12\\</a:t>
            </a:r>
          </a:p>
          <a:p>
            <a:r>
              <a:rPr lang="en-US" dirty="0"/>
              <a:t>5 - 7 = 10 \text{~in $Z_{12}$ because~} &amp;5-7 = -2 \text{~and~} -2 - 10 = -1 \times 12\\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161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Greatest Common Divisor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21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:</a:t>
            </a:r>
            <a:r>
              <a:rPr lang="en-US" dirty="0" smtClean="0"/>
              <a:t> for integers </a:t>
            </a:r>
            <a:r>
              <a:rPr lang="en-US" dirty="0" err="1" smtClean="0"/>
              <a:t>x,y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990000"/>
                </a:solidFill>
              </a:rPr>
              <a:t>gcd</a:t>
            </a:r>
            <a:r>
              <a:rPr lang="en-US" dirty="0" smtClean="0">
                <a:solidFill>
                  <a:srgbClr val="990000"/>
                </a:solidFill>
              </a:rPr>
              <a:t>(</a:t>
            </a:r>
            <a:r>
              <a:rPr lang="en-US" dirty="0" err="1" smtClean="0">
                <a:solidFill>
                  <a:srgbClr val="990000"/>
                </a:solidFill>
              </a:rPr>
              <a:t>x,y</a:t>
            </a:r>
            <a:r>
              <a:rPr lang="en-US" dirty="0" smtClean="0">
                <a:solidFill>
                  <a:srgbClr val="990000"/>
                </a:solidFill>
              </a:rPr>
              <a:t>) </a:t>
            </a:r>
            <a:r>
              <a:rPr lang="en-US" dirty="0" smtClean="0"/>
              <a:t>is the </a:t>
            </a:r>
            <a:r>
              <a:rPr lang="en-US" i="1" dirty="0" smtClean="0">
                <a:solidFill>
                  <a:srgbClr val="990000"/>
                </a:solidFill>
              </a:rPr>
              <a:t>greatest common divisor </a:t>
            </a:r>
            <a:r>
              <a:rPr lang="en-US" dirty="0" smtClean="0"/>
              <a:t>of x and 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Fact</a:t>
            </a:r>
            <a:r>
              <a:rPr lang="en-US" dirty="0" smtClean="0"/>
              <a:t>: for all integers x, y there exists integers </a:t>
            </a:r>
            <a:r>
              <a:rPr lang="en-US" dirty="0" err="1" smtClean="0"/>
              <a:t>a,b</a:t>
            </a:r>
            <a:r>
              <a:rPr lang="en-US" dirty="0" smtClean="0"/>
              <a:t> such that:</a:t>
            </a:r>
          </a:p>
          <a:p>
            <a:pPr marL="0" indent="0" algn="ctr">
              <a:buNone/>
            </a:pPr>
            <a:r>
              <a:rPr lang="en-US" dirty="0" smtClean="0"/>
              <a:t>a*x +b*y =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 err="1" smtClean="0"/>
              <a:t>a,b</a:t>
            </a:r>
            <a:r>
              <a:rPr lang="en-US" dirty="0" smtClean="0"/>
              <a:t> can be found efficiently with the extended </a:t>
            </a:r>
            <a:r>
              <a:rPr lang="en-US" dirty="0" smtClean="0">
                <a:solidFill>
                  <a:srgbClr val="990000"/>
                </a:solidFill>
              </a:rPr>
              <a:t>Euclidian </a:t>
            </a:r>
            <a:r>
              <a:rPr lang="en-US" dirty="0" smtClean="0"/>
              <a:t>algorithm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   </a:t>
            </a:r>
            <a:r>
              <a:rPr lang="en-US" dirty="0" err="1" smtClean="0"/>
              <a:t>gcd</a:t>
            </a:r>
            <a:r>
              <a:rPr lang="en-US" dirty="0" smtClean="0"/>
              <a:t>(12, 18) = 6</a:t>
            </a:r>
            <a:br>
              <a:rPr lang="en-US" dirty="0" smtClean="0"/>
            </a:br>
            <a:r>
              <a:rPr lang="en-US" dirty="0" smtClean="0"/>
              <a:t>				2*12 + (-1)*18 = 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dirty="0" smtClean="0"/>
              <a:t>: If </a:t>
            </a:r>
            <a:r>
              <a:rPr lang="en-US" dirty="0" err="1" smtClean="0"/>
              <a:t>gcd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= 1, then we say x and y are </a:t>
            </a:r>
            <a:r>
              <a:rPr lang="en-US" i="1" dirty="0" smtClean="0">
                <a:solidFill>
                  <a:srgbClr val="990000"/>
                </a:solidFill>
              </a:rPr>
              <a:t>relative primes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Inversion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Over the </a:t>
            </a:r>
            <a:r>
              <a:rPr lang="en-US" dirty="0" err="1" smtClean="0"/>
              <a:t>rationals</a:t>
            </a:r>
            <a:r>
              <a:rPr lang="en-US" dirty="0" smtClean="0"/>
              <a:t> the inverse of 2 is ½. What about modulo 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dirty="0" smtClean="0"/>
              <a:t>: The </a:t>
            </a:r>
            <a:r>
              <a:rPr lang="en-US" i="1" dirty="0" smtClean="0">
                <a:solidFill>
                  <a:srgbClr val="990000"/>
                </a:solidFill>
              </a:rPr>
              <a:t>inverse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of an integer x is an integer y such that x*y = 1 mod N, and is denoted x</a:t>
            </a:r>
            <a:r>
              <a:rPr lang="en-US" baseline="30000" dirty="0" smtClean="0"/>
              <a:t>-1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Let N be an odd integer. Then the inverse of 2 is (N+1)/2</a:t>
            </a:r>
          </a:p>
          <a:p>
            <a:pPr marL="0" indent="0">
              <a:buNone/>
            </a:pPr>
            <a:r>
              <a:rPr lang="en-US" u="sng" dirty="0" smtClean="0"/>
              <a:t>Proof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5794738"/>
            <a:ext cx="4508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Suppose (E,D) is secure (i.e., semantically secure).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5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</a:t>
            </a:r>
            <a:r>
              <a:rPr lang="en-US" sz="2800" dirty="0" smtClean="0"/>
              <a:t>Eve sees messages, but learns nothing about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ab</a:t>
            </a:r>
            <a:endParaRPr lang="en-US" sz="2800" baseline="-250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sz="2800" dirty="0" smtClean="0">
                <a:latin typeface="Zapf Dingbats"/>
                <a:ea typeface="Zapf Dingbats"/>
                <a:cs typeface="Zapf Dingbats"/>
                <a:sym typeface="Zapf Dingbats"/>
              </a:rPr>
              <a:t>  </a:t>
            </a:r>
            <a:r>
              <a:rPr lang="en-US" sz="2800" dirty="0" smtClean="0"/>
              <a:t>TTP needed to set up every session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sz="2800" dirty="0">
                <a:latin typeface="Zapf Dingbats"/>
                <a:ea typeface="Zapf Dingbats"/>
                <a:cs typeface="Zapf Dingbats"/>
                <a:sym typeface="Zapf Dingbats"/>
              </a:rPr>
              <a:t>  </a:t>
            </a:r>
            <a:r>
              <a:rPr lang="en-US" sz="2800" dirty="0"/>
              <a:t>TTP </a:t>
            </a:r>
            <a:r>
              <a:rPr lang="en-US" sz="2800" dirty="0" smtClean="0"/>
              <a:t>can decrypt everything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45173" y="4536757"/>
            <a:ext cx="7595371" cy="492443"/>
            <a:chOff x="1433511" y="2771776"/>
            <a:chExt cx="6642237" cy="492443"/>
          </a:xfrm>
        </p:grpSpPr>
        <p:sp>
          <p:nvSpPr>
            <p:cNvPr id="6" name="TextBox 5"/>
            <p:cNvSpPr txBox="1"/>
            <p:nvPr/>
          </p:nvSpPr>
          <p:spPr>
            <a:xfrm>
              <a:off x="1433511" y="2771776"/>
              <a:ext cx="1412124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Alice (</a:t>
              </a:r>
              <a:r>
                <a:rPr lang="en-US" sz="3200" u="sng" dirty="0" err="1" smtClean="0"/>
                <a:t>k</a:t>
              </a:r>
              <a:r>
                <a:rPr lang="en-US" sz="3200" u="sng" baseline="-25000" dirty="0" err="1" smtClean="0"/>
                <a:t>a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38575" y="2771776"/>
              <a:ext cx="1278540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/>
                <a:t>Bob (k</a:t>
              </a:r>
              <a:r>
                <a:rPr lang="en-US" sz="3200" u="sng" baseline="-25000" dirty="0" smtClean="0"/>
                <a:t>b</a:t>
              </a:r>
              <a:r>
                <a:rPr lang="en-US" sz="3200" u="sng" dirty="0" smtClean="0"/>
                <a:t>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24252" y="2771776"/>
              <a:ext cx="1251496" cy="492443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3200" u="sng" dirty="0" smtClean="0">
                  <a:solidFill>
                    <a:srgbClr val="000000"/>
                  </a:solidFill>
                </a:rPr>
                <a:t>TTP (</a:t>
              </a:r>
              <a:r>
                <a:rPr lang="en-US" sz="3200" u="sng" dirty="0" err="1" smtClean="0">
                  <a:solidFill>
                    <a:srgbClr val="000000"/>
                  </a:solidFill>
                </a:rPr>
                <a:t>k</a:t>
              </a:r>
              <a:r>
                <a:rPr lang="en-US" sz="3200" u="sng" baseline="-25000" dirty="0" err="1" smtClean="0">
                  <a:solidFill>
                    <a:srgbClr val="000000"/>
                  </a:solidFill>
                </a:rPr>
                <a:t>t</a:t>
              </a:r>
              <a:r>
                <a:rPr lang="en-US" sz="3200" u="sng" dirty="0" smtClean="0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13" name="Right Brace 12"/>
          <p:cNvSpPr/>
          <p:nvPr/>
        </p:nvSpPr>
        <p:spPr>
          <a:xfrm rot="5400000">
            <a:off x="4181060" y="1721915"/>
            <a:ext cx="523597" cy="7595370"/>
          </a:xfrm>
          <a:prstGeom prst="rightBrace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57016" y="5883275"/>
            <a:ext cx="3162784" cy="60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 Sees All Traffic</a:t>
            </a:r>
          </a:p>
        </p:txBody>
      </p:sp>
    </p:spTree>
    <p:extLst>
      <p:ext uri="{BB962C8B-B14F-4D97-AF65-F5344CB8AC3E}">
        <p14:creationId xmlns:p14="http://schemas.microsoft.com/office/powerpoint/2010/main" val="24601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Elements Have Inverses?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err="1" smtClean="0"/>
              <a:t>Thm</a:t>
            </a:r>
            <a:r>
              <a:rPr lang="en-US" sz="2400" dirty="0" smtClean="0"/>
              <a:t>: an element x only has an inverse mod N </a:t>
            </a:r>
            <a:r>
              <a:rPr lang="en-US" sz="2400" dirty="0" err="1" smtClean="0"/>
              <a:t>iff</a:t>
            </a:r>
            <a:r>
              <a:rPr lang="en-US" sz="2400" dirty="0"/>
              <a:t> </a:t>
            </a:r>
            <a:r>
              <a:rPr lang="en-US" sz="2400" dirty="0" err="1" smtClean="0"/>
              <a:t>gcd</a:t>
            </a:r>
            <a:r>
              <a:rPr lang="en-US" sz="2400" dirty="0" smtClean="0"/>
              <a:t>(x, N) = 1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Computing</a:t>
            </a:r>
            <a:r>
              <a:rPr lang="en-US" sz="2400" dirty="0" smtClean="0"/>
              <a:t>: Calculate </a:t>
            </a:r>
            <a:r>
              <a:rPr lang="en-US" sz="2400" dirty="0" err="1" smtClean="0"/>
              <a:t>gcd</a:t>
            </a:r>
            <a:r>
              <a:rPr lang="en-US" sz="2400" dirty="0" smtClean="0"/>
              <a:t>(</a:t>
            </a:r>
            <a:r>
              <a:rPr lang="en-US" sz="2400" dirty="0" err="1" smtClean="0"/>
              <a:t>x,N</a:t>
            </a:r>
            <a:r>
              <a:rPr lang="en-US" sz="2400" dirty="0" smtClean="0"/>
              <a:t>) using extended Euclidian to come up with  ax + </a:t>
            </a:r>
            <a:r>
              <a:rPr lang="en-US" sz="2400" dirty="0" err="1" smtClean="0"/>
              <a:t>bN</a:t>
            </a:r>
            <a:r>
              <a:rPr lang="en-US" sz="2400" dirty="0" smtClean="0"/>
              <a:t> = 1. Then a*x =1 mod N, so a is the inverse for x.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Example:</a:t>
            </a:r>
            <a:r>
              <a:rPr lang="en-US" sz="2400" dirty="0" smtClean="0"/>
              <a:t> For N = 12, we have the following invertible elements: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70798" y="4413409"/>
            <a:ext cx="5202404" cy="2215991"/>
            <a:chOff x="1583555" y="3510677"/>
            <a:chExt cx="5202404" cy="2215991"/>
          </a:xfrm>
        </p:grpSpPr>
        <p:sp>
          <p:nvSpPr>
            <p:cNvPr id="5" name="TextBox 4"/>
            <p:cNvSpPr txBox="1"/>
            <p:nvPr/>
          </p:nvSpPr>
          <p:spPr>
            <a:xfrm>
              <a:off x="1583555" y="3510677"/>
              <a:ext cx="1812095" cy="221599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gcd</a:t>
              </a:r>
              <a:r>
                <a:rPr lang="en-US" sz="2400" dirty="0"/>
                <a:t>(0, 12) = 0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>
                  <a:solidFill>
                    <a:srgbClr val="990000"/>
                  </a:solidFill>
                </a:rPr>
                <a:t>(1, 12) = </a:t>
              </a:r>
              <a:r>
                <a:rPr lang="en-US" sz="2400" dirty="0" smtClean="0">
                  <a:solidFill>
                    <a:srgbClr val="990000"/>
                  </a:solidFill>
                </a:rPr>
                <a:t>1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(2, 12) = 2 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(3, 12) = 3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(4, 12) = 4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 smtClean="0">
                  <a:solidFill>
                    <a:srgbClr val="990000"/>
                  </a:solidFill>
                </a:rPr>
                <a:t>(5, 12) =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3445" y="3510677"/>
              <a:ext cx="1982514" cy="221599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err="1"/>
                <a:t>gcd</a:t>
              </a:r>
              <a:r>
                <a:rPr lang="en-US" sz="2400" dirty="0"/>
                <a:t>(6, 12) = </a:t>
              </a:r>
              <a:r>
                <a:rPr lang="en-US" sz="2400" dirty="0" smtClean="0"/>
                <a:t>6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 smtClean="0">
                  <a:solidFill>
                    <a:srgbClr val="990000"/>
                  </a:solidFill>
                </a:rPr>
                <a:t>(7, </a:t>
              </a:r>
              <a:r>
                <a:rPr lang="en-US" sz="2400" dirty="0">
                  <a:solidFill>
                    <a:srgbClr val="990000"/>
                  </a:solidFill>
                </a:rPr>
                <a:t>12) = </a:t>
              </a:r>
              <a:r>
                <a:rPr lang="en-US" sz="2400" dirty="0" smtClean="0">
                  <a:solidFill>
                    <a:srgbClr val="990000"/>
                  </a:solidFill>
                </a:rPr>
                <a:t>1</a:t>
              </a:r>
              <a:endParaRPr lang="en-US" sz="2400" dirty="0">
                <a:solidFill>
                  <a:srgbClr val="990000"/>
                </a:solidFill>
              </a:endParaRP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(8, </a:t>
              </a:r>
              <a:r>
                <a:rPr lang="en-US" sz="2400" dirty="0"/>
                <a:t>12) = 4</a:t>
              </a:r>
              <a:endParaRPr lang="en-US" sz="2400" dirty="0" smtClean="0"/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(9, 12) = 3 </a:t>
              </a:r>
            </a:p>
            <a:p>
              <a:r>
                <a:rPr lang="en-US" sz="2400" dirty="0" err="1" smtClean="0"/>
                <a:t>gcd</a:t>
              </a:r>
              <a:r>
                <a:rPr lang="en-US" sz="2400" dirty="0" smtClean="0"/>
                <a:t>(10, 12) = 2</a:t>
              </a:r>
            </a:p>
            <a:p>
              <a:r>
                <a:rPr lang="en-US" sz="2400" dirty="0" err="1" smtClean="0">
                  <a:solidFill>
                    <a:srgbClr val="990000"/>
                  </a:solidFill>
                </a:rPr>
                <a:t>gcd</a:t>
              </a:r>
              <a:r>
                <a:rPr lang="en-US" sz="2400" dirty="0" smtClean="0">
                  <a:solidFill>
                    <a:srgbClr val="990000"/>
                  </a:solidFill>
                </a:rPr>
                <a:t>(11, 12)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3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Twinkle Twinkle Little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:</a:t>
            </a:r>
            <a:r>
              <a:rPr lang="en-US" dirty="0" smtClean="0"/>
              <a:t> Let Z</a:t>
            </a:r>
            <a:r>
              <a:rPr lang="en-US" baseline="30000" dirty="0" smtClean="0"/>
              <a:t>*</a:t>
            </a:r>
            <a:r>
              <a:rPr lang="en-US" dirty="0" smtClean="0"/>
              <a:t> be the set of invertible elements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(i.e., the set {x in N | </a:t>
            </a:r>
            <a:r>
              <a:rPr lang="en-US" dirty="0" err="1" smtClean="0"/>
              <a:t>gcd</a:t>
            </a:r>
            <a:r>
              <a:rPr lang="en-US" dirty="0" smtClean="0"/>
              <a:t>(x, N) = 1})</a:t>
            </a:r>
            <a:endParaRPr lang="en-US" baseline="30000" dirty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= {1, 2, 3, ..., p-1} for all primes 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Z</a:t>
            </a:r>
            <a:r>
              <a:rPr lang="en-US" baseline="-25000" dirty="0" smtClean="0"/>
              <a:t>12</a:t>
            </a:r>
            <a:r>
              <a:rPr lang="en-US" baseline="30000" dirty="0" smtClean="0"/>
              <a:t>*</a:t>
            </a:r>
            <a:r>
              <a:rPr lang="en-US" dirty="0" smtClean="0"/>
              <a:t> = {1, 5, 7, 11}</a:t>
            </a:r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Fermat’s </a:t>
            </a:r>
            <a:r>
              <a:rPr lang="en-US" dirty="0"/>
              <a:t>T</a:t>
            </a:r>
            <a:r>
              <a:rPr lang="en-US" dirty="0" smtClean="0"/>
              <a:t>heorem (1640)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 err="1" smtClean="0"/>
              <a:t>Thm</a:t>
            </a:r>
            <a:r>
              <a:rPr lang="en-US" b="1" dirty="0" smtClean="0"/>
              <a:t>:     </a:t>
            </a:r>
            <a:r>
              <a:rPr lang="en-US" dirty="0" smtClean="0"/>
              <a:t>Let p be a prime</a:t>
            </a:r>
            <a:endParaRPr lang="en-US" b="1" dirty="0"/>
          </a:p>
          <a:p>
            <a:pPr marL="0" indent="0">
              <a:spcBef>
                <a:spcPts val="1824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	∀ x ∈ (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:      x</a:t>
            </a:r>
            <a:r>
              <a:rPr lang="en-US" sz="3200" baseline="30000" dirty="0" smtClean="0">
                <a:solidFill>
                  <a:srgbClr val="000000"/>
                </a:solidFill>
              </a:rPr>
              <a:t>p-1</a:t>
            </a:r>
            <a:r>
              <a:rPr lang="en-US" dirty="0" smtClean="0">
                <a:solidFill>
                  <a:srgbClr val="000000"/>
                </a:solidFill>
              </a:rPr>
              <a:t>  =  1  mod p</a:t>
            </a:r>
            <a:r>
              <a:rPr lang="en-US" baseline="-250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b="1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Example</a:t>
            </a:r>
            <a:r>
              <a:rPr lang="en-US" dirty="0" smtClean="0">
                <a:solidFill>
                  <a:srgbClr val="000000"/>
                </a:solidFill>
              </a:rPr>
              <a:t>:    p=5.         3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= 81 = 1    in   Z</a:t>
            </a:r>
            <a:r>
              <a:rPr lang="en-US" baseline="-25000" dirty="0" smtClean="0">
                <a:solidFill>
                  <a:srgbClr val="000000"/>
                </a:solidFill>
              </a:rPr>
              <a:t>5</a:t>
            </a:r>
          </a:p>
          <a:p>
            <a:pPr marL="0" indent="0">
              <a:buNone/>
            </a:pPr>
            <a:endParaRPr lang="en-US" baseline="-25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0000"/>
                </a:solidFill>
              </a:rPr>
              <a:t>Example Application</a:t>
            </a:r>
            <a:r>
              <a:rPr lang="en-US" dirty="0" smtClean="0">
                <a:solidFill>
                  <a:srgbClr val="000000"/>
                </a:solidFill>
              </a:rPr>
              <a:t>:    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x </a:t>
            </a:r>
            <a:r>
              <a:rPr lang="en-US" dirty="0"/>
              <a:t>∈ (</a:t>
            </a:r>
            <a:r>
              <a:rPr lang="en-US" dirty="0" err="1"/>
              <a:t>Z</a:t>
            </a:r>
            <a:r>
              <a:rPr lang="en-US" baseline="-25000" dirty="0" err="1"/>
              <a:t>p</a:t>
            </a:r>
            <a:r>
              <a:rPr lang="en-US" dirty="0"/>
              <a:t>)</a:t>
            </a:r>
            <a:r>
              <a:rPr lang="en-US" baseline="30000" dirty="0"/>
              <a:t>*</a:t>
            </a:r>
            <a:r>
              <a:rPr lang="en-US" dirty="0"/>
              <a:t>  </a:t>
            </a:r>
            <a:r>
              <a:rPr lang="en-US" dirty="0" smtClean="0"/>
              <a:t>    ⇒    x⋅x</a:t>
            </a:r>
            <a:r>
              <a:rPr lang="en-US" baseline="30000" dirty="0" smtClean="0"/>
              <a:t>p-2</a:t>
            </a:r>
            <a:r>
              <a:rPr lang="en-US" dirty="0" smtClean="0"/>
              <a:t>  =  1      </a:t>
            </a:r>
            <a:r>
              <a:rPr lang="en-US" dirty="0"/>
              <a:t>⇒ </a:t>
            </a:r>
            <a:r>
              <a:rPr lang="en-US" dirty="0" smtClean="0"/>
              <a:t>   x</a:t>
            </a:r>
            <a:r>
              <a:rPr lang="en-US" baseline="30000" dirty="0" smtClean="0"/>
              <a:t>−1</a:t>
            </a:r>
            <a:r>
              <a:rPr lang="en-US" dirty="0" smtClean="0"/>
              <a:t> = x</a:t>
            </a:r>
            <a:r>
              <a:rPr lang="en-US" baseline="30000" dirty="0" smtClean="0"/>
              <a:t>p-2</a:t>
            </a:r>
            <a:r>
              <a:rPr lang="en-US" dirty="0" smtClean="0"/>
              <a:t>    in 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pPr marL="0" indent="0">
              <a:spcBef>
                <a:spcPts val="2424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(this is less efficient than extended Euclidian, and for demonstration purposes only.)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Generating Primes*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Suppose we want a large prime, e.g., 1024-bits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7200" y="2133599"/>
            <a:ext cx="8229600" cy="1787525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r>
              <a:rPr lang="en-US" sz="2800" dirty="0"/>
              <a:t>Step 1: 	choose a random p from </a:t>
            </a:r>
            <a:r>
              <a:rPr lang="en-US" sz="2800" dirty="0" smtClean="0"/>
              <a:t>[2</a:t>
            </a:r>
            <a:r>
              <a:rPr lang="en-US" sz="2800" baseline="30000" dirty="0" smtClean="0"/>
              <a:t>1024</a:t>
            </a:r>
            <a:r>
              <a:rPr lang="en-US" sz="2800" dirty="0" smtClean="0"/>
              <a:t>,2</a:t>
            </a:r>
            <a:r>
              <a:rPr lang="en-US" sz="2800" baseline="30000" dirty="0" smtClean="0"/>
              <a:t>1025</a:t>
            </a:r>
            <a:r>
              <a:rPr lang="en-US" sz="2800" dirty="0" smtClean="0"/>
              <a:t>-</a:t>
            </a:r>
            <a:r>
              <a:rPr lang="en-US" sz="2800" dirty="0"/>
              <a:t>1]</a:t>
            </a:r>
          </a:p>
          <a:p>
            <a:r>
              <a:rPr lang="en-US" sz="2800" dirty="0"/>
              <a:t>Step 2: 	test if 2</a:t>
            </a:r>
            <a:r>
              <a:rPr lang="en-US" sz="2800" baseline="30000" dirty="0"/>
              <a:t>p-1</a:t>
            </a:r>
            <a:r>
              <a:rPr lang="en-US" sz="2800" dirty="0"/>
              <a:t> = 1 in </a:t>
            </a:r>
            <a:r>
              <a:rPr lang="en-US" sz="2800" dirty="0" err="1"/>
              <a:t>Z</a:t>
            </a:r>
            <a:r>
              <a:rPr lang="en-US" sz="2800" baseline="-25000" dirty="0" err="1"/>
              <a:t>p</a:t>
            </a:r>
            <a:r>
              <a:rPr lang="en-US" sz="2800" dirty="0"/>
              <a:t>. If so, output p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		else </a:t>
            </a:r>
            <a:r>
              <a:rPr lang="en-US" sz="2800" dirty="0" err="1" smtClean="0"/>
              <a:t>goto</a:t>
            </a:r>
            <a:r>
              <a:rPr lang="en-US" sz="2800" dirty="0" smtClean="0"/>
              <a:t> </a:t>
            </a:r>
            <a:r>
              <a:rPr lang="en-US" sz="2800" dirty="0"/>
              <a:t>step </a:t>
            </a:r>
            <a:r>
              <a:rPr lang="en-US" sz="2800" dirty="0" smtClean="0"/>
              <a:t>1 </a:t>
            </a:r>
            <a:br>
              <a:rPr lang="en-US" sz="2800" dirty="0" smtClean="0"/>
            </a:br>
            <a:r>
              <a:rPr lang="en-US" sz="2800" dirty="0" smtClean="0"/>
              <a:t>		(only a few 100 </a:t>
            </a:r>
            <a:r>
              <a:rPr lang="en-US" sz="2800" dirty="0" err="1" smtClean="0"/>
              <a:t>iter</a:t>
            </a:r>
            <a:r>
              <a:rPr lang="en-US" sz="2800" dirty="0" smtClean="0"/>
              <a:t>. needed)</a:t>
            </a:r>
            <a:endParaRPr lang="en-US" sz="28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8686800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800" dirty="0" err="1" smtClean="0"/>
              <a:t>Pr</a:t>
            </a:r>
            <a:r>
              <a:rPr lang="en-US" sz="2800" dirty="0" smtClean="0"/>
              <a:t>[p not prime] &lt; 2</a:t>
            </a:r>
            <a:r>
              <a:rPr lang="en-US" sz="2800" baseline="30000" dirty="0" smtClean="0"/>
              <a:t>-60</a:t>
            </a:r>
            <a:r>
              <a:rPr lang="en-US" sz="2800" dirty="0" smtClean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3675" y="5486400"/>
            <a:ext cx="7654925" cy="1286907"/>
            <a:chOff x="193675" y="5486400"/>
            <a:chExt cx="7654925" cy="1286907"/>
          </a:xfrm>
        </p:grpSpPr>
        <p:sp>
          <p:nvSpPr>
            <p:cNvPr id="7" name="Oval 6"/>
            <p:cNvSpPr/>
            <p:nvPr/>
          </p:nvSpPr>
          <p:spPr>
            <a:xfrm>
              <a:off x="2438400" y="5486400"/>
              <a:ext cx="5410200" cy="1143000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000" dirty="0" smtClean="0">
                  <a:solidFill>
                    <a:schemeClr val="bg1"/>
                  </a:solidFill>
                </a:rPr>
                <a:t>All n-bit numbers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5684838"/>
              <a:ext cx="1676400" cy="715962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primes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724400" y="6271419"/>
              <a:ext cx="228600" cy="205581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endParaRPr lang="en-US" sz="20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675" y="6403975"/>
              <a:ext cx="2816276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r>
                <a:rPr lang="en-US" sz="2400" dirty="0" smtClean="0"/>
                <a:t>Tiny set that fails test</a:t>
              </a:r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 flipV="1">
              <a:off x="3009951" y="6403975"/>
              <a:ext cx="1714449" cy="184666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ular Callout 14"/>
          <p:cNvSpPr/>
          <p:nvPr/>
        </p:nvSpPr>
        <p:spPr>
          <a:xfrm>
            <a:off x="1047801" y="4698087"/>
            <a:ext cx="1962150" cy="788313"/>
          </a:xfrm>
          <a:prstGeom prst="wedgeRoundRectCallout">
            <a:avLst>
              <a:gd name="adj1" fmla="val 70974"/>
              <a:gd name="adj2" fmla="val -72464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“Carmichael” number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14332" y="1063823"/>
            <a:ext cx="5115336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US" sz="2000" dirty="0" smtClean="0"/>
              <a:t>*not used in modern crypto, but good example</a:t>
            </a:r>
          </a:p>
        </p:txBody>
      </p:sp>
    </p:spTree>
    <p:extLst>
      <p:ext uri="{BB962C8B-B14F-4D97-AF65-F5344CB8AC3E}">
        <p14:creationId xmlns:p14="http://schemas.microsoft.com/office/powerpoint/2010/main" val="285840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21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err="1"/>
              <a:t>Thm</a:t>
            </a:r>
            <a:r>
              <a:rPr lang="en-US" dirty="0"/>
              <a:t> (Euler): 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 </a:t>
            </a:r>
            <a:r>
              <a:rPr lang="en-US" dirty="0"/>
              <a:t>(</a:t>
            </a:r>
            <a:r>
              <a:rPr lang="en-US" dirty="0" smtClean="0"/>
              <a:t>p is prime) is </a:t>
            </a:r>
            <a:r>
              <a:rPr lang="en-US" dirty="0"/>
              <a:t>a </a:t>
            </a:r>
            <a:r>
              <a:rPr lang="en-US" i="1" dirty="0">
                <a:solidFill>
                  <a:srgbClr val="990000"/>
                </a:solidFill>
              </a:rPr>
              <a:t>cyclic group</a:t>
            </a:r>
            <a:r>
              <a:rPr lang="en-US" dirty="0"/>
              <a:t>, that </a:t>
            </a:r>
            <a:r>
              <a:rPr lang="en-US" dirty="0" smtClean="0"/>
              <a:t>is:</a:t>
            </a:r>
            <a:br>
              <a:rPr lang="en-US" dirty="0" smtClean="0"/>
            </a:br>
            <a:r>
              <a:rPr lang="en-US" dirty="0" smtClean="0"/>
              <a:t>    ∃ </a:t>
            </a:r>
            <a:r>
              <a:rPr lang="en-US" dirty="0"/>
              <a:t>g ∈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such that {</a:t>
            </a:r>
            <a:r>
              <a:rPr lang="en-US" dirty="0"/>
              <a:t>1, g, g</a:t>
            </a:r>
            <a:r>
              <a:rPr lang="en-US" baseline="30000" dirty="0"/>
              <a:t>2</a:t>
            </a:r>
            <a:r>
              <a:rPr lang="en-US" dirty="0"/>
              <a:t>, g</a:t>
            </a:r>
            <a:r>
              <a:rPr lang="en-US" baseline="30000" dirty="0"/>
              <a:t>3</a:t>
            </a:r>
            <a:r>
              <a:rPr lang="en-US" dirty="0"/>
              <a:t>, …, g</a:t>
            </a:r>
            <a:r>
              <a:rPr lang="en-US" baseline="30000" dirty="0"/>
              <a:t>p-2</a:t>
            </a:r>
            <a:r>
              <a:rPr lang="en-US" dirty="0"/>
              <a:t>} </a:t>
            </a:r>
            <a:r>
              <a:rPr lang="en-US" dirty="0" smtClean="0"/>
              <a:t>=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:</a:t>
            </a:r>
            <a:r>
              <a:rPr lang="en-US" dirty="0" smtClean="0"/>
              <a:t> g is called a </a:t>
            </a:r>
            <a:r>
              <a:rPr lang="en-US" i="1" dirty="0" smtClean="0">
                <a:solidFill>
                  <a:srgbClr val="990000"/>
                </a:solidFill>
              </a:rPr>
              <a:t>generator</a:t>
            </a:r>
            <a:r>
              <a:rPr lang="en-US" dirty="0" smtClean="0"/>
              <a:t> of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*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/>
              <a:t>:    p=7.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{</a:t>
            </a:r>
            <a:r>
              <a:rPr lang="en-US" dirty="0"/>
              <a:t>1, 3, 3</a:t>
            </a:r>
            <a:r>
              <a:rPr lang="en-US" baseline="30000" dirty="0"/>
              <a:t>2</a:t>
            </a:r>
            <a:r>
              <a:rPr lang="en-US" dirty="0"/>
              <a:t>, 3</a:t>
            </a:r>
            <a:r>
              <a:rPr lang="en-US" baseline="30000" dirty="0"/>
              <a:t>3</a:t>
            </a:r>
            <a:r>
              <a:rPr lang="en-US" dirty="0"/>
              <a:t>, 3</a:t>
            </a:r>
            <a:r>
              <a:rPr lang="en-US" baseline="30000" dirty="0"/>
              <a:t>4</a:t>
            </a:r>
            <a:r>
              <a:rPr lang="en-US" dirty="0"/>
              <a:t>, 3</a:t>
            </a:r>
            <a:r>
              <a:rPr lang="en-US" baseline="30000" dirty="0"/>
              <a:t>5</a:t>
            </a:r>
            <a:r>
              <a:rPr lang="en-US" dirty="0"/>
              <a:t>} = {1, 3, 2, 6, 4, 5} = </a:t>
            </a:r>
            <a:r>
              <a:rPr lang="en-US" dirty="0" smtClean="0"/>
              <a:t>Z</a:t>
            </a:r>
            <a:r>
              <a:rPr lang="en-US" baseline="-25000" dirty="0" smtClean="0"/>
              <a:t>7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but not </a:t>
            </a:r>
            <a:r>
              <a:rPr lang="en-US" dirty="0"/>
              <a:t>every elem. is a </a:t>
            </a:r>
            <a:r>
              <a:rPr lang="en-US" dirty="0" smtClean="0"/>
              <a:t>generator, e.g., 2 for Z</a:t>
            </a:r>
            <a:r>
              <a:rPr lang="en-US" baseline="-25000" dirty="0" smtClean="0"/>
              <a:t>7</a:t>
            </a:r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   {</a:t>
            </a:r>
            <a:r>
              <a:rPr lang="en-US" dirty="0"/>
              <a:t>1, 2, 2</a:t>
            </a:r>
            <a:r>
              <a:rPr lang="en-US" baseline="30000" dirty="0"/>
              <a:t>2</a:t>
            </a:r>
            <a:r>
              <a:rPr lang="en-US" dirty="0"/>
              <a:t>, 2</a:t>
            </a:r>
            <a:r>
              <a:rPr lang="en-US" baseline="30000" dirty="0"/>
              <a:t>3</a:t>
            </a:r>
            <a:r>
              <a:rPr lang="en-US" dirty="0"/>
              <a:t>, 2</a:t>
            </a:r>
            <a:r>
              <a:rPr lang="en-US" baseline="30000" dirty="0"/>
              <a:t>4</a:t>
            </a:r>
            <a:r>
              <a:rPr lang="en-US" dirty="0"/>
              <a:t>, 2</a:t>
            </a:r>
            <a:r>
              <a:rPr lang="en-US" baseline="30000" dirty="0"/>
              <a:t>5</a:t>
            </a:r>
            <a:r>
              <a:rPr lang="en-US" dirty="0"/>
              <a:t>} = {1, 2, 4}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5456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For  </a:t>
            </a:r>
            <a:r>
              <a:rPr lang="en-US" dirty="0" smtClean="0">
                <a:solidFill>
                  <a:srgbClr val="000000"/>
                </a:solidFill>
              </a:rPr>
              <a:t>x ∈ 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p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the set   {1 , </a:t>
            </a:r>
            <a:r>
              <a:rPr lang="en-US" dirty="0" smtClean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x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x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, …</a:t>
            </a:r>
            <a:r>
              <a:rPr lang="en-US" baseline="30000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}  is called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	the </a:t>
            </a:r>
            <a:r>
              <a:rPr lang="en-US" i="1" dirty="0">
                <a:solidFill>
                  <a:srgbClr val="990000"/>
                </a:solidFill>
              </a:rPr>
              <a:t>group generated by </a:t>
            </a:r>
            <a:r>
              <a:rPr lang="en-US" i="1" dirty="0" smtClean="0">
                <a:solidFill>
                  <a:srgbClr val="99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,   </a:t>
            </a:r>
            <a:r>
              <a:rPr lang="en-US" dirty="0">
                <a:solidFill>
                  <a:srgbClr val="000000"/>
                </a:solidFill>
              </a:rPr>
              <a:t>denoted  </a:t>
            </a:r>
            <a:r>
              <a:rPr lang="en-US" dirty="0" smtClean="0">
                <a:solidFill>
                  <a:srgbClr val="000000"/>
                </a:solidFill>
              </a:rPr>
              <a:t>&lt;x&gt;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err="1">
                <a:solidFill>
                  <a:srgbClr val="000000"/>
                </a:solidFill>
              </a:rPr>
              <a:t>Def</a:t>
            </a:r>
            <a:r>
              <a:rPr lang="en-US" dirty="0">
                <a:solidFill>
                  <a:srgbClr val="000000"/>
                </a:solidFill>
              </a:rPr>
              <a:t>:    the </a:t>
            </a:r>
            <a:r>
              <a:rPr lang="en-US" i="1" dirty="0">
                <a:solidFill>
                  <a:srgbClr val="990000"/>
                </a:solidFill>
              </a:rPr>
              <a:t>order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of  </a:t>
            </a:r>
            <a:r>
              <a:rPr lang="en-US" dirty="0" smtClean="0">
                <a:solidFill>
                  <a:srgbClr val="000000"/>
                </a:solidFill>
              </a:rPr>
              <a:t>x ∈ </a:t>
            </a:r>
            <a:r>
              <a:rPr lang="en-US" dirty="0" err="1" smtClean="0">
                <a:solidFill>
                  <a:srgbClr val="000000"/>
                </a:solidFill>
              </a:rPr>
              <a:t>Z</a:t>
            </a:r>
            <a:r>
              <a:rPr lang="en-US" baseline="-25000" dirty="0" err="1" smtClean="0">
                <a:solidFill>
                  <a:srgbClr val="000000"/>
                </a:solidFill>
              </a:rPr>
              <a:t>p</a:t>
            </a:r>
            <a:r>
              <a:rPr lang="en-US" baseline="30000" dirty="0" smtClean="0">
                <a:solidFill>
                  <a:srgbClr val="000000"/>
                </a:solidFill>
              </a:rPr>
              <a:t>*</a:t>
            </a:r>
            <a:r>
              <a:rPr lang="en-US" dirty="0" smtClean="0">
                <a:solidFill>
                  <a:srgbClr val="000000"/>
                </a:solidFill>
              </a:rPr>
              <a:t> is </a:t>
            </a:r>
            <a:r>
              <a:rPr lang="en-US" dirty="0">
                <a:solidFill>
                  <a:srgbClr val="000000"/>
                </a:solidFill>
              </a:rPr>
              <a:t>the size of </a:t>
            </a:r>
            <a:r>
              <a:rPr lang="en-US" dirty="0" smtClean="0">
                <a:solidFill>
                  <a:srgbClr val="000000"/>
                </a:solidFill>
              </a:rPr>
              <a:t>&lt;x&gt;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		</a:t>
            </a:r>
            <a:r>
              <a:rPr lang="en-US" dirty="0" err="1" smtClean="0"/>
              <a:t>ord</a:t>
            </a:r>
            <a:r>
              <a:rPr lang="en-US" baseline="-25000" dirty="0" err="1" smtClean="0"/>
              <a:t>p</a:t>
            </a:r>
            <a:r>
              <a:rPr lang="en-US" dirty="0"/>
              <a:t>(g)   </a:t>
            </a:r>
            <a:r>
              <a:rPr lang="en-US" dirty="0" smtClean="0"/>
              <a:t>=   </a:t>
            </a:r>
            <a:r>
              <a:rPr lang="en-US" dirty="0"/>
              <a:t>|</a:t>
            </a:r>
            <a:r>
              <a:rPr lang="en-US" dirty="0" smtClean="0"/>
              <a:t>&lt;x&gt;</a:t>
            </a:r>
            <a:r>
              <a:rPr lang="en-US" dirty="0"/>
              <a:t>| </a:t>
            </a:r>
            <a:r>
              <a:rPr lang="en-US" dirty="0" smtClean="0"/>
              <a:t>  </a:t>
            </a:r>
            <a:r>
              <a:rPr lang="en-US" dirty="0"/>
              <a:t>= </a:t>
            </a:r>
            <a:r>
              <a:rPr lang="en-US" dirty="0" smtClean="0"/>
              <a:t> (</a:t>
            </a:r>
            <a:r>
              <a:rPr lang="en-US" dirty="0"/>
              <a:t>smallest a&gt;0 </a:t>
            </a:r>
            <a:r>
              <a:rPr lang="en-US" dirty="0" err="1"/>
              <a:t>s.t.</a:t>
            </a:r>
            <a:r>
              <a:rPr lang="en-US" dirty="0"/>
              <a:t>  </a:t>
            </a:r>
            <a:r>
              <a:rPr lang="en-US" dirty="0" err="1" smtClean="0"/>
              <a:t>x</a:t>
            </a:r>
            <a:r>
              <a:rPr lang="en-US" baseline="30000" dirty="0" err="1" smtClean="0"/>
              <a:t>a</a:t>
            </a:r>
            <a:r>
              <a:rPr lang="en-US" dirty="0" smtClean="0"/>
              <a:t> </a:t>
            </a:r>
            <a:r>
              <a:rPr lang="en-US" dirty="0"/>
              <a:t>= 1 in </a:t>
            </a:r>
            <a:r>
              <a:rPr lang="en-US" dirty="0" err="1"/>
              <a:t>Z</a:t>
            </a:r>
            <a:r>
              <a:rPr lang="en-US" baseline="-25000" dirty="0" err="1"/>
              <a:t>p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000000"/>
                </a:solidFill>
              </a:rPr>
              <a:t>Examples</a:t>
            </a:r>
            <a:r>
              <a:rPr lang="en-US" dirty="0">
                <a:solidFill>
                  <a:srgbClr val="000000"/>
                </a:solidFill>
              </a:rPr>
              <a:t>:    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ord</a:t>
            </a:r>
            <a:r>
              <a:rPr lang="en-US" baseline="-25000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(3) = </a:t>
            </a:r>
            <a:r>
              <a:rPr lang="en-US" dirty="0" smtClean="0">
                <a:solidFill>
                  <a:srgbClr val="000000"/>
                </a:solidFill>
              </a:rPr>
              <a:t>6		</a:t>
            </a:r>
            <a:r>
              <a:rPr lang="en-US" dirty="0" err="1" smtClean="0">
                <a:solidFill>
                  <a:srgbClr val="000000"/>
                </a:solidFill>
              </a:rPr>
              <a:t>ord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aseline="-25000" dirty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(2) = </a:t>
            </a:r>
            <a:r>
              <a:rPr lang="en-US" dirty="0" smtClean="0">
                <a:solidFill>
                  <a:srgbClr val="000000"/>
                </a:solidFill>
              </a:rPr>
              <a:t>3		ord</a:t>
            </a:r>
            <a:r>
              <a:rPr lang="en-US" baseline="-25000" dirty="0" smtClean="0">
                <a:solidFill>
                  <a:srgbClr val="000000"/>
                </a:solidFill>
              </a:rPr>
              <a:t>7</a:t>
            </a:r>
            <a:r>
              <a:rPr lang="en-US" dirty="0">
                <a:solidFill>
                  <a:srgbClr val="000000"/>
                </a:solidFill>
              </a:rPr>
              <a:t>(1) = </a:t>
            </a:r>
            <a:r>
              <a:rPr lang="en-US" dirty="0" smtClean="0">
                <a:solidFill>
                  <a:srgbClr val="000000"/>
                </a:solidFill>
              </a:rPr>
              <a:t>1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u="sng" dirty="0" err="1">
                <a:solidFill>
                  <a:srgbClr val="000000"/>
                </a:solidFill>
              </a:rPr>
              <a:t>Thm</a:t>
            </a:r>
            <a:r>
              <a:rPr lang="de-DE" dirty="0">
                <a:solidFill>
                  <a:srgbClr val="000000"/>
                </a:solidFill>
              </a:rPr>
              <a:t> (Lagrange):   </a:t>
            </a:r>
            <a:r>
              <a:rPr lang="de-DE" dirty="0" smtClean="0">
                <a:solidFill>
                  <a:srgbClr val="000000"/>
                </a:solidFill>
              </a:rPr>
              <a:t/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∀ x∈ </a:t>
            </a:r>
            <a:r>
              <a:rPr lang="de-DE" dirty="0" err="1" smtClean="0">
                <a:solidFill>
                  <a:srgbClr val="000000"/>
                </a:solidFill>
              </a:rPr>
              <a:t>Z</a:t>
            </a:r>
            <a:r>
              <a:rPr lang="de-DE" baseline="-25000" dirty="0" err="1" smtClean="0">
                <a:solidFill>
                  <a:srgbClr val="000000"/>
                </a:solidFill>
              </a:rPr>
              <a:t>p</a:t>
            </a:r>
            <a:r>
              <a:rPr lang="de-DE" baseline="30000" dirty="0" smtClean="0">
                <a:solidFill>
                  <a:srgbClr val="000000"/>
                </a:solidFill>
              </a:rPr>
              <a:t>*</a:t>
            </a:r>
            <a:r>
              <a:rPr lang="de-DE" dirty="0" smtClean="0">
                <a:solidFill>
                  <a:srgbClr val="000000"/>
                </a:solidFill>
              </a:rPr>
              <a:t>:  </a:t>
            </a:r>
            <a:r>
              <a:rPr lang="de-DE" dirty="0" err="1" smtClean="0">
                <a:solidFill>
                  <a:srgbClr val="000000"/>
                </a:solidFill>
              </a:rPr>
              <a:t>ord</a:t>
            </a:r>
            <a:r>
              <a:rPr lang="de-DE" baseline="-25000" dirty="0" err="1" smtClean="0">
                <a:solidFill>
                  <a:srgbClr val="000000"/>
                </a:solidFill>
              </a:rPr>
              <a:t>p</a:t>
            </a:r>
            <a:r>
              <a:rPr lang="de-DE" dirty="0" smtClean="0">
                <a:solidFill>
                  <a:srgbClr val="000000"/>
                </a:solidFill>
              </a:rPr>
              <a:t>(x)   </a:t>
            </a:r>
            <a:r>
              <a:rPr lang="de-DE" dirty="0" err="1">
                <a:solidFill>
                  <a:srgbClr val="000000"/>
                </a:solidFill>
              </a:rPr>
              <a:t>divides</a:t>
            </a:r>
            <a:r>
              <a:rPr lang="de-DE" dirty="0">
                <a:solidFill>
                  <a:srgbClr val="000000"/>
                </a:solidFill>
              </a:rPr>
              <a:t>  </a:t>
            </a:r>
            <a:r>
              <a:rPr lang="de-DE" dirty="0" smtClean="0">
                <a:solidFill>
                  <a:srgbClr val="000000"/>
                </a:solidFill>
              </a:rPr>
              <a:t>p</a:t>
            </a:r>
            <a:r>
              <a:rPr lang="de-DE" dirty="0">
                <a:solidFill>
                  <a:srgbClr val="000000"/>
                </a:solidFill>
              </a:rPr>
              <a:t>-1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Euler’s generalization of Fermat  </a:t>
            </a:r>
            <a:r>
              <a:rPr lang="en-US" sz="2000" dirty="0" smtClean="0"/>
              <a:t>(1736)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 err="1" smtClean="0"/>
              <a:t>Def</a:t>
            </a:r>
            <a:r>
              <a:rPr lang="en-US" u="sng" dirty="0" smtClean="0"/>
              <a:t> </a:t>
            </a:r>
            <a:r>
              <a:rPr lang="en-US" dirty="0"/>
              <a:t>(</a:t>
            </a:r>
            <a:r>
              <a:rPr lang="en-US" i="1" dirty="0">
                <a:solidFill>
                  <a:schemeClr val="tx2"/>
                </a:solidFill>
              </a:rPr>
              <a:t>Euler’s </a:t>
            </a:r>
            <a:r>
              <a:rPr lang="en-US" i="1" dirty="0" err="1">
                <a:solidFill>
                  <a:schemeClr val="tx2"/>
                </a:solidFill>
              </a:rPr>
              <a:t>ϕ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func</a:t>
            </a:r>
            <a:r>
              <a:rPr lang="en-US" i="1" dirty="0">
                <a:solidFill>
                  <a:schemeClr val="tx2"/>
                </a:solidFill>
              </a:rPr>
              <a:t>.</a:t>
            </a:r>
            <a:r>
              <a:rPr lang="en-US" dirty="0"/>
              <a:t>):  </a:t>
            </a:r>
            <a:r>
              <a:rPr lang="en-US" dirty="0" smtClean="0"/>
              <a:t> For an integer N </a:t>
            </a:r>
            <a:r>
              <a:rPr lang="en-US" dirty="0"/>
              <a:t>define </a:t>
            </a:r>
            <a:r>
              <a:rPr lang="en-US" dirty="0" err="1" smtClean="0"/>
              <a:t>ϕ</a:t>
            </a:r>
            <a:r>
              <a:rPr lang="en-US" dirty="0" smtClean="0"/>
              <a:t> (N) = </a:t>
            </a:r>
            <a:r>
              <a:rPr lang="en-US" sz="3200" dirty="0" smtClean="0"/>
              <a:t>|</a:t>
            </a:r>
            <a:r>
              <a:rPr lang="en-US" dirty="0" smtClean="0"/>
              <a:t>Z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*</a:t>
            </a:r>
            <a:r>
              <a:rPr lang="en-US" sz="3200" dirty="0" smtClean="0"/>
              <a:t>|       </a:t>
            </a:r>
            <a:br>
              <a:rPr lang="en-US" sz="3200" dirty="0" smtClean="0"/>
            </a:br>
            <a:endParaRPr lang="en-US" sz="3200" dirty="0"/>
          </a:p>
          <a:p>
            <a:pPr marL="0" indent="0">
              <a:spcBef>
                <a:spcPts val="2376"/>
              </a:spcBef>
              <a:buNone/>
            </a:pPr>
            <a:r>
              <a:rPr lang="en-US" u="sng" dirty="0" smtClean="0"/>
              <a:t>Examples</a:t>
            </a:r>
            <a:r>
              <a:rPr lang="en-US" dirty="0" smtClean="0"/>
              <a:t>: </a:t>
            </a:r>
            <a:r>
              <a:rPr lang="en-US" dirty="0" err="1" smtClean="0"/>
              <a:t>ϕ</a:t>
            </a:r>
            <a:r>
              <a:rPr lang="en-US" dirty="0" smtClean="0"/>
              <a:t>(12) = </a:t>
            </a:r>
            <a:r>
              <a:rPr lang="en-US" sz="3200" dirty="0" smtClean="0"/>
              <a:t>|</a:t>
            </a:r>
            <a:r>
              <a:rPr lang="en-US" dirty="0" smtClean="0"/>
              <a:t>{1,5,7,11}</a:t>
            </a:r>
            <a:r>
              <a:rPr lang="en-US" sz="3200" dirty="0" smtClean="0"/>
              <a:t>| </a:t>
            </a:r>
            <a:r>
              <a:rPr lang="en-US" dirty="0" smtClean="0"/>
              <a:t>= 4     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 </a:t>
            </a:r>
            <a:r>
              <a:rPr lang="en-US" dirty="0" err="1" smtClean="0"/>
              <a:t>ϕ</a:t>
            </a:r>
            <a:r>
              <a:rPr lang="en-US" dirty="0" smtClean="0"/>
              <a:t>(p)  =   p-1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For N=</a:t>
            </a:r>
            <a:r>
              <a:rPr lang="en-US" dirty="0" err="1" smtClean="0"/>
              <a:t>p⋅q</a:t>
            </a:r>
            <a:r>
              <a:rPr lang="en-US" dirty="0" smtClean="0"/>
              <a:t>:	</a:t>
            </a:r>
            <a:r>
              <a:rPr lang="en-US" dirty="0" err="1"/>
              <a:t>ϕ</a:t>
            </a:r>
            <a:r>
              <a:rPr lang="en-US" dirty="0"/>
              <a:t> </a:t>
            </a:r>
            <a:r>
              <a:rPr lang="en-US" dirty="0" smtClean="0"/>
              <a:t>(N) = N-p-q+1 = (p-1)(q-1)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err="1" smtClean="0"/>
              <a:t>Thm</a:t>
            </a:r>
            <a:r>
              <a:rPr lang="en-US" dirty="0" smtClean="0"/>
              <a:t> (Euler):   </a:t>
            </a:r>
            <a:r>
              <a:rPr lang="en-US" dirty="0"/>
              <a:t>∀ x ∈ </a:t>
            </a:r>
            <a:r>
              <a:rPr lang="en-US" dirty="0" smtClean="0"/>
              <a:t>Z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  <a:r>
              <a:rPr lang="en-US" dirty="0"/>
              <a:t>:      </a:t>
            </a:r>
            <a:r>
              <a:rPr lang="en-US" dirty="0" err="1" smtClean="0"/>
              <a:t>x</a:t>
            </a:r>
            <a:r>
              <a:rPr lang="en-US" sz="3200" baseline="50000" dirty="0" err="1" smtClean="0"/>
              <a:t>ϕ</a:t>
            </a:r>
            <a:r>
              <a:rPr lang="en-US" sz="3200" baseline="50000" dirty="0" smtClean="0"/>
              <a:t>(</a:t>
            </a:r>
            <a:r>
              <a:rPr lang="en-US" sz="3200" baseline="50000" dirty="0"/>
              <a:t>N)</a:t>
            </a:r>
            <a:r>
              <a:rPr lang="en-US" dirty="0" smtClean="0"/>
              <a:t> </a:t>
            </a:r>
            <a:r>
              <a:rPr lang="en-US" dirty="0"/>
              <a:t>=  1 </a:t>
            </a:r>
            <a:r>
              <a:rPr lang="en-US" dirty="0" smtClean="0"/>
              <a:t>   </a:t>
            </a:r>
            <a:r>
              <a:rPr lang="en-US" dirty="0"/>
              <a:t>in </a:t>
            </a:r>
            <a:r>
              <a:rPr lang="en-US" dirty="0" smtClean="0"/>
              <a:t>Z</a:t>
            </a:r>
            <a:r>
              <a:rPr lang="en-US" baseline="-25000" dirty="0" smtClean="0"/>
              <a:t>N </a:t>
            </a:r>
            <a:endParaRPr lang="en-US" baseline="-25000" dirty="0"/>
          </a:p>
          <a:p>
            <a:pPr marL="0" indent="0">
              <a:spcBef>
                <a:spcPts val="2424"/>
              </a:spcBef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    5</a:t>
            </a:r>
            <a:r>
              <a:rPr lang="en-US" baseline="50000" dirty="0" smtClean="0"/>
              <a:t>ϕ(12)</a:t>
            </a:r>
            <a:r>
              <a:rPr lang="en-US" dirty="0" smtClean="0"/>
              <a:t> = 5</a:t>
            </a:r>
            <a:r>
              <a:rPr lang="en-US" baseline="30000" dirty="0" smtClean="0"/>
              <a:t>4</a:t>
            </a:r>
            <a:r>
              <a:rPr lang="en-US" dirty="0" smtClean="0"/>
              <a:t> = 625 = 1    in  Z</a:t>
            </a:r>
            <a:r>
              <a:rPr lang="en-US" baseline="-25000" dirty="0" smtClean="0"/>
              <a:t>12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/>
              <a:t>Generalization of Fermat.   Basis of the RSA cryptosystem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/>
              <a:t>L</a:t>
            </a:r>
            <a:r>
              <a:rPr lang="en-US" dirty="0" smtClean="0"/>
              <a:t>inear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Solve:		</a:t>
            </a:r>
            <a:r>
              <a:rPr lang="en-US" dirty="0" err="1" smtClean="0"/>
              <a:t>a⋅x</a:t>
            </a:r>
            <a:r>
              <a:rPr lang="en-US" dirty="0" smtClean="0"/>
              <a:t> + b = 0 (mod N)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Solution:	</a:t>
            </a:r>
            <a:r>
              <a:rPr lang="en-US" dirty="0" smtClean="0">
                <a:solidFill>
                  <a:srgbClr val="000000"/>
                </a:solidFill>
              </a:rPr>
              <a:t>x = −b⋅a</a:t>
            </a:r>
            <a:r>
              <a:rPr lang="en-US" baseline="30000" dirty="0" smtClean="0">
                <a:solidFill>
                  <a:srgbClr val="000000"/>
                </a:solidFill>
              </a:rPr>
              <a:t>-1  </a:t>
            </a:r>
            <a:r>
              <a:rPr lang="en-US" dirty="0" smtClean="0">
                <a:solidFill>
                  <a:srgbClr val="000000"/>
                </a:solidFill>
              </a:rPr>
              <a:t> (mod N)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ind  a</a:t>
            </a:r>
            <a:r>
              <a:rPr lang="en-US" baseline="30000" dirty="0" smtClean="0"/>
              <a:t>-1</a:t>
            </a:r>
            <a:r>
              <a:rPr lang="en-US" dirty="0" smtClean="0"/>
              <a:t> using extended Euclidian alg. </a:t>
            </a:r>
            <a:br>
              <a:rPr lang="en-US" dirty="0" smtClean="0"/>
            </a:br>
            <a:r>
              <a:rPr lang="en-US" dirty="0" smtClean="0"/>
              <a:t>Run time:   O(log</a:t>
            </a:r>
            <a:r>
              <a:rPr lang="en-US" baseline="30000" dirty="0" smtClean="0"/>
              <a:t>2</a:t>
            </a:r>
            <a:r>
              <a:rPr lang="en-US" dirty="0" smtClean="0"/>
              <a:t> 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</a:t>
            </a:r>
            <a:r>
              <a:rPr lang="en-US" dirty="0" err="1" smtClean="0"/>
              <a:t>e’th</a:t>
            </a:r>
            <a:r>
              <a:rPr lang="en-US" dirty="0" smtClean="0"/>
              <a:t> roots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What about higher degree polynomials?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000000"/>
                </a:solidFill>
              </a:rPr>
              <a:t>Example</a:t>
            </a:r>
            <a:r>
              <a:rPr lang="en-US" sz="2800" dirty="0" smtClean="0">
                <a:solidFill>
                  <a:srgbClr val="000000"/>
                </a:solidFill>
              </a:rPr>
              <a:t>: let p be a prime and  c ∈ </a:t>
            </a:r>
            <a:r>
              <a:rPr lang="en-US" sz="2800" dirty="0" err="1" smtClean="0">
                <a:solidFill>
                  <a:srgbClr val="000000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2800" dirty="0" smtClean="0">
                <a:solidFill>
                  <a:srgbClr val="000000"/>
                </a:solidFill>
              </a:rPr>
              <a:t>. Can we solve: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	x</a:t>
            </a:r>
            <a:r>
              <a:rPr lang="en-US" sz="2800" baseline="30000" dirty="0" smtClean="0">
                <a:solidFill>
                  <a:srgbClr val="000000"/>
                </a:solidFill>
              </a:rPr>
              <a:t>2</a:t>
            </a:r>
            <a:r>
              <a:rPr lang="en-US" sz="2800" dirty="0" smtClean="0">
                <a:solidFill>
                  <a:srgbClr val="000000"/>
                </a:solidFill>
              </a:rPr>
              <a:t> – c = 0		y</a:t>
            </a:r>
            <a:r>
              <a:rPr lang="en-US" sz="2800" baseline="30000" dirty="0" smtClean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 – c = 0		z</a:t>
            </a:r>
            <a:r>
              <a:rPr lang="en-US" sz="2800" baseline="30000" dirty="0" smtClean="0">
                <a:solidFill>
                  <a:srgbClr val="000000"/>
                </a:solidFill>
              </a:rPr>
              <a:t>37</a:t>
            </a:r>
            <a:r>
              <a:rPr lang="en-US" sz="2800" dirty="0" smtClean="0">
                <a:solidFill>
                  <a:srgbClr val="000000"/>
                </a:solidFill>
              </a:rPr>
              <a:t> – c = 0     in   </a:t>
            </a:r>
            <a:r>
              <a:rPr lang="en-US" sz="2800" dirty="0" err="1" smtClean="0">
                <a:solidFill>
                  <a:srgbClr val="000000"/>
                </a:solidFill>
              </a:rPr>
              <a:t>Z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u="sng" dirty="0">
                <a:solidFill>
                  <a:srgbClr val="000000"/>
                </a:solidFill>
              </a:rPr>
              <a:t>Example</a:t>
            </a:r>
            <a:r>
              <a:rPr lang="en-US" sz="2800" dirty="0">
                <a:solidFill>
                  <a:srgbClr val="000000"/>
                </a:solidFill>
              </a:rPr>
              <a:t>: let </a:t>
            </a:r>
            <a:r>
              <a:rPr lang="en-US" sz="2800" dirty="0" smtClean="0">
                <a:solidFill>
                  <a:srgbClr val="000000"/>
                </a:solidFill>
              </a:rPr>
              <a:t>N be composite. </a:t>
            </a:r>
            <a:r>
              <a:rPr lang="en-US" sz="2800" dirty="0">
                <a:solidFill>
                  <a:srgbClr val="000000"/>
                </a:solidFill>
              </a:rPr>
              <a:t>Can we solve: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		x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– c = 0		y</a:t>
            </a:r>
            <a:r>
              <a:rPr lang="en-US" sz="2800" baseline="30000" dirty="0">
                <a:solidFill>
                  <a:srgbClr val="000000"/>
                </a:solidFill>
              </a:rPr>
              <a:t>3</a:t>
            </a:r>
            <a:r>
              <a:rPr lang="en-US" sz="2800" dirty="0">
                <a:solidFill>
                  <a:srgbClr val="000000"/>
                </a:solidFill>
              </a:rPr>
              <a:t> – c = 0		z</a:t>
            </a:r>
            <a:r>
              <a:rPr lang="en-US" sz="2800" baseline="30000" dirty="0">
                <a:solidFill>
                  <a:srgbClr val="000000"/>
                </a:solidFill>
              </a:rPr>
              <a:t>37</a:t>
            </a:r>
            <a:r>
              <a:rPr lang="en-US" sz="2800" dirty="0">
                <a:solidFill>
                  <a:srgbClr val="000000"/>
                </a:solidFill>
              </a:rPr>
              <a:t> – c = 0     in   </a:t>
            </a:r>
            <a:r>
              <a:rPr lang="en-US" sz="2800" dirty="0" smtClean="0">
                <a:solidFill>
                  <a:srgbClr val="000000"/>
                </a:solidFill>
              </a:rPr>
              <a:t>Z</a:t>
            </a:r>
            <a:r>
              <a:rPr lang="en-US" sz="2800" baseline="-25000" dirty="0" smtClean="0">
                <a:solidFill>
                  <a:srgbClr val="000000"/>
                </a:solidFill>
              </a:rPr>
              <a:t>N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aseline="-25000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4648200"/>
            <a:ext cx="5486400" cy="2011363"/>
          </a:xfrm>
          <a:prstGeom prst="roundRect">
            <a:avLst/>
          </a:prstGeom>
          <a:solidFill>
            <a:schemeClr val="accent5"/>
          </a:solidFill>
          <a:ln w="28575" cap="rnd" cmpd="sng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marL="342900" indent="-342900">
              <a:buFont typeface="Zapf Dingbats" charset="0"/>
              <a:buChar char="✓"/>
            </a:pPr>
            <a:r>
              <a:rPr lang="en-US" sz="2800" dirty="0" smtClean="0">
                <a:solidFill>
                  <a:schemeClr val="bg1"/>
                </a:solidFill>
              </a:rPr>
              <a:t>Linear equations</a:t>
            </a:r>
          </a:p>
          <a:p>
            <a:pPr marL="342900" indent="-342900">
              <a:buFont typeface="Zapf Dingbats" charset="0"/>
              <a:buChar char="✓"/>
            </a:pPr>
            <a:r>
              <a:rPr lang="en-US" sz="2800" dirty="0" smtClean="0">
                <a:solidFill>
                  <a:schemeClr val="bg1"/>
                </a:solidFill>
              </a:rPr>
              <a:t>Quadratic equations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  </a:t>
            </a:r>
            <a:r>
              <a:rPr lang="en-US" sz="2800" dirty="0" smtClean="0">
                <a:solidFill>
                  <a:schemeClr val="bg1"/>
                </a:solidFill>
                <a:latin typeface="Cambria"/>
                <a:ea typeface="Zapf Dingbats"/>
                <a:cs typeface="Cambria"/>
                <a:sym typeface="Zapf Dingbats"/>
              </a:rPr>
              <a:t>Higher powers of composite N </a:t>
            </a:r>
            <a:br>
              <a:rPr lang="en-US" sz="2800" dirty="0" smtClean="0">
                <a:solidFill>
                  <a:schemeClr val="bg1"/>
                </a:solidFill>
                <a:latin typeface="Cambria"/>
                <a:ea typeface="Zapf Dingbats"/>
                <a:cs typeface="Cambria"/>
                <a:sym typeface="Zapf Dingbats"/>
              </a:rPr>
            </a:br>
            <a:r>
              <a:rPr lang="en-US" sz="2800" dirty="0" smtClean="0">
                <a:solidFill>
                  <a:schemeClr val="bg1"/>
                </a:solidFill>
                <a:latin typeface="Cambria"/>
                <a:ea typeface="Zapf Dingbats"/>
                <a:cs typeface="Cambria"/>
                <a:sym typeface="Zapf Dingbats"/>
              </a:rPr>
              <a:t>     (believed to require factoring)</a:t>
            </a:r>
            <a:endParaRPr lang="en-US" sz="2800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Big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Representing an n-bit integer  (e.g.  </a:t>
            </a:r>
            <a:r>
              <a:rPr lang="en-US" dirty="0"/>
              <a:t>n</a:t>
            </a:r>
            <a:r>
              <a:rPr lang="en-US" dirty="0" smtClean="0"/>
              <a:t>=2048) on a 32-bit machine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Note:  some processors have 128-bit registers (or more)</a:t>
            </a:r>
            <a:r>
              <a:rPr lang="en-US" dirty="0"/>
              <a:t> </a:t>
            </a:r>
            <a:r>
              <a:rPr lang="en-US" dirty="0" smtClean="0"/>
              <a:t>and support multiplication on them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00163" y="2717800"/>
            <a:ext cx="6543675" cy="1608713"/>
            <a:chOff x="1000124" y="2717800"/>
            <a:chExt cx="6543675" cy="1608713"/>
          </a:xfrm>
        </p:grpSpPr>
        <p:sp>
          <p:nvSpPr>
            <p:cNvPr id="4" name="Rectangle 3"/>
            <p:cNvSpPr/>
            <p:nvPr/>
          </p:nvSpPr>
          <p:spPr>
            <a:xfrm>
              <a:off x="1143000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94814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46628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2950448"/>
              <a:ext cx="1295400" cy="40640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32 bits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98442" y="2717800"/>
              <a:ext cx="4411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⋯</a:t>
              </a:r>
              <a:endParaRPr lang="en-US" sz="4000" b="1" dirty="0"/>
            </a:p>
          </p:txBody>
        </p:sp>
        <p:sp>
          <p:nvSpPr>
            <p:cNvPr id="9" name="Right Brace 8"/>
            <p:cNvSpPr/>
            <p:nvPr/>
          </p:nvSpPr>
          <p:spPr>
            <a:xfrm rot="5400000">
              <a:off x="4121150" y="473948"/>
              <a:ext cx="304800" cy="64770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3850" y="3864848"/>
              <a:ext cx="1896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n/32   blocks</a:t>
              </a:r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00124" y="2833291"/>
              <a:ext cx="6543675" cy="60960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Can we generate shared keys without an </a:t>
            </a:r>
            <a:r>
              <a:rPr lang="en-US" b="1" i="1" u="sng" dirty="0" smtClean="0">
                <a:solidFill>
                  <a:srgbClr val="990000"/>
                </a:solidFill>
              </a:rPr>
              <a:t>online</a:t>
            </a:r>
            <a:r>
              <a:rPr lang="en-US" i="1" u="sng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trusted 3</a:t>
            </a:r>
            <a:r>
              <a:rPr lang="en-US" baseline="30000" dirty="0" smtClean="0"/>
              <a:t>rd</a:t>
            </a:r>
            <a:r>
              <a:rPr lang="en-US" dirty="0" smtClean="0"/>
              <a:t> party?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Answer:   yes!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Starting point of public-key cryptography</a:t>
            </a:r>
            <a:r>
              <a:rPr lang="en-US" dirty="0"/>
              <a:t>: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Merkle</a:t>
            </a:r>
            <a:r>
              <a:rPr lang="en-US" dirty="0" smtClean="0"/>
              <a:t> (1974), </a:t>
            </a:r>
            <a:r>
              <a:rPr lang="en-US" dirty="0" err="1" smtClean="0"/>
              <a:t>Diffie</a:t>
            </a:r>
            <a:r>
              <a:rPr lang="en-US" dirty="0" smtClean="0"/>
              <a:t>-Hellman (1976),  RSA (1977)</a:t>
            </a:r>
          </a:p>
          <a:p>
            <a:pPr>
              <a:spcBef>
                <a:spcPts val="3624"/>
              </a:spcBef>
            </a:pPr>
            <a:r>
              <a:rPr lang="en-US" dirty="0" smtClean="0"/>
              <a:t>More recently:  ID-based enc. </a:t>
            </a:r>
            <a:r>
              <a:rPr lang="en-US" sz="2000" dirty="0" smtClean="0"/>
              <a:t>(BF 2001)</a:t>
            </a:r>
            <a:r>
              <a:rPr lang="en-US" dirty="0" smtClean="0"/>
              <a:t>,   Functional enc. </a:t>
            </a:r>
            <a:r>
              <a:rPr lang="en-US" sz="2000" dirty="0" smtClean="0"/>
              <a:t>(BSW 2011)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Given:   two n-bit integers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dirty="0" smtClean="0"/>
              <a:t>Addition and subtraction:     linear time     O(n)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Multiplication:   </a:t>
            </a:r>
          </a:p>
          <a:p>
            <a:pPr lvl="1">
              <a:spcBef>
                <a:spcPts val="2376"/>
              </a:spcBef>
            </a:pPr>
            <a:r>
              <a:rPr lang="en-US" dirty="0" smtClean="0"/>
              <a:t>naively  O(n</a:t>
            </a:r>
            <a:r>
              <a:rPr lang="en-US" baseline="30000" dirty="0" smtClean="0"/>
              <a:t>2</a:t>
            </a:r>
            <a:r>
              <a:rPr lang="en-US" dirty="0" smtClean="0"/>
              <a:t>).  </a:t>
            </a:r>
          </a:p>
          <a:p>
            <a:pPr lvl="1">
              <a:spcBef>
                <a:spcPts val="2376"/>
              </a:spcBef>
            </a:pPr>
            <a:r>
              <a:rPr lang="en-US" dirty="0" err="1" smtClean="0"/>
              <a:t>Karatsuba</a:t>
            </a:r>
            <a:r>
              <a:rPr lang="en-US" dirty="0" smtClean="0"/>
              <a:t> </a:t>
            </a:r>
            <a:r>
              <a:rPr lang="en-US" sz="1200" dirty="0" smtClean="0"/>
              <a:t>(1960)</a:t>
            </a:r>
            <a:r>
              <a:rPr lang="en-US" dirty="0" smtClean="0"/>
              <a:t>:   O(n</a:t>
            </a:r>
            <a:r>
              <a:rPr lang="en-US" baseline="30000" dirty="0" smtClean="0"/>
              <a:t>1.585</a:t>
            </a:r>
            <a:r>
              <a:rPr lang="en-US" dirty="0" smtClean="0"/>
              <a:t>) Basic idea:     (2</a:t>
            </a:r>
            <a:r>
              <a:rPr lang="en-US" baseline="30000" dirty="0" smtClean="0"/>
              <a:t>b </a:t>
            </a:r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+ x</a:t>
            </a:r>
            <a:r>
              <a:rPr lang="en-US" baseline="-25000" dirty="0"/>
              <a:t>1</a:t>
            </a:r>
            <a:r>
              <a:rPr lang="en-US" dirty="0" smtClean="0"/>
              <a:t>) × (2</a:t>
            </a:r>
            <a:r>
              <a:rPr lang="en-US" baseline="30000" dirty="0" smtClean="0"/>
              <a:t>b </a:t>
            </a:r>
            <a:r>
              <a:rPr lang="en-US" dirty="0"/>
              <a:t>y</a:t>
            </a:r>
            <a:r>
              <a:rPr lang="en-US" baseline="-25000" dirty="0" smtClean="0"/>
              <a:t>2</a:t>
            </a:r>
            <a:r>
              <a:rPr lang="en-US" dirty="0" smtClean="0"/>
              <a:t>+ y</a:t>
            </a:r>
            <a:r>
              <a:rPr lang="en-US" baseline="-25000" dirty="0"/>
              <a:t>1</a:t>
            </a:r>
            <a:r>
              <a:rPr lang="en-US" dirty="0" smtClean="0"/>
              <a:t>)   with  3 </a:t>
            </a:r>
            <a:r>
              <a:rPr lang="en-US" dirty="0" err="1" smtClean="0"/>
              <a:t>mults</a:t>
            </a:r>
            <a:r>
              <a:rPr lang="en-US" dirty="0" smtClean="0"/>
              <a:t>.</a:t>
            </a:r>
          </a:p>
          <a:p>
            <a:pPr lvl="1">
              <a:spcBef>
                <a:spcPts val="2376"/>
              </a:spcBef>
            </a:pPr>
            <a:r>
              <a:rPr lang="en-US" dirty="0" smtClean="0"/>
              <a:t>Best (asymptotic) algorithm:      </a:t>
            </a:r>
            <a:r>
              <a:rPr lang="en-US" dirty="0"/>
              <a:t>about   O(</a:t>
            </a:r>
            <a:r>
              <a:rPr lang="en-US" dirty="0" err="1" smtClean="0"/>
              <a:t>n⋅log</a:t>
            </a:r>
            <a:r>
              <a:rPr lang="en-US" dirty="0" smtClean="0"/>
              <a:t> n)</a:t>
            </a:r>
            <a:r>
              <a:rPr lang="en-US" dirty="0"/>
              <a:t>. </a:t>
            </a:r>
            <a:endParaRPr lang="en-US" dirty="0" smtClean="0"/>
          </a:p>
          <a:p>
            <a:pPr>
              <a:spcBef>
                <a:spcPts val="2976"/>
              </a:spcBef>
            </a:pPr>
            <a:r>
              <a:rPr lang="en-US" dirty="0" smtClean="0"/>
              <a:t>Division with remainder:    </a:t>
            </a:r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Finite cyclic group  G  (for example  G =  Z</a:t>
            </a:r>
            <a:r>
              <a:rPr lang="en-US" baseline="-25000" dirty="0" smtClean="0"/>
              <a:t>P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Goal: given g, x in G, compute </a:t>
            </a:r>
            <a:r>
              <a:rPr lang="en-US" dirty="0" err="1" smtClean="0"/>
              <a:t>g</a:t>
            </a:r>
            <a:r>
              <a:rPr lang="en-US" baseline="30000" dirty="0" err="1" smtClean="0"/>
              <a:t>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Example</a:t>
            </a:r>
            <a:r>
              <a:rPr lang="en-US" dirty="0" smtClean="0"/>
              <a:t>: g</a:t>
            </a:r>
            <a:r>
              <a:rPr lang="en-US" baseline="30000" dirty="0" smtClean="0"/>
              <a:t>53</a:t>
            </a:r>
            <a:r>
              <a:rPr lang="en-US" dirty="0" smtClean="0"/>
              <a:t>. x = 53 = (110101)</a:t>
            </a:r>
            <a:r>
              <a:rPr lang="en-US" baseline="-25000" dirty="0" smtClean="0"/>
              <a:t>2 </a:t>
            </a:r>
            <a:r>
              <a:rPr lang="en-US" dirty="0" smtClean="0"/>
              <a:t>= 32+16+4+1</a:t>
            </a:r>
            <a:endParaRPr lang="en-US" dirty="0"/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/>
              <a:t>	Then:    g</a:t>
            </a:r>
            <a:r>
              <a:rPr lang="en-US" sz="3200" baseline="30000" dirty="0" smtClean="0"/>
              <a:t>53</a:t>
            </a:r>
            <a:r>
              <a:rPr lang="en-US" dirty="0" smtClean="0"/>
              <a:t> = g</a:t>
            </a:r>
            <a:r>
              <a:rPr lang="en-US" sz="3200" baseline="30000" dirty="0" smtClean="0"/>
              <a:t>32+16+4+1</a:t>
            </a:r>
            <a:r>
              <a:rPr lang="en-US" sz="3200" dirty="0" smtClean="0"/>
              <a:t> </a:t>
            </a:r>
            <a:r>
              <a:rPr lang="en-US" dirty="0" smtClean="0"/>
              <a:t>= g</a:t>
            </a:r>
            <a:r>
              <a:rPr lang="en-US" sz="3200" baseline="30000" dirty="0" smtClean="0"/>
              <a:t>32</a:t>
            </a:r>
            <a:r>
              <a:rPr lang="en-US" dirty="0"/>
              <a:t>⋅</a:t>
            </a:r>
            <a:r>
              <a:rPr lang="en-US" dirty="0" smtClean="0"/>
              <a:t>g</a:t>
            </a:r>
            <a:r>
              <a:rPr lang="en-US" sz="3200" baseline="30000" dirty="0" smtClean="0"/>
              <a:t>16</a:t>
            </a:r>
            <a:r>
              <a:rPr lang="en-US" dirty="0"/>
              <a:t>⋅</a:t>
            </a:r>
            <a:r>
              <a:rPr lang="en-US" dirty="0" smtClean="0"/>
              <a:t>g</a:t>
            </a:r>
            <a:r>
              <a:rPr lang="en-US" sz="3200" baseline="30000" dirty="0" smtClean="0"/>
              <a:t>4</a:t>
            </a:r>
            <a:r>
              <a:rPr lang="en-US" dirty="0"/>
              <a:t>⋅g</a:t>
            </a:r>
            <a:r>
              <a:rPr lang="en-US" sz="3200" baseline="30000" dirty="0" smtClean="0"/>
              <a:t>1</a:t>
            </a:r>
            <a:endParaRPr lang="en-US" sz="3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1" y="5765801"/>
            <a:ext cx="623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⟶ g</a:t>
            </a:r>
            <a:r>
              <a:rPr lang="en-US" sz="3200" b="1" baseline="30000" dirty="0" smtClean="0">
                <a:solidFill>
                  <a:srgbClr val="99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 </a:t>
            </a:r>
            <a:r>
              <a:rPr lang="en-US" sz="2400" b="1" dirty="0" smtClean="0">
                <a:solidFill>
                  <a:srgbClr val="990000"/>
                </a:solidFill>
              </a:rPr>
              <a:t>g</a:t>
            </a:r>
            <a:r>
              <a:rPr lang="en-US" sz="3200" b="1" baseline="30000" dirty="0" smtClean="0">
                <a:solidFill>
                  <a:srgbClr val="990000"/>
                </a:solidFill>
              </a:rPr>
              <a:t>8</a:t>
            </a: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16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990000"/>
                </a:solidFill>
              </a:rPr>
              <a:t>⟶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32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              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00709E"/>
                </a:solidFill>
              </a:rPr>
              <a:t>g</a:t>
            </a:r>
            <a:r>
              <a:rPr lang="en-US" sz="3200" b="1" baseline="30000" dirty="0" smtClean="0">
                <a:solidFill>
                  <a:srgbClr val="00709E"/>
                </a:solidFill>
              </a:rPr>
              <a:t>53</a:t>
            </a:r>
            <a:endParaRPr lang="en-US" sz="3200" b="1" dirty="0">
              <a:solidFill>
                <a:srgbClr val="00709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4688" y="5310981"/>
            <a:ext cx="5255106" cy="793648"/>
            <a:chOff x="1584688" y="3983236"/>
            <a:chExt cx="5255106" cy="595236"/>
          </a:xfrm>
        </p:grpSpPr>
        <p:grpSp>
          <p:nvGrpSpPr>
            <p:cNvPr id="11" name="Group 10"/>
            <p:cNvGrpSpPr/>
            <p:nvPr/>
          </p:nvGrpSpPr>
          <p:grpSpPr>
            <a:xfrm>
              <a:off x="1584688" y="3983236"/>
              <a:ext cx="5255106" cy="467086"/>
              <a:chOff x="1584688" y="3983236"/>
              <a:chExt cx="5255106" cy="467086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584688" y="3983236"/>
                <a:ext cx="5255106" cy="467086"/>
              </a:xfrm>
              <a:custGeom>
                <a:avLst/>
                <a:gdLst>
                  <a:gd name="connsiteX0" fmla="*/ 0 w 5255106"/>
                  <a:gd name="connsiteY0" fmla="*/ 467086 h 467086"/>
                  <a:gd name="connsiteX1" fmla="*/ 535998 w 5255106"/>
                  <a:gd name="connsiteY1" fmla="*/ 175834 h 467086"/>
                  <a:gd name="connsiteX2" fmla="*/ 2598423 w 5255106"/>
                  <a:gd name="connsiteY2" fmla="*/ 1083 h 467086"/>
                  <a:gd name="connsiteX3" fmla="*/ 4462762 w 5255106"/>
                  <a:gd name="connsiteY3" fmla="*/ 105934 h 467086"/>
                  <a:gd name="connsiteX4" fmla="*/ 5115280 w 5255106"/>
                  <a:gd name="connsiteY4" fmla="*/ 187484 h 467086"/>
                  <a:gd name="connsiteX5" fmla="*/ 5255106 w 5255106"/>
                  <a:gd name="connsiteY5" fmla="*/ 397185 h 467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5106" h="467086">
                    <a:moveTo>
                      <a:pt x="0" y="467086"/>
                    </a:moveTo>
                    <a:cubicBezTo>
                      <a:pt x="51464" y="360293"/>
                      <a:pt x="102928" y="253501"/>
                      <a:pt x="535998" y="175834"/>
                    </a:cubicBezTo>
                    <a:cubicBezTo>
                      <a:pt x="969068" y="98167"/>
                      <a:pt x="1943962" y="12733"/>
                      <a:pt x="2598423" y="1083"/>
                    </a:cubicBezTo>
                    <a:cubicBezTo>
                      <a:pt x="3252884" y="-10567"/>
                      <a:pt x="4043286" y="74867"/>
                      <a:pt x="4462762" y="105934"/>
                    </a:cubicBezTo>
                    <a:cubicBezTo>
                      <a:pt x="4882238" y="137001"/>
                      <a:pt x="4983223" y="138942"/>
                      <a:pt x="5115280" y="187484"/>
                    </a:cubicBezTo>
                    <a:cubicBezTo>
                      <a:pt x="5247337" y="236026"/>
                      <a:pt x="5255106" y="397185"/>
                      <a:pt x="5255106" y="397185"/>
                    </a:cubicBezTo>
                  </a:path>
                </a:pathLst>
              </a:custGeom>
              <a:ln>
                <a:headEnd type="non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3006247" y="4111797"/>
                <a:ext cx="3694472" cy="315225"/>
              </a:xfrm>
              <a:custGeom>
                <a:avLst/>
                <a:gdLst>
                  <a:gd name="connsiteX0" fmla="*/ 0 w 3694472"/>
                  <a:gd name="connsiteY0" fmla="*/ 187074 h 315225"/>
                  <a:gd name="connsiteX1" fmla="*/ 326259 w 3694472"/>
                  <a:gd name="connsiteY1" fmla="*/ 58923 h 315225"/>
                  <a:gd name="connsiteX2" fmla="*/ 1806078 w 3694472"/>
                  <a:gd name="connsiteY2" fmla="*/ 673 h 315225"/>
                  <a:gd name="connsiteX3" fmla="*/ 3460679 w 3694472"/>
                  <a:gd name="connsiteY3" fmla="*/ 93873 h 315225"/>
                  <a:gd name="connsiteX4" fmla="*/ 3682069 w 3694472"/>
                  <a:gd name="connsiteY4" fmla="*/ 315225 h 315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4472" h="315225">
                    <a:moveTo>
                      <a:pt x="0" y="187074"/>
                    </a:moveTo>
                    <a:cubicBezTo>
                      <a:pt x="12623" y="138532"/>
                      <a:pt x="25246" y="89990"/>
                      <a:pt x="326259" y="58923"/>
                    </a:cubicBezTo>
                    <a:cubicBezTo>
                      <a:pt x="627272" y="27856"/>
                      <a:pt x="1283675" y="-5152"/>
                      <a:pt x="1806078" y="673"/>
                    </a:cubicBezTo>
                    <a:cubicBezTo>
                      <a:pt x="2328481" y="6498"/>
                      <a:pt x="3148014" y="41448"/>
                      <a:pt x="3460679" y="93873"/>
                    </a:cubicBezTo>
                    <a:cubicBezTo>
                      <a:pt x="3773344" y="146298"/>
                      <a:pt x="3682069" y="315225"/>
                      <a:pt x="3682069" y="315225"/>
                    </a:cubicBezTo>
                  </a:path>
                </a:pathLst>
              </a:custGeom>
              <a:ln>
                <a:headEnd type="non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590935" y="4199018"/>
                <a:ext cx="2050773" cy="251304"/>
              </a:xfrm>
              <a:custGeom>
                <a:avLst/>
                <a:gdLst>
                  <a:gd name="connsiteX0" fmla="*/ 0 w 2050773"/>
                  <a:gd name="connsiteY0" fmla="*/ 158103 h 251304"/>
                  <a:gd name="connsiteX1" fmla="*/ 326259 w 2050773"/>
                  <a:gd name="connsiteY1" fmla="*/ 18302 h 251304"/>
                  <a:gd name="connsiteX2" fmla="*/ 1025386 w 2050773"/>
                  <a:gd name="connsiteY2" fmla="*/ 6652 h 251304"/>
                  <a:gd name="connsiteX3" fmla="*/ 1759470 w 2050773"/>
                  <a:gd name="connsiteY3" fmla="*/ 64903 h 251304"/>
                  <a:gd name="connsiteX4" fmla="*/ 2050773 w 2050773"/>
                  <a:gd name="connsiteY4" fmla="*/ 251304 h 25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773" h="251304">
                    <a:moveTo>
                      <a:pt x="0" y="158103"/>
                    </a:moveTo>
                    <a:cubicBezTo>
                      <a:pt x="77680" y="100823"/>
                      <a:pt x="155361" y="43544"/>
                      <a:pt x="326259" y="18302"/>
                    </a:cubicBezTo>
                    <a:cubicBezTo>
                      <a:pt x="497157" y="-6940"/>
                      <a:pt x="786518" y="-1115"/>
                      <a:pt x="1025386" y="6652"/>
                    </a:cubicBezTo>
                    <a:cubicBezTo>
                      <a:pt x="1264254" y="14419"/>
                      <a:pt x="1588572" y="24128"/>
                      <a:pt x="1759470" y="64903"/>
                    </a:cubicBezTo>
                    <a:cubicBezTo>
                      <a:pt x="1930368" y="105678"/>
                      <a:pt x="2050773" y="251304"/>
                      <a:pt x="2050773" y="251304"/>
                    </a:cubicBezTo>
                  </a:path>
                </a:pathLst>
              </a:custGeom>
              <a:ln>
                <a:headEnd type="none"/>
                <a:tailEnd type="triangle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5814407" y="4332077"/>
              <a:ext cx="838953" cy="246395"/>
            </a:xfrm>
            <a:custGeom>
              <a:avLst/>
              <a:gdLst>
                <a:gd name="connsiteX0" fmla="*/ 0 w 838953"/>
                <a:gd name="connsiteY0" fmla="*/ 106595 h 246395"/>
                <a:gd name="connsiteX1" fmla="*/ 163130 w 838953"/>
                <a:gd name="connsiteY1" fmla="*/ 36694 h 246395"/>
                <a:gd name="connsiteX2" fmla="*/ 501041 w 838953"/>
                <a:gd name="connsiteY2" fmla="*/ 13394 h 246395"/>
                <a:gd name="connsiteX3" fmla="*/ 838953 w 838953"/>
                <a:gd name="connsiteY3" fmla="*/ 246395 h 2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953" h="246395">
                  <a:moveTo>
                    <a:pt x="0" y="106595"/>
                  </a:moveTo>
                  <a:cubicBezTo>
                    <a:pt x="39811" y="79411"/>
                    <a:pt x="79623" y="52227"/>
                    <a:pt x="163130" y="36694"/>
                  </a:cubicBezTo>
                  <a:cubicBezTo>
                    <a:pt x="246637" y="21161"/>
                    <a:pt x="388404" y="-21556"/>
                    <a:pt x="501041" y="13394"/>
                  </a:cubicBezTo>
                  <a:cubicBezTo>
                    <a:pt x="613678" y="48344"/>
                    <a:pt x="838953" y="246395"/>
                    <a:pt x="838953" y="246395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Squaring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/>
              <a:t>Input</a:t>
            </a:r>
            <a:r>
              <a:rPr lang="en-US" sz="2800" dirty="0" smtClean="0"/>
              <a:t>:   g in G   and   x&gt;0      </a:t>
            </a:r>
            <a:br>
              <a:rPr lang="en-US" sz="2800" dirty="0" smtClean="0"/>
            </a:br>
            <a:r>
              <a:rPr lang="en-US" sz="2800" u="sng" dirty="0" smtClean="0"/>
              <a:t>Output:</a:t>
            </a:r>
            <a:r>
              <a:rPr lang="en-US" sz="2800" dirty="0" smtClean="0"/>
              <a:t>   </a:t>
            </a:r>
            <a:r>
              <a:rPr lang="en-US" sz="2800" dirty="0" err="1" smtClean="0"/>
              <a:t>g</a:t>
            </a:r>
            <a:r>
              <a:rPr lang="en-US" sz="2800" baseline="30000" dirty="0" err="1" smtClean="0"/>
              <a:t>x</a:t>
            </a:r>
            <a:r>
              <a:rPr lang="en-US" sz="2800" baseline="30000" dirty="0"/>
              <a:t> </a:t>
            </a:r>
            <a:r>
              <a:rPr lang="en-US" sz="2800" dirty="0" smtClean="0"/>
              <a:t> 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Square and Multiple(g, x)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write x = (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n-1</a:t>
            </a:r>
            <a:r>
              <a:rPr lang="en-US" sz="2800" dirty="0" smtClean="0"/>
              <a:t> …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2</a:t>
            </a:r>
          </a:p>
          <a:p>
            <a:pPr marL="0" indent="0">
              <a:buNone/>
            </a:pPr>
            <a:r>
              <a:rPr lang="en-US" sz="2800" baseline="-25000" dirty="0"/>
              <a:t>	</a:t>
            </a:r>
            <a:r>
              <a:rPr lang="en-US" sz="2800" dirty="0" smtClean="0"/>
              <a:t>y ⟵ g    </a:t>
            </a:r>
            <a:r>
              <a:rPr lang="en-US" sz="2800" dirty="0"/>
              <a:t>,  </a:t>
            </a:r>
            <a:r>
              <a:rPr lang="en-US" sz="2800" dirty="0" smtClean="0"/>
              <a:t>  z ⟵ 1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for </a:t>
            </a:r>
            <a:r>
              <a:rPr lang="en-US" sz="2800" dirty="0" err="1" smtClean="0"/>
              <a:t>i</a:t>
            </a:r>
            <a:r>
              <a:rPr lang="en-US" sz="2800" dirty="0" smtClean="0"/>
              <a:t> = 0 to n do:</a:t>
            </a:r>
          </a:p>
          <a:p>
            <a:pPr marL="0" indent="0">
              <a:spcBef>
                <a:spcPts val="1176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if  (x[</a:t>
            </a:r>
            <a:r>
              <a:rPr lang="en-US" sz="2800" dirty="0" err="1" smtClean="0"/>
              <a:t>i</a:t>
            </a:r>
            <a:r>
              <a:rPr lang="en-US" sz="2800" dirty="0" smtClean="0"/>
              <a:t>] == 1):      z ⟵ </a:t>
            </a:r>
            <a:r>
              <a:rPr lang="en-US" sz="2800" dirty="0" err="1" smtClean="0"/>
              <a:t>z⋅y</a:t>
            </a:r>
            <a:endParaRPr lang="en-US" sz="2800" dirty="0" smtClean="0"/>
          </a:p>
          <a:p>
            <a:pPr marL="0" indent="0">
              <a:buNone/>
              <a:tabLst>
                <a:tab pos="1538288" algn="l"/>
              </a:tabLst>
            </a:pPr>
            <a:r>
              <a:rPr lang="en-US" sz="2800" dirty="0"/>
              <a:t> </a:t>
            </a:r>
            <a:r>
              <a:rPr lang="en-US" sz="2800" dirty="0" smtClean="0"/>
              <a:t>           y </a:t>
            </a:r>
            <a:r>
              <a:rPr lang="en-US" sz="2800" dirty="0"/>
              <a:t>⟵ </a:t>
            </a:r>
            <a:r>
              <a:rPr lang="en-US" sz="2800" dirty="0" smtClean="0"/>
              <a:t>y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pPr marL="0" indent="0">
              <a:spcBef>
                <a:spcPts val="1176"/>
              </a:spcBef>
              <a:buNone/>
            </a:pPr>
            <a:r>
              <a:rPr lang="en-US" sz="2800" baseline="30000" dirty="0"/>
              <a:t>	</a:t>
            </a:r>
            <a:r>
              <a:rPr lang="en-US" sz="2800" dirty="0" smtClean="0"/>
              <a:t>output  z</a:t>
            </a:r>
            <a:endParaRPr lang="en-US" sz="2800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457200" y="2589748"/>
            <a:ext cx="5410200" cy="4039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2589748"/>
            <a:ext cx="2034331" cy="4039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noAutofit/>
          </a:bodyPr>
          <a:lstStyle/>
          <a:p>
            <a:r>
              <a:rPr lang="en-US" sz="2400" u="sng" dirty="0"/>
              <a:t>e</a:t>
            </a:r>
            <a:r>
              <a:rPr lang="en-US" sz="2400" u="sng" dirty="0" smtClean="0"/>
              <a:t>xample:   g</a:t>
            </a:r>
            <a:r>
              <a:rPr lang="en-US" sz="3200" u="sng" baseline="30000" dirty="0" smtClean="0"/>
              <a:t>53</a:t>
            </a:r>
          </a:p>
          <a:p>
            <a:pPr>
              <a:spcBef>
                <a:spcPts val="1200"/>
              </a:spcBef>
            </a:pPr>
            <a:r>
              <a:rPr lang="en-US" sz="3200" dirty="0" smtClean="0"/>
              <a:t>    </a:t>
            </a:r>
            <a:r>
              <a:rPr lang="en-US" sz="3200" u="sng" dirty="0" smtClean="0"/>
              <a:t>y</a:t>
            </a:r>
            <a:r>
              <a:rPr lang="en-US" sz="3200" dirty="0" smtClean="0"/>
              <a:t>       </a:t>
            </a:r>
            <a:r>
              <a:rPr lang="en-US" sz="3200" u="sng" dirty="0" smtClean="0"/>
              <a:t>z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       g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        g</a:t>
            </a:r>
            <a:endParaRPr lang="en-US" sz="2400" baseline="300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8             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5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16          </a:t>
            </a:r>
            <a:r>
              <a:rPr lang="en-US" sz="2400" dirty="0" smtClean="0"/>
              <a:t>g</a:t>
            </a:r>
            <a:r>
              <a:rPr lang="en-US" sz="2400" baseline="30000" dirty="0"/>
              <a:t>5</a:t>
            </a:r>
            <a:endParaRPr lang="en-US" sz="2400" baseline="300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     g</a:t>
            </a:r>
            <a:r>
              <a:rPr lang="en-US" sz="2400" baseline="30000" dirty="0" smtClean="0"/>
              <a:t>32</a:t>
            </a:r>
            <a:r>
              <a:rPr lang="en-US" sz="2400" dirty="0" smtClean="0"/>
              <a:t>       g</a:t>
            </a:r>
            <a:r>
              <a:rPr lang="en-US" sz="2400" baseline="30000" dirty="0" smtClean="0"/>
              <a:t>21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g</a:t>
            </a:r>
            <a:r>
              <a:rPr lang="en-US" sz="2400" baseline="30000" dirty="0" smtClean="0"/>
              <a:t>64</a:t>
            </a:r>
            <a:r>
              <a:rPr lang="en-US" sz="2400" dirty="0" smtClean="0"/>
              <a:t>       </a:t>
            </a:r>
            <a:r>
              <a:rPr lang="en-US" sz="2400" dirty="0" smtClean="0">
                <a:solidFill>
                  <a:schemeClr val="tx2"/>
                </a:solidFill>
              </a:rPr>
              <a:t>g</a:t>
            </a:r>
            <a:r>
              <a:rPr lang="en-US" sz="2400" baseline="30000" dirty="0" smtClean="0">
                <a:solidFill>
                  <a:schemeClr val="tx2"/>
                </a:solidFill>
              </a:rPr>
              <a:t>53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 n-bit integer  </a:t>
            </a:r>
            <a:r>
              <a:rPr lang="en-US" dirty="0"/>
              <a:t>N</a:t>
            </a:r>
            <a:r>
              <a:rPr lang="en-US" dirty="0" smtClean="0"/>
              <a:t>:</a:t>
            </a:r>
            <a:endParaRPr lang="en-US" dirty="0"/>
          </a:p>
          <a:p>
            <a:pPr>
              <a:spcBef>
                <a:spcPts val="2400"/>
              </a:spcBef>
            </a:pPr>
            <a:r>
              <a:rPr lang="en-US" i="1" dirty="0"/>
              <a:t>Addition</a:t>
            </a:r>
            <a:r>
              <a:rPr lang="en-US" dirty="0"/>
              <a:t> and </a:t>
            </a:r>
            <a:r>
              <a:rPr lang="en-US" i="1" dirty="0" smtClean="0"/>
              <a:t>subtraction</a:t>
            </a:r>
            <a:r>
              <a:rPr lang="en-US" dirty="0" smtClean="0"/>
              <a:t> in Z</a:t>
            </a:r>
            <a:r>
              <a:rPr lang="en-US" baseline="-25000" dirty="0"/>
              <a:t>N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linear </a:t>
            </a:r>
            <a:r>
              <a:rPr lang="en-US" dirty="0"/>
              <a:t>time     </a:t>
            </a:r>
            <a:r>
              <a:rPr lang="en-US" dirty="0" smtClean="0"/>
              <a:t>T</a:t>
            </a:r>
            <a:r>
              <a:rPr lang="en-US" sz="3200" baseline="-25000" dirty="0" smtClean="0"/>
              <a:t>+</a:t>
            </a:r>
            <a:r>
              <a:rPr lang="en-US" dirty="0" smtClean="0"/>
              <a:t> = O</a:t>
            </a:r>
            <a:r>
              <a:rPr lang="en-US" dirty="0"/>
              <a:t>(n)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Modular </a:t>
            </a:r>
            <a:r>
              <a:rPr lang="en-US" i="1" dirty="0" smtClean="0"/>
              <a:t>multiplication</a:t>
            </a:r>
            <a:r>
              <a:rPr lang="en-US" dirty="0" smtClean="0"/>
              <a:t> in Z</a:t>
            </a:r>
            <a:r>
              <a:rPr lang="en-US" baseline="-25000" dirty="0"/>
              <a:t>N</a:t>
            </a:r>
            <a:r>
              <a:rPr lang="en-US" dirty="0" smtClean="0"/>
              <a:t>:   </a:t>
            </a:r>
            <a:br>
              <a:rPr lang="en-US" dirty="0" smtClean="0"/>
            </a:br>
            <a:r>
              <a:rPr lang="en-US" dirty="0" smtClean="0"/>
              <a:t>naively   T</a:t>
            </a:r>
            <a:r>
              <a:rPr lang="en-US" sz="3200" baseline="-25000" dirty="0" smtClean="0"/>
              <a:t>×</a:t>
            </a:r>
            <a:r>
              <a:rPr lang="en-US" dirty="0" smtClean="0"/>
              <a:t>  = 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</a:p>
          <a:p>
            <a:pPr>
              <a:spcBef>
                <a:spcPts val="2376"/>
              </a:spcBef>
            </a:pPr>
            <a:r>
              <a:rPr lang="en-US" dirty="0" smtClean="0"/>
              <a:t>Modular </a:t>
            </a:r>
            <a:r>
              <a:rPr lang="en-US" i="1" dirty="0" smtClean="0"/>
              <a:t>exponentiation</a:t>
            </a:r>
            <a:r>
              <a:rPr lang="en-US" dirty="0" smtClean="0"/>
              <a:t> in Z</a:t>
            </a:r>
            <a:r>
              <a:rPr lang="en-US" baseline="-25000" dirty="0"/>
              <a:t>N</a:t>
            </a:r>
            <a:r>
              <a:rPr lang="en-US" dirty="0" smtClean="0"/>
              <a:t>  ( </a:t>
            </a:r>
            <a:r>
              <a:rPr lang="en-US" dirty="0" err="1" smtClean="0"/>
              <a:t>g</a:t>
            </a:r>
            <a:r>
              <a:rPr lang="en-US" sz="3200" baseline="30000" dirty="0" err="1" smtClean="0"/>
              <a:t>x</a:t>
            </a:r>
            <a:r>
              <a:rPr lang="en-US" dirty="0" smtClean="0"/>
              <a:t> ):    </a:t>
            </a:r>
            <a:endParaRPr lang="en-US" dirty="0"/>
          </a:p>
          <a:p>
            <a:pPr marL="0" indent="0" algn="ctr">
              <a:spcBef>
                <a:spcPts val="2376"/>
              </a:spcBef>
              <a:buNone/>
            </a:pPr>
            <a:r>
              <a:rPr lang="en-US" dirty="0" smtClean="0"/>
              <a:t>O</a:t>
            </a:r>
            <a:r>
              <a:rPr lang="en-US" sz="3200" dirty="0"/>
              <a:t>(</a:t>
            </a:r>
            <a:r>
              <a:rPr lang="en-US" dirty="0"/>
              <a:t> (log x)</a:t>
            </a:r>
            <a:r>
              <a:rPr lang="en-US" dirty="0" smtClean="0"/>
              <a:t>⋅</a:t>
            </a:r>
            <a:r>
              <a:rPr lang="en-US" dirty="0"/>
              <a:t>T</a:t>
            </a:r>
            <a:r>
              <a:rPr lang="en-US" sz="3200" baseline="-25000" dirty="0"/>
              <a:t>×</a:t>
            </a:r>
            <a:r>
              <a:rPr lang="en-US" sz="3200" dirty="0" smtClean="0"/>
              <a:t>)</a:t>
            </a:r>
            <a:r>
              <a:rPr lang="en-US" dirty="0" smtClean="0"/>
              <a:t>    ≤   O</a:t>
            </a:r>
            <a:r>
              <a:rPr lang="en-US" sz="3200" dirty="0" smtClean="0"/>
              <a:t>(</a:t>
            </a:r>
            <a:r>
              <a:rPr lang="en-US" dirty="0"/>
              <a:t> </a:t>
            </a:r>
            <a:r>
              <a:rPr lang="en-US" dirty="0" smtClean="0"/>
              <a:t>(log x)⋅n</a:t>
            </a:r>
            <a:r>
              <a:rPr lang="en-US" baseline="30000" dirty="0" smtClean="0"/>
              <a:t>2</a:t>
            </a:r>
            <a:r>
              <a:rPr lang="en-US" sz="3200" dirty="0" smtClean="0"/>
              <a:t>)</a:t>
            </a:r>
            <a:r>
              <a:rPr lang="en-US" dirty="0" smtClean="0"/>
              <a:t>    ≤    O( n</a:t>
            </a:r>
            <a:r>
              <a:rPr lang="en-US" baseline="30000" dirty="0" smtClean="0"/>
              <a:t>3</a:t>
            </a:r>
            <a:r>
              <a:rPr lang="en-US" dirty="0" smtClean="0"/>
              <a:t> 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and Hard Problems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DLOG:   more 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Let  </a:t>
            </a:r>
            <a:r>
              <a:rPr lang="en-US" sz="3200" b="1" dirty="0" smtClean="0"/>
              <a:t>G</a:t>
            </a:r>
            <a:r>
              <a:rPr lang="en-US" sz="3200" dirty="0" smtClean="0"/>
              <a:t>  </a:t>
            </a:r>
            <a:r>
              <a:rPr lang="en-US" dirty="0" smtClean="0"/>
              <a:t>be a finite cyclic group  and  </a:t>
            </a:r>
            <a:r>
              <a:rPr lang="en-US" sz="3200" b="1" dirty="0" smtClean="0"/>
              <a:t>g</a:t>
            </a:r>
            <a:r>
              <a:rPr lang="en-US" sz="3200" dirty="0" smtClean="0"/>
              <a:t> </a:t>
            </a:r>
            <a:r>
              <a:rPr lang="en-US" dirty="0" smtClean="0"/>
              <a:t>a generator of G </a:t>
            </a:r>
            <a:endParaRPr lang="en-US" dirty="0"/>
          </a:p>
          <a:p>
            <a:pPr marL="0" indent="0">
              <a:spcBef>
                <a:spcPts val="1824"/>
              </a:spcBef>
              <a:buNone/>
              <a:tabLst>
                <a:tab pos="803275" algn="l"/>
              </a:tabLst>
            </a:pPr>
            <a:r>
              <a:rPr lang="en-US" dirty="0"/>
              <a:t>	</a:t>
            </a:r>
            <a:r>
              <a:rPr lang="en-US" dirty="0" smtClean="0"/>
              <a:t>G =  </a:t>
            </a:r>
            <a:r>
              <a:rPr lang="en-US" sz="3200" dirty="0" smtClean="0"/>
              <a:t>{</a:t>
            </a:r>
            <a:r>
              <a:rPr lang="en-US" dirty="0" smtClean="0"/>
              <a:t> 1 , g , g</a:t>
            </a:r>
            <a:r>
              <a:rPr lang="en-US" sz="2800" baseline="30000" dirty="0" smtClean="0"/>
              <a:t>2</a:t>
            </a:r>
            <a:r>
              <a:rPr lang="en-US" dirty="0" smtClean="0"/>
              <a:t> , g</a:t>
            </a:r>
            <a:r>
              <a:rPr lang="en-US" sz="2800" baseline="30000" dirty="0" smtClean="0"/>
              <a:t>3</a:t>
            </a:r>
            <a:r>
              <a:rPr lang="en-US" dirty="0" smtClean="0"/>
              <a:t> ,   …  ,  g</a:t>
            </a:r>
            <a:r>
              <a:rPr lang="en-US" sz="2800" baseline="30000" dirty="0" smtClean="0"/>
              <a:t>q-1</a:t>
            </a:r>
            <a:r>
              <a:rPr lang="en-US" dirty="0" smtClean="0"/>
              <a:t> </a:t>
            </a:r>
            <a:r>
              <a:rPr lang="en-US" sz="3200" dirty="0" smtClean="0"/>
              <a:t>}</a:t>
            </a:r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en-US" sz="2000" dirty="0" smtClean="0"/>
              <a:t>( q is called the order of G )</a:t>
            </a:r>
          </a:p>
          <a:p>
            <a:pPr marL="0" indent="0">
              <a:spcBef>
                <a:spcPts val="3024"/>
              </a:spcBef>
              <a:buNone/>
              <a:tabLst>
                <a:tab pos="803275" algn="l"/>
              </a:tabLst>
            </a:pPr>
            <a:r>
              <a:rPr lang="en-US" dirty="0" err="1" smtClean="0"/>
              <a:t>Def</a:t>
            </a:r>
            <a:r>
              <a:rPr lang="en-US" dirty="0" smtClean="0"/>
              <a:t>:  We say that </a:t>
            </a:r>
            <a:r>
              <a:rPr lang="en-US" i="1" dirty="0" smtClean="0">
                <a:solidFill>
                  <a:srgbClr val="990000"/>
                </a:solidFill>
              </a:rPr>
              <a:t>DLOG is hard in G </a:t>
            </a:r>
            <a:r>
              <a:rPr lang="en-US" dirty="0" smtClean="0"/>
              <a:t>if for all efficient alg. A:</a:t>
            </a:r>
          </a:p>
          <a:p>
            <a:pPr marL="0" indent="0" algn="ctr">
              <a:lnSpc>
                <a:spcPct val="20000"/>
              </a:lnSpc>
              <a:spcBef>
                <a:spcPts val="1824"/>
              </a:spcBef>
              <a:buNone/>
              <a:tabLst>
                <a:tab pos="803275" algn="l"/>
              </a:tabLst>
            </a:pPr>
            <a:r>
              <a:rPr lang="en-US" dirty="0" err="1" smtClean="0"/>
              <a:t>Pr</a:t>
            </a:r>
            <a:r>
              <a:rPr lang="en-US" dirty="0" smtClean="0"/>
              <a:t> </a:t>
            </a:r>
            <a:r>
              <a:rPr lang="en-US" sz="2800" baseline="-25000" dirty="0" err="1" smtClean="0"/>
              <a:t>g⟵G</a:t>
            </a:r>
            <a:r>
              <a:rPr lang="en-US" sz="2800" baseline="-25000" dirty="0" smtClean="0"/>
              <a:t>, x ⟵</a:t>
            </a:r>
            <a:r>
              <a:rPr lang="en-US" sz="2800" baseline="-25000" dirty="0" err="1" smtClean="0"/>
              <a:t>Z</a:t>
            </a:r>
            <a:r>
              <a:rPr lang="en-US" sz="2800" baseline="-47000" dirty="0" err="1" smtClean="0"/>
              <a:t>q</a:t>
            </a:r>
            <a:r>
              <a:rPr lang="en-US" sz="2800" baseline="-25000" dirty="0" smtClean="0"/>
              <a:t> </a:t>
            </a:r>
            <a:r>
              <a:rPr lang="en-US" sz="3200" dirty="0" smtClean="0"/>
              <a:t>[</a:t>
            </a:r>
            <a:r>
              <a:rPr lang="en-US" dirty="0" smtClean="0"/>
              <a:t>  A( G, q,  g, </a:t>
            </a:r>
            <a:r>
              <a:rPr lang="en-US" dirty="0" err="1" smtClean="0"/>
              <a:t>g</a:t>
            </a:r>
            <a:r>
              <a:rPr lang="en-US" sz="2800" baseline="30000" dirty="0" err="1" smtClean="0"/>
              <a:t>x</a:t>
            </a:r>
            <a:r>
              <a:rPr lang="en-US" baseline="30000" dirty="0" smtClean="0"/>
              <a:t> </a:t>
            </a:r>
            <a:r>
              <a:rPr lang="en-US" dirty="0" smtClean="0"/>
              <a:t>) = x </a:t>
            </a:r>
            <a:r>
              <a:rPr lang="en-US" sz="3200" dirty="0" smtClean="0"/>
              <a:t>]</a:t>
            </a:r>
            <a:r>
              <a:rPr lang="en-US" dirty="0" smtClean="0"/>
              <a:t>  &lt;  negligible</a:t>
            </a:r>
          </a:p>
          <a:p>
            <a:pPr marL="0" indent="0">
              <a:lnSpc>
                <a:spcPct val="120000"/>
              </a:lnSpc>
              <a:spcBef>
                <a:spcPts val="2424"/>
              </a:spcBef>
              <a:buNone/>
              <a:tabLst>
                <a:tab pos="803275" algn="l"/>
              </a:tabLst>
            </a:pPr>
            <a:r>
              <a:rPr lang="en-US" u="sng" dirty="0" smtClean="0"/>
              <a:t>Example</a:t>
            </a:r>
            <a:r>
              <a:rPr lang="en-US" dirty="0" smtClean="0"/>
              <a:t> candidates:</a:t>
            </a:r>
          </a:p>
          <a:p>
            <a:pPr marL="857250" lvl="1" indent="-514350">
              <a:lnSpc>
                <a:spcPct val="120000"/>
              </a:lnSpc>
              <a:spcBef>
                <a:spcPts val="2424"/>
              </a:spcBef>
              <a:buFont typeface="+mj-lt"/>
              <a:buAutoNum type="arabicPeriod"/>
              <a:tabLst>
                <a:tab pos="803275" algn="l"/>
              </a:tabLst>
            </a:pPr>
            <a:r>
              <a:rPr lang="en-US" dirty="0" err="1" smtClean="0"/>
              <a:t>Z</a:t>
            </a:r>
            <a:r>
              <a:rPr lang="en-US" baseline="-25000" dirty="0" err="1" smtClean="0"/>
              <a:t>p</a:t>
            </a:r>
            <a:r>
              <a:rPr lang="en-US" dirty="0" smtClean="0"/>
              <a:t> for large p</a:t>
            </a:r>
          </a:p>
          <a:p>
            <a:pPr marL="857250" lvl="1" indent="-514350">
              <a:lnSpc>
                <a:spcPct val="120000"/>
              </a:lnSpc>
              <a:spcBef>
                <a:spcPts val="2424"/>
              </a:spcBef>
              <a:buFont typeface="+mj-lt"/>
              <a:buAutoNum type="arabicPeriod"/>
              <a:tabLst>
                <a:tab pos="803275" algn="l"/>
              </a:tabLst>
            </a:pPr>
            <a:r>
              <a:rPr lang="en-US" dirty="0" smtClean="0"/>
              <a:t>Elliptic curve groups mod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6200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Given composite N=</a:t>
            </a:r>
            <a:r>
              <a:rPr lang="en-US" dirty="0" err="1" smtClean="0"/>
              <a:t>pq</a:t>
            </a:r>
            <a:r>
              <a:rPr lang="en-US" dirty="0" smtClean="0"/>
              <a:t>, where p and q are large primes, and x in Z</a:t>
            </a:r>
            <a:r>
              <a:rPr lang="en-US" baseline="-25000" dirty="0" smtClean="0"/>
              <a:t>N </a:t>
            </a:r>
            <a:r>
              <a:rPr lang="en-US" dirty="0"/>
              <a:t> </a:t>
            </a:r>
            <a:r>
              <a:rPr lang="en-US" dirty="0" smtClean="0"/>
              <a:t>find   x</a:t>
            </a:r>
            <a:r>
              <a:rPr lang="en-US" baseline="30000" dirty="0" smtClean="0"/>
              <a:t>-1</a:t>
            </a:r>
            <a:r>
              <a:rPr lang="en-US" dirty="0" smtClean="0"/>
              <a:t>   </a:t>
            </a:r>
            <a:r>
              <a:rPr lang="en-US" dirty="0"/>
              <a:t>in Z</a:t>
            </a:r>
            <a:r>
              <a:rPr lang="en-US" baseline="-25000" dirty="0"/>
              <a:t>N </a:t>
            </a:r>
            <a:endParaRPr lang="en-US" baseline="-25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Diffie</a:t>
            </a:r>
            <a:r>
              <a:rPr lang="en-US" dirty="0"/>
              <a:t>-</a:t>
            </a:r>
            <a:r>
              <a:rPr lang="en-US" dirty="0" smtClean="0"/>
              <a:t>Hellman Protocol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File:Whitfield_Diff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919413"/>
            <a:ext cx="2075528" cy="2895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0636" y="5911334"/>
            <a:ext cx="2005056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Whitfield </a:t>
            </a:r>
            <a:r>
              <a:rPr lang="en-US" sz="2400" dirty="0" err="1" smtClean="0"/>
              <a:t>Diffie</a:t>
            </a:r>
            <a:endParaRPr lang="en-US" sz="2400" dirty="0" smtClean="0"/>
          </a:p>
        </p:txBody>
      </p:sp>
      <p:pic>
        <p:nvPicPr>
          <p:cNvPr id="13" name="Picture 12" descr="File:Martin-Hellma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919413"/>
            <a:ext cx="2438400" cy="28407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96866" y="5911334"/>
            <a:ext cx="2064668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2400" dirty="0" smtClean="0"/>
              <a:t>Martin Hellman</a:t>
            </a:r>
          </a:p>
        </p:txBody>
      </p:sp>
    </p:spTree>
    <p:extLst>
      <p:ext uri="{BB962C8B-B14F-4D97-AF65-F5344CB8AC3E}">
        <p14:creationId xmlns:p14="http://schemas.microsoft.com/office/powerpoint/2010/main" val="1153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0200" y="4754563"/>
            <a:ext cx="8229600" cy="115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 smtClean="0"/>
              <a:t>Goal</a:t>
            </a:r>
            <a:r>
              <a:rPr lang="en-US" dirty="0" smtClean="0"/>
              <a:t>: establish shared key for security against eavesdroppers without a TTP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90600" y="1373884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0" y="1369583"/>
            <a:ext cx="1524000" cy="6096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Bob</a:t>
            </a:r>
          </a:p>
        </p:txBody>
      </p:sp>
      <p:cxnSp>
        <p:nvCxnSpPr>
          <p:cNvPr id="24" name="Straight Arrow Connector 23"/>
          <p:cNvCxnSpPr>
            <a:endCxn id="23" idx="1"/>
          </p:cNvCxnSpPr>
          <p:nvPr/>
        </p:nvCxnSpPr>
        <p:spPr>
          <a:xfrm>
            <a:off x="2514600" y="1674383"/>
            <a:ext cx="3886200" cy="0"/>
          </a:xfrm>
          <a:prstGeom prst="straightConnector1">
            <a:avLst/>
          </a:prstGeom>
          <a:ln w="28575" cap="rnd" cmpd="sng">
            <a:solidFill>
              <a:schemeClr val="tx1"/>
            </a:solidFill>
            <a:miter lim="800000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810000" y="1676400"/>
            <a:ext cx="1524000" cy="1524000"/>
            <a:chOff x="3810000" y="3352800"/>
            <a:chExt cx="1524000" cy="1524000"/>
          </a:xfrm>
        </p:grpSpPr>
        <p:sp>
          <p:nvSpPr>
            <p:cNvPr id="26" name="Rounded Rectangle 25"/>
            <p:cNvSpPr/>
            <p:nvPr/>
          </p:nvSpPr>
          <p:spPr>
            <a:xfrm>
              <a:off x="3810000" y="4267200"/>
              <a:ext cx="1524000" cy="609600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Eve</a:t>
              </a:r>
            </a:p>
          </p:txBody>
        </p:sp>
        <p:cxnSp>
          <p:nvCxnSpPr>
            <p:cNvPr id="27" name="Straight Arrow Connector 26"/>
            <p:cNvCxnSpPr>
              <a:stCxn id="26" idx="0"/>
            </p:cNvCxnSpPr>
            <p:nvPr/>
          </p:nvCxnSpPr>
          <p:spPr>
            <a:xfrm flipV="1">
              <a:off x="4572000" y="3352800"/>
              <a:ext cx="0" cy="914400"/>
            </a:xfrm>
            <a:prstGeom prst="straightConnector1">
              <a:avLst/>
            </a:prstGeom>
            <a:ln w="28575" cap="rnd" cmpd="sng">
              <a:solidFill>
                <a:schemeClr val="tx1"/>
              </a:solidFill>
              <a:miter lim="800000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98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Discrete Log: 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i="1" u="sng" dirty="0" smtClean="0"/>
              <a:t>Recall</a:t>
            </a:r>
            <a:r>
              <a:rPr lang="en-US" sz="2800" dirty="0" smtClean="0"/>
              <a:t>: Logarithms are the inverse of exponentiation.  </a:t>
            </a:r>
          </a:p>
          <a:p>
            <a:pPr marL="0" indent="0" algn="ctr">
              <a:buNone/>
            </a:pPr>
            <a:r>
              <a:rPr lang="en-US" sz="2800" dirty="0" smtClean="0"/>
              <a:t>b</a:t>
            </a:r>
            <a:r>
              <a:rPr lang="en-US" sz="2800" baseline="30000" dirty="0" smtClean="0"/>
              <a:t>y</a:t>
            </a:r>
            <a:r>
              <a:rPr lang="en-US" sz="2800" dirty="0" smtClean="0"/>
              <a:t> = x    is equivalent to    </a:t>
            </a:r>
            <a:r>
              <a:rPr lang="en-US" sz="2800" dirty="0" err="1" smtClean="0"/>
              <a:t>log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(x) = y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Consider arithmetic mod </a:t>
            </a:r>
            <a:r>
              <a:rPr lang="en-US" sz="2800" i="1" dirty="0" smtClean="0"/>
              <a:t>p</a:t>
            </a:r>
            <a:r>
              <a:rPr lang="en-US" sz="2800" dirty="0" smtClean="0"/>
              <a:t>, where </a:t>
            </a:r>
            <a:r>
              <a:rPr lang="en-US" sz="2800" i="1" dirty="0" smtClean="0"/>
              <a:t>p</a:t>
            </a:r>
            <a:r>
              <a:rPr lang="en-US" sz="2800" dirty="0" smtClean="0"/>
              <a:t> is a prime</a:t>
            </a:r>
            <a:r>
              <a:rPr lang="en-US" sz="2800" dirty="0"/>
              <a:t>.  </a:t>
            </a:r>
            <a:r>
              <a:rPr lang="en-US" sz="2800" dirty="0" smtClean="0"/>
              <a:t>The </a:t>
            </a:r>
            <a:r>
              <a:rPr lang="en-US" sz="2800" i="1" u="sng" dirty="0" smtClean="0"/>
              <a:t>discrete log</a:t>
            </a:r>
            <a:r>
              <a:rPr lang="en-US" sz="2800" dirty="0" smtClean="0"/>
              <a:t> to the base </a:t>
            </a:r>
            <a:r>
              <a:rPr lang="en-US" sz="2800" i="1" dirty="0" smtClean="0"/>
              <a:t>b</a:t>
            </a:r>
            <a:r>
              <a:rPr lang="en-US" sz="2800" dirty="0" smtClean="0"/>
              <a:t> of </a:t>
            </a:r>
            <a:r>
              <a:rPr lang="en-US" sz="2800" i="1" dirty="0" smtClean="0"/>
              <a:t>x</a:t>
            </a:r>
            <a:r>
              <a:rPr lang="en-US" sz="2800" dirty="0" smtClean="0"/>
              <a:t> is an integer </a:t>
            </a:r>
            <a:r>
              <a:rPr lang="en-US" sz="2800" i="1" dirty="0" smtClean="0"/>
              <a:t>y</a:t>
            </a:r>
            <a:r>
              <a:rPr lang="en-US" sz="2800" dirty="0" smtClean="0"/>
              <a:t> such that </a:t>
            </a:r>
            <a:r>
              <a:rPr lang="en-US" sz="2800" i="1" dirty="0" smtClean="0"/>
              <a:t>b</a:t>
            </a:r>
            <a:r>
              <a:rPr lang="en-US" sz="2800" i="1" baseline="30000" dirty="0" smtClean="0"/>
              <a:t>y </a:t>
            </a:r>
            <a:r>
              <a:rPr lang="en-US" sz="2800" i="1" dirty="0" smtClean="0"/>
              <a:t>mod p = x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4419600"/>
            <a:ext cx="6705600" cy="18288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rtlCol="0" anchor="ctr" anchorCtr="0">
            <a:noAutofit/>
          </a:bodyPr>
          <a:lstStyle/>
          <a:p>
            <a:r>
              <a:rPr lang="en-US" sz="2400" i="1" u="sng" dirty="0" smtClean="0">
                <a:solidFill>
                  <a:srgbClr val="000000"/>
                </a:solidFill>
              </a:rPr>
              <a:t>Example.</a:t>
            </a:r>
            <a:r>
              <a:rPr lang="en-US" sz="2400" dirty="0" smtClean="0">
                <a:solidFill>
                  <a:srgbClr val="000000"/>
                </a:solidFill>
              </a:rPr>
              <a:t> Let p = 17.  Then: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3</a:t>
            </a:r>
            <a:r>
              <a:rPr lang="en-US" sz="2800" baseline="30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mod 17 = 81 mod 17 = 13. So 3</a:t>
            </a:r>
            <a:r>
              <a:rPr lang="en-US" sz="2400" baseline="30000" dirty="0" smtClean="0">
                <a:solidFill>
                  <a:srgbClr val="000000"/>
                </a:solidFill>
              </a:rPr>
              <a:t>4</a:t>
            </a:r>
            <a:r>
              <a:rPr lang="en-US" sz="2400" dirty="0" smtClean="0">
                <a:solidFill>
                  <a:srgbClr val="000000"/>
                </a:solidFill>
              </a:rPr>
              <a:t> = 13 (mod p)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And the discrete log</a:t>
            </a:r>
            <a:r>
              <a:rPr lang="en-US" sz="2400" baseline="-25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(13) = 4</a:t>
            </a:r>
          </a:p>
        </p:txBody>
      </p:sp>
    </p:spTree>
    <p:extLst>
      <p:ext uri="{BB962C8B-B14F-4D97-AF65-F5344CB8AC3E}">
        <p14:creationId xmlns:p14="http://schemas.microsoft.com/office/powerpoint/2010/main" val="174520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 w="28575" cap="rnd" cmpd="sng">
          <a:noFill/>
          <a:prstDash val="solid"/>
          <a:miter lim="800000"/>
        </a:ln>
        <a:effectLst/>
      </a:spPr>
      <a:bodyPr wrap="square" lIns="0" tIns="0" rIns="0" bIns="0" rtlCol="0" anchor="ctr" anchorCtr="1">
        <a:noAutofit/>
      </a:bodyPr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rnd" cmpd="sng">
          <a:solidFill>
            <a:schemeClr val="tx1"/>
          </a:solidFill>
          <a:miter lim="800000"/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="t" anchorCtr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11186</TotalTime>
  <Words>2844</Words>
  <Application>Microsoft Office PowerPoint</Application>
  <PresentationFormat>On-screen Show (4:3)</PresentationFormat>
  <Paragraphs>666</Paragraphs>
  <Slides>66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Calibri</vt:lpstr>
      <vt:lpstr>Cambria</vt:lpstr>
      <vt:lpstr>Castellar</vt:lpstr>
      <vt:lpstr>Symbol</vt:lpstr>
      <vt:lpstr>Tahoma</vt:lpstr>
      <vt:lpstr>Wingdings</vt:lpstr>
      <vt:lpstr>Zapf Dingbats</vt:lpstr>
      <vt:lpstr>template</vt:lpstr>
      <vt:lpstr>Public Key Cryptography</vt:lpstr>
      <vt:lpstr>Key management</vt:lpstr>
      <vt:lpstr>One Solution: Trusted Third Party (TTP)</vt:lpstr>
      <vt:lpstr>Session Keys and Mitigating  TTP Privacy Concerns</vt:lpstr>
      <vt:lpstr>Security Analysis</vt:lpstr>
      <vt:lpstr>Key question</vt:lpstr>
      <vt:lpstr>The Diffie-Hellman Protocol</vt:lpstr>
      <vt:lpstr>PowerPoint Presentation</vt:lpstr>
      <vt:lpstr>Discrete Log: A Review</vt:lpstr>
      <vt:lpstr>Discrete Log Example</vt:lpstr>
      <vt:lpstr>PowerPoint Presentation</vt:lpstr>
      <vt:lpstr>Key Exchange with Discrete Log</vt:lpstr>
      <vt:lpstr>PowerPoint Presentation</vt:lpstr>
      <vt:lpstr>How hard is the DH function mod p?</vt:lpstr>
      <vt:lpstr>PowerPoint Presentation</vt:lpstr>
      <vt:lpstr>MITM Adversary</vt:lpstr>
      <vt:lpstr>Public Key Encryption</vt:lpstr>
      <vt:lpstr>PowerPoint Presentation</vt:lpstr>
      <vt:lpstr>Public Key Encryption</vt:lpstr>
      <vt:lpstr>Public Key Encryption</vt:lpstr>
      <vt:lpstr>Semantic Security</vt:lpstr>
      <vt:lpstr>Establishing a shared secret</vt:lpstr>
      <vt:lpstr>Security  (eavesdropping)</vt:lpstr>
      <vt:lpstr>Public key encryption:  constructions</vt:lpstr>
      <vt:lpstr>Notation</vt:lpstr>
      <vt:lpstr>Intractable problems with composites</vt:lpstr>
      <vt:lpstr>The factoring problem</vt:lpstr>
      <vt:lpstr>RSA and Trapdoors</vt:lpstr>
      <vt:lpstr>Trapdoor functions (TDF)</vt:lpstr>
      <vt:lpstr>Arithmetic Mod Composites</vt:lpstr>
      <vt:lpstr>The RSA trapdoor permutation</vt:lpstr>
      <vt:lpstr>The RSA trapdoor permutation</vt:lpstr>
      <vt:lpstr>The RSA assumption</vt:lpstr>
      <vt:lpstr>Textbook RSA is insecure</vt:lpstr>
      <vt:lpstr>RSA encryption in practice</vt:lpstr>
      <vt:lpstr>PKCS1 v2.0:   OAEP</vt:lpstr>
      <vt:lpstr>Is RSA a one-way permutation?</vt:lpstr>
      <vt:lpstr>PowerPoint Presentation</vt:lpstr>
      <vt:lpstr>Implementation attacks</vt:lpstr>
      <vt:lpstr>Extra slides if time</vt:lpstr>
      <vt:lpstr>RSA Key Generation Trouble  [Heninger et al./Lenstra et al.]</vt:lpstr>
      <vt:lpstr>RSA Key Generation Trouble  [Heninger et al./Lenstra et al.]</vt:lpstr>
      <vt:lpstr>PowerPoint Presentation</vt:lpstr>
      <vt:lpstr>END</vt:lpstr>
      <vt:lpstr>Number Theory Primer</vt:lpstr>
      <vt:lpstr>Background</vt:lpstr>
      <vt:lpstr>Modular Arithmetic</vt:lpstr>
      <vt:lpstr>Greatest Common Divisor</vt:lpstr>
      <vt:lpstr>Modular Inversion</vt:lpstr>
      <vt:lpstr>Which Elements Have Inverses?</vt:lpstr>
      <vt:lpstr>Twinkle Twinkle Little Star</vt:lpstr>
      <vt:lpstr>Fermat’s Theorem (1640)</vt:lpstr>
      <vt:lpstr>Application: Generating Primes*</vt:lpstr>
      <vt:lpstr>Structure of Zp*</vt:lpstr>
      <vt:lpstr>Order</vt:lpstr>
      <vt:lpstr>Euler’s generalization of Fermat  (1736)</vt:lpstr>
      <vt:lpstr>Solving Linear Equations</vt:lpstr>
      <vt:lpstr>Modular e’th roots</vt:lpstr>
      <vt:lpstr>Representing Big Numbers</vt:lpstr>
      <vt:lpstr>Arithmetic</vt:lpstr>
      <vt:lpstr>Exponentiation</vt:lpstr>
      <vt:lpstr>Repeated Squaring Algorithm</vt:lpstr>
      <vt:lpstr>Running times</vt:lpstr>
      <vt:lpstr>Easy and Hard Problems</vt:lpstr>
      <vt:lpstr>DLOG:   more generally</vt:lpstr>
      <vt:lpstr>Easy problem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Peter Chapman</cp:lastModifiedBy>
  <cp:revision>4924</cp:revision>
  <dcterms:created xsi:type="dcterms:W3CDTF">2011-11-02T18:57:24Z</dcterms:created>
  <dcterms:modified xsi:type="dcterms:W3CDTF">2014-11-04T14:54:36Z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