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836" r:id="rId2"/>
    <p:sldId id="992" r:id="rId3"/>
    <p:sldId id="839" r:id="rId4"/>
    <p:sldId id="901" r:id="rId5"/>
    <p:sldId id="904" r:id="rId6"/>
    <p:sldId id="905" r:id="rId7"/>
    <p:sldId id="906" r:id="rId8"/>
    <p:sldId id="911" r:id="rId9"/>
    <p:sldId id="991" r:id="rId10"/>
    <p:sldId id="844" r:id="rId11"/>
    <p:sldId id="990" r:id="rId12"/>
    <p:sldId id="908" r:id="rId13"/>
    <p:sldId id="847" r:id="rId14"/>
    <p:sldId id="910" r:id="rId15"/>
    <p:sldId id="849" r:id="rId16"/>
    <p:sldId id="850" r:id="rId17"/>
    <p:sldId id="851" r:id="rId18"/>
    <p:sldId id="924" r:id="rId19"/>
    <p:sldId id="913" r:id="rId20"/>
    <p:sldId id="914" r:id="rId21"/>
    <p:sldId id="916" r:id="rId22"/>
    <p:sldId id="973" r:id="rId23"/>
    <p:sldId id="917" r:id="rId24"/>
    <p:sldId id="918" r:id="rId25"/>
    <p:sldId id="920" r:id="rId26"/>
    <p:sldId id="921" r:id="rId27"/>
    <p:sldId id="922" r:id="rId28"/>
    <p:sldId id="923" r:id="rId29"/>
    <p:sldId id="925" r:id="rId30"/>
    <p:sldId id="926" r:id="rId31"/>
    <p:sldId id="928" r:id="rId32"/>
    <p:sldId id="929" r:id="rId33"/>
    <p:sldId id="930" r:id="rId34"/>
    <p:sldId id="867" r:id="rId35"/>
    <p:sldId id="868" r:id="rId36"/>
    <p:sldId id="931" r:id="rId37"/>
    <p:sldId id="994" r:id="rId38"/>
    <p:sldId id="9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AEE1610-0505-CA4A-BCC7-AA58FD6B1707}">
          <p14:sldIdLst>
            <p14:sldId id="836"/>
            <p14:sldId id="992"/>
            <p14:sldId id="839"/>
            <p14:sldId id="901"/>
            <p14:sldId id="904"/>
            <p14:sldId id="905"/>
            <p14:sldId id="906"/>
            <p14:sldId id="911"/>
            <p14:sldId id="991"/>
            <p14:sldId id="844"/>
            <p14:sldId id="990"/>
          </p14:sldIdLst>
        </p14:section>
        <p14:section name="Authenticated Encryption" id="{9FA55592-89C8-9B46-B49E-E9A4ACFCEB88}">
          <p14:sldIdLst>
            <p14:sldId id="908"/>
            <p14:sldId id="847"/>
            <p14:sldId id="910"/>
            <p14:sldId id="849"/>
            <p14:sldId id="850"/>
            <p14:sldId id="851"/>
          </p14:sldIdLst>
        </p14:section>
        <p14:section name="CCA Security" id="{1A7A2488-9B98-224C-B2DF-F7BDDBF1894E}">
          <p14:sldIdLst>
            <p14:sldId id="924"/>
            <p14:sldId id="913"/>
            <p14:sldId id="914"/>
            <p14:sldId id="916"/>
            <p14:sldId id="973"/>
            <p14:sldId id="917"/>
            <p14:sldId id="918"/>
            <p14:sldId id="920"/>
            <p14:sldId id="921"/>
            <p14:sldId id="922"/>
            <p14:sldId id="923"/>
          </p14:sldIdLst>
        </p14:section>
        <p14:section name="AE Constructions" id="{70ACC646-4BE5-0E4A-9202-0F8FBEDEFC40}">
          <p14:sldIdLst>
            <p14:sldId id="925"/>
            <p14:sldId id="926"/>
            <p14:sldId id="928"/>
            <p14:sldId id="929"/>
            <p14:sldId id="930"/>
            <p14:sldId id="867"/>
            <p14:sldId id="868"/>
            <p14:sldId id="931"/>
          </p14:sldIdLst>
        </p14:section>
        <p14:section name="Conclusion" id="{FAD998B4-7667-8F40-A1A8-42BF6A185D67}">
          <p14:sldIdLst>
            <p14:sldId id="994"/>
            <p14:sldId id="9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1392">
          <p15:clr>
            <a:srgbClr val="A4A3A4"/>
          </p15:clr>
        </p15:guide>
        <p15:guide id="3" pos="3840">
          <p15:clr>
            <a:srgbClr val="A4A3A4"/>
          </p15:clr>
        </p15:guide>
        <p15:guide id="4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722"/>
    <a:srgbClr val="990000"/>
    <a:srgbClr val="FC5C8B"/>
    <a:srgbClr val="FF3300"/>
    <a:srgbClr val="0000FF"/>
    <a:srgbClr val="FF0000"/>
    <a:srgbClr val="0080FF"/>
    <a:srgbClr val="3F5842"/>
    <a:srgbClr val="595A5A"/>
    <a:srgbClr val="A32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5927" autoAdjust="0"/>
  </p:normalViewPr>
  <p:slideViewPr>
    <p:cSldViewPr snapToObjects="1">
      <p:cViewPr varScale="1">
        <p:scale>
          <a:sx n="67" d="100"/>
          <a:sy n="67" d="100"/>
        </p:scale>
        <p:origin x="1280" y="60"/>
      </p:cViewPr>
      <p:guideLst>
        <p:guide orient="horz" pos="2880"/>
        <p:guide orient="horz" pos="1392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12672"/>
    </p:cViewPr>
  </p:sorterViewPr>
  <p:notesViewPr>
    <p:cSldViewPr snapToGrid="0" snapToObjects="1">
      <p:cViewPr varScale="1">
        <p:scale>
          <a:sx n="90" d="100"/>
          <a:sy n="90" d="100"/>
        </p:scale>
        <p:origin x="-347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9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5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6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8981DF8-71AD-4C4F-A73E-B0CB0A2F080A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3270CE9-6E34-E94E-A223-C4614E8488C2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2420CE-81C6-B741-A9C6-D059F3FDC334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575C8B2-FBE8-5443-9417-031684337F55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BDF4-D6C4-B347-88F6-9F3D80DA173D}" type="datetime1">
              <a:rPr lang="en-US" smtClean="0"/>
              <a:t>10/30/2014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5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734E2B-11FE-384D-A7F4-D98190C483AD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801508F-7A80-2A4C-825E-8892EAE6B1E4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53D4298-BE35-BF49-A027-94908FE72D87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ADB1-D1A9-F94C-9D41-8CE2FC596368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4CD913C-0BAF-1945-BC83-042F3D6EFD16}" type="datetime1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D8B22C3-50AE-1B4B-AF8A-995E97D4FD23}" type="datetime1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83612AA-44D0-EB4B-A137-A5B6E96DC2C8}" type="datetime1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589F319-B58E-FF40-9C9C-6291AEA1139D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70BD9148-1C83-2346-BBDE-DCE6AAEE7FFA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802348"/>
            <a:ext cx="7772400" cy="17028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 smtClean="0"/>
              <a:t>Authenticated Encryption and </a:t>
            </a:r>
            <a:br>
              <a:rPr lang="en-US" sz="3600" b="1" dirty="0" smtClean="0"/>
            </a:br>
            <a:r>
              <a:rPr lang="en-US" sz="3600" b="1" dirty="0" smtClean="0"/>
              <a:t>Cryptographic Network Protocols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9462" y="4572000"/>
            <a:ext cx="28587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David Brumley</a:t>
            </a:r>
          </a:p>
          <a:p>
            <a:pPr algn="r"/>
            <a:r>
              <a:rPr lang="en-US" sz="2400" dirty="0" err="1" smtClean="0"/>
              <a:t>dbrumley@cmu.edu</a:t>
            </a:r>
            <a:endParaRPr lang="en-US" sz="2400" dirty="0"/>
          </a:p>
          <a:p>
            <a:pPr algn="r"/>
            <a:r>
              <a:rPr lang="en-US" dirty="0" smtClean="0"/>
              <a:t>Carnegie Mellon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4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CPA security </a:t>
            </a:r>
            <a:r>
              <a:rPr lang="en-US" i="1" u="sng" dirty="0" smtClean="0">
                <a:solidFill>
                  <a:schemeClr val="tx2"/>
                </a:solidFill>
              </a:rPr>
              <a:t>cannot</a:t>
            </a:r>
            <a:r>
              <a:rPr lang="en-US" dirty="0" smtClean="0"/>
              <a:t> guarantee security under </a:t>
            </a:r>
            <a:r>
              <a:rPr lang="en-US" i="1" u="sng" dirty="0" smtClean="0">
                <a:solidFill>
                  <a:schemeClr val="tx2"/>
                </a:solidFill>
              </a:rPr>
              <a:t>active</a:t>
            </a:r>
            <a:r>
              <a:rPr lang="en-US" dirty="0" smtClean="0"/>
              <a:t> attacks.</a:t>
            </a:r>
          </a:p>
          <a:p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762000" y="2743200"/>
            <a:ext cx="7620000" cy="1066800"/>
            <a:chOff x="685800" y="3200401"/>
            <a:chExt cx="7620000" cy="762000"/>
          </a:xfrm>
        </p:grpSpPr>
        <p:sp>
          <p:nvSpPr>
            <p:cNvPr id="8" name="Rectangle 7"/>
            <p:cNvSpPr/>
            <p:nvPr/>
          </p:nvSpPr>
          <p:spPr>
            <a:xfrm>
              <a:off x="685800" y="3200401"/>
              <a:ext cx="29718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Integrity Only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86200" y="3390899"/>
              <a:ext cx="1371600" cy="381001"/>
            </a:xfrm>
            <a:prstGeom prst="right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3200401"/>
              <a:ext cx="28194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accent5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✓</a:t>
              </a:r>
              <a:r>
                <a:rPr lang="en-US" sz="2800" dirty="0">
                  <a:solidFill>
                    <a:srgbClr val="000000"/>
                  </a:solidFill>
                  <a:sym typeface="Zapf Dingbat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</a:rPr>
                <a:t>Secure MAC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2000" y="3906891"/>
            <a:ext cx="7620000" cy="1066800"/>
            <a:chOff x="685800" y="3200401"/>
            <a:chExt cx="7620000" cy="762000"/>
          </a:xfrm>
        </p:grpSpPr>
        <p:sp>
          <p:nvSpPr>
            <p:cNvPr id="30" name="Rectangle 29"/>
            <p:cNvSpPr/>
            <p:nvPr/>
          </p:nvSpPr>
          <p:spPr>
            <a:xfrm>
              <a:off x="685800" y="3200401"/>
              <a:ext cx="29718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Integrity + </a:t>
              </a:r>
              <a:br>
                <a:rPr lang="en-US" sz="2800" dirty="0" smtClean="0">
                  <a:solidFill>
                    <a:srgbClr val="000000"/>
                  </a:solidFill>
                </a:rPr>
              </a:br>
              <a:r>
                <a:rPr lang="en-US" sz="2800" dirty="0" smtClean="0">
                  <a:solidFill>
                    <a:srgbClr val="000000"/>
                  </a:solidFill>
                </a:rPr>
                <a:t>Secrecy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3886200" y="3390899"/>
              <a:ext cx="1371600" cy="381001"/>
            </a:xfrm>
            <a:prstGeom prst="right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86400" y="3200401"/>
              <a:ext cx="28194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tx2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✗</a:t>
              </a:r>
              <a:r>
                <a:rPr lang="en-US" sz="2800" dirty="0" smtClean="0">
                  <a:solidFill>
                    <a:srgbClr val="000000"/>
                  </a:solidFill>
                  <a:sym typeface="Zapf Dingbat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</a:rPr>
                <a:t>Secure MAC + Secure Cipher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2000" y="5105400"/>
            <a:ext cx="7620000" cy="1066800"/>
            <a:chOff x="685800" y="3200401"/>
            <a:chExt cx="7620000" cy="762000"/>
          </a:xfrm>
        </p:grpSpPr>
        <p:sp>
          <p:nvSpPr>
            <p:cNvPr id="34" name="Rectangle 33"/>
            <p:cNvSpPr/>
            <p:nvPr/>
          </p:nvSpPr>
          <p:spPr>
            <a:xfrm>
              <a:off x="685800" y="3200401"/>
              <a:ext cx="29718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Integrity +</a:t>
              </a:r>
              <a:br>
                <a:rPr lang="en-US" sz="2800" dirty="0" smtClean="0">
                  <a:solidFill>
                    <a:srgbClr val="000000"/>
                  </a:solidFill>
                </a:rPr>
              </a:br>
              <a:r>
                <a:rPr lang="en-US" sz="2800" dirty="0" smtClean="0">
                  <a:solidFill>
                    <a:srgbClr val="000000"/>
                  </a:solidFill>
                </a:rPr>
                <a:t>Secrecy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3886200" y="3390899"/>
              <a:ext cx="1371600" cy="381001"/>
            </a:xfrm>
            <a:prstGeom prst="right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86400" y="3200401"/>
              <a:ext cx="2819400" cy="762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accent5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✓</a:t>
              </a:r>
              <a:r>
                <a:rPr lang="en-US" sz="2800" i="1" u="sng" dirty="0" smtClean="0">
                  <a:solidFill>
                    <a:srgbClr val="000000"/>
                  </a:solidFill>
                  <a:sym typeface="Zapf Dingbats"/>
                </a:rPr>
                <a:t>Authenticated Encryption</a:t>
              </a:r>
              <a:endParaRPr lang="en-US" sz="2800" i="1" u="sn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Motivating Question: Which is Best?</a:t>
            </a:r>
          </a:p>
        </p:txBody>
      </p:sp>
      <p:sp>
        <p:nvSpPr>
          <p:cNvPr id="33800" name="AutoShape 6"/>
          <p:cNvSpPr>
            <a:spLocks noChangeArrowheads="1"/>
          </p:cNvSpPr>
          <p:nvPr/>
        </p:nvSpPr>
        <p:spPr bwMode="auto">
          <a:xfrm>
            <a:off x="3253938" y="279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3805" name="Text Box 11"/>
          <p:cNvSpPr txBox="1">
            <a:spLocks noChangeArrowheads="1"/>
          </p:cNvSpPr>
          <p:nvPr/>
        </p:nvSpPr>
        <p:spPr bwMode="auto">
          <a:xfrm>
            <a:off x="6648747" y="2247152"/>
            <a:ext cx="1640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E(</a:t>
            </a:r>
            <a:r>
              <a:rPr lang="en-US" sz="2000" dirty="0" err="1" smtClean="0"/>
              <a:t>k</a:t>
            </a:r>
            <a:r>
              <a:rPr kumimoji="1" lang="en-US" sz="2000" baseline="-25000" dirty="0" err="1" smtClean="0"/>
              <a:t>E</a:t>
            </a:r>
            <a:r>
              <a:rPr kumimoji="1" lang="en-US" sz="2000" dirty="0" smtClean="0"/>
              <a:t> , m||tag)</a:t>
            </a:r>
            <a:endParaRPr kumimoji="1" lang="en-US" sz="2000" baseline="-25000" dirty="0"/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4883323" y="2266890"/>
            <a:ext cx="1012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S(</a:t>
            </a:r>
            <a:r>
              <a:rPr lang="en-US" sz="2000" dirty="0" err="1" smtClean="0"/>
              <a:t>k</a:t>
            </a:r>
            <a:r>
              <a:rPr kumimoji="1" lang="en-US" sz="2000" baseline="-25000" dirty="0" err="1" smtClean="0">
                <a:latin typeface="Cambria"/>
                <a:cs typeface="Cambria"/>
              </a:rPr>
              <a:t>I</a:t>
            </a:r>
            <a:r>
              <a:rPr kumimoji="1" lang="en-US" sz="2000" dirty="0" smtClean="0"/>
              <a:t>, m)</a:t>
            </a:r>
            <a:endParaRPr kumimoji="1" lang="en-US" sz="2000" baseline="-25000" dirty="0"/>
          </a:p>
        </p:txBody>
      </p:sp>
      <p:sp>
        <p:nvSpPr>
          <p:cNvPr id="30" name="Rectangle 29"/>
          <p:cNvSpPr/>
          <p:nvPr/>
        </p:nvSpPr>
        <p:spPr>
          <a:xfrm>
            <a:off x="1829951" y="2692401"/>
            <a:ext cx="1144615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539" y="1219200"/>
            <a:ext cx="5194923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Encryption Key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; MAC key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endParaRPr lang="en-US" sz="2800" baseline="-25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66700" y="1920557"/>
            <a:ext cx="8610600" cy="1432243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Option 1: SSL (MAC-then-encrypt)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87338" y="2692401"/>
            <a:ext cx="2003862" cy="431799"/>
            <a:chOff x="3787338" y="2616201"/>
            <a:chExt cx="2003862" cy="431799"/>
          </a:xfrm>
        </p:grpSpPr>
        <p:sp>
          <p:nvSpPr>
            <p:cNvPr id="36" name="Rectangle 35"/>
            <p:cNvSpPr/>
            <p:nvPr/>
          </p:nvSpPr>
          <p:spPr>
            <a:xfrm>
              <a:off x="3787338" y="26162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51385" y="2616201"/>
              <a:ext cx="8398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tag</a:t>
              </a:r>
            </a:p>
          </p:txBody>
        </p:sp>
      </p:grp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6019800" y="279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477000" y="2692401"/>
            <a:ext cx="1984430" cy="431799"/>
            <a:chOff x="6477000" y="2616201"/>
            <a:chExt cx="1984430" cy="431799"/>
          </a:xfrm>
        </p:grpSpPr>
        <p:sp>
          <p:nvSpPr>
            <p:cNvPr id="42" name="Rectangle 41"/>
            <p:cNvSpPr/>
            <p:nvPr/>
          </p:nvSpPr>
          <p:spPr>
            <a:xfrm>
              <a:off x="6477000" y="2616201"/>
              <a:ext cx="11446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21615" y="2616201"/>
              <a:ext cx="8398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tag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3520757"/>
            <a:ext cx="8610600" cy="1432243"/>
            <a:chOff x="304800" y="3520757"/>
            <a:chExt cx="8610600" cy="1279843"/>
          </a:xfrm>
        </p:grpSpPr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3292038" y="4318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7620797" y="3855755"/>
              <a:ext cx="976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S(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/>
                <a:t>I</a:t>
              </a:r>
              <a:r>
                <a:rPr kumimoji="1" lang="en-US" sz="2000" dirty="0" smtClean="0"/>
                <a:t> , c)</a:t>
              </a:r>
              <a:endParaRPr kumimoji="1" lang="en-US" sz="2000" baseline="-25000" dirty="0"/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3856049" y="3855755"/>
              <a:ext cx="1083391" cy="35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E(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>
                  <a:latin typeface="Cambria"/>
                  <a:cs typeface="Cambria"/>
                </a:rPr>
                <a:t>E</a:t>
              </a:r>
              <a:r>
                <a:rPr kumimoji="1" lang="en-US" sz="2000" dirty="0" smtClean="0"/>
                <a:t>, m)</a:t>
              </a:r>
              <a:endParaRPr kumimoji="1" lang="en-US" sz="2000" baseline="-25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68051" y="42164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04800" y="3520757"/>
              <a:ext cx="8610600" cy="1279843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Option 2: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IPsec</a:t>
              </a:r>
              <a:r>
                <a:rPr lang="en-US" sz="2400" dirty="0" smtClean="0">
                  <a:solidFill>
                    <a:schemeClr val="tx1"/>
                  </a:solidFill>
                </a:rPr>
                <a:t> (Encrypt-then-MAC)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25438" y="4216401"/>
              <a:ext cx="11446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6" name="AutoShape 6"/>
            <p:cNvSpPr>
              <a:spLocks noChangeArrowheads="1"/>
            </p:cNvSpPr>
            <p:nvPr/>
          </p:nvSpPr>
          <p:spPr bwMode="auto">
            <a:xfrm>
              <a:off x="6057900" y="4318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515100" y="4216401"/>
              <a:ext cx="1984430" cy="431799"/>
              <a:chOff x="6477000" y="2616201"/>
              <a:chExt cx="1984430" cy="43179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6477000" y="2616201"/>
                <a:ext cx="11446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621615" y="2616201"/>
                <a:ext cx="839815" cy="431799"/>
              </a:xfrm>
              <a:prstGeom prst="rect">
                <a:avLst/>
              </a:prstGeom>
              <a:solidFill>
                <a:schemeClr val="accent2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04800" y="5120957"/>
            <a:ext cx="8610600" cy="1432243"/>
            <a:chOff x="304800" y="5120957"/>
            <a:chExt cx="8610600" cy="1279843"/>
          </a:xfrm>
        </p:grpSpPr>
        <p:sp>
          <p:nvSpPr>
            <p:cNvPr id="60" name="AutoShape 6"/>
            <p:cNvSpPr>
              <a:spLocks noChangeArrowheads="1"/>
            </p:cNvSpPr>
            <p:nvPr/>
          </p:nvSpPr>
          <p:spPr bwMode="auto">
            <a:xfrm>
              <a:off x="3292038" y="59182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570640" y="5455955"/>
              <a:ext cx="10766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S(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/>
                <a:t>I</a:t>
              </a:r>
              <a:r>
                <a:rPr kumimoji="1" lang="en-US" sz="2000" dirty="0" smtClean="0"/>
                <a:t> , </a:t>
              </a:r>
              <a:r>
                <a:rPr kumimoji="1" lang="en-US" sz="2000" dirty="0"/>
                <a:t>m</a:t>
              </a:r>
              <a:r>
                <a:rPr kumimoji="1" lang="en-US" sz="2000" dirty="0" smtClean="0"/>
                <a:t>)</a:t>
              </a:r>
              <a:endParaRPr kumimoji="1" lang="en-US" sz="2000" baseline="-25000" dirty="0"/>
            </a:p>
          </p:txBody>
        </p:sp>
        <p:sp>
          <p:nvSpPr>
            <p:cNvPr id="62" name="Text Box 12"/>
            <p:cNvSpPr txBox="1">
              <a:spLocks noChangeArrowheads="1"/>
            </p:cNvSpPr>
            <p:nvPr/>
          </p:nvSpPr>
          <p:spPr bwMode="auto">
            <a:xfrm>
              <a:off x="3856049" y="5455955"/>
              <a:ext cx="1083391" cy="35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E(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>
                  <a:latin typeface="Cambria"/>
                  <a:cs typeface="Cambria"/>
                </a:rPr>
                <a:t>E</a:t>
              </a:r>
              <a:r>
                <a:rPr kumimoji="1" lang="en-US" sz="2000" dirty="0" smtClean="0"/>
                <a:t>, m)</a:t>
              </a:r>
              <a:endParaRPr kumimoji="1" lang="en-US" sz="2000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68051" y="58166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04800" y="5120957"/>
              <a:ext cx="8610600" cy="1279843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Option 3: SSH (Encrypt-and-MAC)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25438" y="5816601"/>
              <a:ext cx="11446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66" name="AutoShape 6"/>
            <p:cNvSpPr>
              <a:spLocks noChangeArrowheads="1"/>
            </p:cNvSpPr>
            <p:nvPr/>
          </p:nvSpPr>
          <p:spPr bwMode="auto">
            <a:xfrm>
              <a:off x="6057900" y="59182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515100" y="5816601"/>
              <a:ext cx="1984430" cy="431799"/>
              <a:chOff x="6477000" y="2616201"/>
              <a:chExt cx="1984430" cy="431799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6477000" y="2616201"/>
                <a:ext cx="11446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621615" y="2616201"/>
                <a:ext cx="839815" cy="431799"/>
              </a:xfrm>
              <a:prstGeom prst="rect">
                <a:avLst/>
              </a:prstGeom>
              <a:solidFill>
                <a:schemeClr val="accent2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i="1" u="sng" dirty="0" smtClean="0">
                <a:solidFill>
                  <a:schemeClr val="tx2"/>
                </a:solidFill>
              </a:rPr>
              <a:t>authenticated encryption</a:t>
            </a:r>
            <a:r>
              <a:rPr lang="en-US" b="1" dirty="0" smtClean="0"/>
              <a:t> </a:t>
            </a:r>
            <a:r>
              <a:rPr lang="en-US" dirty="0" smtClean="0"/>
              <a:t>system (E,D) is a cipher where 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	As usual:     E:  K × M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× 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⟶ C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     		but           D:  K × C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× 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⟶  M </a:t>
            </a:r>
            <a:r>
              <a:rPr lang="en-US" sz="3200" dirty="0" smtClean="0"/>
              <a:t>∪</a:t>
            </a:r>
            <a:r>
              <a:rPr lang="en-US" dirty="0" smtClean="0"/>
              <a:t>{⊥}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u="sng" dirty="0" smtClean="0">
                <a:solidFill>
                  <a:srgbClr val="000000"/>
                </a:solidFill>
              </a:rPr>
              <a:t>Security</a:t>
            </a:r>
            <a:r>
              <a:rPr lang="en-US" dirty="0" smtClean="0">
                <a:solidFill>
                  <a:srgbClr val="000000"/>
                </a:solidFill>
              </a:rPr>
              <a:t>:   the system must provide</a:t>
            </a:r>
          </a:p>
          <a:p>
            <a:pPr lvl="1"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Semantic security under CPA attack, </a:t>
            </a:r>
            <a:r>
              <a:rPr lang="en-US" b="1" i="1" dirty="0" smtClean="0">
                <a:solidFill>
                  <a:srgbClr val="000000"/>
                </a:solidFill>
              </a:rPr>
              <a:t>and</a:t>
            </a:r>
          </a:p>
          <a:p>
            <a:pPr lvl="1">
              <a:tabLst>
                <a:tab pos="457200" algn="l"/>
              </a:tabLst>
            </a:pPr>
            <a:r>
              <a:rPr lang="en-US" i="1" u="sng" dirty="0" err="1" smtClean="0">
                <a:solidFill>
                  <a:srgbClr val="990000"/>
                </a:solidFill>
              </a:rPr>
              <a:t>ciphertext</a:t>
            </a:r>
            <a:r>
              <a:rPr lang="en-US" i="1" u="sng" dirty="0" smtClean="0">
                <a:solidFill>
                  <a:srgbClr val="990000"/>
                </a:solidFill>
              </a:rPr>
              <a:t> integrity</a:t>
            </a:r>
            <a:r>
              <a:rPr lang="en-US" dirty="0" smtClean="0">
                <a:solidFill>
                  <a:srgbClr val="000000"/>
                </a:solidFill>
              </a:rPr>
              <a:t>. The attacker cannot create a new </a:t>
            </a:r>
            <a:r>
              <a:rPr lang="en-US" dirty="0" err="1" smtClean="0">
                <a:solidFill>
                  <a:srgbClr val="000000"/>
                </a:solidFill>
              </a:rPr>
              <a:t>ciphertext</a:t>
            </a:r>
            <a:r>
              <a:rPr lang="en-US" dirty="0" smtClean="0">
                <a:solidFill>
                  <a:srgbClr val="000000"/>
                </a:solidFill>
              </a:rPr>
              <a:t> that decrypts properly.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24600" y="3145364"/>
            <a:ext cx="1066800" cy="0"/>
          </a:xfrm>
          <a:prstGeom prst="line">
            <a:avLst/>
          </a:prstGeom>
          <a:ln>
            <a:headEnd type="non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Rounded Rectangular Callout 12"/>
          <p:cNvSpPr/>
          <p:nvPr/>
        </p:nvSpPr>
        <p:spPr>
          <a:xfrm>
            <a:off x="6725772" y="3505200"/>
            <a:ext cx="2362200" cy="1066800"/>
          </a:xfrm>
          <a:prstGeom prst="wedgeRoundRectCallout">
            <a:avLst>
              <a:gd name="adj1" fmla="val -33482"/>
              <a:gd name="adj2" fmla="val -74036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reject </a:t>
            </a:r>
            <a:r>
              <a:rPr lang="en-US" sz="2400" dirty="0" err="1" smtClean="0">
                <a:solidFill>
                  <a:schemeClr val="bg1"/>
                </a:solidFill>
              </a:rPr>
              <a:t>ciphertext</a:t>
            </a:r>
            <a:r>
              <a:rPr lang="en-US" sz="2400" dirty="0" smtClean="0">
                <a:solidFill>
                  <a:schemeClr val="bg1"/>
                </a:solidFill>
              </a:rPr>
              <a:t> as invalid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447800" y="2262187"/>
            <a:ext cx="1295400" cy="1447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>
                <a:solidFill>
                  <a:srgbClr val="000000"/>
                </a:solidFill>
              </a:rPr>
              <a:t>Chal.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629400" y="2262187"/>
            <a:ext cx="1295400" cy="1447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Adv</a:t>
            </a:r>
            <a:r>
              <a:rPr lang="en-US" dirty="0" smtClean="0">
                <a:solidFill>
                  <a:srgbClr val="000000"/>
                </a:solidFill>
              </a:rPr>
              <a:t> A.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752601" y="2616200"/>
            <a:ext cx="7360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k</a:t>
            </a:r>
            <a:r>
              <a:rPr lang="en-US" sz="2000" dirty="0" err="1">
                <a:solidFill>
                  <a:srgbClr val="000000"/>
                </a:solidFill>
                <a:sym typeface="Symbol" charset="0"/>
              </a:rPr>
              <a:t>K</a:t>
            </a:r>
            <a:endParaRPr lang="en-US" sz="2000" b="1" dirty="0">
              <a:solidFill>
                <a:srgbClr val="000000"/>
              </a:solidFill>
              <a:cs typeface="Arial" charset="0"/>
              <a:sym typeface="Symbol" charset="0"/>
            </a:endParaRP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2819400" y="3151187"/>
            <a:ext cx="3810000" cy="441325"/>
            <a:chOff x="1776" y="1968"/>
            <a:chExt cx="2400" cy="278"/>
          </a:xfrm>
        </p:grpSpPr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H="1">
              <a:off x="1776" y="224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725" y="1968"/>
              <a:ext cx="1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>
                <a:sym typeface="Symbol" charset="0"/>
              </a:endParaRPr>
            </a:p>
          </p:txBody>
        </p:sp>
      </p:grp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62000" y="1957387"/>
            <a:ext cx="7924800" cy="2057400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2743200" y="1957387"/>
            <a:ext cx="3810000" cy="508000"/>
            <a:chOff x="1776" y="1968"/>
            <a:chExt cx="2400" cy="320"/>
          </a:xfrm>
        </p:grpSpPr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2160" y="1968"/>
              <a:ext cx="6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M</a:t>
              </a:r>
            </a:p>
          </p:txBody>
        </p:sp>
      </p:grpSp>
      <p:grpSp>
        <p:nvGrpSpPr>
          <p:cNvPr id="25639" name="Group 39"/>
          <p:cNvGrpSpPr>
            <a:grpSpLocks/>
          </p:cNvGrpSpPr>
          <p:nvPr/>
        </p:nvGrpSpPr>
        <p:grpSpPr bwMode="auto">
          <a:xfrm>
            <a:off x="2743200" y="2490787"/>
            <a:ext cx="3733800" cy="501650"/>
            <a:chOff x="1728" y="1854"/>
            <a:chExt cx="2352" cy="316"/>
          </a:xfrm>
        </p:grpSpPr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016" y="1854"/>
              <a:ext cx="10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</a:t>
              </a:r>
              <a:r>
                <a:rPr lang="en-US" sz="2000" dirty="0" smtClean="0"/>
                <a:t>E(</a:t>
              </a:r>
              <a:r>
                <a:rPr lang="en-US" sz="2000" dirty="0"/>
                <a:t>k,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6461" y="3608386"/>
            <a:ext cx="5865729" cy="1568449"/>
            <a:chOff x="1066461" y="3608386"/>
            <a:chExt cx="5865729" cy="1568449"/>
          </a:xfrm>
        </p:grpSpPr>
        <p:grpSp>
          <p:nvGrpSpPr>
            <p:cNvPr id="25644" name="Group 44"/>
            <p:cNvGrpSpPr>
              <a:grpSpLocks/>
            </p:cNvGrpSpPr>
            <p:nvPr/>
          </p:nvGrpSpPr>
          <p:grpSpPr bwMode="auto">
            <a:xfrm>
              <a:off x="1066461" y="4192586"/>
              <a:ext cx="5865729" cy="984249"/>
              <a:chOff x="505" y="2638"/>
              <a:chExt cx="3672" cy="620"/>
            </a:xfrm>
          </p:grpSpPr>
          <p:sp>
            <p:nvSpPr>
              <p:cNvPr id="25641" name="Text Box 41"/>
              <p:cNvSpPr txBox="1">
                <a:spLocks noChangeArrowheads="1"/>
              </p:cNvSpPr>
              <p:nvPr/>
            </p:nvSpPr>
            <p:spPr bwMode="auto">
              <a:xfrm>
                <a:off x="624" y="2638"/>
                <a:ext cx="3553" cy="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b</a:t>
                </a:r>
                <a:r>
                  <a:rPr lang="en-US" sz="2400" dirty="0"/>
                  <a:t>=1    </a:t>
                </a:r>
                <a:r>
                  <a:rPr lang="en-US" sz="2400" dirty="0" smtClean="0"/>
                  <a:t>if  D(</a:t>
                </a:r>
                <a:r>
                  <a:rPr lang="en-US" sz="2400" dirty="0" err="1"/>
                  <a:t>k</a:t>
                </a:r>
                <a:r>
                  <a:rPr lang="en-US" sz="2400" dirty="0" err="1" smtClean="0"/>
                  <a:t>,c</a:t>
                </a:r>
                <a:r>
                  <a:rPr lang="en-US" sz="2400" dirty="0"/>
                  <a:t>) </a:t>
                </a:r>
                <a:r>
                  <a:rPr lang="en-US" sz="2400" b="1" dirty="0"/>
                  <a:t>≠⊥</a:t>
                </a:r>
                <a:r>
                  <a:rPr lang="en-US" sz="2400" dirty="0"/>
                  <a:t>    and  c  </a:t>
                </a:r>
                <a:r>
                  <a:rPr lang="en-US" sz="2400" dirty="0">
                    <a:sym typeface="Symbol" charset="0"/>
                  </a:rPr>
                  <a:t>  { c</a:t>
                </a:r>
                <a:r>
                  <a:rPr lang="en-US" sz="2400" baseline="-25000" dirty="0">
                    <a:sym typeface="Symbol" charset="0"/>
                  </a:rPr>
                  <a:t>1</a:t>
                </a:r>
                <a:r>
                  <a:rPr lang="en-US" sz="2400" dirty="0">
                    <a:sym typeface="Symbol" charset="0"/>
                  </a:rPr>
                  <a:t> , … , </a:t>
                </a:r>
                <a:r>
                  <a:rPr lang="en-US" sz="2400" dirty="0" err="1">
                    <a:sym typeface="Symbol" charset="0"/>
                  </a:rPr>
                  <a:t>c</a:t>
                </a:r>
                <a:r>
                  <a:rPr lang="en-US" sz="2400" baseline="-25000" dirty="0" err="1">
                    <a:sym typeface="Symbol" charset="0"/>
                  </a:rPr>
                  <a:t>q</a:t>
                </a:r>
                <a:r>
                  <a:rPr lang="en-US" sz="2400" dirty="0">
                    <a:sym typeface="Symbol" charset="0"/>
                  </a:rPr>
                  <a:t> }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ym typeface="Symbol" charset="0"/>
                  </a:rPr>
                  <a:t>b</a:t>
                </a:r>
                <a:r>
                  <a:rPr lang="en-US" sz="2400" dirty="0">
                    <a:sym typeface="Symbol" charset="0"/>
                  </a:rPr>
                  <a:t>=0   otherwise</a:t>
                </a:r>
                <a:endParaRPr lang="en-US" sz="2000" dirty="0"/>
              </a:p>
            </p:txBody>
          </p:sp>
          <p:sp>
            <p:nvSpPr>
              <p:cNvPr id="25642" name="AutoShape 42"/>
              <p:cNvSpPr>
                <a:spLocks/>
              </p:cNvSpPr>
              <p:nvPr/>
            </p:nvSpPr>
            <p:spPr bwMode="auto">
              <a:xfrm>
                <a:off x="505" y="2639"/>
                <a:ext cx="119" cy="526"/>
              </a:xfrm>
              <a:prstGeom prst="leftBrac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057400" y="3608386"/>
              <a:ext cx="366657" cy="600078"/>
              <a:chOff x="2057399" y="2514598"/>
              <a:chExt cx="366657" cy="450058"/>
            </a:xfrm>
          </p:grpSpPr>
          <p:sp>
            <p:nvSpPr>
              <p:cNvPr id="25640" name="Line 40"/>
              <p:cNvSpPr>
                <a:spLocks noChangeShapeType="1"/>
              </p:cNvSpPr>
              <p:nvPr/>
            </p:nvSpPr>
            <p:spPr bwMode="auto">
              <a:xfrm>
                <a:off x="2057400" y="2590800"/>
                <a:ext cx="0" cy="3738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2057399" y="2514598"/>
                <a:ext cx="366657" cy="346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b</a:t>
                </a:r>
              </a:p>
            </p:txBody>
          </p:sp>
        </p:grpSp>
      </p:grp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857788" y="1957387"/>
            <a:ext cx="4927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m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5177880" y="1957387"/>
            <a:ext cx="9028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 smtClean="0">
                <a:sym typeface="Symbol" charset="0"/>
              </a:rPr>
              <a:t>m</a:t>
            </a:r>
            <a:r>
              <a:rPr lang="en-US" sz="2000" baseline="-25000" dirty="0" err="1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857788" y="2465387"/>
            <a:ext cx="392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c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177880" y="2465387"/>
            <a:ext cx="8022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 smtClean="0">
                <a:sym typeface="Symbol" charset="0"/>
              </a:rPr>
              <a:t>c</a:t>
            </a:r>
            <a:r>
              <a:rPr lang="en-US" sz="2000" baseline="-25000" dirty="0" err="1" smtClean="0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385419"/>
            <a:ext cx="8561288" cy="109158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err="1" smtClean="0"/>
              <a:t>Def</a:t>
            </a:r>
            <a:r>
              <a:rPr lang="en-US" sz="2800" dirty="0" smtClean="0"/>
              <a:t>:  (E,D) has </a:t>
            </a:r>
            <a:r>
              <a:rPr lang="en-US" sz="2800" i="1" u="sng" dirty="0" err="1" smtClean="0">
                <a:solidFill>
                  <a:schemeClr val="tx2"/>
                </a:solidFill>
              </a:rPr>
              <a:t>ciphertext</a:t>
            </a:r>
            <a:r>
              <a:rPr lang="en-US" sz="2800" i="1" u="sng" dirty="0" smtClean="0">
                <a:solidFill>
                  <a:schemeClr val="tx2"/>
                </a:solidFill>
              </a:rPr>
              <a:t> integrity</a:t>
            </a:r>
            <a:r>
              <a:rPr lang="en-US" sz="2800" b="1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for all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/>
              <a:t>efficient</a:t>
            </a:r>
            <a:r>
              <a:rPr lang="en-US" sz="2800" dirty="0">
                <a:latin typeface="Arial"/>
              </a:rPr>
              <a:t>” </a:t>
            </a:r>
            <a:r>
              <a:rPr lang="en-US" sz="2800" dirty="0" smtClean="0"/>
              <a:t>A: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Adv</a:t>
            </a:r>
            <a:r>
              <a:rPr lang="en-US" sz="2800" baseline="-25000" dirty="0" err="1" smtClean="0"/>
              <a:t>CI</a:t>
            </a:r>
            <a:r>
              <a:rPr lang="en-US" sz="2800" dirty="0" smtClean="0"/>
              <a:t>[</a:t>
            </a:r>
            <a:r>
              <a:rPr lang="en-US" sz="2800" dirty="0"/>
              <a:t>A,I]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= </a:t>
            </a:r>
            <a:r>
              <a:rPr lang="en-US" sz="2800" dirty="0" err="1" smtClean="0"/>
              <a:t>Pr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[</a:t>
            </a:r>
            <a:r>
              <a:rPr lang="en-US" sz="2800" dirty="0" err="1"/>
              <a:t>Chal</a:t>
            </a:r>
            <a:r>
              <a:rPr lang="en-US" sz="2800" dirty="0"/>
              <a:t>. outputs 1]</a:t>
            </a:r>
            <a:r>
              <a:rPr lang="en-US" sz="3200" dirty="0"/>
              <a:t> </a:t>
            </a:r>
            <a:r>
              <a:rPr lang="en-US" sz="3200" dirty="0" smtClean="0"/>
              <a:t> &lt; </a:t>
            </a:r>
            <a:r>
              <a:rPr lang="en-US" sz="3200" dirty="0" err="1" smtClean="0"/>
              <a:t>ε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/>
          </a:p>
        </p:txBody>
      </p:sp>
      <p:sp>
        <p:nvSpPr>
          <p:cNvPr id="31" name="Title 2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6438411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/>
              <a:t>For b ={0,1}, define EXP(0) and EXP(1) as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err="1" smtClean="0"/>
              <a:t>Def</a:t>
            </a:r>
            <a:r>
              <a:rPr lang="en-US" dirty="0" smtClean="0"/>
              <a:t>:   cipher  (E,D)  provides </a:t>
            </a:r>
            <a:r>
              <a:rPr lang="en-US" i="1" u="sng" dirty="0" smtClean="0">
                <a:solidFill>
                  <a:srgbClr val="990000"/>
                </a:solidFill>
              </a:rPr>
              <a:t>authenticated encryption (AE)</a:t>
            </a:r>
            <a:r>
              <a:rPr lang="en-US" b="1" dirty="0" smtClean="0"/>
              <a:t> </a:t>
            </a:r>
            <a:r>
              <a:rPr lang="en-US" dirty="0" smtClean="0"/>
              <a:t>if it is</a:t>
            </a:r>
          </a:p>
          <a:p>
            <a:pPr marL="0" indent="0">
              <a:buNone/>
            </a:pPr>
            <a:r>
              <a:rPr lang="en-US" dirty="0" smtClean="0"/>
              <a:t>	(1)   semantically secure under CPA, and</a:t>
            </a:r>
          </a:p>
          <a:p>
            <a:pPr marL="0" indent="0">
              <a:buNone/>
            </a:pPr>
            <a:r>
              <a:rPr lang="en-US" dirty="0" smtClean="0"/>
              <a:t>	(2)   has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Counter-example</a:t>
            </a:r>
            <a:r>
              <a:rPr lang="en-US" dirty="0" smtClean="0"/>
              <a:t>:  CBC with rand. IV does not provide AE</a:t>
            </a:r>
          </a:p>
          <a:p>
            <a:pPr lvl="1"/>
            <a:r>
              <a:rPr lang="en-US" dirty="0" smtClean="0"/>
              <a:t>D(k,</a:t>
            </a:r>
            <a:r>
              <a:rPr lang="en-US" b="1" dirty="0"/>
              <a:t> </a:t>
            </a:r>
            <a:r>
              <a:rPr lang="en-US" b="1" dirty="0" smtClean="0"/>
              <a:t>⋅</a:t>
            </a:r>
            <a:r>
              <a:rPr lang="en-US" dirty="0" smtClean="0"/>
              <a:t>) never </a:t>
            </a:r>
            <a:r>
              <a:rPr lang="en-US" dirty="0"/>
              <a:t>outputs ⊥,  hence adv. </a:t>
            </a:r>
            <a:r>
              <a:rPr lang="en-US" dirty="0" smtClean="0"/>
              <a:t>always </a:t>
            </a:r>
            <a:r>
              <a:rPr lang="en-US" dirty="0"/>
              <a:t>wins </a:t>
            </a:r>
            <a:r>
              <a:rPr lang="en-US" dirty="0" err="1" smtClean="0"/>
              <a:t>ciphertext</a:t>
            </a:r>
            <a:r>
              <a:rPr lang="en-US" dirty="0" smtClean="0"/>
              <a:t> integrity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1:  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111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Attacker cannot fool Bob into thinking a </a:t>
            </a:r>
            <a:br>
              <a:rPr lang="en-US" sz="2800" dirty="0" smtClean="0"/>
            </a:br>
            <a:r>
              <a:rPr lang="en-US" sz="2800" dirty="0" smtClean="0"/>
              <a:t>message was sent from Alice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2616200"/>
            <a:ext cx="1219200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543800" y="2616200"/>
            <a:ext cx="1219200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0997" y="393700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9997" y="383540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676400" y="2413003"/>
            <a:ext cx="2135414" cy="609600"/>
            <a:chOff x="1676400" y="2266950"/>
            <a:chExt cx="2135414" cy="457200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1676400" y="2724150"/>
              <a:ext cx="21354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209800" y="2266950"/>
              <a:ext cx="152883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</a:t>
              </a:r>
              <a:r>
                <a:rPr lang="en-US" sz="2400" baseline="-25000" dirty="0" smtClean="0"/>
                <a:t>1 </a:t>
              </a:r>
              <a:r>
                <a:rPr lang="en-US" sz="2400" dirty="0" smtClean="0"/>
                <a:t>, …,  </a:t>
              </a:r>
              <a:r>
                <a:rPr lang="en-US" sz="2400" dirty="0" err="1" smtClean="0"/>
                <a:t>m</a:t>
              </a:r>
              <a:r>
                <a:rPr lang="en-US" sz="2400" baseline="-25000" dirty="0" err="1" smtClean="0"/>
                <a:t>q</a:t>
              </a:r>
              <a:endParaRPr lang="en-US" sz="2400" baseline="-25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76400" y="3429000"/>
            <a:ext cx="2209800" cy="461665"/>
            <a:chOff x="1676400" y="3028950"/>
            <a:chExt cx="2209800" cy="346249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676400" y="3070399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33600" y="3028950"/>
              <a:ext cx="167821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baseline="-25000" dirty="0" smtClean="0"/>
                <a:t>i </a:t>
              </a:r>
              <a:r>
                <a:rPr lang="en-US" sz="2400" dirty="0" smtClean="0"/>
                <a:t>= E(k, m</a:t>
              </a:r>
              <a:r>
                <a:rPr lang="en-US" sz="2400" baseline="-25000" dirty="0" smtClean="0"/>
                <a:t>i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53000" y="2616203"/>
            <a:ext cx="2362200" cy="609600"/>
            <a:chOff x="4953000" y="2419350"/>
            <a:chExt cx="2362200" cy="4572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4953000" y="2876550"/>
              <a:ext cx="2362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867400" y="2419350"/>
              <a:ext cx="320370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53418" y="3313672"/>
            <a:ext cx="2865789" cy="1791728"/>
            <a:chOff x="4653417" y="2765602"/>
            <a:chExt cx="2865789" cy="1343796"/>
          </a:xfrm>
        </p:grpSpPr>
        <p:sp>
          <p:nvSpPr>
            <p:cNvPr id="19" name="TextBox 18"/>
            <p:cNvSpPr txBox="1"/>
            <p:nvPr/>
          </p:nvSpPr>
          <p:spPr>
            <a:xfrm>
              <a:off x="4653417" y="3486150"/>
              <a:ext cx="286578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Cannot create </a:t>
              </a:r>
              <a:br>
                <a:rPr lang="en-US" sz="2400" dirty="0" smtClean="0"/>
              </a:br>
              <a:r>
                <a:rPr lang="en-US" sz="2400" dirty="0" smtClean="0"/>
                <a:t>valid   c ∉ { 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, …, </a:t>
              </a:r>
              <a:r>
                <a:rPr lang="en-US" sz="2400" dirty="0" err="1" smtClean="0"/>
                <a:t>c</a:t>
              </a:r>
              <a:r>
                <a:rPr lang="en-US" sz="2400" baseline="-25000" dirty="0" err="1" smtClean="0"/>
                <a:t>q</a:t>
              </a:r>
              <a:r>
                <a:rPr lang="en-US" sz="2400" dirty="0" smtClean="0"/>
                <a:t> }</a:t>
              </a:r>
              <a:endParaRPr lang="en-US" sz="2400" dirty="0"/>
            </a:p>
          </p:txBody>
        </p:sp>
        <p:cxnSp>
          <p:nvCxnSpPr>
            <p:cNvPr id="21" name="Curved Connector 20"/>
            <p:cNvCxnSpPr>
              <a:stCxn id="19" idx="0"/>
              <a:endCxn id="18" idx="2"/>
            </p:cNvCxnSpPr>
            <p:nvPr/>
          </p:nvCxnSpPr>
          <p:spPr>
            <a:xfrm rot="16200000" flipV="1">
              <a:off x="5696674" y="3096512"/>
              <a:ext cx="720548" cy="58728"/>
            </a:xfrm>
            <a:prstGeom prst="curvedConnector3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47714" y="5569803"/>
            <a:ext cx="7648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⇒  if  D(</a:t>
            </a:r>
            <a:r>
              <a:rPr lang="en-US" sz="2800" dirty="0" err="1" smtClean="0"/>
              <a:t>k,c</a:t>
            </a:r>
            <a:r>
              <a:rPr lang="en-US" sz="2800" dirty="0" smtClean="0"/>
              <a:t>)</a:t>
            </a:r>
            <a:r>
              <a:rPr lang="en-US" sz="2800" dirty="0"/>
              <a:t> ≠</a:t>
            </a:r>
            <a:r>
              <a:rPr lang="en-US" sz="2800" dirty="0" smtClean="0"/>
              <a:t>⊥ Bob </a:t>
            </a:r>
            <a:r>
              <a:rPr lang="en-US" sz="2800" i="1" u="sng" dirty="0" smtClean="0">
                <a:solidFill>
                  <a:srgbClr val="990000"/>
                </a:solidFill>
              </a:rPr>
              <a:t>guaranteed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smtClean="0"/>
              <a:t>message is from </a:t>
            </a:r>
            <a:br>
              <a:rPr lang="en-US" sz="2800" dirty="0" smtClean="0"/>
            </a:br>
            <a:r>
              <a:rPr lang="en-US" sz="2800" dirty="0" smtClean="0"/>
              <a:t>     someone who knows k (but could be a replay) 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3924300" y="2616200"/>
            <a:ext cx="1219200" cy="1216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Authenticated encryption    ⇒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Security against </a:t>
            </a:r>
            <a:r>
              <a:rPr lang="en-US" i="1" u="sng" dirty="0" smtClean="0">
                <a:solidFill>
                  <a:srgbClr val="990000"/>
                </a:solidFill>
              </a:rPr>
              <a:t>chosen </a:t>
            </a:r>
            <a:r>
              <a:rPr lang="en-US" i="1" u="sng" dirty="0" err="1" smtClean="0">
                <a:solidFill>
                  <a:srgbClr val="990000"/>
                </a:solidFill>
              </a:rPr>
              <a:t>ciphertext</a:t>
            </a:r>
            <a:r>
              <a:rPr lang="en-US" i="1" u="sng" dirty="0" smtClean="0">
                <a:solidFill>
                  <a:srgbClr val="990000"/>
                </a:solidFill>
              </a:rPr>
              <a:t>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Def</a:t>
            </a:r>
            <a:r>
              <a:rPr lang="en-US" dirty="0" smtClean="0"/>
              <a:t>: A CCA adversary has the capability to get </a:t>
            </a:r>
            <a:r>
              <a:rPr lang="en-US" dirty="0" err="1" smtClean="0"/>
              <a:t>ciphertexts</a:t>
            </a:r>
            <a:r>
              <a:rPr lang="en-US" dirty="0" smtClean="0"/>
              <a:t> of their choosing decrypted.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19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14400" y="3455998"/>
            <a:ext cx="1219200" cy="10219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Alice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3455998"/>
            <a:ext cx="1219200" cy="10219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Bob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8311" y="297626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62935" y="5608638"/>
            <a:ext cx="1219200" cy="71596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05811" y="299261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71900" y="3473893"/>
            <a:ext cx="1219200" cy="102190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33600" y="3473893"/>
            <a:ext cx="1638300" cy="493058"/>
            <a:chOff x="2133600" y="3473893"/>
            <a:chExt cx="1638300" cy="493058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133600" y="3966951"/>
              <a:ext cx="1638300" cy="0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80024" y="3473893"/>
              <a:ext cx="1334350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c = E(</a:t>
              </a:r>
              <a:r>
                <a:rPr lang="en-US" sz="2400" dirty="0" err="1" smtClean="0"/>
                <a:t>k,m</a:t>
              </a:r>
              <a:r>
                <a:rPr lang="en-US" sz="2400" dirty="0" smtClean="0"/>
                <a:t>)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91100" y="3550732"/>
            <a:ext cx="1638300" cy="416219"/>
            <a:chOff x="4991100" y="3550732"/>
            <a:chExt cx="1638300" cy="416219"/>
          </a:xfrm>
        </p:grpSpPr>
        <p:sp>
          <p:nvSpPr>
            <p:cNvPr id="21" name="TextBox 20"/>
            <p:cNvSpPr txBox="1"/>
            <p:nvPr/>
          </p:nvSpPr>
          <p:spPr>
            <a:xfrm>
              <a:off x="5682010" y="3550732"/>
              <a:ext cx="256480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m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991100" y="3966951"/>
              <a:ext cx="1638300" cy="0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5938490" y="5075238"/>
            <a:ext cx="2138710" cy="838200"/>
          </a:xfrm>
          <a:prstGeom prst="wedgeRoundRectCallout">
            <a:avLst>
              <a:gd name="adj1" fmla="val -94885"/>
              <a:gd name="adj2" fmla="val 40119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 sees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c and m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105655" y="4495800"/>
            <a:ext cx="275845" cy="1112838"/>
            <a:chOff x="4105655" y="4495800"/>
            <a:chExt cx="275845" cy="1112838"/>
          </a:xfrm>
        </p:grpSpPr>
        <p:cxnSp>
          <p:nvCxnSpPr>
            <p:cNvPr id="27" name="Straight Arrow Connector 26"/>
            <p:cNvCxnSpPr>
              <a:stCxn id="15" idx="0"/>
              <a:endCxn id="17" idx="2"/>
            </p:cNvCxnSpPr>
            <p:nvPr/>
          </p:nvCxnSpPr>
          <p:spPr>
            <a:xfrm flipV="1">
              <a:off x="4372535" y="4495800"/>
              <a:ext cx="8965" cy="1112838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105655" y="4859794"/>
              <a:ext cx="237745" cy="430887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800" dirty="0" smtClean="0"/>
                <a:t>c’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991100" y="4330945"/>
            <a:ext cx="1638300" cy="430887"/>
            <a:chOff x="4991100" y="4330945"/>
            <a:chExt cx="1638300" cy="43088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991100" y="4330945"/>
              <a:ext cx="1638300" cy="0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673792" y="4330945"/>
              <a:ext cx="378183" cy="430887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800" dirty="0"/>
                <a:t>m</a:t>
              </a:r>
              <a:r>
                <a:rPr lang="en-US" sz="2800" dirty="0" smtClean="0"/>
                <a:t>’</a:t>
              </a:r>
            </a:p>
          </p:txBody>
        </p:sp>
      </p:grpSp>
      <p:sp>
        <p:nvSpPr>
          <p:cNvPr id="35" name="Rounded Rectangular Callout 34"/>
          <p:cNvSpPr/>
          <p:nvPr/>
        </p:nvSpPr>
        <p:spPr>
          <a:xfrm>
            <a:off x="228600" y="4859794"/>
            <a:ext cx="2824510" cy="1922005"/>
          </a:xfrm>
          <a:prstGeom prst="wedgeRoundRectCallout">
            <a:avLst>
              <a:gd name="adj1" fmla="val 71472"/>
              <a:gd name="adj2" fmla="val 14089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Don’t want them to learn m’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... or even just whether an ACK occurred.</a:t>
            </a:r>
          </a:p>
        </p:txBody>
      </p:sp>
    </p:spTree>
    <p:extLst>
      <p:ext uri="{BB962C8B-B14F-4D97-AF65-F5344CB8AC3E}">
        <p14:creationId xmlns:p14="http://schemas.microsoft.com/office/powerpoint/2010/main" val="36514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Straw Men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Lunchtime CCA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11745"/>
            <a:ext cx="1295400" cy="1320311"/>
          </a:xfrm>
          <a:prstGeom prst="rect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6" name="Rounded Rectangle 5"/>
          <p:cNvSpPr/>
          <p:nvPr/>
        </p:nvSpPr>
        <p:spPr>
          <a:xfrm>
            <a:off x="2359212" y="1981200"/>
            <a:ext cx="4955988" cy="3581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 smtClean="0"/>
              <a:t>Alice’s Computer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2514600" y="3352800"/>
            <a:ext cx="15240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Encryption Program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77111" y="4267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07529" y="2952376"/>
            <a:ext cx="1455271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Encrypted </a:t>
            </a:r>
            <a:br>
              <a:rPr lang="en-US" sz="2000" dirty="0" smtClean="0"/>
            </a:br>
            <a:r>
              <a:rPr lang="en-US" sz="2000" dirty="0" smtClean="0"/>
              <a:t>File 1</a:t>
            </a:r>
            <a:endParaRPr lang="en-US" sz="2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04800" y="1295400"/>
            <a:ext cx="2054412" cy="914400"/>
          </a:xfrm>
          <a:prstGeom prst="wedgeRoundRectCallout">
            <a:avLst>
              <a:gd name="adj1" fmla="val -11378"/>
              <a:gd name="adj2" fmla="val 132761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It’s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Lunchtime!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07529" y="3974856"/>
            <a:ext cx="1455271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Encrypted </a:t>
            </a:r>
            <a:br>
              <a:rPr lang="en-US" sz="2000" dirty="0" smtClean="0"/>
            </a:br>
            <a:r>
              <a:rPr lang="en-US" sz="2000" dirty="0" smtClean="0"/>
              <a:t>File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98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Lunchtime CCA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59212" y="1981200"/>
            <a:ext cx="4955988" cy="3581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 smtClean="0"/>
              <a:t>Alice’s Computer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2514600" y="3352800"/>
            <a:ext cx="1524000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Encryption Program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77111" y="4267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14800" y="2952376"/>
            <a:ext cx="1455271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Eve’s Encrypted File 1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4114800" y="3974856"/>
            <a:ext cx="1455271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Eve’s Encrypted File 2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707529" y="2952376"/>
            <a:ext cx="1455271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Encrypted </a:t>
            </a:r>
            <a:br>
              <a:rPr lang="en-US" sz="2000" dirty="0" smtClean="0"/>
            </a:br>
            <a:r>
              <a:rPr lang="en-US" sz="2000" dirty="0" smtClean="0"/>
              <a:t>File 1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707529" y="3974856"/>
            <a:ext cx="1455271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Encrypted </a:t>
            </a:r>
            <a:br>
              <a:rPr lang="en-US" sz="2000" dirty="0" smtClean="0"/>
            </a:br>
            <a:r>
              <a:rPr lang="en-US" sz="2000" dirty="0" smtClean="0"/>
              <a:t>File 2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3352800"/>
            <a:ext cx="1524000" cy="91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</a:p>
        </p:txBody>
      </p:sp>
    </p:spTree>
    <p:extLst>
      <p:ext uri="{BB962C8B-B14F-4D97-AF65-F5344CB8AC3E}">
        <p14:creationId xmlns:p14="http://schemas.microsoft.com/office/powerpoint/2010/main" val="8772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 WEP:   how not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14401" y="2514600"/>
            <a:ext cx="1076739" cy="132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61620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7270" y="271184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604685"/>
            <a:ext cx="1041400" cy="102751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86000" y="3327400"/>
            <a:ext cx="487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24200" y="2108200"/>
            <a:ext cx="2209800" cy="40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2108200"/>
            <a:ext cx="1143000" cy="40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CRC(m)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2717800"/>
            <a:ext cx="3429000" cy="36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PRG(  IV  ||  k 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3530600"/>
            <a:ext cx="3429000" cy="406400"/>
          </a:xfrm>
          <a:prstGeom prst="rect">
            <a:avLst/>
          </a:prstGeom>
          <a:pattFill prst="pct90">
            <a:fgClr>
              <a:schemeClr val="accent2"/>
            </a:fgClr>
            <a:bgClr>
              <a:prstClr val="white"/>
            </a:bgClr>
          </a:patt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ciphertext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90800" y="3530600"/>
            <a:ext cx="457200" cy="40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22</a:t>
            </a:fld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19470" y="4800600"/>
            <a:ext cx="5705060" cy="11430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Answer: Homework</a:t>
            </a:r>
          </a:p>
        </p:txBody>
      </p:sp>
    </p:spTree>
    <p:extLst>
      <p:ext uri="{BB962C8B-B14F-4D97-AF65-F5344CB8AC3E}">
        <p14:creationId xmlns:p14="http://schemas.microsoft.com/office/powerpoint/2010/main" val="23140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Adversaries Power</a:t>
            </a:r>
            <a:r>
              <a:rPr lang="en-US" dirty="0" smtClean="0"/>
              <a:t>: both CPA and CCA</a:t>
            </a:r>
          </a:p>
          <a:p>
            <a:pPr lvl="1"/>
            <a:r>
              <a:rPr lang="en-US" dirty="0" smtClean="0"/>
              <a:t>Can obtain the encryption of arbitrary messages</a:t>
            </a:r>
          </a:p>
          <a:p>
            <a:pPr lvl="1"/>
            <a:r>
              <a:rPr lang="en-US" dirty="0" smtClean="0"/>
              <a:t>Can decrypt </a:t>
            </a:r>
            <a:r>
              <a:rPr lang="en-US" dirty="0" err="1" smtClean="0"/>
              <a:t>ciphertexts</a:t>
            </a:r>
            <a:r>
              <a:rPr lang="en-US" dirty="0" smtClean="0"/>
              <a:t> of his choice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u="sng" dirty="0" smtClean="0"/>
              <a:t>Adversaries Goal</a:t>
            </a:r>
            <a:r>
              <a:rPr lang="en-US" dirty="0" smtClean="0"/>
              <a:t>: break semantic security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Game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2362199"/>
            <a:ext cx="8001000" cy="4130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6014116" cy="86177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Let ENC = (E,D) over (K,M,C). </a:t>
            </a:r>
            <a:br>
              <a:rPr lang="en-US" sz="2800" dirty="0" smtClean="0"/>
            </a:br>
            <a:r>
              <a:rPr lang="en-US" sz="2800" dirty="0" smtClean="0"/>
              <a:t>For b = {0,1}, define EXP(0) and EXP(1)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" y="3200400"/>
            <a:ext cx="1295400" cy="0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0497" y="2707957"/>
            <a:ext cx="1684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2619215"/>
            <a:ext cx="1219200" cy="36166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Chal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k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 K</a:t>
            </a:r>
            <a:endParaRPr lang="en-US" sz="2400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619215"/>
            <a:ext cx="1219200" cy="36166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Adv.</a:t>
            </a:r>
            <a:endParaRPr lang="en-US" sz="2400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51838" y="5486400"/>
            <a:ext cx="1307924" cy="609597"/>
            <a:chOff x="7772400" y="2647952"/>
            <a:chExt cx="1307924" cy="457198"/>
          </a:xfrm>
        </p:grpSpPr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3079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7816762" y="2647952"/>
              <a:ext cx="126356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000" dirty="0">
                  <a:sym typeface="Symbol" pitchFamily="18" charset="2"/>
                </a:rPr>
                <a:t> {0,1}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43200" y="3181348"/>
            <a:ext cx="3581400" cy="526853"/>
            <a:chOff x="2743200" y="2376632"/>
            <a:chExt cx="3581400" cy="395140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H="1">
              <a:off x="2743200" y="2771772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3150270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,1  </a:t>
              </a:r>
              <a:r>
                <a:rPr lang="en-US" dirty="0">
                  <a:sym typeface="Symbol" pitchFamily="18" charset="2"/>
                </a:rPr>
                <a:t> M :   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,0</a:t>
              </a:r>
              <a:r>
                <a:rPr lang="en-US" dirty="0" smtClean="0">
                  <a:sym typeface="Symbol" pitchFamily="18" charset="2"/>
                </a:rPr>
                <a:t>| </a:t>
              </a:r>
              <a:r>
                <a:rPr lang="en-US" dirty="0">
                  <a:sym typeface="Symbol" pitchFamily="18" charset="2"/>
                </a:rPr>
                <a:t>=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,1</a:t>
              </a:r>
              <a:r>
                <a:rPr lang="en-US" dirty="0" smtClean="0">
                  <a:sym typeface="Symbol" pitchFamily="18" charset="2"/>
                </a:rPr>
                <a:t>|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2743200" y="3790950"/>
            <a:ext cx="3657600" cy="400050"/>
            <a:chOff x="1824" y="2194"/>
            <a:chExt cx="2304" cy="252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824" y="227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10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/>
                <a:t>i</a:t>
              </a:r>
              <a:r>
                <a:rPr lang="en-US" sz="2000" b="1" baseline="-25000" dirty="0" err="1" smtClean="0"/>
                <a:t>,b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52746" y="2362200"/>
            <a:ext cx="2100254" cy="72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 err="1" smtClean="0"/>
              <a:t>i</a:t>
            </a:r>
            <a:r>
              <a:rPr lang="en-US" sz="2000" dirty="0"/>
              <a:t>=</a:t>
            </a:r>
            <a:r>
              <a:rPr lang="en-US" sz="2000" dirty="0" smtClean="0"/>
              <a:t>1,…,q:</a:t>
            </a:r>
          </a:p>
          <a:p>
            <a:pPr>
              <a:spcBef>
                <a:spcPts val="100"/>
              </a:spcBef>
            </a:pPr>
            <a:r>
              <a:rPr lang="en-US" sz="2000" dirty="0" smtClean="0"/>
              <a:t>  (1)   </a:t>
            </a:r>
            <a:r>
              <a:rPr lang="en-US" sz="2000" b="1" dirty="0" smtClean="0"/>
              <a:t>CPA query: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819400" y="4927600"/>
            <a:ext cx="3581400" cy="533400"/>
            <a:chOff x="2667000" y="2376632"/>
            <a:chExt cx="3581400" cy="400050"/>
          </a:xfrm>
        </p:grpSpPr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H="1" flipV="1">
              <a:off x="2667000" y="2771772"/>
              <a:ext cx="3581400" cy="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2523301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 smtClean="0">
                  <a:sym typeface="Symbol" pitchFamily="18" charset="2"/>
                </a:rPr>
                <a:t> </a:t>
              </a:r>
              <a:r>
                <a:rPr lang="en-US" dirty="0">
                  <a:sym typeface="Symbol" pitchFamily="18" charset="2"/>
                </a:rPr>
                <a:t>C</a:t>
              </a:r>
              <a:r>
                <a:rPr lang="en-US" dirty="0" smtClean="0">
                  <a:sym typeface="Symbol" pitchFamily="18" charset="2"/>
                </a:rPr>
                <a:t> :     c</a:t>
              </a:r>
              <a:r>
                <a:rPr lang="en-US" baseline="-25000" dirty="0" smtClean="0">
                  <a:sym typeface="Symbol" pitchFamily="18" charset="2"/>
                </a:rPr>
                <a:t>i</a:t>
              </a:r>
              <a:r>
                <a:rPr lang="en-US" dirty="0" smtClean="0">
                  <a:sym typeface="Symbol" pitchFamily="18" charset="2"/>
                </a:rPr>
                <a:t> ∉ {c</a:t>
              </a:r>
              <a:r>
                <a:rPr lang="en-US" baseline="-25000" dirty="0" smtClean="0">
                  <a:sym typeface="Symbol" pitchFamily="18" charset="2"/>
                </a:rPr>
                <a:t>1</a:t>
              </a:r>
              <a:r>
                <a:rPr lang="en-US" dirty="0" smtClean="0">
                  <a:sym typeface="Symbol" pitchFamily="18" charset="2"/>
                </a:rPr>
                <a:t>, …, c</a:t>
              </a:r>
              <a:r>
                <a:rPr lang="en-US" baseline="-25000" dirty="0" smtClean="0">
                  <a:sym typeface="Symbol" pitchFamily="18" charset="2"/>
                </a:rPr>
                <a:t>i-1</a:t>
              </a:r>
              <a:r>
                <a:rPr lang="en-US" dirty="0" smtClean="0">
                  <a:sym typeface="Symbol" pitchFamily="18" charset="2"/>
                </a:rPr>
                <a:t>}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2819400" y="5537200"/>
            <a:ext cx="3505200" cy="400050"/>
            <a:chOff x="1776" y="2194"/>
            <a:chExt cx="2208" cy="252"/>
          </a:xfrm>
        </p:grpSpPr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9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D</a:t>
              </a:r>
              <a:r>
                <a:rPr lang="en-US" dirty="0" smtClean="0"/>
                <a:t>(</a:t>
              </a:r>
              <a:r>
                <a:rPr lang="en-US" dirty="0"/>
                <a:t>k,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c</a:t>
              </a:r>
              <a:r>
                <a:rPr lang="en-US" sz="2000" b="1" baseline="-25000" dirty="0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52746" y="4527490"/>
            <a:ext cx="208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  (2)   </a:t>
            </a:r>
            <a:r>
              <a:rPr lang="en-US" sz="2000" b="1" dirty="0" smtClean="0"/>
              <a:t>CCA query: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7391400" y="3390779"/>
            <a:ext cx="1981200" cy="1136711"/>
          </a:xfrm>
          <a:prstGeom prst="wedgeRoundRectCallout">
            <a:avLst>
              <a:gd name="adj1" fmla="val -68022"/>
              <a:gd name="adj2" fmla="val 54740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Ex: could query a changed c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144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Game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2362199"/>
            <a:ext cx="8001000" cy="4130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6014116" cy="86177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Let ENC = (E,D) over (K,M,C). </a:t>
            </a:r>
            <a:br>
              <a:rPr lang="en-US" sz="2800" dirty="0" smtClean="0"/>
            </a:br>
            <a:r>
              <a:rPr lang="en-US" sz="2800" dirty="0" smtClean="0"/>
              <a:t>For b = {0,1}, define EXP(0) and EXP(1)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" y="3200400"/>
            <a:ext cx="1295400" cy="0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0497" y="2707957"/>
            <a:ext cx="1684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2619215"/>
            <a:ext cx="1219200" cy="36166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Chal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k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 K</a:t>
            </a:r>
            <a:endParaRPr lang="en-US" sz="2400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619215"/>
            <a:ext cx="1219200" cy="36166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Adv.</a:t>
            </a:r>
            <a:endParaRPr lang="en-US" sz="2400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51838" y="5486400"/>
            <a:ext cx="1307924" cy="609597"/>
            <a:chOff x="7772400" y="2647952"/>
            <a:chExt cx="1307924" cy="457198"/>
          </a:xfrm>
        </p:grpSpPr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3079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7816762" y="2647952"/>
              <a:ext cx="126356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000" dirty="0">
                  <a:sym typeface="Symbol" pitchFamily="18" charset="2"/>
                </a:rPr>
                <a:t> {0,1}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43200" y="3181348"/>
            <a:ext cx="3581400" cy="526853"/>
            <a:chOff x="2743200" y="2376632"/>
            <a:chExt cx="3581400" cy="395140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H="1">
              <a:off x="2743200" y="2771772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3150270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,1  </a:t>
              </a:r>
              <a:r>
                <a:rPr lang="en-US" dirty="0">
                  <a:sym typeface="Symbol" pitchFamily="18" charset="2"/>
                </a:rPr>
                <a:t> M :   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,0</a:t>
              </a:r>
              <a:r>
                <a:rPr lang="en-US" dirty="0" smtClean="0">
                  <a:sym typeface="Symbol" pitchFamily="18" charset="2"/>
                </a:rPr>
                <a:t>| </a:t>
              </a:r>
              <a:r>
                <a:rPr lang="en-US" dirty="0">
                  <a:sym typeface="Symbol" pitchFamily="18" charset="2"/>
                </a:rPr>
                <a:t>=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,1</a:t>
              </a:r>
              <a:r>
                <a:rPr lang="en-US" dirty="0" smtClean="0">
                  <a:sym typeface="Symbol" pitchFamily="18" charset="2"/>
                </a:rPr>
                <a:t>|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2743200" y="3790950"/>
            <a:ext cx="3657600" cy="400050"/>
            <a:chOff x="1824" y="2194"/>
            <a:chExt cx="2304" cy="252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824" y="227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10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/>
                <a:t>i</a:t>
              </a:r>
              <a:r>
                <a:rPr lang="en-US" sz="2000" b="1" baseline="-25000" dirty="0" err="1" smtClean="0"/>
                <a:t>,b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52746" y="2362200"/>
            <a:ext cx="2100254" cy="72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 err="1" smtClean="0"/>
              <a:t>i</a:t>
            </a:r>
            <a:r>
              <a:rPr lang="en-US" sz="2000" dirty="0"/>
              <a:t>=</a:t>
            </a:r>
            <a:r>
              <a:rPr lang="en-US" sz="2000" dirty="0" smtClean="0"/>
              <a:t>1,…,q:</a:t>
            </a:r>
          </a:p>
          <a:p>
            <a:pPr>
              <a:spcBef>
                <a:spcPts val="100"/>
              </a:spcBef>
            </a:pPr>
            <a:r>
              <a:rPr lang="en-US" sz="2000" dirty="0" smtClean="0"/>
              <a:t>  (1)   </a:t>
            </a:r>
            <a:r>
              <a:rPr lang="en-US" sz="2000" b="1" dirty="0" smtClean="0"/>
              <a:t>CPA query: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819400" y="4927600"/>
            <a:ext cx="3581400" cy="533400"/>
            <a:chOff x="2667000" y="2376632"/>
            <a:chExt cx="3581400" cy="400050"/>
          </a:xfrm>
        </p:grpSpPr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H="1" flipV="1">
              <a:off x="2667000" y="2771772"/>
              <a:ext cx="3581400" cy="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2523301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 smtClean="0">
                  <a:sym typeface="Symbol" pitchFamily="18" charset="2"/>
                </a:rPr>
                <a:t> </a:t>
              </a:r>
              <a:r>
                <a:rPr lang="en-US" dirty="0">
                  <a:sym typeface="Symbol" pitchFamily="18" charset="2"/>
                </a:rPr>
                <a:t>C</a:t>
              </a:r>
              <a:r>
                <a:rPr lang="en-US" dirty="0" smtClean="0">
                  <a:sym typeface="Symbol" pitchFamily="18" charset="2"/>
                </a:rPr>
                <a:t> :     c</a:t>
              </a:r>
              <a:r>
                <a:rPr lang="en-US" baseline="-25000" dirty="0" smtClean="0">
                  <a:sym typeface="Symbol" pitchFamily="18" charset="2"/>
                </a:rPr>
                <a:t>i</a:t>
              </a:r>
              <a:r>
                <a:rPr lang="en-US" dirty="0" smtClean="0">
                  <a:sym typeface="Symbol" pitchFamily="18" charset="2"/>
                </a:rPr>
                <a:t> ∉ {c</a:t>
              </a:r>
              <a:r>
                <a:rPr lang="en-US" baseline="-25000" dirty="0" smtClean="0">
                  <a:sym typeface="Symbol" pitchFamily="18" charset="2"/>
                </a:rPr>
                <a:t>1</a:t>
              </a:r>
              <a:r>
                <a:rPr lang="en-US" dirty="0" smtClean="0">
                  <a:sym typeface="Symbol" pitchFamily="18" charset="2"/>
                </a:rPr>
                <a:t>, …, c</a:t>
              </a:r>
              <a:r>
                <a:rPr lang="en-US" baseline="-25000" dirty="0" smtClean="0">
                  <a:sym typeface="Symbol" pitchFamily="18" charset="2"/>
                </a:rPr>
                <a:t>i-1</a:t>
              </a:r>
              <a:r>
                <a:rPr lang="en-US" dirty="0" smtClean="0">
                  <a:sym typeface="Symbol" pitchFamily="18" charset="2"/>
                </a:rPr>
                <a:t>}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2819400" y="5537200"/>
            <a:ext cx="3505200" cy="400050"/>
            <a:chOff x="1776" y="2194"/>
            <a:chExt cx="2208" cy="252"/>
          </a:xfrm>
        </p:grpSpPr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9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D</a:t>
              </a:r>
              <a:r>
                <a:rPr lang="en-US" dirty="0" smtClean="0"/>
                <a:t>(</a:t>
              </a:r>
              <a:r>
                <a:rPr lang="en-US" dirty="0"/>
                <a:t>k,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c</a:t>
              </a:r>
              <a:r>
                <a:rPr lang="en-US" sz="2000" b="1" baseline="-25000" dirty="0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52746" y="4527490"/>
            <a:ext cx="208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  (2)   </a:t>
            </a:r>
            <a:r>
              <a:rPr lang="en-US" sz="2000" b="1" dirty="0" smtClean="0"/>
              <a:t>CCA query: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2400" y="3429000"/>
            <a:ext cx="8839200" cy="12954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dirty="0"/>
              <a:t>ENC = (E,D) is CCA secure </a:t>
            </a:r>
            <a:r>
              <a:rPr lang="en-US" sz="2800" dirty="0" err="1" smtClean="0"/>
              <a:t>iff</a:t>
            </a:r>
            <a:r>
              <a:rPr lang="en-US" sz="2800" dirty="0"/>
              <a:t> </a:t>
            </a:r>
            <a:r>
              <a:rPr lang="en-US" sz="2800" dirty="0" smtClean="0"/>
              <a:t>the Adversary does not do statistically better than guessing.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69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CBC is not CCA Secure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888" y="2330251"/>
            <a:ext cx="1295400" cy="1930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Chal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>
                <a:solidFill>
                  <a:srgbClr val="000000"/>
                </a:solidFill>
              </a:rPr>
              <a:t>k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K</a:t>
            </a:r>
            <a:endParaRPr lang="en-US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44688" y="3133130"/>
            <a:ext cx="12192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4689" y="2644578"/>
            <a:ext cx="353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45488" y="2330251"/>
            <a:ext cx="1295400" cy="182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>
                <a:solidFill>
                  <a:srgbClr val="000000"/>
                </a:solidFill>
              </a:rPr>
              <a:t>Adv.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778088" y="1923851"/>
            <a:ext cx="7924800" cy="264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35488" y="2038288"/>
            <a:ext cx="3810000" cy="455750"/>
            <a:chOff x="2667000" y="2429959"/>
            <a:chExt cx="3810000" cy="341813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051534" y="2429959"/>
              <a:ext cx="3040932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1  </a:t>
              </a:r>
              <a:r>
                <a:rPr lang="en-US" sz="2000" dirty="0" smtClean="0">
                  <a:sym typeface="Symbol" pitchFamily="18" charset="2"/>
                </a:rPr>
                <a:t> </a:t>
              </a:r>
              <a:r>
                <a:rPr lang="en-US" sz="2000" dirty="0">
                  <a:sym typeface="Symbol" pitchFamily="18" charset="2"/>
                </a:rPr>
                <a:t>:  </a:t>
              </a:r>
              <a:r>
                <a:rPr lang="en-US" sz="2000" dirty="0" smtClean="0">
                  <a:sym typeface="Symbol" pitchFamily="18" charset="2"/>
                </a:rPr>
                <a:t>     </a:t>
              </a:r>
              <a:r>
                <a:rPr lang="en-US" sz="2000" dirty="0">
                  <a:sym typeface="Symbol" pitchFamily="18" charset="2"/>
                </a:rPr>
                <a:t>|</a:t>
              </a:r>
              <a:r>
                <a:rPr lang="en-US" sz="2000" dirty="0" smtClean="0">
                  <a:sym typeface="Symbol" pitchFamily="18" charset="2"/>
                </a:rPr>
                <a:t>m</a:t>
              </a:r>
              <a:r>
                <a:rPr lang="en-US" sz="2000" baseline="-25000" dirty="0" smtClean="0">
                  <a:sym typeface="Symbol" pitchFamily="18" charset="2"/>
                </a:rPr>
                <a:t>0</a:t>
              </a:r>
              <a:r>
                <a:rPr lang="en-US" sz="2000" dirty="0" smtClean="0">
                  <a:sym typeface="Symbol" pitchFamily="18" charset="2"/>
                </a:rPr>
                <a:t>| </a:t>
              </a:r>
              <a:r>
                <a:rPr lang="en-US" sz="2000" dirty="0">
                  <a:sym typeface="Symbol" pitchFamily="18" charset="2"/>
                </a:rPr>
                <a:t>= |</a:t>
              </a:r>
              <a:r>
                <a:rPr lang="en-US" sz="2000" dirty="0" smtClean="0">
                  <a:sym typeface="Symbol" pitchFamily="18" charset="2"/>
                </a:rPr>
                <a:t>m</a:t>
              </a:r>
              <a:r>
                <a:rPr lang="en-US" sz="2000" baseline="-25000" dirty="0" smtClean="0">
                  <a:sym typeface="Symbol" pitchFamily="18" charset="2"/>
                </a:rPr>
                <a:t>1</a:t>
              </a:r>
              <a:r>
                <a:rPr lang="en-US" sz="2000" dirty="0" smtClean="0">
                  <a:sym typeface="Symbol" pitchFamily="18" charset="2"/>
                </a:rPr>
                <a:t>|=1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835488" y="2648228"/>
            <a:ext cx="3733800" cy="400050"/>
            <a:chOff x="1776" y="2255"/>
            <a:chExt cx="2352" cy="252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066" y="2255"/>
              <a:ext cx="17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000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 smtClean="0"/>
                <a:t>b</a:t>
              </a:r>
              <a:r>
                <a:rPr lang="en-US" sz="2000" dirty="0" smtClean="0"/>
                <a:t>) = (IV, c[0])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35488" y="3380000"/>
            <a:ext cx="3810000" cy="434829"/>
            <a:chOff x="2667000" y="2445649"/>
            <a:chExt cx="3810000" cy="326123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3655235" y="2445649"/>
              <a:ext cx="1952227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itchFamily="18" charset="2"/>
                </a:rPr>
                <a:t>c</a:t>
              </a:r>
              <a:r>
                <a:rPr lang="en-US" sz="2000" dirty="0" smtClean="0">
                  <a:sym typeface="Symbol" pitchFamily="18" charset="2"/>
                </a:rPr>
                <a:t>’ = (IV⨁1, c[0])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2835488" y="3957917"/>
            <a:ext cx="3733800" cy="400050"/>
            <a:chOff x="1776" y="2248"/>
            <a:chExt cx="2352" cy="252"/>
          </a:xfrm>
        </p:grpSpPr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448" y="2248"/>
              <a:ext cx="11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D</a:t>
              </a:r>
              <a:r>
                <a:rPr lang="en-US" sz="2000" dirty="0" smtClean="0"/>
                <a:t>(</a:t>
              </a:r>
              <a:r>
                <a:rPr lang="en-US" sz="2000" dirty="0"/>
                <a:t>k,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c’</a:t>
              </a:r>
              <a:r>
                <a:rPr lang="en-US" sz="2000" dirty="0" smtClean="0"/>
                <a:t>) = m</a:t>
              </a:r>
              <a:r>
                <a:rPr lang="en-US" sz="2000" baseline="-25000" dirty="0" smtClean="0"/>
                <a:t>b</a:t>
              </a:r>
              <a:r>
                <a:rPr lang="en-US" sz="2000" dirty="0">
                  <a:sym typeface="Symbol" pitchFamily="18" charset="2"/>
                </a:rPr>
                <a:t>⨁1</a:t>
              </a:r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41235" y="3485240"/>
            <a:ext cx="1066800" cy="609600"/>
            <a:chOff x="7772400" y="2647950"/>
            <a:chExt cx="1066800" cy="457200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35313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endParaRPr lang="en-US" sz="2000" dirty="0"/>
            </a:p>
          </p:txBody>
        </p:sp>
      </p:grp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792645" y="3669268"/>
            <a:ext cx="979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learns b</a:t>
            </a:r>
            <a:endParaRPr lang="en-US" b="1" dirty="0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89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en-US" u="sng" dirty="0" err="1"/>
              <a:t>Thm</a:t>
            </a:r>
            <a:r>
              <a:rPr lang="en-US" dirty="0"/>
              <a:t>:	</a:t>
            </a:r>
            <a:r>
              <a:rPr lang="en-US" dirty="0" smtClean="0"/>
              <a:t> Let </a:t>
            </a:r>
            <a:r>
              <a:rPr lang="en-US" dirty="0"/>
              <a:t>(E,D) be a cipher that provides AE.    </a:t>
            </a:r>
            <a:r>
              <a:rPr lang="en-US" dirty="0" smtClean="0"/>
              <a:t>		 Then </a:t>
            </a:r>
            <a:r>
              <a:rPr lang="en-US" dirty="0"/>
              <a:t>(E,D) is CCA secure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989139"/>
            <a:ext cx="8077200" cy="11430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AE implies CCA security!</a:t>
            </a:r>
          </a:p>
        </p:txBody>
      </p:sp>
    </p:spTree>
    <p:extLst>
      <p:ext uri="{BB962C8B-B14F-4D97-AF65-F5344CB8AC3E}">
        <p14:creationId xmlns:p14="http://schemas.microsoft.com/office/powerpoint/2010/main" val="172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Authenticated encryption assures security against:</a:t>
            </a:r>
          </a:p>
          <a:p>
            <a:pPr lvl="1"/>
            <a:r>
              <a:rPr lang="en-US" dirty="0" smtClean="0"/>
              <a:t>A passive adversary (CPA security)</a:t>
            </a:r>
          </a:p>
          <a:p>
            <a:pPr lvl="1"/>
            <a:r>
              <a:rPr lang="en-US" dirty="0" smtClean="0"/>
              <a:t>An active adversary that can even decrypt some </a:t>
            </a:r>
            <a:r>
              <a:rPr lang="en-US" dirty="0" err="1" smtClean="0"/>
              <a:t>ciphertexts</a:t>
            </a:r>
            <a:r>
              <a:rPr lang="en-US" dirty="0" smtClean="0"/>
              <a:t> (CCA security)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Limitations: </a:t>
            </a:r>
          </a:p>
          <a:p>
            <a:pPr lvl="1"/>
            <a:r>
              <a:rPr lang="en-US" dirty="0" smtClean="0"/>
              <a:t>Does not protect against replay</a:t>
            </a:r>
          </a:p>
          <a:p>
            <a:pPr lvl="1"/>
            <a:r>
              <a:rPr lang="en-US" dirty="0" smtClean="0"/>
              <a:t>Assumes no other information other than message/</a:t>
            </a:r>
            <a:r>
              <a:rPr lang="en-US" dirty="0" err="1" smtClean="0"/>
              <a:t>ciphertext</a:t>
            </a:r>
            <a:r>
              <a:rPr lang="en-US" dirty="0" smtClean="0"/>
              <a:t> pairs can be learned.</a:t>
            </a:r>
          </a:p>
          <a:p>
            <a:pPr lvl="2"/>
            <a:r>
              <a:rPr lang="en-US" dirty="0" smtClean="0"/>
              <a:t>Timing attacks out of scope</a:t>
            </a:r>
          </a:p>
          <a:p>
            <a:pPr lvl="2"/>
            <a:r>
              <a:rPr lang="en-US" dirty="0" smtClean="0"/>
              <a:t>Power attacks out of scope</a:t>
            </a:r>
          </a:p>
          <a:p>
            <a:pPr lvl="2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Constructions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lIns="0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Cipher + MAC = security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6350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TCP/IP (highly abstracted)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40386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56800" y="302889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packet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7" idx="3"/>
            <a:endCxn id="11" idx="1"/>
          </p:cNvCxnSpPr>
          <p:nvPr/>
        </p:nvCxnSpPr>
        <p:spPr>
          <a:xfrm flipV="1">
            <a:off x="5257800" y="2895601"/>
            <a:ext cx="1583241" cy="10363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7" idx="3"/>
            <a:endCxn id="34" idx="1"/>
          </p:cNvCxnSpPr>
          <p:nvPr/>
        </p:nvCxnSpPr>
        <p:spPr>
          <a:xfrm>
            <a:off x="5257800" y="3931982"/>
            <a:ext cx="1583241" cy="7924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8200" y="2209800"/>
            <a:ext cx="4343400" cy="3733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610100" y="5975425"/>
            <a:ext cx="2889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Destination Machine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618525" y="4894602"/>
            <a:ext cx="981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TCP/IP</a:t>
            </a:r>
            <a:br>
              <a:rPr lang="en-US" sz="2000" dirty="0" smtClean="0"/>
            </a:br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841041" y="2438401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Webserver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80)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2203" y="3501747"/>
            <a:ext cx="1219200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=80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71403" y="3501747"/>
            <a:ext cx="1190203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33" name="Rectangle 32"/>
          <p:cNvSpPr/>
          <p:nvPr/>
        </p:nvSpPr>
        <p:spPr>
          <a:xfrm rot="19602567">
            <a:off x="5352876" y="2890037"/>
            <a:ext cx="1190203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46198" y="2971801"/>
            <a:ext cx="311602" cy="1920362"/>
          </a:xfrm>
          <a:prstGeom prst="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841041" y="4267200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Bob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25)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2400" y="3784800"/>
            <a:ext cx="1143000" cy="5586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669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Pre 2000:</a:t>
            </a:r>
            <a:r>
              <a:rPr lang="en-US" dirty="0" smtClean="0"/>
              <a:t> Crypto API’s provide </a:t>
            </a:r>
            <a:r>
              <a:rPr lang="en-US" i="1" dirty="0" smtClean="0">
                <a:solidFill>
                  <a:schemeClr val="tx2"/>
                </a:solidFill>
              </a:rPr>
              <a:t>separate</a:t>
            </a:r>
            <a:r>
              <a:rPr lang="en-US" dirty="0" smtClean="0"/>
              <a:t> MAC and encrypt primitives</a:t>
            </a:r>
          </a:p>
          <a:p>
            <a:pPr lvl="1"/>
            <a:r>
              <a:rPr lang="en-US" dirty="0" smtClean="0"/>
              <a:t>Example: Microsoft Cryptographic Application Programming Interface (MS-CAPI) provided HMAC and CBC + IV</a:t>
            </a:r>
          </a:p>
          <a:p>
            <a:pPr lvl="1"/>
            <a:r>
              <a:rPr lang="en-US" dirty="0" smtClean="0"/>
              <a:t>Every project had to combine primitives in their own way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2000:</a:t>
            </a:r>
            <a:r>
              <a:rPr lang="en-US" dirty="0" smtClean="0"/>
              <a:t> Authenticated Encryption </a:t>
            </a:r>
          </a:p>
          <a:p>
            <a:pPr lvl="1"/>
            <a:r>
              <a:rPr lang="en-US" dirty="0" err="1" smtClean="0"/>
              <a:t>Bellare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Namprempre</a:t>
            </a:r>
            <a:r>
              <a:rPr lang="en-US" dirty="0" smtClean="0"/>
              <a:t>  in Crypto, 2000</a:t>
            </a:r>
          </a:p>
          <a:p>
            <a:pPr lvl="1"/>
            <a:r>
              <a:rPr lang="en-US" dirty="0" smtClean="0"/>
              <a:t>Katz and Yung in FSE, 2000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Motivating Question: Which is Best?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539" y="1219200"/>
            <a:ext cx="5194923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Encryption Key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; MAC key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endParaRPr lang="en-US" sz="2800" baseline="-25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66700" y="1920557"/>
            <a:ext cx="8610600" cy="1432243"/>
            <a:chOff x="266700" y="1920557"/>
            <a:chExt cx="8610600" cy="1432243"/>
          </a:xfrm>
        </p:grpSpPr>
        <p:sp>
          <p:nvSpPr>
            <p:cNvPr id="33800" name="AutoShape 6"/>
            <p:cNvSpPr>
              <a:spLocks noChangeArrowheads="1"/>
            </p:cNvSpPr>
            <p:nvPr/>
          </p:nvSpPr>
          <p:spPr bwMode="auto">
            <a:xfrm>
              <a:off x="3253938" y="2794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6648747" y="2247152"/>
              <a:ext cx="16409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E(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 smtClean="0"/>
                <a:t>E</a:t>
              </a:r>
              <a:r>
                <a:rPr kumimoji="1" lang="en-US" sz="2000" dirty="0" smtClean="0"/>
                <a:t> , m||tag)</a:t>
              </a:r>
              <a:endParaRPr kumimoji="1" lang="en-US" sz="2000" baseline="-25000" dirty="0"/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4883323" y="2266890"/>
              <a:ext cx="10122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S(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 smtClean="0">
                  <a:latin typeface="Cambria"/>
                  <a:cs typeface="Cambria"/>
                </a:rPr>
                <a:t>I</a:t>
              </a:r>
              <a:r>
                <a:rPr kumimoji="1" lang="en-US" sz="2000" dirty="0" smtClean="0"/>
                <a:t>, m)</a:t>
              </a:r>
              <a:endParaRPr kumimoji="1" lang="en-US" sz="2000" baseline="-25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29951" y="26924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66700" y="1920557"/>
              <a:ext cx="8610600" cy="1432243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Option 1: SSL (MAC-then-encrypt)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787338" y="2692401"/>
              <a:ext cx="2003862" cy="431799"/>
              <a:chOff x="3787338" y="2616201"/>
              <a:chExt cx="2003862" cy="43179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787338" y="2616201"/>
                <a:ext cx="1144615" cy="431799"/>
              </a:xfrm>
              <a:prstGeom prst="rect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951385" y="2616201"/>
                <a:ext cx="839815" cy="431799"/>
              </a:xfrm>
              <a:prstGeom prst="rect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6019800" y="2794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77000" y="2692401"/>
              <a:ext cx="1984430" cy="431799"/>
              <a:chOff x="6477000" y="2616201"/>
              <a:chExt cx="1984430" cy="431799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6477000" y="2616201"/>
                <a:ext cx="11446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621615" y="2616201"/>
                <a:ext cx="8398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04800" y="3520757"/>
            <a:ext cx="8610600" cy="1432243"/>
            <a:chOff x="304800" y="3520757"/>
            <a:chExt cx="8610600" cy="1279843"/>
          </a:xfrm>
        </p:grpSpPr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3292038" y="4318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7620797" y="3855755"/>
              <a:ext cx="976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S(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/>
                <a:t>I</a:t>
              </a:r>
              <a:r>
                <a:rPr kumimoji="1" lang="en-US" sz="2000" dirty="0" smtClean="0"/>
                <a:t> , c)</a:t>
              </a:r>
              <a:endParaRPr kumimoji="1" lang="en-US" sz="2000" baseline="-25000" dirty="0"/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3856049" y="3855755"/>
              <a:ext cx="1083391" cy="35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E(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>
                  <a:latin typeface="Cambria"/>
                  <a:cs typeface="Cambria"/>
                </a:rPr>
                <a:t>E</a:t>
              </a:r>
              <a:r>
                <a:rPr kumimoji="1" lang="en-US" sz="2000" dirty="0" smtClean="0"/>
                <a:t>, m)</a:t>
              </a:r>
              <a:endParaRPr kumimoji="1" lang="en-US" sz="2000" baseline="-25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68051" y="42164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04800" y="3520757"/>
              <a:ext cx="8610600" cy="1279843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Option 2: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IPsec</a:t>
              </a:r>
              <a:r>
                <a:rPr lang="en-US" sz="2400" dirty="0" smtClean="0">
                  <a:solidFill>
                    <a:schemeClr val="tx1"/>
                  </a:solidFill>
                </a:rPr>
                <a:t> (Encrypt-then-MAC)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25438" y="4216401"/>
              <a:ext cx="11446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56" name="AutoShape 6"/>
            <p:cNvSpPr>
              <a:spLocks noChangeArrowheads="1"/>
            </p:cNvSpPr>
            <p:nvPr/>
          </p:nvSpPr>
          <p:spPr bwMode="auto">
            <a:xfrm>
              <a:off x="6057900" y="43180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515100" y="4216401"/>
              <a:ext cx="1984430" cy="431799"/>
              <a:chOff x="6477000" y="2616201"/>
              <a:chExt cx="1984430" cy="43179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6477000" y="2616201"/>
                <a:ext cx="11446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621615" y="2616201"/>
                <a:ext cx="839815" cy="431799"/>
              </a:xfrm>
              <a:prstGeom prst="rect">
                <a:avLst/>
              </a:prstGeom>
              <a:solidFill>
                <a:schemeClr val="accent2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04800" y="5120957"/>
            <a:ext cx="8610600" cy="1432243"/>
            <a:chOff x="304800" y="5120957"/>
            <a:chExt cx="8610600" cy="1279843"/>
          </a:xfrm>
        </p:grpSpPr>
        <p:sp>
          <p:nvSpPr>
            <p:cNvPr id="60" name="AutoShape 6"/>
            <p:cNvSpPr>
              <a:spLocks noChangeArrowheads="1"/>
            </p:cNvSpPr>
            <p:nvPr/>
          </p:nvSpPr>
          <p:spPr bwMode="auto">
            <a:xfrm>
              <a:off x="3292038" y="59182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570640" y="5455955"/>
              <a:ext cx="10766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S(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/>
                <a:t>I</a:t>
              </a:r>
              <a:r>
                <a:rPr kumimoji="1" lang="en-US" sz="2000" dirty="0" smtClean="0"/>
                <a:t> , </a:t>
              </a:r>
              <a:r>
                <a:rPr kumimoji="1" lang="en-US" sz="2000" dirty="0"/>
                <a:t>m</a:t>
              </a:r>
              <a:r>
                <a:rPr kumimoji="1" lang="en-US" sz="2000" dirty="0" smtClean="0"/>
                <a:t>)</a:t>
              </a:r>
              <a:endParaRPr kumimoji="1" lang="en-US" sz="2000" baseline="-25000" dirty="0"/>
            </a:p>
          </p:txBody>
        </p:sp>
        <p:sp>
          <p:nvSpPr>
            <p:cNvPr id="62" name="Text Box 12"/>
            <p:cNvSpPr txBox="1">
              <a:spLocks noChangeArrowheads="1"/>
            </p:cNvSpPr>
            <p:nvPr/>
          </p:nvSpPr>
          <p:spPr bwMode="auto">
            <a:xfrm>
              <a:off x="3856049" y="5455955"/>
              <a:ext cx="1083391" cy="35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E(</a:t>
              </a:r>
              <a:r>
                <a:rPr lang="en-US" sz="2000" dirty="0" err="1" smtClean="0"/>
                <a:t>k</a:t>
              </a:r>
              <a:r>
                <a:rPr kumimoji="1" lang="en-US" sz="2000" baseline="-25000" dirty="0" err="1">
                  <a:latin typeface="Cambria"/>
                  <a:cs typeface="Cambria"/>
                </a:rPr>
                <a:t>E</a:t>
              </a:r>
              <a:r>
                <a:rPr kumimoji="1" lang="en-US" sz="2000" dirty="0" smtClean="0"/>
                <a:t>, m)</a:t>
              </a:r>
              <a:endParaRPr kumimoji="1" lang="en-US" sz="2000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68051" y="5816601"/>
              <a:ext cx="1144615" cy="431799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04800" y="5120957"/>
              <a:ext cx="8610600" cy="1279843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Option 3: SSH (Encrypt-and-MAC)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25438" y="5816601"/>
              <a:ext cx="1144615" cy="431799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66" name="AutoShape 6"/>
            <p:cNvSpPr>
              <a:spLocks noChangeArrowheads="1"/>
            </p:cNvSpPr>
            <p:nvPr/>
          </p:nvSpPr>
          <p:spPr bwMode="auto">
            <a:xfrm>
              <a:off x="6057900" y="5918200"/>
              <a:ext cx="304800" cy="228600"/>
            </a:xfrm>
            <a:prstGeom prst="rightArrow">
              <a:avLst>
                <a:gd name="adj1" fmla="val 50000"/>
                <a:gd name="adj2" fmla="val 33333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515100" y="5816601"/>
              <a:ext cx="1984430" cy="431799"/>
              <a:chOff x="6477000" y="2616201"/>
              <a:chExt cx="1984430" cy="431799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6477000" y="2616201"/>
                <a:ext cx="1144615" cy="431799"/>
              </a:xfrm>
              <a:prstGeom prst="rect">
                <a:avLst/>
              </a:prstGeom>
              <a:pattFill prst="pct90">
                <a:fgClr>
                  <a:schemeClr val="accent2"/>
                </a:fgClr>
                <a:bgClr>
                  <a:prstClr val="white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621615" y="2616201"/>
                <a:ext cx="839815" cy="431799"/>
              </a:xfrm>
              <a:prstGeom prst="rect">
                <a:avLst/>
              </a:prstGeom>
              <a:solidFill>
                <a:schemeClr val="accent2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tag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56804" y="3810000"/>
            <a:ext cx="638922" cy="101566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6600" b="1" dirty="0" smtClean="0">
                <a:solidFill>
                  <a:schemeClr val="accent5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600" b="1" dirty="0" smtClean="0">
              <a:solidFill>
                <a:schemeClr val="accent5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639" y="4779945"/>
            <a:ext cx="1737253" cy="827092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Always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Correct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 (E,D) by a CPA secure cipher and (S,V) a MAC secure against existential forgery.  Then: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Encrypt-then-MAC </a:t>
            </a:r>
            <a:r>
              <a:rPr lang="en-US" i="1" u="sng" dirty="0" smtClean="0">
                <a:solidFill>
                  <a:srgbClr val="990000"/>
                </a:solidFill>
              </a:rPr>
              <a:t>always</a:t>
            </a:r>
            <a:r>
              <a:rPr lang="en-US" dirty="0" smtClean="0"/>
              <a:t> provides authenticated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MAC-then-encrypt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chemeClr val="tx2"/>
                </a:solidFill>
              </a:rPr>
              <a:t>may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be insecure against CCA attacks</a:t>
            </a:r>
          </a:p>
          <a:p>
            <a:pPr lvl="1"/>
            <a:r>
              <a:rPr lang="en-US" dirty="0" smtClean="0"/>
              <a:t>however, when (E,D) is rand-CTR mode or rand-CBC, MAC-then-encrypt provides authenticated encryption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GCM:		CTR mode encryption then CW-MAC</a:t>
            </a:r>
          </a:p>
          <a:p>
            <a:pPr marL="0" indent="0">
              <a:buNone/>
            </a:pPr>
            <a:r>
              <a:rPr lang="en-US" sz="2800" dirty="0" smtClean="0"/>
              <a:t>CCM:		CBC-MAC then CTR mode (802.11i)</a:t>
            </a:r>
          </a:p>
          <a:p>
            <a:pPr marL="0" indent="0">
              <a:buNone/>
            </a:pPr>
            <a:r>
              <a:rPr lang="en-US" sz="2800" dirty="0" smtClean="0"/>
              <a:t>EAX:		CTR mode encryption then CMAC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All are nonce-</a:t>
            </a:r>
            <a:r>
              <a:rPr lang="en-US" sz="2800" dirty="0" smtClean="0"/>
              <a:t>based.</a:t>
            </a:r>
          </a:p>
          <a:p>
            <a:pPr marL="0" indent="0">
              <a:buNone/>
            </a:pPr>
            <a:r>
              <a:rPr lang="en-US" sz="2800" dirty="0" smtClean="0"/>
              <a:t>All support </a:t>
            </a:r>
            <a:r>
              <a:rPr lang="en-US" sz="2800" i="1" dirty="0" smtClean="0">
                <a:solidFill>
                  <a:srgbClr val="990000"/>
                </a:solidFill>
              </a:rPr>
              <a:t>Authenticated Encryption with Associated Data</a:t>
            </a:r>
            <a:r>
              <a:rPr lang="en-US" sz="2800" i="1" dirty="0" smtClean="0"/>
              <a:t> (AEAD)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506382" y="5029200"/>
            <a:ext cx="4131236" cy="762000"/>
            <a:chOff x="2269564" y="5562600"/>
            <a:chExt cx="4131236" cy="762000"/>
          </a:xfrm>
        </p:grpSpPr>
        <p:sp>
          <p:nvSpPr>
            <p:cNvPr id="6" name="Rectangle 5"/>
            <p:cNvSpPr/>
            <p:nvPr/>
          </p:nvSpPr>
          <p:spPr>
            <a:xfrm>
              <a:off x="2269564" y="5562600"/>
              <a:ext cx="2057400" cy="762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A</a:t>
              </a:r>
              <a:r>
                <a:rPr lang="en-US" sz="2400" dirty="0" smtClean="0">
                  <a:solidFill>
                    <a:schemeClr val="bg1"/>
                  </a:solidFill>
                </a:rPr>
                <a:t>ssociated </a:t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5562600"/>
              <a:ext cx="2057400" cy="762000"/>
            </a:xfrm>
            <a:prstGeom prst="rect">
              <a:avLst/>
            </a:prstGeom>
            <a:pattFill prst="pct90">
              <a:fgClr>
                <a:schemeClr val="accent2"/>
              </a:fgClr>
              <a:bgClr>
                <a:prstClr val="white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Encrypted</a:t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Data</a:t>
              </a:r>
            </a:p>
          </p:txBody>
        </p:sp>
      </p:grpSp>
      <p:sp>
        <p:nvSpPr>
          <p:cNvPr id="9" name="Right Brace 8"/>
          <p:cNvSpPr/>
          <p:nvPr/>
        </p:nvSpPr>
        <p:spPr>
          <a:xfrm rot="5400000">
            <a:off x="4419273" y="4045930"/>
            <a:ext cx="347288" cy="4089401"/>
          </a:xfrm>
          <a:prstGeom prst="rightBrace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875" y="6264275"/>
            <a:ext cx="2180084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Authenticated</a:t>
            </a:r>
          </a:p>
        </p:txBody>
      </p:sp>
    </p:spTree>
    <p:extLst>
      <p:ext uri="{BB962C8B-B14F-4D97-AF65-F5344CB8AC3E}">
        <p14:creationId xmlns:p14="http://schemas.microsoft.com/office/powerpoint/2010/main" val="38335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API  (</a:t>
            </a:r>
            <a:r>
              <a:rPr lang="en-US" dirty="0" err="1" smtClean="0"/>
              <a:t>OpenSSL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AES_GCM_Init</a:t>
            </a:r>
            <a:r>
              <a:rPr lang="en-US" dirty="0" smtClean="0"/>
              <a:t>(AES_GCM_CTX *</a:t>
            </a:r>
            <a:r>
              <a:rPr lang="en-US" dirty="0" err="1" smtClean="0"/>
              <a:t>ain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unsigned char *</a:t>
            </a:r>
            <a:r>
              <a:rPr lang="en-US" sz="2800" b="1" dirty="0" smtClean="0"/>
              <a:t>nonce</a:t>
            </a:r>
            <a:r>
              <a:rPr lang="en-US" dirty="0" smtClean="0"/>
              <a:t>,   unsigned long </a:t>
            </a:r>
            <a:r>
              <a:rPr lang="en-US" dirty="0" err="1" smtClean="0"/>
              <a:t>noncelen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unsigned char *</a:t>
            </a:r>
            <a:r>
              <a:rPr lang="en-US" sz="2800" b="1" dirty="0" smtClean="0"/>
              <a:t>key</a:t>
            </a:r>
            <a:r>
              <a:rPr lang="en-US" dirty="0" smtClean="0"/>
              <a:t>,  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klen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AES_GCM_EncryptUpdate</a:t>
            </a:r>
            <a:r>
              <a:rPr lang="en-US" dirty="0" smtClean="0"/>
              <a:t>(AES_GCM_CTX *a,</a:t>
            </a:r>
          </a:p>
          <a:p>
            <a:pPr marL="0" indent="0">
              <a:buNone/>
            </a:pPr>
            <a:r>
              <a:rPr lang="en-US" dirty="0" smtClean="0"/>
              <a:t>	unsigned char *</a:t>
            </a:r>
            <a:r>
              <a:rPr lang="en-US" sz="2800" b="1" dirty="0" err="1" smtClean="0"/>
              <a:t>aad</a:t>
            </a:r>
            <a:r>
              <a:rPr lang="en-US" dirty="0" smtClean="0"/>
              <a:t>,   unsigned long </a:t>
            </a:r>
            <a:r>
              <a:rPr lang="en-US" dirty="0" err="1" smtClean="0"/>
              <a:t>aadlen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unsigned char *</a:t>
            </a:r>
            <a:r>
              <a:rPr lang="en-US" sz="2800" b="1" dirty="0" smtClean="0"/>
              <a:t>data</a:t>
            </a:r>
            <a:r>
              <a:rPr lang="en-US" dirty="0" smtClean="0"/>
              <a:t>,   unsigned long </a:t>
            </a:r>
            <a:r>
              <a:rPr lang="en-US" dirty="0" err="1" smtClean="0"/>
              <a:t>datalen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unsigned char *</a:t>
            </a:r>
            <a:r>
              <a:rPr lang="en-US" sz="2800" b="1" dirty="0" smtClean="0"/>
              <a:t>out</a:t>
            </a:r>
            <a:r>
              <a:rPr lang="en-US" dirty="0" smtClean="0"/>
              <a:t>,   unsigned long *</a:t>
            </a:r>
            <a:r>
              <a:rPr lang="en-US" dirty="0" err="1" smtClean="0"/>
              <a:t>outlen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 Security  --  an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Recall:    MAC security required an attacker given (m , t) couldn’t find a different t’ such that (</a:t>
            </a:r>
            <a:r>
              <a:rPr lang="en-US" sz="2400" dirty="0" err="1" smtClean="0"/>
              <a:t>m,t</a:t>
            </a:r>
            <a:r>
              <a:rPr lang="en-US" sz="2400" dirty="0" smtClean="0"/>
              <a:t>’) is a valid MAC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dirty="0" smtClean="0"/>
              <a:t>Why?     Suppose not:     (m , t)   ⟶   (m , t’)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dirty="0" smtClean="0"/>
              <a:t>Then Encrypt-then-MAC would not have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Integrity !!</a:t>
            </a:r>
            <a:endParaRPr lang="en-US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4401661"/>
            <a:ext cx="1295400" cy="1930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Chal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err="1">
                <a:solidFill>
                  <a:srgbClr val="000000"/>
                </a:solidFill>
              </a:rPr>
              <a:t>k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K</a:t>
            </a:r>
            <a:endParaRPr lang="en-US" b="1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04800" y="5204540"/>
            <a:ext cx="12192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1" y="4715988"/>
            <a:ext cx="353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600" y="4401661"/>
            <a:ext cx="1295400" cy="182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n-US">
                <a:solidFill>
                  <a:srgbClr val="000000"/>
                </a:solidFill>
              </a:rPr>
              <a:t>Adv.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28801" y="502681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>
              <a:cs typeface="Arial" charset="0"/>
              <a:sym typeface="Symbol" pitchFamily="18" charset="2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838200" y="3995261"/>
            <a:ext cx="7924800" cy="2641600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95600" y="4038598"/>
            <a:ext cx="3810000" cy="526853"/>
            <a:chOff x="2667000" y="2376632"/>
            <a:chExt cx="3810000" cy="395140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01450" y="2376632"/>
              <a:ext cx="909899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m</a:t>
              </a:r>
              <a:r>
                <a:rPr lang="en-US" sz="2000" baseline="-25000" dirty="0" smtClean="0"/>
                <a:t>1</a:t>
              </a:r>
              <a:endParaRPr lang="en-US" baseline="-25000" dirty="0">
                <a:sym typeface="Symbol" pitchFamily="18" charset="2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895600" y="4622803"/>
            <a:ext cx="3733800" cy="461963"/>
            <a:chOff x="1776" y="2194"/>
            <a:chExt cx="2352" cy="291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208" y="2194"/>
              <a:ext cx="16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c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000" dirty="0"/>
                <a:t>E(k,</a:t>
              </a:r>
              <a:r>
                <a:rPr lang="en-US" sz="2400" b="1" dirty="0"/>
                <a:t> </a:t>
              </a:r>
              <a:r>
                <a:rPr lang="en-US" sz="2400" b="1" dirty="0" err="1" smtClean="0"/>
                <a:t>m</a:t>
              </a:r>
              <a:r>
                <a:rPr lang="en-US" sz="2400" b="1" baseline="-25000" dirty="0" err="1" smtClean="0"/>
                <a:t>b</a:t>
              </a:r>
              <a:r>
                <a:rPr lang="en-US" sz="2000" dirty="0" smtClean="0"/>
                <a:t>) = (c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t)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5600" y="5359398"/>
            <a:ext cx="3810000" cy="526853"/>
            <a:chOff x="2667000" y="2376632"/>
            <a:chExt cx="3810000" cy="395140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3655235" y="2376632"/>
              <a:ext cx="1916159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itchFamily="18" charset="2"/>
                </a:rPr>
                <a:t>c</a:t>
              </a:r>
              <a:r>
                <a:rPr lang="en-US" sz="2000" dirty="0" smtClean="0">
                  <a:sym typeface="Symbol" pitchFamily="18" charset="2"/>
                </a:rPr>
                <a:t>’ = (c</a:t>
              </a:r>
              <a:r>
                <a:rPr lang="en-US" sz="2000" baseline="-25000" dirty="0" smtClean="0">
                  <a:sym typeface="Symbol" pitchFamily="18" charset="2"/>
                </a:rPr>
                <a:t>0</a:t>
              </a:r>
              <a:r>
                <a:rPr lang="en-US" sz="2000" dirty="0" smtClean="0">
                  <a:sym typeface="Symbol" pitchFamily="18" charset="2"/>
                </a:rPr>
                <a:t> , t’ )    ≠ c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2895600" y="5943603"/>
            <a:ext cx="3733800" cy="461963"/>
            <a:chOff x="1776" y="2194"/>
            <a:chExt cx="2352" cy="291"/>
          </a:xfrm>
        </p:grpSpPr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448" y="2194"/>
              <a:ext cx="9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D</a:t>
              </a:r>
              <a:r>
                <a:rPr lang="en-US" sz="2000" dirty="0" smtClean="0"/>
                <a:t>(</a:t>
              </a:r>
              <a:r>
                <a:rPr lang="en-US" sz="2000" dirty="0"/>
                <a:t>k,</a:t>
              </a:r>
              <a:r>
                <a:rPr lang="en-US" sz="2400" b="1" dirty="0"/>
                <a:t> </a:t>
              </a:r>
              <a:r>
                <a:rPr lang="en-US" sz="2400" b="1" dirty="0" smtClean="0"/>
                <a:t>c’</a:t>
              </a:r>
              <a:r>
                <a:rPr lang="en-US" sz="2000" dirty="0" smtClean="0"/>
                <a:t>) = </a:t>
              </a:r>
              <a:r>
                <a:rPr lang="en-US" sz="2000" dirty="0" err="1" smtClean="0"/>
                <a:t>m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001347" y="5556650"/>
            <a:ext cx="1066800" cy="609600"/>
            <a:chOff x="7772400" y="2647950"/>
            <a:chExt cx="1066800" cy="457200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35313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46901" y="4851399"/>
            <a:ext cx="840895" cy="1145176"/>
            <a:chOff x="9601200" y="1581150"/>
            <a:chExt cx="840895" cy="858882"/>
          </a:xfrm>
        </p:grpSpPr>
        <p:sp>
          <p:nvSpPr>
            <p:cNvPr id="26" name="TextBox 25"/>
            <p:cNvSpPr txBox="1"/>
            <p:nvPr/>
          </p:nvSpPr>
          <p:spPr>
            <a:xfrm>
              <a:off x="9601200" y="1581150"/>
              <a:ext cx="784164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(c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0</a:t>
              </a:r>
              <a:r>
                <a:rPr lang="en-US" sz="2000" dirty="0" smtClean="0">
                  <a:solidFill>
                    <a:srgbClr val="000000"/>
                  </a:solidFill>
                </a:rPr>
                <a:t>, t)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9918700" y="1962149"/>
              <a:ext cx="152400" cy="228602"/>
            </a:xfrm>
            <a:prstGeom prst="downArrow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601200" y="2139950"/>
              <a:ext cx="84089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(c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0</a:t>
              </a:r>
              <a:r>
                <a:rPr lang="en-US" sz="2000" dirty="0" smtClean="0">
                  <a:solidFill>
                    <a:srgbClr val="000000"/>
                  </a:solidFill>
                </a:rPr>
                <a:t>, t’)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29526"/>
              </p:ext>
            </p:extLst>
          </p:nvPr>
        </p:nvGraphicFramePr>
        <p:xfrm>
          <a:off x="457200" y="1975247"/>
          <a:ext cx="8229600" cy="2286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 Cipher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Code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Speed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(MB/sec)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Raw Cipher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Raw Speed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AES/GCM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AES/CTR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AES/CCM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AES/CBC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AES/EAX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AES/CMAC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AES/OCB*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HMAC/SHA1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794647"/>
            <a:ext cx="4672754" cy="61555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000" dirty="0" smtClean="0"/>
              <a:t>* OCB mode may have patent issues. Speed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extrapolated from Ted </a:t>
            </a:r>
            <a:r>
              <a:rPr lang="en-US" sz="2000" dirty="0" err="1" smtClean="0"/>
              <a:t>Kravitz’s</a:t>
            </a:r>
            <a:r>
              <a:rPr lang="en-US" sz="2000" dirty="0" smtClean="0"/>
              <a:t> results.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2980" y="1597223"/>
            <a:ext cx="3358041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rom Crypto++ 5.6.0 [Wei Dai]</a:t>
            </a:r>
          </a:p>
        </p:txBody>
      </p:sp>
    </p:spTree>
    <p:extLst>
      <p:ext uri="{BB962C8B-B14F-4D97-AF65-F5344CB8AC3E}">
        <p14:creationId xmlns:p14="http://schemas.microsoft.com/office/powerpoint/2010/main" val="35480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2895600" cy="446087"/>
          </a:xfrm>
        </p:spPr>
        <p:txBody>
          <a:bodyPr/>
          <a:lstStyle/>
          <a:p>
            <a:r>
              <a:rPr lang="en-US" sz="2400" dirty="0" smtClean="0"/>
              <a:t>Encrypt-then-MAC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970087"/>
            <a:ext cx="2895600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Provides integrity of CT</a:t>
            </a:r>
          </a:p>
          <a:p>
            <a:r>
              <a:rPr lang="en-US" sz="2400" dirty="0" smtClean="0"/>
              <a:t>Plaintext integrity</a:t>
            </a:r>
          </a:p>
          <a:p>
            <a:r>
              <a:rPr lang="en-US" sz="2400" dirty="0" smtClean="0"/>
              <a:t>If cipher is malleable, we detect invalid CT</a:t>
            </a:r>
          </a:p>
          <a:p>
            <a:r>
              <a:rPr lang="en-US" sz="2400" dirty="0" smtClean="0"/>
              <a:t>MAC provides no information about PT since it’s over the encryption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123063" y="1535113"/>
            <a:ext cx="2896737" cy="446087"/>
          </a:xfrm>
        </p:spPr>
        <p:txBody>
          <a:bodyPr/>
          <a:lstStyle/>
          <a:p>
            <a:r>
              <a:rPr lang="en-US" sz="2400" dirty="0" smtClean="0"/>
              <a:t>MAC-then-Encrypt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123063" y="1970087"/>
            <a:ext cx="2896737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integrity of CT</a:t>
            </a:r>
          </a:p>
          <a:p>
            <a:r>
              <a:rPr lang="en-US" sz="2400" dirty="0" smtClean="0"/>
              <a:t>Plaintext integrity</a:t>
            </a:r>
          </a:p>
          <a:p>
            <a:r>
              <a:rPr lang="en-US" sz="2400" dirty="0" smtClean="0"/>
              <a:t>If cipher is malleable, can change message w/o detection</a:t>
            </a:r>
          </a:p>
          <a:p>
            <a:r>
              <a:rPr lang="en-US" sz="2400" dirty="0" smtClean="0"/>
              <a:t>MAC provides no information on PT since encrypted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37</a:t>
            </a:fld>
            <a:endParaRPr lang="en-US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6018663" y="1535113"/>
            <a:ext cx="2896737" cy="4460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None/>
              <a:tabLst/>
              <a:defRPr sz="1600" b="1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Encrypt-and-MAC</a:t>
            </a:r>
            <a:endParaRPr lang="en-US" sz="2400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6018663" y="1970087"/>
            <a:ext cx="2896737" cy="41449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 integrity on CT</a:t>
            </a:r>
          </a:p>
          <a:p>
            <a:r>
              <a:rPr lang="en-US" sz="2400" dirty="0" smtClean="0"/>
              <a:t>Integrity of PT can be verified</a:t>
            </a:r>
          </a:p>
          <a:p>
            <a:r>
              <a:rPr lang="en-US" sz="2400" dirty="0" smtClean="0"/>
              <a:t>If cipher is malleable, contents of CT can be altered; should detect at PT level</a:t>
            </a:r>
          </a:p>
          <a:p>
            <a:r>
              <a:rPr lang="en-US" sz="2400" dirty="0" smtClean="0"/>
              <a:t>May reveal info about PT in the MAC (e.g., MAC of same messages are the same)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49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Authenticated Encryption</a:t>
            </a:r>
          </a:p>
          <a:p>
            <a:pPr lvl="1"/>
            <a:r>
              <a:rPr lang="en-US" dirty="0" smtClean="0"/>
              <a:t>Chosen </a:t>
            </a:r>
            <a:r>
              <a:rPr lang="en-US" dirty="0" err="1" smtClean="0"/>
              <a:t>Ciphertext</a:t>
            </a:r>
            <a:r>
              <a:rPr lang="en-US" dirty="0" smtClean="0"/>
              <a:t> Attack (CCA) and </a:t>
            </a:r>
            <a:br>
              <a:rPr lang="en-US" dirty="0" smtClean="0"/>
            </a:br>
            <a:r>
              <a:rPr lang="en-US" dirty="0" smtClean="0"/>
              <a:t>CCA-secure ciphers</a:t>
            </a:r>
          </a:p>
          <a:p>
            <a:pPr lvl="1"/>
            <a:r>
              <a:rPr lang="en-US" dirty="0" smtClean="0"/>
              <a:t>AE game = CCA + CPA secure</a:t>
            </a:r>
          </a:p>
          <a:p>
            <a:endParaRPr lang="en-US" dirty="0"/>
          </a:p>
          <a:p>
            <a:r>
              <a:rPr lang="en-US" dirty="0" smtClean="0"/>
              <a:t>Encrypt-then-MAC always right</a:t>
            </a:r>
          </a:p>
          <a:p>
            <a:pPr lvl="1"/>
            <a:r>
              <a:rPr lang="en-US" dirty="0" smtClean="0"/>
              <a:t>Don’t roll your own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6350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Encrypted with CBC and random IV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40386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0092" y="2598824"/>
            <a:ext cx="2153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encrypted</a:t>
            </a:r>
            <a:r>
              <a:rPr lang="en-US" sz="2000" dirty="0" smtClean="0"/>
              <a:t> packets </a:t>
            </a:r>
            <a:br>
              <a:rPr lang="en-US" sz="2000" dirty="0" smtClean="0"/>
            </a:br>
            <a:r>
              <a:rPr lang="en-US" sz="2000" dirty="0" smtClean="0"/>
              <a:t>with key </a:t>
            </a:r>
            <a:r>
              <a:rPr lang="en-US" sz="2000" i="1" dirty="0" smtClean="0"/>
              <a:t>k</a:t>
            </a:r>
            <a:endParaRPr lang="en-US" i="1" dirty="0"/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5257800" y="2895601"/>
            <a:ext cx="1583241" cy="10363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8200" y="2209800"/>
            <a:ext cx="4343400" cy="3733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610100" y="5975425"/>
            <a:ext cx="2889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Destination Machine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841041" y="2438401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Webserver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80)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2203" y="3501747"/>
            <a:ext cx="1219200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=80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71403" y="3501747"/>
            <a:ext cx="1190203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3" name="Rectangle 32"/>
          <p:cNvSpPr/>
          <p:nvPr/>
        </p:nvSpPr>
        <p:spPr>
          <a:xfrm rot="19602567">
            <a:off x="5352876" y="2890037"/>
            <a:ext cx="1190203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841041" y="4267200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Bob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57800" y="3931982"/>
            <a:ext cx="1583241" cy="873031"/>
            <a:chOff x="5257800" y="3931982"/>
            <a:chExt cx="1583241" cy="873031"/>
          </a:xfrm>
        </p:grpSpPr>
        <p:cxnSp>
          <p:nvCxnSpPr>
            <p:cNvPr id="21" name="Straight Arrow Connector 20"/>
            <p:cNvCxnSpPr>
              <a:endCxn id="34" idx="1"/>
            </p:cNvCxnSpPr>
            <p:nvPr/>
          </p:nvCxnSpPr>
          <p:spPr>
            <a:xfrm>
              <a:off x="5257800" y="3931982"/>
              <a:ext cx="1583241" cy="79241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 rot="1560000">
              <a:off x="5354942" y="4373214"/>
              <a:ext cx="1190203" cy="431799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w="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chemeClr val="bg1"/>
                  </a:solidFill>
                </a:rPr>
                <a:t>msg</a:t>
              </a:r>
              <a:r>
                <a:rPr lang="en-US" sz="20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939827" y="489460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k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4946198" y="2971801"/>
            <a:ext cx="311602" cy="1920362"/>
          </a:xfrm>
          <a:prstGeom prst="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294722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k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55960" y="3517845"/>
            <a:ext cx="4622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59140" y="4492347"/>
            <a:ext cx="3112860" cy="536853"/>
            <a:chOff x="1459140" y="4492347"/>
            <a:chExt cx="3112860" cy="536853"/>
          </a:xfrm>
        </p:grpSpPr>
        <p:grpSp>
          <p:nvGrpSpPr>
            <p:cNvPr id="4" name="Group 3"/>
            <p:cNvGrpSpPr/>
            <p:nvPr/>
          </p:nvGrpSpPr>
          <p:grpSpPr>
            <a:xfrm>
              <a:off x="1828800" y="4492347"/>
              <a:ext cx="2743200" cy="536853"/>
              <a:chOff x="1828800" y="4492347"/>
              <a:chExt cx="2743200" cy="536853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1828800" y="5029200"/>
                <a:ext cx="2743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952203" y="4492347"/>
                <a:ext cx="1219200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</a:rPr>
                  <a:t>d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est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=25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1403" y="4492347"/>
                <a:ext cx="1190203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</a:rPr>
                  <a:t>msg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b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459140" y="4515027"/>
              <a:ext cx="46226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IV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</a:t>
              </a: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52400" y="3784800"/>
            <a:ext cx="1143000" cy="5586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Source</a:t>
            </a:r>
          </a:p>
        </p:txBody>
      </p:sp>
      <p:cxnSp>
        <p:nvCxnSpPr>
          <p:cNvPr id="10" name="Straight Arrow Connector 9"/>
          <p:cNvCxnSpPr>
            <a:endCxn id="30" idx="0"/>
          </p:cNvCxnSpPr>
          <p:nvPr/>
        </p:nvCxnSpPr>
        <p:spPr>
          <a:xfrm>
            <a:off x="723900" y="3352800"/>
            <a:ext cx="0" cy="43200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Tampering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6350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Encrypted with CBC and random IV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40386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0092" y="2598824"/>
            <a:ext cx="2153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encrypted</a:t>
            </a:r>
            <a:r>
              <a:rPr lang="en-US" sz="2000" dirty="0" smtClean="0"/>
              <a:t> packets </a:t>
            </a:r>
            <a:br>
              <a:rPr lang="en-US" sz="2000" dirty="0" smtClean="0"/>
            </a:br>
            <a:r>
              <a:rPr lang="en-US" sz="2000" dirty="0" smtClean="0"/>
              <a:t>with key </a:t>
            </a:r>
            <a:r>
              <a:rPr lang="en-US" sz="2000" i="1" dirty="0" smtClean="0"/>
              <a:t>k</a:t>
            </a:r>
            <a:endParaRPr lang="en-US" i="1" dirty="0"/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5257800" y="2895601"/>
            <a:ext cx="1583241" cy="10363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8200" y="2209800"/>
            <a:ext cx="4343400" cy="3733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610100" y="5975425"/>
            <a:ext cx="2889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Destination Machine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841041" y="2438401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Webserver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80)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2203" y="3501747"/>
            <a:ext cx="1219200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=80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71403" y="3501747"/>
            <a:ext cx="1190203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3" name="Rectangle 32"/>
          <p:cNvSpPr/>
          <p:nvPr/>
        </p:nvSpPr>
        <p:spPr>
          <a:xfrm rot="19602567">
            <a:off x="5352876" y="2890037"/>
            <a:ext cx="1190203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841041" y="4267200"/>
            <a:ext cx="1965343" cy="91439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57800" y="3931982"/>
            <a:ext cx="1583241" cy="873031"/>
            <a:chOff x="5257800" y="3931982"/>
            <a:chExt cx="1583241" cy="873031"/>
          </a:xfrm>
        </p:grpSpPr>
        <p:cxnSp>
          <p:nvCxnSpPr>
            <p:cNvPr id="21" name="Straight Arrow Connector 20"/>
            <p:cNvCxnSpPr>
              <a:endCxn id="34" idx="1"/>
            </p:cNvCxnSpPr>
            <p:nvPr/>
          </p:nvCxnSpPr>
          <p:spPr>
            <a:xfrm>
              <a:off x="5257800" y="3931982"/>
              <a:ext cx="1583241" cy="79241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 rot="1560000">
              <a:off x="5354942" y="4373214"/>
              <a:ext cx="1190203" cy="431799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w="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chemeClr val="bg1"/>
                  </a:solidFill>
                </a:rPr>
                <a:t>msg</a:t>
              </a:r>
              <a:r>
                <a:rPr lang="en-US" sz="20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939827" y="489460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k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4946198" y="2971801"/>
            <a:ext cx="311602" cy="1920362"/>
          </a:xfrm>
          <a:prstGeom prst="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5960" y="3517845"/>
            <a:ext cx="4622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88087" y="4134188"/>
            <a:ext cx="4283913" cy="2319476"/>
            <a:chOff x="288087" y="4134188"/>
            <a:chExt cx="4283913" cy="2319476"/>
          </a:xfrm>
        </p:grpSpPr>
        <p:grpSp>
          <p:nvGrpSpPr>
            <p:cNvPr id="8" name="Group 7"/>
            <p:cNvGrpSpPr/>
            <p:nvPr/>
          </p:nvGrpSpPr>
          <p:grpSpPr>
            <a:xfrm>
              <a:off x="1459140" y="4492347"/>
              <a:ext cx="3112860" cy="536853"/>
              <a:chOff x="1459140" y="4492347"/>
              <a:chExt cx="3112860" cy="536853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828800" y="4492347"/>
                <a:ext cx="2743200" cy="536853"/>
                <a:chOff x="1828800" y="4492347"/>
                <a:chExt cx="2743200" cy="536853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828800" y="5029200"/>
                  <a:ext cx="27432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/>
                <p:cNvSpPr/>
                <p:nvPr/>
              </p:nvSpPr>
              <p:spPr>
                <a:xfrm>
                  <a:off x="1952203" y="4492347"/>
                  <a:ext cx="1219200" cy="431799"/>
                </a:xfrm>
                <a:prstGeom prst="rect">
                  <a:avLst/>
                </a:prstGeom>
                <a:pattFill prst="pct80">
                  <a:fgClr>
                    <a:schemeClr val="accent2"/>
                  </a:fgClr>
                  <a:bgClr>
                    <a:schemeClr val="bg1"/>
                  </a:bgClr>
                </a:pattFill>
                <a:ln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 anchorCtr="1">
                  <a:noAutofit/>
                </a:bodyPr>
                <a:lstStyle/>
                <a:p>
                  <a:pPr algn="ctr"/>
                  <a:r>
                    <a:rPr lang="en-US" sz="2000" dirty="0" err="1">
                      <a:solidFill>
                        <a:schemeClr val="bg1"/>
                      </a:solidFill>
                    </a:rPr>
                    <a:t>d</a:t>
                  </a:r>
                  <a:r>
                    <a:rPr lang="en-US" sz="2000" dirty="0" err="1" smtClean="0">
                      <a:solidFill>
                        <a:schemeClr val="bg1"/>
                      </a:solidFill>
                    </a:rPr>
                    <a:t>est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=25</a:t>
                  </a: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171403" y="4492347"/>
                  <a:ext cx="1190203" cy="431799"/>
                </a:xfrm>
                <a:prstGeom prst="rect">
                  <a:avLst/>
                </a:prstGeom>
                <a:pattFill prst="pct80">
                  <a:fgClr>
                    <a:schemeClr val="accent2"/>
                  </a:fgClr>
                  <a:bgClr>
                    <a:schemeClr val="bg1"/>
                  </a:bgClr>
                </a:pattFill>
                <a:ln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 anchorCtr="1">
                  <a:noAutofit/>
                </a:bodyPr>
                <a:lstStyle/>
                <a:p>
                  <a:pPr algn="ctr"/>
                  <a:r>
                    <a:rPr lang="en-US" sz="2000" dirty="0" err="1" smtClean="0">
                      <a:solidFill>
                        <a:schemeClr val="bg1"/>
                      </a:solidFill>
                    </a:rPr>
                    <a:t>msg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 a</a:t>
                  </a: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1459140" y="4515027"/>
                <a:ext cx="462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spAutoFit/>
              </a:bodyPr>
              <a:lstStyle/>
              <a:p>
                <a:r>
                  <a:rPr lang="en-US" sz="2400" dirty="0" smtClean="0"/>
                  <a:t>IV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,</a:t>
                </a:r>
              </a:p>
            </p:txBody>
          </p:sp>
        </p:grpSp>
        <p:sp>
          <p:nvSpPr>
            <p:cNvPr id="6" name="Down Arrow 5"/>
            <p:cNvSpPr/>
            <p:nvPr/>
          </p:nvSpPr>
          <p:spPr>
            <a:xfrm>
              <a:off x="3048000" y="4134188"/>
              <a:ext cx="304800" cy="285412"/>
            </a:xfrm>
            <a:prstGeom prst="downArrow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8087" y="5715000"/>
              <a:ext cx="3995017" cy="73866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Eve can change destination (easy with CBC and rand IV) </a:t>
              </a: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96" r="11804"/>
          <a:stretch/>
        </p:blipFill>
        <p:spPr>
          <a:xfrm>
            <a:off x="7391400" y="5249609"/>
            <a:ext cx="736460" cy="725816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33400" y="294722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k</a:t>
            </a:r>
            <a:endParaRPr lang="en-US" sz="2000" dirty="0"/>
          </a:p>
        </p:txBody>
      </p:sp>
      <p:sp>
        <p:nvSpPr>
          <p:cNvPr id="41" name="Rounded Rectangle 40"/>
          <p:cNvSpPr/>
          <p:nvPr/>
        </p:nvSpPr>
        <p:spPr>
          <a:xfrm>
            <a:off x="152400" y="3784800"/>
            <a:ext cx="1143000" cy="5586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Source</a:t>
            </a:r>
          </a:p>
        </p:txBody>
      </p:sp>
      <p:cxnSp>
        <p:nvCxnSpPr>
          <p:cNvPr id="42" name="Straight Arrow Connector 41"/>
          <p:cNvCxnSpPr>
            <a:endCxn id="41" idx="0"/>
          </p:cNvCxnSpPr>
          <p:nvPr/>
        </p:nvCxnSpPr>
        <p:spPr>
          <a:xfrm>
            <a:off x="723900" y="3352800"/>
            <a:ext cx="0" cy="43200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9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Tampering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6350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Encrypted with CBC and random IV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40386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0092" y="2598824"/>
            <a:ext cx="2153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encrypted</a:t>
            </a:r>
            <a:r>
              <a:rPr lang="en-US" sz="2000" dirty="0" smtClean="0"/>
              <a:t> packets </a:t>
            </a:r>
            <a:br>
              <a:rPr lang="en-US" sz="2000" dirty="0" smtClean="0"/>
            </a:br>
            <a:r>
              <a:rPr lang="en-US" sz="2000" dirty="0" smtClean="0"/>
              <a:t>with key </a:t>
            </a:r>
            <a:r>
              <a:rPr lang="en-US" sz="2000" i="1" dirty="0" smtClean="0"/>
              <a:t>k</a:t>
            </a:r>
            <a:endParaRPr lang="en-US" i="1" dirty="0"/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5257800" y="2895601"/>
            <a:ext cx="1583241" cy="10363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8200" y="2209800"/>
            <a:ext cx="4343400" cy="3733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610100" y="5975425"/>
            <a:ext cx="2889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Destination Machine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841041" y="2438401"/>
            <a:ext cx="1965343" cy="9143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Webserver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80)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2203" y="3501747"/>
            <a:ext cx="1219200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=80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71403" y="3501747"/>
            <a:ext cx="1190203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3" name="Rectangle 32"/>
          <p:cNvSpPr/>
          <p:nvPr/>
        </p:nvSpPr>
        <p:spPr>
          <a:xfrm rot="19602567">
            <a:off x="5352876" y="2890037"/>
            <a:ext cx="1190203" cy="4317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841041" y="4267200"/>
            <a:ext cx="1965343" cy="91439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(port = 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57800" y="3931982"/>
            <a:ext cx="1583241" cy="873031"/>
            <a:chOff x="5257800" y="3931982"/>
            <a:chExt cx="1583241" cy="873031"/>
          </a:xfrm>
        </p:grpSpPr>
        <p:cxnSp>
          <p:nvCxnSpPr>
            <p:cNvPr id="21" name="Straight Arrow Connector 20"/>
            <p:cNvCxnSpPr>
              <a:endCxn id="34" idx="1"/>
            </p:cNvCxnSpPr>
            <p:nvPr/>
          </p:nvCxnSpPr>
          <p:spPr>
            <a:xfrm>
              <a:off x="5257800" y="3931982"/>
              <a:ext cx="1583241" cy="79241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 rot="1560000">
              <a:off x="5354942" y="4373214"/>
              <a:ext cx="1190203" cy="431799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w="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chemeClr val="bg1"/>
                  </a:solidFill>
                </a:rPr>
                <a:t>msg</a:t>
              </a:r>
              <a:r>
                <a:rPr lang="en-US" sz="20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939827" y="489460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k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4946198" y="2971801"/>
            <a:ext cx="311602" cy="1920362"/>
          </a:xfrm>
          <a:prstGeom prst="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5960" y="3517845"/>
            <a:ext cx="4622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59140" y="4492347"/>
            <a:ext cx="3112860" cy="536853"/>
            <a:chOff x="1459140" y="4492347"/>
            <a:chExt cx="3112860" cy="536853"/>
          </a:xfrm>
        </p:grpSpPr>
        <p:grpSp>
          <p:nvGrpSpPr>
            <p:cNvPr id="4" name="Group 3"/>
            <p:cNvGrpSpPr/>
            <p:nvPr/>
          </p:nvGrpSpPr>
          <p:grpSpPr>
            <a:xfrm>
              <a:off x="1828800" y="4492347"/>
              <a:ext cx="2743200" cy="536853"/>
              <a:chOff x="1828800" y="4492347"/>
              <a:chExt cx="2743200" cy="536853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1828800" y="5029200"/>
                <a:ext cx="2743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952203" y="4492347"/>
                <a:ext cx="1219200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</a:rPr>
                  <a:t>dest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=1026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1403" y="4492347"/>
                <a:ext cx="1190203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</a:rPr>
                  <a:t>msg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a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459140" y="4515027"/>
              <a:ext cx="46226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IV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</a:t>
              </a:r>
            </a:p>
          </p:txBody>
        </p:sp>
      </p:grpSp>
      <p:sp>
        <p:nvSpPr>
          <p:cNvPr id="6" name="Down Arrow 5"/>
          <p:cNvSpPr/>
          <p:nvPr/>
        </p:nvSpPr>
        <p:spPr>
          <a:xfrm>
            <a:off x="3048000" y="4134188"/>
            <a:ext cx="304800" cy="28541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96" r="11804"/>
          <a:stretch/>
        </p:blipFill>
        <p:spPr>
          <a:xfrm>
            <a:off x="7391400" y="5249609"/>
            <a:ext cx="736460" cy="72581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19935037">
            <a:off x="1407436" y="2681340"/>
            <a:ext cx="6329129" cy="152161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Active Attacker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8087" y="5715000"/>
            <a:ext cx="3995017" cy="7386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400" dirty="0" smtClean="0"/>
              <a:t>Eve can change destination (easy with CBC and rand IV)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3400" y="294722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k</a:t>
            </a:r>
            <a:endParaRPr lang="en-US" sz="2000" dirty="0"/>
          </a:p>
        </p:txBody>
      </p:sp>
      <p:sp>
        <p:nvSpPr>
          <p:cNvPr id="42" name="Rounded Rectangle 41"/>
          <p:cNvSpPr/>
          <p:nvPr/>
        </p:nvSpPr>
        <p:spPr>
          <a:xfrm>
            <a:off x="152400" y="3784800"/>
            <a:ext cx="1143000" cy="5586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Source</a:t>
            </a:r>
          </a:p>
        </p:txBody>
      </p:sp>
      <p:cxnSp>
        <p:nvCxnSpPr>
          <p:cNvPr id="43" name="Straight Arrow Connector 42"/>
          <p:cNvCxnSpPr>
            <a:endCxn id="42" idx="0"/>
          </p:cNvCxnSpPr>
          <p:nvPr/>
        </p:nvCxnSpPr>
        <p:spPr>
          <a:xfrm>
            <a:off x="723900" y="3352800"/>
            <a:ext cx="0" cy="43200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1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5489" y="2209800"/>
            <a:ext cx="1219200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=80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4689" y="2209800"/>
            <a:ext cx="1190203" cy="431799"/>
          </a:xfrm>
          <a:prstGeom prst="rect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msg</a:t>
            </a:r>
            <a:r>
              <a:rPr lang="en-US" sz="2000" dirty="0" smtClean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246" y="2225898"/>
            <a:ext cx="46226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2426" y="3681753"/>
            <a:ext cx="3112860" cy="536853"/>
            <a:chOff x="1459140" y="4492347"/>
            <a:chExt cx="3112860" cy="536853"/>
          </a:xfrm>
        </p:grpSpPr>
        <p:grpSp>
          <p:nvGrpSpPr>
            <p:cNvPr id="9" name="Group 8"/>
            <p:cNvGrpSpPr/>
            <p:nvPr/>
          </p:nvGrpSpPr>
          <p:grpSpPr>
            <a:xfrm>
              <a:off x="1828800" y="4492347"/>
              <a:ext cx="2743200" cy="536853"/>
              <a:chOff x="1828800" y="4492347"/>
              <a:chExt cx="2743200" cy="536853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1828800" y="5029200"/>
                <a:ext cx="2743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1952203" y="4492347"/>
                <a:ext cx="1219200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</a:rPr>
                  <a:t>dest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=1026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171403" y="4492347"/>
                <a:ext cx="1190203" cy="431799"/>
              </a:xfrm>
              <a:prstGeom prst="rect">
                <a:avLst/>
              </a:prstGeom>
              <a:pattFill prst="pct80">
                <a:fgClr>
                  <a:schemeClr val="accent2"/>
                </a:fgClr>
                <a:bgClr>
                  <a:schemeClr val="bg1"/>
                </a:bgClr>
              </a:patt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1">
                <a:no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</a:rPr>
                  <a:t>msg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a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59140" y="4515027"/>
              <a:ext cx="46226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IV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</a:t>
              </a:r>
            </a:p>
          </p:txBody>
        </p:sp>
      </p:grpSp>
      <p:sp>
        <p:nvSpPr>
          <p:cNvPr id="14" name="Down Arrow 13"/>
          <p:cNvSpPr/>
          <p:nvPr/>
        </p:nvSpPr>
        <p:spPr>
          <a:xfrm>
            <a:off x="2011286" y="2842240"/>
            <a:ext cx="304800" cy="662959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1991" y="1905000"/>
            <a:ext cx="3728485" cy="7386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CBC encryption:</a:t>
            </a:r>
          </a:p>
          <a:p>
            <a:r>
              <a:rPr lang="en-US" sz="2400" dirty="0"/>
              <a:t>D(k, c[0]) ⨁ </a:t>
            </a:r>
            <a:r>
              <a:rPr lang="en-US" sz="2400" dirty="0" smtClean="0"/>
              <a:t>IV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  <a:r>
              <a:rPr lang="en-US" sz="2400" dirty="0"/>
              <a:t>= “</a:t>
            </a:r>
            <a:r>
              <a:rPr lang="en-US" sz="2400" dirty="0" err="1"/>
              <a:t>dest</a:t>
            </a:r>
            <a:r>
              <a:rPr lang="en-US" sz="2400" dirty="0"/>
              <a:t>=</a:t>
            </a:r>
            <a:r>
              <a:rPr lang="en-US" sz="2400" dirty="0" smtClean="0"/>
              <a:t>80”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61991" y="3374888"/>
            <a:ext cx="4672409" cy="2949712"/>
            <a:chOff x="3861991" y="3374888"/>
            <a:chExt cx="4672409" cy="2949712"/>
          </a:xfrm>
        </p:grpSpPr>
        <p:sp>
          <p:nvSpPr>
            <p:cNvPr id="18" name="TextBox 17"/>
            <p:cNvSpPr txBox="1"/>
            <p:nvPr/>
          </p:nvSpPr>
          <p:spPr>
            <a:xfrm>
              <a:off x="3861991" y="3374888"/>
              <a:ext cx="4366580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400" dirty="0" smtClean="0"/>
                <a:t>Attack:</a:t>
              </a:r>
            </a:p>
            <a:p>
              <a:r>
                <a:rPr lang="en-US" sz="2400" dirty="0" smtClean="0"/>
                <a:t>IV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= IV</a:t>
              </a:r>
              <a:r>
                <a:rPr lang="en-US" sz="2400" baseline="-25000" dirty="0" smtClean="0"/>
                <a:t>1 </a:t>
              </a:r>
              <a:r>
                <a:rPr lang="en-US" sz="2400" dirty="0" smtClean="0"/>
                <a:t>⨁  000...80 ⨁ 000...1026</a:t>
              </a:r>
            </a:p>
          </p:txBody>
        </p:sp>
        <p:sp>
          <p:nvSpPr>
            <p:cNvPr id="19" name="Rounded Rectangular Callout 18"/>
            <p:cNvSpPr/>
            <p:nvPr/>
          </p:nvSpPr>
          <p:spPr>
            <a:xfrm>
              <a:off x="5029200" y="5486400"/>
              <a:ext cx="2667000" cy="838200"/>
            </a:xfrm>
            <a:prstGeom prst="wedgeRoundRectCallout">
              <a:avLst>
                <a:gd name="adj1" fmla="val -4728"/>
                <a:gd name="adj2" fmla="val -133552"/>
                <a:gd name="adj3" fmla="val 16667"/>
              </a:avLst>
            </a:prstGeom>
            <a:solidFill>
              <a:schemeClr val="accent5"/>
            </a:solidFill>
            <a:ln w="28575" cap="rnd" cmpd="sng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</a:rPr>
                <a:t>xor</a:t>
              </a:r>
              <a:r>
                <a:rPr lang="en-US" sz="2400" dirty="0" smtClean="0">
                  <a:solidFill>
                    <a:schemeClr val="bg1"/>
                  </a:solidFill>
                </a:rPr>
                <a:t> out “80” and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xor</a:t>
              </a:r>
              <a:r>
                <a:rPr lang="en-US" sz="2400" dirty="0" smtClean="0">
                  <a:solidFill>
                    <a:schemeClr val="bg1"/>
                  </a:solidFill>
                </a:rPr>
                <a:t> in “1026”</a:t>
              </a:r>
            </a:p>
          </p:txBody>
        </p:sp>
        <p:sp>
          <p:nvSpPr>
            <p:cNvPr id="20" name="Right Brace 19"/>
            <p:cNvSpPr/>
            <p:nvPr/>
          </p:nvSpPr>
          <p:spPr>
            <a:xfrm rot="5400000">
              <a:off x="6832147" y="2869747"/>
              <a:ext cx="356506" cy="3048000"/>
            </a:xfrm>
            <a:prstGeom prst="rightBrace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971732" y="5105400"/>
            <a:ext cx="2362200" cy="762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Eve</a:t>
            </a:r>
          </a:p>
        </p:txBody>
      </p:sp>
    </p:spTree>
    <p:extLst>
      <p:ext uri="{BB962C8B-B14F-4D97-AF65-F5344CB8AC3E}">
        <p14:creationId xmlns:p14="http://schemas.microsoft.com/office/powerpoint/2010/main" val="408288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Attack Using Only Network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271734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/>
              <a:t>Example:</a:t>
            </a:r>
          </a:p>
          <a:p>
            <a:r>
              <a:rPr lang="en-US" sz="2800" dirty="0" smtClean="0"/>
              <a:t>Remote terminal app</a:t>
            </a:r>
            <a:r>
              <a:rPr lang="en-US" sz="2800" dirty="0"/>
              <a:t> </a:t>
            </a:r>
            <a:r>
              <a:rPr lang="en-US" sz="2800" dirty="0" smtClean="0"/>
              <a:t>where each keystroke encrypted with CTR mode 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134642" y="3149601"/>
            <a:ext cx="4875758" cy="431799"/>
            <a:chOff x="1906042" y="3149601"/>
            <a:chExt cx="4875758" cy="431799"/>
          </a:xfrm>
        </p:grpSpPr>
        <p:sp>
          <p:nvSpPr>
            <p:cNvPr id="6" name="Rectangle 5"/>
            <p:cNvSpPr/>
            <p:nvPr/>
          </p:nvSpPr>
          <p:spPr>
            <a:xfrm>
              <a:off x="1906042" y="3149601"/>
              <a:ext cx="1219200" cy="431799"/>
            </a:xfrm>
            <a:prstGeom prst="rect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IP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Hdr</a:t>
              </a:r>
              <a:endParaRPr lang="en-US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5242" y="3149601"/>
              <a:ext cx="1190203" cy="431799"/>
            </a:xfrm>
            <a:prstGeom prst="rect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TCP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Hdr</a:t>
              </a:r>
              <a:endParaRPr lang="en-US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15445" y="3149601"/>
              <a:ext cx="1219200" cy="431799"/>
            </a:xfrm>
            <a:prstGeom prst="rect">
              <a:avLst/>
            </a:prstGeom>
            <a:pattFill prst="pct80">
              <a:fgClr>
                <a:schemeClr val="accent2"/>
              </a:fgClr>
              <a:bgClr>
                <a:schemeClr val="bg1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2600" y="3149601"/>
              <a:ext cx="1219200" cy="431799"/>
            </a:xfrm>
            <a:prstGeom prst="rect">
              <a:avLst/>
            </a:prstGeom>
            <a:pattFill prst="pct80">
              <a:fgClr>
                <a:schemeClr val="accent2"/>
              </a:fgClr>
              <a:bgClr>
                <a:schemeClr val="bg1"/>
              </a:bgClr>
            </a:patt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906042" y="3657600"/>
            <a:ext cx="5409158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72810" y="2971800"/>
            <a:ext cx="1219200" cy="6858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Alice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467600" y="3009666"/>
            <a:ext cx="1219200" cy="209573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Bob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42625" y="2474244"/>
            <a:ext cx="1092547" cy="61555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lang="en-US" sz="2000" dirty="0" smtClean="0"/>
              <a:t>16 bit </a:t>
            </a:r>
            <a:br>
              <a:rPr lang="en-US" sz="2000" dirty="0" smtClean="0"/>
            </a:br>
            <a:r>
              <a:rPr lang="en-US" sz="2000" dirty="0" smtClean="0"/>
              <a:t>checksum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04110" y="2782020"/>
            <a:ext cx="1087662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lang="en-US" sz="2000" dirty="0" smtClean="0"/>
              <a:t>keystroke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906042" y="3886200"/>
            <a:ext cx="5256758" cy="307777"/>
            <a:chOff x="1906042" y="3886200"/>
            <a:chExt cx="5256758" cy="307777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1906042" y="3886200"/>
              <a:ext cx="5256758" cy="0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13521" y="3886200"/>
              <a:ext cx="3770263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2000" dirty="0" err="1" smtClean="0"/>
                <a:t>ack</a:t>
              </a:r>
              <a:r>
                <a:rPr lang="en-US" sz="2000" dirty="0" smtClean="0"/>
                <a:t> if valid checksum, else nothing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1828800" y="4800600"/>
            <a:ext cx="5486400" cy="12192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Answer: Homework Problem</a:t>
            </a:r>
          </a:p>
        </p:txBody>
      </p:sp>
    </p:spTree>
    <p:extLst>
      <p:ext uri="{BB962C8B-B14F-4D97-AF65-F5344CB8AC3E}">
        <p14:creationId xmlns:p14="http://schemas.microsoft.com/office/powerpoint/2010/main" val="398255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u="sng" dirty="0" smtClean="0">
                <a:solidFill>
                  <a:schemeClr val="tx2"/>
                </a:solidFill>
              </a:rPr>
              <a:t>Confidentiality</a:t>
            </a:r>
            <a:r>
              <a:rPr lang="en-US" dirty="0" smtClean="0"/>
              <a:t>: semantic security against a CPA attack</a:t>
            </a:r>
          </a:p>
          <a:p>
            <a:pPr lvl="1"/>
            <a:r>
              <a:rPr lang="en-US" dirty="0" smtClean="0"/>
              <a:t>Examples: Using CBC with a PRP, AES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u="sng" dirty="0" smtClean="0">
                <a:solidFill>
                  <a:srgbClr val="990000"/>
                </a:solidFill>
              </a:rPr>
              <a:t>Integrity</a:t>
            </a:r>
            <a:r>
              <a:rPr lang="en-US" dirty="0" smtClean="0"/>
              <a:t>: security against existential forgery</a:t>
            </a:r>
          </a:p>
          <a:p>
            <a:pPr lvl="1"/>
            <a:r>
              <a:rPr lang="en-US" dirty="0" smtClean="0"/>
              <a:t>Examples: CBC-MAC, NMAC, PMAC, HMAC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Now: security against </a:t>
            </a:r>
            <a:r>
              <a:rPr lang="en-US" i="1" u="sng" dirty="0" smtClean="0">
                <a:solidFill>
                  <a:srgbClr val="990000"/>
                </a:solidFill>
              </a:rPr>
              <a:t>tampering</a:t>
            </a:r>
          </a:p>
          <a:p>
            <a:pPr lvl="1"/>
            <a:r>
              <a:rPr lang="en-US" dirty="0" smtClean="0"/>
              <a:t>Integrity + Confidentiality!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V1Wiyq8TI2mgrCoimz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heme/theme1.xml><?xml version="1.0" encoding="utf-8"?>
<a:theme xmlns:a="http://schemas.openxmlformats.org/drawingml/2006/main" name="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1498</Words>
  <Application>Microsoft Office PowerPoint</Application>
  <PresentationFormat>On-screen Show (4:3)</PresentationFormat>
  <Paragraphs>464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Ｐ明朝</vt:lpstr>
      <vt:lpstr>Arial</vt:lpstr>
      <vt:lpstr>Calibri</vt:lpstr>
      <vt:lpstr>Cambria</vt:lpstr>
      <vt:lpstr>Symbol</vt:lpstr>
      <vt:lpstr>Zapf Dingbats</vt:lpstr>
      <vt:lpstr>template</vt:lpstr>
      <vt:lpstr>Authenticated Encryption and  Cryptographic Network Protocols</vt:lpstr>
      <vt:lpstr>Some Straw Men</vt:lpstr>
      <vt:lpstr>PowerPoint Presentation</vt:lpstr>
      <vt:lpstr>PowerPoint Presentation</vt:lpstr>
      <vt:lpstr>Example Tampering Attack</vt:lpstr>
      <vt:lpstr>Example Tampering Attack</vt:lpstr>
      <vt:lpstr>How?</vt:lpstr>
      <vt:lpstr>An Attack Using Only Network Access</vt:lpstr>
      <vt:lpstr>The Story So Far</vt:lpstr>
      <vt:lpstr>The lesson</vt:lpstr>
      <vt:lpstr>Motivating Question: Which is Best?</vt:lpstr>
      <vt:lpstr>Authenticated Encryption</vt:lpstr>
      <vt:lpstr>PowerPoint Presentation</vt:lpstr>
      <vt:lpstr>Ciphertext Integrity</vt:lpstr>
      <vt:lpstr>Authenticated Encryption</vt:lpstr>
      <vt:lpstr>Implication 1:   Authenticity</vt:lpstr>
      <vt:lpstr>Implication 2</vt:lpstr>
      <vt:lpstr>Chosen Ciphertext Attacks</vt:lpstr>
      <vt:lpstr>Chosen Ciphertext Attacks</vt:lpstr>
      <vt:lpstr>The Lunchtime CCA Attack</vt:lpstr>
      <vt:lpstr>The Lunchtime CCA Attack</vt:lpstr>
      <vt:lpstr>802.11b WEP:   how not to do it</vt:lpstr>
      <vt:lpstr>Chosen Ciphertext Security</vt:lpstr>
      <vt:lpstr>CCA Game Definition</vt:lpstr>
      <vt:lpstr>CCA Game Definition</vt:lpstr>
      <vt:lpstr>Example: CBC is not CCA Secure</vt:lpstr>
      <vt:lpstr>PowerPoint Presentation</vt:lpstr>
      <vt:lpstr>So What?</vt:lpstr>
      <vt:lpstr>AE Constructions</vt:lpstr>
      <vt:lpstr>History</vt:lpstr>
      <vt:lpstr>Motivating Question: Which is Best?</vt:lpstr>
      <vt:lpstr>Theorems</vt:lpstr>
      <vt:lpstr>Standards</vt:lpstr>
      <vt:lpstr>An example API  (OpenSSL)</vt:lpstr>
      <vt:lpstr>MAC Security  --  an explanation</vt:lpstr>
      <vt:lpstr>Performance</vt:lpstr>
      <vt:lpstr>Summary</vt:lpstr>
      <vt:lpstr>Wrapup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2014-10-29T20:42:37Z</dcterms:created>
  <dcterms:modified xsi:type="dcterms:W3CDTF">2014-10-30T14:34:58Z</dcterms:modified>
</cp:coreProperties>
</file>