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59"/>
  </p:notesMasterIdLst>
  <p:handoutMasterIdLst>
    <p:handoutMasterId r:id="rId60"/>
  </p:handoutMasterIdLst>
  <p:sldIdLst>
    <p:sldId id="836" r:id="rId2"/>
    <p:sldId id="840" r:id="rId3"/>
    <p:sldId id="969" r:id="rId4"/>
    <p:sldId id="854" r:id="rId5"/>
    <p:sldId id="846" r:id="rId6"/>
    <p:sldId id="914" r:id="rId7"/>
    <p:sldId id="845" r:id="rId8"/>
    <p:sldId id="843" r:id="rId9"/>
    <p:sldId id="915" r:id="rId10"/>
    <p:sldId id="917" r:id="rId11"/>
    <p:sldId id="859" r:id="rId12"/>
    <p:sldId id="860" r:id="rId13"/>
    <p:sldId id="861" r:id="rId14"/>
    <p:sldId id="964" r:id="rId15"/>
    <p:sldId id="940" r:id="rId16"/>
    <p:sldId id="920" r:id="rId17"/>
    <p:sldId id="966" r:id="rId18"/>
    <p:sldId id="923" r:id="rId19"/>
    <p:sldId id="924" r:id="rId20"/>
    <p:sldId id="939" r:id="rId21"/>
    <p:sldId id="938" r:id="rId22"/>
    <p:sldId id="925" r:id="rId23"/>
    <p:sldId id="926" r:id="rId24"/>
    <p:sldId id="927" r:id="rId25"/>
    <p:sldId id="928" r:id="rId26"/>
    <p:sldId id="941" r:id="rId27"/>
    <p:sldId id="864" r:id="rId28"/>
    <p:sldId id="856" r:id="rId29"/>
    <p:sldId id="942" r:id="rId30"/>
    <p:sldId id="989" r:id="rId31"/>
    <p:sldId id="990" r:id="rId32"/>
    <p:sldId id="991" r:id="rId33"/>
    <p:sldId id="992" r:id="rId34"/>
    <p:sldId id="993" r:id="rId35"/>
    <p:sldId id="943" r:id="rId36"/>
    <p:sldId id="998" r:id="rId37"/>
    <p:sldId id="994" r:id="rId38"/>
    <p:sldId id="944" r:id="rId39"/>
    <p:sldId id="945" r:id="rId40"/>
    <p:sldId id="995" r:id="rId41"/>
    <p:sldId id="947" r:id="rId42"/>
    <p:sldId id="997" r:id="rId43"/>
    <p:sldId id="996" r:id="rId44"/>
    <p:sldId id="948" r:id="rId45"/>
    <p:sldId id="949" r:id="rId46"/>
    <p:sldId id="956" r:id="rId47"/>
    <p:sldId id="954" r:id="rId48"/>
    <p:sldId id="980" r:id="rId49"/>
    <p:sldId id="982" r:id="rId50"/>
    <p:sldId id="981" r:id="rId51"/>
    <p:sldId id="983" r:id="rId52"/>
    <p:sldId id="984" r:id="rId53"/>
    <p:sldId id="985" r:id="rId54"/>
    <p:sldId id="986" r:id="rId55"/>
    <p:sldId id="987" r:id="rId56"/>
    <p:sldId id="988" r:id="rId57"/>
    <p:sldId id="93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AEE1610-0505-CA4A-BCC7-AA58FD6B1707}">
          <p14:sldIdLst>
            <p14:sldId id="836"/>
            <p14:sldId id="840"/>
            <p14:sldId id="969"/>
            <p14:sldId id="854"/>
            <p14:sldId id="846"/>
          </p14:sldIdLst>
        </p14:section>
        <p14:section name="Data Encryption Standard (DES)" id="{72592D23-6482-4C3A-8E33-6F51E632DA13}">
          <p14:sldIdLst>
            <p14:sldId id="914"/>
            <p14:sldId id="845"/>
            <p14:sldId id="843"/>
            <p14:sldId id="915"/>
            <p14:sldId id="917"/>
            <p14:sldId id="859"/>
            <p14:sldId id="860"/>
            <p14:sldId id="861"/>
            <p14:sldId id="964"/>
          </p14:sldIdLst>
        </p14:section>
        <p14:section name="Attacks" id="{C3E9833C-70E4-8448-B1A4-71CE3C4E7BE8}">
          <p14:sldIdLst>
            <p14:sldId id="940"/>
            <p14:sldId id="920"/>
            <p14:sldId id="966"/>
            <p14:sldId id="923"/>
            <p14:sldId id="924"/>
            <p14:sldId id="939"/>
            <p14:sldId id="938"/>
            <p14:sldId id="925"/>
            <p14:sldId id="926"/>
            <p14:sldId id="927"/>
            <p14:sldId id="928"/>
          </p14:sldIdLst>
        </p14:section>
        <p14:section name="Advanced Encryption Standard AES" id="{55F6FB70-82C8-42E0-9D26-81565A3601FC}">
          <p14:sldIdLst>
            <p14:sldId id="941"/>
            <p14:sldId id="864"/>
            <p14:sldId id="856"/>
          </p14:sldIdLst>
        </p14:section>
        <p14:section name="Modes of operation" id="{810A234F-9546-4ED9-8901-777618194D5B}">
          <p14:sldIdLst>
            <p14:sldId id="942"/>
            <p14:sldId id="989"/>
            <p14:sldId id="990"/>
            <p14:sldId id="991"/>
            <p14:sldId id="992"/>
            <p14:sldId id="993"/>
            <p14:sldId id="943"/>
            <p14:sldId id="998"/>
            <p14:sldId id="994"/>
            <p14:sldId id="944"/>
            <p14:sldId id="945"/>
            <p14:sldId id="995"/>
            <p14:sldId id="947"/>
            <p14:sldId id="997"/>
            <p14:sldId id="996"/>
            <p14:sldId id="948"/>
            <p14:sldId id="949"/>
            <p14:sldId id="956"/>
            <p14:sldId id="954"/>
            <p14:sldId id="980"/>
            <p14:sldId id="982"/>
            <p14:sldId id="981"/>
            <p14:sldId id="983"/>
            <p14:sldId id="984"/>
            <p14:sldId id="985"/>
            <p14:sldId id="986"/>
            <p14:sldId id="987"/>
            <p14:sldId id="988"/>
          </p14:sldIdLst>
        </p14:section>
        <p14:section name="Conclusion" id="{639D2D1E-5C9D-4D84-9A16-A3DF54255D9B}">
          <p14:sldIdLst>
            <p14:sldId id="936"/>
          </p14:sldIdLst>
        </p14:section>
      </p14:sectionLst>
    </p:ext>
    <p:ext uri="{EFAFB233-063F-42B5-8137-9DF3F51BA10A}">
      <p15:sldGuideLst xmlns:p15="http://schemas.microsoft.com/office/powerpoint/2012/main">
        <p15:guide id="1" orient="horz" pos="1392">
          <p15:clr>
            <a:srgbClr val="A4A3A4"/>
          </p15:clr>
        </p15:guide>
        <p15:guide id="2" orient="horz" pos="2928">
          <p15:clr>
            <a:srgbClr val="A4A3A4"/>
          </p15:clr>
        </p15:guide>
        <p15:guide id="3" pos="3840">
          <p15:clr>
            <a:srgbClr val="A4A3A4"/>
          </p15:clr>
        </p15:guide>
        <p15:guide id="4" pos="19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C5C8B"/>
    <a:srgbClr val="FF3300"/>
    <a:srgbClr val="0000FF"/>
    <a:srgbClr val="FF0000"/>
    <a:srgbClr val="0080FF"/>
    <a:srgbClr val="3F5842"/>
    <a:srgbClr val="595A5A"/>
    <a:srgbClr val="A32D1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0920" autoAdjust="0"/>
  </p:normalViewPr>
  <p:slideViewPr>
    <p:cSldViewPr snapToObjects="1">
      <p:cViewPr varScale="1">
        <p:scale>
          <a:sx n="63" d="100"/>
          <a:sy n="63" d="100"/>
        </p:scale>
        <p:origin x="1400" y="88"/>
      </p:cViewPr>
      <p:guideLst>
        <p:guide orient="horz" pos="1392"/>
        <p:guide orient="horz" pos="2928"/>
        <p:guide pos="3840"/>
        <p:guide pos="1920"/>
      </p:guideLst>
    </p:cSldViewPr>
  </p:slideViewPr>
  <p:outlineViewPr>
    <p:cViewPr>
      <p:scale>
        <a:sx n="33" d="100"/>
        <a:sy n="33" d="100"/>
      </p:scale>
      <p:origin x="0" y="0"/>
    </p:cViewPr>
  </p:outlineViewPr>
  <p:notesTextViewPr>
    <p:cViewPr>
      <p:scale>
        <a:sx n="1" d="1"/>
        <a:sy n="1" d="1"/>
      </p:scale>
      <p:origin x="0" y="0"/>
    </p:cViewPr>
  </p:notesTextViewPr>
  <p:sorterViewPr>
    <p:cViewPr>
      <p:scale>
        <a:sx n="68" d="100"/>
        <a:sy n="68" d="100"/>
      </p:scale>
      <p:origin x="0" y="0"/>
    </p:cViewPr>
  </p:sorterViewPr>
  <p:notesViewPr>
    <p:cSldViewPr snapToGrid="0" snapToObjects="1">
      <p:cViewPr varScale="1">
        <p:scale>
          <a:sx n="90" d="100"/>
          <a:sy n="90" d="100"/>
        </p:scale>
        <p:origin x="-347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281C90-955A-E944-AB32-466E55900D6A}" type="datetime1">
              <a:rPr lang="en-US" smtClean="0"/>
              <a:t>10/21/2014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F8D97-067E-974E-BD5D-FA8C0988A610}" type="slidenum">
              <a:rPr lang="en-US" smtClean="0"/>
              <a:t>‹#›</a:t>
            </a:fld>
            <a:endParaRPr lang="en-US"/>
          </a:p>
        </p:txBody>
      </p:sp>
    </p:spTree>
    <p:extLst>
      <p:ext uri="{BB962C8B-B14F-4D97-AF65-F5344CB8AC3E}">
        <p14:creationId xmlns:p14="http://schemas.microsoft.com/office/powerpoint/2010/main" val="25950919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9EA11A-7C1A-F544-A99B-661F38A45889}" type="datetime1">
              <a:rPr lang="en-US" smtClean="0"/>
              <a:t>10/21/2014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45A8A3-9FBB-431D-AAA8-BEEA360F5701}" type="slidenum">
              <a:rPr lang="en-US" smtClean="0"/>
              <a:t>‹#›</a:t>
            </a:fld>
            <a:endParaRPr lang="en-US"/>
          </a:p>
        </p:txBody>
      </p:sp>
    </p:spTree>
    <p:extLst>
      <p:ext uri="{BB962C8B-B14F-4D97-AF65-F5344CB8AC3E}">
        <p14:creationId xmlns:p14="http://schemas.microsoft.com/office/powerpoint/2010/main" val="32917664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1</a:t>
            </a:fld>
            <a:endParaRPr lang="en-US"/>
          </a:p>
        </p:txBody>
      </p:sp>
    </p:spTree>
    <p:extLst>
      <p:ext uri="{BB962C8B-B14F-4D97-AF65-F5344CB8AC3E}">
        <p14:creationId xmlns:p14="http://schemas.microsoft.com/office/powerpoint/2010/main" val="3544013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11</a:t>
            </a:fld>
            <a:endParaRPr lang="en-US"/>
          </a:p>
        </p:txBody>
      </p:sp>
    </p:spTree>
    <p:extLst>
      <p:ext uri="{BB962C8B-B14F-4D97-AF65-F5344CB8AC3E}">
        <p14:creationId xmlns:p14="http://schemas.microsoft.com/office/powerpoint/2010/main" val="1464743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12</a:t>
            </a:fld>
            <a:endParaRPr lang="en-US"/>
          </a:p>
        </p:txBody>
      </p:sp>
    </p:spTree>
    <p:extLst>
      <p:ext uri="{BB962C8B-B14F-4D97-AF65-F5344CB8AC3E}">
        <p14:creationId xmlns:p14="http://schemas.microsoft.com/office/powerpoint/2010/main" val="1004964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13</a:t>
            </a:fld>
            <a:endParaRPr lang="en-US"/>
          </a:p>
        </p:txBody>
      </p:sp>
    </p:spTree>
    <p:extLst>
      <p:ext uri="{BB962C8B-B14F-4D97-AF65-F5344CB8AC3E}">
        <p14:creationId xmlns:p14="http://schemas.microsoft.com/office/powerpoint/2010/main" val="3206227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5A8A3-9FBB-431D-AAA8-BEEA360F5701}" type="slidenum">
              <a:rPr lang="en-US" smtClean="0"/>
              <a:t>15</a:t>
            </a:fld>
            <a:endParaRPr lang="en-US"/>
          </a:p>
        </p:txBody>
      </p:sp>
    </p:spTree>
    <p:extLst>
      <p:ext uri="{BB962C8B-B14F-4D97-AF65-F5344CB8AC3E}">
        <p14:creationId xmlns:p14="http://schemas.microsoft.com/office/powerpoint/2010/main" val="394215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CC45A8A3-9FBB-431D-AAA8-BEEA360F5701}" type="slidenum">
              <a:rPr lang="en-US" smtClean="0"/>
              <a:t>16</a:t>
            </a:fld>
            <a:endParaRPr lang="en-US"/>
          </a:p>
        </p:txBody>
      </p:sp>
    </p:spTree>
    <p:extLst>
      <p:ext uri="{BB962C8B-B14F-4D97-AF65-F5344CB8AC3E}">
        <p14:creationId xmlns:p14="http://schemas.microsoft.com/office/powerpoint/2010/main" val="2366135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17</a:t>
            </a:fld>
            <a:endParaRPr lang="en-US"/>
          </a:p>
        </p:txBody>
      </p:sp>
    </p:spTree>
    <p:extLst>
      <p:ext uri="{BB962C8B-B14F-4D97-AF65-F5344CB8AC3E}">
        <p14:creationId xmlns:p14="http://schemas.microsoft.com/office/powerpoint/2010/main" val="4236012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18</a:t>
            </a:fld>
            <a:endParaRPr lang="en-US"/>
          </a:p>
        </p:txBody>
      </p:sp>
    </p:spTree>
    <p:extLst>
      <p:ext uri="{BB962C8B-B14F-4D97-AF65-F5344CB8AC3E}">
        <p14:creationId xmlns:p14="http://schemas.microsoft.com/office/powerpoint/2010/main" val="1476697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19</a:t>
            </a:fld>
            <a:endParaRPr lang="en-US"/>
          </a:p>
        </p:txBody>
      </p:sp>
    </p:spTree>
    <p:extLst>
      <p:ext uri="{BB962C8B-B14F-4D97-AF65-F5344CB8AC3E}">
        <p14:creationId xmlns:p14="http://schemas.microsoft.com/office/powerpoint/2010/main" val="993665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20</a:t>
            </a:fld>
            <a:endParaRPr lang="en-US"/>
          </a:p>
        </p:txBody>
      </p:sp>
    </p:spTree>
    <p:extLst>
      <p:ext uri="{BB962C8B-B14F-4D97-AF65-F5344CB8AC3E}">
        <p14:creationId xmlns:p14="http://schemas.microsoft.com/office/powerpoint/2010/main" val="1326306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21</a:t>
            </a:fld>
            <a:endParaRPr lang="en-US"/>
          </a:p>
        </p:txBody>
      </p:sp>
    </p:spTree>
    <p:extLst>
      <p:ext uri="{BB962C8B-B14F-4D97-AF65-F5344CB8AC3E}">
        <p14:creationId xmlns:p14="http://schemas.microsoft.com/office/powerpoint/2010/main" val="3125698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2</a:t>
            </a:fld>
            <a:endParaRPr lang="en-US"/>
          </a:p>
        </p:txBody>
      </p:sp>
    </p:spTree>
    <p:extLst>
      <p:ext uri="{BB962C8B-B14F-4D97-AF65-F5344CB8AC3E}">
        <p14:creationId xmlns:p14="http://schemas.microsoft.com/office/powerpoint/2010/main" val="3050559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5A8A3-9FBB-431D-AAA8-BEEA360F5701}" type="slidenum">
              <a:rPr lang="en-US" smtClean="0"/>
              <a:t>22</a:t>
            </a:fld>
            <a:endParaRPr lang="en-US"/>
          </a:p>
        </p:txBody>
      </p:sp>
    </p:spTree>
    <p:extLst>
      <p:ext uri="{BB962C8B-B14F-4D97-AF65-F5344CB8AC3E}">
        <p14:creationId xmlns:p14="http://schemas.microsoft.com/office/powerpoint/2010/main" val="3379032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23</a:t>
            </a:fld>
            <a:endParaRPr lang="en-US"/>
          </a:p>
        </p:txBody>
      </p:sp>
    </p:spTree>
    <p:extLst>
      <p:ext uri="{BB962C8B-B14F-4D97-AF65-F5344CB8AC3E}">
        <p14:creationId xmlns:p14="http://schemas.microsoft.com/office/powerpoint/2010/main" val="3636073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24</a:t>
            </a:fld>
            <a:endParaRPr lang="en-US"/>
          </a:p>
        </p:txBody>
      </p:sp>
    </p:spTree>
    <p:extLst>
      <p:ext uri="{BB962C8B-B14F-4D97-AF65-F5344CB8AC3E}">
        <p14:creationId xmlns:p14="http://schemas.microsoft.com/office/powerpoint/2010/main" val="2658961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25</a:t>
            </a:fld>
            <a:endParaRPr lang="en-US" dirty="0"/>
          </a:p>
        </p:txBody>
      </p:sp>
    </p:spTree>
    <p:extLst>
      <p:ext uri="{BB962C8B-B14F-4D97-AF65-F5344CB8AC3E}">
        <p14:creationId xmlns:p14="http://schemas.microsoft.com/office/powerpoint/2010/main" val="1728534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5A8A3-9FBB-431D-AAA8-BEEA360F5701}" type="slidenum">
              <a:rPr lang="en-US" smtClean="0"/>
              <a:t>26</a:t>
            </a:fld>
            <a:endParaRPr lang="en-US"/>
          </a:p>
        </p:txBody>
      </p:sp>
    </p:spTree>
    <p:extLst>
      <p:ext uri="{BB962C8B-B14F-4D97-AF65-F5344CB8AC3E}">
        <p14:creationId xmlns:p14="http://schemas.microsoft.com/office/powerpoint/2010/main" val="4243483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27</a:t>
            </a:fld>
            <a:endParaRPr lang="en-US"/>
          </a:p>
        </p:txBody>
      </p:sp>
    </p:spTree>
    <p:extLst>
      <p:ext uri="{BB962C8B-B14F-4D97-AF65-F5344CB8AC3E}">
        <p14:creationId xmlns:p14="http://schemas.microsoft.com/office/powerpoint/2010/main" val="3129880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28</a:t>
            </a:fld>
            <a:endParaRPr lang="en-US" dirty="0"/>
          </a:p>
        </p:txBody>
      </p:sp>
    </p:spTree>
    <p:extLst>
      <p:ext uri="{BB962C8B-B14F-4D97-AF65-F5344CB8AC3E}">
        <p14:creationId xmlns:p14="http://schemas.microsoft.com/office/powerpoint/2010/main" val="2861941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5A8A3-9FBB-431D-AAA8-BEEA360F5701}" type="slidenum">
              <a:rPr lang="en-US" smtClean="0"/>
              <a:t>29</a:t>
            </a:fld>
            <a:endParaRPr lang="en-US"/>
          </a:p>
        </p:txBody>
      </p:sp>
    </p:spTree>
    <p:extLst>
      <p:ext uri="{BB962C8B-B14F-4D97-AF65-F5344CB8AC3E}">
        <p14:creationId xmlns:p14="http://schemas.microsoft.com/office/powerpoint/2010/main" val="2374265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30</a:t>
            </a:fld>
            <a:endParaRPr lang="en-US"/>
          </a:p>
        </p:txBody>
      </p:sp>
    </p:spTree>
    <p:extLst>
      <p:ext uri="{BB962C8B-B14F-4D97-AF65-F5344CB8AC3E}">
        <p14:creationId xmlns:p14="http://schemas.microsoft.com/office/powerpoint/2010/main" val="2777468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31</a:t>
            </a:fld>
            <a:endParaRPr lang="en-US"/>
          </a:p>
        </p:txBody>
      </p:sp>
    </p:spTree>
    <p:extLst>
      <p:ext uri="{BB962C8B-B14F-4D97-AF65-F5344CB8AC3E}">
        <p14:creationId xmlns:p14="http://schemas.microsoft.com/office/powerpoint/2010/main" val="2777468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4</a:t>
            </a:fld>
            <a:endParaRPr lang="en-US"/>
          </a:p>
        </p:txBody>
      </p:sp>
    </p:spTree>
    <p:extLst>
      <p:ext uri="{BB962C8B-B14F-4D97-AF65-F5344CB8AC3E}">
        <p14:creationId xmlns:p14="http://schemas.microsoft.com/office/powerpoint/2010/main" val="183390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32</a:t>
            </a:fld>
            <a:endParaRPr lang="en-US"/>
          </a:p>
        </p:txBody>
      </p:sp>
    </p:spTree>
    <p:extLst>
      <p:ext uri="{BB962C8B-B14F-4D97-AF65-F5344CB8AC3E}">
        <p14:creationId xmlns:p14="http://schemas.microsoft.com/office/powerpoint/2010/main" val="2777468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CC45A8A3-9FBB-431D-AAA8-BEEA360F5701}" type="slidenum">
              <a:rPr lang="en-US" smtClean="0"/>
              <a:t>33</a:t>
            </a:fld>
            <a:endParaRPr lang="en-US"/>
          </a:p>
        </p:txBody>
      </p:sp>
    </p:spTree>
    <p:extLst>
      <p:ext uri="{BB962C8B-B14F-4D97-AF65-F5344CB8AC3E}">
        <p14:creationId xmlns:p14="http://schemas.microsoft.com/office/powerpoint/2010/main" val="2777468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CC45A8A3-9FBB-431D-AAA8-BEEA360F5701}" type="slidenum">
              <a:rPr lang="en-US" smtClean="0"/>
              <a:t>34</a:t>
            </a:fld>
            <a:endParaRPr lang="en-US"/>
          </a:p>
        </p:txBody>
      </p:sp>
    </p:spTree>
    <p:extLst>
      <p:ext uri="{BB962C8B-B14F-4D97-AF65-F5344CB8AC3E}">
        <p14:creationId xmlns:p14="http://schemas.microsoft.com/office/powerpoint/2010/main" val="2777468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35</a:t>
            </a:fld>
            <a:endParaRPr lang="en-US"/>
          </a:p>
        </p:txBody>
      </p:sp>
    </p:spTree>
    <p:extLst>
      <p:ext uri="{BB962C8B-B14F-4D97-AF65-F5344CB8AC3E}">
        <p14:creationId xmlns:p14="http://schemas.microsoft.com/office/powerpoint/2010/main" val="1976883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5A8A3-9FBB-431D-AAA8-BEEA360F5701}" type="slidenum">
              <a:rPr lang="en-US" smtClean="0"/>
              <a:t>38</a:t>
            </a:fld>
            <a:endParaRPr lang="en-US"/>
          </a:p>
        </p:txBody>
      </p:sp>
    </p:spTree>
    <p:extLst>
      <p:ext uri="{BB962C8B-B14F-4D97-AF65-F5344CB8AC3E}">
        <p14:creationId xmlns:p14="http://schemas.microsoft.com/office/powerpoint/2010/main" val="3623221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39</a:t>
            </a:fld>
            <a:endParaRPr lang="en-US"/>
          </a:p>
        </p:txBody>
      </p:sp>
    </p:spTree>
    <p:extLst>
      <p:ext uri="{BB962C8B-B14F-4D97-AF65-F5344CB8AC3E}">
        <p14:creationId xmlns:p14="http://schemas.microsoft.com/office/powerpoint/2010/main" val="2777468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5A8A3-9FBB-431D-AAA8-BEEA360F5701}" type="slidenum">
              <a:rPr lang="en-US" smtClean="0"/>
              <a:t>41</a:t>
            </a:fld>
            <a:endParaRPr lang="en-US"/>
          </a:p>
        </p:txBody>
      </p:sp>
    </p:spTree>
    <p:extLst>
      <p:ext uri="{BB962C8B-B14F-4D97-AF65-F5344CB8AC3E}">
        <p14:creationId xmlns:p14="http://schemas.microsoft.com/office/powerpoint/2010/main" val="406792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44</a:t>
            </a:fld>
            <a:endParaRPr lang="en-US"/>
          </a:p>
        </p:txBody>
      </p:sp>
    </p:spTree>
    <p:extLst>
      <p:ext uri="{BB962C8B-B14F-4D97-AF65-F5344CB8AC3E}">
        <p14:creationId xmlns:p14="http://schemas.microsoft.com/office/powerpoint/2010/main" val="4105526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45</a:t>
            </a:fld>
            <a:endParaRPr lang="en-US"/>
          </a:p>
        </p:txBody>
      </p:sp>
    </p:spTree>
    <p:extLst>
      <p:ext uri="{BB962C8B-B14F-4D97-AF65-F5344CB8AC3E}">
        <p14:creationId xmlns:p14="http://schemas.microsoft.com/office/powerpoint/2010/main" val="632752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46</a:t>
            </a:fld>
            <a:endParaRPr lang="en-US"/>
          </a:p>
        </p:txBody>
      </p:sp>
    </p:spTree>
    <p:extLst>
      <p:ext uri="{BB962C8B-B14F-4D97-AF65-F5344CB8AC3E}">
        <p14:creationId xmlns:p14="http://schemas.microsoft.com/office/powerpoint/2010/main" val="4105526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5</a:t>
            </a:fld>
            <a:endParaRPr lang="en-US"/>
          </a:p>
        </p:txBody>
      </p:sp>
    </p:spTree>
    <p:extLst>
      <p:ext uri="{BB962C8B-B14F-4D97-AF65-F5344CB8AC3E}">
        <p14:creationId xmlns:p14="http://schemas.microsoft.com/office/powerpoint/2010/main" val="941127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47</a:t>
            </a:fld>
            <a:endParaRPr lang="en-US"/>
          </a:p>
        </p:txBody>
      </p:sp>
    </p:spTree>
    <p:extLst>
      <p:ext uri="{BB962C8B-B14F-4D97-AF65-F5344CB8AC3E}">
        <p14:creationId xmlns:p14="http://schemas.microsoft.com/office/powerpoint/2010/main" val="63275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55</a:t>
            </a:fld>
            <a:endParaRPr lang="en-US" dirty="0"/>
          </a:p>
        </p:txBody>
      </p:sp>
    </p:spTree>
    <p:extLst>
      <p:ext uri="{BB962C8B-B14F-4D97-AF65-F5344CB8AC3E}">
        <p14:creationId xmlns:p14="http://schemas.microsoft.com/office/powerpoint/2010/main" val="3847515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57</a:t>
            </a:fld>
            <a:endParaRPr lang="en-US"/>
          </a:p>
        </p:txBody>
      </p:sp>
    </p:spTree>
    <p:extLst>
      <p:ext uri="{BB962C8B-B14F-4D97-AF65-F5344CB8AC3E}">
        <p14:creationId xmlns:p14="http://schemas.microsoft.com/office/powerpoint/2010/main" val="193194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5A8A3-9FBB-431D-AAA8-BEEA360F5701}" type="slidenum">
              <a:rPr lang="en-US" smtClean="0"/>
              <a:t>6</a:t>
            </a:fld>
            <a:endParaRPr lang="en-US"/>
          </a:p>
        </p:txBody>
      </p:sp>
    </p:spTree>
    <p:extLst>
      <p:ext uri="{BB962C8B-B14F-4D97-AF65-F5344CB8AC3E}">
        <p14:creationId xmlns:p14="http://schemas.microsoft.com/office/powerpoint/2010/main" val="382067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7</a:t>
            </a:fld>
            <a:endParaRPr lang="en-US"/>
          </a:p>
        </p:txBody>
      </p:sp>
    </p:spTree>
    <p:extLst>
      <p:ext uri="{BB962C8B-B14F-4D97-AF65-F5344CB8AC3E}">
        <p14:creationId xmlns:p14="http://schemas.microsoft.com/office/powerpoint/2010/main" val="138195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8</a:t>
            </a:fld>
            <a:endParaRPr lang="en-US"/>
          </a:p>
        </p:txBody>
      </p:sp>
    </p:spTree>
    <p:extLst>
      <p:ext uri="{BB962C8B-B14F-4D97-AF65-F5344CB8AC3E}">
        <p14:creationId xmlns:p14="http://schemas.microsoft.com/office/powerpoint/2010/main" val="607706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9</a:t>
            </a:fld>
            <a:endParaRPr lang="en-US"/>
          </a:p>
        </p:txBody>
      </p:sp>
    </p:spTree>
    <p:extLst>
      <p:ext uri="{BB962C8B-B14F-4D97-AF65-F5344CB8AC3E}">
        <p14:creationId xmlns:p14="http://schemas.microsoft.com/office/powerpoint/2010/main" val="346428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10</a:t>
            </a:fld>
            <a:endParaRPr lang="en-US"/>
          </a:p>
        </p:txBody>
      </p:sp>
    </p:spTree>
    <p:extLst>
      <p:ext uri="{BB962C8B-B14F-4D97-AF65-F5344CB8AC3E}">
        <p14:creationId xmlns:p14="http://schemas.microsoft.com/office/powerpoint/2010/main" val="4080810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lvl1pPr>
              <a:defRPr b="0" i="0">
                <a:solidFill>
                  <a:schemeClr val="tx2"/>
                </a:solidFill>
                <a:latin typeface="+mj-lt"/>
                <a:cs typeface="Calibri"/>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b="0" i="0">
                <a:solidFill>
                  <a:srgbClr val="000000"/>
                </a:solidFill>
                <a:latin typeface="+mj-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C65AA5E3-3C97-4B99-9788-5FA1357C0271}" type="datetime1">
              <a:rPr lang="en-US" smtClean="0"/>
              <a:t>10/21/2014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C1E2DF-1635-4EB7-B05B-9761AC2D9042}" type="slidenum">
              <a:rPr lang="en-US" smtClean="0"/>
              <a:t>‹#›</a:t>
            </a:fld>
            <a:endParaRPr lang="en-US" dirty="0"/>
          </a:p>
        </p:txBody>
      </p:sp>
    </p:spTree>
    <p:extLst>
      <p:ext uri="{BB962C8B-B14F-4D97-AF65-F5344CB8AC3E}">
        <p14:creationId xmlns:p14="http://schemas.microsoft.com/office/powerpoint/2010/main" val="1046575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87CE69EF-6D8F-4B78-A271-43CFEFA9C8E2}" type="datetime1">
              <a:rPr lang="en-US" smtClean="0"/>
              <a:t>10/21/2014</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321823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C680A744-86E0-4C90-AABB-D0856B23196A}" type="datetime1">
              <a:rPr lang="en-US" smtClean="0"/>
              <a:t>10/21/2014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4153715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6C924A00-AAD0-4A4F-8238-9DF28CE28DD0}" type="datetime1">
              <a:rPr lang="en-US" smtClean="0"/>
              <a:t>10/21/2014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325644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fld id="{E237D6BA-BFE7-4158-8762-FD4188B2B312}" type="datetime1">
              <a:rPr lang="en-US" smtClean="0"/>
              <a:t>10/21/2014</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9AD5B71E-FB01-F541-8DE0-7E75CAB5AD6F}" type="slidenum">
              <a:rPr lang="en-GB"/>
              <a:pPr/>
              <a:t>‹#›</a:t>
            </a:fld>
            <a:endParaRPr lang="en-GB"/>
          </a:p>
        </p:txBody>
      </p:sp>
    </p:spTree>
    <p:extLst>
      <p:ext uri="{BB962C8B-B14F-4D97-AF65-F5344CB8AC3E}">
        <p14:creationId xmlns:p14="http://schemas.microsoft.com/office/powerpoint/2010/main" val="17273560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p:txBody>
          <a:bodyPr/>
          <a:lstStyle>
            <a:lvl1pPr marL="292100" indent="-2921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4E2DD7A6-E8A5-4F31-AD2C-61DE00E22258}" type="datetime1">
              <a:rPr lang="en-US" smtClean="0"/>
              <a:t>10/21/2014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A887439D-C917-4EDB-AE93-DD258BDEFED5}" type="slidenum">
              <a:rPr lang="en-US" smtClean="0"/>
              <a:t>‹#›</a:t>
            </a:fld>
            <a:endParaRPr lang="en-US" dirty="0"/>
          </a:p>
        </p:txBody>
      </p:sp>
    </p:spTree>
    <p:extLst>
      <p:ext uri="{BB962C8B-B14F-4D97-AF65-F5344CB8AC3E}">
        <p14:creationId xmlns:p14="http://schemas.microsoft.com/office/powerpoint/2010/main" val="13894157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457200" y="3034508"/>
            <a:ext cx="6951274" cy="1308892"/>
          </a:xfrm>
        </p:spPr>
        <p:txBody>
          <a:bodyPr anchor="t"/>
          <a:lstStyle>
            <a:lvl1pPr algn="l">
              <a:defRPr sz="4000" b="1" i="0" cap="none">
                <a:latin typeface="+mj-lt"/>
                <a:cs typeface="Calibri"/>
              </a:defRPr>
            </a:lvl1pPr>
          </a:lstStyle>
          <a:p>
            <a:r>
              <a:rPr lang="en-US" dirty="0" smtClean="0"/>
              <a:t>Section Header</a:t>
            </a:r>
            <a:endParaRPr lang="en-US" dirty="0"/>
          </a:p>
        </p:txBody>
      </p:sp>
      <p:sp>
        <p:nvSpPr>
          <p:cNvPr id="3" name="Text Placeholder 2"/>
          <p:cNvSpPr>
            <a:spLocks noGrp="1"/>
          </p:cNvSpPr>
          <p:nvPr>
            <p:ph type="body" idx="1"/>
            <p:custDataLst>
              <p:tags r:id="rId2"/>
            </p:custDataLst>
          </p:nvPr>
        </p:nvSpPr>
        <p:spPr>
          <a:xfrm>
            <a:off x="474134" y="1524000"/>
            <a:ext cx="6951274" cy="1500187"/>
          </a:xfrm>
        </p:spPr>
        <p:txBody>
          <a:bodyPr lIns="0" rIns="0" anchor="b"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B1280213-CFD4-4F39-88E7-070D55001F96}" type="datetime1">
              <a:rPr lang="en-US" smtClean="0"/>
              <a:t>10/21/2014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4045139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264380" y="2013343"/>
            <a:ext cx="6951274" cy="753670"/>
          </a:xfrm>
        </p:spPr>
        <p:txBody>
          <a:bodyPr anchor="t"/>
          <a:lstStyle>
            <a:lvl1pPr algn="l">
              <a:defRPr sz="4000" b="0" i="0" cap="none">
                <a:latin typeface="+mj-lt"/>
                <a:cs typeface="Calibri"/>
              </a:defRPr>
            </a:lvl1pPr>
          </a:lstStyle>
          <a:p>
            <a:r>
              <a:rPr lang="en-US" dirty="0" smtClean="0"/>
              <a:t>Section Header 2</a:t>
            </a:r>
            <a:endParaRPr lang="en-US" dirty="0"/>
          </a:p>
        </p:txBody>
      </p:sp>
      <p:sp>
        <p:nvSpPr>
          <p:cNvPr id="3" name="Text Placeholder 2"/>
          <p:cNvSpPr>
            <a:spLocks noGrp="1"/>
          </p:cNvSpPr>
          <p:nvPr>
            <p:ph type="body" idx="1"/>
            <p:custDataLst>
              <p:tags r:id="rId2"/>
            </p:custDataLst>
          </p:nvPr>
        </p:nvSpPr>
        <p:spPr>
          <a:xfrm>
            <a:off x="1264380" y="2919413"/>
            <a:ext cx="6951274" cy="1500187"/>
          </a:xfrm>
        </p:spPr>
        <p:txBody>
          <a:bodyPr anchor="t"/>
          <a:lstStyle>
            <a:lvl1pPr marL="457200" indent="-457200" algn="l">
              <a:buFont typeface="+mj-lt"/>
              <a:buAutoNum type="arabicPeriod"/>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CD902A02-E163-45EE-8D61-3B0ADE556485}" type="datetime1">
              <a:rPr lang="en-US" smtClean="0"/>
              <a:t>10/21/2014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6264981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457200" y="1447800"/>
            <a:ext cx="4038600" cy="4678363"/>
          </a:xfrm>
        </p:spPr>
        <p:txBody>
          <a:bodyPr anchor="t" anchorCtr="0">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3"/>
            </p:custDataLst>
          </p:nvPr>
        </p:nvSpPr>
        <p:spPr>
          <a:xfrm>
            <a:off x="4648200" y="1447800"/>
            <a:ext cx="4038600" cy="4678363"/>
          </a:xfrm>
        </p:spPr>
        <p:txBody>
          <a:bodyPr anchor="t" anchorCtr="0">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087909DF-D460-48A3-A925-92F6F017B56F}" type="datetime1">
              <a:rPr lang="en-US" smtClean="0"/>
              <a:t>10/21/2014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B747839D-A323-47F3-909F-548499399628}" type="slidenum">
              <a:rPr lang="en-US" smtClean="0"/>
              <a:pPr/>
              <a:t>‹#›</a:t>
            </a:fld>
            <a:endParaRPr lang="en-US" dirty="0"/>
          </a:p>
        </p:txBody>
      </p:sp>
    </p:spTree>
    <p:extLst>
      <p:ext uri="{BB962C8B-B14F-4D97-AF65-F5344CB8AC3E}">
        <p14:creationId xmlns:p14="http://schemas.microsoft.com/office/powerpoint/2010/main" val="28313200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457200" y="1535113"/>
            <a:ext cx="4040188" cy="446087"/>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3"/>
            </p:custDataLst>
          </p:nvPr>
        </p:nvSpPr>
        <p:spPr>
          <a:xfrm>
            <a:off x="457200" y="1981200"/>
            <a:ext cx="4040188"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4"/>
            </p:custDataLst>
          </p:nvPr>
        </p:nvSpPr>
        <p:spPr>
          <a:xfrm>
            <a:off x="4645025" y="1535113"/>
            <a:ext cx="4041775" cy="446087"/>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custDataLst>
              <p:tags r:id="rId5"/>
            </p:custDataLst>
          </p:nvPr>
        </p:nvSpPr>
        <p:spPr>
          <a:xfrm>
            <a:off x="4645025" y="1981200"/>
            <a:ext cx="4041775"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6"/>
            </p:custDataLst>
          </p:nvPr>
        </p:nvSpPr>
        <p:spPr/>
        <p:txBody>
          <a:bodyPr/>
          <a:lstStyle/>
          <a:p>
            <a:fld id="{6791D6AC-4B4E-4291-9C45-2CA51E087DD2}" type="datetime1">
              <a:rPr lang="en-US" smtClean="0"/>
              <a:t>10/21/2014</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4196852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869CBD9B-6D05-47CF-A73B-E0FB8F2F13B9}" type="datetime1">
              <a:rPr lang="en-US" smtClean="0"/>
              <a:t>10/21/2014</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302077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A0055440-840A-4E79-973C-388A2E142E7D}" type="datetime1">
              <a:rPr lang="en-US" smtClean="0"/>
              <a:t>10/21/2014</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394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noAutofit/>
          </a:bodyPr>
          <a:lstStyle>
            <a:lvl1pPr algn="l">
              <a:defRPr sz="4800" b="1"/>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custDataLst>
              <p:tags r:id="rId4"/>
            </p:custDataLst>
          </p:nvPr>
        </p:nvSpPr>
        <p:spPr/>
        <p:txBody>
          <a:bodyPr/>
          <a:lstStyle/>
          <a:p>
            <a:fld id="{7DCEB072-629C-4BB1-9C96-FAA95CD93E31}" type="datetime1">
              <a:rPr lang="en-US" smtClean="0"/>
              <a:t>10/21/2014</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05480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152400"/>
            <a:ext cx="8229600" cy="11430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6"/>
            </p:custDataLst>
          </p:nvPr>
        </p:nvSpPr>
        <p:spPr>
          <a:xfrm>
            <a:off x="457200" y="1371600"/>
            <a:ext cx="8229600" cy="4754563"/>
          </a:xfrm>
          <a:prstGeom prst="rect">
            <a:avLst/>
          </a:prstGeom>
        </p:spPr>
        <p:txBody>
          <a:bodyPr vert="horz" lIns="91440" tIns="45720" rIns="91440" bIns="4572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7"/>
            </p:custDataLst>
          </p:nvPr>
        </p:nvSpPr>
        <p:spPr>
          <a:xfrm>
            <a:off x="152400" y="6492875"/>
            <a:ext cx="2133600" cy="365125"/>
          </a:xfrm>
          <a:prstGeom prst="rect">
            <a:avLst/>
          </a:prstGeom>
        </p:spPr>
        <p:txBody>
          <a:bodyPr vert="horz" lIns="0" tIns="0" rIns="0" bIns="0" rtlCol="0" anchor="ctr"/>
          <a:lstStyle>
            <a:lvl1pPr algn="l">
              <a:defRPr sz="1200">
                <a:solidFill>
                  <a:schemeClr val="tx1"/>
                </a:solidFill>
                <a:latin typeface="+mj-lt"/>
                <a:cs typeface="Calibri"/>
              </a:defRPr>
            </a:lvl1pPr>
          </a:lstStyle>
          <a:p>
            <a:fld id="{668A971F-2510-4CCD-A77D-C452792C1D9C}" type="datetime1">
              <a:rPr lang="en-US" smtClean="0"/>
              <a:t>10/21/2014</a:t>
            </a:fld>
            <a:endParaRPr lang="en-US" dirty="0"/>
          </a:p>
        </p:txBody>
      </p:sp>
      <p:sp>
        <p:nvSpPr>
          <p:cNvPr id="5" name="Footer Placeholder 4"/>
          <p:cNvSpPr>
            <a:spLocks noGrp="1"/>
          </p:cNvSpPr>
          <p:nvPr>
            <p:ph type="ftr" sz="quarter" idx="3"/>
            <p:custDataLst>
              <p:tags r:id="rId18"/>
            </p:custDataLst>
          </p:nvPr>
        </p:nvSpPr>
        <p:spPr>
          <a:xfrm>
            <a:off x="3124200" y="6492875"/>
            <a:ext cx="2895600" cy="365125"/>
          </a:xfrm>
          <a:prstGeom prst="rect">
            <a:avLst/>
          </a:prstGeom>
        </p:spPr>
        <p:txBody>
          <a:bodyPr vert="horz" lIns="0" tIns="0" rIns="0" bIns="0" rtlCol="0" anchor="ctr"/>
          <a:lstStyle>
            <a:lvl1pPr algn="ctr">
              <a:defRPr sz="1200">
                <a:solidFill>
                  <a:schemeClr val="tx1"/>
                </a:solidFill>
                <a:latin typeface="+mj-lt"/>
                <a:cs typeface="Calibri"/>
              </a:defRPr>
            </a:lvl1pPr>
          </a:lstStyle>
          <a:p>
            <a:endParaRPr lang="en-US" dirty="0"/>
          </a:p>
        </p:txBody>
      </p:sp>
      <p:sp>
        <p:nvSpPr>
          <p:cNvPr id="6" name="Slide Number Placeholder 5"/>
          <p:cNvSpPr>
            <a:spLocks noGrp="1"/>
          </p:cNvSpPr>
          <p:nvPr>
            <p:ph type="sldNum" sz="quarter" idx="4"/>
            <p:custDataLst>
              <p:tags r:id="rId19"/>
            </p:custDataLst>
          </p:nvPr>
        </p:nvSpPr>
        <p:spPr>
          <a:xfrm>
            <a:off x="6858000" y="6492875"/>
            <a:ext cx="2133600" cy="365125"/>
          </a:xfrm>
          <a:prstGeom prst="rect">
            <a:avLst/>
          </a:prstGeom>
        </p:spPr>
        <p:txBody>
          <a:bodyPr vert="horz" lIns="0" tIns="0" rIns="0" bIns="0" rtlCol="0" anchor="ctr"/>
          <a:lstStyle>
            <a:lvl1pPr algn="r">
              <a:defRPr sz="1200">
                <a:solidFill>
                  <a:schemeClr val="tx1"/>
                </a:solidFill>
                <a:latin typeface="+mj-lt"/>
                <a:cs typeface="Calibri"/>
              </a:defRPr>
            </a:lvl1pPr>
          </a:lstStyle>
          <a:p>
            <a:fld id="{B747839D-A323-47F3-909F-548499399628}" type="slidenum">
              <a:rPr lang="en-US" smtClean="0"/>
              <a:pPr/>
              <a:t>‹#›</a:t>
            </a:fld>
            <a:endParaRPr lang="en-US" dirty="0"/>
          </a:p>
        </p:txBody>
      </p:sp>
    </p:spTree>
    <p:extLst>
      <p:ext uri="{BB962C8B-B14F-4D97-AF65-F5344CB8AC3E}">
        <p14:creationId xmlns:p14="http://schemas.microsoft.com/office/powerpoint/2010/main" val="3229604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ctr" defTabSz="457200" rtl="0" eaLnBrk="1" latinLnBrk="0" hangingPunct="1">
        <a:spcBef>
          <a:spcPct val="0"/>
        </a:spcBef>
        <a:buNone/>
        <a:defRPr sz="4400" b="0" i="0" kern="1200" spc="-50" normalizeH="0">
          <a:solidFill>
            <a:schemeClr val="tx2"/>
          </a:solidFill>
          <a:latin typeface="+mj-lt"/>
          <a:ea typeface="+mj-ea"/>
          <a:cs typeface="Cambria"/>
        </a:defRPr>
      </a:lvl1pPr>
    </p:titleStyle>
    <p:bodyStyle>
      <a:lvl1pPr marL="292100" indent="-292100" algn="l" defTabSz="457200" rtl="0" eaLnBrk="1" latinLnBrk="0" hangingPunct="1">
        <a:spcBef>
          <a:spcPct val="20000"/>
        </a:spcBef>
        <a:buClr>
          <a:schemeClr val="tx1"/>
        </a:buClr>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Clr>
          <a:schemeClr val="tx1"/>
        </a:buClr>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Clr>
          <a:schemeClr val="tx1"/>
        </a:buClr>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Clr>
          <a:schemeClr val="tx1"/>
        </a:buClr>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Clr>
          <a:schemeClr val="tx1"/>
        </a:buClr>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1802348"/>
            <a:ext cx="7772400" cy="1702852"/>
          </a:xfrm>
        </p:spPr>
        <p:txBody>
          <a:bodyPr>
            <a:noAutofit/>
          </a:bodyPr>
          <a:lstStyle/>
          <a:p>
            <a:pPr algn="l">
              <a:spcBef>
                <a:spcPts val="0"/>
              </a:spcBef>
            </a:pPr>
            <a:r>
              <a:rPr lang="en-US" sz="3600" b="1" dirty="0" smtClean="0"/>
              <a:t>Cryptography: Block Ciphers</a:t>
            </a:r>
            <a:endParaRPr lang="en-US" sz="3600" b="1" dirty="0">
              <a:solidFill>
                <a:schemeClr val="tx1">
                  <a:lumMod val="65000"/>
                  <a:lumOff val="35000"/>
                </a:schemeClr>
              </a:solidFill>
            </a:endParaRPr>
          </a:p>
        </p:txBody>
      </p:sp>
      <p:sp>
        <p:nvSpPr>
          <p:cNvPr id="5" name="TextBox 4"/>
          <p:cNvSpPr txBox="1"/>
          <p:nvPr/>
        </p:nvSpPr>
        <p:spPr>
          <a:xfrm>
            <a:off x="5160051" y="4572000"/>
            <a:ext cx="3737562" cy="830997"/>
          </a:xfrm>
          <a:prstGeom prst="rect">
            <a:avLst/>
          </a:prstGeom>
          <a:noFill/>
        </p:spPr>
        <p:txBody>
          <a:bodyPr wrap="none" rtlCol="0">
            <a:spAutoFit/>
          </a:bodyPr>
          <a:lstStyle/>
          <a:p>
            <a:pPr algn="ctr"/>
            <a:r>
              <a:rPr lang="en-US" sz="2400" b="1" dirty="0" smtClean="0"/>
              <a:t>David </a:t>
            </a:r>
            <a:r>
              <a:rPr lang="en-US" sz="2400" b="1" dirty="0" err="1" smtClean="0"/>
              <a:t>Brumely</a:t>
            </a:r>
            <a:endParaRPr lang="en-US" sz="2400" b="1" dirty="0" smtClean="0"/>
          </a:p>
          <a:p>
            <a:pPr algn="ctr"/>
            <a:r>
              <a:rPr lang="en-US" sz="2400" dirty="0" smtClean="0"/>
              <a:t>Carnegie Mellon University</a:t>
            </a:r>
          </a:p>
        </p:txBody>
      </p:sp>
      <p:sp>
        <p:nvSpPr>
          <p:cNvPr id="2" name="TextBox 1"/>
          <p:cNvSpPr txBox="1"/>
          <p:nvPr/>
        </p:nvSpPr>
        <p:spPr>
          <a:xfrm>
            <a:off x="152400" y="5858470"/>
            <a:ext cx="8839200" cy="923330"/>
          </a:xfrm>
          <a:prstGeom prst="rect">
            <a:avLst/>
          </a:prstGeom>
          <a:noFill/>
        </p:spPr>
        <p:txBody>
          <a:bodyPr wrap="square" lIns="0" tIns="0" rIns="0" bIns="0" rtlCol="0" anchor="t" anchorCtr="0">
            <a:spAutoFit/>
          </a:bodyPr>
          <a:lstStyle/>
          <a:p>
            <a:r>
              <a:rPr lang="en-US" sz="2000" dirty="0" smtClean="0"/>
              <a:t>Credits:</a:t>
            </a:r>
          </a:p>
          <a:p>
            <a:r>
              <a:rPr lang="en-US" sz="2000" dirty="0" smtClean="0"/>
              <a:t>Slides originally designed by David </a:t>
            </a:r>
            <a:r>
              <a:rPr lang="en-US" sz="2000" dirty="0" err="1" smtClean="0"/>
              <a:t>Brumley</a:t>
            </a:r>
            <a:r>
              <a:rPr lang="en-US" sz="2000" dirty="0" smtClean="0"/>
              <a:t>. </a:t>
            </a:r>
            <a:r>
              <a:rPr lang="en-US" sz="2000" i="1" u="sng" dirty="0" smtClean="0"/>
              <a:t>Many</a:t>
            </a:r>
            <a:r>
              <a:rPr lang="en-US" sz="2000" dirty="0" smtClean="0"/>
              <a:t> other slides are from Dan </a:t>
            </a:r>
            <a:r>
              <a:rPr lang="en-US" sz="2000" dirty="0" err="1" smtClean="0"/>
              <a:t>Boneh’s</a:t>
            </a:r>
            <a:r>
              <a:rPr lang="en-US" sz="2000" dirty="0" smtClean="0"/>
              <a:t> June 2012 </a:t>
            </a:r>
            <a:r>
              <a:rPr lang="en-US" sz="2000" dirty="0" err="1" smtClean="0"/>
              <a:t>Coursera</a:t>
            </a:r>
            <a:r>
              <a:rPr lang="en-US" sz="2000" dirty="0"/>
              <a:t> </a:t>
            </a:r>
            <a:r>
              <a:rPr lang="en-US" sz="2000" dirty="0" smtClean="0"/>
              <a:t>crypto class.</a:t>
            </a:r>
          </a:p>
        </p:txBody>
      </p:sp>
    </p:spTree>
    <p:custDataLst>
      <p:tags r:id="rId1"/>
    </p:custDataLst>
    <p:extLst>
      <p:ext uri="{BB962C8B-B14F-4D97-AF65-F5344CB8AC3E}">
        <p14:creationId xmlns:p14="http://schemas.microsoft.com/office/powerpoint/2010/main" val="2943408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Group 142"/>
          <p:cNvGrpSpPr/>
          <p:nvPr/>
        </p:nvGrpSpPr>
        <p:grpSpPr>
          <a:xfrm>
            <a:off x="2507237" y="1295400"/>
            <a:ext cx="542635" cy="2133600"/>
            <a:chOff x="676565" y="3276600"/>
            <a:chExt cx="542635" cy="2133600"/>
          </a:xfrm>
        </p:grpSpPr>
        <p:sp>
          <p:nvSpPr>
            <p:cNvPr id="167" name="Rectangle 166"/>
            <p:cNvSpPr/>
            <p:nvPr/>
          </p:nvSpPr>
          <p:spPr>
            <a:xfrm>
              <a:off x="676565" y="4343400"/>
              <a:ext cx="542635" cy="1066800"/>
            </a:xfrm>
            <a:prstGeom prst="rect">
              <a:avLst/>
            </a:prstGeom>
            <a:no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L</a:t>
              </a:r>
              <a:r>
                <a:rPr lang="en-US" sz="2400" i="1" baseline="-25000" dirty="0" smtClean="0">
                  <a:solidFill>
                    <a:schemeClr val="tx1"/>
                  </a:solidFill>
                </a:rPr>
                <a:t>d-1</a:t>
              </a:r>
            </a:p>
          </p:txBody>
        </p:sp>
        <p:sp>
          <p:nvSpPr>
            <p:cNvPr id="164" name="Rectangle 163"/>
            <p:cNvSpPr/>
            <p:nvPr/>
          </p:nvSpPr>
          <p:spPr>
            <a:xfrm>
              <a:off x="676565" y="3276600"/>
              <a:ext cx="542635" cy="1066800"/>
            </a:xfrm>
            <a:prstGeom prst="rect">
              <a:avLst/>
            </a:prstGeom>
            <a:no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R</a:t>
              </a:r>
              <a:r>
                <a:rPr lang="en-US" sz="2400" i="1" baseline="-25000" dirty="0" smtClean="0">
                  <a:solidFill>
                    <a:schemeClr val="tx1"/>
                  </a:solidFill>
                </a:rPr>
                <a:t>d-1</a:t>
              </a:r>
            </a:p>
          </p:txBody>
        </p:sp>
      </p:grpSp>
      <p:grpSp>
        <p:nvGrpSpPr>
          <p:cNvPr id="188" name="Group 187"/>
          <p:cNvGrpSpPr/>
          <p:nvPr/>
        </p:nvGrpSpPr>
        <p:grpSpPr>
          <a:xfrm>
            <a:off x="4421472" y="1353510"/>
            <a:ext cx="542635" cy="2133600"/>
            <a:chOff x="676565" y="3276600"/>
            <a:chExt cx="542635" cy="2133600"/>
          </a:xfrm>
        </p:grpSpPr>
        <p:sp>
          <p:nvSpPr>
            <p:cNvPr id="189" name="Rectangle 188"/>
            <p:cNvSpPr/>
            <p:nvPr/>
          </p:nvSpPr>
          <p:spPr>
            <a:xfrm>
              <a:off x="676565" y="4343400"/>
              <a:ext cx="542635" cy="1066800"/>
            </a:xfrm>
            <a:prstGeom prst="rect">
              <a:avLst/>
            </a:prstGeom>
            <a:no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L</a:t>
              </a:r>
              <a:r>
                <a:rPr lang="en-US" sz="2400" i="1" baseline="-25000" dirty="0" smtClean="0">
                  <a:solidFill>
                    <a:schemeClr val="tx1"/>
                  </a:solidFill>
                </a:rPr>
                <a:t>d-2</a:t>
              </a:r>
            </a:p>
          </p:txBody>
        </p:sp>
        <p:sp>
          <p:nvSpPr>
            <p:cNvPr id="190" name="Rectangle 189"/>
            <p:cNvSpPr/>
            <p:nvPr/>
          </p:nvSpPr>
          <p:spPr>
            <a:xfrm>
              <a:off x="676565" y="3276600"/>
              <a:ext cx="542635" cy="1066800"/>
            </a:xfrm>
            <a:prstGeom prst="rect">
              <a:avLst/>
            </a:prstGeom>
            <a:no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R</a:t>
              </a:r>
              <a:r>
                <a:rPr lang="en-US" sz="2400" i="1" baseline="-25000" dirty="0" smtClean="0">
                  <a:solidFill>
                    <a:schemeClr val="tx1"/>
                  </a:solidFill>
                </a:rPr>
                <a:t>d-2</a:t>
              </a:r>
            </a:p>
          </p:txBody>
        </p:sp>
      </p:grpSp>
      <p:sp>
        <p:nvSpPr>
          <p:cNvPr id="2" name="Title 1"/>
          <p:cNvSpPr>
            <a:spLocks noGrp="1"/>
          </p:cNvSpPr>
          <p:nvPr>
            <p:ph type="title"/>
          </p:nvPr>
        </p:nvSpPr>
        <p:spPr/>
        <p:txBody>
          <a:bodyPr/>
          <a:lstStyle/>
          <a:p>
            <a:r>
              <a:rPr lang="en-US" dirty="0" smtClean="0"/>
              <a:t>Decryption circuit</a:t>
            </a:r>
            <a:endParaRPr lang="en-US" dirty="0"/>
          </a:p>
        </p:txBody>
      </p:sp>
      <p:grpSp>
        <p:nvGrpSpPr>
          <p:cNvPr id="71" name="Group 70"/>
          <p:cNvGrpSpPr/>
          <p:nvPr/>
        </p:nvGrpSpPr>
        <p:grpSpPr>
          <a:xfrm>
            <a:off x="582611" y="1295400"/>
            <a:ext cx="1914235" cy="2133600"/>
            <a:chOff x="5521867" y="4599332"/>
            <a:chExt cx="1914235" cy="2133600"/>
          </a:xfrm>
        </p:grpSpPr>
        <p:grpSp>
          <p:nvGrpSpPr>
            <p:cNvPr id="72" name="Group 71"/>
            <p:cNvGrpSpPr/>
            <p:nvPr/>
          </p:nvGrpSpPr>
          <p:grpSpPr>
            <a:xfrm>
              <a:off x="5521867" y="4599332"/>
              <a:ext cx="542635" cy="2133600"/>
              <a:chOff x="676565" y="3276600"/>
              <a:chExt cx="542635" cy="2133600"/>
            </a:xfrm>
          </p:grpSpPr>
          <p:sp>
            <p:nvSpPr>
              <p:cNvPr id="85" name="Rectangle 84"/>
              <p:cNvSpPr/>
              <p:nvPr/>
            </p:nvSpPr>
            <p:spPr>
              <a:xfrm>
                <a:off x="676565" y="3276600"/>
                <a:ext cx="542635" cy="1066800"/>
              </a:xfrm>
              <a:prstGeom prst="rect">
                <a:avLst/>
              </a:prstGeom>
              <a:no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R</a:t>
                </a:r>
                <a:r>
                  <a:rPr lang="en-US" sz="2400" i="1" baseline="-25000" dirty="0" smtClean="0">
                    <a:solidFill>
                      <a:schemeClr val="tx1"/>
                    </a:solidFill>
                  </a:rPr>
                  <a:t>d</a:t>
                </a:r>
              </a:p>
            </p:txBody>
          </p:sp>
          <p:sp>
            <p:nvSpPr>
              <p:cNvPr id="86" name="Rectangle 85"/>
              <p:cNvSpPr/>
              <p:nvPr/>
            </p:nvSpPr>
            <p:spPr>
              <a:xfrm>
                <a:off x="676565" y="4343400"/>
                <a:ext cx="542635" cy="1066800"/>
              </a:xfrm>
              <a:prstGeom prst="rect">
                <a:avLst/>
              </a:prstGeom>
              <a:no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err="1" smtClean="0">
                    <a:solidFill>
                      <a:schemeClr val="tx1"/>
                    </a:solidFill>
                  </a:rPr>
                  <a:t>L</a:t>
                </a:r>
                <a:r>
                  <a:rPr lang="en-US" sz="2400" i="1" baseline="-25000" dirty="0" err="1" smtClean="0">
                    <a:solidFill>
                      <a:schemeClr val="tx1"/>
                    </a:solidFill>
                  </a:rPr>
                  <a:t>d</a:t>
                </a:r>
                <a:endParaRPr lang="en-US" sz="2400" i="1" baseline="-25000" dirty="0" smtClean="0">
                  <a:solidFill>
                    <a:schemeClr val="tx1"/>
                  </a:solidFill>
                </a:endParaRPr>
              </a:p>
            </p:txBody>
          </p:sp>
        </p:grpSp>
        <p:grpSp>
          <p:nvGrpSpPr>
            <p:cNvPr id="73" name="Group 72"/>
            <p:cNvGrpSpPr/>
            <p:nvPr/>
          </p:nvGrpSpPr>
          <p:grpSpPr>
            <a:xfrm>
              <a:off x="6064502" y="4643782"/>
              <a:ext cx="1371600" cy="1777682"/>
              <a:chOff x="6064502" y="4643782"/>
              <a:chExt cx="1371600" cy="1777682"/>
            </a:xfrm>
          </p:grpSpPr>
          <p:sp>
            <p:nvSpPr>
              <p:cNvPr id="74" name="Oval 73"/>
              <p:cNvSpPr/>
              <p:nvPr/>
            </p:nvSpPr>
            <p:spPr>
              <a:xfrm>
                <a:off x="6293102" y="5323232"/>
                <a:ext cx="685800" cy="685800"/>
              </a:xfrm>
              <a:prstGeom prst="ellipse">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err="1" smtClean="0">
                    <a:solidFill>
                      <a:schemeClr val="bg1"/>
                    </a:solidFill>
                  </a:rPr>
                  <a:t>f</a:t>
                </a:r>
                <a:r>
                  <a:rPr lang="en-US" sz="2400" i="1" baseline="-25000" dirty="0" err="1" smtClean="0">
                    <a:solidFill>
                      <a:schemeClr val="bg1"/>
                    </a:solidFill>
                  </a:rPr>
                  <a:t>d</a:t>
                </a:r>
                <a:endParaRPr lang="en-US" sz="2400" i="1" baseline="-25000" dirty="0" smtClean="0">
                  <a:solidFill>
                    <a:schemeClr val="bg1"/>
                  </a:solidFill>
                </a:endParaRPr>
              </a:p>
            </p:txBody>
          </p:sp>
          <p:grpSp>
            <p:nvGrpSpPr>
              <p:cNvPr id="75" name="Group 74"/>
              <p:cNvGrpSpPr/>
              <p:nvPr/>
            </p:nvGrpSpPr>
            <p:grpSpPr>
              <a:xfrm flipV="1">
                <a:off x="6064502" y="5126064"/>
                <a:ext cx="1371600" cy="1295400"/>
                <a:chOff x="1219200" y="3581400"/>
                <a:chExt cx="1371600" cy="1295400"/>
              </a:xfrm>
            </p:grpSpPr>
            <p:cxnSp>
              <p:nvCxnSpPr>
                <p:cNvPr id="82" name="Straight Connector 81"/>
                <p:cNvCxnSpPr/>
                <p:nvPr/>
              </p:nvCxnSpPr>
              <p:spPr>
                <a:xfrm>
                  <a:off x="1219200" y="3581400"/>
                  <a:ext cx="1087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2306782" y="3581400"/>
                  <a:ext cx="284018" cy="12954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endCxn id="74" idx="0"/>
                </p:cNvCxnSpPr>
                <p:nvPr/>
              </p:nvCxnSpPr>
              <p:spPr>
                <a:xfrm>
                  <a:off x="1790700" y="3581400"/>
                  <a:ext cx="0" cy="4191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flipV="1">
                <a:off x="6064502" y="4643782"/>
                <a:ext cx="1371600" cy="1555750"/>
                <a:chOff x="1219200" y="3810000"/>
                <a:chExt cx="1371600" cy="1555750"/>
              </a:xfrm>
            </p:grpSpPr>
            <p:cxnSp>
              <p:nvCxnSpPr>
                <p:cNvPr id="77" name="Straight Connector 76"/>
                <p:cNvCxnSpPr/>
                <p:nvPr/>
              </p:nvCxnSpPr>
              <p:spPr>
                <a:xfrm>
                  <a:off x="1981200" y="5181600"/>
                  <a:ext cx="325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1790700" y="4700588"/>
                  <a:ext cx="0" cy="36576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1219200" y="5181600"/>
                  <a:ext cx="381000"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V="1">
                  <a:off x="2306782" y="3810000"/>
                  <a:ext cx="284018" cy="1371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1637613" y="4996418"/>
                  <a:ext cx="306174" cy="369332"/>
                </a:xfrm>
                <a:prstGeom prst="rect">
                  <a:avLst/>
                </a:prstGeom>
                <a:noFill/>
              </p:spPr>
              <p:txBody>
                <a:bodyPr wrap="none" lIns="0" tIns="0" rIns="0" bIns="0" rtlCol="0" anchor="t" anchorCtr="0">
                  <a:spAutoFit/>
                </a:bodyPr>
                <a:lstStyle/>
                <a:p>
                  <a:r>
                    <a:rPr lang="en-US" sz="2400" dirty="0" smtClean="0"/>
                    <a:t>⊕</a:t>
                  </a:r>
                  <a:endParaRPr lang="en-US" sz="3200" dirty="0" smtClean="0"/>
                </a:p>
              </p:txBody>
            </p:sp>
          </p:grpSp>
        </p:grpSp>
      </p:grpSp>
      <p:sp>
        <p:nvSpPr>
          <p:cNvPr id="124" name="TextBox 123"/>
          <p:cNvSpPr txBox="1"/>
          <p:nvPr/>
        </p:nvSpPr>
        <p:spPr>
          <a:xfrm>
            <a:off x="213279" y="1457448"/>
            <a:ext cx="369332" cy="729367"/>
          </a:xfrm>
          <a:prstGeom prst="rect">
            <a:avLst/>
          </a:prstGeom>
          <a:noFill/>
        </p:spPr>
        <p:txBody>
          <a:bodyPr vert="vert" wrap="none" lIns="0" tIns="0" rIns="0" bIns="0" rtlCol="0" anchor="t" anchorCtr="0">
            <a:spAutoFit/>
          </a:bodyPr>
          <a:lstStyle/>
          <a:p>
            <a:r>
              <a:rPr lang="en-US" sz="2400" i="1" dirty="0" smtClean="0"/>
              <a:t>n-bits</a:t>
            </a:r>
          </a:p>
        </p:txBody>
      </p:sp>
      <p:sp>
        <p:nvSpPr>
          <p:cNvPr id="140" name="TextBox 139"/>
          <p:cNvSpPr txBox="1"/>
          <p:nvPr/>
        </p:nvSpPr>
        <p:spPr>
          <a:xfrm>
            <a:off x="213279" y="2543298"/>
            <a:ext cx="369332" cy="729367"/>
          </a:xfrm>
          <a:prstGeom prst="rect">
            <a:avLst/>
          </a:prstGeom>
          <a:noFill/>
        </p:spPr>
        <p:txBody>
          <a:bodyPr vert="vert" wrap="none" lIns="0" tIns="0" rIns="0" bIns="0" rtlCol="0" anchor="t" anchorCtr="0">
            <a:spAutoFit/>
          </a:bodyPr>
          <a:lstStyle/>
          <a:p>
            <a:r>
              <a:rPr lang="en-US" sz="2400" i="1" dirty="0" smtClean="0"/>
              <a:t>n-bits</a:t>
            </a:r>
          </a:p>
        </p:txBody>
      </p:sp>
      <p:grpSp>
        <p:nvGrpSpPr>
          <p:cNvPr id="144" name="Group 143"/>
          <p:cNvGrpSpPr/>
          <p:nvPr/>
        </p:nvGrpSpPr>
        <p:grpSpPr>
          <a:xfrm>
            <a:off x="3049872" y="1339850"/>
            <a:ext cx="1371600" cy="1777682"/>
            <a:chOff x="6064502" y="4643782"/>
            <a:chExt cx="1371600" cy="1777682"/>
          </a:xfrm>
        </p:grpSpPr>
        <p:sp>
          <p:nvSpPr>
            <p:cNvPr id="145" name="Oval 144"/>
            <p:cNvSpPr/>
            <p:nvPr/>
          </p:nvSpPr>
          <p:spPr>
            <a:xfrm>
              <a:off x="6293102" y="5323232"/>
              <a:ext cx="685800" cy="685800"/>
            </a:xfrm>
            <a:prstGeom prst="ellipse">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bg1"/>
                  </a:solidFill>
                </a:rPr>
                <a:t>f</a:t>
              </a:r>
              <a:r>
                <a:rPr lang="en-US" sz="2400" i="1" baseline="-25000" dirty="0" smtClean="0">
                  <a:solidFill>
                    <a:schemeClr val="bg1"/>
                  </a:solidFill>
                </a:rPr>
                <a:t>d-1</a:t>
              </a:r>
            </a:p>
          </p:txBody>
        </p:sp>
        <p:grpSp>
          <p:nvGrpSpPr>
            <p:cNvPr id="146" name="Group 145"/>
            <p:cNvGrpSpPr/>
            <p:nvPr/>
          </p:nvGrpSpPr>
          <p:grpSpPr>
            <a:xfrm flipV="1">
              <a:off x="6064502" y="5126064"/>
              <a:ext cx="1371600" cy="1295400"/>
              <a:chOff x="1219200" y="3581400"/>
              <a:chExt cx="1371600" cy="1295400"/>
            </a:xfrm>
          </p:grpSpPr>
          <p:cxnSp>
            <p:nvCxnSpPr>
              <p:cNvPr id="153" name="Straight Connector 152"/>
              <p:cNvCxnSpPr/>
              <p:nvPr/>
            </p:nvCxnSpPr>
            <p:spPr>
              <a:xfrm>
                <a:off x="1219200" y="3581400"/>
                <a:ext cx="1087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p:nvPr/>
            </p:nvCxnSpPr>
            <p:spPr>
              <a:xfrm>
                <a:off x="2306782" y="3581400"/>
                <a:ext cx="284018" cy="12954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endCxn id="145" idx="0"/>
              </p:cNvCxnSpPr>
              <p:nvPr/>
            </p:nvCxnSpPr>
            <p:spPr>
              <a:xfrm>
                <a:off x="1790700" y="3581400"/>
                <a:ext cx="0" cy="4191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147" name="Group 146"/>
            <p:cNvGrpSpPr/>
            <p:nvPr/>
          </p:nvGrpSpPr>
          <p:grpSpPr>
            <a:xfrm flipV="1">
              <a:off x="6064502" y="4643782"/>
              <a:ext cx="1371600" cy="1555750"/>
              <a:chOff x="1219200" y="3810000"/>
              <a:chExt cx="1371600" cy="1555750"/>
            </a:xfrm>
          </p:grpSpPr>
          <p:cxnSp>
            <p:nvCxnSpPr>
              <p:cNvPr id="148" name="Straight Connector 147"/>
              <p:cNvCxnSpPr/>
              <p:nvPr/>
            </p:nvCxnSpPr>
            <p:spPr>
              <a:xfrm>
                <a:off x="1981200" y="5181600"/>
                <a:ext cx="325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a:off x="1790700" y="4700588"/>
                <a:ext cx="0" cy="36576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219200" y="5181600"/>
                <a:ext cx="381000"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p:nvPr/>
            </p:nvCxnSpPr>
            <p:spPr>
              <a:xfrm flipV="1">
                <a:off x="2306782" y="3810000"/>
                <a:ext cx="284018" cy="1371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52" name="TextBox 151"/>
              <p:cNvSpPr txBox="1"/>
              <p:nvPr/>
            </p:nvSpPr>
            <p:spPr>
              <a:xfrm>
                <a:off x="1637613" y="4996418"/>
                <a:ext cx="306174" cy="369332"/>
              </a:xfrm>
              <a:prstGeom prst="rect">
                <a:avLst/>
              </a:prstGeom>
              <a:noFill/>
            </p:spPr>
            <p:txBody>
              <a:bodyPr wrap="none" lIns="0" tIns="0" rIns="0" bIns="0" rtlCol="0" anchor="t" anchorCtr="0">
                <a:spAutoFit/>
              </a:bodyPr>
              <a:lstStyle/>
              <a:p>
                <a:r>
                  <a:rPr lang="en-US" sz="2400" dirty="0" smtClean="0"/>
                  <a:t>⊕</a:t>
                </a:r>
                <a:endParaRPr lang="en-US" sz="3200" dirty="0" smtClean="0"/>
              </a:p>
            </p:txBody>
          </p:sp>
        </p:grpSp>
      </p:grpSp>
      <p:sp>
        <p:nvSpPr>
          <p:cNvPr id="168" name="TextBox 167"/>
          <p:cNvSpPr txBox="1"/>
          <p:nvPr/>
        </p:nvSpPr>
        <p:spPr>
          <a:xfrm>
            <a:off x="5230811" y="2174089"/>
            <a:ext cx="727763" cy="492443"/>
          </a:xfrm>
          <a:prstGeom prst="rect">
            <a:avLst/>
          </a:prstGeom>
          <a:noFill/>
        </p:spPr>
        <p:txBody>
          <a:bodyPr wrap="none" lIns="0" tIns="0" rIns="0" bIns="0" rtlCol="0" anchor="t" anchorCtr="0">
            <a:spAutoFit/>
          </a:bodyPr>
          <a:lstStyle/>
          <a:p>
            <a:r>
              <a:rPr lang="en-US" sz="3200" i="1" dirty="0" smtClean="0"/>
              <a:t>• • •</a:t>
            </a:r>
          </a:p>
        </p:txBody>
      </p:sp>
      <p:grpSp>
        <p:nvGrpSpPr>
          <p:cNvPr id="10" name="Group 9"/>
          <p:cNvGrpSpPr/>
          <p:nvPr/>
        </p:nvGrpSpPr>
        <p:grpSpPr>
          <a:xfrm>
            <a:off x="6297611" y="1353510"/>
            <a:ext cx="2472204" cy="2133600"/>
            <a:chOff x="5998259" y="1353510"/>
            <a:chExt cx="2472204" cy="2133600"/>
          </a:xfrm>
        </p:grpSpPr>
        <p:grpSp>
          <p:nvGrpSpPr>
            <p:cNvPr id="169" name="Group 168"/>
            <p:cNvGrpSpPr/>
            <p:nvPr/>
          </p:nvGrpSpPr>
          <p:grpSpPr>
            <a:xfrm>
              <a:off x="7927828" y="1353510"/>
              <a:ext cx="542635" cy="2133600"/>
              <a:chOff x="2496846" y="1295400"/>
              <a:chExt cx="542635" cy="2133600"/>
            </a:xfrm>
          </p:grpSpPr>
          <p:sp>
            <p:nvSpPr>
              <p:cNvPr id="170" name="Rectangle 169"/>
              <p:cNvSpPr/>
              <p:nvPr/>
            </p:nvSpPr>
            <p:spPr>
              <a:xfrm>
                <a:off x="2496846" y="1295400"/>
                <a:ext cx="542635" cy="1066800"/>
              </a:xfrm>
              <a:prstGeom prst="rect">
                <a:avLst/>
              </a:prstGeom>
              <a:no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R</a:t>
                </a:r>
                <a:r>
                  <a:rPr lang="en-US" sz="2400" i="1" baseline="-25000" dirty="0" smtClean="0">
                    <a:solidFill>
                      <a:schemeClr val="tx1"/>
                    </a:solidFill>
                  </a:rPr>
                  <a:t>0</a:t>
                </a:r>
              </a:p>
            </p:txBody>
          </p:sp>
          <p:sp>
            <p:nvSpPr>
              <p:cNvPr id="171" name="Rectangle 170"/>
              <p:cNvSpPr/>
              <p:nvPr/>
            </p:nvSpPr>
            <p:spPr>
              <a:xfrm>
                <a:off x="2496846" y="2362200"/>
                <a:ext cx="542635" cy="1066800"/>
              </a:xfrm>
              <a:prstGeom prst="rect">
                <a:avLst/>
              </a:prstGeom>
              <a:no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L</a:t>
                </a:r>
                <a:r>
                  <a:rPr lang="en-US" sz="2400" i="1" baseline="-25000" dirty="0" smtClean="0">
                    <a:solidFill>
                      <a:schemeClr val="tx1"/>
                    </a:solidFill>
                  </a:rPr>
                  <a:t>0</a:t>
                </a:r>
              </a:p>
            </p:txBody>
          </p:sp>
        </p:grpSp>
        <p:grpSp>
          <p:nvGrpSpPr>
            <p:cNvPr id="172" name="Group 171"/>
            <p:cNvGrpSpPr/>
            <p:nvPr/>
          </p:nvGrpSpPr>
          <p:grpSpPr>
            <a:xfrm>
              <a:off x="5998259" y="1353510"/>
              <a:ext cx="1914235" cy="2133600"/>
              <a:chOff x="2507237" y="1295400"/>
              <a:chExt cx="1914235" cy="2133600"/>
            </a:xfrm>
          </p:grpSpPr>
          <p:grpSp>
            <p:nvGrpSpPr>
              <p:cNvPr id="173" name="Group 172"/>
              <p:cNvGrpSpPr/>
              <p:nvPr/>
            </p:nvGrpSpPr>
            <p:grpSpPr>
              <a:xfrm>
                <a:off x="2507237" y="1295400"/>
                <a:ext cx="542635" cy="2133600"/>
                <a:chOff x="676565" y="3276600"/>
                <a:chExt cx="542635" cy="2133600"/>
              </a:xfrm>
            </p:grpSpPr>
            <p:sp>
              <p:nvSpPr>
                <p:cNvPr id="186" name="Rectangle 185"/>
                <p:cNvSpPr/>
                <p:nvPr/>
              </p:nvSpPr>
              <p:spPr>
                <a:xfrm>
                  <a:off x="676565" y="4343400"/>
                  <a:ext cx="542635" cy="1066800"/>
                </a:xfrm>
                <a:prstGeom prst="rect">
                  <a:avLst/>
                </a:prstGeom>
                <a:no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L</a:t>
                  </a:r>
                  <a:r>
                    <a:rPr lang="en-US" sz="2400" i="1" baseline="-25000" dirty="0" smtClean="0">
                      <a:solidFill>
                        <a:schemeClr val="tx1"/>
                      </a:solidFill>
                    </a:rPr>
                    <a:t>1</a:t>
                  </a:r>
                </a:p>
              </p:txBody>
            </p:sp>
            <p:sp>
              <p:nvSpPr>
                <p:cNvPr id="187" name="Rectangle 186"/>
                <p:cNvSpPr/>
                <p:nvPr/>
              </p:nvSpPr>
              <p:spPr>
                <a:xfrm>
                  <a:off x="676565" y="3276600"/>
                  <a:ext cx="542635" cy="1066800"/>
                </a:xfrm>
                <a:prstGeom prst="rect">
                  <a:avLst/>
                </a:prstGeom>
                <a:no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R</a:t>
                  </a:r>
                  <a:r>
                    <a:rPr lang="en-US" sz="2400" i="1" baseline="-25000" dirty="0" smtClean="0">
                      <a:solidFill>
                        <a:schemeClr val="tx1"/>
                      </a:solidFill>
                    </a:rPr>
                    <a:t>1</a:t>
                  </a:r>
                </a:p>
              </p:txBody>
            </p:sp>
          </p:grpSp>
          <p:grpSp>
            <p:nvGrpSpPr>
              <p:cNvPr id="174" name="Group 173"/>
              <p:cNvGrpSpPr/>
              <p:nvPr/>
            </p:nvGrpSpPr>
            <p:grpSpPr>
              <a:xfrm>
                <a:off x="3049872" y="1339850"/>
                <a:ext cx="1371600" cy="1777682"/>
                <a:chOff x="6064502" y="4643782"/>
                <a:chExt cx="1371600" cy="1777682"/>
              </a:xfrm>
            </p:grpSpPr>
            <p:sp>
              <p:nvSpPr>
                <p:cNvPr id="175" name="Oval 174"/>
                <p:cNvSpPr/>
                <p:nvPr/>
              </p:nvSpPr>
              <p:spPr>
                <a:xfrm>
                  <a:off x="6293102" y="5323232"/>
                  <a:ext cx="685800" cy="685800"/>
                </a:xfrm>
                <a:prstGeom prst="ellipse">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bg1"/>
                      </a:solidFill>
                    </a:rPr>
                    <a:t>f</a:t>
                  </a:r>
                  <a:r>
                    <a:rPr lang="en-US" sz="2400" i="1" baseline="-25000" dirty="0" smtClean="0">
                      <a:solidFill>
                        <a:schemeClr val="bg1"/>
                      </a:solidFill>
                    </a:rPr>
                    <a:t>1</a:t>
                  </a:r>
                </a:p>
              </p:txBody>
            </p:sp>
            <p:grpSp>
              <p:nvGrpSpPr>
                <p:cNvPr id="176" name="Group 175"/>
                <p:cNvGrpSpPr/>
                <p:nvPr/>
              </p:nvGrpSpPr>
              <p:grpSpPr>
                <a:xfrm flipV="1">
                  <a:off x="6064502" y="5126064"/>
                  <a:ext cx="1371600" cy="1295400"/>
                  <a:chOff x="1219200" y="3581400"/>
                  <a:chExt cx="1371600" cy="1295400"/>
                </a:xfrm>
              </p:grpSpPr>
              <p:cxnSp>
                <p:nvCxnSpPr>
                  <p:cNvPr id="183" name="Straight Connector 182"/>
                  <p:cNvCxnSpPr/>
                  <p:nvPr/>
                </p:nvCxnSpPr>
                <p:spPr>
                  <a:xfrm>
                    <a:off x="1219200" y="3581400"/>
                    <a:ext cx="1087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p:nvPr/>
                </p:nvCxnSpPr>
                <p:spPr>
                  <a:xfrm>
                    <a:off x="2306782" y="3581400"/>
                    <a:ext cx="284018" cy="12954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a:endCxn id="175" idx="0"/>
                  </p:cNvCxnSpPr>
                  <p:nvPr/>
                </p:nvCxnSpPr>
                <p:spPr>
                  <a:xfrm>
                    <a:off x="1790700" y="3581400"/>
                    <a:ext cx="0" cy="4191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177" name="Group 176"/>
                <p:cNvGrpSpPr/>
                <p:nvPr/>
              </p:nvGrpSpPr>
              <p:grpSpPr>
                <a:xfrm flipV="1">
                  <a:off x="6064502" y="4643782"/>
                  <a:ext cx="1371600" cy="1555750"/>
                  <a:chOff x="1219200" y="3810000"/>
                  <a:chExt cx="1371600" cy="1555750"/>
                </a:xfrm>
              </p:grpSpPr>
              <p:cxnSp>
                <p:nvCxnSpPr>
                  <p:cNvPr id="178" name="Straight Connector 177"/>
                  <p:cNvCxnSpPr/>
                  <p:nvPr/>
                </p:nvCxnSpPr>
                <p:spPr>
                  <a:xfrm>
                    <a:off x="1981200" y="5181600"/>
                    <a:ext cx="325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a:off x="1790700" y="4700588"/>
                    <a:ext cx="0" cy="36576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1219200" y="5181600"/>
                    <a:ext cx="381000"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flipV="1">
                    <a:off x="2306782" y="3810000"/>
                    <a:ext cx="284018" cy="1371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82" name="TextBox 181"/>
                  <p:cNvSpPr txBox="1"/>
                  <p:nvPr/>
                </p:nvSpPr>
                <p:spPr>
                  <a:xfrm>
                    <a:off x="1637613" y="4996418"/>
                    <a:ext cx="306174" cy="369332"/>
                  </a:xfrm>
                  <a:prstGeom prst="rect">
                    <a:avLst/>
                  </a:prstGeom>
                  <a:noFill/>
                </p:spPr>
                <p:txBody>
                  <a:bodyPr wrap="none" lIns="0" tIns="0" rIns="0" bIns="0" rtlCol="0" anchor="t" anchorCtr="0">
                    <a:spAutoFit/>
                  </a:bodyPr>
                  <a:lstStyle/>
                  <a:p>
                    <a:r>
                      <a:rPr lang="en-US" sz="2400" dirty="0" smtClean="0"/>
                      <a:t>⊕</a:t>
                    </a:r>
                    <a:endParaRPr lang="en-US" sz="3200" dirty="0" smtClean="0"/>
                  </a:p>
                </p:txBody>
              </p:sp>
            </p:grpSp>
          </p:grpSp>
        </p:grpSp>
      </p:grpSp>
      <p:sp>
        <p:nvSpPr>
          <p:cNvPr id="191" name="Content Placeholder 2"/>
          <p:cNvSpPr>
            <a:spLocks noGrp="1"/>
          </p:cNvSpPr>
          <p:nvPr>
            <p:ph idx="1"/>
          </p:nvPr>
        </p:nvSpPr>
        <p:spPr>
          <a:xfrm>
            <a:off x="152400" y="4419600"/>
            <a:ext cx="8839200" cy="2362200"/>
          </a:xfrm>
        </p:spPr>
        <p:txBody>
          <a:bodyPr>
            <a:noAutofit/>
          </a:bodyPr>
          <a:lstStyle/>
          <a:p>
            <a:pPr>
              <a:buFont typeface="Arial" pitchFamily="34" charset="0"/>
              <a:buChar char="•"/>
            </a:pPr>
            <a:r>
              <a:rPr lang="en-US" sz="2400" dirty="0" smtClean="0"/>
              <a:t>Inversion is basically the same circuit, with </a:t>
            </a:r>
            <a:r>
              <a:rPr lang="en-US" sz="2400" i="1" dirty="0" smtClean="0"/>
              <a:t>f</a:t>
            </a:r>
            <a:r>
              <a:rPr lang="en-US" sz="2400" i="1" baseline="-25000" dirty="0" smtClean="0"/>
              <a:t>1</a:t>
            </a:r>
            <a:r>
              <a:rPr lang="en-US" sz="2400" i="1" dirty="0" smtClean="0"/>
              <a:t>, …, </a:t>
            </a:r>
            <a:r>
              <a:rPr lang="en-US" sz="2400" i="1" dirty="0" err="1" smtClean="0"/>
              <a:t>f</a:t>
            </a:r>
            <a:r>
              <a:rPr lang="en-US" sz="2400" i="1" baseline="-25000" dirty="0" err="1" smtClean="0"/>
              <a:t>d</a:t>
            </a:r>
            <a:r>
              <a:rPr lang="en-US" sz="2400" i="1" dirty="0" smtClean="0"/>
              <a:t> </a:t>
            </a:r>
            <a:r>
              <a:rPr lang="en-US" sz="2400" dirty="0" smtClean="0"/>
              <a:t>applied in reverse order</a:t>
            </a:r>
          </a:p>
          <a:p>
            <a:pPr>
              <a:buFont typeface="Arial" pitchFamily="34" charset="0"/>
              <a:buChar char="•"/>
            </a:pPr>
            <a:r>
              <a:rPr lang="en-US" sz="2400" dirty="0" smtClean="0"/>
              <a:t>General method for building invertible functions (block ciphers) from arbitrary functions.</a:t>
            </a:r>
          </a:p>
          <a:p>
            <a:pPr>
              <a:buFont typeface="Arial" pitchFamily="34" charset="0"/>
              <a:buChar char="•"/>
            </a:pPr>
            <a:r>
              <a:rPr lang="en-US" sz="2400" dirty="0" smtClean="0"/>
              <a:t>Used in many block ciphers … but not AES</a:t>
            </a:r>
          </a:p>
        </p:txBody>
      </p:sp>
      <p:sp>
        <p:nvSpPr>
          <p:cNvPr id="3" name="Slide Number Placeholder 2"/>
          <p:cNvSpPr>
            <a:spLocks noGrp="1"/>
          </p:cNvSpPr>
          <p:nvPr>
            <p:ph type="sldNum" sz="quarter" idx="12"/>
          </p:nvPr>
        </p:nvSpPr>
        <p:spPr/>
        <p:txBody>
          <a:bodyPr/>
          <a:lstStyle/>
          <a:p>
            <a:fld id="{A887439D-C917-4EDB-AE93-DD258BDEFED5}" type="slidenum">
              <a:rPr lang="en-US" smtClean="0"/>
              <a:t>10</a:t>
            </a:fld>
            <a:endParaRPr lang="en-US" dirty="0"/>
          </a:p>
        </p:txBody>
      </p:sp>
    </p:spTree>
    <p:extLst>
      <p:ext uri="{BB962C8B-B14F-4D97-AF65-F5344CB8AC3E}">
        <p14:creationId xmlns:p14="http://schemas.microsoft.com/office/powerpoint/2010/main" val="1006347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93125" cy="727075"/>
          </a:xfrm>
        </p:spPr>
        <p:txBody>
          <a:bodyPr>
            <a:normAutofit fontScale="90000"/>
          </a:bodyPr>
          <a:lstStyle/>
          <a:p>
            <a:r>
              <a:rPr lang="en-US" dirty="0" smtClean="0"/>
              <a:t>DES: 16 round </a:t>
            </a:r>
            <a:r>
              <a:rPr lang="en-US" dirty="0" err="1" smtClean="0"/>
              <a:t>Feistel</a:t>
            </a:r>
            <a:r>
              <a:rPr lang="en-US" dirty="0" smtClean="0"/>
              <a:t> network</a:t>
            </a:r>
            <a:endParaRPr lang="en-US" dirty="0"/>
          </a:p>
        </p:txBody>
      </p:sp>
      <p:sp>
        <p:nvSpPr>
          <p:cNvPr id="54" name="Rectangle 53"/>
          <p:cNvSpPr/>
          <p:nvPr/>
        </p:nvSpPr>
        <p:spPr>
          <a:xfrm>
            <a:off x="1779089" y="3592881"/>
            <a:ext cx="5567516" cy="1253945"/>
          </a:xfrm>
          <a:prstGeom prst="rect">
            <a:avLst/>
          </a:prstGeom>
          <a:solidFill>
            <a:schemeClr val="bg1">
              <a:lumMod val="95000"/>
            </a:schemeClr>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i="1" baseline="-25000" dirty="0" smtClean="0">
              <a:solidFill>
                <a:schemeClr val="bg1"/>
              </a:solidFill>
            </a:endParaRPr>
          </a:p>
        </p:txBody>
      </p:sp>
      <p:sp>
        <p:nvSpPr>
          <p:cNvPr id="57" name="Trapezoid 56"/>
          <p:cNvSpPr/>
          <p:nvPr/>
        </p:nvSpPr>
        <p:spPr>
          <a:xfrm>
            <a:off x="2112169" y="2606583"/>
            <a:ext cx="4915634" cy="595702"/>
          </a:xfrm>
          <a:prstGeom prst="trapezoid">
            <a:avLst>
              <a:gd name="adj" fmla="val 346278"/>
            </a:avLst>
          </a:prstGeom>
          <a:noFill/>
          <a:ln w="28575" cap="rnd" cmpd="sng">
            <a:solidFill>
              <a:schemeClr val="accent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t" anchorCtr="0">
            <a:noAutofit/>
          </a:bodyPr>
          <a:lstStyle/>
          <a:p>
            <a:pPr algn="ctr"/>
            <a:r>
              <a:rPr lang="en-US" sz="2000" i="1" dirty="0" smtClean="0">
                <a:solidFill>
                  <a:schemeClr val="tx1"/>
                </a:solidFill>
              </a:rPr>
              <a:t>key expansion</a:t>
            </a:r>
          </a:p>
        </p:txBody>
      </p:sp>
      <p:sp>
        <p:nvSpPr>
          <p:cNvPr id="60" name="Rectangle 59"/>
          <p:cNvSpPr/>
          <p:nvPr/>
        </p:nvSpPr>
        <p:spPr>
          <a:xfrm>
            <a:off x="2097890" y="3200401"/>
            <a:ext cx="811929" cy="379508"/>
          </a:xfrm>
          <a:prstGeom prst="rect">
            <a:avLst/>
          </a:prstGeom>
          <a:solidFill>
            <a:schemeClr val="bg1">
              <a:lumMod val="95000"/>
            </a:schemeClr>
          </a:solidFill>
          <a:ln w="28575" cap="rnd" cmpd="sng">
            <a:solidFill>
              <a:schemeClr val="accent2"/>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000" i="1" dirty="0" smtClean="0">
                <a:solidFill>
                  <a:schemeClr val="tx1"/>
                </a:solidFill>
              </a:rPr>
              <a:t>key k</a:t>
            </a:r>
            <a:r>
              <a:rPr lang="en-US" sz="2000" i="1" baseline="-25000" dirty="0" smtClean="0">
                <a:solidFill>
                  <a:schemeClr val="tx1"/>
                </a:solidFill>
              </a:rPr>
              <a:t>1</a:t>
            </a:r>
          </a:p>
        </p:txBody>
      </p:sp>
      <p:sp>
        <p:nvSpPr>
          <p:cNvPr id="59" name="Rectangle 58"/>
          <p:cNvSpPr/>
          <p:nvPr/>
        </p:nvSpPr>
        <p:spPr>
          <a:xfrm>
            <a:off x="4152018" y="2215988"/>
            <a:ext cx="813740" cy="390595"/>
          </a:xfrm>
          <a:prstGeom prst="rect">
            <a:avLst/>
          </a:prstGeom>
          <a:solidFill>
            <a:schemeClr val="bg1">
              <a:lumMod val="95000"/>
            </a:schemeClr>
          </a:solidFill>
          <a:ln w="28575" cap="rnd" cmpd="sng">
            <a:solidFill>
              <a:schemeClr val="accent2"/>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000" i="1" dirty="0" smtClean="0">
                <a:solidFill>
                  <a:schemeClr val="tx1"/>
                </a:solidFill>
              </a:rPr>
              <a:t>key k</a:t>
            </a:r>
            <a:endParaRPr lang="en-US" sz="2000" i="1" baseline="-25000" dirty="0" smtClean="0">
              <a:solidFill>
                <a:schemeClr val="tx1"/>
              </a:solidFill>
            </a:endParaRPr>
          </a:p>
        </p:txBody>
      </p:sp>
      <p:sp>
        <p:nvSpPr>
          <p:cNvPr id="64" name="TextBox 63"/>
          <p:cNvSpPr txBox="1"/>
          <p:nvPr/>
        </p:nvSpPr>
        <p:spPr>
          <a:xfrm>
            <a:off x="4645230" y="3118060"/>
            <a:ext cx="907300" cy="492443"/>
          </a:xfrm>
          <a:prstGeom prst="rect">
            <a:avLst/>
          </a:prstGeom>
          <a:noFill/>
        </p:spPr>
        <p:txBody>
          <a:bodyPr wrap="none" lIns="0" tIns="0" rIns="0" bIns="0" rtlCol="0" anchor="t" anchorCtr="0">
            <a:spAutoFit/>
          </a:bodyPr>
          <a:lstStyle/>
          <a:p>
            <a:r>
              <a:rPr lang="en-US" sz="3200" i="1" dirty="0" smtClean="0"/>
              <a:t>•  •  •</a:t>
            </a:r>
          </a:p>
        </p:txBody>
      </p:sp>
      <p:sp>
        <p:nvSpPr>
          <p:cNvPr id="53" name="Rectangle 52"/>
          <p:cNvSpPr/>
          <p:nvPr/>
        </p:nvSpPr>
        <p:spPr>
          <a:xfrm>
            <a:off x="203393" y="3609429"/>
            <a:ext cx="406870" cy="1221286"/>
          </a:xfrm>
          <a:prstGeom prst="rect">
            <a:avLst/>
          </a:prstGeom>
          <a:solidFill>
            <a:schemeClr val="accent4"/>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vert="vert" wrap="square" lIns="0" tIns="0" rIns="0" bIns="0" rtlCol="0" anchor="ctr" anchorCtr="1">
            <a:noAutofit/>
          </a:bodyPr>
          <a:lstStyle/>
          <a:p>
            <a:pPr algn="ctr"/>
            <a:r>
              <a:rPr lang="en-US" sz="2400" i="1" dirty="0" smtClean="0">
                <a:solidFill>
                  <a:schemeClr val="bg1"/>
                </a:solidFill>
              </a:rPr>
              <a:t>64 bits</a:t>
            </a:r>
            <a:endParaRPr lang="en-US" sz="2400" i="1" baseline="-25000" dirty="0" smtClean="0">
              <a:solidFill>
                <a:schemeClr val="bg1"/>
              </a:solidFill>
            </a:endParaRPr>
          </a:p>
        </p:txBody>
      </p:sp>
      <p:cxnSp>
        <p:nvCxnSpPr>
          <p:cNvPr id="66" name="Straight Arrow Connector 65"/>
          <p:cNvCxnSpPr/>
          <p:nvPr/>
        </p:nvCxnSpPr>
        <p:spPr>
          <a:xfrm flipV="1">
            <a:off x="1481744" y="4219634"/>
            <a:ext cx="297344" cy="438"/>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8547593" y="3609429"/>
            <a:ext cx="406870" cy="1221286"/>
          </a:xfrm>
          <a:prstGeom prst="rect">
            <a:avLst/>
          </a:prstGeom>
          <a:solidFill>
            <a:schemeClr val="accent4"/>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vert="vert" wrap="square" lIns="0" tIns="0" rIns="0" bIns="0" rtlCol="0" anchor="ctr" anchorCtr="1">
            <a:noAutofit/>
          </a:bodyPr>
          <a:lstStyle/>
          <a:p>
            <a:pPr algn="ctr"/>
            <a:r>
              <a:rPr lang="en-US" sz="2400" i="1" dirty="0" smtClean="0">
                <a:solidFill>
                  <a:schemeClr val="bg1"/>
                </a:solidFill>
              </a:rPr>
              <a:t>64 bits</a:t>
            </a:r>
            <a:endParaRPr lang="en-US" sz="2400" i="1" baseline="-25000" dirty="0" smtClean="0">
              <a:solidFill>
                <a:schemeClr val="bg1"/>
              </a:solidFill>
            </a:endParaRPr>
          </a:p>
        </p:txBody>
      </p:sp>
      <p:sp>
        <p:nvSpPr>
          <p:cNvPr id="69" name="Oval 68"/>
          <p:cNvSpPr/>
          <p:nvPr/>
        </p:nvSpPr>
        <p:spPr>
          <a:xfrm>
            <a:off x="7662256" y="3933003"/>
            <a:ext cx="574138" cy="574138"/>
          </a:xfrm>
          <a:prstGeom prst="ellipse">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000" i="1" dirty="0" smtClean="0">
                <a:solidFill>
                  <a:schemeClr val="bg1"/>
                </a:solidFill>
              </a:rPr>
              <a:t>IP</a:t>
            </a:r>
            <a:r>
              <a:rPr lang="en-US" sz="2000" i="1" baseline="30000" dirty="0" smtClean="0">
                <a:solidFill>
                  <a:schemeClr val="bg1"/>
                </a:solidFill>
              </a:rPr>
              <a:t>-1</a:t>
            </a:r>
          </a:p>
        </p:txBody>
      </p:sp>
      <p:cxnSp>
        <p:nvCxnSpPr>
          <p:cNvPr id="71" name="Straight Arrow Connector 70"/>
          <p:cNvCxnSpPr/>
          <p:nvPr/>
        </p:nvCxnSpPr>
        <p:spPr>
          <a:xfrm flipV="1">
            <a:off x="617528" y="4219634"/>
            <a:ext cx="297344" cy="438"/>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V="1">
            <a:off x="7371980" y="4222145"/>
            <a:ext cx="297344" cy="438"/>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8250249" y="4219853"/>
            <a:ext cx="297344" cy="438"/>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914872" y="3932784"/>
            <a:ext cx="574138" cy="574138"/>
          </a:xfrm>
          <a:prstGeom prst="ellipse">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000" i="1" dirty="0" smtClean="0">
                <a:solidFill>
                  <a:schemeClr val="bg1"/>
                </a:solidFill>
              </a:rPr>
              <a:t>IP</a:t>
            </a:r>
            <a:endParaRPr lang="en-US" sz="2400" i="1" baseline="30000" dirty="0" smtClean="0">
              <a:solidFill>
                <a:schemeClr val="bg1"/>
              </a:solidFill>
            </a:endParaRPr>
          </a:p>
        </p:txBody>
      </p:sp>
      <p:grpSp>
        <p:nvGrpSpPr>
          <p:cNvPr id="75" name="Group 74"/>
          <p:cNvGrpSpPr/>
          <p:nvPr/>
        </p:nvGrpSpPr>
        <p:grpSpPr>
          <a:xfrm>
            <a:off x="2909820" y="3593319"/>
            <a:ext cx="318802" cy="1253507"/>
            <a:chOff x="676565" y="3276600"/>
            <a:chExt cx="542635" cy="2133600"/>
          </a:xfrm>
        </p:grpSpPr>
        <p:sp>
          <p:nvSpPr>
            <p:cNvPr id="76" name="Rectangle 75"/>
            <p:cNvSpPr/>
            <p:nvPr/>
          </p:nvSpPr>
          <p:spPr>
            <a:xfrm>
              <a:off x="676565" y="3276600"/>
              <a:ext cx="542635" cy="10668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i="1" dirty="0" smtClean="0">
                  <a:solidFill>
                    <a:schemeClr val="tx1"/>
                  </a:solidFill>
                </a:rPr>
                <a:t>R</a:t>
              </a:r>
              <a:r>
                <a:rPr lang="en-US" i="1" baseline="-25000" dirty="0" smtClean="0">
                  <a:solidFill>
                    <a:schemeClr val="tx1"/>
                  </a:solidFill>
                </a:rPr>
                <a:t>1</a:t>
              </a:r>
              <a:endParaRPr lang="en-US" sz="2400" i="1" baseline="-25000" dirty="0" smtClean="0">
                <a:solidFill>
                  <a:schemeClr val="tx1"/>
                </a:solidFill>
              </a:endParaRPr>
            </a:p>
          </p:txBody>
        </p:sp>
        <p:sp>
          <p:nvSpPr>
            <p:cNvPr id="77" name="Rectangle 76"/>
            <p:cNvSpPr/>
            <p:nvPr/>
          </p:nvSpPr>
          <p:spPr>
            <a:xfrm>
              <a:off x="676565" y="4343400"/>
              <a:ext cx="542635" cy="10668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i="1" dirty="0" smtClean="0">
                  <a:solidFill>
                    <a:schemeClr val="tx1"/>
                  </a:solidFill>
                </a:rPr>
                <a:t>L</a:t>
              </a:r>
              <a:r>
                <a:rPr lang="en-US" i="1" baseline="-25000" dirty="0" smtClean="0">
                  <a:solidFill>
                    <a:schemeClr val="tx1"/>
                  </a:solidFill>
                </a:rPr>
                <a:t>1</a:t>
              </a:r>
              <a:endParaRPr lang="en-US" sz="2400" i="1" baseline="-25000" dirty="0" smtClean="0">
                <a:solidFill>
                  <a:schemeClr val="tx1"/>
                </a:solidFill>
              </a:endParaRPr>
            </a:p>
          </p:txBody>
        </p:sp>
      </p:grpSp>
      <p:grpSp>
        <p:nvGrpSpPr>
          <p:cNvPr id="78" name="Group 77"/>
          <p:cNvGrpSpPr/>
          <p:nvPr/>
        </p:nvGrpSpPr>
        <p:grpSpPr>
          <a:xfrm>
            <a:off x="4034447" y="3593319"/>
            <a:ext cx="318802" cy="1253507"/>
            <a:chOff x="676565" y="3276600"/>
            <a:chExt cx="542635" cy="2133600"/>
          </a:xfrm>
        </p:grpSpPr>
        <p:sp>
          <p:nvSpPr>
            <p:cNvPr id="79" name="Rectangle 78"/>
            <p:cNvSpPr/>
            <p:nvPr/>
          </p:nvSpPr>
          <p:spPr>
            <a:xfrm>
              <a:off x="676565" y="3276600"/>
              <a:ext cx="542635" cy="10668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i="1" dirty="0" smtClean="0">
                  <a:solidFill>
                    <a:schemeClr val="tx1"/>
                  </a:solidFill>
                </a:rPr>
                <a:t>R</a:t>
              </a:r>
              <a:r>
                <a:rPr lang="en-US" i="1" baseline="-25000" dirty="0" smtClean="0">
                  <a:solidFill>
                    <a:schemeClr val="tx1"/>
                  </a:solidFill>
                </a:rPr>
                <a:t>2</a:t>
              </a:r>
              <a:endParaRPr lang="en-US" sz="2400" i="1" baseline="-25000" dirty="0" smtClean="0">
                <a:solidFill>
                  <a:schemeClr val="tx1"/>
                </a:solidFill>
              </a:endParaRPr>
            </a:p>
          </p:txBody>
        </p:sp>
        <p:sp>
          <p:nvSpPr>
            <p:cNvPr id="80" name="Rectangle 79"/>
            <p:cNvSpPr/>
            <p:nvPr/>
          </p:nvSpPr>
          <p:spPr>
            <a:xfrm>
              <a:off x="676565" y="4343400"/>
              <a:ext cx="542635" cy="10668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i="1" dirty="0" smtClean="0">
                  <a:solidFill>
                    <a:schemeClr val="tx1"/>
                  </a:solidFill>
                </a:rPr>
                <a:t>L</a:t>
              </a:r>
              <a:r>
                <a:rPr lang="en-US" i="1" baseline="-25000" dirty="0" smtClean="0">
                  <a:solidFill>
                    <a:schemeClr val="tx1"/>
                  </a:solidFill>
                </a:rPr>
                <a:t>2</a:t>
              </a:r>
              <a:endParaRPr lang="en-US" sz="2400" i="1" baseline="-25000" dirty="0" smtClean="0">
                <a:solidFill>
                  <a:schemeClr val="tx1"/>
                </a:solidFill>
              </a:endParaRPr>
            </a:p>
          </p:txBody>
        </p:sp>
      </p:grpSp>
      <p:grpSp>
        <p:nvGrpSpPr>
          <p:cNvPr id="81" name="Group 80"/>
          <p:cNvGrpSpPr/>
          <p:nvPr/>
        </p:nvGrpSpPr>
        <p:grpSpPr>
          <a:xfrm>
            <a:off x="7027803" y="3593319"/>
            <a:ext cx="318802" cy="1253507"/>
            <a:chOff x="676565" y="3276600"/>
            <a:chExt cx="542635" cy="2133600"/>
          </a:xfrm>
        </p:grpSpPr>
        <p:sp>
          <p:nvSpPr>
            <p:cNvPr id="82" name="Rectangle 81"/>
            <p:cNvSpPr/>
            <p:nvPr/>
          </p:nvSpPr>
          <p:spPr>
            <a:xfrm>
              <a:off x="676565" y="3276600"/>
              <a:ext cx="542635" cy="10668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i="1" dirty="0" smtClean="0">
                  <a:solidFill>
                    <a:schemeClr val="tx1"/>
                  </a:solidFill>
                </a:rPr>
                <a:t>R</a:t>
              </a:r>
              <a:r>
                <a:rPr lang="en-US" i="1" baseline="-25000" dirty="0" smtClean="0">
                  <a:solidFill>
                    <a:schemeClr val="tx1"/>
                  </a:solidFill>
                </a:rPr>
                <a:t>16</a:t>
              </a:r>
            </a:p>
          </p:txBody>
        </p:sp>
        <p:sp>
          <p:nvSpPr>
            <p:cNvPr id="83" name="Rectangle 82"/>
            <p:cNvSpPr/>
            <p:nvPr/>
          </p:nvSpPr>
          <p:spPr>
            <a:xfrm>
              <a:off x="676565" y="4343400"/>
              <a:ext cx="542635" cy="10668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i="1" dirty="0" smtClean="0">
                  <a:solidFill>
                    <a:schemeClr val="tx1"/>
                  </a:solidFill>
                </a:rPr>
                <a:t>L</a:t>
              </a:r>
              <a:r>
                <a:rPr lang="en-US" i="1" baseline="-25000" dirty="0" smtClean="0">
                  <a:solidFill>
                    <a:schemeClr val="tx1"/>
                  </a:solidFill>
                </a:rPr>
                <a:t>16</a:t>
              </a:r>
            </a:p>
          </p:txBody>
        </p:sp>
      </p:grpSp>
      <p:grpSp>
        <p:nvGrpSpPr>
          <p:cNvPr id="84" name="Group 83"/>
          <p:cNvGrpSpPr/>
          <p:nvPr/>
        </p:nvGrpSpPr>
        <p:grpSpPr>
          <a:xfrm>
            <a:off x="5903176" y="3593319"/>
            <a:ext cx="1124627" cy="1253507"/>
            <a:chOff x="6324600" y="3441700"/>
            <a:chExt cx="1914235" cy="2133600"/>
          </a:xfrm>
        </p:grpSpPr>
        <p:grpSp>
          <p:nvGrpSpPr>
            <p:cNvPr id="85" name="Group 84"/>
            <p:cNvGrpSpPr/>
            <p:nvPr/>
          </p:nvGrpSpPr>
          <p:grpSpPr>
            <a:xfrm>
              <a:off x="6324600" y="3441700"/>
              <a:ext cx="542635" cy="2133600"/>
              <a:chOff x="676565" y="3276600"/>
              <a:chExt cx="542635" cy="2133600"/>
            </a:xfrm>
          </p:grpSpPr>
          <p:sp>
            <p:nvSpPr>
              <p:cNvPr id="98" name="Rectangle 97"/>
              <p:cNvSpPr/>
              <p:nvPr/>
            </p:nvSpPr>
            <p:spPr>
              <a:xfrm>
                <a:off x="676565" y="3276600"/>
                <a:ext cx="542635" cy="10668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i="1" dirty="0" smtClean="0">
                    <a:solidFill>
                      <a:schemeClr val="tx1"/>
                    </a:solidFill>
                  </a:rPr>
                  <a:t>R</a:t>
                </a:r>
                <a:r>
                  <a:rPr lang="en-US" i="1" baseline="-25000" dirty="0" smtClean="0">
                    <a:solidFill>
                      <a:schemeClr val="tx1"/>
                    </a:solidFill>
                  </a:rPr>
                  <a:t>15</a:t>
                </a:r>
              </a:p>
            </p:txBody>
          </p:sp>
          <p:sp>
            <p:nvSpPr>
              <p:cNvPr id="99" name="Rectangle 98"/>
              <p:cNvSpPr/>
              <p:nvPr/>
            </p:nvSpPr>
            <p:spPr>
              <a:xfrm>
                <a:off x="676565" y="4343400"/>
                <a:ext cx="542635" cy="10668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i="1" dirty="0" smtClean="0">
                    <a:solidFill>
                      <a:schemeClr val="tx1"/>
                    </a:solidFill>
                  </a:rPr>
                  <a:t>L</a:t>
                </a:r>
                <a:r>
                  <a:rPr lang="en-US" i="1" baseline="-25000" dirty="0" smtClean="0">
                    <a:solidFill>
                      <a:schemeClr val="tx1"/>
                    </a:solidFill>
                  </a:rPr>
                  <a:t>15</a:t>
                </a:r>
              </a:p>
            </p:txBody>
          </p:sp>
        </p:grpSp>
        <p:grpSp>
          <p:nvGrpSpPr>
            <p:cNvPr id="86" name="Group 85"/>
            <p:cNvGrpSpPr/>
            <p:nvPr/>
          </p:nvGrpSpPr>
          <p:grpSpPr>
            <a:xfrm>
              <a:off x="6867235" y="3746500"/>
              <a:ext cx="1371600" cy="1600200"/>
              <a:chOff x="1219200" y="3581400"/>
              <a:chExt cx="1371600" cy="1600200"/>
            </a:xfrm>
          </p:grpSpPr>
          <p:sp>
            <p:nvSpPr>
              <p:cNvPr id="87" name="Oval 86"/>
              <p:cNvSpPr/>
              <p:nvPr/>
            </p:nvSpPr>
            <p:spPr>
              <a:xfrm>
                <a:off x="1447800" y="4000500"/>
                <a:ext cx="685800" cy="685800"/>
              </a:xfrm>
              <a:prstGeom prst="ellipse">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i="1" dirty="0" smtClean="0">
                    <a:solidFill>
                      <a:schemeClr val="bg1"/>
                    </a:solidFill>
                  </a:rPr>
                  <a:t>f</a:t>
                </a:r>
                <a:r>
                  <a:rPr lang="en-US" i="1" baseline="-25000" dirty="0" smtClean="0">
                    <a:solidFill>
                      <a:schemeClr val="bg1"/>
                    </a:solidFill>
                  </a:rPr>
                  <a:t>16</a:t>
                </a:r>
                <a:endParaRPr lang="en-US" sz="2400" i="1" baseline="-25000" dirty="0" smtClean="0">
                  <a:solidFill>
                    <a:schemeClr val="bg1"/>
                  </a:solidFill>
                </a:endParaRPr>
              </a:p>
            </p:txBody>
          </p:sp>
          <p:grpSp>
            <p:nvGrpSpPr>
              <p:cNvPr id="88" name="Group 87"/>
              <p:cNvGrpSpPr/>
              <p:nvPr/>
            </p:nvGrpSpPr>
            <p:grpSpPr>
              <a:xfrm>
                <a:off x="1219200" y="3581400"/>
                <a:ext cx="1371600" cy="1295400"/>
                <a:chOff x="1219200" y="3581400"/>
                <a:chExt cx="1371600" cy="1295400"/>
              </a:xfrm>
            </p:grpSpPr>
            <p:cxnSp>
              <p:nvCxnSpPr>
                <p:cNvPr id="95" name="Straight Connector 94"/>
                <p:cNvCxnSpPr/>
                <p:nvPr/>
              </p:nvCxnSpPr>
              <p:spPr>
                <a:xfrm>
                  <a:off x="1219200" y="3581400"/>
                  <a:ext cx="1087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a:off x="2306782" y="3581400"/>
                  <a:ext cx="284018" cy="12954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a:endCxn id="87" idx="0"/>
                </p:cNvCxnSpPr>
                <p:nvPr/>
              </p:nvCxnSpPr>
              <p:spPr>
                <a:xfrm>
                  <a:off x="1790700" y="3581400"/>
                  <a:ext cx="0" cy="4191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89" name="Group 88"/>
              <p:cNvGrpSpPr/>
              <p:nvPr/>
            </p:nvGrpSpPr>
            <p:grpSpPr>
              <a:xfrm>
                <a:off x="1219200" y="3810000"/>
                <a:ext cx="1371600" cy="1371600"/>
                <a:chOff x="1219200" y="3810000"/>
                <a:chExt cx="1371600" cy="1371600"/>
              </a:xfrm>
            </p:grpSpPr>
            <p:cxnSp>
              <p:nvCxnSpPr>
                <p:cNvPr id="90" name="Straight Connector 89"/>
                <p:cNvCxnSpPr/>
                <p:nvPr/>
              </p:nvCxnSpPr>
              <p:spPr>
                <a:xfrm>
                  <a:off x="1981200" y="5181600"/>
                  <a:ext cx="325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1790700" y="4700588"/>
                  <a:ext cx="0" cy="36576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1219200" y="5181600"/>
                  <a:ext cx="381000"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2306782" y="3810000"/>
                  <a:ext cx="284018" cy="1371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grpSp>
      <p:grpSp>
        <p:nvGrpSpPr>
          <p:cNvPr id="100" name="Group 99"/>
          <p:cNvGrpSpPr/>
          <p:nvPr/>
        </p:nvGrpSpPr>
        <p:grpSpPr>
          <a:xfrm>
            <a:off x="1779088" y="3593319"/>
            <a:ext cx="1124627" cy="1253507"/>
            <a:chOff x="6324600" y="3441700"/>
            <a:chExt cx="1914235" cy="2133600"/>
          </a:xfrm>
        </p:grpSpPr>
        <p:grpSp>
          <p:nvGrpSpPr>
            <p:cNvPr id="101" name="Group 100"/>
            <p:cNvGrpSpPr/>
            <p:nvPr/>
          </p:nvGrpSpPr>
          <p:grpSpPr>
            <a:xfrm>
              <a:off x="6324600" y="3441700"/>
              <a:ext cx="542635" cy="2133600"/>
              <a:chOff x="676565" y="3276600"/>
              <a:chExt cx="542635" cy="2133600"/>
            </a:xfrm>
          </p:grpSpPr>
          <p:sp>
            <p:nvSpPr>
              <p:cNvPr id="114" name="Rectangle 113"/>
              <p:cNvSpPr/>
              <p:nvPr/>
            </p:nvSpPr>
            <p:spPr>
              <a:xfrm>
                <a:off x="676565" y="3276600"/>
                <a:ext cx="542635" cy="10668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i="1" dirty="0" smtClean="0">
                    <a:solidFill>
                      <a:schemeClr val="tx1"/>
                    </a:solidFill>
                  </a:rPr>
                  <a:t>R</a:t>
                </a:r>
                <a:r>
                  <a:rPr lang="en-US" i="1" baseline="-25000" dirty="0" smtClean="0">
                    <a:solidFill>
                      <a:schemeClr val="tx1"/>
                    </a:solidFill>
                  </a:rPr>
                  <a:t>0</a:t>
                </a:r>
              </a:p>
            </p:txBody>
          </p:sp>
          <p:sp>
            <p:nvSpPr>
              <p:cNvPr id="115" name="Rectangle 114"/>
              <p:cNvSpPr/>
              <p:nvPr/>
            </p:nvSpPr>
            <p:spPr>
              <a:xfrm>
                <a:off x="676565" y="4343400"/>
                <a:ext cx="542635" cy="10668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i="1" dirty="0" smtClean="0">
                    <a:solidFill>
                      <a:schemeClr val="tx1"/>
                    </a:solidFill>
                  </a:rPr>
                  <a:t>L</a:t>
                </a:r>
                <a:r>
                  <a:rPr lang="en-US" i="1" baseline="-25000" dirty="0" smtClean="0">
                    <a:solidFill>
                      <a:schemeClr val="tx1"/>
                    </a:solidFill>
                  </a:rPr>
                  <a:t>0</a:t>
                </a:r>
                <a:endParaRPr lang="en-US" sz="2400" i="1" baseline="-25000" dirty="0" smtClean="0">
                  <a:solidFill>
                    <a:schemeClr val="tx1"/>
                  </a:solidFill>
                </a:endParaRPr>
              </a:p>
            </p:txBody>
          </p:sp>
        </p:grpSp>
        <p:grpSp>
          <p:nvGrpSpPr>
            <p:cNvPr id="102" name="Group 101"/>
            <p:cNvGrpSpPr/>
            <p:nvPr/>
          </p:nvGrpSpPr>
          <p:grpSpPr>
            <a:xfrm>
              <a:off x="6867235" y="3746500"/>
              <a:ext cx="1371600" cy="1792536"/>
              <a:chOff x="1219200" y="3581400"/>
              <a:chExt cx="1371600" cy="1792536"/>
            </a:xfrm>
          </p:grpSpPr>
          <p:sp>
            <p:nvSpPr>
              <p:cNvPr id="103" name="Oval 102"/>
              <p:cNvSpPr/>
              <p:nvPr/>
            </p:nvSpPr>
            <p:spPr>
              <a:xfrm>
                <a:off x="1447800" y="4000500"/>
                <a:ext cx="685800" cy="685800"/>
              </a:xfrm>
              <a:prstGeom prst="ellipse">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i="1" dirty="0" smtClean="0">
                    <a:solidFill>
                      <a:schemeClr val="bg1"/>
                    </a:solidFill>
                  </a:rPr>
                  <a:t>f</a:t>
                </a:r>
                <a:r>
                  <a:rPr lang="en-US" i="1" baseline="-25000" dirty="0" smtClean="0">
                    <a:solidFill>
                      <a:schemeClr val="bg1"/>
                    </a:solidFill>
                  </a:rPr>
                  <a:t>1</a:t>
                </a:r>
                <a:endParaRPr lang="en-US" sz="2400" i="1" baseline="-25000" dirty="0" smtClean="0">
                  <a:solidFill>
                    <a:schemeClr val="bg1"/>
                  </a:solidFill>
                </a:endParaRPr>
              </a:p>
            </p:txBody>
          </p:sp>
          <p:grpSp>
            <p:nvGrpSpPr>
              <p:cNvPr id="104" name="Group 103"/>
              <p:cNvGrpSpPr/>
              <p:nvPr/>
            </p:nvGrpSpPr>
            <p:grpSpPr>
              <a:xfrm>
                <a:off x="1219200" y="3581400"/>
                <a:ext cx="1371600" cy="1295400"/>
                <a:chOff x="1219200" y="3581400"/>
                <a:chExt cx="1371600" cy="1295400"/>
              </a:xfrm>
            </p:grpSpPr>
            <p:cxnSp>
              <p:nvCxnSpPr>
                <p:cNvPr id="111" name="Straight Connector 110"/>
                <p:cNvCxnSpPr/>
                <p:nvPr/>
              </p:nvCxnSpPr>
              <p:spPr>
                <a:xfrm>
                  <a:off x="1219200" y="3581400"/>
                  <a:ext cx="1087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a:off x="2306782" y="3581400"/>
                  <a:ext cx="284018" cy="12954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endCxn id="103" idx="0"/>
                </p:cNvCxnSpPr>
                <p:nvPr/>
              </p:nvCxnSpPr>
              <p:spPr>
                <a:xfrm>
                  <a:off x="1790700" y="3581400"/>
                  <a:ext cx="0" cy="4191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105" name="Group 104"/>
              <p:cNvGrpSpPr/>
              <p:nvPr/>
            </p:nvGrpSpPr>
            <p:grpSpPr>
              <a:xfrm>
                <a:off x="1219200" y="3810000"/>
                <a:ext cx="1371600" cy="1563936"/>
                <a:chOff x="1219200" y="3810000"/>
                <a:chExt cx="1371600" cy="1563936"/>
              </a:xfrm>
            </p:grpSpPr>
            <p:cxnSp>
              <p:nvCxnSpPr>
                <p:cNvPr id="106" name="Straight Connector 105"/>
                <p:cNvCxnSpPr/>
                <p:nvPr/>
              </p:nvCxnSpPr>
              <p:spPr>
                <a:xfrm>
                  <a:off x="1981200" y="5181600"/>
                  <a:ext cx="325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1790700" y="4700588"/>
                  <a:ext cx="0" cy="36576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1219200" y="5181600"/>
                  <a:ext cx="381000"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V="1">
                  <a:off x="2306782" y="3810000"/>
                  <a:ext cx="284018" cy="1371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1637614" y="5007228"/>
                  <a:ext cx="302863" cy="366708"/>
                </a:xfrm>
                <a:prstGeom prst="rect">
                  <a:avLst/>
                </a:prstGeom>
                <a:noFill/>
              </p:spPr>
              <p:txBody>
                <a:bodyPr wrap="none" lIns="0" tIns="0" rIns="0" bIns="0" rtlCol="0" anchor="t" anchorCtr="0">
                  <a:spAutoFit/>
                </a:bodyPr>
                <a:lstStyle/>
                <a:p>
                  <a:r>
                    <a:rPr lang="en-US" sz="1400" dirty="0" smtClean="0"/>
                    <a:t>⊕</a:t>
                  </a:r>
                  <a:endParaRPr lang="en-US" sz="2400" dirty="0" smtClean="0"/>
                </a:p>
              </p:txBody>
            </p:sp>
          </p:grpSp>
        </p:grpSp>
      </p:grpSp>
      <p:grpSp>
        <p:nvGrpSpPr>
          <p:cNvPr id="116" name="Group 115"/>
          <p:cNvGrpSpPr/>
          <p:nvPr/>
        </p:nvGrpSpPr>
        <p:grpSpPr>
          <a:xfrm>
            <a:off x="3228622" y="3772391"/>
            <a:ext cx="805825" cy="940130"/>
            <a:chOff x="1219200" y="3581400"/>
            <a:chExt cx="1371600" cy="1600200"/>
          </a:xfrm>
        </p:grpSpPr>
        <p:sp>
          <p:nvSpPr>
            <p:cNvPr id="117" name="Oval 116"/>
            <p:cNvSpPr/>
            <p:nvPr/>
          </p:nvSpPr>
          <p:spPr>
            <a:xfrm>
              <a:off x="1447800" y="4000500"/>
              <a:ext cx="685800" cy="685800"/>
            </a:xfrm>
            <a:prstGeom prst="ellipse">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i="1" dirty="0" smtClean="0">
                  <a:solidFill>
                    <a:schemeClr val="bg1"/>
                  </a:solidFill>
                </a:rPr>
                <a:t>f</a:t>
              </a:r>
              <a:r>
                <a:rPr lang="en-US" i="1" baseline="-25000" dirty="0" smtClean="0">
                  <a:solidFill>
                    <a:schemeClr val="bg1"/>
                  </a:solidFill>
                </a:rPr>
                <a:t>2</a:t>
              </a:r>
              <a:endParaRPr lang="en-US" sz="2400" i="1" baseline="-25000" dirty="0" smtClean="0">
                <a:solidFill>
                  <a:schemeClr val="bg1"/>
                </a:solidFill>
              </a:endParaRPr>
            </a:p>
          </p:txBody>
        </p:sp>
        <p:grpSp>
          <p:nvGrpSpPr>
            <p:cNvPr id="118" name="Group 117"/>
            <p:cNvGrpSpPr/>
            <p:nvPr/>
          </p:nvGrpSpPr>
          <p:grpSpPr>
            <a:xfrm>
              <a:off x="1219200" y="3581400"/>
              <a:ext cx="1371600" cy="1295400"/>
              <a:chOff x="1219200" y="3581400"/>
              <a:chExt cx="1371600" cy="1295400"/>
            </a:xfrm>
          </p:grpSpPr>
          <p:cxnSp>
            <p:nvCxnSpPr>
              <p:cNvPr id="125" name="Straight Connector 124"/>
              <p:cNvCxnSpPr/>
              <p:nvPr/>
            </p:nvCxnSpPr>
            <p:spPr>
              <a:xfrm>
                <a:off x="1219200" y="3581400"/>
                <a:ext cx="1087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a:off x="2306782" y="3581400"/>
                <a:ext cx="284018" cy="12954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endCxn id="117" idx="0"/>
              </p:cNvCxnSpPr>
              <p:nvPr/>
            </p:nvCxnSpPr>
            <p:spPr>
              <a:xfrm>
                <a:off x="1790700" y="3581400"/>
                <a:ext cx="0" cy="4191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119" name="Group 118"/>
            <p:cNvGrpSpPr/>
            <p:nvPr/>
          </p:nvGrpSpPr>
          <p:grpSpPr>
            <a:xfrm>
              <a:off x="1219200" y="3810000"/>
              <a:ext cx="1371600" cy="1371600"/>
              <a:chOff x="1219200" y="3810000"/>
              <a:chExt cx="1371600" cy="1371600"/>
            </a:xfrm>
          </p:grpSpPr>
          <p:cxnSp>
            <p:nvCxnSpPr>
              <p:cNvPr id="120" name="Straight Connector 119"/>
              <p:cNvCxnSpPr/>
              <p:nvPr/>
            </p:nvCxnSpPr>
            <p:spPr>
              <a:xfrm>
                <a:off x="1981200" y="5181600"/>
                <a:ext cx="325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1790700" y="4700588"/>
                <a:ext cx="0" cy="36576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219200" y="5181600"/>
                <a:ext cx="381000"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flipV="1">
                <a:off x="2306782" y="3810000"/>
                <a:ext cx="284018" cy="1371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sp>
        <p:nvSpPr>
          <p:cNvPr id="128" name="TextBox 127"/>
          <p:cNvSpPr txBox="1"/>
          <p:nvPr/>
        </p:nvSpPr>
        <p:spPr>
          <a:xfrm>
            <a:off x="4824030" y="4075415"/>
            <a:ext cx="678071" cy="307777"/>
          </a:xfrm>
          <a:prstGeom prst="rect">
            <a:avLst/>
          </a:prstGeom>
          <a:noFill/>
        </p:spPr>
        <p:txBody>
          <a:bodyPr wrap="none" lIns="0" tIns="0" rIns="0" bIns="0" rtlCol="0" anchor="t" anchorCtr="0">
            <a:spAutoFit/>
          </a:bodyPr>
          <a:lstStyle/>
          <a:p>
            <a:r>
              <a:rPr lang="en-US" sz="2000" i="1" dirty="0" smtClean="0"/>
              <a:t>•   •   •</a:t>
            </a:r>
          </a:p>
        </p:txBody>
      </p:sp>
      <p:sp>
        <p:nvSpPr>
          <p:cNvPr id="183" name="TextBox 182"/>
          <p:cNvSpPr txBox="1"/>
          <p:nvPr/>
        </p:nvSpPr>
        <p:spPr>
          <a:xfrm>
            <a:off x="3475415" y="4604799"/>
            <a:ext cx="177934" cy="215444"/>
          </a:xfrm>
          <a:prstGeom prst="rect">
            <a:avLst/>
          </a:prstGeom>
          <a:noFill/>
        </p:spPr>
        <p:txBody>
          <a:bodyPr wrap="none" lIns="0" tIns="0" rIns="0" bIns="0" rtlCol="0" anchor="t" anchorCtr="0">
            <a:spAutoFit/>
          </a:bodyPr>
          <a:lstStyle/>
          <a:p>
            <a:r>
              <a:rPr lang="en-US" sz="1400" dirty="0" smtClean="0"/>
              <a:t>⊕</a:t>
            </a:r>
            <a:endParaRPr lang="en-US" sz="2400" dirty="0" smtClean="0"/>
          </a:p>
        </p:txBody>
      </p:sp>
      <p:sp>
        <p:nvSpPr>
          <p:cNvPr id="184" name="TextBox 183"/>
          <p:cNvSpPr txBox="1"/>
          <p:nvPr/>
        </p:nvSpPr>
        <p:spPr>
          <a:xfrm>
            <a:off x="6468771" y="4604799"/>
            <a:ext cx="177934" cy="215444"/>
          </a:xfrm>
          <a:prstGeom prst="rect">
            <a:avLst/>
          </a:prstGeom>
          <a:noFill/>
        </p:spPr>
        <p:txBody>
          <a:bodyPr wrap="none" lIns="0" tIns="0" rIns="0" bIns="0" rtlCol="0" anchor="t" anchorCtr="0">
            <a:spAutoFit/>
          </a:bodyPr>
          <a:lstStyle/>
          <a:p>
            <a:r>
              <a:rPr lang="en-US" sz="1400" dirty="0" smtClean="0"/>
              <a:t>⊕</a:t>
            </a:r>
            <a:endParaRPr lang="en-US" sz="2400" dirty="0" smtClean="0"/>
          </a:p>
        </p:txBody>
      </p:sp>
      <p:sp>
        <p:nvSpPr>
          <p:cNvPr id="186" name="Right Brace 185"/>
          <p:cNvSpPr/>
          <p:nvPr/>
        </p:nvSpPr>
        <p:spPr>
          <a:xfrm rot="5400000">
            <a:off x="4358088" y="2322965"/>
            <a:ext cx="406870" cy="5564869"/>
          </a:xfrm>
          <a:prstGeom prst="rightBrace">
            <a:avLst>
              <a:gd name="adj1" fmla="val 207013"/>
              <a:gd name="adj2" fmla="val 50000"/>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i="1">
              <a:solidFill>
                <a:schemeClr val="bg1"/>
              </a:solidFill>
            </a:endParaRPr>
          </a:p>
        </p:txBody>
      </p:sp>
      <p:sp>
        <p:nvSpPr>
          <p:cNvPr id="187" name="TextBox 186"/>
          <p:cNvSpPr txBox="1"/>
          <p:nvPr/>
        </p:nvSpPr>
        <p:spPr>
          <a:xfrm>
            <a:off x="2367697" y="5392578"/>
            <a:ext cx="4413901" cy="492443"/>
          </a:xfrm>
          <a:prstGeom prst="rect">
            <a:avLst/>
          </a:prstGeom>
          <a:noFill/>
        </p:spPr>
        <p:txBody>
          <a:bodyPr wrap="none" lIns="0" tIns="0" rIns="0" bIns="0" rtlCol="0" anchor="t" anchorCtr="0">
            <a:spAutoFit/>
          </a:bodyPr>
          <a:lstStyle/>
          <a:p>
            <a:r>
              <a:rPr lang="en-US" sz="3200" dirty="0" smtClean="0"/>
              <a:t>16 round </a:t>
            </a:r>
            <a:r>
              <a:rPr lang="en-US" sz="3200" dirty="0" err="1" smtClean="0"/>
              <a:t>Feistel</a:t>
            </a:r>
            <a:r>
              <a:rPr lang="en-US" sz="3200" dirty="0" smtClean="0"/>
              <a:t> network</a:t>
            </a:r>
          </a:p>
        </p:txBody>
      </p:sp>
      <p:grpSp>
        <p:nvGrpSpPr>
          <p:cNvPr id="198" name="Group 197"/>
          <p:cNvGrpSpPr/>
          <p:nvPr/>
        </p:nvGrpSpPr>
        <p:grpSpPr>
          <a:xfrm>
            <a:off x="4965758" y="1908805"/>
            <a:ext cx="1045530" cy="502481"/>
            <a:chOff x="4965758" y="1908805"/>
            <a:chExt cx="1045530" cy="502481"/>
          </a:xfrm>
        </p:grpSpPr>
        <p:sp>
          <p:nvSpPr>
            <p:cNvPr id="189" name="TextBox 188"/>
            <p:cNvSpPr txBox="1"/>
            <p:nvPr/>
          </p:nvSpPr>
          <p:spPr>
            <a:xfrm>
              <a:off x="5294745" y="1908805"/>
              <a:ext cx="716543" cy="307777"/>
            </a:xfrm>
            <a:prstGeom prst="rect">
              <a:avLst/>
            </a:prstGeom>
            <a:noFill/>
          </p:spPr>
          <p:txBody>
            <a:bodyPr wrap="none" lIns="0" tIns="0" rIns="0" bIns="0" rtlCol="0" anchor="t" anchorCtr="0">
              <a:spAutoFit/>
            </a:bodyPr>
            <a:lstStyle/>
            <a:p>
              <a:r>
                <a:rPr lang="en-US" sz="2000" i="1" dirty="0" smtClean="0"/>
                <a:t>56 bits</a:t>
              </a:r>
            </a:p>
          </p:txBody>
        </p:sp>
        <p:cxnSp>
          <p:nvCxnSpPr>
            <p:cNvPr id="191" name="Straight Connector 190"/>
            <p:cNvCxnSpPr>
              <a:stCxn id="59" idx="3"/>
              <a:endCxn id="189" idx="2"/>
            </p:cNvCxnSpPr>
            <p:nvPr/>
          </p:nvCxnSpPr>
          <p:spPr>
            <a:xfrm flipV="1">
              <a:off x="4965758" y="2216582"/>
              <a:ext cx="687259" cy="194704"/>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grpSp>
      <p:grpSp>
        <p:nvGrpSpPr>
          <p:cNvPr id="199" name="Group 198"/>
          <p:cNvGrpSpPr/>
          <p:nvPr/>
        </p:nvGrpSpPr>
        <p:grpSpPr>
          <a:xfrm>
            <a:off x="1533285" y="2750545"/>
            <a:ext cx="716543" cy="639610"/>
            <a:chOff x="1533285" y="2750545"/>
            <a:chExt cx="716543" cy="639610"/>
          </a:xfrm>
        </p:grpSpPr>
        <p:sp>
          <p:nvSpPr>
            <p:cNvPr id="193" name="TextBox 192"/>
            <p:cNvSpPr txBox="1"/>
            <p:nvPr/>
          </p:nvSpPr>
          <p:spPr>
            <a:xfrm>
              <a:off x="1533285" y="2750545"/>
              <a:ext cx="716543" cy="307777"/>
            </a:xfrm>
            <a:prstGeom prst="rect">
              <a:avLst/>
            </a:prstGeom>
            <a:noFill/>
          </p:spPr>
          <p:txBody>
            <a:bodyPr wrap="none" lIns="0" tIns="0" rIns="0" bIns="0" rtlCol="0" anchor="t" anchorCtr="0">
              <a:spAutoFit/>
            </a:bodyPr>
            <a:lstStyle/>
            <a:p>
              <a:r>
                <a:rPr lang="en-US" sz="2000" i="1" dirty="0" smtClean="0"/>
                <a:t>48 bits</a:t>
              </a:r>
            </a:p>
          </p:txBody>
        </p:sp>
        <p:cxnSp>
          <p:nvCxnSpPr>
            <p:cNvPr id="194" name="Straight Connector 193"/>
            <p:cNvCxnSpPr>
              <a:stCxn id="60" idx="1"/>
              <a:endCxn id="193" idx="2"/>
            </p:cNvCxnSpPr>
            <p:nvPr/>
          </p:nvCxnSpPr>
          <p:spPr>
            <a:xfrm flipH="1" flipV="1">
              <a:off x="1891557" y="3058322"/>
              <a:ext cx="206333" cy="331833"/>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216" name="Rectangle 215"/>
          <p:cNvSpPr/>
          <p:nvPr/>
        </p:nvSpPr>
        <p:spPr>
          <a:xfrm>
            <a:off x="3228622" y="3202286"/>
            <a:ext cx="805825" cy="379508"/>
          </a:xfrm>
          <a:prstGeom prst="rect">
            <a:avLst/>
          </a:prstGeom>
          <a:solidFill>
            <a:schemeClr val="bg1">
              <a:lumMod val="95000"/>
            </a:schemeClr>
          </a:solidFill>
          <a:ln w="28575" cap="rnd" cmpd="sng">
            <a:solidFill>
              <a:schemeClr val="accent2"/>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000" i="1" dirty="0" smtClean="0">
                <a:solidFill>
                  <a:schemeClr val="tx1"/>
                </a:solidFill>
              </a:rPr>
              <a:t>key k</a:t>
            </a:r>
            <a:r>
              <a:rPr lang="en-US" sz="2000" i="1" baseline="-25000" dirty="0" smtClean="0">
                <a:solidFill>
                  <a:schemeClr val="tx1"/>
                </a:solidFill>
              </a:rPr>
              <a:t>2</a:t>
            </a:r>
          </a:p>
        </p:txBody>
      </p:sp>
      <p:sp>
        <p:nvSpPr>
          <p:cNvPr id="217" name="Rectangle 216"/>
          <p:cNvSpPr/>
          <p:nvPr/>
        </p:nvSpPr>
        <p:spPr>
          <a:xfrm>
            <a:off x="6221978" y="3200401"/>
            <a:ext cx="805825" cy="379508"/>
          </a:xfrm>
          <a:prstGeom prst="rect">
            <a:avLst/>
          </a:prstGeom>
          <a:solidFill>
            <a:schemeClr val="bg1">
              <a:lumMod val="95000"/>
            </a:schemeClr>
          </a:solidFill>
          <a:ln w="28575" cap="rnd" cmpd="sng">
            <a:solidFill>
              <a:schemeClr val="accent2"/>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000" i="1" dirty="0" smtClean="0">
                <a:solidFill>
                  <a:schemeClr val="tx1"/>
                </a:solidFill>
              </a:rPr>
              <a:t>key k</a:t>
            </a:r>
            <a:r>
              <a:rPr lang="en-US" sz="2000" i="1" baseline="-25000" dirty="0" smtClean="0">
                <a:solidFill>
                  <a:schemeClr val="tx1"/>
                </a:solidFill>
              </a:rPr>
              <a:t>16</a:t>
            </a:r>
          </a:p>
        </p:txBody>
      </p:sp>
      <p:sp>
        <p:nvSpPr>
          <p:cNvPr id="218" name="TextBox 217"/>
          <p:cNvSpPr txBox="1"/>
          <p:nvPr/>
        </p:nvSpPr>
        <p:spPr>
          <a:xfrm>
            <a:off x="1514015" y="6248400"/>
            <a:ext cx="6115970" cy="492443"/>
          </a:xfrm>
          <a:prstGeom prst="rect">
            <a:avLst/>
          </a:prstGeom>
          <a:noFill/>
        </p:spPr>
        <p:txBody>
          <a:bodyPr wrap="none" lIns="0" tIns="0" rIns="0" bIns="0" rtlCol="0" anchor="t" anchorCtr="0">
            <a:spAutoFit/>
          </a:bodyPr>
          <a:lstStyle/>
          <a:p>
            <a:r>
              <a:rPr lang="en-US" sz="3200" dirty="0" smtClean="0"/>
              <a:t>To invert, use keys in reverse order</a:t>
            </a:r>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74" y="1210537"/>
            <a:ext cx="7669712" cy="389663"/>
          </a:xfrm>
          <a:prstGeom prst="rect">
            <a:avLst/>
          </a:prstGeom>
        </p:spPr>
      </p:pic>
      <p:sp>
        <p:nvSpPr>
          <p:cNvPr id="4" name="Slide Number Placeholder 3"/>
          <p:cNvSpPr>
            <a:spLocks noGrp="1"/>
          </p:cNvSpPr>
          <p:nvPr>
            <p:ph type="sldNum" sz="quarter" idx="12"/>
          </p:nvPr>
        </p:nvSpPr>
        <p:spPr/>
        <p:txBody>
          <a:bodyPr/>
          <a:lstStyle/>
          <a:p>
            <a:fld id="{A887439D-C917-4EDB-AE93-DD258BDEFED5}" type="slidenum">
              <a:rPr lang="en-US" smtClean="0"/>
              <a:t>11</a:t>
            </a:fld>
            <a:endParaRPr lang="en-US" dirty="0"/>
          </a:p>
        </p:txBody>
      </p:sp>
    </p:spTree>
    <p:extLst>
      <p:ext uri="{BB962C8B-B14F-4D97-AF65-F5344CB8AC3E}">
        <p14:creationId xmlns:p14="http://schemas.microsoft.com/office/powerpoint/2010/main" val="335320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93125" cy="727075"/>
          </a:xfrm>
        </p:spPr>
        <p:txBody>
          <a:bodyPr>
            <a:normAutofit fontScale="90000"/>
          </a:bodyPr>
          <a:lstStyle/>
          <a:p>
            <a:r>
              <a:rPr lang="en-US" dirty="0" smtClean="0"/>
              <a:t>The function F(</a:t>
            </a:r>
            <a:r>
              <a:rPr lang="en-US" dirty="0" err="1" smtClean="0"/>
              <a:t>k</a:t>
            </a:r>
            <a:r>
              <a:rPr lang="en-US" baseline="-25000" dirty="0" err="1" smtClean="0"/>
              <a:t>i</a:t>
            </a:r>
            <a:r>
              <a:rPr lang="en-US" dirty="0" smtClean="0"/>
              <a:t>, x)</a:t>
            </a:r>
            <a:endParaRPr lang="en-US" dirty="0"/>
          </a:p>
        </p:txBody>
      </p:sp>
      <p:grpSp>
        <p:nvGrpSpPr>
          <p:cNvPr id="175" name="Group 174"/>
          <p:cNvGrpSpPr/>
          <p:nvPr/>
        </p:nvGrpSpPr>
        <p:grpSpPr>
          <a:xfrm>
            <a:off x="762000" y="879475"/>
            <a:ext cx="2331533" cy="644524"/>
            <a:chOff x="762000" y="879475"/>
            <a:chExt cx="2331533" cy="644524"/>
          </a:xfrm>
        </p:grpSpPr>
        <p:sp>
          <p:nvSpPr>
            <p:cNvPr id="11" name="Rectangle 10"/>
            <p:cNvSpPr/>
            <p:nvPr/>
          </p:nvSpPr>
          <p:spPr>
            <a:xfrm>
              <a:off x="762000" y="1089890"/>
              <a:ext cx="1219200" cy="434109"/>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x</a:t>
              </a:r>
            </a:p>
          </p:txBody>
        </p:sp>
        <p:grpSp>
          <p:nvGrpSpPr>
            <p:cNvPr id="172" name="Group 171"/>
            <p:cNvGrpSpPr/>
            <p:nvPr/>
          </p:nvGrpSpPr>
          <p:grpSpPr>
            <a:xfrm>
              <a:off x="1981200" y="879475"/>
              <a:ext cx="1112333" cy="427470"/>
              <a:chOff x="1981200" y="879475"/>
              <a:chExt cx="1112333" cy="427470"/>
            </a:xfrm>
          </p:grpSpPr>
          <p:sp>
            <p:nvSpPr>
              <p:cNvPr id="12" name="TextBox 11"/>
              <p:cNvSpPr txBox="1"/>
              <p:nvPr/>
            </p:nvSpPr>
            <p:spPr>
              <a:xfrm>
                <a:off x="2235926" y="879475"/>
                <a:ext cx="857607" cy="369332"/>
              </a:xfrm>
              <a:prstGeom prst="rect">
                <a:avLst/>
              </a:prstGeom>
              <a:noFill/>
            </p:spPr>
            <p:txBody>
              <a:bodyPr wrap="none" lIns="0" tIns="0" rIns="0" bIns="0" rtlCol="0" anchor="t" anchorCtr="0">
                <a:spAutoFit/>
              </a:bodyPr>
              <a:lstStyle/>
              <a:p>
                <a:r>
                  <a:rPr lang="en-US" sz="2400" i="1" dirty="0" smtClean="0"/>
                  <a:t>32 bits</a:t>
                </a:r>
              </a:p>
            </p:txBody>
          </p:sp>
          <p:cxnSp>
            <p:nvCxnSpPr>
              <p:cNvPr id="15" name="Straight Connector 14"/>
              <p:cNvCxnSpPr>
                <a:stCxn id="12" idx="1"/>
                <a:endCxn id="11" idx="3"/>
              </p:cNvCxnSpPr>
              <p:nvPr/>
            </p:nvCxnSpPr>
            <p:spPr>
              <a:xfrm flipH="1">
                <a:off x="1981200" y="1064141"/>
                <a:ext cx="254726" cy="242804"/>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grpSp>
      </p:grpSp>
      <p:grpSp>
        <p:nvGrpSpPr>
          <p:cNvPr id="178" name="Group 177"/>
          <p:cNvGrpSpPr/>
          <p:nvPr/>
        </p:nvGrpSpPr>
        <p:grpSpPr>
          <a:xfrm>
            <a:off x="771236" y="1523999"/>
            <a:ext cx="2322297" cy="1700098"/>
            <a:chOff x="771236" y="1523999"/>
            <a:chExt cx="2322297" cy="1700098"/>
          </a:xfrm>
        </p:grpSpPr>
        <p:grpSp>
          <p:nvGrpSpPr>
            <p:cNvPr id="176" name="Group 175"/>
            <p:cNvGrpSpPr/>
            <p:nvPr/>
          </p:nvGrpSpPr>
          <p:grpSpPr>
            <a:xfrm>
              <a:off x="771236" y="1523999"/>
              <a:ext cx="1219200" cy="1700098"/>
              <a:chOff x="771236" y="1523999"/>
              <a:chExt cx="1219200" cy="1700098"/>
            </a:xfrm>
          </p:grpSpPr>
          <p:sp>
            <p:nvSpPr>
              <p:cNvPr id="22" name="Oval 21"/>
              <p:cNvSpPr/>
              <p:nvPr/>
            </p:nvSpPr>
            <p:spPr>
              <a:xfrm>
                <a:off x="1104900" y="1828800"/>
                <a:ext cx="533400" cy="533400"/>
              </a:xfrm>
              <a:prstGeom prst="ellipse">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bg1"/>
                    </a:solidFill>
                  </a:rPr>
                  <a:t>Ex</a:t>
                </a:r>
              </a:p>
            </p:txBody>
          </p:sp>
          <p:cxnSp>
            <p:nvCxnSpPr>
              <p:cNvPr id="33" name="Straight Connector 32"/>
              <p:cNvCxnSpPr>
                <a:stCxn id="11" idx="2"/>
                <a:endCxn id="22" idx="0"/>
              </p:cNvCxnSpPr>
              <p:nvPr/>
            </p:nvCxnSpPr>
            <p:spPr>
              <a:xfrm>
                <a:off x="1371600" y="1523999"/>
                <a:ext cx="0" cy="304801"/>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380836" y="2362200"/>
                <a:ext cx="0" cy="434109"/>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771236" y="2789988"/>
                <a:ext cx="1219200" cy="434109"/>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a:solidFill>
                      <a:schemeClr val="tx1"/>
                    </a:solidFill>
                  </a:rPr>
                  <a:t>x</a:t>
                </a:r>
                <a:r>
                  <a:rPr lang="en-US" sz="2400" i="1" dirty="0" smtClean="0">
                    <a:solidFill>
                      <a:schemeClr val="tx1"/>
                    </a:solidFill>
                  </a:rPr>
                  <a:t>’</a:t>
                </a:r>
              </a:p>
            </p:txBody>
          </p:sp>
        </p:grpSp>
        <p:grpSp>
          <p:nvGrpSpPr>
            <p:cNvPr id="177" name="Group 176"/>
            <p:cNvGrpSpPr/>
            <p:nvPr/>
          </p:nvGrpSpPr>
          <p:grpSpPr>
            <a:xfrm>
              <a:off x="1981200" y="2579254"/>
              <a:ext cx="1112333" cy="427470"/>
              <a:chOff x="1981200" y="2579254"/>
              <a:chExt cx="1112333" cy="427470"/>
            </a:xfrm>
          </p:grpSpPr>
          <p:sp>
            <p:nvSpPr>
              <p:cNvPr id="68" name="TextBox 67"/>
              <p:cNvSpPr txBox="1"/>
              <p:nvPr/>
            </p:nvSpPr>
            <p:spPr>
              <a:xfrm>
                <a:off x="2235926" y="2579254"/>
                <a:ext cx="857607" cy="369332"/>
              </a:xfrm>
              <a:prstGeom prst="rect">
                <a:avLst/>
              </a:prstGeom>
              <a:noFill/>
            </p:spPr>
            <p:txBody>
              <a:bodyPr wrap="none" lIns="0" tIns="0" rIns="0" bIns="0" rtlCol="0" anchor="t" anchorCtr="0">
                <a:spAutoFit/>
              </a:bodyPr>
              <a:lstStyle/>
              <a:p>
                <a:r>
                  <a:rPr lang="en-US" sz="2400" i="1" dirty="0" smtClean="0"/>
                  <a:t>48 bits</a:t>
                </a:r>
              </a:p>
            </p:txBody>
          </p:sp>
          <p:cxnSp>
            <p:nvCxnSpPr>
              <p:cNvPr id="69" name="Straight Connector 68"/>
              <p:cNvCxnSpPr>
                <a:stCxn id="68" idx="1"/>
              </p:cNvCxnSpPr>
              <p:nvPr/>
            </p:nvCxnSpPr>
            <p:spPr>
              <a:xfrm flipH="1">
                <a:off x="1981200" y="2763920"/>
                <a:ext cx="254726" cy="242804"/>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grpSp>
      </p:grpSp>
      <p:grpSp>
        <p:nvGrpSpPr>
          <p:cNvPr id="174" name="Group 173"/>
          <p:cNvGrpSpPr/>
          <p:nvPr/>
        </p:nvGrpSpPr>
        <p:grpSpPr>
          <a:xfrm>
            <a:off x="4447656" y="1089890"/>
            <a:ext cx="2397422" cy="771175"/>
            <a:chOff x="4447656" y="1089890"/>
            <a:chExt cx="2397422" cy="771175"/>
          </a:xfrm>
        </p:grpSpPr>
        <p:sp>
          <p:nvSpPr>
            <p:cNvPr id="47" name="Rectangle 46"/>
            <p:cNvSpPr/>
            <p:nvPr/>
          </p:nvSpPr>
          <p:spPr>
            <a:xfrm>
              <a:off x="4447656" y="1089890"/>
              <a:ext cx="1219200" cy="43411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err="1" smtClean="0">
                  <a:solidFill>
                    <a:schemeClr val="tx1"/>
                  </a:solidFill>
                </a:rPr>
                <a:t>k</a:t>
              </a:r>
              <a:r>
                <a:rPr lang="en-US" sz="2400" i="1" baseline="-25000" dirty="0" err="1" smtClean="0">
                  <a:solidFill>
                    <a:schemeClr val="tx1"/>
                  </a:solidFill>
                </a:rPr>
                <a:t>i</a:t>
              </a:r>
              <a:endParaRPr lang="en-US" sz="2400" i="1" baseline="-25000" dirty="0" smtClean="0">
                <a:solidFill>
                  <a:schemeClr val="tx1"/>
                </a:solidFill>
              </a:endParaRPr>
            </a:p>
          </p:txBody>
        </p:sp>
        <p:grpSp>
          <p:nvGrpSpPr>
            <p:cNvPr id="173" name="Group 172"/>
            <p:cNvGrpSpPr/>
            <p:nvPr/>
          </p:nvGrpSpPr>
          <p:grpSpPr>
            <a:xfrm>
              <a:off x="5666856" y="1306945"/>
              <a:ext cx="1178222" cy="554120"/>
              <a:chOff x="5666856" y="1306945"/>
              <a:chExt cx="1178222" cy="554120"/>
            </a:xfrm>
          </p:grpSpPr>
          <p:sp>
            <p:nvSpPr>
              <p:cNvPr id="70" name="TextBox 69"/>
              <p:cNvSpPr txBox="1"/>
              <p:nvPr/>
            </p:nvSpPr>
            <p:spPr>
              <a:xfrm>
                <a:off x="5987471" y="1491733"/>
                <a:ext cx="857607" cy="369332"/>
              </a:xfrm>
              <a:prstGeom prst="rect">
                <a:avLst/>
              </a:prstGeom>
              <a:noFill/>
            </p:spPr>
            <p:txBody>
              <a:bodyPr wrap="none" lIns="0" tIns="0" rIns="0" bIns="0" rtlCol="0" anchor="t" anchorCtr="0">
                <a:spAutoFit/>
              </a:bodyPr>
              <a:lstStyle/>
              <a:p>
                <a:r>
                  <a:rPr lang="en-US" sz="2400" i="1" dirty="0" smtClean="0"/>
                  <a:t>48 bits</a:t>
                </a:r>
              </a:p>
            </p:txBody>
          </p:sp>
          <p:cxnSp>
            <p:nvCxnSpPr>
              <p:cNvPr id="71" name="Straight Connector 70"/>
              <p:cNvCxnSpPr>
                <a:stCxn id="70" idx="1"/>
                <a:endCxn id="47" idx="3"/>
              </p:cNvCxnSpPr>
              <p:nvPr/>
            </p:nvCxnSpPr>
            <p:spPr>
              <a:xfrm flipH="1" flipV="1">
                <a:off x="5666856" y="1306945"/>
                <a:ext cx="320615" cy="369454"/>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grpSp>
      </p:grpSp>
      <p:grpSp>
        <p:nvGrpSpPr>
          <p:cNvPr id="179" name="Group 178"/>
          <p:cNvGrpSpPr/>
          <p:nvPr/>
        </p:nvGrpSpPr>
        <p:grpSpPr>
          <a:xfrm>
            <a:off x="1380836" y="1524000"/>
            <a:ext cx="3676420" cy="2726062"/>
            <a:chOff x="1380836" y="1524000"/>
            <a:chExt cx="3676420" cy="2726062"/>
          </a:xfrm>
        </p:grpSpPr>
        <p:grpSp>
          <p:nvGrpSpPr>
            <p:cNvPr id="55" name="Group 54"/>
            <p:cNvGrpSpPr/>
            <p:nvPr/>
          </p:nvGrpSpPr>
          <p:grpSpPr>
            <a:xfrm>
              <a:off x="1380836" y="3388287"/>
              <a:ext cx="3676420" cy="492443"/>
              <a:chOff x="1380836" y="2514600"/>
              <a:chExt cx="3676420" cy="492443"/>
            </a:xfrm>
          </p:grpSpPr>
          <p:cxnSp>
            <p:nvCxnSpPr>
              <p:cNvPr id="42" name="Straight Connector 41"/>
              <p:cNvCxnSpPr/>
              <p:nvPr/>
            </p:nvCxnSpPr>
            <p:spPr>
              <a:xfrm>
                <a:off x="1380836" y="2796309"/>
                <a:ext cx="1667164"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017044" y="2514600"/>
                <a:ext cx="408766" cy="492443"/>
              </a:xfrm>
              <a:prstGeom prst="rect">
                <a:avLst/>
              </a:prstGeom>
              <a:noFill/>
            </p:spPr>
            <p:txBody>
              <a:bodyPr wrap="none" lIns="0" tIns="0" rIns="0" bIns="0" rtlCol="0" anchor="t" anchorCtr="0">
                <a:spAutoFit/>
              </a:bodyPr>
              <a:lstStyle/>
              <a:p>
                <a:r>
                  <a:rPr lang="en-US" sz="3200" dirty="0" smtClean="0"/>
                  <a:t>⊕</a:t>
                </a:r>
              </a:p>
            </p:txBody>
          </p:sp>
          <p:cxnSp>
            <p:nvCxnSpPr>
              <p:cNvPr id="43" name="Straight Connector 42"/>
              <p:cNvCxnSpPr/>
              <p:nvPr/>
            </p:nvCxnSpPr>
            <p:spPr>
              <a:xfrm>
                <a:off x="3390092" y="2796309"/>
                <a:ext cx="1667164"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grpSp>
        <p:cxnSp>
          <p:nvCxnSpPr>
            <p:cNvPr id="45" name="Straight Connector 44"/>
            <p:cNvCxnSpPr>
              <a:endCxn id="47" idx="2"/>
            </p:cNvCxnSpPr>
            <p:nvPr/>
          </p:nvCxnSpPr>
          <p:spPr>
            <a:xfrm flipV="1">
              <a:off x="5057256" y="1524000"/>
              <a:ext cx="0" cy="2145996"/>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53" idx="2"/>
            </p:cNvCxnSpPr>
            <p:nvPr/>
          </p:nvCxnSpPr>
          <p:spPr>
            <a:xfrm>
              <a:off x="1380836" y="3224097"/>
              <a:ext cx="0" cy="434109"/>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215077" y="3835400"/>
              <a:ext cx="0" cy="414662"/>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3355107" y="3880730"/>
              <a:ext cx="857607" cy="369332"/>
            </a:xfrm>
            <a:prstGeom prst="rect">
              <a:avLst/>
            </a:prstGeom>
            <a:noFill/>
          </p:spPr>
          <p:txBody>
            <a:bodyPr wrap="none" lIns="0" tIns="0" rIns="0" bIns="0" rtlCol="0" anchor="t" anchorCtr="0">
              <a:spAutoFit/>
            </a:bodyPr>
            <a:lstStyle/>
            <a:p>
              <a:r>
                <a:rPr lang="en-US" sz="2400" i="1" dirty="0" smtClean="0"/>
                <a:t>48 bits</a:t>
              </a:r>
            </a:p>
          </p:txBody>
        </p:sp>
      </p:grpSp>
      <p:grpSp>
        <p:nvGrpSpPr>
          <p:cNvPr id="193" name="Group 192"/>
          <p:cNvGrpSpPr/>
          <p:nvPr/>
        </p:nvGrpSpPr>
        <p:grpSpPr>
          <a:xfrm>
            <a:off x="1981200" y="5486400"/>
            <a:ext cx="533400" cy="758138"/>
            <a:chOff x="1981200" y="5495993"/>
            <a:chExt cx="533400" cy="758138"/>
          </a:xfrm>
        </p:grpSpPr>
        <p:cxnSp>
          <p:nvCxnSpPr>
            <p:cNvPr id="160" name="Straight Connector 159"/>
            <p:cNvCxnSpPr>
              <a:stCxn id="154" idx="4"/>
            </p:cNvCxnSpPr>
            <p:nvPr/>
          </p:nvCxnSpPr>
          <p:spPr>
            <a:xfrm>
              <a:off x="2247900" y="6029393"/>
              <a:ext cx="0" cy="224738"/>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54" name="Oval 153"/>
            <p:cNvSpPr/>
            <p:nvPr/>
          </p:nvSpPr>
          <p:spPr>
            <a:xfrm>
              <a:off x="1981200" y="5495993"/>
              <a:ext cx="533400" cy="533400"/>
            </a:xfrm>
            <a:prstGeom prst="ellipse">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bg1"/>
                  </a:solidFill>
                </a:rPr>
                <a:t>P</a:t>
              </a:r>
            </a:p>
          </p:txBody>
        </p:sp>
      </p:grpSp>
      <p:grpSp>
        <p:nvGrpSpPr>
          <p:cNvPr id="184" name="Group 183"/>
          <p:cNvGrpSpPr/>
          <p:nvPr/>
        </p:nvGrpSpPr>
        <p:grpSpPr>
          <a:xfrm>
            <a:off x="2851150" y="6029393"/>
            <a:ext cx="1077989" cy="429292"/>
            <a:chOff x="3824677" y="6016603"/>
            <a:chExt cx="1077989" cy="429292"/>
          </a:xfrm>
        </p:grpSpPr>
        <p:sp>
          <p:nvSpPr>
            <p:cNvPr id="151" name="TextBox 150"/>
            <p:cNvSpPr txBox="1"/>
            <p:nvPr/>
          </p:nvSpPr>
          <p:spPr>
            <a:xfrm>
              <a:off x="4045059" y="6016603"/>
              <a:ext cx="857607" cy="369332"/>
            </a:xfrm>
            <a:prstGeom prst="rect">
              <a:avLst/>
            </a:prstGeom>
            <a:noFill/>
          </p:spPr>
          <p:txBody>
            <a:bodyPr wrap="none" lIns="0" tIns="0" rIns="0" bIns="0" rtlCol="0" anchor="t" anchorCtr="0">
              <a:spAutoFit/>
            </a:bodyPr>
            <a:lstStyle/>
            <a:p>
              <a:r>
                <a:rPr lang="en-US" sz="2400" i="1" dirty="0" smtClean="0"/>
                <a:t>32 bits</a:t>
              </a:r>
            </a:p>
          </p:txBody>
        </p:sp>
        <p:cxnSp>
          <p:nvCxnSpPr>
            <p:cNvPr id="152" name="Straight Connector 151"/>
            <p:cNvCxnSpPr>
              <a:stCxn id="151" idx="1"/>
            </p:cNvCxnSpPr>
            <p:nvPr/>
          </p:nvCxnSpPr>
          <p:spPr>
            <a:xfrm flipH="1">
              <a:off x="3824677" y="6201269"/>
              <a:ext cx="220382" cy="244626"/>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157" name="Rectangle 156"/>
          <p:cNvSpPr/>
          <p:nvPr/>
        </p:nvSpPr>
        <p:spPr>
          <a:xfrm>
            <a:off x="1638300" y="6254131"/>
            <a:ext cx="1219200" cy="434109"/>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y</a:t>
            </a:r>
          </a:p>
        </p:txBody>
      </p:sp>
      <p:grpSp>
        <p:nvGrpSpPr>
          <p:cNvPr id="186" name="Group 185"/>
          <p:cNvGrpSpPr/>
          <p:nvPr/>
        </p:nvGrpSpPr>
        <p:grpSpPr>
          <a:xfrm>
            <a:off x="764309" y="4250062"/>
            <a:ext cx="6548581" cy="1496580"/>
            <a:chOff x="764309" y="4250062"/>
            <a:chExt cx="6548581" cy="1496580"/>
          </a:xfrm>
        </p:grpSpPr>
        <p:grpSp>
          <p:nvGrpSpPr>
            <p:cNvPr id="171" name="Group 170"/>
            <p:cNvGrpSpPr/>
            <p:nvPr/>
          </p:nvGrpSpPr>
          <p:grpSpPr>
            <a:xfrm>
              <a:off x="764309" y="4250062"/>
              <a:ext cx="6548581" cy="1071635"/>
              <a:chOff x="764309" y="4250062"/>
              <a:chExt cx="6548581" cy="1071635"/>
            </a:xfrm>
          </p:grpSpPr>
          <p:cxnSp>
            <p:nvCxnSpPr>
              <p:cNvPr id="75" name="Straight Connector 74"/>
              <p:cNvCxnSpPr/>
              <p:nvPr/>
            </p:nvCxnSpPr>
            <p:spPr>
              <a:xfrm>
                <a:off x="991754" y="4250062"/>
                <a:ext cx="6093691"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163" name="Group 162"/>
              <p:cNvGrpSpPr/>
              <p:nvPr/>
            </p:nvGrpSpPr>
            <p:grpSpPr>
              <a:xfrm>
                <a:off x="764309" y="4250062"/>
                <a:ext cx="454891" cy="1071635"/>
                <a:chOff x="764309" y="4250062"/>
                <a:chExt cx="454891" cy="1071635"/>
              </a:xfrm>
            </p:grpSpPr>
            <p:cxnSp>
              <p:nvCxnSpPr>
                <p:cNvPr id="78" name="Straight Connector 77"/>
                <p:cNvCxnSpPr>
                  <a:endCxn id="60" idx="0"/>
                </p:cNvCxnSpPr>
                <p:nvPr/>
              </p:nvCxnSpPr>
              <p:spPr>
                <a:xfrm>
                  <a:off x="991754" y="4250062"/>
                  <a:ext cx="1" cy="321938"/>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835460" y="4287920"/>
                  <a:ext cx="109004" cy="246221"/>
                </a:xfrm>
                <a:prstGeom prst="rect">
                  <a:avLst/>
                </a:prstGeom>
                <a:noFill/>
              </p:spPr>
              <p:txBody>
                <a:bodyPr wrap="none" lIns="0" tIns="0" rIns="0" bIns="0" rtlCol="0" anchor="t" anchorCtr="0">
                  <a:spAutoFit/>
                </a:bodyPr>
                <a:lstStyle/>
                <a:p>
                  <a:r>
                    <a:rPr lang="en-US" sz="1600" i="1" dirty="0" smtClean="0"/>
                    <a:t>6</a:t>
                  </a:r>
                  <a:endParaRPr lang="en-US" sz="3200" i="1" dirty="0" smtClean="0"/>
                </a:p>
              </p:txBody>
            </p:sp>
            <p:cxnSp>
              <p:nvCxnSpPr>
                <p:cNvPr id="103" name="Straight Connector 102"/>
                <p:cNvCxnSpPr/>
                <p:nvPr/>
              </p:nvCxnSpPr>
              <p:spPr>
                <a:xfrm>
                  <a:off x="991754" y="4999759"/>
                  <a:ext cx="1" cy="321938"/>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835460" y="5037617"/>
                  <a:ext cx="109004" cy="246221"/>
                </a:xfrm>
                <a:prstGeom prst="rect">
                  <a:avLst/>
                </a:prstGeom>
                <a:noFill/>
              </p:spPr>
              <p:txBody>
                <a:bodyPr wrap="none" lIns="0" tIns="0" rIns="0" bIns="0" rtlCol="0" anchor="t" anchorCtr="0">
                  <a:spAutoFit/>
                </a:bodyPr>
                <a:lstStyle/>
                <a:p>
                  <a:r>
                    <a:rPr lang="en-US" sz="1600" i="1" dirty="0"/>
                    <a:t>4</a:t>
                  </a:r>
                  <a:endParaRPr lang="en-US" sz="3200" i="1" dirty="0" smtClean="0"/>
                </a:p>
              </p:txBody>
            </p:sp>
            <p:sp>
              <p:nvSpPr>
                <p:cNvPr id="60" name="Rectangle 59"/>
                <p:cNvSpPr/>
                <p:nvPr/>
              </p:nvSpPr>
              <p:spPr>
                <a:xfrm>
                  <a:off x="764309" y="4572000"/>
                  <a:ext cx="454891" cy="434109"/>
                </a:xfrm>
                <a:prstGeom prst="rect">
                  <a:avLst/>
                </a:prstGeom>
                <a:solidFill>
                  <a:schemeClr val="accent2"/>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S</a:t>
                  </a:r>
                  <a:r>
                    <a:rPr lang="en-US" sz="2400" i="1" baseline="-25000" dirty="0" smtClean="0">
                      <a:solidFill>
                        <a:schemeClr val="tx1"/>
                      </a:solidFill>
                    </a:rPr>
                    <a:t>1</a:t>
                  </a:r>
                </a:p>
              </p:txBody>
            </p:sp>
          </p:grpSp>
          <p:grpSp>
            <p:nvGrpSpPr>
              <p:cNvPr id="164" name="Group 163"/>
              <p:cNvGrpSpPr/>
              <p:nvPr/>
            </p:nvGrpSpPr>
            <p:grpSpPr>
              <a:xfrm>
                <a:off x="1634836" y="4250062"/>
                <a:ext cx="454891" cy="1071635"/>
                <a:chOff x="1634836" y="4250062"/>
                <a:chExt cx="454891" cy="1071635"/>
              </a:xfrm>
            </p:grpSpPr>
            <p:cxnSp>
              <p:nvCxnSpPr>
                <p:cNvPr id="107" name="Straight Connector 106"/>
                <p:cNvCxnSpPr>
                  <a:endCxn id="111" idx="0"/>
                </p:cNvCxnSpPr>
                <p:nvPr/>
              </p:nvCxnSpPr>
              <p:spPr>
                <a:xfrm>
                  <a:off x="1862281" y="4250062"/>
                  <a:ext cx="1" cy="321938"/>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1705987" y="4287920"/>
                  <a:ext cx="109004" cy="246221"/>
                </a:xfrm>
                <a:prstGeom prst="rect">
                  <a:avLst/>
                </a:prstGeom>
                <a:noFill/>
              </p:spPr>
              <p:txBody>
                <a:bodyPr wrap="none" lIns="0" tIns="0" rIns="0" bIns="0" rtlCol="0" anchor="t" anchorCtr="0">
                  <a:spAutoFit/>
                </a:bodyPr>
                <a:lstStyle/>
                <a:p>
                  <a:r>
                    <a:rPr lang="en-US" sz="1600" i="1" dirty="0" smtClean="0"/>
                    <a:t>6</a:t>
                  </a:r>
                  <a:endParaRPr lang="en-US" sz="3200" i="1" dirty="0" smtClean="0"/>
                </a:p>
              </p:txBody>
            </p:sp>
            <p:cxnSp>
              <p:nvCxnSpPr>
                <p:cNvPr id="109" name="Straight Connector 108"/>
                <p:cNvCxnSpPr/>
                <p:nvPr/>
              </p:nvCxnSpPr>
              <p:spPr>
                <a:xfrm>
                  <a:off x="1862281" y="4999759"/>
                  <a:ext cx="1" cy="321938"/>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1705987" y="5037617"/>
                  <a:ext cx="109004" cy="246221"/>
                </a:xfrm>
                <a:prstGeom prst="rect">
                  <a:avLst/>
                </a:prstGeom>
                <a:noFill/>
              </p:spPr>
              <p:txBody>
                <a:bodyPr wrap="none" lIns="0" tIns="0" rIns="0" bIns="0" rtlCol="0" anchor="t" anchorCtr="0">
                  <a:spAutoFit/>
                </a:bodyPr>
                <a:lstStyle/>
                <a:p>
                  <a:r>
                    <a:rPr lang="en-US" sz="1600" i="1" dirty="0"/>
                    <a:t>4</a:t>
                  </a:r>
                  <a:endParaRPr lang="en-US" sz="3200" i="1" dirty="0" smtClean="0"/>
                </a:p>
              </p:txBody>
            </p:sp>
            <p:sp>
              <p:nvSpPr>
                <p:cNvPr id="111" name="Rectangle 110"/>
                <p:cNvSpPr/>
                <p:nvPr/>
              </p:nvSpPr>
              <p:spPr>
                <a:xfrm>
                  <a:off x="1634836" y="4572000"/>
                  <a:ext cx="454891" cy="434109"/>
                </a:xfrm>
                <a:prstGeom prst="rect">
                  <a:avLst/>
                </a:prstGeom>
                <a:solidFill>
                  <a:schemeClr val="accent2"/>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S</a:t>
                  </a:r>
                  <a:r>
                    <a:rPr lang="en-US" sz="2400" i="1" baseline="-25000" dirty="0" smtClean="0">
                      <a:solidFill>
                        <a:schemeClr val="tx1"/>
                      </a:solidFill>
                    </a:rPr>
                    <a:t>2</a:t>
                  </a:r>
                </a:p>
              </p:txBody>
            </p:sp>
          </p:grpSp>
          <p:grpSp>
            <p:nvGrpSpPr>
              <p:cNvPr id="165" name="Group 164"/>
              <p:cNvGrpSpPr/>
              <p:nvPr/>
            </p:nvGrpSpPr>
            <p:grpSpPr>
              <a:xfrm>
                <a:off x="2505363" y="4250062"/>
                <a:ext cx="454891" cy="1071635"/>
                <a:chOff x="2505363" y="4250062"/>
                <a:chExt cx="454891" cy="1071635"/>
              </a:xfrm>
            </p:grpSpPr>
            <p:cxnSp>
              <p:nvCxnSpPr>
                <p:cNvPr id="113" name="Straight Connector 112"/>
                <p:cNvCxnSpPr>
                  <a:endCxn id="117" idx="0"/>
                </p:cNvCxnSpPr>
                <p:nvPr/>
              </p:nvCxnSpPr>
              <p:spPr>
                <a:xfrm>
                  <a:off x="2732808" y="4250062"/>
                  <a:ext cx="1" cy="321938"/>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2576514" y="4287920"/>
                  <a:ext cx="109004" cy="246221"/>
                </a:xfrm>
                <a:prstGeom prst="rect">
                  <a:avLst/>
                </a:prstGeom>
                <a:noFill/>
              </p:spPr>
              <p:txBody>
                <a:bodyPr wrap="none" lIns="0" tIns="0" rIns="0" bIns="0" rtlCol="0" anchor="t" anchorCtr="0">
                  <a:spAutoFit/>
                </a:bodyPr>
                <a:lstStyle/>
                <a:p>
                  <a:r>
                    <a:rPr lang="en-US" sz="1600" i="1" dirty="0" smtClean="0"/>
                    <a:t>6</a:t>
                  </a:r>
                  <a:endParaRPr lang="en-US" sz="3200" i="1" dirty="0" smtClean="0"/>
                </a:p>
              </p:txBody>
            </p:sp>
            <p:cxnSp>
              <p:nvCxnSpPr>
                <p:cNvPr id="115" name="Straight Connector 114"/>
                <p:cNvCxnSpPr/>
                <p:nvPr/>
              </p:nvCxnSpPr>
              <p:spPr>
                <a:xfrm>
                  <a:off x="2732808" y="4999759"/>
                  <a:ext cx="1" cy="321938"/>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2576514" y="5037617"/>
                  <a:ext cx="109004" cy="246221"/>
                </a:xfrm>
                <a:prstGeom prst="rect">
                  <a:avLst/>
                </a:prstGeom>
                <a:noFill/>
              </p:spPr>
              <p:txBody>
                <a:bodyPr wrap="none" lIns="0" tIns="0" rIns="0" bIns="0" rtlCol="0" anchor="t" anchorCtr="0">
                  <a:spAutoFit/>
                </a:bodyPr>
                <a:lstStyle/>
                <a:p>
                  <a:r>
                    <a:rPr lang="en-US" sz="1600" i="1" dirty="0"/>
                    <a:t>4</a:t>
                  </a:r>
                  <a:endParaRPr lang="en-US" sz="3200" i="1" dirty="0" smtClean="0"/>
                </a:p>
              </p:txBody>
            </p:sp>
            <p:sp>
              <p:nvSpPr>
                <p:cNvPr id="117" name="Rectangle 116"/>
                <p:cNvSpPr/>
                <p:nvPr/>
              </p:nvSpPr>
              <p:spPr>
                <a:xfrm>
                  <a:off x="2505363" y="4572000"/>
                  <a:ext cx="454891" cy="434109"/>
                </a:xfrm>
                <a:prstGeom prst="rect">
                  <a:avLst/>
                </a:prstGeom>
                <a:solidFill>
                  <a:schemeClr val="accent2"/>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S</a:t>
                  </a:r>
                  <a:r>
                    <a:rPr lang="en-US" sz="2400" i="1" baseline="-25000" dirty="0" smtClean="0">
                      <a:solidFill>
                        <a:schemeClr val="tx1"/>
                      </a:solidFill>
                    </a:rPr>
                    <a:t>3</a:t>
                  </a:r>
                </a:p>
              </p:txBody>
            </p:sp>
          </p:grpSp>
          <p:grpSp>
            <p:nvGrpSpPr>
              <p:cNvPr id="166" name="Group 165"/>
              <p:cNvGrpSpPr/>
              <p:nvPr/>
            </p:nvGrpSpPr>
            <p:grpSpPr>
              <a:xfrm>
                <a:off x="3375890" y="4250062"/>
                <a:ext cx="454891" cy="1071635"/>
                <a:chOff x="3375890" y="4250062"/>
                <a:chExt cx="454891" cy="1071635"/>
              </a:xfrm>
            </p:grpSpPr>
            <p:cxnSp>
              <p:nvCxnSpPr>
                <p:cNvPr id="119" name="Straight Connector 118"/>
                <p:cNvCxnSpPr>
                  <a:endCxn id="123" idx="0"/>
                </p:cNvCxnSpPr>
                <p:nvPr/>
              </p:nvCxnSpPr>
              <p:spPr>
                <a:xfrm>
                  <a:off x="3603335" y="4250062"/>
                  <a:ext cx="1" cy="321938"/>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3447041" y="4287920"/>
                  <a:ext cx="109004" cy="246221"/>
                </a:xfrm>
                <a:prstGeom prst="rect">
                  <a:avLst/>
                </a:prstGeom>
                <a:noFill/>
              </p:spPr>
              <p:txBody>
                <a:bodyPr wrap="none" lIns="0" tIns="0" rIns="0" bIns="0" rtlCol="0" anchor="t" anchorCtr="0">
                  <a:spAutoFit/>
                </a:bodyPr>
                <a:lstStyle/>
                <a:p>
                  <a:r>
                    <a:rPr lang="en-US" sz="1600" i="1" dirty="0" smtClean="0"/>
                    <a:t>6</a:t>
                  </a:r>
                  <a:endParaRPr lang="en-US" sz="3200" i="1" dirty="0" smtClean="0"/>
                </a:p>
              </p:txBody>
            </p:sp>
            <p:cxnSp>
              <p:nvCxnSpPr>
                <p:cNvPr id="121" name="Straight Connector 120"/>
                <p:cNvCxnSpPr/>
                <p:nvPr/>
              </p:nvCxnSpPr>
              <p:spPr>
                <a:xfrm>
                  <a:off x="3603335" y="4999759"/>
                  <a:ext cx="1" cy="321938"/>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3447041" y="5037617"/>
                  <a:ext cx="109004" cy="246221"/>
                </a:xfrm>
                <a:prstGeom prst="rect">
                  <a:avLst/>
                </a:prstGeom>
                <a:noFill/>
              </p:spPr>
              <p:txBody>
                <a:bodyPr wrap="none" lIns="0" tIns="0" rIns="0" bIns="0" rtlCol="0" anchor="t" anchorCtr="0">
                  <a:spAutoFit/>
                </a:bodyPr>
                <a:lstStyle/>
                <a:p>
                  <a:r>
                    <a:rPr lang="en-US" sz="1600" i="1" dirty="0"/>
                    <a:t>4</a:t>
                  </a:r>
                  <a:endParaRPr lang="en-US" sz="3200" i="1" dirty="0" smtClean="0"/>
                </a:p>
              </p:txBody>
            </p:sp>
            <p:sp>
              <p:nvSpPr>
                <p:cNvPr id="123" name="Rectangle 122"/>
                <p:cNvSpPr/>
                <p:nvPr/>
              </p:nvSpPr>
              <p:spPr>
                <a:xfrm>
                  <a:off x="3375890" y="4572000"/>
                  <a:ext cx="454891" cy="434109"/>
                </a:xfrm>
                <a:prstGeom prst="rect">
                  <a:avLst/>
                </a:prstGeom>
                <a:solidFill>
                  <a:schemeClr val="accent2"/>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S</a:t>
                  </a:r>
                  <a:r>
                    <a:rPr lang="en-US" sz="2400" i="1" baseline="-25000" dirty="0" smtClean="0">
                      <a:solidFill>
                        <a:schemeClr val="tx1"/>
                      </a:solidFill>
                    </a:rPr>
                    <a:t>4</a:t>
                  </a:r>
                </a:p>
              </p:txBody>
            </p:sp>
          </p:grpSp>
          <p:grpSp>
            <p:nvGrpSpPr>
              <p:cNvPr id="167" name="Group 166"/>
              <p:cNvGrpSpPr/>
              <p:nvPr/>
            </p:nvGrpSpPr>
            <p:grpSpPr>
              <a:xfrm>
                <a:off x="4246417" y="4250062"/>
                <a:ext cx="454891" cy="1071635"/>
                <a:chOff x="4246417" y="4250062"/>
                <a:chExt cx="454891" cy="1071635"/>
              </a:xfrm>
            </p:grpSpPr>
            <p:cxnSp>
              <p:nvCxnSpPr>
                <p:cNvPr id="125" name="Straight Connector 124"/>
                <p:cNvCxnSpPr>
                  <a:endCxn id="129" idx="0"/>
                </p:cNvCxnSpPr>
                <p:nvPr/>
              </p:nvCxnSpPr>
              <p:spPr>
                <a:xfrm>
                  <a:off x="4473862" y="4250062"/>
                  <a:ext cx="1" cy="321938"/>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26" name="TextBox 125"/>
                <p:cNvSpPr txBox="1"/>
                <p:nvPr/>
              </p:nvSpPr>
              <p:spPr>
                <a:xfrm>
                  <a:off x="4317568" y="4287920"/>
                  <a:ext cx="109004" cy="246221"/>
                </a:xfrm>
                <a:prstGeom prst="rect">
                  <a:avLst/>
                </a:prstGeom>
                <a:noFill/>
              </p:spPr>
              <p:txBody>
                <a:bodyPr wrap="none" lIns="0" tIns="0" rIns="0" bIns="0" rtlCol="0" anchor="t" anchorCtr="0">
                  <a:spAutoFit/>
                </a:bodyPr>
                <a:lstStyle/>
                <a:p>
                  <a:r>
                    <a:rPr lang="en-US" sz="1600" i="1" dirty="0" smtClean="0"/>
                    <a:t>6</a:t>
                  </a:r>
                  <a:endParaRPr lang="en-US" sz="3200" i="1" dirty="0" smtClean="0"/>
                </a:p>
              </p:txBody>
            </p:sp>
            <p:cxnSp>
              <p:nvCxnSpPr>
                <p:cNvPr id="127" name="Straight Connector 126"/>
                <p:cNvCxnSpPr/>
                <p:nvPr/>
              </p:nvCxnSpPr>
              <p:spPr>
                <a:xfrm>
                  <a:off x="4473862" y="4999759"/>
                  <a:ext cx="1" cy="321938"/>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28" name="TextBox 127"/>
                <p:cNvSpPr txBox="1"/>
                <p:nvPr/>
              </p:nvSpPr>
              <p:spPr>
                <a:xfrm>
                  <a:off x="4317568" y="5037617"/>
                  <a:ext cx="109004" cy="246221"/>
                </a:xfrm>
                <a:prstGeom prst="rect">
                  <a:avLst/>
                </a:prstGeom>
                <a:noFill/>
              </p:spPr>
              <p:txBody>
                <a:bodyPr wrap="none" lIns="0" tIns="0" rIns="0" bIns="0" rtlCol="0" anchor="t" anchorCtr="0">
                  <a:spAutoFit/>
                </a:bodyPr>
                <a:lstStyle/>
                <a:p>
                  <a:r>
                    <a:rPr lang="en-US" sz="1600" i="1" dirty="0"/>
                    <a:t>4</a:t>
                  </a:r>
                  <a:endParaRPr lang="en-US" sz="3200" i="1" dirty="0" smtClean="0"/>
                </a:p>
              </p:txBody>
            </p:sp>
            <p:sp>
              <p:nvSpPr>
                <p:cNvPr id="129" name="Rectangle 128"/>
                <p:cNvSpPr/>
                <p:nvPr/>
              </p:nvSpPr>
              <p:spPr>
                <a:xfrm>
                  <a:off x="4246417" y="4572000"/>
                  <a:ext cx="454891" cy="434109"/>
                </a:xfrm>
                <a:prstGeom prst="rect">
                  <a:avLst/>
                </a:prstGeom>
                <a:solidFill>
                  <a:schemeClr val="accent2"/>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S</a:t>
                  </a:r>
                  <a:r>
                    <a:rPr lang="en-US" sz="2400" i="1" baseline="-25000" dirty="0" smtClean="0">
                      <a:solidFill>
                        <a:schemeClr val="tx1"/>
                      </a:solidFill>
                    </a:rPr>
                    <a:t>5</a:t>
                  </a:r>
                </a:p>
              </p:txBody>
            </p:sp>
          </p:grpSp>
          <p:grpSp>
            <p:nvGrpSpPr>
              <p:cNvPr id="168" name="Group 167"/>
              <p:cNvGrpSpPr/>
              <p:nvPr/>
            </p:nvGrpSpPr>
            <p:grpSpPr>
              <a:xfrm>
                <a:off x="5116944" y="4250062"/>
                <a:ext cx="454891" cy="1071635"/>
                <a:chOff x="5116944" y="4250062"/>
                <a:chExt cx="454891" cy="1071635"/>
              </a:xfrm>
            </p:grpSpPr>
            <p:cxnSp>
              <p:nvCxnSpPr>
                <p:cNvPr id="131" name="Straight Connector 130"/>
                <p:cNvCxnSpPr>
                  <a:endCxn id="135" idx="0"/>
                </p:cNvCxnSpPr>
                <p:nvPr/>
              </p:nvCxnSpPr>
              <p:spPr>
                <a:xfrm>
                  <a:off x="5344389" y="4250062"/>
                  <a:ext cx="1" cy="321938"/>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5188095" y="4287920"/>
                  <a:ext cx="109004" cy="246221"/>
                </a:xfrm>
                <a:prstGeom prst="rect">
                  <a:avLst/>
                </a:prstGeom>
                <a:noFill/>
              </p:spPr>
              <p:txBody>
                <a:bodyPr wrap="none" lIns="0" tIns="0" rIns="0" bIns="0" rtlCol="0" anchor="t" anchorCtr="0">
                  <a:spAutoFit/>
                </a:bodyPr>
                <a:lstStyle/>
                <a:p>
                  <a:r>
                    <a:rPr lang="en-US" sz="1600" i="1" dirty="0" smtClean="0"/>
                    <a:t>6</a:t>
                  </a:r>
                  <a:endParaRPr lang="en-US" sz="3200" i="1" dirty="0" smtClean="0"/>
                </a:p>
              </p:txBody>
            </p:sp>
            <p:cxnSp>
              <p:nvCxnSpPr>
                <p:cNvPr id="133" name="Straight Connector 132"/>
                <p:cNvCxnSpPr/>
                <p:nvPr/>
              </p:nvCxnSpPr>
              <p:spPr>
                <a:xfrm>
                  <a:off x="5344389" y="4999759"/>
                  <a:ext cx="1" cy="321938"/>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4" name="TextBox 133"/>
                <p:cNvSpPr txBox="1"/>
                <p:nvPr/>
              </p:nvSpPr>
              <p:spPr>
                <a:xfrm>
                  <a:off x="5188095" y="5037617"/>
                  <a:ext cx="109004" cy="246221"/>
                </a:xfrm>
                <a:prstGeom prst="rect">
                  <a:avLst/>
                </a:prstGeom>
                <a:noFill/>
              </p:spPr>
              <p:txBody>
                <a:bodyPr wrap="none" lIns="0" tIns="0" rIns="0" bIns="0" rtlCol="0" anchor="t" anchorCtr="0">
                  <a:spAutoFit/>
                </a:bodyPr>
                <a:lstStyle/>
                <a:p>
                  <a:r>
                    <a:rPr lang="en-US" sz="1600" i="1" dirty="0"/>
                    <a:t>4</a:t>
                  </a:r>
                  <a:endParaRPr lang="en-US" sz="3200" i="1" dirty="0" smtClean="0"/>
                </a:p>
              </p:txBody>
            </p:sp>
            <p:sp>
              <p:nvSpPr>
                <p:cNvPr id="135" name="Rectangle 134"/>
                <p:cNvSpPr/>
                <p:nvPr/>
              </p:nvSpPr>
              <p:spPr>
                <a:xfrm>
                  <a:off x="5116944" y="4572000"/>
                  <a:ext cx="454891" cy="434109"/>
                </a:xfrm>
                <a:prstGeom prst="rect">
                  <a:avLst/>
                </a:prstGeom>
                <a:solidFill>
                  <a:schemeClr val="accent2"/>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S</a:t>
                  </a:r>
                  <a:r>
                    <a:rPr lang="en-US" sz="2400" i="1" baseline="-25000" dirty="0" smtClean="0">
                      <a:solidFill>
                        <a:schemeClr val="tx1"/>
                      </a:solidFill>
                    </a:rPr>
                    <a:t>6</a:t>
                  </a:r>
                </a:p>
              </p:txBody>
            </p:sp>
          </p:grpSp>
          <p:grpSp>
            <p:nvGrpSpPr>
              <p:cNvPr id="169" name="Group 168"/>
              <p:cNvGrpSpPr/>
              <p:nvPr/>
            </p:nvGrpSpPr>
            <p:grpSpPr>
              <a:xfrm>
                <a:off x="5987471" y="4250062"/>
                <a:ext cx="454891" cy="1071635"/>
                <a:chOff x="5987471" y="4250062"/>
                <a:chExt cx="454891" cy="1071635"/>
              </a:xfrm>
            </p:grpSpPr>
            <p:cxnSp>
              <p:nvCxnSpPr>
                <p:cNvPr id="137" name="Straight Connector 136"/>
                <p:cNvCxnSpPr>
                  <a:endCxn id="141" idx="0"/>
                </p:cNvCxnSpPr>
                <p:nvPr/>
              </p:nvCxnSpPr>
              <p:spPr>
                <a:xfrm>
                  <a:off x="6214916" y="4250062"/>
                  <a:ext cx="1" cy="321938"/>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6058622" y="4287920"/>
                  <a:ext cx="109004" cy="246221"/>
                </a:xfrm>
                <a:prstGeom prst="rect">
                  <a:avLst/>
                </a:prstGeom>
                <a:noFill/>
              </p:spPr>
              <p:txBody>
                <a:bodyPr wrap="none" lIns="0" tIns="0" rIns="0" bIns="0" rtlCol="0" anchor="t" anchorCtr="0">
                  <a:spAutoFit/>
                </a:bodyPr>
                <a:lstStyle/>
                <a:p>
                  <a:r>
                    <a:rPr lang="en-US" sz="1600" i="1" dirty="0" smtClean="0"/>
                    <a:t>6</a:t>
                  </a:r>
                  <a:endParaRPr lang="en-US" sz="3200" i="1" dirty="0" smtClean="0"/>
                </a:p>
              </p:txBody>
            </p:sp>
            <p:cxnSp>
              <p:nvCxnSpPr>
                <p:cNvPr id="139" name="Straight Connector 138"/>
                <p:cNvCxnSpPr/>
                <p:nvPr/>
              </p:nvCxnSpPr>
              <p:spPr>
                <a:xfrm>
                  <a:off x="6214916" y="4999759"/>
                  <a:ext cx="1" cy="321938"/>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0" name="TextBox 139"/>
                <p:cNvSpPr txBox="1"/>
                <p:nvPr/>
              </p:nvSpPr>
              <p:spPr>
                <a:xfrm>
                  <a:off x="6058622" y="5037617"/>
                  <a:ext cx="109004" cy="246221"/>
                </a:xfrm>
                <a:prstGeom prst="rect">
                  <a:avLst/>
                </a:prstGeom>
                <a:noFill/>
              </p:spPr>
              <p:txBody>
                <a:bodyPr wrap="none" lIns="0" tIns="0" rIns="0" bIns="0" rtlCol="0" anchor="t" anchorCtr="0">
                  <a:spAutoFit/>
                </a:bodyPr>
                <a:lstStyle/>
                <a:p>
                  <a:r>
                    <a:rPr lang="en-US" sz="1600" i="1" dirty="0"/>
                    <a:t>4</a:t>
                  </a:r>
                  <a:endParaRPr lang="en-US" sz="3200" i="1" dirty="0" smtClean="0"/>
                </a:p>
              </p:txBody>
            </p:sp>
            <p:sp>
              <p:nvSpPr>
                <p:cNvPr id="141" name="Rectangle 140"/>
                <p:cNvSpPr/>
                <p:nvPr/>
              </p:nvSpPr>
              <p:spPr>
                <a:xfrm>
                  <a:off x="5987471" y="4572000"/>
                  <a:ext cx="454891" cy="434109"/>
                </a:xfrm>
                <a:prstGeom prst="rect">
                  <a:avLst/>
                </a:prstGeom>
                <a:solidFill>
                  <a:schemeClr val="accent2"/>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S</a:t>
                  </a:r>
                  <a:r>
                    <a:rPr lang="en-US" sz="2400" i="1" baseline="-25000" dirty="0" smtClean="0">
                      <a:solidFill>
                        <a:schemeClr val="tx1"/>
                      </a:solidFill>
                    </a:rPr>
                    <a:t>7</a:t>
                  </a:r>
                </a:p>
              </p:txBody>
            </p:sp>
          </p:grpSp>
          <p:grpSp>
            <p:nvGrpSpPr>
              <p:cNvPr id="170" name="Group 169"/>
              <p:cNvGrpSpPr/>
              <p:nvPr/>
            </p:nvGrpSpPr>
            <p:grpSpPr>
              <a:xfrm>
                <a:off x="6857999" y="4250062"/>
                <a:ext cx="454891" cy="1071635"/>
                <a:chOff x="6857999" y="4250062"/>
                <a:chExt cx="454891" cy="1071635"/>
              </a:xfrm>
            </p:grpSpPr>
            <p:cxnSp>
              <p:nvCxnSpPr>
                <p:cNvPr id="143" name="Straight Connector 142"/>
                <p:cNvCxnSpPr>
                  <a:endCxn id="147" idx="0"/>
                </p:cNvCxnSpPr>
                <p:nvPr/>
              </p:nvCxnSpPr>
              <p:spPr>
                <a:xfrm>
                  <a:off x="7085444" y="4250062"/>
                  <a:ext cx="1" cy="321938"/>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4" name="TextBox 143"/>
                <p:cNvSpPr txBox="1"/>
                <p:nvPr/>
              </p:nvSpPr>
              <p:spPr>
                <a:xfrm>
                  <a:off x="6929150" y="4287920"/>
                  <a:ext cx="109004" cy="246221"/>
                </a:xfrm>
                <a:prstGeom prst="rect">
                  <a:avLst/>
                </a:prstGeom>
                <a:noFill/>
              </p:spPr>
              <p:txBody>
                <a:bodyPr wrap="none" lIns="0" tIns="0" rIns="0" bIns="0" rtlCol="0" anchor="t" anchorCtr="0">
                  <a:spAutoFit/>
                </a:bodyPr>
                <a:lstStyle/>
                <a:p>
                  <a:r>
                    <a:rPr lang="en-US" sz="1600" i="1" dirty="0" smtClean="0"/>
                    <a:t>6</a:t>
                  </a:r>
                  <a:endParaRPr lang="en-US" sz="3200" i="1" dirty="0" smtClean="0"/>
                </a:p>
              </p:txBody>
            </p:sp>
            <p:cxnSp>
              <p:nvCxnSpPr>
                <p:cNvPr id="145" name="Straight Connector 144"/>
                <p:cNvCxnSpPr/>
                <p:nvPr/>
              </p:nvCxnSpPr>
              <p:spPr>
                <a:xfrm>
                  <a:off x="7085444" y="4999759"/>
                  <a:ext cx="1" cy="321938"/>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6" name="TextBox 145"/>
                <p:cNvSpPr txBox="1"/>
                <p:nvPr/>
              </p:nvSpPr>
              <p:spPr>
                <a:xfrm>
                  <a:off x="6929150" y="5037617"/>
                  <a:ext cx="109004" cy="246221"/>
                </a:xfrm>
                <a:prstGeom prst="rect">
                  <a:avLst/>
                </a:prstGeom>
                <a:noFill/>
              </p:spPr>
              <p:txBody>
                <a:bodyPr wrap="none" lIns="0" tIns="0" rIns="0" bIns="0" rtlCol="0" anchor="t" anchorCtr="0">
                  <a:spAutoFit/>
                </a:bodyPr>
                <a:lstStyle/>
                <a:p>
                  <a:r>
                    <a:rPr lang="en-US" sz="1600" i="1" dirty="0"/>
                    <a:t>4</a:t>
                  </a:r>
                  <a:endParaRPr lang="en-US" sz="3200" i="1" dirty="0" smtClean="0"/>
                </a:p>
              </p:txBody>
            </p:sp>
            <p:sp>
              <p:nvSpPr>
                <p:cNvPr id="147" name="Rectangle 146"/>
                <p:cNvSpPr/>
                <p:nvPr/>
              </p:nvSpPr>
              <p:spPr>
                <a:xfrm>
                  <a:off x="6857999" y="4572000"/>
                  <a:ext cx="454891" cy="434109"/>
                </a:xfrm>
                <a:prstGeom prst="rect">
                  <a:avLst/>
                </a:prstGeom>
                <a:solidFill>
                  <a:schemeClr val="accent2"/>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tx1"/>
                      </a:solidFill>
                    </a:rPr>
                    <a:t>S</a:t>
                  </a:r>
                  <a:r>
                    <a:rPr lang="en-US" sz="2400" i="1" baseline="-25000" dirty="0" smtClean="0">
                      <a:solidFill>
                        <a:schemeClr val="tx1"/>
                      </a:solidFill>
                    </a:rPr>
                    <a:t>8</a:t>
                  </a:r>
                </a:p>
              </p:txBody>
            </p:sp>
          </p:grpSp>
          <p:cxnSp>
            <p:nvCxnSpPr>
              <p:cNvPr id="148" name="Straight Connector 147"/>
              <p:cNvCxnSpPr/>
              <p:nvPr/>
            </p:nvCxnSpPr>
            <p:spPr>
              <a:xfrm>
                <a:off x="991754" y="5321697"/>
                <a:ext cx="6093691"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grpSp>
        <p:cxnSp>
          <p:nvCxnSpPr>
            <p:cNvPr id="149" name="Straight Connector 148"/>
            <p:cNvCxnSpPr>
              <a:endCxn id="154" idx="0"/>
            </p:cNvCxnSpPr>
            <p:nvPr/>
          </p:nvCxnSpPr>
          <p:spPr>
            <a:xfrm>
              <a:off x="2247900" y="5312104"/>
              <a:ext cx="0" cy="174296"/>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183" name="Group 182"/>
            <p:cNvGrpSpPr/>
            <p:nvPr/>
          </p:nvGrpSpPr>
          <p:grpSpPr>
            <a:xfrm>
              <a:off x="2257021" y="5377310"/>
              <a:ext cx="1404835" cy="369332"/>
              <a:chOff x="2257021" y="5377310"/>
              <a:chExt cx="1404835" cy="369332"/>
            </a:xfrm>
          </p:grpSpPr>
          <p:sp>
            <p:nvSpPr>
              <p:cNvPr id="180" name="TextBox 179"/>
              <p:cNvSpPr txBox="1"/>
              <p:nvPr/>
            </p:nvSpPr>
            <p:spPr>
              <a:xfrm>
                <a:off x="2804249" y="5377310"/>
                <a:ext cx="857607" cy="369332"/>
              </a:xfrm>
              <a:prstGeom prst="rect">
                <a:avLst/>
              </a:prstGeom>
              <a:noFill/>
            </p:spPr>
            <p:txBody>
              <a:bodyPr wrap="none" lIns="0" tIns="0" rIns="0" bIns="0" rtlCol="0" anchor="t" anchorCtr="0">
                <a:spAutoFit/>
              </a:bodyPr>
              <a:lstStyle/>
              <a:p>
                <a:r>
                  <a:rPr lang="en-US" sz="2400" i="1" dirty="0" smtClean="0"/>
                  <a:t>32 bits</a:t>
                </a:r>
              </a:p>
            </p:txBody>
          </p:sp>
          <p:cxnSp>
            <p:nvCxnSpPr>
              <p:cNvPr id="182" name="Straight Connector 181"/>
              <p:cNvCxnSpPr>
                <a:endCxn id="180" idx="1"/>
              </p:cNvCxnSpPr>
              <p:nvPr/>
            </p:nvCxnSpPr>
            <p:spPr>
              <a:xfrm>
                <a:off x="2257021" y="5408845"/>
                <a:ext cx="547228" cy="153131"/>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grpSp>
      </p:grpSp>
      <p:sp>
        <p:nvSpPr>
          <p:cNvPr id="190" name="TextBox 189"/>
          <p:cNvSpPr txBox="1"/>
          <p:nvPr/>
        </p:nvSpPr>
        <p:spPr>
          <a:xfrm>
            <a:off x="4327093" y="5536951"/>
            <a:ext cx="4882299" cy="861774"/>
          </a:xfrm>
          <a:prstGeom prst="rect">
            <a:avLst/>
          </a:prstGeom>
          <a:noFill/>
        </p:spPr>
        <p:txBody>
          <a:bodyPr wrap="none" lIns="0" tIns="0" rIns="0" bIns="0" rtlCol="0" anchor="t" anchorCtr="0">
            <a:spAutoFit/>
          </a:bodyPr>
          <a:lstStyle/>
          <a:p>
            <a:r>
              <a:rPr lang="en-US" sz="2800" dirty="0" smtClean="0"/>
              <a:t>S-box: function {0,1}</a:t>
            </a:r>
            <a:r>
              <a:rPr lang="en-US" sz="2800" baseline="30000" dirty="0" smtClean="0"/>
              <a:t>6</a:t>
            </a:r>
            <a:r>
              <a:rPr lang="en-US" sz="2800" dirty="0" smtClean="0"/>
              <a:t> ⟶ </a:t>
            </a:r>
            <a:r>
              <a:rPr lang="en-US" sz="2800" dirty="0" smtClean="0">
                <a:sym typeface="Wingdings" pitchFamily="2" charset="2"/>
              </a:rPr>
              <a:t>{0,1}</a:t>
            </a:r>
            <a:r>
              <a:rPr lang="en-US" sz="2800" baseline="30000" dirty="0" smtClean="0">
                <a:sym typeface="Wingdings" pitchFamily="2" charset="2"/>
              </a:rPr>
              <a:t>4</a:t>
            </a:r>
            <a:r>
              <a:rPr lang="en-US" sz="2800" dirty="0" smtClean="0">
                <a:sym typeface="Wingdings" pitchFamily="2" charset="2"/>
              </a:rPr>
              <a:t>, </a:t>
            </a:r>
            <a:br>
              <a:rPr lang="en-US" sz="2800" dirty="0" smtClean="0">
                <a:sym typeface="Wingdings" pitchFamily="2" charset="2"/>
              </a:rPr>
            </a:br>
            <a:r>
              <a:rPr lang="en-US" sz="2800" dirty="0" smtClean="0">
                <a:sym typeface="Wingdings" pitchFamily="2" charset="2"/>
              </a:rPr>
              <a:t>implemented as lookup table.</a:t>
            </a:r>
            <a:r>
              <a:rPr lang="en-US" sz="2800" dirty="0" smtClean="0"/>
              <a:t> </a:t>
            </a:r>
          </a:p>
        </p:txBody>
      </p:sp>
      <p:sp>
        <p:nvSpPr>
          <p:cNvPr id="3" name="Slide Number Placeholder 2"/>
          <p:cNvSpPr>
            <a:spLocks noGrp="1"/>
          </p:cNvSpPr>
          <p:nvPr>
            <p:ph type="sldNum" sz="quarter" idx="12"/>
          </p:nvPr>
        </p:nvSpPr>
        <p:spPr/>
        <p:txBody>
          <a:bodyPr/>
          <a:lstStyle/>
          <a:p>
            <a:fld id="{A887439D-C917-4EDB-AE93-DD258BDEFED5}" type="slidenum">
              <a:rPr lang="en-US" smtClean="0"/>
              <a:t>12</a:t>
            </a:fld>
            <a:endParaRPr lang="en-US" dirty="0"/>
          </a:p>
        </p:txBody>
      </p:sp>
    </p:spTree>
    <p:extLst>
      <p:ext uri="{BB962C8B-B14F-4D97-AF65-F5344CB8AC3E}">
        <p14:creationId xmlns:p14="http://schemas.microsoft.com/office/powerpoint/2010/main" val="83622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93125" cy="727075"/>
          </a:xfrm>
        </p:spPr>
        <p:txBody>
          <a:bodyPr>
            <a:normAutofit fontScale="90000"/>
          </a:bodyPr>
          <a:lstStyle/>
          <a:p>
            <a:r>
              <a:rPr lang="en-US" dirty="0" smtClean="0"/>
              <a:t>The S-boxes</a:t>
            </a:r>
            <a:endParaRPr lang="en-US" dirty="0"/>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4500" y="1447800"/>
            <a:ext cx="5715000" cy="689015"/>
          </a:xfrm>
        </p:spPr>
      </p:pic>
      <p:pic>
        <p:nvPicPr>
          <p:cNvPr id="33" name="Content Placeholder 3"/>
          <p:cNvPicPr>
            <a:picLocks noChangeAspect="1"/>
          </p:cNvPicPr>
          <p:nvPr/>
        </p:nvPicPr>
        <p:blipFill rotWithShape="1">
          <a:blip r:embed="rId4"/>
          <a:srcRect l="-458" r="163"/>
          <a:stretch/>
        </p:blipFill>
        <p:spPr>
          <a:xfrm>
            <a:off x="502485" y="3124200"/>
            <a:ext cx="8139030" cy="2000250"/>
          </a:xfrm>
          <a:prstGeom prst="rect">
            <a:avLst/>
          </a:prstGeom>
        </p:spPr>
      </p:pic>
      <p:sp>
        <p:nvSpPr>
          <p:cNvPr id="3" name="Slide Number Placeholder 2"/>
          <p:cNvSpPr>
            <a:spLocks noGrp="1"/>
          </p:cNvSpPr>
          <p:nvPr>
            <p:ph type="sldNum" sz="quarter" idx="12"/>
          </p:nvPr>
        </p:nvSpPr>
        <p:spPr/>
        <p:txBody>
          <a:bodyPr/>
          <a:lstStyle/>
          <a:p>
            <a:fld id="{A887439D-C917-4EDB-AE93-DD258BDEFED5}" type="slidenum">
              <a:rPr lang="en-US" smtClean="0"/>
              <a:t>13</a:t>
            </a:fld>
            <a:endParaRPr lang="en-US" dirty="0"/>
          </a:p>
        </p:txBody>
      </p:sp>
      <p:sp>
        <p:nvSpPr>
          <p:cNvPr id="4" name="TextBox 3"/>
          <p:cNvSpPr txBox="1"/>
          <p:nvPr/>
        </p:nvSpPr>
        <p:spPr>
          <a:xfrm>
            <a:off x="2727745" y="2362200"/>
            <a:ext cx="3688510" cy="492443"/>
          </a:xfrm>
          <a:prstGeom prst="rect">
            <a:avLst/>
          </a:prstGeom>
          <a:noFill/>
        </p:spPr>
        <p:txBody>
          <a:bodyPr wrap="none" lIns="0" tIns="0" rIns="0" bIns="0" rtlCol="0" anchor="t" anchorCtr="0">
            <a:spAutoFit/>
          </a:bodyPr>
          <a:lstStyle/>
          <a:p>
            <a:pPr algn="ctr"/>
            <a:r>
              <a:rPr lang="en-US" sz="3200" dirty="0" smtClean="0"/>
              <a:t>e.g., 011011 ⟶ 1001</a:t>
            </a:r>
          </a:p>
        </p:txBody>
      </p:sp>
    </p:spTree>
    <p:extLst>
      <p:ext uri="{BB962C8B-B14F-4D97-AF65-F5344CB8AC3E}">
        <p14:creationId xmlns:p14="http://schemas.microsoft.com/office/powerpoint/2010/main" val="3090491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S-boxes</a:t>
            </a:r>
          </a:p>
        </p:txBody>
      </p:sp>
      <p:sp>
        <p:nvSpPr>
          <p:cNvPr id="6" name="Content Placeholder 5"/>
          <p:cNvSpPr>
            <a:spLocks noGrp="1"/>
          </p:cNvSpPr>
          <p:nvPr>
            <p:ph idx="1"/>
          </p:nvPr>
        </p:nvSpPr>
        <p:spPr/>
        <p:txBody>
          <a:bodyPr>
            <a:normAutofit/>
          </a:bodyPr>
          <a:lstStyle/>
          <a:p>
            <a:pPr marL="0" indent="0">
              <a:buNone/>
            </a:pPr>
            <a:r>
              <a:rPr lang="en-US" sz="2800" dirty="0" smtClean="0"/>
              <a:t>"</a:t>
            </a:r>
            <a:r>
              <a:rPr lang="en-US" sz="2800" dirty="0"/>
              <a:t>We sent the S-boxes off to Washington. They came back and were all different</a:t>
            </a:r>
            <a:r>
              <a:rPr lang="en-US" sz="2800" dirty="0" smtClean="0"/>
              <a:t>.“</a:t>
            </a:r>
          </a:p>
          <a:p>
            <a:pPr marL="0" indent="0">
              <a:buNone/>
            </a:pPr>
            <a:r>
              <a:rPr lang="en-US" sz="2800" dirty="0"/>
              <a:t> </a:t>
            </a:r>
            <a:r>
              <a:rPr lang="en-US" sz="2800" dirty="0" smtClean="0"/>
              <a:t>--- </a:t>
            </a:r>
            <a:r>
              <a:rPr lang="en-US" sz="2800" dirty="0"/>
              <a:t>Alan </a:t>
            </a:r>
            <a:r>
              <a:rPr lang="en-US" sz="2800" dirty="0" err="1"/>
              <a:t>Konheim</a:t>
            </a:r>
            <a:r>
              <a:rPr lang="en-US" sz="2800" dirty="0"/>
              <a:t> (one of the designers of DES) </a:t>
            </a:r>
            <a:endParaRPr lang="en-US" sz="2800" dirty="0" smtClean="0"/>
          </a:p>
          <a:p>
            <a:pPr marL="0" indent="0">
              <a:buNone/>
            </a:pPr>
            <a:endParaRPr lang="en-US" sz="2800" dirty="0" smtClean="0"/>
          </a:p>
          <a:p>
            <a:pPr marL="0" indent="0">
              <a:buNone/>
            </a:pPr>
            <a:r>
              <a:rPr lang="en-US" sz="2800" dirty="0" smtClean="0"/>
              <a:t>1990: (Re-)Discovery of differential cryptanalysis</a:t>
            </a:r>
          </a:p>
          <a:p>
            <a:pPr marL="342900" lvl="1" indent="0">
              <a:buNone/>
            </a:pPr>
            <a:r>
              <a:rPr lang="en-US" sz="2400" dirty="0" smtClean="0"/>
              <a:t>DES S-boxes resistant to differential cryptanalysis!</a:t>
            </a:r>
          </a:p>
          <a:p>
            <a:pPr marL="342900" lvl="1" indent="0">
              <a:buNone/>
            </a:pPr>
            <a:r>
              <a:rPr lang="en-US" sz="2400" dirty="0"/>
              <a:t>-</a:t>
            </a:r>
            <a:r>
              <a:rPr lang="en-US" sz="2400" dirty="0" smtClean="0"/>
              <a:t>&gt; Both IBM and NSA likely knew of attacks, but they were classified</a:t>
            </a:r>
            <a:endParaRPr lang="en-US" sz="2400" dirty="0"/>
          </a:p>
        </p:txBody>
      </p:sp>
      <p:sp>
        <p:nvSpPr>
          <p:cNvPr id="4" name="Slide Number Placeholder 3"/>
          <p:cNvSpPr>
            <a:spLocks noGrp="1"/>
          </p:cNvSpPr>
          <p:nvPr>
            <p:ph type="sldNum" sz="quarter" idx="12"/>
          </p:nvPr>
        </p:nvSpPr>
        <p:spPr/>
        <p:txBody>
          <a:bodyPr/>
          <a:lstStyle/>
          <a:p>
            <a:fld id="{A887439D-C917-4EDB-AE93-DD258BDEFED5}" type="slidenum">
              <a:rPr lang="en-US" smtClean="0"/>
              <a:t>14</a:t>
            </a:fld>
            <a:endParaRPr lang="en-US" dirty="0"/>
          </a:p>
        </p:txBody>
      </p:sp>
    </p:spTree>
    <p:extLst>
      <p:ext uri="{BB962C8B-B14F-4D97-AF65-F5344CB8AC3E}">
        <p14:creationId xmlns:p14="http://schemas.microsoft.com/office/powerpoint/2010/main" val="3698308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Block cipher attacks</a:t>
            </a:r>
            <a:endParaRPr lang="en-US" dirty="0"/>
          </a:p>
        </p:txBody>
      </p:sp>
      <p:sp>
        <p:nvSpPr>
          <p:cNvPr id="2" name="Slide Number Placeholder 1"/>
          <p:cNvSpPr>
            <a:spLocks noGrp="1"/>
          </p:cNvSpPr>
          <p:nvPr>
            <p:ph type="sldNum" sz="quarter" idx="12"/>
          </p:nvPr>
        </p:nvSpPr>
        <p:spPr/>
        <p:txBody>
          <a:bodyPr/>
          <a:lstStyle/>
          <a:p>
            <a:fld id="{B747839D-A323-47F3-909F-548499399628}" type="slidenum">
              <a:rPr lang="en-US" smtClean="0"/>
              <a:t>15</a:t>
            </a:fld>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18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Exhaustive Search for block cipher key</a:t>
            </a:r>
          </a:p>
        </p:txBody>
      </p:sp>
      <p:sp>
        <p:nvSpPr>
          <p:cNvPr id="3" name="Content Placeholder 2"/>
          <p:cNvSpPr>
            <a:spLocks noGrp="1"/>
          </p:cNvSpPr>
          <p:nvPr>
            <p:ph idx="1"/>
          </p:nvPr>
        </p:nvSpPr>
        <p:spPr/>
        <p:txBody>
          <a:bodyPr>
            <a:normAutofit/>
          </a:bodyPr>
          <a:lstStyle/>
          <a:p>
            <a:pPr marL="0" indent="0">
              <a:buNone/>
            </a:pPr>
            <a:r>
              <a:rPr lang="en-US" sz="2800" b="1" dirty="0"/>
              <a:t>Goal</a:t>
            </a:r>
            <a:r>
              <a:rPr lang="en-US" sz="2800" dirty="0"/>
              <a:t>:   given a few </a:t>
            </a:r>
            <a:r>
              <a:rPr lang="en-US" sz="2800" dirty="0" smtClean="0"/>
              <a:t>input </a:t>
            </a:r>
            <a:r>
              <a:rPr lang="en-US" sz="2800" dirty="0"/>
              <a:t>output pairs</a:t>
            </a:r>
          </a:p>
          <a:p>
            <a:pPr marL="0" indent="0">
              <a:buNone/>
            </a:pPr>
            <a:r>
              <a:rPr lang="en-US" sz="2800" dirty="0"/>
              <a:t>         (m</a:t>
            </a:r>
            <a:r>
              <a:rPr lang="en-US" sz="2800" baseline="-25000" dirty="0"/>
              <a:t>i</a:t>
            </a:r>
            <a:r>
              <a:rPr lang="en-US" sz="2800" dirty="0"/>
              <a:t>, c</a:t>
            </a:r>
            <a:r>
              <a:rPr lang="en-US" sz="2800" baseline="-25000" dirty="0"/>
              <a:t>i</a:t>
            </a:r>
            <a:r>
              <a:rPr lang="en-US" sz="2800" dirty="0"/>
              <a:t> = E(k, m</a:t>
            </a:r>
            <a:r>
              <a:rPr lang="en-US" sz="2800" baseline="-25000" dirty="0"/>
              <a:t>i</a:t>
            </a:r>
            <a:r>
              <a:rPr lang="en-US" sz="2800" dirty="0"/>
              <a:t>))   </a:t>
            </a:r>
            <a:r>
              <a:rPr lang="en-US" sz="2800" dirty="0" err="1"/>
              <a:t>i</a:t>
            </a:r>
            <a:r>
              <a:rPr lang="en-US" sz="2800" dirty="0"/>
              <a:t>=1,..,n	find key k.</a:t>
            </a:r>
          </a:p>
          <a:p>
            <a:pPr marL="0" indent="0">
              <a:spcBef>
                <a:spcPts val="2376"/>
              </a:spcBef>
              <a:buNone/>
            </a:pPr>
            <a:r>
              <a:rPr lang="en-US" sz="2800" b="1" dirty="0" smtClean="0"/>
              <a:t>Attack</a:t>
            </a:r>
            <a:r>
              <a:rPr lang="en-US" sz="2800" dirty="0" smtClean="0"/>
              <a:t>: Brute force to find the key k. </a:t>
            </a:r>
          </a:p>
          <a:p>
            <a:pPr marL="0" indent="0">
              <a:spcBef>
                <a:spcPts val="2376"/>
              </a:spcBef>
              <a:buNone/>
            </a:pPr>
            <a:r>
              <a:rPr lang="en-US" sz="2800" dirty="0" smtClean="0"/>
              <a:t>Homework: What is the probability that the key </a:t>
            </a:r>
            <a:r>
              <a:rPr lang="en-US" sz="2800" i="1" dirty="0" smtClean="0"/>
              <a:t>k</a:t>
            </a:r>
            <a:r>
              <a:rPr lang="en-US" sz="2800" dirty="0" smtClean="0"/>
              <a:t> found with one &lt;</a:t>
            </a:r>
            <a:r>
              <a:rPr lang="en-US" sz="2800" dirty="0" err="1" smtClean="0"/>
              <a:t>m,c</a:t>
            </a:r>
            <a:r>
              <a:rPr lang="en-US" sz="2800" dirty="0" smtClean="0"/>
              <a:t>&gt; pair is correct? For two pairs?</a:t>
            </a:r>
            <a:endParaRPr lang="en-US" sz="2800" dirty="0"/>
          </a:p>
        </p:txBody>
      </p:sp>
      <p:sp>
        <p:nvSpPr>
          <p:cNvPr id="7" name="Slide Number Placeholder 6"/>
          <p:cNvSpPr>
            <a:spLocks noGrp="1"/>
          </p:cNvSpPr>
          <p:nvPr>
            <p:ph type="sldNum" sz="quarter" idx="12"/>
          </p:nvPr>
        </p:nvSpPr>
        <p:spPr/>
        <p:txBody>
          <a:bodyPr/>
          <a:lstStyle/>
          <a:p>
            <a:fld id="{A887439D-C917-4EDB-AE93-DD258BDEFED5}" type="slidenum">
              <a:rPr lang="en-US" smtClean="0"/>
              <a:t>16</a:t>
            </a:fld>
            <a:endParaRPr lang="en-US" dirty="0"/>
          </a:p>
        </p:txBody>
      </p:sp>
    </p:spTree>
    <p:extLst>
      <p:ext uri="{BB962C8B-B14F-4D97-AF65-F5344CB8AC3E}">
        <p14:creationId xmlns:p14="http://schemas.microsoft.com/office/powerpoint/2010/main" val="200044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39800"/>
            <a:ext cx="8610600" cy="5765800"/>
          </a:xfrm>
        </p:spPr>
        <p:txBody>
          <a:bodyPr>
            <a:normAutofit fontScale="85000" lnSpcReduction="10000"/>
          </a:bodyPr>
          <a:lstStyle/>
          <a:p>
            <a:pPr marL="0" indent="0">
              <a:buNone/>
              <a:tabLst>
                <a:tab pos="914400" algn="l"/>
              </a:tabLst>
            </a:pPr>
            <a:r>
              <a:rPr lang="en-US" dirty="0"/>
              <a:t> </a:t>
            </a:r>
            <a:r>
              <a:rPr lang="en-US" dirty="0" smtClean="0"/>
              <a:t>  </a:t>
            </a:r>
            <a:r>
              <a:rPr lang="en-US" dirty="0" err="1" smtClean="0"/>
              <a:t>msg</a:t>
            </a:r>
            <a:r>
              <a:rPr lang="en-US" dirty="0" smtClean="0"/>
              <a:t> = </a:t>
            </a:r>
            <a:r>
              <a:rPr lang="en-US" dirty="0" smtClean="0">
                <a:latin typeface="Courier New"/>
                <a:cs typeface="Courier New"/>
              </a:rPr>
              <a:t>“The unknown messages </a:t>
            </a:r>
            <a:r>
              <a:rPr lang="en-US" dirty="0" err="1" smtClean="0">
                <a:latin typeface="Courier New"/>
                <a:cs typeface="Courier New"/>
              </a:rPr>
              <a:t>is:XXXXXXXX</a:t>
            </a:r>
            <a:r>
              <a:rPr lang="en-US" dirty="0" smtClean="0">
                <a:latin typeface="Courier New"/>
                <a:cs typeface="Courier New"/>
              </a:rPr>
              <a:t>…“</a:t>
            </a:r>
          </a:p>
          <a:p>
            <a:pPr marL="0" indent="0">
              <a:buNone/>
              <a:tabLst>
                <a:tab pos="914400" algn="l"/>
              </a:tabLst>
            </a:pPr>
            <a:r>
              <a:rPr lang="en-US" dirty="0"/>
              <a:t> </a:t>
            </a:r>
            <a:r>
              <a:rPr lang="en-US" dirty="0" smtClean="0"/>
              <a:t>  CT    =</a:t>
            </a:r>
            <a:endParaRPr lang="en-US" baseline="-25000" dirty="0"/>
          </a:p>
          <a:p>
            <a:pPr marL="0" indent="0">
              <a:buNone/>
              <a:tabLst>
                <a:tab pos="914400" algn="l"/>
              </a:tabLst>
            </a:pPr>
            <a:endParaRPr lang="en-US" b="1" dirty="0" smtClean="0"/>
          </a:p>
          <a:p>
            <a:pPr marL="0" indent="0">
              <a:buNone/>
              <a:tabLst>
                <a:tab pos="914400" algn="l"/>
              </a:tabLst>
            </a:pPr>
            <a:r>
              <a:rPr lang="en-US" b="1" dirty="0" smtClean="0"/>
              <a:t>Goal</a:t>
            </a:r>
            <a:r>
              <a:rPr lang="en-US" dirty="0" smtClean="0"/>
              <a:t>:    find   k ∈ {</a:t>
            </a:r>
            <a:r>
              <a:rPr lang="en-US" dirty="0"/>
              <a:t>0,1</a:t>
            </a:r>
            <a:r>
              <a:rPr lang="en-US" dirty="0" smtClean="0"/>
              <a:t>}</a:t>
            </a:r>
            <a:r>
              <a:rPr lang="en-US" baseline="30000" dirty="0" smtClean="0"/>
              <a:t>56</a:t>
            </a:r>
            <a:r>
              <a:rPr lang="en-US" dirty="0" smtClean="0"/>
              <a:t>   </a:t>
            </a:r>
            <a:r>
              <a:rPr lang="en-US" dirty="0" err="1" smtClean="0"/>
              <a:t>s.t.</a:t>
            </a:r>
            <a:r>
              <a:rPr lang="en-US" dirty="0" smtClean="0"/>
              <a:t>    DES(k, m</a:t>
            </a:r>
            <a:r>
              <a:rPr lang="en-US" baseline="-25000" dirty="0" smtClean="0"/>
              <a:t>i</a:t>
            </a:r>
            <a:r>
              <a:rPr lang="en-US" dirty="0" smtClean="0"/>
              <a:t>) = c</a:t>
            </a:r>
            <a:r>
              <a:rPr lang="en-US" baseline="-25000" dirty="0" smtClean="0"/>
              <a:t>i </a:t>
            </a:r>
            <a:r>
              <a:rPr lang="en-US" dirty="0" smtClean="0"/>
              <a:t>  for  </a:t>
            </a:r>
            <a:r>
              <a:rPr lang="en-US" dirty="0" err="1" smtClean="0"/>
              <a:t>i</a:t>
            </a:r>
            <a:r>
              <a:rPr lang="en-US" dirty="0" smtClean="0"/>
              <a:t>=1,2,3</a:t>
            </a:r>
          </a:p>
          <a:p>
            <a:pPr marL="0" indent="0">
              <a:buNone/>
              <a:tabLst>
                <a:tab pos="914400" algn="l"/>
              </a:tabLst>
            </a:pPr>
            <a:r>
              <a:rPr lang="en-US" dirty="0" smtClean="0"/>
              <a:t>How expensive is it to reveal DES</a:t>
            </a:r>
            <a:r>
              <a:rPr lang="en-US" baseline="30000" dirty="0" smtClean="0"/>
              <a:t>-1</a:t>
            </a:r>
            <a:r>
              <a:rPr lang="en-US" dirty="0" smtClean="0"/>
              <a:t>(k, c</a:t>
            </a:r>
            <a:r>
              <a:rPr lang="en-US" baseline="-25000" dirty="0" smtClean="0"/>
              <a:t>4</a:t>
            </a:r>
            <a:r>
              <a:rPr lang="en-US" dirty="0" smtClean="0"/>
              <a:t>)?</a:t>
            </a:r>
            <a:endParaRPr lang="en-US" dirty="0"/>
          </a:p>
          <a:p>
            <a:pPr marL="0" indent="0">
              <a:spcBef>
                <a:spcPts val="2424"/>
              </a:spcBef>
              <a:buNone/>
              <a:tabLst>
                <a:tab pos="914400" algn="l"/>
              </a:tabLst>
            </a:pPr>
            <a:endParaRPr lang="en-US" dirty="0" smtClean="0"/>
          </a:p>
          <a:p>
            <a:pPr marL="0" indent="0">
              <a:spcBef>
                <a:spcPts val="2424"/>
              </a:spcBef>
              <a:buNone/>
              <a:tabLst>
                <a:tab pos="914400" algn="l"/>
              </a:tabLst>
            </a:pPr>
            <a:endParaRPr lang="en-US" dirty="0"/>
          </a:p>
          <a:p>
            <a:pPr marL="0" indent="0">
              <a:spcBef>
                <a:spcPts val="2424"/>
              </a:spcBef>
              <a:buNone/>
              <a:tabLst>
                <a:tab pos="914400" algn="l"/>
              </a:tabLst>
            </a:pPr>
            <a:endParaRPr lang="en-US" dirty="0" smtClean="0"/>
          </a:p>
          <a:p>
            <a:pPr marL="0" indent="0">
              <a:spcBef>
                <a:spcPts val="2424"/>
              </a:spcBef>
              <a:buNone/>
              <a:tabLst>
                <a:tab pos="914400" algn="l"/>
              </a:tabLst>
            </a:pPr>
            <a:endParaRPr lang="en-US" dirty="0" smtClean="0"/>
          </a:p>
          <a:p>
            <a:pPr marL="0" indent="0">
              <a:spcBef>
                <a:spcPts val="2424"/>
              </a:spcBef>
              <a:buNone/>
              <a:tabLst>
                <a:tab pos="914400" algn="l"/>
              </a:tabLst>
            </a:pPr>
            <a:r>
              <a:rPr lang="en-US" dirty="0" smtClean="0"/>
              <a:t>⇒   56-bit ciphers should not be used    </a:t>
            </a:r>
            <a:r>
              <a:rPr lang="en-US" sz="2000" dirty="0" smtClean="0"/>
              <a:t>(128-bit key ⇒ 2</a:t>
            </a:r>
            <a:r>
              <a:rPr lang="en-US" sz="2000" baseline="30000" dirty="0" smtClean="0"/>
              <a:t>72</a:t>
            </a:r>
            <a:r>
              <a:rPr lang="en-US" sz="2000" dirty="0" smtClean="0"/>
              <a:t> days)</a:t>
            </a:r>
            <a:endParaRPr lang="en-US" dirty="0"/>
          </a:p>
          <a:p>
            <a:pPr marL="0" indent="0">
              <a:buNone/>
              <a:tabLst>
                <a:tab pos="914400" algn="l"/>
              </a:tabLst>
            </a:pPr>
            <a:endParaRPr lang="en-US" baseline="-25000" dirty="0"/>
          </a:p>
        </p:txBody>
      </p:sp>
      <p:sp>
        <p:nvSpPr>
          <p:cNvPr id="5" name="Rectangle 4"/>
          <p:cNvSpPr/>
          <p:nvPr/>
        </p:nvSpPr>
        <p:spPr>
          <a:xfrm>
            <a:off x="1828800" y="943493"/>
            <a:ext cx="1653987" cy="957814"/>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bIns="91440" rtlCol="0" anchor="b"/>
          <a:lstStyle/>
          <a:p>
            <a:pPr algn="ctr"/>
            <a:r>
              <a:rPr lang="en-US" sz="2800" dirty="0" smtClean="0">
                <a:solidFill>
                  <a:schemeClr val="tx1"/>
                </a:solidFill>
              </a:rPr>
              <a:t>c</a:t>
            </a:r>
            <a:r>
              <a:rPr lang="en-US" sz="2800" baseline="-25000" dirty="0" smtClean="0">
                <a:solidFill>
                  <a:schemeClr val="tx1"/>
                </a:solidFill>
              </a:rPr>
              <a:t>1</a:t>
            </a:r>
            <a:endParaRPr lang="en-US" baseline="-25000" dirty="0">
              <a:solidFill>
                <a:schemeClr val="tx1"/>
              </a:solidFill>
            </a:endParaRPr>
          </a:p>
        </p:txBody>
      </p:sp>
      <p:sp>
        <p:nvSpPr>
          <p:cNvPr id="2" name="Title 1"/>
          <p:cNvSpPr>
            <a:spLocks noGrp="1"/>
          </p:cNvSpPr>
          <p:nvPr>
            <p:ph type="title"/>
          </p:nvPr>
        </p:nvSpPr>
        <p:spPr>
          <a:xfrm>
            <a:off x="457200" y="-228600"/>
            <a:ext cx="8229600" cy="1143000"/>
          </a:xfrm>
        </p:spPr>
        <p:txBody>
          <a:bodyPr/>
          <a:lstStyle/>
          <a:p>
            <a:r>
              <a:rPr lang="en-US" dirty="0" smtClean="0"/>
              <a:t>DES challenge</a:t>
            </a:r>
            <a:endParaRPr lang="en-US" dirty="0"/>
          </a:p>
        </p:txBody>
      </p:sp>
      <p:sp>
        <p:nvSpPr>
          <p:cNvPr id="4" name="Slide Number Placeholder 3"/>
          <p:cNvSpPr>
            <a:spLocks noGrp="1"/>
          </p:cNvSpPr>
          <p:nvPr>
            <p:ph type="sldNum" sz="quarter" idx="12"/>
          </p:nvPr>
        </p:nvSpPr>
        <p:spPr/>
        <p:txBody>
          <a:bodyPr/>
          <a:lstStyle/>
          <a:p>
            <a:fld id="{A887439D-C917-4EDB-AE93-DD258BDEFED5}" type="slidenum">
              <a:rPr lang="en-US" smtClean="0"/>
              <a:t>17</a:t>
            </a:fld>
            <a:endParaRPr lang="en-US" dirty="0"/>
          </a:p>
        </p:txBody>
      </p:sp>
      <p:sp>
        <p:nvSpPr>
          <p:cNvPr id="14" name="Rectangle 13"/>
          <p:cNvSpPr/>
          <p:nvPr/>
        </p:nvSpPr>
        <p:spPr>
          <a:xfrm>
            <a:off x="3487268" y="943493"/>
            <a:ext cx="1653987" cy="957814"/>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bIns="91440" rtlCol="0" anchor="b"/>
          <a:lstStyle/>
          <a:p>
            <a:pPr algn="ctr"/>
            <a:r>
              <a:rPr lang="en-US" sz="2800" dirty="0" smtClean="0">
                <a:solidFill>
                  <a:schemeClr val="tx1"/>
                </a:solidFill>
              </a:rPr>
              <a:t>c</a:t>
            </a:r>
            <a:r>
              <a:rPr lang="en-US" sz="2800" baseline="-25000" dirty="0" smtClean="0">
                <a:solidFill>
                  <a:schemeClr val="tx1"/>
                </a:solidFill>
              </a:rPr>
              <a:t>2</a:t>
            </a:r>
            <a:endParaRPr lang="en-US" baseline="-25000" dirty="0">
              <a:solidFill>
                <a:schemeClr val="tx1"/>
              </a:solidFill>
            </a:endParaRPr>
          </a:p>
        </p:txBody>
      </p:sp>
      <p:sp>
        <p:nvSpPr>
          <p:cNvPr id="15" name="Rectangle 14"/>
          <p:cNvSpPr/>
          <p:nvPr/>
        </p:nvSpPr>
        <p:spPr>
          <a:xfrm>
            <a:off x="5145736" y="943493"/>
            <a:ext cx="1653987" cy="957814"/>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bIns="91440" rtlCol="0" anchor="b"/>
          <a:lstStyle/>
          <a:p>
            <a:pPr algn="ctr"/>
            <a:r>
              <a:rPr lang="en-US" sz="2800" dirty="0" smtClean="0">
                <a:solidFill>
                  <a:schemeClr val="tx1"/>
                </a:solidFill>
              </a:rPr>
              <a:t>c</a:t>
            </a:r>
            <a:r>
              <a:rPr lang="en-US" sz="2800" baseline="-25000" dirty="0" smtClean="0">
                <a:solidFill>
                  <a:schemeClr val="tx1"/>
                </a:solidFill>
              </a:rPr>
              <a:t>3</a:t>
            </a:r>
            <a:endParaRPr lang="en-US" baseline="-25000" dirty="0">
              <a:solidFill>
                <a:schemeClr val="tx1"/>
              </a:solidFill>
            </a:endParaRPr>
          </a:p>
        </p:txBody>
      </p:sp>
      <p:sp>
        <p:nvSpPr>
          <p:cNvPr id="16" name="Rectangle 15"/>
          <p:cNvSpPr/>
          <p:nvPr/>
        </p:nvSpPr>
        <p:spPr>
          <a:xfrm>
            <a:off x="6804205" y="943493"/>
            <a:ext cx="1653987" cy="957814"/>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bIns="91440" rtlCol="0" anchor="b"/>
          <a:lstStyle/>
          <a:p>
            <a:pPr algn="ctr"/>
            <a:r>
              <a:rPr lang="en-US" sz="2800" dirty="0" smtClean="0">
                <a:solidFill>
                  <a:schemeClr val="tx1"/>
                </a:solidFill>
              </a:rPr>
              <a:t>c</a:t>
            </a:r>
            <a:r>
              <a:rPr lang="en-US" sz="2800" baseline="-25000" dirty="0" smtClean="0">
                <a:solidFill>
                  <a:schemeClr val="tx1"/>
                </a:solidFill>
              </a:rPr>
              <a:t>4</a:t>
            </a:r>
            <a:endParaRPr lang="en-US" baseline="-2500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47675204"/>
              </p:ext>
            </p:extLst>
          </p:nvPr>
        </p:nvGraphicFramePr>
        <p:xfrm>
          <a:off x="288174" y="3581400"/>
          <a:ext cx="8567652" cy="2286000"/>
        </p:xfrm>
        <a:graphic>
          <a:graphicData uri="http://schemas.openxmlformats.org/drawingml/2006/table">
            <a:tbl>
              <a:tblPr bandRow="1">
                <a:tableStyleId>{5C22544A-7EE6-4342-B048-85BDC9FD1C3A}</a:tableStyleId>
              </a:tblPr>
              <a:tblGrid>
                <a:gridCol w="931026"/>
                <a:gridCol w="4572000"/>
                <a:gridCol w="1524000"/>
                <a:gridCol w="1540626"/>
              </a:tblGrid>
              <a:tr h="438150">
                <a:tc>
                  <a:txBody>
                    <a:bodyPr/>
                    <a:lstStyle/>
                    <a:p>
                      <a:r>
                        <a:rPr lang="en-US" sz="2400" dirty="0" smtClean="0"/>
                        <a:t>1976</a:t>
                      </a:r>
                      <a:endParaRPr lang="en-US" sz="2400" dirty="0"/>
                    </a:p>
                  </a:txBody>
                  <a:tcPr/>
                </a:tc>
                <a:tc>
                  <a:txBody>
                    <a:bodyPr/>
                    <a:lstStyle/>
                    <a:p>
                      <a:r>
                        <a:rPr lang="en-US" sz="2400" dirty="0" smtClean="0"/>
                        <a:t>DES adopted</a:t>
                      </a:r>
                      <a:r>
                        <a:rPr lang="en-US" sz="2400" baseline="0" dirty="0" smtClean="0"/>
                        <a:t> </a:t>
                      </a:r>
                      <a:r>
                        <a:rPr lang="en-US" sz="2400" dirty="0" smtClean="0"/>
                        <a:t>as federal standard</a:t>
                      </a:r>
                      <a:endParaRPr lang="en-US" sz="2400" dirty="0"/>
                    </a:p>
                  </a:txBody>
                  <a:tcPr/>
                </a:tc>
                <a:tc>
                  <a:txBody>
                    <a:bodyPr/>
                    <a:lstStyle/>
                    <a:p>
                      <a:endParaRPr lang="en-US" sz="2400" dirty="0"/>
                    </a:p>
                  </a:txBody>
                  <a:tcPr/>
                </a:tc>
                <a:tc>
                  <a:txBody>
                    <a:bodyPr/>
                    <a:lstStyle/>
                    <a:p>
                      <a:endParaRPr lang="en-US" sz="2400" dirty="0"/>
                    </a:p>
                  </a:txBody>
                  <a:tcPr/>
                </a:tc>
              </a:tr>
              <a:tr h="438150">
                <a:tc>
                  <a:txBody>
                    <a:bodyPr/>
                    <a:lstStyle/>
                    <a:p>
                      <a:r>
                        <a:rPr lang="en-US" sz="2400" dirty="0" smtClean="0"/>
                        <a:t>1997</a:t>
                      </a:r>
                      <a:endParaRPr lang="en-US" sz="2400" dirty="0"/>
                    </a:p>
                  </a:txBody>
                  <a:tcPr/>
                </a:tc>
                <a:tc>
                  <a:txBody>
                    <a:bodyPr/>
                    <a:lstStyle/>
                    <a:p>
                      <a:r>
                        <a:rPr lang="en-US" sz="2400" dirty="0" smtClean="0"/>
                        <a:t>Distributed search</a:t>
                      </a:r>
                      <a:endParaRPr lang="en-US" sz="2400" dirty="0"/>
                    </a:p>
                  </a:txBody>
                  <a:tcPr/>
                </a:tc>
                <a:tc>
                  <a:txBody>
                    <a:bodyPr/>
                    <a:lstStyle/>
                    <a:p>
                      <a:r>
                        <a:rPr lang="en-US" sz="2400" dirty="0" smtClean="0"/>
                        <a:t>3 months</a:t>
                      </a:r>
                      <a:endParaRPr lang="en-US" sz="2400" dirty="0"/>
                    </a:p>
                  </a:txBody>
                  <a:tcPr/>
                </a:tc>
                <a:tc>
                  <a:txBody>
                    <a:bodyPr/>
                    <a:lstStyle/>
                    <a:p>
                      <a:endParaRPr lang="en-US" sz="2400"/>
                    </a:p>
                  </a:txBody>
                  <a:tcPr/>
                </a:tc>
              </a:tr>
              <a:tr h="438150">
                <a:tc>
                  <a:txBody>
                    <a:bodyPr/>
                    <a:lstStyle/>
                    <a:p>
                      <a:r>
                        <a:rPr lang="en-US" sz="2400" dirty="0" smtClean="0"/>
                        <a:t>1998</a:t>
                      </a:r>
                      <a:endParaRPr lang="en-US" sz="2400" dirty="0"/>
                    </a:p>
                  </a:txBody>
                  <a:tcPr/>
                </a:tc>
                <a:tc>
                  <a:txBody>
                    <a:bodyPr/>
                    <a:lstStyle/>
                    <a:p>
                      <a:r>
                        <a:rPr lang="en-US" sz="2400" dirty="0" smtClean="0"/>
                        <a:t>EFF deep crack</a:t>
                      </a:r>
                      <a:endParaRPr lang="en-US" sz="2400" dirty="0"/>
                    </a:p>
                  </a:txBody>
                  <a:tcPr/>
                </a:tc>
                <a:tc>
                  <a:txBody>
                    <a:bodyPr/>
                    <a:lstStyle/>
                    <a:p>
                      <a:r>
                        <a:rPr lang="en-US" sz="2400" dirty="0" smtClean="0"/>
                        <a:t>3 days</a:t>
                      </a:r>
                      <a:endParaRPr lang="en-US" sz="2400" dirty="0"/>
                    </a:p>
                  </a:txBody>
                  <a:tcPr/>
                </a:tc>
                <a:tc>
                  <a:txBody>
                    <a:bodyPr/>
                    <a:lstStyle/>
                    <a:p>
                      <a:r>
                        <a:rPr lang="en-US" sz="2400" dirty="0" smtClean="0"/>
                        <a:t>$250,000</a:t>
                      </a:r>
                      <a:endParaRPr lang="en-US" sz="2400" dirty="0"/>
                    </a:p>
                  </a:txBody>
                  <a:tcPr/>
                </a:tc>
              </a:tr>
              <a:tr h="438150">
                <a:tc>
                  <a:txBody>
                    <a:bodyPr/>
                    <a:lstStyle/>
                    <a:p>
                      <a:r>
                        <a:rPr lang="en-US" sz="2400" dirty="0" smtClean="0"/>
                        <a:t>1999</a:t>
                      </a:r>
                      <a:endParaRPr lang="en-US" sz="2400" dirty="0"/>
                    </a:p>
                  </a:txBody>
                  <a:tcPr/>
                </a:tc>
                <a:tc>
                  <a:txBody>
                    <a:bodyPr/>
                    <a:lstStyle/>
                    <a:p>
                      <a:r>
                        <a:rPr lang="en-US" sz="2400" dirty="0" smtClean="0"/>
                        <a:t>Distributed search</a:t>
                      </a:r>
                      <a:endParaRPr lang="en-US" sz="2400" dirty="0"/>
                    </a:p>
                  </a:txBody>
                  <a:tcPr/>
                </a:tc>
                <a:tc>
                  <a:txBody>
                    <a:bodyPr/>
                    <a:lstStyle/>
                    <a:p>
                      <a:r>
                        <a:rPr lang="en-US" sz="2400" dirty="0" smtClean="0"/>
                        <a:t>22 hours</a:t>
                      </a:r>
                      <a:endParaRPr lang="en-US" sz="2400" dirty="0"/>
                    </a:p>
                  </a:txBody>
                  <a:tcPr/>
                </a:tc>
                <a:tc>
                  <a:txBody>
                    <a:bodyPr/>
                    <a:lstStyle/>
                    <a:p>
                      <a:endParaRPr lang="en-US" sz="2400"/>
                    </a:p>
                  </a:txBody>
                  <a:tcPr/>
                </a:tc>
              </a:tr>
              <a:tr h="438150">
                <a:tc>
                  <a:txBody>
                    <a:bodyPr/>
                    <a:lstStyle/>
                    <a:p>
                      <a:r>
                        <a:rPr lang="en-US" sz="2400" dirty="0" smtClean="0"/>
                        <a:t>2006</a:t>
                      </a:r>
                      <a:endParaRPr lang="en-US" sz="2400" dirty="0"/>
                    </a:p>
                  </a:txBody>
                  <a:tcPr/>
                </a:tc>
                <a:tc>
                  <a:txBody>
                    <a:bodyPr/>
                    <a:lstStyle/>
                    <a:p>
                      <a:r>
                        <a:rPr lang="en-US" sz="2400" dirty="0" smtClean="0"/>
                        <a:t>COPACOBANA (120 FPGAs)</a:t>
                      </a:r>
                      <a:endParaRPr lang="en-US" sz="2400" dirty="0"/>
                    </a:p>
                  </a:txBody>
                  <a:tcPr/>
                </a:tc>
                <a:tc>
                  <a:txBody>
                    <a:bodyPr/>
                    <a:lstStyle/>
                    <a:p>
                      <a:r>
                        <a:rPr lang="en-US" sz="2400" dirty="0" smtClean="0"/>
                        <a:t>7 days</a:t>
                      </a:r>
                      <a:endParaRPr lang="en-US" sz="2400" dirty="0"/>
                    </a:p>
                  </a:txBody>
                  <a:tcPr/>
                </a:tc>
                <a:tc>
                  <a:txBody>
                    <a:bodyPr/>
                    <a:lstStyle/>
                    <a:p>
                      <a:r>
                        <a:rPr lang="en-US" sz="2400" dirty="0" smtClean="0"/>
                        <a:t>$10,000</a:t>
                      </a:r>
                      <a:endParaRPr lang="en-US" sz="2400" dirty="0"/>
                    </a:p>
                  </a:txBody>
                  <a:tcPr/>
                </a:tc>
              </a:tr>
            </a:tbl>
          </a:graphicData>
        </a:graphic>
      </p:graphicFrame>
      <p:sp>
        <p:nvSpPr>
          <p:cNvPr id="7" name="Oval 6"/>
          <p:cNvSpPr/>
          <p:nvPr/>
        </p:nvSpPr>
        <p:spPr>
          <a:xfrm>
            <a:off x="5656732" y="4953000"/>
            <a:ext cx="1658468" cy="457200"/>
          </a:xfrm>
          <a:prstGeom prst="ellipse">
            <a:avLst/>
          </a:prstGeom>
          <a:noFill/>
          <a:ln w="28575" cap="rnd" cmpd="sng">
            <a:solidFill>
              <a:srgbClr val="FF0000"/>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1" name="Oval 10"/>
          <p:cNvSpPr/>
          <p:nvPr/>
        </p:nvSpPr>
        <p:spPr>
          <a:xfrm>
            <a:off x="7180732" y="5410200"/>
            <a:ext cx="1658468" cy="457200"/>
          </a:xfrm>
          <a:prstGeom prst="ellipse">
            <a:avLst/>
          </a:prstGeom>
          <a:noFill/>
          <a:ln w="28575" cap="rnd" cmpd="sng">
            <a:solidFill>
              <a:srgbClr val="FF0000"/>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Tree>
    <p:extLst>
      <p:ext uri="{BB962C8B-B14F-4D97-AF65-F5344CB8AC3E}">
        <p14:creationId xmlns:p14="http://schemas.microsoft.com/office/powerpoint/2010/main" val="315746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Strengthening </a:t>
            </a:r>
            <a:r>
              <a:rPr lang="en-US" dirty="0" smtClean="0"/>
              <a:t>DES</a:t>
            </a:r>
            <a:endParaRPr lang="en-US" dirty="0"/>
          </a:p>
        </p:txBody>
      </p:sp>
      <p:sp>
        <p:nvSpPr>
          <p:cNvPr id="3" name="Content Placeholder 2"/>
          <p:cNvSpPr>
            <a:spLocks noGrp="1"/>
          </p:cNvSpPr>
          <p:nvPr>
            <p:ph idx="1"/>
          </p:nvPr>
        </p:nvSpPr>
        <p:spPr/>
        <p:txBody>
          <a:bodyPr>
            <a:normAutofit/>
          </a:bodyPr>
          <a:lstStyle/>
          <a:p>
            <a:pPr marL="0" indent="0">
              <a:buNone/>
            </a:pPr>
            <a:r>
              <a:rPr lang="en-US" dirty="0"/>
              <a:t>Method 1:     </a:t>
            </a:r>
            <a:r>
              <a:rPr lang="en-US" b="1" dirty="0"/>
              <a:t>Triple-DES</a:t>
            </a:r>
          </a:p>
          <a:p>
            <a:pPr marL="0" indent="0">
              <a:spcBef>
                <a:spcPts val="2376"/>
              </a:spcBef>
              <a:buNone/>
            </a:pPr>
            <a:r>
              <a:rPr lang="en-US" dirty="0"/>
              <a:t>Let  E : K × M ⟶ M  be a block cipher</a:t>
            </a:r>
          </a:p>
          <a:p>
            <a:pPr marL="0" indent="0">
              <a:spcBef>
                <a:spcPts val="2376"/>
              </a:spcBef>
              <a:buNone/>
            </a:pPr>
            <a:r>
              <a:rPr lang="en-US" dirty="0"/>
              <a:t>Define    </a:t>
            </a:r>
            <a:r>
              <a:rPr lang="en-US" b="1" dirty="0"/>
              <a:t>3E</a:t>
            </a:r>
            <a:r>
              <a:rPr lang="en-US" dirty="0"/>
              <a:t>: K</a:t>
            </a:r>
            <a:r>
              <a:rPr lang="en-US" baseline="30000" dirty="0"/>
              <a:t>3</a:t>
            </a:r>
            <a:r>
              <a:rPr lang="en-US" dirty="0"/>
              <a:t> × M ⟶ M    </a:t>
            </a:r>
            <a:r>
              <a:rPr lang="en-US" dirty="0" smtClean="0"/>
              <a:t>as:</a:t>
            </a:r>
            <a:br>
              <a:rPr lang="en-US" dirty="0" smtClean="0"/>
            </a:br>
            <a:r>
              <a:rPr lang="en-US" dirty="0" smtClean="0"/>
              <a:t>    </a:t>
            </a:r>
            <a:r>
              <a:rPr lang="en-US" b="1" dirty="0"/>
              <a:t>3E</a:t>
            </a:r>
            <a:r>
              <a:rPr lang="en-US" dirty="0"/>
              <a:t>( (k</a:t>
            </a:r>
            <a:r>
              <a:rPr lang="en-US" baseline="-25000" dirty="0"/>
              <a:t>1</a:t>
            </a:r>
            <a:r>
              <a:rPr lang="en-US" dirty="0"/>
              <a:t>,k</a:t>
            </a:r>
            <a:r>
              <a:rPr lang="en-US" baseline="-25000" dirty="0"/>
              <a:t>2</a:t>
            </a:r>
            <a:r>
              <a:rPr lang="en-US" dirty="0"/>
              <a:t>,k</a:t>
            </a:r>
            <a:r>
              <a:rPr lang="en-US" baseline="-25000" dirty="0"/>
              <a:t>3</a:t>
            </a:r>
            <a:r>
              <a:rPr lang="en-US" dirty="0"/>
              <a:t>), m) = </a:t>
            </a:r>
            <a:r>
              <a:rPr lang="en-US" b="1" dirty="0"/>
              <a:t>E</a:t>
            </a:r>
            <a:r>
              <a:rPr lang="en-US" dirty="0"/>
              <a:t>(k</a:t>
            </a:r>
            <a:r>
              <a:rPr lang="en-US" baseline="-25000" dirty="0"/>
              <a:t>1</a:t>
            </a:r>
            <a:r>
              <a:rPr lang="en-US" dirty="0"/>
              <a:t>, </a:t>
            </a:r>
            <a:r>
              <a:rPr lang="en-US" b="1" dirty="0"/>
              <a:t>D</a:t>
            </a:r>
            <a:r>
              <a:rPr lang="en-US" dirty="0"/>
              <a:t>(k</a:t>
            </a:r>
            <a:r>
              <a:rPr lang="en-US" baseline="-25000" dirty="0"/>
              <a:t>2</a:t>
            </a:r>
            <a:r>
              <a:rPr lang="en-US" dirty="0"/>
              <a:t>, </a:t>
            </a:r>
            <a:r>
              <a:rPr lang="en-US" b="1" dirty="0"/>
              <a:t>E</a:t>
            </a:r>
            <a:r>
              <a:rPr lang="en-US" dirty="0"/>
              <a:t>(k</a:t>
            </a:r>
            <a:r>
              <a:rPr lang="en-US" baseline="-25000" dirty="0"/>
              <a:t>3</a:t>
            </a:r>
            <a:r>
              <a:rPr lang="en-US" dirty="0"/>
              <a:t>, m) ) )  </a:t>
            </a:r>
          </a:p>
          <a:p>
            <a:pPr>
              <a:spcBef>
                <a:spcPts val="2376"/>
              </a:spcBef>
            </a:pPr>
            <a:endParaRPr lang="en-US" dirty="0"/>
          </a:p>
          <a:p>
            <a:pPr marL="0" indent="0">
              <a:spcBef>
                <a:spcPts val="2376"/>
              </a:spcBef>
              <a:buNone/>
            </a:pPr>
            <a:endParaRPr lang="en-US" dirty="0"/>
          </a:p>
        </p:txBody>
      </p:sp>
      <p:sp>
        <p:nvSpPr>
          <p:cNvPr id="6" name="Rounded Rectangle 5"/>
          <p:cNvSpPr/>
          <p:nvPr/>
        </p:nvSpPr>
        <p:spPr>
          <a:xfrm>
            <a:off x="304800" y="4419600"/>
            <a:ext cx="4267200" cy="2011363"/>
          </a:xfrm>
          <a:prstGeom prst="round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b="1" dirty="0" smtClean="0">
                <a:solidFill>
                  <a:schemeClr val="bg1"/>
                </a:solidFill>
              </a:rPr>
              <a:t>3DES</a:t>
            </a:r>
          </a:p>
          <a:p>
            <a:pPr marL="342900" indent="-342900">
              <a:buFontTx/>
              <a:buChar char="-"/>
            </a:pPr>
            <a:r>
              <a:rPr lang="en-US" sz="2400" dirty="0" smtClean="0">
                <a:solidFill>
                  <a:schemeClr val="bg1"/>
                </a:solidFill>
              </a:rPr>
              <a:t>Key-size: </a:t>
            </a:r>
            <a:r>
              <a:rPr lang="en-US" sz="2400" dirty="0" smtClean="0"/>
              <a:t>3</a:t>
            </a:r>
            <a:r>
              <a:rPr lang="en-US" sz="2400" dirty="0"/>
              <a:t>×56 = 168 </a:t>
            </a:r>
            <a:r>
              <a:rPr lang="en-US" sz="2400" dirty="0" smtClean="0"/>
              <a:t>bits</a:t>
            </a:r>
          </a:p>
          <a:p>
            <a:pPr marL="342900" indent="-342900">
              <a:buFontTx/>
              <a:buChar char="-"/>
            </a:pPr>
            <a:r>
              <a:rPr lang="en-US" sz="2400" dirty="0"/>
              <a:t>3×slower than </a:t>
            </a:r>
            <a:r>
              <a:rPr lang="en-US" sz="2400" dirty="0" smtClean="0"/>
              <a:t>DES</a:t>
            </a:r>
          </a:p>
          <a:p>
            <a:pPr marL="342900" indent="-342900">
              <a:buFontTx/>
              <a:buChar char="-"/>
            </a:pPr>
            <a:r>
              <a:rPr lang="en-US" sz="2400" dirty="0" smtClean="0">
                <a:solidFill>
                  <a:schemeClr val="bg1"/>
                </a:solidFill>
              </a:rPr>
              <a:t>Simple attack in time: </a:t>
            </a:r>
            <a:r>
              <a:rPr lang="en-US" sz="2400" dirty="0"/>
              <a:t>≈</a:t>
            </a:r>
            <a:r>
              <a:rPr lang="en-US" sz="2400" dirty="0" smtClean="0"/>
              <a:t>2</a:t>
            </a:r>
            <a:r>
              <a:rPr lang="en-US" sz="2400" baseline="30000" dirty="0" smtClean="0"/>
              <a:t>118</a:t>
            </a:r>
            <a:endParaRPr lang="en-US" sz="2400" dirty="0" smtClean="0">
              <a:solidFill>
                <a:schemeClr val="bg1"/>
              </a:solidFill>
            </a:endParaRPr>
          </a:p>
        </p:txBody>
      </p:sp>
      <p:sp>
        <p:nvSpPr>
          <p:cNvPr id="7" name="TextBox 6"/>
          <p:cNvSpPr txBox="1"/>
          <p:nvPr/>
        </p:nvSpPr>
        <p:spPr>
          <a:xfrm>
            <a:off x="5143500" y="4970621"/>
            <a:ext cx="3429000" cy="492443"/>
          </a:xfrm>
          <a:prstGeom prst="rect">
            <a:avLst/>
          </a:prstGeom>
          <a:noFill/>
        </p:spPr>
        <p:txBody>
          <a:bodyPr wrap="square" lIns="0" tIns="0" rIns="0" bIns="0" rtlCol="0" anchor="t" anchorCtr="0">
            <a:spAutoFit/>
          </a:bodyPr>
          <a:lstStyle/>
          <a:p>
            <a:r>
              <a:rPr lang="en-US" sz="3200" dirty="0" smtClean="0"/>
              <a:t>k</a:t>
            </a:r>
            <a:r>
              <a:rPr lang="en-US" sz="3200" baseline="-25000" dirty="0" smtClean="0"/>
              <a:t>1</a:t>
            </a:r>
            <a:r>
              <a:rPr lang="en-US" sz="3200" dirty="0" smtClean="0"/>
              <a:t> = k</a:t>
            </a:r>
            <a:r>
              <a:rPr lang="en-US" sz="3200" baseline="-25000" dirty="0" smtClean="0"/>
              <a:t>2 </a:t>
            </a:r>
            <a:r>
              <a:rPr lang="en-US" sz="3200" dirty="0" smtClean="0"/>
              <a:t>= k</a:t>
            </a:r>
            <a:r>
              <a:rPr lang="en-US" sz="3200" baseline="-25000" dirty="0" smtClean="0"/>
              <a:t>3</a:t>
            </a:r>
            <a:r>
              <a:rPr lang="en-US" sz="3200" dirty="0"/>
              <a:t> </a:t>
            </a:r>
            <a:r>
              <a:rPr lang="en-US" sz="3200" dirty="0" smtClean="0"/>
              <a:t>=&gt; DES</a:t>
            </a:r>
            <a:endParaRPr lang="en-US" sz="3200" baseline="-25000" dirty="0" smtClean="0"/>
          </a:p>
        </p:txBody>
      </p:sp>
      <p:sp>
        <p:nvSpPr>
          <p:cNvPr id="9" name="Slide Number Placeholder 8"/>
          <p:cNvSpPr>
            <a:spLocks noGrp="1"/>
          </p:cNvSpPr>
          <p:nvPr>
            <p:ph type="sldNum" sz="quarter" idx="12"/>
          </p:nvPr>
        </p:nvSpPr>
        <p:spPr/>
        <p:txBody>
          <a:bodyPr/>
          <a:lstStyle/>
          <a:p>
            <a:fld id="{A887439D-C917-4EDB-AE93-DD258BDEFED5}" type="slidenum">
              <a:rPr lang="en-US" smtClean="0"/>
              <a:t>18</a:t>
            </a:fld>
            <a:endParaRPr lang="en-US" dirty="0"/>
          </a:p>
        </p:txBody>
      </p:sp>
    </p:spTree>
    <p:extLst>
      <p:ext uri="{BB962C8B-B14F-4D97-AF65-F5344CB8AC3E}">
        <p14:creationId xmlns:p14="http://schemas.microsoft.com/office/powerpoint/2010/main" val="371029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89000"/>
            <a:ext cx="8686800" cy="5969000"/>
          </a:xfrm>
          <a:ln>
            <a:solidFill>
              <a:schemeClr val="bg1"/>
            </a:solidFill>
          </a:ln>
        </p:spPr>
        <p:txBody>
          <a:bodyPr/>
          <a:lstStyle/>
          <a:p>
            <a:r>
              <a:rPr lang="en-US" dirty="0"/>
              <a:t>Define       </a:t>
            </a:r>
            <a:r>
              <a:rPr lang="en-US" dirty="0" smtClean="0"/>
              <a:t>2E</a:t>
            </a:r>
            <a:r>
              <a:rPr lang="en-US" sz="3200" dirty="0"/>
              <a:t>(</a:t>
            </a:r>
            <a:r>
              <a:rPr lang="en-US" dirty="0"/>
              <a:t> (k</a:t>
            </a:r>
            <a:r>
              <a:rPr lang="en-US" baseline="-25000" dirty="0"/>
              <a:t>1</a:t>
            </a:r>
            <a:r>
              <a:rPr lang="en-US" dirty="0"/>
              <a:t>,</a:t>
            </a:r>
            <a:r>
              <a:rPr lang="en-US" dirty="0" smtClean="0"/>
              <a:t>k</a:t>
            </a:r>
            <a:r>
              <a:rPr lang="en-US" baseline="-25000" dirty="0" smtClean="0"/>
              <a:t>2</a:t>
            </a:r>
            <a:r>
              <a:rPr lang="en-US" dirty="0" smtClean="0"/>
              <a:t>)</a:t>
            </a:r>
            <a:r>
              <a:rPr lang="en-US" dirty="0"/>
              <a:t>, m</a:t>
            </a:r>
            <a:r>
              <a:rPr lang="en-US" sz="3200" dirty="0"/>
              <a:t>)</a:t>
            </a:r>
            <a:r>
              <a:rPr lang="en-US" dirty="0"/>
              <a:t> </a:t>
            </a:r>
            <a:r>
              <a:rPr lang="en-US" dirty="0" smtClean="0"/>
              <a:t>=   E</a:t>
            </a:r>
            <a:r>
              <a:rPr lang="en-US" sz="3200" dirty="0" smtClean="0"/>
              <a:t>(</a:t>
            </a:r>
            <a:r>
              <a:rPr lang="en-US" dirty="0" smtClean="0"/>
              <a:t>k</a:t>
            </a:r>
            <a:r>
              <a:rPr lang="en-US" baseline="-25000" dirty="0" smtClean="0"/>
              <a:t>1</a:t>
            </a:r>
            <a:r>
              <a:rPr lang="en-US" dirty="0" smtClean="0"/>
              <a:t> , E(k</a:t>
            </a:r>
            <a:r>
              <a:rPr lang="en-US" baseline="-25000" dirty="0" smtClean="0"/>
              <a:t>2</a:t>
            </a:r>
            <a:r>
              <a:rPr lang="en-US" dirty="0" smtClean="0"/>
              <a:t> , m) </a:t>
            </a:r>
            <a:r>
              <a:rPr lang="en-US" sz="3200" dirty="0" smtClean="0"/>
              <a:t>)</a:t>
            </a: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a:p>
            <a:pPr marL="0" indent="0">
              <a:buNone/>
            </a:pPr>
            <a:endParaRPr lang="en-US" sz="900" dirty="0"/>
          </a:p>
        </p:txBody>
      </p:sp>
      <p:sp>
        <p:nvSpPr>
          <p:cNvPr id="2" name="Title 1"/>
          <p:cNvSpPr>
            <a:spLocks noGrp="1"/>
          </p:cNvSpPr>
          <p:nvPr>
            <p:ph type="title"/>
          </p:nvPr>
        </p:nvSpPr>
        <p:spPr>
          <a:xfrm>
            <a:off x="457200" y="-228600"/>
            <a:ext cx="8229600" cy="1143000"/>
          </a:xfrm>
        </p:spPr>
        <p:txBody>
          <a:bodyPr/>
          <a:lstStyle/>
          <a:p>
            <a:r>
              <a:rPr lang="en-US" dirty="0" smtClean="0"/>
              <a:t>Why not 2DES?</a:t>
            </a:r>
            <a:endParaRPr lang="en-US" dirty="0"/>
          </a:p>
        </p:txBody>
      </p:sp>
      <p:sp>
        <p:nvSpPr>
          <p:cNvPr id="4" name="TextBox 3"/>
          <p:cNvSpPr txBox="1"/>
          <p:nvPr/>
        </p:nvSpPr>
        <p:spPr>
          <a:xfrm>
            <a:off x="5715000" y="1733490"/>
            <a:ext cx="3387917" cy="400110"/>
          </a:xfrm>
          <a:prstGeom prst="rect">
            <a:avLst/>
          </a:prstGeom>
          <a:noFill/>
        </p:spPr>
        <p:txBody>
          <a:bodyPr wrap="none" rtlCol="0">
            <a:spAutoFit/>
          </a:bodyPr>
          <a:lstStyle/>
          <a:p>
            <a:r>
              <a:rPr lang="en-US" sz="2000" dirty="0" smtClean="0"/>
              <a:t>    key</a:t>
            </a:r>
            <a:r>
              <a:rPr lang="en-US" sz="2000" dirty="0"/>
              <a:t>-</a:t>
            </a:r>
            <a:r>
              <a:rPr lang="en-US" sz="2000" dirty="0" err="1"/>
              <a:t>len</a:t>
            </a:r>
            <a:r>
              <a:rPr lang="en-US" sz="2000" dirty="0"/>
              <a:t> = 112 bits for </a:t>
            </a:r>
            <a:r>
              <a:rPr lang="en-US" sz="2000" dirty="0" smtClean="0"/>
              <a:t>2DES</a:t>
            </a:r>
            <a:endParaRPr lang="en-US" sz="2000" dirty="0"/>
          </a:p>
        </p:txBody>
      </p:sp>
      <p:grpSp>
        <p:nvGrpSpPr>
          <p:cNvPr id="16" name="Group 15"/>
          <p:cNvGrpSpPr/>
          <p:nvPr/>
        </p:nvGrpSpPr>
        <p:grpSpPr>
          <a:xfrm>
            <a:off x="838200" y="2133600"/>
            <a:ext cx="5638800" cy="812800"/>
            <a:chOff x="838200" y="2133600"/>
            <a:chExt cx="5638800" cy="812800"/>
          </a:xfrm>
        </p:grpSpPr>
        <p:cxnSp>
          <p:nvCxnSpPr>
            <p:cNvPr id="11" name="Straight Arrow Connector 10"/>
            <p:cNvCxnSpPr/>
            <p:nvPr/>
          </p:nvCxnSpPr>
          <p:spPr>
            <a:xfrm>
              <a:off x="3256547" y="2540000"/>
              <a:ext cx="782053"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8" idx="1"/>
            </p:cNvCxnSpPr>
            <p:nvPr/>
          </p:nvCxnSpPr>
          <p:spPr>
            <a:xfrm>
              <a:off x="4932947" y="2540000"/>
              <a:ext cx="782053"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580147" y="2540000"/>
              <a:ext cx="782053"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838200" y="2336800"/>
              <a:ext cx="762000" cy="406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a:t>
              </a:r>
              <a:endParaRPr lang="en-US" dirty="0">
                <a:solidFill>
                  <a:schemeClr val="tx1"/>
                </a:solidFill>
              </a:endParaRPr>
            </a:p>
          </p:txBody>
        </p:sp>
        <p:sp>
          <p:nvSpPr>
            <p:cNvPr id="6" name="Rectangle 5"/>
            <p:cNvSpPr/>
            <p:nvPr/>
          </p:nvSpPr>
          <p:spPr>
            <a:xfrm>
              <a:off x="2362200" y="2133600"/>
              <a:ext cx="914400" cy="812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a:solidFill>
                    <a:schemeClr val="tx1"/>
                  </a:solidFill>
                </a:rPr>
                <a:t>E(k</a:t>
              </a:r>
              <a:r>
                <a:rPr lang="en-US" sz="2100" baseline="-25000" dirty="0">
                  <a:solidFill>
                    <a:schemeClr val="tx1"/>
                  </a:solidFill>
                </a:rPr>
                <a:t>2</a:t>
              </a:r>
              <a:r>
                <a:rPr lang="en-US" sz="2100" dirty="0">
                  <a:solidFill>
                    <a:schemeClr val="tx1"/>
                  </a:solidFill>
                </a:rPr>
                <a:t>,⋅)</a:t>
              </a:r>
            </a:p>
          </p:txBody>
        </p:sp>
        <p:sp>
          <p:nvSpPr>
            <p:cNvPr id="7" name="Rectangle 6"/>
            <p:cNvSpPr/>
            <p:nvPr/>
          </p:nvSpPr>
          <p:spPr>
            <a:xfrm>
              <a:off x="4038600" y="2133600"/>
              <a:ext cx="914400" cy="812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a:solidFill>
                    <a:schemeClr val="tx1"/>
                  </a:solidFill>
                </a:rPr>
                <a:t>E(k</a:t>
              </a:r>
              <a:r>
                <a:rPr lang="en-US" sz="2100" baseline="-25000" dirty="0">
                  <a:solidFill>
                    <a:schemeClr val="tx1"/>
                  </a:solidFill>
                </a:rPr>
                <a:t>1</a:t>
              </a:r>
              <a:r>
                <a:rPr lang="en-US" sz="2100" dirty="0">
                  <a:solidFill>
                    <a:schemeClr val="tx1"/>
                  </a:solidFill>
                </a:rPr>
                <a:t>,⋅)</a:t>
              </a:r>
            </a:p>
          </p:txBody>
        </p:sp>
        <p:sp>
          <p:nvSpPr>
            <p:cNvPr id="8" name="Rectangle 7"/>
            <p:cNvSpPr/>
            <p:nvPr/>
          </p:nvSpPr>
          <p:spPr>
            <a:xfrm>
              <a:off x="5715000" y="2336800"/>
              <a:ext cx="762000" cy="406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spc="-100" dirty="0">
                  <a:solidFill>
                    <a:schemeClr val="tx1"/>
                  </a:solidFill>
                </a:rPr>
                <a:t>c</a:t>
              </a:r>
            </a:p>
          </p:txBody>
        </p:sp>
      </p:grpSp>
      <p:sp>
        <p:nvSpPr>
          <p:cNvPr id="9" name="TextBox 8"/>
          <p:cNvSpPr txBox="1"/>
          <p:nvPr/>
        </p:nvSpPr>
        <p:spPr>
          <a:xfrm>
            <a:off x="228600" y="3135630"/>
            <a:ext cx="7772400" cy="1846659"/>
          </a:xfrm>
          <a:prstGeom prst="rect">
            <a:avLst/>
          </a:prstGeom>
          <a:noFill/>
        </p:spPr>
        <p:txBody>
          <a:bodyPr wrap="square" lIns="0" tIns="0" rIns="0" bIns="0" rtlCol="0" anchor="t" anchorCtr="0">
            <a:spAutoFit/>
          </a:bodyPr>
          <a:lstStyle/>
          <a:p>
            <a:r>
              <a:rPr lang="en-US" sz="2400" dirty="0" smtClean="0"/>
              <a:t>Given:  M </a:t>
            </a:r>
            <a:r>
              <a:rPr lang="en-US" sz="2400" dirty="0"/>
              <a:t>= (m</a:t>
            </a:r>
            <a:r>
              <a:rPr lang="en-US" sz="2400" baseline="-25000" dirty="0"/>
              <a:t>1</a:t>
            </a:r>
            <a:r>
              <a:rPr lang="en-US" sz="2400" dirty="0"/>
              <a:t>,…, m</a:t>
            </a:r>
            <a:r>
              <a:rPr lang="en-US" sz="2400" baseline="-25000" dirty="0"/>
              <a:t>10</a:t>
            </a:r>
            <a:r>
              <a:rPr lang="en-US" sz="2400" dirty="0" smtClean="0"/>
              <a:t>), </a:t>
            </a:r>
            <a:r>
              <a:rPr lang="en-US" sz="2400" dirty="0"/>
              <a:t>C </a:t>
            </a:r>
            <a:r>
              <a:rPr lang="en-US" sz="2400" dirty="0" smtClean="0"/>
              <a:t>= (</a:t>
            </a:r>
            <a:r>
              <a:rPr lang="en-US" sz="2400" dirty="0"/>
              <a:t>c</a:t>
            </a:r>
            <a:r>
              <a:rPr lang="en-US" sz="2400" baseline="-25000" dirty="0"/>
              <a:t>1</a:t>
            </a:r>
            <a:r>
              <a:rPr lang="en-US" sz="2400" dirty="0"/>
              <a:t>,…,c</a:t>
            </a:r>
            <a:r>
              <a:rPr lang="en-US" sz="2400" baseline="-25000" dirty="0"/>
              <a:t>10</a:t>
            </a:r>
            <a:r>
              <a:rPr lang="en-US" sz="2400" dirty="0"/>
              <a:t>).</a:t>
            </a:r>
          </a:p>
          <a:p>
            <a:r>
              <a:rPr lang="en-US" sz="2400" dirty="0"/>
              <a:t>(</a:t>
            </a:r>
            <a:r>
              <a:rPr lang="en-US" sz="2400" dirty="0" smtClean="0"/>
              <a:t>Naïve method)</a:t>
            </a:r>
            <a:endParaRPr lang="en-US" sz="2400" dirty="0"/>
          </a:p>
          <a:p>
            <a:r>
              <a:rPr lang="en-US" sz="2400" dirty="0" smtClean="0"/>
              <a:t>   For each k</a:t>
            </a:r>
            <a:r>
              <a:rPr lang="en-US" sz="2400" baseline="-25000" dirty="0"/>
              <a:t>2</a:t>
            </a:r>
            <a:r>
              <a:rPr lang="en-US" sz="2400" dirty="0" smtClean="0"/>
              <a:t>∈</a:t>
            </a:r>
            <a:r>
              <a:rPr lang="en-US" sz="2400" dirty="0"/>
              <a:t>{0,1}</a:t>
            </a:r>
            <a:r>
              <a:rPr lang="en-US" sz="2400" baseline="30000" dirty="0" smtClean="0"/>
              <a:t>56:</a:t>
            </a:r>
          </a:p>
          <a:p>
            <a:r>
              <a:rPr lang="en-US" sz="2400" baseline="30000" dirty="0"/>
              <a:t> </a:t>
            </a:r>
            <a:r>
              <a:rPr lang="en-US" sz="2400" baseline="30000" dirty="0" smtClean="0"/>
              <a:t> </a:t>
            </a:r>
            <a:r>
              <a:rPr lang="en-US" sz="2400" dirty="0" smtClean="0"/>
              <a:t>     For each k</a:t>
            </a:r>
            <a:r>
              <a:rPr lang="en-US" sz="2400" baseline="-25000" dirty="0"/>
              <a:t>1</a:t>
            </a:r>
            <a:r>
              <a:rPr lang="en-US" sz="2400" dirty="0" smtClean="0"/>
              <a:t>∈</a:t>
            </a:r>
            <a:r>
              <a:rPr lang="en-US" sz="2400" dirty="0"/>
              <a:t>{0,1}</a:t>
            </a:r>
            <a:r>
              <a:rPr lang="en-US" sz="2400" baseline="30000" dirty="0"/>
              <a:t>56:</a:t>
            </a:r>
          </a:p>
          <a:p>
            <a:r>
              <a:rPr lang="en-US" sz="2400" dirty="0" smtClean="0"/>
              <a:t>          if E(k</a:t>
            </a:r>
            <a:r>
              <a:rPr lang="en-US" sz="2400" baseline="-25000" dirty="0"/>
              <a:t>1</a:t>
            </a:r>
            <a:r>
              <a:rPr lang="en-US" sz="2400" dirty="0" smtClean="0"/>
              <a:t>, E(k</a:t>
            </a:r>
            <a:r>
              <a:rPr lang="en-US" sz="2400" baseline="-25000" dirty="0" smtClean="0"/>
              <a:t>2</a:t>
            </a:r>
            <a:r>
              <a:rPr lang="en-US" sz="2400" dirty="0" smtClean="0"/>
              <a:t>, m</a:t>
            </a:r>
            <a:r>
              <a:rPr lang="en-US" sz="2400" baseline="-25000" dirty="0" smtClean="0"/>
              <a:t>i</a:t>
            </a:r>
            <a:r>
              <a:rPr lang="en-US" sz="2400" dirty="0" smtClean="0"/>
              <a:t>)) = c</a:t>
            </a:r>
            <a:r>
              <a:rPr lang="en-US" sz="2400" baseline="-25000" dirty="0" smtClean="0"/>
              <a:t>i</a:t>
            </a:r>
            <a:r>
              <a:rPr lang="en-US" sz="2400" dirty="0" smtClean="0"/>
              <a:t> then (k</a:t>
            </a:r>
            <a:r>
              <a:rPr lang="en-US" sz="2400" baseline="-25000" dirty="0" smtClean="0"/>
              <a:t>2</a:t>
            </a:r>
            <a:r>
              <a:rPr lang="en-US" sz="2400" dirty="0" smtClean="0"/>
              <a:t>, k</a:t>
            </a:r>
            <a:r>
              <a:rPr lang="en-US" sz="2400" baseline="-25000" dirty="0" smtClean="0"/>
              <a:t>1</a:t>
            </a:r>
            <a:r>
              <a:rPr lang="en-US" sz="2400" dirty="0" smtClean="0"/>
              <a:t>)</a:t>
            </a:r>
          </a:p>
        </p:txBody>
      </p:sp>
      <p:sp>
        <p:nvSpPr>
          <p:cNvPr id="13" name="Slide Number Placeholder 12"/>
          <p:cNvSpPr>
            <a:spLocks noGrp="1"/>
          </p:cNvSpPr>
          <p:nvPr>
            <p:ph type="sldNum" sz="quarter" idx="12"/>
          </p:nvPr>
        </p:nvSpPr>
        <p:spPr/>
        <p:txBody>
          <a:bodyPr/>
          <a:lstStyle/>
          <a:p>
            <a:fld id="{A887439D-C917-4EDB-AE93-DD258BDEFED5}" type="slidenum">
              <a:rPr lang="en-US" smtClean="0"/>
              <a:t>19</a:t>
            </a:fld>
            <a:endParaRPr lang="en-US" dirty="0"/>
          </a:p>
        </p:txBody>
      </p:sp>
      <p:grpSp>
        <p:nvGrpSpPr>
          <p:cNvPr id="25" name="Group 24"/>
          <p:cNvGrpSpPr/>
          <p:nvPr/>
        </p:nvGrpSpPr>
        <p:grpSpPr>
          <a:xfrm>
            <a:off x="838200" y="5105400"/>
            <a:ext cx="8188517" cy="1498234"/>
            <a:chOff x="838200" y="5105400"/>
            <a:chExt cx="8188517" cy="1498234"/>
          </a:xfrm>
        </p:grpSpPr>
        <p:grpSp>
          <p:nvGrpSpPr>
            <p:cNvPr id="51" name="Group 50"/>
            <p:cNvGrpSpPr/>
            <p:nvPr/>
          </p:nvGrpSpPr>
          <p:grpSpPr>
            <a:xfrm>
              <a:off x="6712284" y="5369243"/>
              <a:ext cx="2314433" cy="1219200"/>
              <a:chOff x="6712284" y="3276600"/>
              <a:chExt cx="2314433" cy="1219200"/>
            </a:xfrm>
          </p:grpSpPr>
          <p:sp>
            <p:nvSpPr>
              <p:cNvPr id="49" name="Right Brace 48"/>
              <p:cNvSpPr/>
              <p:nvPr/>
            </p:nvSpPr>
            <p:spPr>
              <a:xfrm>
                <a:off x="6712284" y="3276600"/>
                <a:ext cx="374316" cy="1219200"/>
              </a:xfrm>
              <a:prstGeom prst="rightBrac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7239000" y="3429000"/>
                <a:ext cx="1787717" cy="861774"/>
              </a:xfrm>
              <a:prstGeom prst="rect">
                <a:avLst/>
              </a:prstGeom>
              <a:noFill/>
            </p:spPr>
            <p:txBody>
              <a:bodyPr wrap="square" lIns="0" tIns="0" rIns="0" bIns="0" rtlCol="0" anchor="t" anchorCtr="0">
                <a:spAutoFit/>
              </a:bodyPr>
              <a:lstStyle/>
              <a:p>
                <a:pPr algn="ctr"/>
                <a:r>
                  <a:rPr lang="en-US" sz="2800" dirty="0" smtClean="0"/>
                  <a:t>2</a:t>
                </a:r>
                <a:r>
                  <a:rPr lang="en-US" sz="2800" baseline="30000" dirty="0" smtClean="0"/>
                  <a:t>112 </a:t>
                </a:r>
                <a:r>
                  <a:rPr lang="en-US" sz="2800" dirty="0" smtClean="0"/>
                  <a:t>checks</a:t>
                </a:r>
              </a:p>
              <a:p>
                <a:pPr algn="ctr"/>
                <a:r>
                  <a:rPr lang="en-US" sz="2800" dirty="0" smtClean="0"/>
                  <a:t>c’’ = c?</a:t>
                </a:r>
              </a:p>
            </p:txBody>
          </p:sp>
        </p:grpSp>
        <p:grpSp>
          <p:nvGrpSpPr>
            <p:cNvPr id="23" name="Group 22"/>
            <p:cNvGrpSpPr/>
            <p:nvPr/>
          </p:nvGrpSpPr>
          <p:grpSpPr>
            <a:xfrm>
              <a:off x="838200" y="5105400"/>
              <a:ext cx="5874084" cy="1498234"/>
              <a:chOff x="838200" y="5105400"/>
              <a:chExt cx="5874084" cy="1498234"/>
            </a:xfrm>
          </p:grpSpPr>
          <p:sp>
            <p:nvSpPr>
              <p:cNvPr id="18" name="Rectangle 17"/>
              <p:cNvSpPr/>
              <p:nvPr/>
            </p:nvSpPr>
            <p:spPr>
              <a:xfrm>
                <a:off x="838200" y="5765434"/>
                <a:ext cx="762000" cy="406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a:t>
                </a:r>
              </a:p>
            </p:txBody>
          </p:sp>
          <p:cxnSp>
            <p:nvCxnSpPr>
              <p:cNvPr id="19" name="Straight Arrow Connector 18"/>
              <p:cNvCxnSpPr/>
              <p:nvPr/>
            </p:nvCxnSpPr>
            <p:spPr>
              <a:xfrm flipV="1">
                <a:off x="1600200" y="5536834"/>
                <a:ext cx="1676400" cy="4572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600200" y="5994034"/>
                <a:ext cx="1676400" cy="4572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600200" y="5994034"/>
                <a:ext cx="16764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3276600" y="5790834"/>
                <a:ext cx="762000" cy="406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a:t>
                </a:r>
              </a:p>
            </p:txBody>
          </p:sp>
          <p:sp>
            <p:nvSpPr>
              <p:cNvPr id="30" name="TextBox 29"/>
              <p:cNvSpPr txBox="1"/>
              <p:nvPr/>
            </p:nvSpPr>
            <p:spPr>
              <a:xfrm>
                <a:off x="3505200" y="5120591"/>
                <a:ext cx="762000" cy="492443"/>
              </a:xfrm>
              <a:prstGeom prst="rect">
                <a:avLst/>
              </a:prstGeom>
              <a:noFill/>
            </p:spPr>
            <p:txBody>
              <a:bodyPr wrap="square" lIns="0" tIns="0" rIns="0" bIns="0" rtlCol="0" anchor="t" anchorCtr="0">
                <a:spAutoFit/>
              </a:bodyPr>
              <a:lstStyle/>
              <a:p>
                <a:r>
                  <a:rPr lang="en-US" sz="3200" dirty="0" smtClean="0"/>
                  <a:t>…</a:t>
                </a:r>
              </a:p>
            </p:txBody>
          </p:sp>
          <p:sp>
            <p:nvSpPr>
              <p:cNvPr id="31" name="TextBox 30"/>
              <p:cNvSpPr txBox="1"/>
              <p:nvPr/>
            </p:nvSpPr>
            <p:spPr>
              <a:xfrm>
                <a:off x="3505200" y="6111191"/>
                <a:ext cx="762000" cy="492443"/>
              </a:xfrm>
              <a:prstGeom prst="rect">
                <a:avLst/>
              </a:prstGeom>
              <a:noFill/>
            </p:spPr>
            <p:txBody>
              <a:bodyPr wrap="square" lIns="0" tIns="0" rIns="0" bIns="0" rtlCol="0" anchor="t" anchorCtr="0">
                <a:spAutoFit/>
              </a:bodyPr>
              <a:lstStyle/>
              <a:p>
                <a:r>
                  <a:rPr lang="en-US" sz="3200" dirty="0" smtClean="0"/>
                  <a:t>…</a:t>
                </a:r>
              </a:p>
            </p:txBody>
          </p:sp>
          <p:cxnSp>
            <p:nvCxnSpPr>
              <p:cNvPr id="33" name="Straight Arrow Connector 32"/>
              <p:cNvCxnSpPr/>
              <p:nvPr/>
            </p:nvCxnSpPr>
            <p:spPr>
              <a:xfrm flipV="1">
                <a:off x="4045284" y="5521643"/>
                <a:ext cx="1676400" cy="4572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045284" y="5978843"/>
                <a:ext cx="1676400" cy="4572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4045284" y="5978843"/>
                <a:ext cx="16764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5721684" y="5775643"/>
                <a:ext cx="762000" cy="406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a:t>
                </a:r>
              </a:p>
            </p:txBody>
          </p:sp>
          <p:sp>
            <p:nvSpPr>
              <p:cNvPr id="37" name="TextBox 36"/>
              <p:cNvSpPr txBox="1"/>
              <p:nvPr/>
            </p:nvSpPr>
            <p:spPr>
              <a:xfrm>
                <a:off x="5950284" y="5105400"/>
                <a:ext cx="762000" cy="492443"/>
              </a:xfrm>
              <a:prstGeom prst="rect">
                <a:avLst/>
              </a:prstGeom>
              <a:noFill/>
            </p:spPr>
            <p:txBody>
              <a:bodyPr wrap="square" lIns="0" tIns="0" rIns="0" bIns="0" rtlCol="0" anchor="t" anchorCtr="0">
                <a:spAutoFit/>
              </a:bodyPr>
              <a:lstStyle/>
              <a:p>
                <a:r>
                  <a:rPr lang="en-US" sz="3200" dirty="0" smtClean="0"/>
                  <a:t>…</a:t>
                </a:r>
              </a:p>
            </p:txBody>
          </p:sp>
          <p:sp>
            <p:nvSpPr>
              <p:cNvPr id="38" name="TextBox 37"/>
              <p:cNvSpPr txBox="1"/>
              <p:nvPr/>
            </p:nvSpPr>
            <p:spPr>
              <a:xfrm>
                <a:off x="5950284" y="6096000"/>
                <a:ext cx="762000" cy="492443"/>
              </a:xfrm>
              <a:prstGeom prst="rect">
                <a:avLst/>
              </a:prstGeom>
              <a:noFill/>
            </p:spPr>
            <p:txBody>
              <a:bodyPr wrap="square" lIns="0" tIns="0" rIns="0" bIns="0" rtlCol="0" anchor="t" anchorCtr="0">
                <a:spAutoFit/>
              </a:bodyPr>
              <a:lstStyle/>
              <a:p>
                <a:r>
                  <a:rPr lang="en-US" sz="3200" dirty="0" smtClean="0"/>
                  <a:t>…</a:t>
                </a:r>
              </a:p>
            </p:txBody>
          </p:sp>
          <p:sp>
            <p:nvSpPr>
              <p:cNvPr id="39" name="Rectangle 38"/>
              <p:cNvSpPr/>
              <p:nvPr/>
            </p:nvSpPr>
            <p:spPr>
              <a:xfrm>
                <a:off x="2057400" y="5318443"/>
                <a:ext cx="762000" cy="406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k</a:t>
                </a:r>
                <a:r>
                  <a:rPr lang="en-US" baseline="-25000" dirty="0" smtClean="0">
                    <a:solidFill>
                      <a:schemeClr val="tx1"/>
                    </a:solidFill>
                  </a:rPr>
                  <a:t>2</a:t>
                </a:r>
                <a:endParaRPr lang="en-US" baseline="-25000" dirty="0">
                  <a:solidFill>
                    <a:schemeClr val="tx1"/>
                  </a:solidFill>
                </a:endParaRPr>
              </a:p>
            </p:txBody>
          </p:sp>
          <p:sp>
            <p:nvSpPr>
              <p:cNvPr id="40" name="Rectangle 39"/>
              <p:cNvSpPr/>
              <p:nvPr/>
            </p:nvSpPr>
            <p:spPr>
              <a:xfrm>
                <a:off x="4499142" y="5323206"/>
                <a:ext cx="762000" cy="406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k</a:t>
                </a:r>
                <a:r>
                  <a:rPr lang="en-US" baseline="-25000" dirty="0" smtClean="0">
                    <a:solidFill>
                      <a:schemeClr val="tx1"/>
                    </a:solidFill>
                  </a:rPr>
                  <a:t>1</a:t>
                </a:r>
                <a:endParaRPr lang="en-US" baseline="-25000" dirty="0">
                  <a:solidFill>
                    <a:schemeClr val="tx1"/>
                  </a:solidFill>
                </a:endParaRPr>
              </a:p>
            </p:txBody>
          </p:sp>
        </p:grpSp>
      </p:grpSp>
    </p:spTree>
    <p:extLst>
      <p:ext uri="{BB962C8B-B14F-4D97-AF65-F5344CB8AC3E}">
        <p14:creationId xmlns:p14="http://schemas.microsoft.com/office/powerpoint/2010/main" val="61972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block cipher?</a:t>
            </a:r>
            <a:endParaRPr lang="en-US" dirty="0"/>
          </a:p>
        </p:txBody>
      </p:sp>
      <p:sp>
        <p:nvSpPr>
          <p:cNvPr id="3" name="Content Placeholder 2"/>
          <p:cNvSpPr>
            <a:spLocks noGrp="1"/>
          </p:cNvSpPr>
          <p:nvPr>
            <p:ph idx="1"/>
          </p:nvPr>
        </p:nvSpPr>
        <p:spPr>
          <a:xfrm>
            <a:off x="457200" y="1296336"/>
            <a:ext cx="8229600" cy="4754563"/>
          </a:xfrm>
        </p:spPr>
        <p:txBody>
          <a:bodyPr>
            <a:normAutofit fontScale="85000" lnSpcReduction="20000"/>
          </a:bodyPr>
          <a:lstStyle/>
          <a:p>
            <a:pPr marL="0" indent="0">
              <a:buNone/>
            </a:pPr>
            <a:r>
              <a:rPr lang="en-US" b="1" dirty="0" smtClean="0"/>
              <a:t>Block ciphers are the crypto work horse</a:t>
            </a:r>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smtClean="0"/>
          </a:p>
          <a:p>
            <a:pPr marL="0" indent="0">
              <a:buNone/>
            </a:pPr>
            <a:r>
              <a:rPr lang="en-US" b="1" dirty="0" smtClean="0"/>
              <a:t>Canonical examples:</a:t>
            </a:r>
          </a:p>
          <a:p>
            <a:pPr marL="514350" indent="-514350">
              <a:buFont typeface="+mj-lt"/>
              <a:buAutoNum type="arabicPeriod"/>
            </a:pPr>
            <a:r>
              <a:rPr lang="en-US" dirty="0" smtClean="0"/>
              <a:t>3DES: 	n = 64 bits, 		k = 168 bits</a:t>
            </a:r>
          </a:p>
          <a:p>
            <a:pPr marL="514350" indent="-514350">
              <a:buFont typeface="+mj-lt"/>
              <a:buAutoNum type="arabicPeriod"/>
            </a:pPr>
            <a:r>
              <a:rPr lang="en-US" dirty="0" smtClean="0"/>
              <a:t>AES: 		n = 128 bits, 	k = 128, 192, 256 bits</a:t>
            </a:r>
            <a:endParaRPr lang="en-US" dirty="0"/>
          </a:p>
        </p:txBody>
      </p:sp>
      <p:grpSp>
        <p:nvGrpSpPr>
          <p:cNvPr id="5" name="Group 4"/>
          <p:cNvGrpSpPr/>
          <p:nvPr/>
        </p:nvGrpSpPr>
        <p:grpSpPr>
          <a:xfrm>
            <a:off x="457200" y="2065139"/>
            <a:ext cx="8229600" cy="2275222"/>
            <a:chOff x="457200" y="2065139"/>
            <a:chExt cx="8229600" cy="2275222"/>
          </a:xfrm>
        </p:grpSpPr>
        <p:grpSp>
          <p:nvGrpSpPr>
            <p:cNvPr id="30" name="Group 29"/>
            <p:cNvGrpSpPr/>
            <p:nvPr/>
          </p:nvGrpSpPr>
          <p:grpSpPr>
            <a:xfrm>
              <a:off x="457200" y="2065139"/>
              <a:ext cx="2590800" cy="830461"/>
              <a:chOff x="76200" y="2065139"/>
              <a:chExt cx="2590800" cy="830461"/>
            </a:xfrm>
          </p:grpSpPr>
          <p:sp>
            <p:nvSpPr>
              <p:cNvPr id="13" name="Rectangle 12"/>
              <p:cNvSpPr/>
              <p:nvPr/>
            </p:nvSpPr>
            <p:spPr>
              <a:xfrm>
                <a:off x="76200" y="2438400"/>
                <a:ext cx="25908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000" dirty="0" smtClean="0">
                    <a:solidFill>
                      <a:schemeClr val="tx1"/>
                    </a:solidFill>
                  </a:rPr>
                  <a:t>Block of plaintext</a:t>
                </a:r>
              </a:p>
            </p:txBody>
          </p:sp>
          <p:sp>
            <p:nvSpPr>
              <p:cNvPr id="23" name="TextBox 22"/>
              <p:cNvSpPr txBox="1"/>
              <p:nvPr/>
            </p:nvSpPr>
            <p:spPr>
              <a:xfrm>
                <a:off x="1067467" y="2065139"/>
                <a:ext cx="608264" cy="307777"/>
              </a:xfrm>
              <a:prstGeom prst="rect">
                <a:avLst/>
              </a:prstGeom>
              <a:noFill/>
            </p:spPr>
            <p:txBody>
              <a:bodyPr wrap="none" lIns="0" tIns="0" rIns="0" bIns="0" rtlCol="0" anchor="t" anchorCtr="0">
                <a:spAutoFit/>
              </a:bodyPr>
              <a:lstStyle/>
              <a:p>
                <a:pPr algn="ctr"/>
                <a:r>
                  <a:rPr lang="en-US" sz="2000" dirty="0" smtClean="0"/>
                  <a:t>n bits</a:t>
                </a:r>
              </a:p>
            </p:txBody>
          </p:sp>
        </p:grpSp>
        <p:grpSp>
          <p:nvGrpSpPr>
            <p:cNvPr id="32" name="Group 31"/>
            <p:cNvGrpSpPr/>
            <p:nvPr/>
          </p:nvGrpSpPr>
          <p:grpSpPr>
            <a:xfrm>
              <a:off x="3733800" y="3581400"/>
              <a:ext cx="1676400" cy="758961"/>
              <a:chOff x="3733800" y="3581400"/>
              <a:chExt cx="1676400" cy="758961"/>
            </a:xfrm>
          </p:grpSpPr>
          <p:sp>
            <p:nvSpPr>
              <p:cNvPr id="22" name="Rectangle 21"/>
              <p:cNvSpPr/>
              <p:nvPr/>
            </p:nvSpPr>
            <p:spPr>
              <a:xfrm>
                <a:off x="3733800" y="3581400"/>
                <a:ext cx="16764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000" dirty="0" smtClean="0">
                    <a:solidFill>
                      <a:srgbClr val="000000"/>
                    </a:solidFill>
                  </a:rPr>
                  <a:t>Key</a:t>
                </a:r>
              </a:p>
            </p:txBody>
          </p:sp>
          <p:sp>
            <p:nvSpPr>
              <p:cNvPr id="24" name="TextBox 23"/>
              <p:cNvSpPr txBox="1"/>
              <p:nvPr/>
            </p:nvSpPr>
            <p:spPr>
              <a:xfrm>
                <a:off x="4272188" y="4032584"/>
                <a:ext cx="599623" cy="307777"/>
              </a:xfrm>
              <a:prstGeom prst="rect">
                <a:avLst/>
              </a:prstGeom>
              <a:noFill/>
            </p:spPr>
            <p:txBody>
              <a:bodyPr wrap="none" lIns="0" tIns="0" rIns="0" bIns="0" rtlCol="0" anchor="t" anchorCtr="0">
                <a:spAutoFit/>
              </a:bodyPr>
              <a:lstStyle/>
              <a:p>
                <a:pPr algn="ctr"/>
                <a:r>
                  <a:rPr lang="en-US" sz="2000" dirty="0" smtClean="0"/>
                  <a:t>k bits</a:t>
                </a:r>
              </a:p>
            </p:txBody>
          </p:sp>
        </p:grpSp>
        <p:grpSp>
          <p:nvGrpSpPr>
            <p:cNvPr id="31" name="Group 30"/>
            <p:cNvGrpSpPr/>
            <p:nvPr/>
          </p:nvGrpSpPr>
          <p:grpSpPr>
            <a:xfrm>
              <a:off x="6096000" y="2095917"/>
              <a:ext cx="2590800" cy="799683"/>
              <a:chOff x="6477000" y="2095917"/>
              <a:chExt cx="2590800" cy="799683"/>
            </a:xfrm>
          </p:grpSpPr>
          <p:sp>
            <p:nvSpPr>
              <p:cNvPr id="11" name="Rectangle 10"/>
              <p:cNvSpPr/>
              <p:nvPr/>
            </p:nvSpPr>
            <p:spPr>
              <a:xfrm>
                <a:off x="6477000" y="2438400"/>
                <a:ext cx="25908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000" dirty="0" smtClean="0">
                    <a:solidFill>
                      <a:srgbClr val="000000"/>
                    </a:solidFill>
                  </a:rPr>
                  <a:t>Block of </a:t>
                </a:r>
                <a:r>
                  <a:rPr lang="en-US" sz="2000" dirty="0" err="1">
                    <a:solidFill>
                      <a:srgbClr val="000000"/>
                    </a:solidFill>
                  </a:rPr>
                  <a:t>c</a:t>
                </a:r>
                <a:r>
                  <a:rPr lang="en-US" sz="2000" dirty="0" err="1" smtClean="0">
                    <a:solidFill>
                      <a:srgbClr val="000000"/>
                    </a:solidFill>
                  </a:rPr>
                  <a:t>iphertext</a:t>
                </a:r>
                <a:endParaRPr lang="en-US" sz="2000" dirty="0" smtClean="0">
                  <a:solidFill>
                    <a:srgbClr val="000000"/>
                  </a:solidFill>
                </a:endParaRPr>
              </a:p>
            </p:txBody>
          </p:sp>
          <p:sp>
            <p:nvSpPr>
              <p:cNvPr id="25" name="TextBox 24"/>
              <p:cNvSpPr txBox="1"/>
              <p:nvPr/>
            </p:nvSpPr>
            <p:spPr>
              <a:xfrm>
                <a:off x="7468267" y="2095917"/>
                <a:ext cx="608264" cy="307777"/>
              </a:xfrm>
              <a:prstGeom prst="rect">
                <a:avLst/>
              </a:prstGeom>
              <a:noFill/>
            </p:spPr>
            <p:txBody>
              <a:bodyPr wrap="none" lIns="0" tIns="0" rIns="0" bIns="0" rtlCol="0" anchor="t" anchorCtr="0">
                <a:spAutoFit/>
              </a:bodyPr>
              <a:lstStyle/>
              <a:p>
                <a:pPr algn="ctr"/>
                <a:r>
                  <a:rPr lang="en-US" sz="2000" dirty="0" smtClean="0"/>
                  <a:t>n bits</a:t>
                </a:r>
              </a:p>
            </p:txBody>
          </p:sp>
        </p:grpSp>
        <p:grpSp>
          <p:nvGrpSpPr>
            <p:cNvPr id="33" name="Group 32"/>
            <p:cNvGrpSpPr/>
            <p:nvPr/>
          </p:nvGrpSpPr>
          <p:grpSpPr>
            <a:xfrm>
              <a:off x="3048000" y="2438400"/>
              <a:ext cx="3048000" cy="1143000"/>
              <a:chOff x="3048000" y="2438400"/>
              <a:chExt cx="3048000" cy="1143000"/>
            </a:xfrm>
          </p:grpSpPr>
          <p:sp>
            <p:nvSpPr>
              <p:cNvPr id="14" name="Rectangle 13"/>
              <p:cNvSpPr/>
              <p:nvPr/>
            </p:nvSpPr>
            <p:spPr>
              <a:xfrm>
                <a:off x="3733800" y="2438400"/>
                <a:ext cx="1676400" cy="457200"/>
              </a:xfrm>
              <a:prstGeom prst="rect">
                <a:avLst/>
              </a:prstGeom>
              <a:solidFill>
                <a:schemeClr val="accent2"/>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000" b="1" dirty="0" smtClean="0">
                    <a:solidFill>
                      <a:schemeClr val="bg1"/>
                    </a:solidFill>
                  </a:rPr>
                  <a:t>E, D</a:t>
                </a:r>
              </a:p>
            </p:txBody>
          </p:sp>
          <p:cxnSp>
            <p:nvCxnSpPr>
              <p:cNvPr id="16" name="Straight Arrow Connector 15"/>
              <p:cNvCxnSpPr>
                <a:endCxn id="14" idx="1"/>
              </p:cNvCxnSpPr>
              <p:nvPr/>
            </p:nvCxnSpPr>
            <p:spPr>
              <a:xfrm>
                <a:off x="3048000" y="2667000"/>
                <a:ext cx="68580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4" idx="2"/>
              </p:cNvCxnSpPr>
              <p:nvPr/>
            </p:nvCxnSpPr>
            <p:spPr>
              <a:xfrm flipV="1">
                <a:off x="4572000" y="2895600"/>
                <a:ext cx="0" cy="6858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410200" y="2655518"/>
                <a:ext cx="68580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sp>
        <p:nvSpPr>
          <p:cNvPr id="6" name="Slide Number Placeholder 5"/>
          <p:cNvSpPr>
            <a:spLocks noGrp="1"/>
          </p:cNvSpPr>
          <p:nvPr>
            <p:ph type="sldNum" sz="quarter" idx="12"/>
          </p:nvPr>
        </p:nvSpPr>
        <p:spPr/>
        <p:txBody>
          <a:bodyPr/>
          <a:lstStyle/>
          <a:p>
            <a:fld id="{A887439D-C917-4EDB-AE93-DD258BDEFED5}" type="slidenum">
              <a:rPr lang="en-US" smtClean="0"/>
              <a:t>2</a:t>
            </a:fld>
            <a:endParaRPr lang="en-US" dirty="0"/>
          </a:p>
        </p:txBody>
      </p:sp>
    </p:spTree>
    <p:extLst>
      <p:ext uri="{BB962C8B-B14F-4D97-AF65-F5344CB8AC3E}">
        <p14:creationId xmlns:p14="http://schemas.microsoft.com/office/powerpoint/2010/main" val="3549304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Meet in the middle attack</a:t>
            </a:r>
            <a:endParaRPr lang="en-US" dirty="0"/>
          </a:p>
        </p:txBody>
      </p:sp>
      <p:sp>
        <p:nvSpPr>
          <p:cNvPr id="3" name="Content Placeholder 2"/>
          <p:cNvSpPr>
            <a:spLocks noGrp="1"/>
          </p:cNvSpPr>
          <p:nvPr>
            <p:ph idx="1"/>
          </p:nvPr>
        </p:nvSpPr>
        <p:spPr>
          <a:xfrm>
            <a:off x="228600" y="889000"/>
            <a:ext cx="8686800" cy="5969000"/>
          </a:xfrm>
        </p:spPr>
        <p:txBody>
          <a:bodyPr/>
          <a:lstStyle/>
          <a:p>
            <a:r>
              <a:rPr lang="en-US" dirty="0"/>
              <a:t>Define       </a:t>
            </a:r>
            <a:r>
              <a:rPr lang="en-US" dirty="0" smtClean="0"/>
              <a:t>2E</a:t>
            </a:r>
            <a:r>
              <a:rPr lang="en-US" sz="3200" dirty="0"/>
              <a:t>(</a:t>
            </a:r>
            <a:r>
              <a:rPr lang="en-US" dirty="0"/>
              <a:t> (k</a:t>
            </a:r>
            <a:r>
              <a:rPr lang="en-US" baseline="-25000" dirty="0"/>
              <a:t>1</a:t>
            </a:r>
            <a:r>
              <a:rPr lang="en-US" dirty="0"/>
              <a:t>,</a:t>
            </a:r>
            <a:r>
              <a:rPr lang="en-US" dirty="0" smtClean="0"/>
              <a:t>k</a:t>
            </a:r>
            <a:r>
              <a:rPr lang="en-US" baseline="-25000" dirty="0" smtClean="0"/>
              <a:t>2</a:t>
            </a:r>
            <a:r>
              <a:rPr lang="en-US" dirty="0" smtClean="0"/>
              <a:t>)</a:t>
            </a:r>
            <a:r>
              <a:rPr lang="en-US" dirty="0"/>
              <a:t>, m</a:t>
            </a:r>
            <a:r>
              <a:rPr lang="en-US" sz="3200" dirty="0"/>
              <a:t>)</a:t>
            </a:r>
            <a:r>
              <a:rPr lang="en-US" dirty="0"/>
              <a:t> </a:t>
            </a:r>
            <a:r>
              <a:rPr lang="en-US" dirty="0" smtClean="0"/>
              <a:t>=   E</a:t>
            </a:r>
            <a:r>
              <a:rPr lang="en-US" sz="3200" dirty="0" smtClean="0"/>
              <a:t>(</a:t>
            </a:r>
            <a:r>
              <a:rPr lang="en-US" dirty="0" smtClean="0"/>
              <a:t>k</a:t>
            </a:r>
            <a:r>
              <a:rPr lang="en-US" baseline="-25000" dirty="0" smtClean="0"/>
              <a:t>1</a:t>
            </a:r>
            <a:r>
              <a:rPr lang="en-US" dirty="0" smtClean="0"/>
              <a:t> , E(k</a:t>
            </a:r>
            <a:r>
              <a:rPr lang="en-US" baseline="-25000" dirty="0" smtClean="0"/>
              <a:t>2</a:t>
            </a:r>
            <a:r>
              <a:rPr lang="en-US" dirty="0" smtClean="0"/>
              <a:t> , m) </a:t>
            </a:r>
            <a:r>
              <a:rPr lang="en-US" sz="3200" dirty="0" smtClean="0"/>
              <a:t>)</a:t>
            </a:r>
            <a:endParaRPr lang="en-US" sz="900" dirty="0"/>
          </a:p>
          <a:p>
            <a:pPr marL="0" indent="0">
              <a:spcBef>
                <a:spcPts val="5976"/>
              </a:spcBef>
              <a:buNone/>
            </a:pPr>
            <a:endParaRPr lang="en-US" dirty="0" smtClean="0"/>
          </a:p>
          <a:p>
            <a:pPr marL="0" indent="0">
              <a:spcBef>
                <a:spcPts val="5976"/>
              </a:spcBef>
              <a:buNone/>
            </a:pPr>
            <a:endParaRPr lang="en-US" dirty="0" smtClean="0"/>
          </a:p>
        </p:txBody>
      </p:sp>
      <p:sp>
        <p:nvSpPr>
          <p:cNvPr id="4" name="TextBox 3"/>
          <p:cNvSpPr txBox="1"/>
          <p:nvPr/>
        </p:nvSpPr>
        <p:spPr>
          <a:xfrm>
            <a:off x="5715000" y="1733490"/>
            <a:ext cx="3387917" cy="400110"/>
          </a:xfrm>
          <a:prstGeom prst="rect">
            <a:avLst/>
          </a:prstGeom>
          <a:noFill/>
        </p:spPr>
        <p:txBody>
          <a:bodyPr wrap="none" rtlCol="0">
            <a:spAutoFit/>
          </a:bodyPr>
          <a:lstStyle/>
          <a:p>
            <a:r>
              <a:rPr lang="en-US" sz="2000" dirty="0" smtClean="0"/>
              <a:t>    key</a:t>
            </a:r>
            <a:r>
              <a:rPr lang="en-US" sz="2000" dirty="0"/>
              <a:t>-</a:t>
            </a:r>
            <a:r>
              <a:rPr lang="en-US" sz="2000" dirty="0" err="1"/>
              <a:t>len</a:t>
            </a:r>
            <a:r>
              <a:rPr lang="en-US" sz="2000" dirty="0"/>
              <a:t> = 112 bits for </a:t>
            </a:r>
            <a:r>
              <a:rPr lang="en-US" sz="2000" dirty="0" smtClean="0"/>
              <a:t>2DES</a:t>
            </a:r>
            <a:endParaRPr lang="en-US" sz="2000" dirty="0"/>
          </a:p>
        </p:txBody>
      </p:sp>
      <p:sp>
        <p:nvSpPr>
          <p:cNvPr id="9" name="TextBox 8"/>
          <p:cNvSpPr txBox="1"/>
          <p:nvPr/>
        </p:nvSpPr>
        <p:spPr>
          <a:xfrm>
            <a:off x="457200" y="4841557"/>
            <a:ext cx="8229600" cy="492443"/>
          </a:xfrm>
          <a:prstGeom prst="rect">
            <a:avLst/>
          </a:prstGeom>
          <a:noFill/>
        </p:spPr>
        <p:txBody>
          <a:bodyPr wrap="square" lIns="0" tIns="0" rIns="0" bIns="0" rtlCol="0" anchor="t" anchorCtr="0">
            <a:spAutoFit/>
          </a:bodyPr>
          <a:lstStyle/>
          <a:p>
            <a:r>
              <a:rPr lang="en-US" sz="3200" dirty="0" smtClean="0"/>
              <a:t>Idea: key found when c’ = c’’: E(</a:t>
            </a:r>
            <a:r>
              <a:rPr lang="en-US" sz="3200" dirty="0" err="1" smtClean="0"/>
              <a:t>k</a:t>
            </a:r>
            <a:r>
              <a:rPr lang="en-US" sz="3200" baseline="-25000" dirty="0" err="1" smtClean="0"/>
              <a:t>i</a:t>
            </a:r>
            <a:r>
              <a:rPr lang="en-US" sz="3200" dirty="0" smtClean="0"/>
              <a:t>, m) = D(</a:t>
            </a:r>
            <a:r>
              <a:rPr lang="en-US" sz="3200" dirty="0" err="1" smtClean="0"/>
              <a:t>k</a:t>
            </a:r>
            <a:r>
              <a:rPr lang="en-US" sz="3200" baseline="-25000" dirty="0" err="1" smtClean="0"/>
              <a:t>j</a:t>
            </a:r>
            <a:r>
              <a:rPr lang="en-US" sz="3200" dirty="0" smtClean="0"/>
              <a:t>, c)</a:t>
            </a:r>
          </a:p>
        </p:txBody>
      </p:sp>
      <p:grpSp>
        <p:nvGrpSpPr>
          <p:cNvPr id="20" name="Group 19"/>
          <p:cNvGrpSpPr/>
          <p:nvPr/>
        </p:nvGrpSpPr>
        <p:grpSpPr>
          <a:xfrm>
            <a:off x="838200" y="3371150"/>
            <a:ext cx="2667000" cy="914400"/>
            <a:chOff x="838200" y="3371150"/>
            <a:chExt cx="2667000" cy="914400"/>
          </a:xfrm>
        </p:grpSpPr>
        <p:sp>
          <p:nvSpPr>
            <p:cNvPr id="18" name="Rectangle 17"/>
            <p:cNvSpPr/>
            <p:nvPr/>
          </p:nvSpPr>
          <p:spPr>
            <a:xfrm>
              <a:off x="838200" y="3599750"/>
              <a:ext cx="762000" cy="406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a:t>
              </a:r>
              <a:endParaRPr lang="en-US" dirty="0">
                <a:solidFill>
                  <a:schemeClr val="tx1"/>
                </a:solidFill>
              </a:endParaRPr>
            </a:p>
          </p:txBody>
        </p:sp>
        <p:cxnSp>
          <p:nvCxnSpPr>
            <p:cNvPr id="19" name="Straight Arrow Connector 18"/>
            <p:cNvCxnSpPr/>
            <p:nvPr/>
          </p:nvCxnSpPr>
          <p:spPr>
            <a:xfrm flipV="1">
              <a:off x="1600200" y="3371150"/>
              <a:ext cx="1143000" cy="4572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600200" y="3828350"/>
              <a:ext cx="1143000" cy="4572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600200" y="3828350"/>
              <a:ext cx="1143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743200" y="3625150"/>
              <a:ext cx="762000" cy="406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grpSp>
      <p:sp>
        <p:nvSpPr>
          <p:cNvPr id="30" name="TextBox 29"/>
          <p:cNvSpPr txBox="1"/>
          <p:nvPr/>
        </p:nvSpPr>
        <p:spPr>
          <a:xfrm>
            <a:off x="3505200" y="2954907"/>
            <a:ext cx="762000" cy="492443"/>
          </a:xfrm>
          <a:prstGeom prst="rect">
            <a:avLst/>
          </a:prstGeom>
          <a:noFill/>
        </p:spPr>
        <p:txBody>
          <a:bodyPr wrap="square" lIns="0" tIns="0" rIns="0" bIns="0" rtlCol="0" anchor="t" anchorCtr="0">
            <a:spAutoFit/>
          </a:bodyPr>
          <a:lstStyle/>
          <a:p>
            <a:r>
              <a:rPr lang="en-US" sz="3200" dirty="0" smtClean="0"/>
              <a:t>…</a:t>
            </a:r>
          </a:p>
        </p:txBody>
      </p:sp>
      <p:sp>
        <p:nvSpPr>
          <p:cNvPr id="31" name="TextBox 30"/>
          <p:cNvSpPr txBox="1"/>
          <p:nvPr/>
        </p:nvSpPr>
        <p:spPr>
          <a:xfrm>
            <a:off x="3505200" y="3945507"/>
            <a:ext cx="762000" cy="492443"/>
          </a:xfrm>
          <a:prstGeom prst="rect">
            <a:avLst/>
          </a:prstGeom>
          <a:noFill/>
        </p:spPr>
        <p:txBody>
          <a:bodyPr wrap="square" lIns="0" tIns="0" rIns="0" bIns="0" rtlCol="0" anchor="t" anchorCtr="0">
            <a:spAutoFit/>
          </a:bodyPr>
          <a:lstStyle/>
          <a:p>
            <a:r>
              <a:rPr lang="en-US" sz="3200" dirty="0" smtClean="0"/>
              <a:t>…</a:t>
            </a:r>
          </a:p>
        </p:txBody>
      </p:sp>
      <p:grpSp>
        <p:nvGrpSpPr>
          <p:cNvPr id="17" name="Group 16"/>
          <p:cNvGrpSpPr/>
          <p:nvPr/>
        </p:nvGrpSpPr>
        <p:grpSpPr>
          <a:xfrm>
            <a:off x="3886200" y="2954907"/>
            <a:ext cx="2819400" cy="1483043"/>
            <a:chOff x="3886200" y="2954907"/>
            <a:chExt cx="2819400" cy="1483043"/>
          </a:xfrm>
        </p:grpSpPr>
        <p:cxnSp>
          <p:nvCxnSpPr>
            <p:cNvPr id="33" name="Straight Arrow Connector 32"/>
            <p:cNvCxnSpPr>
              <a:stCxn id="36" idx="1"/>
            </p:cNvCxnSpPr>
            <p:nvPr/>
          </p:nvCxnSpPr>
          <p:spPr>
            <a:xfrm flipH="1" flipV="1">
              <a:off x="4648200" y="3371150"/>
              <a:ext cx="1066800" cy="4572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4648200" y="3828350"/>
              <a:ext cx="1046747" cy="4572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6" idx="1"/>
              <a:endCxn id="41" idx="3"/>
            </p:cNvCxnSpPr>
            <p:nvPr/>
          </p:nvCxnSpPr>
          <p:spPr>
            <a:xfrm flipH="1">
              <a:off x="4648200" y="3828350"/>
              <a:ext cx="1066800" cy="182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5715000" y="3625150"/>
              <a:ext cx="762000" cy="406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37" name="TextBox 36"/>
            <p:cNvSpPr txBox="1"/>
            <p:nvPr/>
          </p:nvSpPr>
          <p:spPr>
            <a:xfrm>
              <a:off x="5943600" y="2954907"/>
              <a:ext cx="762000" cy="492443"/>
            </a:xfrm>
            <a:prstGeom prst="rect">
              <a:avLst/>
            </a:prstGeom>
            <a:noFill/>
          </p:spPr>
          <p:txBody>
            <a:bodyPr wrap="square" lIns="0" tIns="0" rIns="0" bIns="0" rtlCol="0" anchor="t" anchorCtr="0">
              <a:spAutoFit/>
            </a:bodyPr>
            <a:lstStyle/>
            <a:p>
              <a:r>
                <a:rPr lang="en-US" sz="3200" dirty="0" smtClean="0"/>
                <a:t>…</a:t>
              </a:r>
            </a:p>
          </p:txBody>
        </p:sp>
        <p:sp>
          <p:nvSpPr>
            <p:cNvPr id="38" name="TextBox 37"/>
            <p:cNvSpPr txBox="1"/>
            <p:nvPr/>
          </p:nvSpPr>
          <p:spPr>
            <a:xfrm>
              <a:off x="5943600" y="3945507"/>
              <a:ext cx="762000" cy="492443"/>
            </a:xfrm>
            <a:prstGeom prst="rect">
              <a:avLst/>
            </a:prstGeom>
            <a:noFill/>
          </p:spPr>
          <p:txBody>
            <a:bodyPr wrap="square" lIns="0" tIns="0" rIns="0" bIns="0" rtlCol="0" anchor="t" anchorCtr="0">
              <a:spAutoFit/>
            </a:bodyPr>
            <a:lstStyle/>
            <a:p>
              <a:r>
                <a:rPr lang="en-US" sz="3200" dirty="0" smtClean="0"/>
                <a:t>…</a:t>
              </a:r>
            </a:p>
          </p:txBody>
        </p:sp>
        <p:sp>
          <p:nvSpPr>
            <p:cNvPr id="41" name="Rectangle 40"/>
            <p:cNvSpPr/>
            <p:nvPr/>
          </p:nvSpPr>
          <p:spPr>
            <a:xfrm>
              <a:off x="3886200" y="3626973"/>
              <a:ext cx="762000" cy="406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a:t>
              </a:r>
              <a:r>
                <a:rPr lang="en-US" dirty="0" smtClean="0">
                  <a:solidFill>
                    <a:schemeClr val="tx1"/>
                  </a:solidFill>
                </a:rPr>
                <a:t>’’</a:t>
              </a:r>
              <a:endParaRPr lang="en-US" dirty="0">
                <a:solidFill>
                  <a:schemeClr val="tx1"/>
                </a:solidFill>
              </a:endParaRPr>
            </a:p>
          </p:txBody>
        </p:sp>
      </p:grpSp>
      <p:grpSp>
        <p:nvGrpSpPr>
          <p:cNvPr id="22" name="Group 21"/>
          <p:cNvGrpSpPr/>
          <p:nvPr/>
        </p:nvGrpSpPr>
        <p:grpSpPr>
          <a:xfrm>
            <a:off x="838200" y="1739900"/>
            <a:ext cx="5638800" cy="1206500"/>
            <a:chOff x="838200" y="1739900"/>
            <a:chExt cx="5638800" cy="1206500"/>
          </a:xfrm>
        </p:grpSpPr>
        <p:sp>
          <p:nvSpPr>
            <p:cNvPr id="40" name="Down Arrow 39"/>
            <p:cNvSpPr/>
            <p:nvPr/>
          </p:nvSpPr>
          <p:spPr>
            <a:xfrm>
              <a:off x="3581400" y="1739900"/>
              <a:ext cx="152400" cy="787400"/>
            </a:xfrm>
            <a:prstGeom prst="downArrow">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nvGrpSpPr>
            <p:cNvPr id="51" name="Group 50"/>
            <p:cNvGrpSpPr/>
            <p:nvPr/>
          </p:nvGrpSpPr>
          <p:grpSpPr>
            <a:xfrm>
              <a:off x="838200" y="2133600"/>
              <a:ext cx="5638800" cy="812800"/>
              <a:chOff x="838200" y="2133600"/>
              <a:chExt cx="5638800" cy="812800"/>
            </a:xfrm>
          </p:grpSpPr>
          <p:cxnSp>
            <p:nvCxnSpPr>
              <p:cNvPr id="52" name="Straight Arrow Connector 51"/>
              <p:cNvCxnSpPr/>
              <p:nvPr/>
            </p:nvCxnSpPr>
            <p:spPr>
              <a:xfrm>
                <a:off x="3256547" y="2540000"/>
                <a:ext cx="782053"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endCxn id="58" idx="1"/>
              </p:cNvCxnSpPr>
              <p:nvPr/>
            </p:nvCxnSpPr>
            <p:spPr>
              <a:xfrm>
                <a:off x="4932947" y="2540000"/>
                <a:ext cx="782053"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56" idx="1"/>
              </p:cNvCxnSpPr>
              <p:nvPr/>
            </p:nvCxnSpPr>
            <p:spPr>
              <a:xfrm>
                <a:off x="1580147" y="2540000"/>
                <a:ext cx="782053"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838200" y="2336800"/>
                <a:ext cx="762000" cy="406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a:t>
                </a:r>
                <a:endParaRPr lang="en-US" dirty="0">
                  <a:solidFill>
                    <a:schemeClr val="tx1"/>
                  </a:solidFill>
                </a:endParaRPr>
              </a:p>
            </p:txBody>
          </p:sp>
          <p:sp>
            <p:nvSpPr>
              <p:cNvPr id="56" name="Rectangle 55"/>
              <p:cNvSpPr/>
              <p:nvPr/>
            </p:nvSpPr>
            <p:spPr>
              <a:xfrm>
                <a:off x="2362200" y="2133600"/>
                <a:ext cx="914400" cy="812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a:solidFill>
                      <a:schemeClr val="tx1"/>
                    </a:solidFill>
                  </a:rPr>
                  <a:t>E(k</a:t>
                </a:r>
                <a:r>
                  <a:rPr lang="en-US" sz="2100" baseline="-25000" dirty="0">
                    <a:solidFill>
                      <a:schemeClr val="tx1"/>
                    </a:solidFill>
                  </a:rPr>
                  <a:t>2</a:t>
                </a:r>
                <a:r>
                  <a:rPr lang="en-US" sz="2100" dirty="0">
                    <a:solidFill>
                      <a:schemeClr val="tx1"/>
                    </a:solidFill>
                  </a:rPr>
                  <a:t>,⋅)</a:t>
                </a:r>
              </a:p>
            </p:txBody>
          </p:sp>
          <p:sp>
            <p:nvSpPr>
              <p:cNvPr id="57" name="Rectangle 56"/>
              <p:cNvSpPr/>
              <p:nvPr/>
            </p:nvSpPr>
            <p:spPr>
              <a:xfrm>
                <a:off x="4038600" y="2133600"/>
                <a:ext cx="914400" cy="812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a:solidFill>
                      <a:schemeClr val="tx1"/>
                    </a:solidFill>
                  </a:rPr>
                  <a:t>E(k</a:t>
                </a:r>
                <a:r>
                  <a:rPr lang="en-US" sz="2100" baseline="-25000" dirty="0">
                    <a:solidFill>
                      <a:schemeClr val="tx1"/>
                    </a:solidFill>
                  </a:rPr>
                  <a:t>1</a:t>
                </a:r>
                <a:r>
                  <a:rPr lang="en-US" sz="2100" dirty="0">
                    <a:solidFill>
                      <a:schemeClr val="tx1"/>
                    </a:solidFill>
                  </a:rPr>
                  <a:t>,⋅)</a:t>
                </a:r>
              </a:p>
            </p:txBody>
          </p:sp>
          <p:sp>
            <p:nvSpPr>
              <p:cNvPr id="58" name="Rectangle 57"/>
              <p:cNvSpPr/>
              <p:nvPr/>
            </p:nvSpPr>
            <p:spPr>
              <a:xfrm>
                <a:off x="5715000" y="2336800"/>
                <a:ext cx="762000" cy="406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spc="-100" dirty="0">
                    <a:solidFill>
                      <a:schemeClr val="tx1"/>
                    </a:solidFill>
                  </a:rPr>
                  <a:t>c</a:t>
                </a:r>
              </a:p>
            </p:txBody>
          </p:sp>
        </p:grpSp>
      </p:grpSp>
      <p:sp>
        <p:nvSpPr>
          <p:cNvPr id="5" name="Slide Number Placeholder 4"/>
          <p:cNvSpPr>
            <a:spLocks noGrp="1"/>
          </p:cNvSpPr>
          <p:nvPr>
            <p:ph type="sldNum" sz="quarter" idx="12"/>
          </p:nvPr>
        </p:nvSpPr>
        <p:spPr/>
        <p:txBody>
          <a:bodyPr/>
          <a:lstStyle/>
          <a:p>
            <a:fld id="{A887439D-C917-4EDB-AE93-DD258BDEFED5}" type="slidenum">
              <a:rPr lang="en-US" smtClean="0"/>
              <a:t>20</a:t>
            </a:fld>
            <a:endParaRPr lang="en-US" dirty="0"/>
          </a:p>
        </p:txBody>
      </p:sp>
    </p:spTree>
    <p:extLst>
      <p:ext uri="{BB962C8B-B14F-4D97-AF65-F5344CB8AC3E}">
        <p14:creationId xmlns:p14="http://schemas.microsoft.com/office/powerpoint/2010/main" val="20331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Meet in the middle attack</a:t>
            </a:r>
            <a:endParaRPr lang="en-US" dirty="0"/>
          </a:p>
        </p:txBody>
      </p:sp>
      <p:sp>
        <p:nvSpPr>
          <p:cNvPr id="3" name="Content Placeholder 2"/>
          <p:cNvSpPr>
            <a:spLocks noGrp="1"/>
          </p:cNvSpPr>
          <p:nvPr>
            <p:ph idx="1"/>
          </p:nvPr>
        </p:nvSpPr>
        <p:spPr>
          <a:xfrm>
            <a:off x="228600" y="889000"/>
            <a:ext cx="8686800" cy="5969000"/>
          </a:xfrm>
        </p:spPr>
        <p:txBody>
          <a:bodyPr/>
          <a:lstStyle/>
          <a:p>
            <a:r>
              <a:rPr lang="en-US" dirty="0"/>
              <a:t>Define       </a:t>
            </a:r>
            <a:r>
              <a:rPr lang="en-US" dirty="0" smtClean="0"/>
              <a:t>2E</a:t>
            </a:r>
            <a:r>
              <a:rPr lang="en-US" sz="3200" dirty="0"/>
              <a:t>(</a:t>
            </a:r>
            <a:r>
              <a:rPr lang="en-US" dirty="0"/>
              <a:t> (k</a:t>
            </a:r>
            <a:r>
              <a:rPr lang="en-US" baseline="-25000" dirty="0"/>
              <a:t>1</a:t>
            </a:r>
            <a:r>
              <a:rPr lang="en-US" dirty="0"/>
              <a:t>,</a:t>
            </a:r>
            <a:r>
              <a:rPr lang="en-US" dirty="0" smtClean="0"/>
              <a:t>k</a:t>
            </a:r>
            <a:r>
              <a:rPr lang="en-US" baseline="-25000" dirty="0" smtClean="0"/>
              <a:t>2</a:t>
            </a:r>
            <a:r>
              <a:rPr lang="en-US" dirty="0" smtClean="0"/>
              <a:t>)</a:t>
            </a:r>
            <a:r>
              <a:rPr lang="en-US" dirty="0"/>
              <a:t>, m</a:t>
            </a:r>
            <a:r>
              <a:rPr lang="en-US" sz="3200" dirty="0"/>
              <a:t>)</a:t>
            </a:r>
            <a:r>
              <a:rPr lang="en-US" dirty="0"/>
              <a:t> </a:t>
            </a:r>
            <a:r>
              <a:rPr lang="en-US" dirty="0" smtClean="0"/>
              <a:t>=   E</a:t>
            </a:r>
            <a:r>
              <a:rPr lang="en-US" sz="3200" dirty="0" smtClean="0"/>
              <a:t>(</a:t>
            </a:r>
            <a:r>
              <a:rPr lang="en-US" dirty="0" smtClean="0"/>
              <a:t>k</a:t>
            </a:r>
            <a:r>
              <a:rPr lang="en-US" baseline="-25000" dirty="0" smtClean="0"/>
              <a:t>1</a:t>
            </a:r>
            <a:r>
              <a:rPr lang="en-US" dirty="0" smtClean="0"/>
              <a:t> , E(k</a:t>
            </a:r>
            <a:r>
              <a:rPr lang="en-US" baseline="-25000" dirty="0" smtClean="0"/>
              <a:t>2</a:t>
            </a:r>
            <a:r>
              <a:rPr lang="en-US" dirty="0" smtClean="0"/>
              <a:t> , m) </a:t>
            </a:r>
            <a:r>
              <a:rPr lang="en-US" sz="3200" dirty="0" smtClean="0"/>
              <a:t>)</a:t>
            </a:r>
          </a:p>
          <a:p>
            <a:endParaRPr lang="en-US" sz="3200" dirty="0"/>
          </a:p>
          <a:p>
            <a:pPr marL="0" indent="0">
              <a:buNone/>
            </a:pPr>
            <a:endParaRPr lang="en-US" sz="3200" dirty="0"/>
          </a:p>
          <a:p>
            <a:pPr marL="0" indent="0">
              <a:spcBef>
                <a:spcPts val="5976"/>
              </a:spcBef>
              <a:buNone/>
            </a:pPr>
            <a:r>
              <a:rPr lang="en-US" dirty="0" smtClean="0"/>
              <a:t>Attack:    M = (m</a:t>
            </a:r>
            <a:r>
              <a:rPr lang="en-US" baseline="-25000" dirty="0" smtClean="0"/>
              <a:t>1</a:t>
            </a:r>
            <a:r>
              <a:rPr lang="en-US" dirty="0" smtClean="0"/>
              <a:t>,…, m</a:t>
            </a:r>
            <a:r>
              <a:rPr lang="en-US" baseline="-25000" dirty="0" smtClean="0"/>
              <a:t>10</a:t>
            </a:r>
            <a:r>
              <a:rPr lang="en-US" dirty="0" smtClean="0"/>
              <a:t>)  ,   C = (c</a:t>
            </a:r>
            <a:r>
              <a:rPr lang="en-US" baseline="-25000" dirty="0" smtClean="0"/>
              <a:t>1</a:t>
            </a:r>
            <a:r>
              <a:rPr lang="en-US" dirty="0" smtClean="0"/>
              <a:t>,…,c</a:t>
            </a:r>
            <a:r>
              <a:rPr lang="en-US" baseline="-25000" dirty="0" smtClean="0"/>
              <a:t>10</a:t>
            </a:r>
            <a:r>
              <a:rPr lang="en-US" dirty="0" smtClean="0"/>
              <a:t>).</a:t>
            </a:r>
          </a:p>
          <a:p>
            <a:pPr>
              <a:spcBef>
                <a:spcPts val="2424"/>
              </a:spcBef>
            </a:pPr>
            <a:r>
              <a:rPr lang="en-US" dirty="0"/>
              <a:t>s</a:t>
            </a:r>
            <a:r>
              <a:rPr lang="en-US" dirty="0" smtClean="0"/>
              <a:t>tep 1:   build table.</a:t>
            </a:r>
          </a:p>
          <a:p>
            <a:pPr marL="0" indent="0">
              <a:spcBef>
                <a:spcPts val="1224"/>
              </a:spcBef>
              <a:buNone/>
              <a:tabLst>
                <a:tab pos="342900" algn="l"/>
              </a:tabLst>
            </a:pPr>
            <a:r>
              <a:rPr lang="en-US" dirty="0" smtClean="0"/>
              <a:t>	sort on 2</a:t>
            </a:r>
            <a:r>
              <a:rPr lang="en-US" baseline="30000" dirty="0" smtClean="0"/>
              <a:t>nd</a:t>
            </a:r>
            <a:r>
              <a:rPr lang="en-US" dirty="0" smtClean="0"/>
              <a:t> column</a:t>
            </a:r>
            <a:endParaRPr lang="en-US" dirty="0"/>
          </a:p>
          <a:p>
            <a:pPr marL="0" indent="0">
              <a:spcBef>
                <a:spcPts val="1224"/>
              </a:spcBef>
              <a:buNone/>
              <a:tabLst>
                <a:tab pos="342900" algn="l"/>
              </a:tabLst>
            </a:pPr>
            <a:r>
              <a:rPr lang="en-US" dirty="0"/>
              <a:t> </a:t>
            </a:r>
            <a:r>
              <a:rPr lang="en-US" dirty="0" smtClean="0"/>
              <a:t>   maps c’ to k</a:t>
            </a:r>
            <a:r>
              <a:rPr lang="en-US" baseline="-25000" dirty="0" smtClean="0"/>
              <a:t>2</a:t>
            </a:r>
          </a:p>
        </p:txBody>
      </p:sp>
      <p:sp>
        <p:nvSpPr>
          <p:cNvPr id="4" name="TextBox 3"/>
          <p:cNvSpPr txBox="1"/>
          <p:nvPr/>
        </p:nvSpPr>
        <p:spPr>
          <a:xfrm>
            <a:off x="5715000" y="1733490"/>
            <a:ext cx="3387917" cy="400110"/>
          </a:xfrm>
          <a:prstGeom prst="rect">
            <a:avLst/>
          </a:prstGeom>
          <a:noFill/>
        </p:spPr>
        <p:txBody>
          <a:bodyPr wrap="none" rtlCol="0">
            <a:spAutoFit/>
          </a:bodyPr>
          <a:lstStyle/>
          <a:p>
            <a:r>
              <a:rPr lang="en-US" sz="2000" dirty="0" smtClean="0"/>
              <a:t>    key</a:t>
            </a:r>
            <a:r>
              <a:rPr lang="en-US" sz="2000" dirty="0"/>
              <a:t>-</a:t>
            </a:r>
            <a:r>
              <a:rPr lang="en-US" sz="2000" dirty="0" err="1"/>
              <a:t>len</a:t>
            </a:r>
            <a:r>
              <a:rPr lang="en-US" sz="2000" dirty="0"/>
              <a:t> = 112 bits for </a:t>
            </a:r>
            <a:r>
              <a:rPr lang="en-US" sz="2000" dirty="0" smtClean="0"/>
              <a:t>2DES</a:t>
            </a:r>
            <a:endParaRPr lang="en-US" sz="2000" dirty="0"/>
          </a:p>
        </p:txBody>
      </p:sp>
      <p:grpSp>
        <p:nvGrpSpPr>
          <p:cNvPr id="6" name="Group 5"/>
          <p:cNvGrpSpPr/>
          <p:nvPr/>
        </p:nvGrpSpPr>
        <p:grpSpPr>
          <a:xfrm>
            <a:off x="4800600" y="4241800"/>
            <a:ext cx="3962400" cy="1930400"/>
            <a:chOff x="4800600" y="4241800"/>
            <a:chExt cx="3962400" cy="1930400"/>
          </a:xfrm>
        </p:grpSpPr>
        <p:sp>
          <p:nvSpPr>
            <p:cNvPr id="13" name="Rectangle 12"/>
            <p:cNvSpPr/>
            <p:nvPr/>
          </p:nvSpPr>
          <p:spPr>
            <a:xfrm>
              <a:off x="4800600" y="4241800"/>
              <a:ext cx="1431449" cy="1930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000090"/>
                  </a:solidFill>
                </a:rPr>
                <a:t>k</a:t>
              </a:r>
              <a:r>
                <a:rPr lang="en-US" baseline="30000" dirty="0" smtClean="0">
                  <a:solidFill>
                    <a:srgbClr val="000090"/>
                  </a:solidFill>
                </a:rPr>
                <a:t>0</a:t>
              </a:r>
              <a:r>
                <a:rPr lang="en-US" dirty="0" smtClean="0">
                  <a:solidFill>
                    <a:srgbClr val="000090"/>
                  </a:solidFill>
                </a:rPr>
                <a:t> = 00…00</a:t>
              </a:r>
            </a:p>
            <a:p>
              <a:pPr algn="ctr"/>
              <a:r>
                <a:rPr lang="en-US" dirty="0">
                  <a:solidFill>
                    <a:srgbClr val="000090"/>
                  </a:solidFill>
                </a:rPr>
                <a:t>k</a:t>
              </a:r>
              <a:r>
                <a:rPr lang="en-US" baseline="30000" dirty="0" smtClean="0">
                  <a:solidFill>
                    <a:srgbClr val="000090"/>
                  </a:solidFill>
                </a:rPr>
                <a:t>1</a:t>
              </a:r>
              <a:r>
                <a:rPr lang="en-US" dirty="0" smtClean="0">
                  <a:solidFill>
                    <a:srgbClr val="000090"/>
                  </a:solidFill>
                </a:rPr>
                <a:t> = 00…01</a:t>
              </a:r>
            </a:p>
            <a:p>
              <a:pPr algn="ctr"/>
              <a:r>
                <a:rPr lang="en-US" dirty="0">
                  <a:solidFill>
                    <a:srgbClr val="000090"/>
                  </a:solidFill>
                </a:rPr>
                <a:t>k</a:t>
              </a:r>
              <a:r>
                <a:rPr lang="en-US" baseline="30000" dirty="0" smtClean="0">
                  <a:solidFill>
                    <a:srgbClr val="000090"/>
                  </a:solidFill>
                </a:rPr>
                <a:t>2</a:t>
              </a:r>
              <a:r>
                <a:rPr lang="en-US" dirty="0" smtClean="0">
                  <a:solidFill>
                    <a:srgbClr val="000090"/>
                  </a:solidFill>
                </a:rPr>
                <a:t> = 00…10</a:t>
              </a:r>
            </a:p>
            <a:p>
              <a:pPr algn="ctr"/>
              <a:r>
                <a:rPr lang="en-US" dirty="0" smtClean="0">
                  <a:solidFill>
                    <a:srgbClr val="000090"/>
                  </a:solidFill>
                </a:rPr>
                <a:t>⋮</a:t>
              </a:r>
            </a:p>
            <a:p>
              <a:pPr algn="ctr"/>
              <a:r>
                <a:rPr lang="en-US" dirty="0" err="1">
                  <a:solidFill>
                    <a:srgbClr val="000090"/>
                  </a:solidFill>
                </a:rPr>
                <a:t>k</a:t>
              </a:r>
              <a:r>
                <a:rPr lang="en-US" baseline="30000" dirty="0" err="1" smtClean="0">
                  <a:solidFill>
                    <a:srgbClr val="000090"/>
                  </a:solidFill>
                </a:rPr>
                <a:t>N</a:t>
              </a:r>
              <a:r>
                <a:rPr lang="en-US" dirty="0" smtClean="0">
                  <a:solidFill>
                    <a:srgbClr val="000090"/>
                  </a:solidFill>
                </a:rPr>
                <a:t> = 11…11</a:t>
              </a:r>
              <a:endParaRPr lang="en-US" dirty="0">
                <a:solidFill>
                  <a:srgbClr val="000090"/>
                </a:solidFill>
              </a:endParaRPr>
            </a:p>
          </p:txBody>
        </p:sp>
        <p:sp>
          <p:nvSpPr>
            <p:cNvPr id="14" name="Rectangle 13"/>
            <p:cNvSpPr/>
            <p:nvPr/>
          </p:nvSpPr>
          <p:spPr>
            <a:xfrm>
              <a:off x="6232049" y="4241800"/>
              <a:ext cx="1295400" cy="1930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rgbClr val="000090"/>
                  </a:solidFill>
                </a:rPr>
                <a:t>E(k</a:t>
              </a:r>
              <a:r>
                <a:rPr lang="en-US" baseline="30000" dirty="0" smtClean="0">
                  <a:solidFill>
                    <a:srgbClr val="000090"/>
                  </a:solidFill>
                </a:rPr>
                <a:t>0 </a:t>
              </a:r>
              <a:r>
                <a:rPr lang="en-US" dirty="0" smtClean="0">
                  <a:solidFill>
                    <a:srgbClr val="000090"/>
                  </a:solidFill>
                </a:rPr>
                <a:t>, M)</a:t>
              </a:r>
            </a:p>
            <a:p>
              <a:pPr algn="ctr"/>
              <a:r>
                <a:rPr lang="en-US" dirty="0" smtClean="0">
                  <a:solidFill>
                    <a:srgbClr val="000090"/>
                  </a:solidFill>
                </a:rPr>
                <a:t>E(k</a:t>
              </a:r>
              <a:r>
                <a:rPr lang="en-US" baseline="30000" dirty="0" smtClean="0">
                  <a:solidFill>
                    <a:srgbClr val="000090"/>
                  </a:solidFill>
                </a:rPr>
                <a:t>1</a:t>
              </a:r>
              <a:r>
                <a:rPr lang="en-US" dirty="0" smtClean="0">
                  <a:solidFill>
                    <a:srgbClr val="000090"/>
                  </a:solidFill>
                </a:rPr>
                <a:t> , M)</a:t>
              </a:r>
            </a:p>
            <a:p>
              <a:pPr algn="ctr"/>
              <a:r>
                <a:rPr lang="en-US" dirty="0">
                  <a:solidFill>
                    <a:srgbClr val="000090"/>
                  </a:solidFill>
                </a:rPr>
                <a:t>E(</a:t>
              </a:r>
              <a:r>
                <a:rPr lang="en-US" dirty="0" smtClean="0">
                  <a:solidFill>
                    <a:srgbClr val="000090"/>
                  </a:solidFill>
                </a:rPr>
                <a:t>k</a:t>
              </a:r>
              <a:r>
                <a:rPr lang="en-US" baseline="30000" dirty="0" smtClean="0">
                  <a:solidFill>
                    <a:srgbClr val="000090"/>
                  </a:solidFill>
                </a:rPr>
                <a:t>2</a:t>
              </a:r>
              <a:r>
                <a:rPr lang="en-US" dirty="0" smtClean="0">
                  <a:solidFill>
                    <a:srgbClr val="000090"/>
                  </a:solidFill>
                </a:rPr>
                <a:t> </a:t>
              </a:r>
              <a:r>
                <a:rPr lang="en-US" dirty="0">
                  <a:solidFill>
                    <a:srgbClr val="000090"/>
                  </a:solidFill>
                </a:rPr>
                <a:t>, M)</a:t>
              </a:r>
            </a:p>
            <a:p>
              <a:pPr algn="ctr"/>
              <a:r>
                <a:rPr lang="en-US" dirty="0" smtClean="0">
                  <a:solidFill>
                    <a:srgbClr val="000090"/>
                  </a:solidFill>
                </a:rPr>
                <a:t>⋮</a:t>
              </a:r>
            </a:p>
            <a:p>
              <a:pPr algn="ctr"/>
              <a:r>
                <a:rPr lang="en-US" dirty="0">
                  <a:solidFill>
                    <a:srgbClr val="000090"/>
                  </a:solidFill>
                </a:rPr>
                <a:t>E(</a:t>
              </a:r>
              <a:r>
                <a:rPr lang="en-US" dirty="0" err="1" smtClean="0">
                  <a:solidFill>
                    <a:srgbClr val="000090"/>
                  </a:solidFill>
                </a:rPr>
                <a:t>k</a:t>
              </a:r>
              <a:r>
                <a:rPr lang="en-US" baseline="30000" dirty="0" err="1" smtClean="0">
                  <a:solidFill>
                    <a:srgbClr val="000090"/>
                  </a:solidFill>
                </a:rPr>
                <a:t>N</a:t>
              </a:r>
              <a:r>
                <a:rPr lang="en-US" dirty="0" smtClean="0">
                  <a:solidFill>
                    <a:srgbClr val="000090"/>
                  </a:solidFill>
                </a:rPr>
                <a:t> </a:t>
              </a:r>
              <a:r>
                <a:rPr lang="en-US" dirty="0">
                  <a:solidFill>
                    <a:srgbClr val="000090"/>
                  </a:solidFill>
                </a:rPr>
                <a:t>, M</a:t>
              </a:r>
              <a:r>
                <a:rPr lang="en-US" dirty="0" smtClean="0">
                  <a:solidFill>
                    <a:srgbClr val="000090"/>
                  </a:solidFill>
                </a:rPr>
                <a:t>)</a:t>
              </a:r>
              <a:endParaRPr lang="en-US" dirty="0">
                <a:solidFill>
                  <a:srgbClr val="000090"/>
                </a:solidFill>
              </a:endParaRPr>
            </a:p>
          </p:txBody>
        </p:sp>
        <p:sp>
          <p:nvSpPr>
            <p:cNvPr id="15" name="Right Brace 14"/>
            <p:cNvSpPr/>
            <p:nvPr/>
          </p:nvSpPr>
          <p:spPr>
            <a:xfrm>
              <a:off x="7679849" y="4241800"/>
              <a:ext cx="228600" cy="19304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6" name="TextBox 15"/>
            <p:cNvSpPr txBox="1"/>
            <p:nvPr/>
          </p:nvSpPr>
          <p:spPr>
            <a:xfrm>
              <a:off x="7810646" y="5096523"/>
              <a:ext cx="952354" cy="412935"/>
            </a:xfrm>
            <a:prstGeom prst="rect">
              <a:avLst/>
            </a:prstGeom>
            <a:noFill/>
          </p:spPr>
          <p:txBody>
            <a:bodyPr wrap="none" rtlCol="0">
              <a:spAutoFit/>
            </a:bodyPr>
            <a:lstStyle/>
            <a:p>
              <a:pPr algn="ctr">
                <a:lnSpc>
                  <a:spcPts val="100"/>
                </a:lnSpc>
              </a:pPr>
              <a:r>
                <a:rPr lang="en-US" sz="2000" dirty="0" smtClean="0"/>
                <a:t>2</a:t>
              </a:r>
              <a:r>
                <a:rPr lang="en-US" sz="2000" baseline="30000" dirty="0" smtClean="0"/>
                <a:t>56</a:t>
              </a:r>
              <a:r>
                <a:rPr lang="en-US" sz="2000" dirty="0" smtClean="0"/>
                <a:t> </a:t>
              </a:r>
            </a:p>
            <a:p>
              <a:pPr algn="ctr"/>
              <a:r>
                <a:rPr lang="en-US" sz="2000" dirty="0" smtClean="0"/>
                <a:t>entries</a:t>
              </a:r>
              <a:endParaRPr lang="en-US" sz="2000" dirty="0"/>
            </a:p>
          </p:txBody>
        </p:sp>
      </p:grpSp>
      <p:grpSp>
        <p:nvGrpSpPr>
          <p:cNvPr id="9" name="Group 8"/>
          <p:cNvGrpSpPr/>
          <p:nvPr/>
        </p:nvGrpSpPr>
        <p:grpSpPr>
          <a:xfrm>
            <a:off x="838200" y="1739900"/>
            <a:ext cx="5638800" cy="1206500"/>
            <a:chOff x="838200" y="1739900"/>
            <a:chExt cx="5638800" cy="1206500"/>
          </a:xfrm>
        </p:grpSpPr>
        <p:sp>
          <p:nvSpPr>
            <p:cNvPr id="28" name="Down Arrow 27"/>
            <p:cNvSpPr/>
            <p:nvPr/>
          </p:nvSpPr>
          <p:spPr>
            <a:xfrm>
              <a:off x="3581400" y="1739900"/>
              <a:ext cx="152400" cy="787400"/>
            </a:xfrm>
            <a:prstGeom prst="downArrow">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nvGrpSpPr>
            <p:cNvPr id="29" name="Group 28"/>
            <p:cNvGrpSpPr/>
            <p:nvPr/>
          </p:nvGrpSpPr>
          <p:grpSpPr>
            <a:xfrm>
              <a:off x="838200" y="2133600"/>
              <a:ext cx="5638800" cy="812800"/>
              <a:chOff x="838200" y="2133600"/>
              <a:chExt cx="5638800" cy="812800"/>
            </a:xfrm>
          </p:grpSpPr>
          <p:cxnSp>
            <p:nvCxnSpPr>
              <p:cNvPr id="30" name="Straight Arrow Connector 29"/>
              <p:cNvCxnSpPr/>
              <p:nvPr/>
            </p:nvCxnSpPr>
            <p:spPr>
              <a:xfrm>
                <a:off x="3256547" y="2540000"/>
                <a:ext cx="782053"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36" idx="1"/>
              </p:cNvCxnSpPr>
              <p:nvPr/>
            </p:nvCxnSpPr>
            <p:spPr>
              <a:xfrm>
                <a:off x="4932947" y="2540000"/>
                <a:ext cx="782053"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34" idx="1"/>
              </p:cNvCxnSpPr>
              <p:nvPr/>
            </p:nvCxnSpPr>
            <p:spPr>
              <a:xfrm>
                <a:off x="1580147" y="2540000"/>
                <a:ext cx="782053"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838200" y="2336800"/>
                <a:ext cx="762000" cy="406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a:t>
                </a:r>
                <a:endParaRPr lang="en-US" dirty="0">
                  <a:solidFill>
                    <a:schemeClr val="tx1"/>
                  </a:solidFill>
                </a:endParaRPr>
              </a:p>
            </p:txBody>
          </p:sp>
          <p:sp>
            <p:nvSpPr>
              <p:cNvPr id="34" name="Rectangle 33"/>
              <p:cNvSpPr/>
              <p:nvPr/>
            </p:nvSpPr>
            <p:spPr>
              <a:xfrm>
                <a:off x="2362200" y="2133600"/>
                <a:ext cx="914400" cy="812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a:solidFill>
                      <a:schemeClr val="tx1"/>
                    </a:solidFill>
                  </a:rPr>
                  <a:t>E(k</a:t>
                </a:r>
                <a:r>
                  <a:rPr lang="en-US" sz="2100" baseline="-25000" dirty="0">
                    <a:solidFill>
                      <a:schemeClr val="tx1"/>
                    </a:solidFill>
                  </a:rPr>
                  <a:t>2</a:t>
                </a:r>
                <a:r>
                  <a:rPr lang="en-US" sz="2100" dirty="0">
                    <a:solidFill>
                      <a:schemeClr val="tx1"/>
                    </a:solidFill>
                  </a:rPr>
                  <a:t>,⋅)</a:t>
                </a:r>
              </a:p>
            </p:txBody>
          </p:sp>
          <p:sp>
            <p:nvSpPr>
              <p:cNvPr id="35" name="Rectangle 34"/>
              <p:cNvSpPr/>
              <p:nvPr/>
            </p:nvSpPr>
            <p:spPr>
              <a:xfrm>
                <a:off x="4038600" y="2133600"/>
                <a:ext cx="914400" cy="812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a:solidFill>
                      <a:schemeClr val="tx1"/>
                    </a:solidFill>
                  </a:rPr>
                  <a:t>E(k</a:t>
                </a:r>
                <a:r>
                  <a:rPr lang="en-US" sz="2100" baseline="-25000" dirty="0">
                    <a:solidFill>
                      <a:schemeClr val="tx1"/>
                    </a:solidFill>
                  </a:rPr>
                  <a:t>1</a:t>
                </a:r>
                <a:r>
                  <a:rPr lang="en-US" sz="2100" dirty="0">
                    <a:solidFill>
                      <a:schemeClr val="tx1"/>
                    </a:solidFill>
                  </a:rPr>
                  <a:t>,⋅)</a:t>
                </a:r>
              </a:p>
            </p:txBody>
          </p:sp>
          <p:sp>
            <p:nvSpPr>
              <p:cNvPr id="36" name="Rectangle 35"/>
              <p:cNvSpPr/>
              <p:nvPr/>
            </p:nvSpPr>
            <p:spPr>
              <a:xfrm>
                <a:off x="5715000" y="2336800"/>
                <a:ext cx="762000" cy="406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spc="-100" dirty="0">
                    <a:solidFill>
                      <a:schemeClr val="tx1"/>
                    </a:solidFill>
                  </a:rPr>
                  <a:t>c</a:t>
                </a:r>
              </a:p>
            </p:txBody>
          </p:sp>
        </p:grpSp>
      </p:grpSp>
      <p:sp>
        <p:nvSpPr>
          <p:cNvPr id="5" name="Slide Number Placeholder 4"/>
          <p:cNvSpPr>
            <a:spLocks noGrp="1"/>
          </p:cNvSpPr>
          <p:nvPr>
            <p:ph type="sldNum" sz="quarter" idx="12"/>
          </p:nvPr>
        </p:nvSpPr>
        <p:spPr/>
        <p:txBody>
          <a:bodyPr/>
          <a:lstStyle/>
          <a:p>
            <a:fld id="{A887439D-C917-4EDB-AE93-DD258BDEFED5}" type="slidenum">
              <a:rPr lang="en-US" smtClean="0"/>
              <a:t>21</a:t>
            </a:fld>
            <a:endParaRPr lang="en-US" dirty="0"/>
          </a:p>
        </p:txBody>
      </p:sp>
    </p:spTree>
    <p:extLst>
      <p:ext uri="{BB962C8B-B14F-4D97-AF65-F5344CB8AC3E}">
        <p14:creationId xmlns:p14="http://schemas.microsoft.com/office/powerpoint/2010/main" val="303432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Meet in the middle attack</a:t>
            </a:r>
            <a:endParaRPr lang="en-US" dirty="0"/>
          </a:p>
        </p:txBody>
      </p:sp>
      <p:sp>
        <p:nvSpPr>
          <p:cNvPr id="3" name="Content Placeholder 2"/>
          <p:cNvSpPr>
            <a:spLocks noGrp="1"/>
          </p:cNvSpPr>
          <p:nvPr>
            <p:ph idx="1"/>
          </p:nvPr>
        </p:nvSpPr>
        <p:spPr>
          <a:xfrm>
            <a:off x="228600" y="2717800"/>
            <a:ext cx="8686800" cy="4140200"/>
          </a:xfrm>
        </p:spPr>
        <p:txBody>
          <a:bodyPr>
            <a:normAutofit/>
          </a:bodyPr>
          <a:lstStyle/>
          <a:p>
            <a:pPr marL="0" indent="0">
              <a:spcBef>
                <a:spcPts val="5976"/>
              </a:spcBef>
              <a:buNone/>
            </a:pPr>
            <a:r>
              <a:rPr lang="en-US" dirty="0" smtClean="0"/>
              <a:t>M = (m</a:t>
            </a:r>
            <a:r>
              <a:rPr lang="en-US" baseline="-25000" dirty="0" smtClean="0"/>
              <a:t>1</a:t>
            </a:r>
            <a:r>
              <a:rPr lang="en-US" dirty="0" smtClean="0"/>
              <a:t>,…, m</a:t>
            </a:r>
            <a:r>
              <a:rPr lang="en-US" baseline="-25000" dirty="0" smtClean="0"/>
              <a:t>10</a:t>
            </a:r>
            <a:r>
              <a:rPr lang="en-US" dirty="0" smtClean="0"/>
              <a:t>)  ,   C = (c</a:t>
            </a:r>
            <a:r>
              <a:rPr lang="en-US" baseline="-25000" dirty="0" smtClean="0"/>
              <a:t>1</a:t>
            </a:r>
            <a:r>
              <a:rPr lang="en-US" dirty="0" smtClean="0"/>
              <a:t>,…,c</a:t>
            </a:r>
            <a:r>
              <a:rPr lang="en-US" baseline="-25000" dirty="0" smtClean="0"/>
              <a:t>10</a:t>
            </a:r>
            <a:r>
              <a:rPr lang="en-US" dirty="0" smtClean="0"/>
              <a:t>)</a:t>
            </a:r>
          </a:p>
          <a:p>
            <a:pPr>
              <a:spcBef>
                <a:spcPts val="2424"/>
              </a:spcBef>
            </a:pPr>
            <a:r>
              <a:rPr lang="en-US" dirty="0">
                <a:solidFill>
                  <a:schemeClr val="bg1">
                    <a:lumMod val="50000"/>
                  </a:schemeClr>
                </a:solidFill>
              </a:rPr>
              <a:t>s</a:t>
            </a:r>
            <a:r>
              <a:rPr lang="en-US" dirty="0" smtClean="0">
                <a:solidFill>
                  <a:schemeClr val="bg1">
                    <a:lumMod val="50000"/>
                  </a:schemeClr>
                </a:solidFill>
              </a:rPr>
              <a:t>tep 1:   build table.</a:t>
            </a:r>
          </a:p>
          <a:p>
            <a:pPr>
              <a:spcBef>
                <a:spcPts val="2424"/>
              </a:spcBef>
            </a:pPr>
            <a:r>
              <a:rPr lang="en-US" dirty="0" smtClean="0"/>
              <a:t>Step 2:   for each k∈</a:t>
            </a:r>
            <a:r>
              <a:rPr lang="en-US" dirty="0"/>
              <a:t>{0,1</a:t>
            </a:r>
            <a:r>
              <a:rPr lang="en-US" dirty="0" smtClean="0"/>
              <a:t>}</a:t>
            </a:r>
            <a:r>
              <a:rPr lang="en-US" baseline="30000" dirty="0" smtClean="0"/>
              <a:t>56</a:t>
            </a:r>
            <a:r>
              <a:rPr lang="en-US" dirty="0" smtClean="0"/>
              <a:t>:</a:t>
            </a:r>
          </a:p>
          <a:p>
            <a:pPr marL="0" indent="0">
              <a:spcBef>
                <a:spcPts val="624"/>
              </a:spcBef>
              <a:buNone/>
            </a:pPr>
            <a:r>
              <a:rPr lang="en-US" dirty="0"/>
              <a:t>	</a:t>
            </a:r>
            <a:r>
              <a:rPr lang="en-US" dirty="0" smtClean="0"/>
              <a:t>		test if   D(k, c)  is in 2</a:t>
            </a:r>
            <a:r>
              <a:rPr lang="en-US" baseline="30000" dirty="0" smtClean="0"/>
              <a:t>nd</a:t>
            </a:r>
            <a:r>
              <a:rPr lang="en-US" dirty="0" smtClean="0"/>
              <a:t> column.</a:t>
            </a:r>
          </a:p>
          <a:p>
            <a:pPr marL="457200" lvl="1" indent="0">
              <a:spcBef>
                <a:spcPts val="2424"/>
              </a:spcBef>
              <a:buNone/>
            </a:pPr>
            <a:r>
              <a:rPr lang="en-US" dirty="0" smtClean="0"/>
              <a:t>    if so then    E(</a:t>
            </a:r>
            <a:r>
              <a:rPr lang="en-US" dirty="0" err="1" smtClean="0"/>
              <a:t>k</a:t>
            </a:r>
            <a:r>
              <a:rPr lang="en-US" baseline="30000" dirty="0" err="1" smtClean="0"/>
              <a:t>i</a:t>
            </a:r>
            <a:r>
              <a:rPr lang="en-US" dirty="0" err="1" smtClean="0"/>
              <a:t>,M</a:t>
            </a:r>
            <a:r>
              <a:rPr lang="en-US" dirty="0" smtClean="0"/>
              <a:t>) = D(</a:t>
            </a:r>
            <a:r>
              <a:rPr lang="en-US" dirty="0" err="1" smtClean="0"/>
              <a:t>k,C</a:t>
            </a:r>
            <a:r>
              <a:rPr lang="en-US" dirty="0" smtClean="0"/>
              <a:t>)   ⇒   (</a:t>
            </a:r>
            <a:r>
              <a:rPr lang="en-US" dirty="0" err="1" smtClean="0"/>
              <a:t>k</a:t>
            </a:r>
            <a:r>
              <a:rPr lang="en-US" baseline="30000" dirty="0" err="1" smtClean="0"/>
              <a:t>i</a:t>
            </a:r>
            <a:r>
              <a:rPr lang="en-US" dirty="0" err="1" smtClean="0"/>
              <a:t>,k</a:t>
            </a:r>
            <a:r>
              <a:rPr lang="en-US" dirty="0" smtClean="0"/>
              <a:t>) = (k</a:t>
            </a:r>
            <a:r>
              <a:rPr lang="en-US" baseline="-25000" dirty="0" smtClean="0"/>
              <a:t>2</a:t>
            </a:r>
            <a:r>
              <a:rPr lang="en-US" dirty="0" smtClean="0"/>
              <a:t>,k</a:t>
            </a:r>
            <a:r>
              <a:rPr lang="en-US" baseline="-25000" dirty="0" smtClean="0"/>
              <a:t>1</a:t>
            </a:r>
            <a:r>
              <a:rPr lang="en-US" dirty="0" smtClean="0"/>
              <a:t>)</a:t>
            </a:r>
            <a:endParaRPr lang="en-US" dirty="0"/>
          </a:p>
        </p:txBody>
      </p:sp>
      <p:grpSp>
        <p:nvGrpSpPr>
          <p:cNvPr id="17" name="Group 16"/>
          <p:cNvGrpSpPr/>
          <p:nvPr/>
        </p:nvGrpSpPr>
        <p:grpSpPr>
          <a:xfrm>
            <a:off x="6172200" y="2438400"/>
            <a:ext cx="2819400" cy="2006600"/>
            <a:chOff x="4419600" y="3486150"/>
            <a:chExt cx="2590800" cy="1447800"/>
          </a:xfrm>
        </p:grpSpPr>
        <p:sp>
          <p:nvSpPr>
            <p:cNvPr id="13" name="Rectangle 12"/>
            <p:cNvSpPr/>
            <p:nvPr/>
          </p:nvSpPr>
          <p:spPr>
            <a:xfrm>
              <a:off x="4419600" y="3486150"/>
              <a:ext cx="1295400" cy="14478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000090"/>
                  </a:solidFill>
                </a:rPr>
                <a:t>k</a:t>
              </a:r>
              <a:r>
                <a:rPr lang="en-US" baseline="30000" dirty="0" smtClean="0">
                  <a:solidFill>
                    <a:srgbClr val="000090"/>
                  </a:solidFill>
                </a:rPr>
                <a:t>0</a:t>
              </a:r>
              <a:r>
                <a:rPr lang="en-US" dirty="0" smtClean="0">
                  <a:solidFill>
                    <a:srgbClr val="000090"/>
                  </a:solidFill>
                </a:rPr>
                <a:t> = 00…00</a:t>
              </a:r>
            </a:p>
            <a:p>
              <a:pPr algn="ctr"/>
              <a:r>
                <a:rPr lang="en-US" dirty="0">
                  <a:solidFill>
                    <a:srgbClr val="000090"/>
                  </a:solidFill>
                </a:rPr>
                <a:t>k</a:t>
              </a:r>
              <a:r>
                <a:rPr lang="en-US" baseline="30000" dirty="0" smtClean="0">
                  <a:solidFill>
                    <a:srgbClr val="000090"/>
                  </a:solidFill>
                </a:rPr>
                <a:t>1</a:t>
              </a:r>
              <a:r>
                <a:rPr lang="en-US" dirty="0" smtClean="0">
                  <a:solidFill>
                    <a:srgbClr val="000090"/>
                  </a:solidFill>
                </a:rPr>
                <a:t> = 00…01</a:t>
              </a:r>
            </a:p>
            <a:p>
              <a:pPr algn="ctr"/>
              <a:r>
                <a:rPr lang="en-US" dirty="0">
                  <a:solidFill>
                    <a:srgbClr val="000090"/>
                  </a:solidFill>
                </a:rPr>
                <a:t>k</a:t>
              </a:r>
              <a:r>
                <a:rPr lang="en-US" baseline="30000" dirty="0" smtClean="0">
                  <a:solidFill>
                    <a:srgbClr val="000090"/>
                  </a:solidFill>
                </a:rPr>
                <a:t>2</a:t>
              </a:r>
              <a:r>
                <a:rPr lang="en-US" dirty="0" smtClean="0">
                  <a:solidFill>
                    <a:srgbClr val="000090"/>
                  </a:solidFill>
                </a:rPr>
                <a:t> = 00…10</a:t>
              </a:r>
            </a:p>
            <a:p>
              <a:pPr algn="ctr"/>
              <a:r>
                <a:rPr lang="en-US" dirty="0" smtClean="0">
                  <a:solidFill>
                    <a:srgbClr val="000090"/>
                  </a:solidFill>
                </a:rPr>
                <a:t>⋮</a:t>
              </a:r>
            </a:p>
            <a:p>
              <a:pPr algn="ctr"/>
              <a:r>
                <a:rPr lang="en-US" dirty="0" err="1">
                  <a:solidFill>
                    <a:srgbClr val="000090"/>
                  </a:solidFill>
                </a:rPr>
                <a:t>k</a:t>
              </a:r>
              <a:r>
                <a:rPr lang="en-US" baseline="30000" dirty="0" err="1" smtClean="0">
                  <a:solidFill>
                    <a:srgbClr val="000090"/>
                  </a:solidFill>
                </a:rPr>
                <a:t>N</a:t>
              </a:r>
              <a:r>
                <a:rPr lang="en-US" dirty="0" smtClean="0">
                  <a:solidFill>
                    <a:srgbClr val="000090"/>
                  </a:solidFill>
                </a:rPr>
                <a:t> = 11…11</a:t>
              </a:r>
              <a:endParaRPr lang="en-US" dirty="0">
                <a:solidFill>
                  <a:srgbClr val="000090"/>
                </a:solidFill>
              </a:endParaRPr>
            </a:p>
          </p:txBody>
        </p:sp>
        <p:sp>
          <p:nvSpPr>
            <p:cNvPr id="14" name="Rectangle 13"/>
            <p:cNvSpPr/>
            <p:nvPr/>
          </p:nvSpPr>
          <p:spPr>
            <a:xfrm>
              <a:off x="5715000" y="3486150"/>
              <a:ext cx="1295400" cy="14478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rgbClr val="000090"/>
                  </a:solidFill>
                </a:rPr>
                <a:t>E(k</a:t>
              </a:r>
              <a:r>
                <a:rPr lang="en-US" baseline="30000" dirty="0" smtClean="0">
                  <a:solidFill>
                    <a:srgbClr val="000090"/>
                  </a:solidFill>
                </a:rPr>
                <a:t>0 </a:t>
              </a:r>
              <a:r>
                <a:rPr lang="en-US" dirty="0" smtClean="0">
                  <a:solidFill>
                    <a:srgbClr val="000090"/>
                  </a:solidFill>
                </a:rPr>
                <a:t>, M)</a:t>
              </a:r>
            </a:p>
            <a:p>
              <a:pPr algn="ctr"/>
              <a:r>
                <a:rPr lang="en-US" dirty="0" smtClean="0">
                  <a:solidFill>
                    <a:srgbClr val="000090"/>
                  </a:solidFill>
                </a:rPr>
                <a:t>E(k</a:t>
              </a:r>
              <a:r>
                <a:rPr lang="en-US" baseline="30000" dirty="0" smtClean="0">
                  <a:solidFill>
                    <a:srgbClr val="000090"/>
                  </a:solidFill>
                </a:rPr>
                <a:t>1</a:t>
              </a:r>
              <a:r>
                <a:rPr lang="en-US" dirty="0" smtClean="0">
                  <a:solidFill>
                    <a:srgbClr val="000090"/>
                  </a:solidFill>
                </a:rPr>
                <a:t> , M)</a:t>
              </a:r>
            </a:p>
            <a:p>
              <a:pPr algn="ctr"/>
              <a:r>
                <a:rPr lang="en-US" dirty="0">
                  <a:solidFill>
                    <a:srgbClr val="000090"/>
                  </a:solidFill>
                </a:rPr>
                <a:t>E(</a:t>
              </a:r>
              <a:r>
                <a:rPr lang="en-US" dirty="0" smtClean="0">
                  <a:solidFill>
                    <a:srgbClr val="000090"/>
                  </a:solidFill>
                </a:rPr>
                <a:t>k</a:t>
              </a:r>
              <a:r>
                <a:rPr lang="en-US" baseline="30000" dirty="0" smtClean="0">
                  <a:solidFill>
                    <a:srgbClr val="000090"/>
                  </a:solidFill>
                </a:rPr>
                <a:t>2</a:t>
              </a:r>
              <a:r>
                <a:rPr lang="en-US" dirty="0" smtClean="0">
                  <a:solidFill>
                    <a:srgbClr val="000090"/>
                  </a:solidFill>
                </a:rPr>
                <a:t> </a:t>
              </a:r>
              <a:r>
                <a:rPr lang="en-US" dirty="0">
                  <a:solidFill>
                    <a:srgbClr val="000090"/>
                  </a:solidFill>
                </a:rPr>
                <a:t>, M)</a:t>
              </a:r>
            </a:p>
            <a:p>
              <a:pPr algn="ctr"/>
              <a:r>
                <a:rPr lang="en-US" dirty="0" smtClean="0">
                  <a:solidFill>
                    <a:srgbClr val="000090"/>
                  </a:solidFill>
                </a:rPr>
                <a:t>⋮</a:t>
              </a:r>
            </a:p>
            <a:p>
              <a:pPr algn="ctr"/>
              <a:r>
                <a:rPr lang="en-US" dirty="0">
                  <a:solidFill>
                    <a:srgbClr val="000090"/>
                  </a:solidFill>
                </a:rPr>
                <a:t>E(</a:t>
              </a:r>
              <a:r>
                <a:rPr lang="en-US" dirty="0" err="1" smtClean="0">
                  <a:solidFill>
                    <a:srgbClr val="000090"/>
                  </a:solidFill>
                </a:rPr>
                <a:t>k</a:t>
              </a:r>
              <a:r>
                <a:rPr lang="en-US" baseline="30000" dirty="0" err="1" smtClean="0">
                  <a:solidFill>
                    <a:srgbClr val="000090"/>
                  </a:solidFill>
                </a:rPr>
                <a:t>N</a:t>
              </a:r>
              <a:r>
                <a:rPr lang="en-US" dirty="0" smtClean="0">
                  <a:solidFill>
                    <a:srgbClr val="000090"/>
                  </a:solidFill>
                </a:rPr>
                <a:t> </a:t>
              </a:r>
              <a:r>
                <a:rPr lang="en-US" dirty="0">
                  <a:solidFill>
                    <a:srgbClr val="000090"/>
                  </a:solidFill>
                </a:rPr>
                <a:t>, M</a:t>
              </a:r>
              <a:r>
                <a:rPr lang="en-US" dirty="0" smtClean="0">
                  <a:solidFill>
                    <a:srgbClr val="000090"/>
                  </a:solidFill>
                </a:rPr>
                <a:t>)</a:t>
              </a:r>
              <a:endParaRPr lang="en-US" dirty="0">
                <a:solidFill>
                  <a:srgbClr val="000090"/>
                </a:solidFill>
              </a:endParaRPr>
            </a:p>
          </p:txBody>
        </p:sp>
      </p:grpSp>
      <p:sp>
        <p:nvSpPr>
          <p:cNvPr id="9" name="Rectangle 8"/>
          <p:cNvSpPr/>
          <p:nvPr/>
        </p:nvSpPr>
        <p:spPr>
          <a:xfrm>
            <a:off x="6172200" y="3276600"/>
            <a:ext cx="2819400" cy="304800"/>
          </a:xfrm>
          <a:prstGeom prst="rect">
            <a:avLst/>
          </a:prstGeom>
          <a:solidFill>
            <a:schemeClr val="accent6">
              <a:alpha val="48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1752600" y="946150"/>
            <a:ext cx="5638800" cy="1206500"/>
            <a:chOff x="838200" y="1739900"/>
            <a:chExt cx="5638800" cy="1206500"/>
          </a:xfrm>
        </p:grpSpPr>
        <p:sp>
          <p:nvSpPr>
            <p:cNvPr id="29" name="Down Arrow 28"/>
            <p:cNvSpPr/>
            <p:nvPr/>
          </p:nvSpPr>
          <p:spPr>
            <a:xfrm>
              <a:off x="3581400" y="1739900"/>
              <a:ext cx="152400" cy="787400"/>
            </a:xfrm>
            <a:prstGeom prst="downArrow">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nvGrpSpPr>
            <p:cNvPr id="30" name="Group 29"/>
            <p:cNvGrpSpPr/>
            <p:nvPr/>
          </p:nvGrpSpPr>
          <p:grpSpPr>
            <a:xfrm>
              <a:off x="838200" y="2133600"/>
              <a:ext cx="5638800" cy="812800"/>
              <a:chOff x="838200" y="2133600"/>
              <a:chExt cx="5638800" cy="812800"/>
            </a:xfrm>
          </p:grpSpPr>
          <p:cxnSp>
            <p:nvCxnSpPr>
              <p:cNvPr id="31" name="Straight Arrow Connector 30"/>
              <p:cNvCxnSpPr/>
              <p:nvPr/>
            </p:nvCxnSpPr>
            <p:spPr>
              <a:xfrm>
                <a:off x="3256547" y="2540000"/>
                <a:ext cx="782053"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37" idx="1"/>
              </p:cNvCxnSpPr>
              <p:nvPr/>
            </p:nvCxnSpPr>
            <p:spPr>
              <a:xfrm>
                <a:off x="4932947" y="2540000"/>
                <a:ext cx="782053"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35" idx="1"/>
              </p:cNvCxnSpPr>
              <p:nvPr/>
            </p:nvCxnSpPr>
            <p:spPr>
              <a:xfrm>
                <a:off x="1580147" y="2540000"/>
                <a:ext cx="782053"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838200" y="2336800"/>
                <a:ext cx="762000" cy="406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a:t>
                </a:r>
                <a:endParaRPr lang="en-US" dirty="0">
                  <a:solidFill>
                    <a:schemeClr val="tx1"/>
                  </a:solidFill>
                </a:endParaRPr>
              </a:p>
            </p:txBody>
          </p:sp>
          <p:sp>
            <p:nvSpPr>
              <p:cNvPr id="35" name="Rectangle 34"/>
              <p:cNvSpPr/>
              <p:nvPr/>
            </p:nvSpPr>
            <p:spPr>
              <a:xfrm>
                <a:off x="2362200" y="2133600"/>
                <a:ext cx="914400" cy="812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a:solidFill>
                      <a:schemeClr val="tx1"/>
                    </a:solidFill>
                  </a:rPr>
                  <a:t>E(k</a:t>
                </a:r>
                <a:r>
                  <a:rPr lang="en-US" sz="2100" baseline="-25000" dirty="0">
                    <a:solidFill>
                      <a:schemeClr val="tx1"/>
                    </a:solidFill>
                  </a:rPr>
                  <a:t>2</a:t>
                </a:r>
                <a:r>
                  <a:rPr lang="en-US" sz="2100" dirty="0">
                    <a:solidFill>
                      <a:schemeClr val="tx1"/>
                    </a:solidFill>
                  </a:rPr>
                  <a:t>,⋅)</a:t>
                </a:r>
              </a:p>
            </p:txBody>
          </p:sp>
          <p:sp>
            <p:nvSpPr>
              <p:cNvPr id="36" name="Rectangle 35"/>
              <p:cNvSpPr/>
              <p:nvPr/>
            </p:nvSpPr>
            <p:spPr>
              <a:xfrm>
                <a:off x="4038600" y="2133600"/>
                <a:ext cx="914400" cy="812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a:solidFill>
                      <a:schemeClr val="tx1"/>
                    </a:solidFill>
                  </a:rPr>
                  <a:t>E(k</a:t>
                </a:r>
                <a:r>
                  <a:rPr lang="en-US" sz="2100" baseline="-25000" dirty="0">
                    <a:solidFill>
                      <a:schemeClr val="tx1"/>
                    </a:solidFill>
                  </a:rPr>
                  <a:t>1</a:t>
                </a:r>
                <a:r>
                  <a:rPr lang="en-US" sz="2100" dirty="0">
                    <a:solidFill>
                      <a:schemeClr val="tx1"/>
                    </a:solidFill>
                  </a:rPr>
                  <a:t>,⋅)</a:t>
                </a:r>
              </a:p>
            </p:txBody>
          </p:sp>
          <p:sp>
            <p:nvSpPr>
              <p:cNvPr id="37" name="Rectangle 36"/>
              <p:cNvSpPr/>
              <p:nvPr/>
            </p:nvSpPr>
            <p:spPr>
              <a:xfrm>
                <a:off x="5715000" y="2336800"/>
                <a:ext cx="762000" cy="406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spc="-100" dirty="0">
                    <a:solidFill>
                      <a:schemeClr val="tx1"/>
                    </a:solidFill>
                  </a:rPr>
                  <a:t>c</a:t>
                </a:r>
              </a:p>
            </p:txBody>
          </p:sp>
        </p:grpSp>
      </p:grpSp>
      <p:sp>
        <p:nvSpPr>
          <p:cNvPr id="4" name="Slide Number Placeholder 3"/>
          <p:cNvSpPr>
            <a:spLocks noGrp="1"/>
          </p:cNvSpPr>
          <p:nvPr>
            <p:ph type="sldNum" sz="quarter" idx="12"/>
          </p:nvPr>
        </p:nvSpPr>
        <p:spPr/>
        <p:txBody>
          <a:bodyPr/>
          <a:lstStyle/>
          <a:p>
            <a:fld id="{A887439D-C917-4EDB-AE93-DD258BDEFED5}" type="slidenum">
              <a:rPr lang="en-US" smtClean="0"/>
              <a:t>22</a:t>
            </a:fld>
            <a:endParaRPr lang="en-US" dirty="0"/>
          </a:p>
        </p:txBody>
      </p:sp>
    </p:spTree>
    <p:extLst>
      <p:ext uri="{BB962C8B-B14F-4D97-AF65-F5344CB8AC3E}">
        <p14:creationId xmlns:p14="http://schemas.microsoft.com/office/powerpoint/2010/main" val="65069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Meet in the middle attack</a:t>
            </a:r>
          </a:p>
        </p:txBody>
      </p:sp>
      <p:sp>
        <p:nvSpPr>
          <p:cNvPr id="3" name="Content Placeholder 2"/>
          <p:cNvSpPr>
            <a:spLocks noGrp="1"/>
          </p:cNvSpPr>
          <p:nvPr>
            <p:ph idx="1"/>
          </p:nvPr>
        </p:nvSpPr>
        <p:spPr>
          <a:xfrm>
            <a:off x="228600" y="2438400"/>
            <a:ext cx="8915400" cy="4216400"/>
          </a:xfrm>
        </p:spPr>
        <p:txBody>
          <a:bodyPr>
            <a:normAutofit/>
          </a:bodyPr>
          <a:lstStyle/>
          <a:p>
            <a:pPr marL="0" indent="0">
              <a:spcBef>
                <a:spcPts val="5976"/>
              </a:spcBef>
              <a:buNone/>
            </a:pPr>
            <a:r>
              <a:rPr lang="en-US" dirty="0" smtClean="0"/>
              <a:t>Time</a:t>
            </a:r>
            <a:r>
              <a:rPr lang="en-US" dirty="0"/>
              <a:t> </a:t>
            </a:r>
            <a:r>
              <a:rPr lang="en-US" dirty="0" smtClean="0"/>
              <a:t>=  2</a:t>
            </a:r>
            <a:r>
              <a:rPr lang="en-US" baseline="30000" dirty="0" smtClean="0"/>
              <a:t>56</a:t>
            </a:r>
            <a:r>
              <a:rPr lang="en-US" dirty="0" smtClean="0"/>
              <a:t>log(2</a:t>
            </a:r>
            <a:r>
              <a:rPr lang="en-US" baseline="30000" dirty="0" smtClean="0"/>
              <a:t>56</a:t>
            </a:r>
            <a:r>
              <a:rPr lang="en-US" dirty="0" smtClean="0"/>
              <a:t>) + 2</a:t>
            </a:r>
            <a:r>
              <a:rPr lang="en-US" baseline="30000" dirty="0" smtClean="0"/>
              <a:t>56 </a:t>
            </a:r>
            <a:r>
              <a:rPr lang="en-US" dirty="0" smtClean="0"/>
              <a:t>log(2</a:t>
            </a:r>
            <a:r>
              <a:rPr lang="en-US" baseline="30000" dirty="0" smtClean="0"/>
              <a:t>56</a:t>
            </a:r>
            <a:r>
              <a:rPr lang="en-US" dirty="0" smtClean="0"/>
              <a:t>) </a:t>
            </a:r>
            <a:r>
              <a:rPr lang="en-US" dirty="0"/>
              <a:t>&lt;</a:t>
            </a:r>
            <a:r>
              <a:rPr lang="en-US" dirty="0" smtClean="0"/>
              <a:t> 2</a:t>
            </a:r>
            <a:r>
              <a:rPr lang="en-US" baseline="30000" dirty="0" smtClean="0"/>
              <a:t>63    </a:t>
            </a:r>
            <a:r>
              <a:rPr lang="en-US" dirty="0" smtClean="0"/>
              <a:t> &lt;&lt;   2</a:t>
            </a:r>
            <a:r>
              <a:rPr lang="en-US" baseline="30000" dirty="0" smtClean="0"/>
              <a:t>112</a:t>
            </a:r>
            <a:r>
              <a:rPr lang="en-US" dirty="0" smtClean="0"/>
              <a:t> </a:t>
            </a:r>
          </a:p>
          <a:p>
            <a:pPr marL="0" indent="0">
              <a:spcBef>
                <a:spcPts val="5976"/>
              </a:spcBef>
              <a:buNone/>
            </a:pPr>
            <a:r>
              <a:rPr lang="en-US" dirty="0" smtClean="0"/>
              <a:t>Space </a:t>
            </a:r>
            <a:r>
              <a:rPr lang="en-US" dirty="0"/>
              <a:t>≈</a:t>
            </a:r>
            <a:r>
              <a:rPr lang="en-US" dirty="0" smtClean="0"/>
              <a:t> 2</a:t>
            </a:r>
            <a:r>
              <a:rPr lang="en-US" baseline="30000" dirty="0" smtClean="0"/>
              <a:t>56  </a:t>
            </a:r>
            <a:r>
              <a:rPr lang="en-US" sz="2400" dirty="0" smtClean="0"/>
              <a:t>[Table Size]</a:t>
            </a:r>
          </a:p>
          <a:p>
            <a:pPr marL="0" indent="0">
              <a:spcBef>
                <a:spcPts val="5976"/>
              </a:spcBef>
              <a:buNone/>
            </a:pPr>
            <a:r>
              <a:rPr lang="en-US" dirty="0" smtClean="0"/>
              <a:t>Same attack on 3DES:      Time = 2</a:t>
            </a:r>
            <a:r>
              <a:rPr lang="en-US" baseline="30000" dirty="0" smtClean="0"/>
              <a:t>118 </a:t>
            </a:r>
            <a:r>
              <a:rPr lang="en-US" dirty="0"/>
              <a:t>,</a:t>
            </a:r>
            <a:r>
              <a:rPr lang="en-US" dirty="0" smtClean="0"/>
              <a:t>  </a:t>
            </a:r>
            <a:r>
              <a:rPr lang="en-US" dirty="0"/>
              <a:t>S</a:t>
            </a:r>
            <a:r>
              <a:rPr lang="en-US" dirty="0" smtClean="0"/>
              <a:t>pace </a:t>
            </a:r>
            <a:r>
              <a:rPr lang="en-US" dirty="0"/>
              <a:t>≈ 2</a:t>
            </a:r>
            <a:r>
              <a:rPr lang="en-US" baseline="30000" dirty="0"/>
              <a:t>56 </a:t>
            </a:r>
          </a:p>
        </p:txBody>
      </p:sp>
      <p:grpSp>
        <p:nvGrpSpPr>
          <p:cNvPr id="5" name="Group 4"/>
          <p:cNvGrpSpPr/>
          <p:nvPr/>
        </p:nvGrpSpPr>
        <p:grpSpPr>
          <a:xfrm>
            <a:off x="1600200" y="5664200"/>
            <a:ext cx="5943600" cy="812800"/>
            <a:chOff x="1600200" y="5664200"/>
            <a:chExt cx="5943600" cy="812800"/>
          </a:xfrm>
        </p:grpSpPr>
        <p:sp>
          <p:nvSpPr>
            <p:cNvPr id="15" name="Rectangle 14"/>
            <p:cNvSpPr/>
            <p:nvPr/>
          </p:nvSpPr>
          <p:spPr>
            <a:xfrm>
              <a:off x="1600200" y="5867400"/>
              <a:ext cx="762000" cy="406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a:t>
              </a:r>
              <a:endParaRPr lang="en-US" dirty="0">
                <a:solidFill>
                  <a:schemeClr val="tx1"/>
                </a:solidFill>
              </a:endParaRPr>
            </a:p>
          </p:txBody>
        </p:sp>
        <p:sp>
          <p:nvSpPr>
            <p:cNvPr id="16" name="Rectangle 15"/>
            <p:cNvSpPr/>
            <p:nvPr/>
          </p:nvSpPr>
          <p:spPr>
            <a:xfrm>
              <a:off x="4114800" y="5664200"/>
              <a:ext cx="1047900" cy="8128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spc="-100" dirty="0" smtClean="0">
                  <a:solidFill>
                    <a:schemeClr val="tx1"/>
                  </a:solidFill>
                </a:rPr>
                <a:t>D(</a:t>
              </a:r>
              <a:r>
                <a:rPr lang="en-US" sz="2100" b="1" spc="-100" dirty="0" smtClean="0">
                  <a:solidFill>
                    <a:schemeClr val="tx1"/>
                  </a:solidFill>
                </a:rPr>
                <a:t>k</a:t>
              </a:r>
              <a:r>
                <a:rPr lang="en-US" sz="2100" b="1" spc="-100" baseline="-25000" dirty="0">
                  <a:solidFill>
                    <a:schemeClr val="tx1"/>
                  </a:solidFill>
                </a:rPr>
                <a:t>2</a:t>
              </a:r>
              <a:r>
                <a:rPr lang="en-US" sz="2100" spc="-100" dirty="0" smtClean="0">
                  <a:solidFill>
                    <a:schemeClr val="tx1"/>
                  </a:solidFill>
                </a:rPr>
                <a:t>,</a:t>
              </a:r>
              <a:r>
                <a:rPr lang="en-US" sz="2100" b="1" spc="-100" dirty="0" smtClean="0">
                  <a:solidFill>
                    <a:schemeClr val="tx1"/>
                  </a:solidFill>
                </a:rPr>
                <a:t>⋅</a:t>
              </a:r>
              <a:r>
                <a:rPr lang="en-US" sz="2100" spc="-100" dirty="0" smtClean="0">
                  <a:solidFill>
                    <a:schemeClr val="tx1"/>
                  </a:solidFill>
                </a:rPr>
                <a:t>)</a:t>
              </a:r>
              <a:endParaRPr lang="en-US" sz="2100" spc="-100" dirty="0">
                <a:solidFill>
                  <a:schemeClr val="tx1"/>
                </a:solidFill>
              </a:endParaRPr>
            </a:p>
          </p:txBody>
        </p:sp>
        <p:sp>
          <p:nvSpPr>
            <p:cNvPr id="18" name="Rectangle 17"/>
            <p:cNvSpPr/>
            <p:nvPr/>
          </p:nvSpPr>
          <p:spPr>
            <a:xfrm>
              <a:off x="5410200" y="5664200"/>
              <a:ext cx="914400" cy="8128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spc="-100" dirty="0" smtClean="0">
                  <a:solidFill>
                    <a:schemeClr val="tx1"/>
                  </a:solidFill>
                </a:rPr>
                <a:t>E(</a:t>
              </a:r>
              <a:r>
                <a:rPr lang="en-US" sz="2100" b="1" spc="-100" dirty="0" smtClean="0">
                  <a:solidFill>
                    <a:schemeClr val="tx1"/>
                  </a:solidFill>
                </a:rPr>
                <a:t>k</a:t>
              </a:r>
              <a:r>
                <a:rPr lang="en-US" sz="2100" b="1" spc="-100" baseline="-25000" dirty="0" smtClean="0">
                  <a:solidFill>
                    <a:schemeClr val="tx1"/>
                  </a:solidFill>
                </a:rPr>
                <a:t>1</a:t>
              </a:r>
              <a:r>
                <a:rPr lang="en-US" sz="2100" spc="-100" dirty="0" smtClean="0">
                  <a:solidFill>
                    <a:schemeClr val="tx1"/>
                  </a:solidFill>
                </a:rPr>
                <a:t>,</a:t>
              </a:r>
              <a:r>
                <a:rPr lang="en-US" sz="2100" b="1" spc="-100" dirty="0" smtClean="0">
                  <a:solidFill>
                    <a:schemeClr val="tx1"/>
                  </a:solidFill>
                </a:rPr>
                <a:t>⋅</a:t>
              </a:r>
              <a:r>
                <a:rPr lang="en-US" sz="2100" spc="-100" dirty="0" smtClean="0">
                  <a:solidFill>
                    <a:schemeClr val="tx1"/>
                  </a:solidFill>
                </a:rPr>
                <a:t>)</a:t>
              </a:r>
              <a:endParaRPr lang="en-US" sz="2100" spc="-100" dirty="0">
                <a:solidFill>
                  <a:schemeClr val="tx1"/>
                </a:solidFill>
              </a:endParaRPr>
            </a:p>
          </p:txBody>
        </p:sp>
        <p:sp>
          <p:nvSpPr>
            <p:cNvPr id="19" name="Rectangle 18"/>
            <p:cNvSpPr/>
            <p:nvPr/>
          </p:nvSpPr>
          <p:spPr>
            <a:xfrm>
              <a:off x="6781800" y="5867400"/>
              <a:ext cx="762000" cy="406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a:t>
              </a:r>
            </a:p>
          </p:txBody>
        </p:sp>
        <p:cxnSp>
          <p:nvCxnSpPr>
            <p:cNvPr id="21" name="Straight Arrow Connector 20"/>
            <p:cNvCxnSpPr/>
            <p:nvPr/>
          </p:nvCxnSpPr>
          <p:spPr>
            <a:xfrm>
              <a:off x="5029200" y="6070600"/>
              <a:ext cx="381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324600" y="6070600"/>
              <a:ext cx="4572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2743200" y="5664200"/>
              <a:ext cx="914400" cy="8128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spc="-100" dirty="0" smtClean="0">
                  <a:solidFill>
                    <a:schemeClr val="tx1"/>
                  </a:solidFill>
                </a:rPr>
                <a:t>E(</a:t>
              </a:r>
              <a:r>
                <a:rPr lang="en-US" sz="2100" b="1" spc="-100" dirty="0" smtClean="0">
                  <a:solidFill>
                    <a:schemeClr val="tx1"/>
                  </a:solidFill>
                </a:rPr>
                <a:t>k</a:t>
              </a:r>
              <a:r>
                <a:rPr lang="en-US" sz="2100" b="1" spc="-100" baseline="-25000" dirty="0">
                  <a:solidFill>
                    <a:schemeClr val="tx1"/>
                  </a:solidFill>
                </a:rPr>
                <a:t>3</a:t>
              </a:r>
              <a:r>
                <a:rPr lang="en-US" sz="2100" spc="-100" dirty="0" smtClean="0">
                  <a:solidFill>
                    <a:schemeClr val="tx1"/>
                  </a:solidFill>
                </a:rPr>
                <a:t>,</a:t>
              </a:r>
              <a:r>
                <a:rPr lang="en-US" sz="2100" b="1" spc="-100" dirty="0" smtClean="0">
                  <a:solidFill>
                    <a:schemeClr val="tx1"/>
                  </a:solidFill>
                </a:rPr>
                <a:t>⋅</a:t>
              </a:r>
              <a:r>
                <a:rPr lang="en-US" sz="2100" spc="-100" dirty="0" smtClean="0">
                  <a:solidFill>
                    <a:schemeClr val="tx1"/>
                  </a:solidFill>
                </a:rPr>
                <a:t>)</a:t>
              </a:r>
              <a:endParaRPr lang="en-US" sz="2100" spc="-100" dirty="0">
                <a:solidFill>
                  <a:schemeClr val="tx1"/>
                </a:solidFill>
              </a:endParaRPr>
            </a:p>
          </p:txBody>
        </p:sp>
        <p:cxnSp>
          <p:nvCxnSpPr>
            <p:cNvPr id="24" name="Straight Arrow Connector 23"/>
            <p:cNvCxnSpPr/>
            <p:nvPr/>
          </p:nvCxnSpPr>
          <p:spPr>
            <a:xfrm>
              <a:off x="2362200" y="6070600"/>
              <a:ext cx="381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657600" y="6070600"/>
              <a:ext cx="4572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1524000" y="3121223"/>
            <a:ext cx="2362200" cy="307777"/>
          </a:xfrm>
          <a:prstGeom prst="rect">
            <a:avLst/>
          </a:prstGeom>
          <a:noFill/>
        </p:spPr>
        <p:txBody>
          <a:bodyPr wrap="square" lIns="0" tIns="0" rIns="0" bIns="0" rtlCol="0" anchor="t" anchorCtr="0">
            <a:spAutoFit/>
          </a:bodyPr>
          <a:lstStyle/>
          <a:p>
            <a:r>
              <a:rPr lang="en-US" sz="2000" dirty="0" smtClean="0"/>
              <a:t>[Build &amp; Sort Table]</a:t>
            </a:r>
          </a:p>
        </p:txBody>
      </p:sp>
      <p:sp>
        <p:nvSpPr>
          <p:cNvPr id="26" name="TextBox 25"/>
          <p:cNvSpPr txBox="1"/>
          <p:nvPr/>
        </p:nvSpPr>
        <p:spPr>
          <a:xfrm>
            <a:off x="4152900" y="3124200"/>
            <a:ext cx="1943100" cy="307777"/>
          </a:xfrm>
          <a:prstGeom prst="rect">
            <a:avLst/>
          </a:prstGeom>
          <a:noFill/>
        </p:spPr>
        <p:txBody>
          <a:bodyPr wrap="square" lIns="0" tIns="0" rIns="0" bIns="0" rtlCol="0" anchor="t" anchorCtr="0">
            <a:spAutoFit/>
          </a:bodyPr>
          <a:lstStyle/>
          <a:p>
            <a:r>
              <a:rPr lang="en-US" sz="2000" dirty="0" smtClean="0"/>
              <a:t>[Search Entries]</a:t>
            </a:r>
          </a:p>
        </p:txBody>
      </p:sp>
      <p:grpSp>
        <p:nvGrpSpPr>
          <p:cNvPr id="37" name="Group 36"/>
          <p:cNvGrpSpPr/>
          <p:nvPr/>
        </p:nvGrpSpPr>
        <p:grpSpPr>
          <a:xfrm>
            <a:off x="1752600" y="946150"/>
            <a:ext cx="5638800" cy="1206500"/>
            <a:chOff x="838200" y="1739900"/>
            <a:chExt cx="5638800" cy="1206500"/>
          </a:xfrm>
        </p:grpSpPr>
        <p:sp>
          <p:nvSpPr>
            <p:cNvPr id="38" name="Down Arrow 37"/>
            <p:cNvSpPr/>
            <p:nvPr/>
          </p:nvSpPr>
          <p:spPr>
            <a:xfrm>
              <a:off x="3581400" y="1739900"/>
              <a:ext cx="152400" cy="787400"/>
            </a:xfrm>
            <a:prstGeom prst="downArrow">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nvGrpSpPr>
            <p:cNvPr id="39" name="Group 38"/>
            <p:cNvGrpSpPr/>
            <p:nvPr/>
          </p:nvGrpSpPr>
          <p:grpSpPr>
            <a:xfrm>
              <a:off x="838200" y="2133600"/>
              <a:ext cx="5638800" cy="812800"/>
              <a:chOff x="838200" y="2133600"/>
              <a:chExt cx="5638800" cy="812800"/>
            </a:xfrm>
          </p:grpSpPr>
          <p:cxnSp>
            <p:nvCxnSpPr>
              <p:cNvPr id="40" name="Straight Arrow Connector 39"/>
              <p:cNvCxnSpPr/>
              <p:nvPr/>
            </p:nvCxnSpPr>
            <p:spPr>
              <a:xfrm>
                <a:off x="3256547" y="2540000"/>
                <a:ext cx="782053"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46" idx="1"/>
              </p:cNvCxnSpPr>
              <p:nvPr/>
            </p:nvCxnSpPr>
            <p:spPr>
              <a:xfrm>
                <a:off x="4932947" y="2540000"/>
                <a:ext cx="782053"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endCxn id="44" idx="1"/>
              </p:cNvCxnSpPr>
              <p:nvPr/>
            </p:nvCxnSpPr>
            <p:spPr>
              <a:xfrm>
                <a:off x="1580147" y="2540000"/>
                <a:ext cx="782053"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838200" y="2336800"/>
                <a:ext cx="762000" cy="406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a:t>
                </a:r>
                <a:endParaRPr lang="en-US" dirty="0">
                  <a:solidFill>
                    <a:schemeClr val="tx1"/>
                  </a:solidFill>
                </a:endParaRPr>
              </a:p>
            </p:txBody>
          </p:sp>
          <p:sp>
            <p:nvSpPr>
              <p:cNvPr id="44" name="Rectangle 43"/>
              <p:cNvSpPr/>
              <p:nvPr/>
            </p:nvSpPr>
            <p:spPr>
              <a:xfrm>
                <a:off x="2362200" y="2133600"/>
                <a:ext cx="914400" cy="812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a:solidFill>
                      <a:schemeClr val="tx1"/>
                    </a:solidFill>
                  </a:rPr>
                  <a:t>E(k</a:t>
                </a:r>
                <a:r>
                  <a:rPr lang="en-US" sz="2100" baseline="-25000" dirty="0">
                    <a:solidFill>
                      <a:schemeClr val="tx1"/>
                    </a:solidFill>
                  </a:rPr>
                  <a:t>2</a:t>
                </a:r>
                <a:r>
                  <a:rPr lang="en-US" sz="2100" dirty="0">
                    <a:solidFill>
                      <a:schemeClr val="tx1"/>
                    </a:solidFill>
                  </a:rPr>
                  <a:t>,⋅)</a:t>
                </a:r>
              </a:p>
            </p:txBody>
          </p:sp>
          <p:sp>
            <p:nvSpPr>
              <p:cNvPr id="45" name="Rectangle 44"/>
              <p:cNvSpPr/>
              <p:nvPr/>
            </p:nvSpPr>
            <p:spPr>
              <a:xfrm>
                <a:off x="4038600" y="2133600"/>
                <a:ext cx="914400" cy="812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a:solidFill>
                      <a:schemeClr val="tx1"/>
                    </a:solidFill>
                  </a:rPr>
                  <a:t>E(k</a:t>
                </a:r>
                <a:r>
                  <a:rPr lang="en-US" sz="2100" baseline="-25000" dirty="0">
                    <a:solidFill>
                      <a:schemeClr val="tx1"/>
                    </a:solidFill>
                  </a:rPr>
                  <a:t>1</a:t>
                </a:r>
                <a:r>
                  <a:rPr lang="en-US" sz="2100" dirty="0">
                    <a:solidFill>
                      <a:schemeClr val="tx1"/>
                    </a:solidFill>
                  </a:rPr>
                  <a:t>,⋅)</a:t>
                </a:r>
              </a:p>
            </p:txBody>
          </p:sp>
          <p:sp>
            <p:nvSpPr>
              <p:cNvPr id="46" name="Rectangle 45"/>
              <p:cNvSpPr/>
              <p:nvPr/>
            </p:nvSpPr>
            <p:spPr>
              <a:xfrm>
                <a:off x="5715000" y="2336800"/>
                <a:ext cx="762000" cy="406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spc="-100" dirty="0">
                    <a:solidFill>
                      <a:schemeClr val="tx1"/>
                    </a:solidFill>
                  </a:rPr>
                  <a:t>c</a:t>
                </a:r>
              </a:p>
            </p:txBody>
          </p:sp>
        </p:grpSp>
      </p:grpSp>
      <p:sp>
        <p:nvSpPr>
          <p:cNvPr id="4" name="Slide Number Placeholder 3"/>
          <p:cNvSpPr>
            <a:spLocks noGrp="1"/>
          </p:cNvSpPr>
          <p:nvPr>
            <p:ph type="sldNum" sz="quarter" idx="12"/>
          </p:nvPr>
        </p:nvSpPr>
        <p:spPr/>
        <p:txBody>
          <a:bodyPr/>
          <a:lstStyle/>
          <a:p>
            <a:fld id="{A887439D-C917-4EDB-AE93-DD258BDEFED5}" type="slidenum">
              <a:rPr lang="en-US" smtClean="0"/>
              <a:t>23</a:t>
            </a:fld>
            <a:endParaRPr lang="en-US" dirty="0"/>
          </a:p>
        </p:txBody>
      </p:sp>
    </p:spTree>
    <p:extLst>
      <p:ext uri="{BB962C8B-B14F-4D97-AF65-F5344CB8AC3E}">
        <p14:creationId xmlns:p14="http://schemas.microsoft.com/office/powerpoint/2010/main" val="3323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667000"/>
            <a:ext cx="7467600" cy="79586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Method 2:   DESX</a:t>
            </a:r>
            <a:endParaRPr lang="en-US" dirty="0"/>
          </a:p>
        </p:txBody>
      </p:sp>
      <p:sp>
        <p:nvSpPr>
          <p:cNvPr id="3" name="Content Placeholder 2"/>
          <p:cNvSpPr>
            <a:spLocks noGrp="1"/>
          </p:cNvSpPr>
          <p:nvPr>
            <p:ph idx="1"/>
          </p:nvPr>
        </p:nvSpPr>
        <p:spPr>
          <a:xfrm>
            <a:off x="304800" y="1295400"/>
            <a:ext cx="8839200" cy="5461000"/>
          </a:xfrm>
          <a:solidFill>
            <a:schemeClr val="bg1"/>
          </a:solidFill>
        </p:spPr>
        <p:txBody>
          <a:bodyPr>
            <a:normAutofit/>
          </a:bodyPr>
          <a:lstStyle/>
          <a:p>
            <a:pPr marL="0" indent="0">
              <a:spcBef>
                <a:spcPts val="2376"/>
              </a:spcBef>
              <a:buNone/>
            </a:pPr>
            <a:r>
              <a:rPr lang="en-US" sz="2800" dirty="0"/>
              <a:t>E : K × </a:t>
            </a:r>
            <a:r>
              <a:rPr lang="en-US" sz="2800" dirty="0" smtClean="0"/>
              <a:t>{0,1}</a:t>
            </a:r>
            <a:r>
              <a:rPr lang="en-US" sz="2800" baseline="30000" dirty="0" smtClean="0"/>
              <a:t>n</a:t>
            </a:r>
            <a:r>
              <a:rPr lang="en-US" sz="2800" dirty="0" smtClean="0"/>
              <a:t> </a:t>
            </a:r>
            <a:r>
              <a:rPr lang="en-US" sz="2800" dirty="0"/>
              <a:t>⟶ </a:t>
            </a:r>
            <a:r>
              <a:rPr lang="en-US" sz="2800" dirty="0" smtClean="0"/>
              <a:t>{0,1}</a:t>
            </a:r>
            <a:r>
              <a:rPr lang="en-US" sz="2800" baseline="30000" dirty="0" smtClean="0"/>
              <a:t>n</a:t>
            </a:r>
            <a:r>
              <a:rPr lang="en-US" sz="2800" dirty="0" smtClean="0"/>
              <a:t>  </a:t>
            </a:r>
            <a:r>
              <a:rPr lang="en-US" sz="2800" dirty="0"/>
              <a:t>a block </a:t>
            </a:r>
            <a:r>
              <a:rPr lang="en-US" sz="2800" dirty="0" smtClean="0"/>
              <a:t>cipher</a:t>
            </a:r>
          </a:p>
          <a:p>
            <a:pPr marL="0" indent="0">
              <a:spcBef>
                <a:spcPts val="2376"/>
              </a:spcBef>
              <a:buNone/>
            </a:pPr>
            <a:r>
              <a:rPr lang="en-US" sz="2800" dirty="0" smtClean="0"/>
              <a:t>Define    EX   </a:t>
            </a:r>
            <a:r>
              <a:rPr lang="en-US" sz="2800" dirty="0"/>
              <a:t>as    </a:t>
            </a:r>
            <a:endParaRPr lang="en-US" sz="2800" dirty="0" smtClean="0"/>
          </a:p>
          <a:p>
            <a:pPr marL="0" indent="0">
              <a:spcBef>
                <a:spcPts val="2376"/>
              </a:spcBef>
              <a:buNone/>
            </a:pPr>
            <a:r>
              <a:rPr lang="en-US" sz="2800" dirty="0"/>
              <a:t> </a:t>
            </a:r>
            <a:r>
              <a:rPr lang="en-US" sz="2800" dirty="0" smtClean="0"/>
              <a:t>     EX(k</a:t>
            </a:r>
            <a:r>
              <a:rPr lang="en-US" sz="2800" baseline="-25000" dirty="0" smtClean="0"/>
              <a:t>1</a:t>
            </a:r>
            <a:r>
              <a:rPr lang="en-US" sz="2800" dirty="0" smtClean="0"/>
              <a:t>, k</a:t>
            </a:r>
            <a:r>
              <a:rPr lang="en-US" sz="2800" baseline="-25000" dirty="0" smtClean="0"/>
              <a:t>2</a:t>
            </a:r>
            <a:r>
              <a:rPr lang="en-US" sz="2800" dirty="0" smtClean="0"/>
              <a:t>, k</a:t>
            </a:r>
            <a:r>
              <a:rPr lang="en-US" sz="2800" baseline="-25000" dirty="0" smtClean="0"/>
              <a:t>3</a:t>
            </a:r>
            <a:r>
              <a:rPr lang="en-US" sz="2800" dirty="0" smtClean="0"/>
              <a:t>, m</a:t>
            </a:r>
            <a:r>
              <a:rPr lang="en-US" sz="2800" dirty="0"/>
              <a:t>) </a:t>
            </a:r>
            <a:r>
              <a:rPr lang="en-US" sz="2800" dirty="0" smtClean="0"/>
              <a:t>  =   k</a:t>
            </a:r>
            <a:r>
              <a:rPr lang="en-US" sz="2800" baseline="-25000" dirty="0" smtClean="0"/>
              <a:t>1</a:t>
            </a:r>
            <a:r>
              <a:rPr lang="en-US" sz="2800" dirty="0" smtClean="0"/>
              <a:t> ⨁ E(k</a:t>
            </a:r>
            <a:r>
              <a:rPr lang="en-US" sz="2800" baseline="-25000" dirty="0" smtClean="0"/>
              <a:t>2</a:t>
            </a:r>
            <a:r>
              <a:rPr lang="en-US" sz="2800" dirty="0" smtClean="0"/>
              <a:t>,  m⨁k</a:t>
            </a:r>
            <a:r>
              <a:rPr lang="en-US" sz="2800" baseline="-25000" dirty="0" smtClean="0"/>
              <a:t>3 </a:t>
            </a:r>
            <a:r>
              <a:rPr lang="en-US" sz="2800" dirty="0" smtClean="0"/>
              <a:t>)</a:t>
            </a:r>
          </a:p>
          <a:p>
            <a:pPr marL="0" indent="0">
              <a:spcBef>
                <a:spcPts val="2376"/>
              </a:spcBef>
              <a:buNone/>
            </a:pPr>
            <a:r>
              <a:rPr lang="en-US" sz="2800" dirty="0" smtClean="0"/>
              <a:t>For DESX:    key-</a:t>
            </a:r>
            <a:r>
              <a:rPr lang="en-US" sz="2800" dirty="0" err="1" smtClean="0"/>
              <a:t>len</a:t>
            </a:r>
            <a:r>
              <a:rPr lang="en-US" sz="2800" dirty="0" smtClean="0"/>
              <a:t> = 64+56+64 = 184 bits</a:t>
            </a:r>
          </a:p>
          <a:p>
            <a:pPr marL="0" indent="0">
              <a:spcBef>
                <a:spcPts val="2376"/>
              </a:spcBef>
              <a:buNone/>
            </a:pPr>
            <a:r>
              <a:rPr lang="en-US" sz="2800" dirty="0"/>
              <a:t>	</a:t>
            </a:r>
            <a:r>
              <a:rPr lang="en-US" sz="2800" dirty="0" smtClean="0"/>
              <a:t>…  but there is a meet-in-the-middle attack in time   2</a:t>
            </a:r>
            <a:r>
              <a:rPr lang="en-US" sz="2800" baseline="30000" dirty="0" smtClean="0"/>
              <a:t>64+56</a:t>
            </a:r>
            <a:r>
              <a:rPr lang="en-US" sz="2800" dirty="0" smtClean="0"/>
              <a:t> = 2</a:t>
            </a:r>
            <a:r>
              <a:rPr lang="en-US" sz="2800" baseline="30000" dirty="0" smtClean="0"/>
              <a:t>120</a:t>
            </a:r>
          </a:p>
          <a:p>
            <a:pPr marL="0" indent="0">
              <a:spcBef>
                <a:spcPts val="2376"/>
              </a:spcBef>
              <a:buNone/>
            </a:pPr>
            <a:endParaRPr lang="en-US" sz="2800" dirty="0" smtClean="0"/>
          </a:p>
          <a:p>
            <a:pPr marL="0" indent="0">
              <a:buNone/>
            </a:pPr>
            <a:r>
              <a:rPr lang="en-US" sz="2800" dirty="0" smtClean="0"/>
              <a:t>Note: k</a:t>
            </a:r>
            <a:r>
              <a:rPr lang="en-US" sz="2800" baseline="-25000" dirty="0" smtClean="0"/>
              <a:t>1</a:t>
            </a:r>
            <a:r>
              <a:rPr lang="en-US" sz="2800" dirty="0" smtClean="0"/>
              <a:t>⨁E</a:t>
            </a:r>
            <a:r>
              <a:rPr lang="en-US" sz="2800" dirty="0"/>
              <a:t>(k</a:t>
            </a:r>
            <a:r>
              <a:rPr lang="en-US" sz="2800" baseline="-25000" dirty="0"/>
              <a:t>2</a:t>
            </a:r>
            <a:r>
              <a:rPr lang="en-US" sz="2800" dirty="0"/>
              <a:t>, </a:t>
            </a:r>
            <a:r>
              <a:rPr lang="en-US" sz="2800" dirty="0" smtClean="0"/>
              <a:t>m) and E</a:t>
            </a:r>
            <a:r>
              <a:rPr lang="en-US" sz="2800" dirty="0"/>
              <a:t>(k</a:t>
            </a:r>
            <a:r>
              <a:rPr lang="en-US" sz="2800" baseline="-25000" dirty="0"/>
              <a:t>2</a:t>
            </a:r>
            <a:r>
              <a:rPr lang="en-US" sz="2800" dirty="0" smtClean="0"/>
              <a:t>, m</a:t>
            </a:r>
            <a:r>
              <a:rPr lang="en-US" sz="2800" dirty="0"/>
              <a:t>⨁</a:t>
            </a:r>
            <a:r>
              <a:rPr lang="en-US" sz="2800" dirty="0" smtClean="0"/>
              <a:t>k</a:t>
            </a:r>
            <a:r>
              <a:rPr lang="en-US" sz="2800" baseline="-25000" dirty="0" smtClean="0"/>
              <a:t>1</a:t>
            </a:r>
            <a:r>
              <a:rPr lang="en-US" sz="2800" dirty="0" smtClean="0"/>
              <a:t>) do almost nothing</a:t>
            </a:r>
            <a:r>
              <a:rPr lang="en-US" dirty="0" smtClean="0"/>
              <a:t>!</a:t>
            </a:r>
            <a:endParaRPr lang="en-US" dirty="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A887439D-C917-4EDB-AE93-DD258BDEFED5}" type="slidenum">
              <a:rPr lang="en-US" smtClean="0"/>
              <a:t>24</a:t>
            </a:fld>
            <a:endParaRPr lang="en-US" dirty="0"/>
          </a:p>
        </p:txBody>
      </p:sp>
    </p:spTree>
    <p:extLst>
      <p:ext uri="{BB962C8B-B14F-4D97-AF65-F5344CB8AC3E}">
        <p14:creationId xmlns:p14="http://schemas.microsoft.com/office/powerpoint/2010/main" val="212430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Attacks on the implementation</a:t>
            </a:r>
            <a:endParaRPr lang="en-US" dirty="0"/>
          </a:p>
        </p:txBody>
      </p:sp>
      <p:sp>
        <p:nvSpPr>
          <p:cNvPr id="3" name="Content Placeholder 2"/>
          <p:cNvSpPr>
            <a:spLocks noGrp="1"/>
          </p:cNvSpPr>
          <p:nvPr>
            <p:ph idx="1"/>
          </p:nvPr>
        </p:nvSpPr>
        <p:spPr>
          <a:xfrm>
            <a:off x="304800" y="990600"/>
            <a:ext cx="8686800" cy="5867400"/>
          </a:xfrm>
        </p:spPr>
        <p:txBody>
          <a:bodyPr>
            <a:normAutofit fontScale="92500"/>
          </a:bodyPr>
          <a:lstStyle/>
          <a:p>
            <a:pPr marL="0" indent="0">
              <a:buNone/>
            </a:pPr>
            <a:r>
              <a:rPr lang="en-US" dirty="0" smtClean="0"/>
              <a:t>1. Side channel attacks:     </a:t>
            </a:r>
          </a:p>
          <a:p>
            <a:pPr lvl="1"/>
            <a:r>
              <a:rPr lang="en-US" sz="2600" dirty="0" smtClean="0"/>
              <a:t>Measure </a:t>
            </a:r>
            <a:r>
              <a:rPr lang="en-US" sz="2600" b="1" dirty="0" smtClean="0"/>
              <a:t>time</a:t>
            </a:r>
            <a:r>
              <a:rPr lang="en-US" sz="2600" dirty="0" smtClean="0"/>
              <a:t> to do </a:t>
            </a:r>
            <a:r>
              <a:rPr lang="en-US" sz="2600" dirty="0" err="1" smtClean="0"/>
              <a:t>enc</a:t>
            </a:r>
            <a:r>
              <a:rPr lang="en-US" sz="2600" dirty="0" smtClean="0"/>
              <a:t>/</a:t>
            </a:r>
            <a:r>
              <a:rPr lang="en-US" sz="2600" dirty="0" err="1" smtClean="0"/>
              <a:t>dec</a:t>
            </a:r>
            <a:r>
              <a:rPr lang="en-US" sz="2600" dirty="0" smtClean="0"/>
              <a:t>,   measure </a:t>
            </a:r>
            <a:r>
              <a:rPr lang="en-US" sz="2600" b="1" dirty="0" smtClean="0"/>
              <a:t>power</a:t>
            </a:r>
            <a:r>
              <a:rPr lang="en-US" sz="2600" dirty="0" smtClean="0"/>
              <a:t> for </a:t>
            </a:r>
            <a:r>
              <a:rPr lang="en-US" sz="2600" dirty="0" err="1" smtClean="0"/>
              <a:t>enc</a:t>
            </a:r>
            <a:r>
              <a:rPr lang="en-US" sz="2600" dirty="0" smtClean="0"/>
              <a:t>/</a:t>
            </a:r>
            <a:r>
              <a:rPr lang="en-US" sz="2600" dirty="0" err="1" smtClean="0"/>
              <a:t>dec</a:t>
            </a:r>
            <a:r>
              <a:rPr lang="en-US" sz="2600" dirty="0" smtClean="0"/>
              <a:t> </a:t>
            </a:r>
          </a:p>
          <a:p>
            <a:endParaRPr lang="en-US" dirty="0"/>
          </a:p>
          <a:p>
            <a:endParaRPr lang="en-US" dirty="0" smtClean="0"/>
          </a:p>
          <a:p>
            <a:pPr marL="0" indent="0">
              <a:buNone/>
            </a:pPr>
            <a:endParaRPr lang="en-US" dirty="0" smtClean="0"/>
          </a:p>
          <a:p>
            <a:pPr marL="0" indent="0">
              <a:buNone/>
            </a:pPr>
            <a:endParaRPr lang="en-US" dirty="0" smtClean="0"/>
          </a:p>
          <a:p>
            <a:pPr marL="0" indent="0">
              <a:buNone/>
            </a:pPr>
            <a:r>
              <a:rPr lang="en-US" dirty="0" smtClean="0"/>
              <a:t>2. Fault attacks:</a:t>
            </a:r>
          </a:p>
          <a:p>
            <a:pPr lvl="1" indent="-342900"/>
            <a:r>
              <a:rPr lang="en-US" dirty="0" smtClean="0"/>
              <a:t>Computing errors in the last round expose the secret key k</a:t>
            </a:r>
            <a:endParaRPr lang="en-US" dirty="0"/>
          </a:p>
          <a:p>
            <a:pPr marL="0" indent="0">
              <a:spcBef>
                <a:spcPts val="3024"/>
              </a:spcBef>
              <a:buNone/>
            </a:pPr>
            <a:r>
              <a:rPr lang="en-US" dirty="0" smtClean="0"/>
              <a:t>⇒   never implement crypto primitives yourself …</a:t>
            </a:r>
          </a:p>
        </p:txBody>
      </p:sp>
      <p:pic>
        <p:nvPicPr>
          <p:cNvPr id="4" name="Picture 3"/>
          <p:cNvPicPr>
            <a:picLocks noChangeAspect="1"/>
          </p:cNvPicPr>
          <p:nvPr/>
        </p:nvPicPr>
        <p:blipFill>
          <a:blip r:embed="rId3"/>
          <a:stretch>
            <a:fillRect/>
          </a:stretch>
        </p:blipFill>
        <p:spPr>
          <a:xfrm>
            <a:off x="2133600" y="1905000"/>
            <a:ext cx="4572000" cy="2137755"/>
          </a:xfrm>
          <a:prstGeom prst="rect">
            <a:avLst/>
          </a:prstGeom>
        </p:spPr>
      </p:pic>
      <p:sp>
        <p:nvSpPr>
          <p:cNvPr id="5" name="TextBox 4"/>
          <p:cNvSpPr txBox="1"/>
          <p:nvPr/>
        </p:nvSpPr>
        <p:spPr>
          <a:xfrm>
            <a:off x="6553200" y="2133600"/>
            <a:ext cx="2620016" cy="369332"/>
          </a:xfrm>
          <a:prstGeom prst="rect">
            <a:avLst/>
          </a:prstGeom>
          <a:noFill/>
        </p:spPr>
        <p:txBody>
          <a:bodyPr wrap="none" rtlCol="0">
            <a:spAutoFit/>
          </a:bodyPr>
          <a:lstStyle/>
          <a:p>
            <a:r>
              <a:rPr lang="en-US" dirty="0" smtClean="0"/>
              <a:t>[Kocher, Jaffe, Jun, 1998] </a:t>
            </a:r>
            <a:endParaRPr lang="en-US" dirty="0"/>
          </a:p>
        </p:txBody>
      </p:sp>
      <p:pic>
        <p:nvPicPr>
          <p:cNvPr id="6" name="Picture 5"/>
          <p:cNvPicPr>
            <a:picLocks noChangeAspect="1"/>
          </p:cNvPicPr>
          <p:nvPr/>
        </p:nvPicPr>
        <p:blipFill>
          <a:blip r:embed="rId4"/>
          <a:stretch>
            <a:fillRect/>
          </a:stretch>
        </p:blipFill>
        <p:spPr>
          <a:xfrm>
            <a:off x="406400" y="2075688"/>
            <a:ext cx="1422400" cy="1251712"/>
          </a:xfrm>
          <a:prstGeom prst="rect">
            <a:avLst/>
          </a:prstGeom>
        </p:spPr>
      </p:pic>
      <p:sp>
        <p:nvSpPr>
          <p:cNvPr id="7" name="TextBox 6"/>
          <p:cNvSpPr txBox="1"/>
          <p:nvPr/>
        </p:nvSpPr>
        <p:spPr>
          <a:xfrm>
            <a:off x="602262" y="3191933"/>
            <a:ext cx="1200193" cy="369332"/>
          </a:xfrm>
          <a:prstGeom prst="rect">
            <a:avLst/>
          </a:prstGeom>
          <a:noFill/>
        </p:spPr>
        <p:txBody>
          <a:bodyPr wrap="none" rtlCol="0">
            <a:spAutoFit/>
          </a:bodyPr>
          <a:lstStyle/>
          <a:p>
            <a:r>
              <a:rPr lang="en-US" dirty="0" smtClean="0"/>
              <a:t>smartcard</a:t>
            </a:r>
            <a:endParaRPr lang="en-US" dirty="0"/>
          </a:p>
        </p:txBody>
      </p:sp>
      <p:sp>
        <p:nvSpPr>
          <p:cNvPr id="8" name="Slide Number Placeholder 7"/>
          <p:cNvSpPr>
            <a:spLocks noGrp="1"/>
          </p:cNvSpPr>
          <p:nvPr>
            <p:ph type="sldNum" sz="quarter" idx="12"/>
          </p:nvPr>
        </p:nvSpPr>
        <p:spPr/>
        <p:txBody>
          <a:bodyPr/>
          <a:lstStyle/>
          <a:p>
            <a:fld id="{A887439D-C917-4EDB-AE93-DD258BDEFED5}" type="slidenum">
              <a:rPr lang="en-US" smtClean="0"/>
              <a:t>25</a:t>
            </a:fld>
            <a:endParaRPr lang="en-US" dirty="0"/>
          </a:p>
        </p:txBody>
      </p:sp>
      <p:sp>
        <p:nvSpPr>
          <p:cNvPr id="11" name="TextBox 10"/>
          <p:cNvSpPr txBox="1"/>
          <p:nvPr/>
        </p:nvSpPr>
        <p:spPr>
          <a:xfrm>
            <a:off x="6705600" y="2819400"/>
            <a:ext cx="2313454" cy="369332"/>
          </a:xfrm>
          <a:prstGeom prst="rect">
            <a:avLst/>
          </a:prstGeom>
          <a:noFill/>
        </p:spPr>
        <p:txBody>
          <a:bodyPr wrap="none" lIns="0" tIns="0" rIns="0" bIns="0" rtlCol="0" anchor="t" anchorCtr="0">
            <a:spAutoFit/>
          </a:bodyPr>
          <a:lstStyle/>
          <a:p>
            <a:r>
              <a:rPr lang="en-US" sz="2400" dirty="0" smtClean="0"/>
              <a:t>Card is doing DES</a:t>
            </a:r>
          </a:p>
        </p:txBody>
      </p:sp>
      <p:sp>
        <p:nvSpPr>
          <p:cNvPr id="12" name="Rounded Rectangular Callout 11"/>
          <p:cNvSpPr/>
          <p:nvPr/>
        </p:nvSpPr>
        <p:spPr>
          <a:xfrm>
            <a:off x="2400300" y="3461868"/>
            <a:ext cx="571500" cy="381000"/>
          </a:xfrm>
          <a:prstGeom prst="wedgeRoundRectCallout">
            <a:avLst>
              <a:gd name="adj1" fmla="val 71894"/>
              <a:gd name="adj2" fmla="val -109674"/>
              <a:gd name="adj3" fmla="val 16667"/>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IP</a:t>
            </a:r>
          </a:p>
        </p:txBody>
      </p:sp>
      <p:sp>
        <p:nvSpPr>
          <p:cNvPr id="13" name="Rounded Rectangular Callout 12"/>
          <p:cNvSpPr/>
          <p:nvPr/>
        </p:nvSpPr>
        <p:spPr>
          <a:xfrm>
            <a:off x="5715000" y="3461868"/>
            <a:ext cx="571500" cy="381000"/>
          </a:xfrm>
          <a:prstGeom prst="wedgeRoundRectCallout">
            <a:avLst>
              <a:gd name="adj1" fmla="val 71894"/>
              <a:gd name="adj2" fmla="val -109674"/>
              <a:gd name="adj3" fmla="val 16667"/>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IP</a:t>
            </a:r>
            <a:r>
              <a:rPr lang="en-US" sz="2400" baseline="30000" dirty="0" smtClean="0">
                <a:solidFill>
                  <a:schemeClr val="bg1"/>
                </a:solidFill>
              </a:rPr>
              <a:t>-1</a:t>
            </a:r>
          </a:p>
        </p:txBody>
      </p:sp>
      <p:grpSp>
        <p:nvGrpSpPr>
          <p:cNvPr id="16" name="Group 15"/>
          <p:cNvGrpSpPr/>
          <p:nvPr/>
        </p:nvGrpSpPr>
        <p:grpSpPr>
          <a:xfrm>
            <a:off x="3352800" y="2056750"/>
            <a:ext cx="2933700" cy="689760"/>
            <a:chOff x="3352800" y="2056750"/>
            <a:chExt cx="2933700" cy="689760"/>
          </a:xfrm>
        </p:grpSpPr>
        <p:sp>
          <p:nvSpPr>
            <p:cNvPr id="14" name="Left Brace 13"/>
            <p:cNvSpPr/>
            <p:nvPr/>
          </p:nvSpPr>
          <p:spPr>
            <a:xfrm rot="5400000">
              <a:off x="4665595" y="1125605"/>
              <a:ext cx="308110" cy="2933700"/>
            </a:xfrm>
            <a:prstGeom prst="leftBrac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4150236" y="2056750"/>
              <a:ext cx="1338828" cy="369332"/>
            </a:xfrm>
            <a:prstGeom prst="rect">
              <a:avLst/>
            </a:prstGeom>
            <a:noFill/>
          </p:spPr>
          <p:txBody>
            <a:bodyPr wrap="none" lIns="0" tIns="0" rIns="0" bIns="0" rtlCol="0" anchor="t" anchorCtr="0">
              <a:spAutoFit/>
            </a:bodyPr>
            <a:lstStyle/>
            <a:p>
              <a:r>
                <a:rPr lang="en-US" sz="2400" dirty="0" smtClean="0"/>
                <a:t>16 rounds</a:t>
              </a:r>
            </a:p>
          </p:txBody>
        </p:sp>
      </p:grpSp>
    </p:spTree>
    <p:extLst>
      <p:ext uri="{BB962C8B-B14F-4D97-AF65-F5344CB8AC3E}">
        <p14:creationId xmlns:p14="http://schemas.microsoft.com/office/powerpoint/2010/main" val="181588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Block ciphers</a:t>
            </a:r>
            <a:endParaRPr lang="en-US" dirty="0"/>
          </a:p>
        </p:txBody>
      </p:sp>
      <p:sp>
        <p:nvSpPr>
          <p:cNvPr id="6" name="Text Placeholder 5"/>
          <p:cNvSpPr>
            <a:spLocks noGrp="1"/>
          </p:cNvSpPr>
          <p:nvPr>
            <p:ph type="body" idx="1"/>
          </p:nvPr>
        </p:nvSpPr>
        <p:spPr/>
        <p:txBody>
          <a:bodyPr>
            <a:normAutofit/>
          </a:bodyPr>
          <a:lstStyle/>
          <a:p>
            <a:pPr marL="0" indent="0">
              <a:buNone/>
            </a:pPr>
            <a:r>
              <a:rPr lang="en-US" sz="2400" dirty="0" smtClean="0"/>
              <a:t>AES – Advanced encryption standard</a:t>
            </a:r>
            <a:endParaRPr lang="en-US" sz="2400" dirty="0"/>
          </a:p>
        </p:txBody>
      </p:sp>
      <p:sp>
        <p:nvSpPr>
          <p:cNvPr id="2" name="Slide Number Placeholder 1"/>
          <p:cNvSpPr>
            <a:spLocks noGrp="1"/>
          </p:cNvSpPr>
          <p:nvPr>
            <p:ph type="sldNum" sz="quarter" idx="12"/>
          </p:nvPr>
        </p:nvSpPr>
        <p:spPr/>
        <p:txBody>
          <a:bodyPr/>
          <a:lstStyle/>
          <a:p>
            <a:fld id="{B747839D-A323-47F3-909F-548499399628}" type="slidenum">
              <a:rPr lang="en-US" smtClean="0"/>
              <a:t>26</a:t>
            </a:fld>
            <a:endParaRPr lang="en-US"/>
          </a:p>
        </p:txBody>
      </p:sp>
    </p:spTree>
    <p:extLst>
      <p:ext uri="{BB962C8B-B14F-4D97-AF65-F5344CB8AC3E}">
        <p14:creationId xmlns:p14="http://schemas.microsoft.com/office/powerpoint/2010/main" val="28018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AES process</a:t>
            </a:r>
            <a:endParaRPr lang="en-US" dirty="0"/>
          </a:p>
        </p:txBody>
      </p:sp>
      <p:sp>
        <p:nvSpPr>
          <p:cNvPr id="9" name="TextBox 8"/>
          <p:cNvSpPr txBox="1"/>
          <p:nvPr/>
        </p:nvSpPr>
        <p:spPr>
          <a:xfrm>
            <a:off x="874713" y="5820679"/>
            <a:ext cx="7735887" cy="838200"/>
          </a:xfrm>
          <a:prstGeom prst="rect">
            <a:avLst/>
          </a:prstGeom>
          <a:noFill/>
          <a:ln>
            <a:noFill/>
          </a:ln>
        </p:spPr>
        <p:txBody>
          <a:bodyPr wrap="square" rtlCol="0">
            <a:noAutofit/>
          </a:bodyPr>
          <a:lstStyle/>
          <a:p>
            <a:endParaRPr lang="en-US" sz="3600" b="0" dirty="0" smtClean="0">
              <a:latin typeface="Calibri"/>
              <a:cs typeface="Calibri"/>
            </a:endParaRPr>
          </a:p>
        </p:txBody>
      </p:sp>
      <p:sp>
        <p:nvSpPr>
          <p:cNvPr id="3" name="Content Placeholder 2"/>
          <p:cNvSpPr>
            <a:spLocks noGrp="1"/>
          </p:cNvSpPr>
          <p:nvPr>
            <p:ph idx="1"/>
          </p:nvPr>
        </p:nvSpPr>
        <p:spPr>
          <a:xfrm>
            <a:off x="457200" y="1371600"/>
            <a:ext cx="8305800" cy="4754563"/>
          </a:xfrm>
        </p:spPr>
        <p:txBody>
          <a:bodyPr>
            <a:normAutofit lnSpcReduction="10000"/>
          </a:bodyPr>
          <a:lstStyle/>
          <a:p>
            <a:r>
              <a:rPr lang="en-US" dirty="0" smtClean="0"/>
              <a:t>1997: DES broken by exhaustive search</a:t>
            </a:r>
          </a:p>
          <a:p>
            <a:r>
              <a:rPr lang="en-US" dirty="0" smtClean="0"/>
              <a:t>1997: NIST publishes request for proposal</a:t>
            </a:r>
          </a:p>
          <a:p>
            <a:r>
              <a:rPr lang="en-US" dirty="0" smtClean="0"/>
              <a:t>1998: 15 submissions</a:t>
            </a:r>
            <a:endParaRPr lang="en-US" sz="2400" dirty="0" smtClean="0"/>
          </a:p>
          <a:p>
            <a:r>
              <a:rPr lang="en-US" dirty="0" smtClean="0"/>
              <a:t>1999: NIST chooses 5 finalists</a:t>
            </a:r>
          </a:p>
          <a:p>
            <a:r>
              <a:rPr lang="en-US" dirty="0" smtClean="0"/>
              <a:t>2000: NIST chooses </a:t>
            </a:r>
            <a:r>
              <a:rPr lang="en-US" dirty="0" err="1" smtClean="0"/>
              <a:t>Rijndael</a:t>
            </a:r>
            <a:r>
              <a:rPr lang="en-US" dirty="0" smtClean="0"/>
              <a:t> as AES </a:t>
            </a:r>
            <a:br>
              <a:rPr lang="en-US" dirty="0" smtClean="0"/>
            </a:br>
            <a:r>
              <a:rPr lang="en-US" sz="2400" dirty="0" smtClean="0"/>
              <a:t>(developed by </a:t>
            </a:r>
            <a:r>
              <a:rPr lang="en-US" sz="2400" dirty="0" err="1" smtClean="0"/>
              <a:t>Daemen</a:t>
            </a:r>
            <a:r>
              <a:rPr lang="en-US" sz="2400" dirty="0" smtClean="0"/>
              <a:t> and </a:t>
            </a:r>
            <a:r>
              <a:rPr lang="en-US" sz="2400" dirty="0" err="1" smtClean="0"/>
              <a:t>Rijmen</a:t>
            </a:r>
            <a:r>
              <a:rPr lang="en-US" sz="2400" dirty="0" smtClean="0"/>
              <a:t> at K.U. Leuven, Belgium)</a:t>
            </a:r>
          </a:p>
          <a:p>
            <a:pPr marL="0" indent="0">
              <a:spcBef>
                <a:spcPts val="5669"/>
              </a:spcBef>
              <a:buNone/>
            </a:pPr>
            <a:r>
              <a:rPr lang="en-US" dirty="0" smtClean="0"/>
              <a:t>Key sizes: 128, 192, 256 bits</a:t>
            </a:r>
          </a:p>
          <a:p>
            <a:pPr marL="0" indent="0">
              <a:buNone/>
            </a:pPr>
            <a:r>
              <a:rPr lang="en-US" dirty="0" smtClean="0"/>
              <a:t>Block size: 128 bits</a:t>
            </a:r>
            <a:endParaRPr lang="en-US" dirty="0"/>
          </a:p>
        </p:txBody>
      </p:sp>
      <p:sp>
        <p:nvSpPr>
          <p:cNvPr id="4" name="Slide Number Placeholder 3"/>
          <p:cNvSpPr>
            <a:spLocks noGrp="1"/>
          </p:cNvSpPr>
          <p:nvPr>
            <p:ph type="sldNum" sz="quarter" idx="12"/>
          </p:nvPr>
        </p:nvSpPr>
        <p:spPr/>
        <p:txBody>
          <a:bodyPr/>
          <a:lstStyle/>
          <a:p>
            <a:fld id="{A887439D-C917-4EDB-AE93-DD258BDEFED5}" type="slidenum">
              <a:rPr lang="en-US" smtClean="0"/>
              <a:t>27</a:t>
            </a:fld>
            <a:endParaRPr lang="en-US" dirty="0"/>
          </a:p>
        </p:txBody>
      </p:sp>
    </p:spTree>
    <p:extLst>
      <p:ext uri="{BB962C8B-B14F-4D97-AF65-F5344CB8AC3E}">
        <p14:creationId xmlns:p14="http://schemas.microsoft.com/office/powerpoint/2010/main" val="3540724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AES core idea: Subs-Perm network</a:t>
            </a:r>
            <a:endParaRPr lang="en-US" dirty="0"/>
          </a:p>
        </p:txBody>
      </p:sp>
      <p:sp>
        <p:nvSpPr>
          <p:cNvPr id="3" name="Content Placeholder 2"/>
          <p:cNvSpPr>
            <a:spLocks noGrp="1"/>
          </p:cNvSpPr>
          <p:nvPr>
            <p:ph idx="1"/>
          </p:nvPr>
        </p:nvSpPr>
        <p:spPr>
          <a:xfrm>
            <a:off x="495300" y="1371600"/>
            <a:ext cx="8153400" cy="4754563"/>
          </a:xfrm>
        </p:spPr>
        <p:txBody>
          <a:bodyPr>
            <a:normAutofit/>
          </a:bodyPr>
          <a:lstStyle/>
          <a:p>
            <a:pPr marL="0" indent="0">
              <a:lnSpc>
                <a:spcPct val="150000"/>
              </a:lnSpc>
              <a:buNone/>
            </a:pPr>
            <a:r>
              <a:rPr lang="en-US" sz="3200" dirty="0" smtClean="0"/>
              <a:t>DES is based on </a:t>
            </a:r>
            <a:r>
              <a:rPr lang="en-US" sz="3200" dirty="0" err="1" smtClean="0"/>
              <a:t>Feistel</a:t>
            </a:r>
            <a:r>
              <a:rPr lang="en-US" sz="3200" dirty="0" smtClean="0"/>
              <a:t> networks</a:t>
            </a:r>
          </a:p>
          <a:p>
            <a:pPr marL="0" indent="0">
              <a:lnSpc>
                <a:spcPct val="150000"/>
              </a:lnSpc>
              <a:buNone/>
            </a:pPr>
            <a:r>
              <a:rPr lang="en-US" dirty="0" smtClean="0"/>
              <a:t>AES is based on the idea of </a:t>
            </a:r>
          </a:p>
          <a:p>
            <a:pPr marL="0" indent="0" algn="ctr">
              <a:lnSpc>
                <a:spcPct val="150000"/>
              </a:lnSpc>
              <a:buNone/>
            </a:pPr>
            <a:r>
              <a:rPr lang="en-US" i="1" dirty="0"/>
              <a:t>s</a:t>
            </a:r>
            <a:r>
              <a:rPr lang="en-US" i="1" dirty="0" smtClean="0"/>
              <a:t>ubstitution-permutation networks</a:t>
            </a:r>
          </a:p>
          <a:p>
            <a:pPr marL="0" indent="0">
              <a:lnSpc>
                <a:spcPct val="150000"/>
              </a:lnSpc>
              <a:buNone/>
            </a:pPr>
            <a:r>
              <a:rPr lang="en-US" sz="3200" dirty="0" smtClean="0"/>
              <a:t>That is, alternating steps of substitution and permutation operations</a:t>
            </a:r>
            <a:endParaRPr lang="en-US" sz="3200" dirty="0"/>
          </a:p>
        </p:txBody>
      </p:sp>
      <p:sp>
        <p:nvSpPr>
          <p:cNvPr id="4" name="Slide Number Placeholder 3"/>
          <p:cNvSpPr>
            <a:spLocks noGrp="1"/>
          </p:cNvSpPr>
          <p:nvPr>
            <p:ph type="sldNum" sz="quarter" idx="12"/>
          </p:nvPr>
        </p:nvSpPr>
        <p:spPr/>
        <p:txBody>
          <a:bodyPr/>
          <a:lstStyle/>
          <a:p>
            <a:fld id="{A887439D-C917-4EDB-AE93-DD258BDEFED5}" type="slidenum">
              <a:rPr lang="en-US" smtClean="0"/>
              <a:t>28</a:t>
            </a:fld>
            <a:endParaRPr lang="en-US" dirty="0"/>
          </a:p>
        </p:txBody>
      </p:sp>
    </p:spTree>
    <p:extLst>
      <p:ext uri="{BB962C8B-B14F-4D97-AF65-F5344CB8AC3E}">
        <p14:creationId xmlns:p14="http://schemas.microsoft.com/office/powerpoint/2010/main" val="2504076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Modes of operation</a:t>
            </a:r>
            <a:endParaRPr lang="en-US" dirty="0"/>
          </a:p>
        </p:txBody>
      </p:sp>
      <p:sp>
        <p:nvSpPr>
          <p:cNvPr id="2" name="Slide Number Placeholder 1"/>
          <p:cNvSpPr>
            <a:spLocks noGrp="1"/>
          </p:cNvSpPr>
          <p:nvPr>
            <p:ph type="sldNum" sz="quarter" idx="12"/>
          </p:nvPr>
        </p:nvSpPr>
        <p:spPr/>
        <p:txBody>
          <a:bodyPr/>
          <a:lstStyle/>
          <a:p>
            <a:fld id="{B747839D-A323-47F3-909F-548499399628}" type="slidenum">
              <a:rPr lang="en-US" smtClean="0"/>
              <a:t>29</a:t>
            </a:fld>
            <a:endParaRPr lang="en-US"/>
          </a:p>
        </p:txBody>
      </p:sp>
      <p:sp>
        <p:nvSpPr>
          <p:cNvPr id="3" name="Text Placeholder 2"/>
          <p:cNvSpPr>
            <a:spLocks noGrp="1"/>
          </p:cNvSpPr>
          <p:nvPr>
            <p:ph type="body" idx="1"/>
          </p:nvPr>
        </p:nvSpPr>
        <p:spPr/>
        <p:txBody>
          <a:bodyPr/>
          <a:lstStyle/>
          <a:p>
            <a:pPr marL="0" indent="0">
              <a:buNone/>
            </a:pPr>
            <a:r>
              <a:rPr lang="en-US" dirty="0" smtClean="0"/>
              <a:t>How do encrypt messages longer than a block size.</a:t>
            </a:r>
            <a:endParaRPr lang="en-US" dirty="0"/>
          </a:p>
        </p:txBody>
      </p:sp>
    </p:spTree>
    <p:extLst>
      <p:ext uri="{BB962C8B-B14F-4D97-AF65-F5344CB8AC3E}">
        <p14:creationId xmlns:p14="http://schemas.microsoft.com/office/powerpoint/2010/main" val="28018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Ciphers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i="1" u="sng" dirty="0" smtClean="0"/>
              <a:t>Recall</a:t>
            </a:r>
            <a:r>
              <a:rPr lang="en-US" dirty="0" smtClean="0"/>
              <a:t>: A stream cipher typically </a:t>
            </a:r>
            <a:r>
              <a:rPr lang="en-US" dirty="0" err="1" smtClean="0"/>
              <a:t>xors</a:t>
            </a:r>
            <a:r>
              <a:rPr lang="en-US" dirty="0" smtClean="0"/>
              <a:t> plaintext byte-by-byte with PRNG(k)</a:t>
            </a:r>
          </a:p>
          <a:p>
            <a:pPr marL="0" indent="0">
              <a:buNone/>
            </a:pPr>
            <a:endParaRPr lang="en-US" dirty="0"/>
          </a:p>
          <a:p>
            <a:pPr marL="0" indent="0">
              <a:buNone/>
            </a:pPr>
            <a:r>
              <a:rPr lang="en-US" i="1" u="sng" dirty="0" smtClean="0"/>
              <a:t>Example</a:t>
            </a:r>
            <a:r>
              <a:rPr lang="en-US" dirty="0" smtClean="0"/>
              <a:t>: RC4 (</a:t>
            </a:r>
            <a:r>
              <a:rPr lang="en-US" dirty="0" err="1" smtClean="0"/>
              <a:t>Rivest</a:t>
            </a:r>
            <a:r>
              <a:rPr lang="en-US" dirty="0" smtClean="0"/>
              <a:t> Cipher 4) is a PRNG based on a key, and is used as a stream cipher in TLS and WPA</a:t>
            </a:r>
          </a:p>
          <a:p>
            <a:pPr marL="0" indent="0">
              <a:buNone/>
            </a:pPr>
            <a:endParaRPr lang="en-US" dirty="0"/>
          </a:p>
          <a:p>
            <a:pPr marL="0" indent="0">
              <a:buNone/>
            </a:pPr>
            <a:r>
              <a:rPr lang="en-US" dirty="0" smtClean="0"/>
              <a:t>This differs from a block cipher where we operate on blocks of plaintext, not byte-by-byte in a streaming fashion. </a:t>
            </a:r>
          </a:p>
        </p:txBody>
      </p:sp>
      <p:sp>
        <p:nvSpPr>
          <p:cNvPr id="4" name="Slide Number Placeholder 3"/>
          <p:cNvSpPr>
            <a:spLocks noGrp="1"/>
          </p:cNvSpPr>
          <p:nvPr>
            <p:ph type="sldNum" sz="quarter" idx="12"/>
          </p:nvPr>
        </p:nvSpPr>
        <p:spPr/>
        <p:txBody>
          <a:bodyPr/>
          <a:lstStyle/>
          <a:p>
            <a:fld id="{A887439D-C917-4EDB-AE93-DD258BDEFED5}" type="slidenum">
              <a:rPr lang="en-US" smtClean="0"/>
              <a:t>3</a:t>
            </a:fld>
            <a:endParaRPr lang="en-US" dirty="0"/>
          </a:p>
        </p:txBody>
      </p:sp>
    </p:spTree>
    <p:extLst>
      <p:ext uri="{BB962C8B-B14F-4D97-AF65-F5344CB8AC3E}">
        <p14:creationId xmlns:p14="http://schemas.microsoft.com/office/powerpoint/2010/main" val="421494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Semantic security under CPA</a:t>
            </a:r>
            <a:endParaRPr lang="en-US" dirty="0"/>
          </a:p>
        </p:txBody>
      </p:sp>
      <p:sp>
        <p:nvSpPr>
          <p:cNvPr id="5" name="Slide Number Placeholder 4"/>
          <p:cNvSpPr>
            <a:spLocks noGrp="1"/>
          </p:cNvSpPr>
          <p:nvPr>
            <p:ph type="sldNum" sz="quarter" idx="12"/>
          </p:nvPr>
        </p:nvSpPr>
        <p:spPr/>
        <p:txBody>
          <a:bodyPr/>
          <a:lstStyle/>
          <a:p>
            <a:fld id="{A887439D-C917-4EDB-AE93-DD258BDEFED5}" type="slidenum">
              <a:rPr lang="en-US" smtClean="0"/>
              <a:t>30</a:t>
            </a:fld>
            <a:endParaRPr lang="en-US" dirty="0"/>
          </a:p>
        </p:txBody>
      </p:sp>
      <p:sp>
        <p:nvSpPr>
          <p:cNvPr id="3" name="Content Placeholder 2"/>
          <p:cNvSpPr>
            <a:spLocks noGrp="1"/>
          </p:cNvSpPr>
          <p:nvPr>
            <p:ph idx="1"/>
          </p:nvPr>
        </p:nvSpPr>
        <p:spPr>
          <a:xfrm>
            <a:off x="457200" y="1371600"/>
            <a:ext cx="8229600" cy="5181600"/>
          </a:xfrm>
        </p:spPr>
        <p:txBody>
          <a:bodyPr>
            <a:normAutofit/>
          </a:bodyPr>
          <a:lstStyle/>
          <a:p>
            <a:pPr marL="0" indent="0">
              <a:buNone/>
            </a:pPr>
            <a:r>
              <a:rPr lang="en-US" sz="2400" dirty="0" smtClean="0"/>
              <a:t>Modes </a:t>
            </a:r>
            <a:r>
              <a:rPr lang="en-US" sz="2400" dirty="0"/>
              <a:t>that return the same </a:t>
            </a:r>
            <a:r>
              <a:rPr lang="en-US" sz="2400" dirty="0" err="1"/>
              <a:t>ciphertext</a:t>
            </a:r>
            <a:r>
              <a:rPr lang="en-US" sz="2400" dirty="0"/>
              <a:t> (e.g., </a:t>
            </a:r>
            <a:r>
              <a:rPr lang="en-US" sz="2400" dirty="0" smtClean="0"/>
              <a:t>ECB) </a:t>
            </a:r>
            <a:r>
              <a:rPr lang="en-US" sz="2400" dirty="0"/>
              <a:t>for the same plaintext are not semantically secure under a chosen plaintext attack (CPA) (many-time-key</a:t>
            </a:r>
            <a:r>
              <a:rPr lang="en-US" sz="2400" dirty="0" smtClean="0"/>
              <a:t>)</a:t>
            </a:r>
          </a:p>
          <a:p>
            <a:pPr marL="0" indent="0">
              <a:buNone/>
            </a:pPr>
            <a:endParaRPr lang="en-US" sz="2800" dirty="0"/>
          </a:p>
          <a:p>
            <a:pPr marL="0" indent="0">
              <a:buNone/>
            </a:pPr>
            <a:r>
              <a:rPr lang="en-US" sz="2800" dirty="0" smtClean="0"/>
              <a:t>Two solutions:</a:t>
            </a:r>
          </a:p>
          <a:p>
            <a:pPr marL="800100" lvl="1" indent="-457200">
              <a:buAutoNum type="arabicPeriod"/>
            </a:pPr>
            <a:r>
              <a:rPr lang="en-US" dirty="0" smtClean="0"/>
              <a:t>Randomized encryption</a:t>
            </a:r>
          </a:p>
          <a:p>
            <a:pPr marL="800100" lvl="1" indent="-457200">
              <a:buAutoNum type="arabicPeriod"/>
            </a:pPr>
            <a:r>
              <a:rPr lang="en-US" dirty="0" err="1" smtClean="0"/>
              <a:t>Stateful</a:t>
            </a:r>
            <a:r>
              <a:rPr lang="en-US" dirty="0" smtClean="0"/>
              <a:t> (Nonce-based) encryption</a:t>
            </a:r>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4089836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Nonce-based encryption</a:t>
            </a:r>
            <a:endParaRPr lang="en-US" dirty="0"/>
          </a:p>
        </p:txBody>
      </p:sp>
      <p:sp>
        <p:nvSpPr>
          <p:cNvPr id="5" name="Slide Number Placeholder 4"/>
          <p:cNvSpPr>
            <a:spLocks noGrp="1"/>
          </p:cNvSpPr>
          <p:nvPr>
            <p:ph type="sldNum" sz="quarter" idx="12"/>
          </p:nvPr>
        </p:nvSpPr>
        <p:spPr/>
        <p:txBody>
          <a:bodyPr/>
          <a:lstStyle/>
          <a:p>
            <a:fld id="{A887439D-C917-4EDB-AE93-DD258BDEFED5}" type="slidenum">
              <a:rPr lang="en-US" smtClean="0"/>
              <a:t>31</a:t>
            </a:fld>
            <a:endParaRPr lang="en-US" dirty="0"/>
          </a:p>
        </p:txBody>
      </p:sp>
      <p:sp>
        <p:nvSpPr>
          <p:cNvPr id="3" name="Content Placeholder 2"/>
          <p:cNvSpPr>
            <a:spLocks noGrp="1"/>
          </p:cNvSpPr>
          <p:nvPr>
            <p:ph idx="1"/>
          </p:nvPr>
        </p:nvSpPr>
        <p:spPr>
          <a:xfrm>
            <a:off x="457200" y="1371600"/>
            <a:ext cx="8229600" cy="5181600"/>
          </a:xfrm>
        </p:spPr>
        <p:txBody>
          <a:bodyPr>
            <a:normAutofit/>
          </a:bodyPr>
          <a:lstStyle/>
          <a:p>
            <a:pPr marL="0" indent="0">
              <a:buNone/>
            </a:pPr>
            <a:r>
              <a:rPr lang="en-US" dirty="0" smtClean="0"/>
              <a:t>Nonce n: a value that changes for each msg. </a:t>
            </a:r>
          </a:p>
          <a:p>
            <a:pPr marL="0" indent="0">
              <a:buNone/>
            </a:pPr>
            <a:r>
              <a:rPr lang="en-US" dirty="0" smtClean="0"/>
              <a:t>	E(</a:t>
            </a:r>
            <a:r>
              <a:rPr lang="en-US" dirty="0" err="1" smtClean="0"/>
              <a:t>k,m,n</a:t>
            </a:r>
            <a:r>
              <a:rPr lang="en-US" dirty="0" smtClean="0"/>
              <a:t>) / D(</a:t>
            </a:r>
            <a:r>
              <a:rPr lang="en-US" dirty="0" err="1" smtClean="0"/>
              <a:t>k,c,n</a:t>
            </a:r>
            <a:r>
              <a:rPr lang="en-US" dirty="0" smtClean="0"/>
              <a:t>)</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t>
            </a:r>
            <a:r>
              <a:rPr lang="en-US" dirty="0" err="1" smtClean="0"/>
              <a:t>k,n</a:t>
            </a:r>
            <a:r>
              <a:rPr lang="en-US" dirty="0" smtClean="0"/>
              <a:t>) pair never used more than once</a:t>
            </a:r>
          </a:p>
          <a:p>
            <a:pPr marL="0" indent="0">
              <a:buNone/>
            </a:pPr>
            <a:endParaRPr lang="en-US" sz="2400" dirty="0" smtClean="0"/>
          </a:p>
        </p:txBody>
      </p:sp>
      <p:grpSp>
        <p:nvGrpSpPr>
          <p:cNvPr id="37" name="Group 36"/>
          <p:cNvGrpSpPr/>
          <p:nvPr/>
        </p:nvGrpSpPr>
        <p:grpSpPr>
          <a:xfrm>
            <a:off x="238920" y="2952039"/>
            <a:ext cx="8666161" cy="2189712"/>
            <a:chOff x="152400" y="2632776"/>
            <a:chExt cx="8666161" cy="2189712"/>
          </a:xfrm>
        </p:grpSpPr>
        <p:cxnSp>
          <p:nvCxnSpPr>
            <p:cNvPr id="32" name="Straight Arrow Connector 31"/>
            <p:cNvCxnSpPr/>
            <p:nvPr/>
          </p:nvCxnSpPr>
          <p:spPr>
            <a:xfrm>
              <a:off x="7223182" y="3949137"/>
              <a:ext cx="121920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a:stretch>
              <a:fillRect/>
            </a:stretch>
          </p:blipFill>
          <p:spPr>
            <a:xfrm>
              <a:off x="3668749" y="2724479"/>
              <a:ext cx="1817651" cy="1842977"/>
            </a:xfrm>
            <a:prstGeom prst="rect">
              <a:avLst/>
            </a:prstGeom>
          </p:spPr>
        </p:pic>
        <p:pic>
          <p:nvPicPr>
            <p:cNvPr id="7" name="Picture 6"/>
            <p:cNvPicPr>
              <a:picLocks noChangeAspect="1"/>
            </p:cNvPicPr>
            <p:nvPr/>
          </p:nvPicPr>
          <p:blipFill>
            <a:blip r:embed="rId4"/>
            <a:stretch>
              <a:fillRect/>
            </a:stretch>
          </p:blipFill>
          <p:spPr>
            <a:xfrm>
              <a:off x="990599" y="2852955"/>
              <a:ext cx="838200" cy="854320"/>
            </a:xfrm>
            <a:prstGeom prst="rect">
              <a:avLst/>
            </a:prstGeom>
            <a:scene3d>
              <a:camera prst="orthographicFront">
                <a:rot lat="0" lon="10799999" rev="0"/>
              </a:camera>
              <a:lightRig rig="threePt" dir="t"/>
            </a:scene3d>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14227" y="2717975"/>
              <a:ext cx="838200" cy="1041962"/>
            </a:xfrm>
            <a:prstGeom prst="rect">
              <a:avLst/>
            </a:prstGeom>
          </p:spPr>
        </p:pic>
        <p:cxnSp>
          <p:nvCxnSpPr>
            <p:cNvPr id="9" name="Curved Connector 8"/>
            <p:cNvCxnSpPr/>
            <p:nvPr/>
          </p:nvCxnSpPr>
          <p:spPr bwMode="auto">
            <a:xfrm>
              <a:off x="3516348" y="3759936"/>
              <a:ext cx="2888586" cy="189201"/>
            </a:xfrm>
            <a:prstGeom prst="curvedConnector3">
              <a:avLst>
                <a:gd name="adj1" fmla="val 58879"/>
              </a:avLst>
            </a:prstGeom>
            <a:noFill/>
            <a:ln w="38100" cap="flat" cmpd="sng" algn="ctr">
              <a:solidFill>
                <a:srgbClr val="000000"/>
              </a:solidFill>
              <a:prstDash val="solid"/>
              <a:round/>
              <a:headEnd type="none" w="med" len="med"/>
              <a:tailEnd type="arrow"/>
            </a:ln>
            <a:effectLst/>
          </p:spPr>
        </p:cxnSp>
        <p:sp>
          <p:nvSpPr>
            <p:cNvPr id="10" name="Can 9"/>
            <p:cNvSpPr/>
            <p:nvPr/>
          </p:nvSpPr>
          <p:spPr bwMode="auto">
            <a:xfrm rot="5836288">
              <a:off x="4455392" y="2771414"/>
              <a:ext cx="457200" cy="2080261"/>
            </a:xfrm>
            <a:prstGeom prst="can">
              <a:avLst/>
            </a:prstGeom>
            <a:solidFill>
              <a:schemeClr val="accent5">
                <a:alpha val="24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65" charset="0"/>
              </a:endParaRPr>
            </a:p>
          </p:txBody>
        </p:sp>
        <p:sp>
          <p:nvSpPr>
            <p:cNvPr id="11" name="TextBox 10"/>
            <p:cNvSpPr txBox="1"/>
            <p:nvPr/>
          </p:nvSpPr>
          <p:spPr>
            <a:xfrm>
              <a:off x="2641111" y="2632776"/>
              <a:ext cx="406888" cy="381000"/>
            </a:xfrm>
            <a:prstGeom prst="rect">
              <a:avLst/>
            </a:prstGeom>
            <a:noFill/>
            <a:ln>
              <a:noFill/>
            </a:ln>
          </p:spPr>
          <p:txBody>
            <a:bodyPr wrap="none" rtlCol="0">
              <a:noAutofit/>
            </a:bodyPr>
            <a:lstStyle/>
            <a:p>
              <a:endParaRPr lang="en-US" sz="2800" b="0" dirty="0" smtClean="0">
                <a:latin typeface="Calibri"/>
                <a:cs typeface="Calibri"/>
              </a:endParaRPr>
            </a:p>
          </p:txBody>
        </p:sp>
        <p:sp>
          <p:nvSpPr>
            <p:cNvPr id="4" name="TextBox 3"/>
            <p:cNvSpPr txBox="1"/>
            <p:nvPr/>
          </p:nvSpPr>
          <p:spPr>
            <a:xfrm>
              <a:off x="330357" y="3575270"/>
              <a:ext cx="490519" cy="369332"/>
            </a:xfrm>
            <a:prstGeom prst="rect">
              <a:avLst/>
            </a:prstGeom>
            <a:noFill/>
          </p:spPr>
          <p:txBody>
            <a:bodyPr wrap="none" lIns="0" tIns="0" rIns="0" bIns="0" rtlCol="0" anchor="t" anchorCtr="0">
              <a:spAutoFit/>
            </a:bodyPr>
            <a:lstStyle/>
            <a:p>
              <a:r>
                <a:rPr lang="en-US" sz="2400" dirty="0" err="1"/>
                <a:t>m</a:t>
              </a:r>
              <a:r>
                <a:rPr lang="en-US" sz="2400" dirty="0" err="1" smtClean="0"/>
                <a:t>,n</a:t>
              </a:r>
              <a:endParaRPr lang="en-US" sz="2400" dirty="0" smtClean="0"/>
            </a:p>
          </p:txBody>
        </p:sp>
        <p:sp>
          <p:nvSpPr>
            <p:cNvPr id="17" name="Rectangle 16"/>
            <p:cNvSpPr/>
            <p:nvPr/>
          </p:nvSpPr>
          <p:spPr>
            <a:xfrm>
              <a:off x="990599" y="3707275"/>
              <a:ext cx="838200" cy="483725"/>
            </a:xfrm>
            <a:prstGeom prst="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E</a:t>
              </a:r>
            </a:p>
          </p:txBody>
        </p:sp>
        <p:cxnSp>
          <p:nvCxnSpPr>
            <p:cNvPr id="19" name="Straight Arrow Connector 18"/>
            <p:cNvCxnSpPr/>
            <p:nvPr/>
          </p:nvCxnSpPr>
          <p:spPr>
            <a:xfrm>
              <a:off x="152400" y="4003043"/>
              <a:ext cx="838199"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1409699" y="4191000"/>
              <a:ext cx="0" cy="4572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517710" y="4453156"/>
              <a:ext cx="161904" cy="369332"/>
            </a:xfrm>
            <a:prstGeom prst="rect">
              <a:avLst/>
            </a:prstGeom>
            <a:noFill/>
          </p:spPr>
          <p:txBody>
            <a:bodyPr wrap="none" lIns="0" tIns="0" rIns="0" bIns="0" rtlCol="0" anchor="t" anchorCtr="0">
              <a:spAutoFit/>
            </a:bodyPr>
            <a:lstStyle/>
            <a:p>
              <a:r>
                <a:rPr lang="en-US" sz="2400" dirty="0" smtClean="0"/>
                <a:t>k</a:t>
              </a:r>
            </a:p>
          </p:txBody>
        </p:sp>
        <p:cxnSp>
          <p:nvCxnSpPr>
            <p:cNvPr id="24" name="Straight Arrow Connector 23"/>
            <p:cNvCxnSpPr/>
            <p:nvPr/>
          </p:nvCxnSpPr>
          <p:spPr>
            <a:xfrm>
              <a:off x="1828799" y="3949137"/>
              <a:ext cx="121920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858044" y="3522609"/>
              <a:ext cx="1804130" cy="369332"/>
            </a:xfrm>
            <a:prstGeom prst="rect">
              <a:avLst/>
            </a:prstGeom>
            <a:noFill/>
          </p:spPr>
          <p:txBody>
            <a:bodyPr wrap="none" lIns="0" tIns="0" rIns="0" bIns="0" rtlCol="0" anchor="t" anchorCtr="0">
              <a:spAutoFit/>
            </a:bodyPr>
            <a:lstStyle/>
            <a:p>
              <a:r>
                <a:rPr lang="en-US" sz="2400" dirty="0" smtClean="0"/>
                <a:t>E(</a:t>
              </a:r>
              <a:r>
                <a:rPr lang="en-US" sz="2400" dirty="0" err="1" smtClean="0"/>
                <a:t>k,m,n</a:t>
              </a:r>
              <a:r>
                <a:rPr lang="en-US" sz="2400" dirty="0" smtClean="0"/>
                <a:t>) = </a:t>
              </a:r>
              <a:r>
                <a:rPr lang="en-US" sz="2400" dirty="0" err="1" smtClean="0"/>
                <a:t>c,n</a:t>
              </a:r>
              <a:endParaRPr lang="en-US" sz="2400" dirty="0" smtClean="0"/>
            </a:p>
          </p:txBody>
        </p:sp>
        <p:sp>
          <p:nvSpPr>
            <p:cNvPr id="26" name="Rectangle 25"/>
            <p:cNvSpPr/>
            <p:nvPr/>
          </p:nvSpPr>
          <p:spPr>
            <a:xfrm>
              <a:off x="6414227" y="3707275"/>
              <a:ext cx="838200" cy="483725"/>
            </a:xfrm>
            <a:prstGeom prst="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D</a:t>
              </a:r>
            </a:p>
          </p:txBody>
        </p:sp>
        <p:sp>
          <p:nvSpPr>
            <p:cNvPr id="28" name="TextBox 27"/>
            <p:cNvSpPr txBox="1"/>
            <p:nvPr/>
          </p:nvSpPr>
          <p:spPr>
            <a:xfrm>
              <a:off x="5910853" y="3574347"/>
              <a:ext cx="370294" cy="369332"/>
            </a:xfrm>
            <a:prstGeom prst="rect">
              <a:avLst/>
            </a:prstGeom>
            <a:noFill/>
          </p:spPr>
          <p:txBody>
            <a:bodyPr wrap="none" lIns="0" tIns="0" rIns="0" bIns="0" rtlCol="0" anchor="t" anchorCtr="0">
              <a:spAutoFit/>
            </a:bodyPr>
            <a:lstStyle/>
            <a:p>
              <a:r>
                <a:rPr lang="en-US" sz="2400" dirty="0" err="1"/>
                <a:t>c</a:t>
              </a:r>
              <a:r>
                <a:rPr lang="en-US" sz="2400" dirty="0" err="1" smtClean="0"/>
                <a:t>,n</a:t>
              </a:r>
              <a:endParaRPr lang="en-US" sz="2400" dirty="0" smtClean="0"/>
            </a:p>
          </p:txBody>
        </p:sp>
        <p:cxnSp>
          <p:nvCxnSpPr>
            <p:cNvPr id="30" name="Straight Arrow Connector 29"/>
            <p:cNvCxnSpPr/>
            <p:nvPr/>
          </p:nvCxnSpPr>
          <p:spPr>
            <a:xfrm flipV="1">
              <a:off x="6839617" y="4191000"/>
              <a:ext cx="0" cy="4572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947628" y="4453156"/>
              <a:ext cx="161904" cy="369332"/>
            </a:xfrm>
            <a:prstGeom prst="rect">
              <a:avLst/>
            </a:prstGeom>
            <a:noFill/>
          </p:spPr>
          <p:txBody>
            <a:bodyPr wrap="none" lIns="0" tIns="0" rIns="0" bIns="0" rtlCol="0" anchor="t" anchorCtr="0">
              <a:spAutoFit/>
            </a:bodyPr>
            <a:lstStyle/>
            <a:p>
              <a:r>
                <a:rPr lang="en-US" sz="2400" dirty="0" smtClean="0"/>
                <a:t>k</a:t>
              </a:r>
            </a:p>
          </p:txBody>
        </p:sp>
        <p:sp>
          <p:nvSpPr>
            <p:cNvPr id="33" name="TextBox 32"/>
            <p:cNvSpPr txBox="1"/>
            <p:nvPr/>
          </p:nvSpPr>
          <p:spPr>
            <a:xfrm>
              <a:off x="7252427" y="3522609"/>
              <a:ext cx="1566134" cy="369332"/>
            </a:xfrm>
            <a:prstGeom prst="rect">
              <a:avLst/>
            </a:prstGeom>
            <a:noFill/>
          </p:spPr>
          <p:txBody>
            <a:bodyPr wrap="none" lIns="0" tIns="0" rIns="0" bIns="0" rtlCol="0" anchor="t" anchorCtr="0">
              <a:spAutoFit/>
            </a:bodyPr>
            <a:lstStyle/>
            <a:p>
              <a:r>
                <a:rPr lang="en-US" sz="2400" dirty="0" smtClean="0"/>
                <a:t>E(</a:t>
              </a:r>
              <a:r>
                <a:rPr lang="en-US" sz="2400" dirty="0" err="1" smtClean="0"/>
                <a:t>k,c,n</a:t>
              </a:r>
              <a:r>
                <a:rPr lang="en-US" sz="2400" dirty="0" smtClean="0"/>
                <a:t>) = m</a:t>
              </a:r>
            </a:p>
          </p:txBody>
        </p:sp>
      </p:grpSp>
    </p:spTree>
    <p:extLst>
      <p:ext uri="{BB962C8B-B14F-4D97-AF65-F5344CB8AC3E}">
        <p14:creationId xmlns:p14="http://schemas.microsoft.com/office/powerpoint/2010/main" val="3504616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Nonce-based encryption</a:t>
            </a:r>
            <a:endParaRPr lang="en-US" dirty="0"/>
          </a:p>
        </p:txBody>
      </p:sp>
      <p:sp>
        <p:nvSpPr>
          <p:cNvPr id="5" name="Slide Number Placeholder 4"/>
          <p:cNvSpPr>
            <a:spLocks noGrp="1"/>
          </p:cNvSpPr>
          <p:nvPr>
            <p:ph type="sldNum" sz="quarter" idx="12"/>
          </p:nvPr>
        </p:nvSpPr>
        <p:spPr/>
        <p:txBody>
          <a:bodyPr/>
          <a:lstStyle/>
          <a:p>
            <a:fld id="{A887439D-C917-4EDB-AE93-DD258BDEFED5}" type="slidenum">
              <a:rPr lang="en-US" smtClean="0"/>
              <a:t>32</a:t>
            </a:fld>
            <a:endParaRPr lang="en-US" dirty="0"/>
          </a:p>
        </p:txBody>
      </p:sp>
      <p:sp>
        <p:nvSpPr>
          <p:cNvPr id="3" name="Content Placeholder 2"/>
          <p:cNvSpPr>
            <a:spLocks noGrp="1"/>
          </p:cNvSpPr>
          <p:nvPr>
            <p:ph idx="1"/>
          </p:nvPr>
        </p:nvSpPr>
        <p:spPr>
          <a:xfrm>
            <a:off x="457200" y="1371600"/>
            <a:ext cx="8229600" cy="5181600"/>
          </a:xfrm>
        </p:spPr>
        <p:txBody>
          <a:bodyPr>
            <a:normAutofit/>
          </a:bodyPr>
          <a:lstStyle/>
          <a:p>
            <a:pPr marL="0" indent="0">
              <a:buNone/>
            </a:pPr>
            <a:r>
              <a:rPr lang="en-US" dirty="0" smtClean="0"/>
              <a:t>Method 1: Nonce is a counter</a:t>
            </a:r>
          </a:p>
          <a:p>
            <a:pPr marL="0" indent="0">
              <a:buNone/>
            </a:pPr>
            <a:r>
              <a:rPr lang="en-US" dirty="0" smtClean="0"/>
              <a:t>	</a:t>
            </a:r>
            <a:r>
              <a:rPr lang="en-US" sz="2400" dirty="0" smtClean="0"/>
              <a:t>Used when </a:t>
            </a:r>
            <a:r>
              <a:rPr lang="en-US" sz="2400" dirty="0" err="1" smtClean="0"/>
              <a:t>encryptor</a:t>
            </a:r>
            <a:r>
              <a:rPr lang="en-US" sz="2400" dirty="0" smtClean="0"/>
              <a:t> keeps state from </a:t>
            </a:r>
            <a:r>
              <a:rPr lang="en-US" sz="2400" dirty="0" err="1" smtClean="0"/>
              <a:t>msg</a:t>
            </a:r>
            <a:r>
              <a:rPr lang="en-US" sz="2400" dirty="0" smtClean="0"/>
              <a:t> to </a:t>
            </a:r>
            <a:r>
              <a:rPr lang="en-US" sz="2400" dirty="0" err="1" smtClean="0"/>
              <a:t>msg</a:t>
            </a:r>
            <a:endParaRPr lang="en-US" sz="2400" dirty="0" smtClean="0"/>
          </a:p>
          <a:p>
            <a:pPr marL="0" indent="0">
              <a:buNone/>
            </a:pPr>
            <a:r>
              <a:rPr lang="en-US" sz="2400" dirty="0" smtClean="0"/>
              <a:t>	</a:t>
            </a:r>
          </a:p>
          <a:p>
            <a:pPr marL="0" indent="0">
              <a:buNone/>
            </a:pPr>
            <a:endParaRPr lang="en-US" sz="2400" dirty="0"/>
          </a:p>
          <a:p>
            <a:pPr marL="0" indent="0">
              <a:buNone/>
            </a:pPr>
            <a:r>
              <a:rPr lang="en-US" dirty="0" smtClean="0"/>
              <a:t>Method 2: Sender chooses a random nonce</a:t>
            </a:r>
          </a:p>
          <a:p>
            <a:pPr marL="0" indent="0">
              <a:buNone/>
            </a:pPr>
            <a:r>
              <a:rPr lang="en-US" sz="2800" dirty="0" smtClean="0"/>
              <a:t>	</a:t>
            </a:r>
            <a:r>
              <a:rPr lang="en-US" sz="2400" dirty="0" smtClean="0"/>
              <a:t>No state required but nonce has to be transmitted with CT</a:t>
            </a:r>
          </a:p>
        </p:txBody>
      </p:sp>
      <p:sp>
        <p:nvSpPr>
          <p:cNvPr id="4" name="Rounded Rectangle 3"/>
          <p:cNvSpPr/>
          <p:nvPr/>
        </p:nvSpPr>
        <p:spPr>
          <a:xfrm>
            <a:off x="1219200" y="5334000"/>
            <a:ext cx="6781800" cy="990600"/>
          </a:xfrm>
          <a:prstGeom prst="round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More in block ciphers lecture</a:t>
            </a:r>
          </a:p>
        </p:txBody>
      </p:sp>
    </p:spTree>
    <p:extLst>
      <p:ext uri="{BB962C8B-B14F-4D97-AF65-F5344CB8AC3E}">
        <p14:creationId xmlns:p14="http://schemas.microsoft.com/office/powerpoint/2010/main" val="1738629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smtClean="0"/>
              <a:t>Stateful</a:t>
            </a:r>
            <a:r>
              <a:rPr lang="en-US" dirty="0" smtClean="0"/>
              <a:t> Semantic security under CPA</a:t>
            </a:r>
            <a:endParaRPr lang="en-US" dirty="0"/>
          </a:p>
        </p:txBody>
      </p:sp>
      <p:sp>
        <p:nvSpPr>
          <p:cNvPr id="5" name="Slide Number Placeholder 4"/>
          <p:cNvSpPr>
            <a:spLocks noGrp="1"/>
          </p:cNvSpPr>
          <p:nvPr>
            <p:ph type="sldNum" sz="quarter" idx="12"/>
          </p:nvPr>
        </p:nvSpPr>
        <p:spPr/>
        <p:txBody>
          <a:bodyPr/>
          <a:lstStyle/>
          <a:p>
            <a:fld id="{A887439D-C917-4EDB-AE93-DD258BDEFED5}" type="slidenum">
              <a:rPr lang="en-US" smtClean="0"/>
              <a:t>33</a:t>
            </a:fld>
            <a:endParaRPr lang="en-US" dirty="0"/>
          </a:p>
        </p:txBody>
      </p:sp>
      <p:sp>
        <p:nvSpPr>
          <p:cNvPr id="3" name="Content Placeholder 2"/>
          <p:cNvSpPr>
            <a:spLocks noGrp="1"/>
          </p:cNvSpPr>
          <p:nvPr>
            <p:ph idx="1"/>
          </p:nvPr>
        </p:nvSpPr>
        <p:spPr>
          <a:xfrm>
            <a:off x="457200" y="1066800"/>
            <a:ext cx="8229600" cy="5181600"/>
          </a:xfrm>
        </p:spPr>
        <p:txBody>
          <a:bodyPr>
            <a:normAutofit/>
          </a:bodyPr>
          <a:lstStyle/>
          <a:p>
            <a:pPr marL="0" indent="0">
              <a:buNone/>
            </a:pPr>
            <a:endParaRPr lang="en-US" sz="2400" dirty="0" smtClean="0"/>
          </a:p>
          <a:p>
            <a:pPr marL="0" indent="0">
              <a:buNone/>
            </a:pPr>
            <a:endParaRPr lang="en-US" sz="2400" dirty="0"/>
          </a:p>
        </p:txBody>
      </p:sp>
      <p:sp>
        <p:nvSpPr>
          <p:cNvPr id="17" name="Rectangle 16"/>
          <p:cNvSpPr/>
          <p:nvPr/>
        </p:nvSpPr>
        <p:spPr>
          <a:xfrm>
            <a:off x="551873" y="2057400"/>
            <a:ext cx="8077200" cy="2858837"/>
          </a:xfrm>
          <a:prstGeom prst="rect">
            <a:avLst/>
          </a:prstGeom>
          <a:solidFill>
            <a:schemeClr val="bg1"/>
          </a:solid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tx1"/>
              </a:solidFill>
              <a:latin typeface="+mj-lt"/>
            </a:endParaRPr>
          </a:p>
        </p:txBody>
      </p:sp>
      <p:cxnSp>
        <p:nvCxnSpPr>
          <p:cNvPr id="26" name="Straight Arrow Connector 25"/>
          <p:cNvCxnSpPr/>
          <p:nvPr/>
        </p:nvCxnSpPr>
        <p:spPr>
          <a:xfrm>
            <a:off x="1447800" y="1066800"/>
            <a:ext cx="0" cy="1106237"/>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6248" y="1066800"/>
            <a:ext cx="1241752" cy="311847"/>
          </a:xfrm>
          <a:prstGeom prst="rect">
            <a:avLst/>
          </a:prstGeom>
        </p:spPr>
      </p:pic>
      <p:cxnSp>
        <p:nvCxnSpPr>
          <p:cNvPr id="35" name="Straight Arrow Connector 34"/>
          <p:cNvCxnSpPr/>
          <p:nvPr/>
        </p:nvCxnSpPr>
        <p:spPr>
          <a:xfrm>
            <a:off x="7450196" y="4611437"/>
            <a:ext cx="0" cy="609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374734" y="5221037"/>
            <a:ext cx="2140009" cy="738664"/>
          </a:xfrm>
          <a:prstGeom prst="rect">
            <a:avLst/>
          </a:prstGeom>
          <a:noFill/>
          <a:ln>
            <a:noFill/>
          </a:ln>
        </p:spPr>
        <p:txBody>
          <a:bodyPr wrap="none" lIns="0" tIns="0" rIns="0" bIns="0" rtlCol="0" anchor="t" anchorCtr="0">
            <a:spAutoFit/>
          </a:bodyPr>
          <a:lstStyle/>
          <a:p>
            <a:pPr algn="ctr"/>
            <a:r>
              <a:rPr lang="en-US" sz="2400" dirty="0">
                <a:latin typeface="+mj-lt"/>
              </a:rPr>
              <a:t>i</a:t>
            </a:r>
            <a:r>
              <a:rPr lang="en-US" sz="2400" dirty="0" smtClean="0">
                <a:latin typeface="+mj-lt"/>
              </a:rPr>
              <a:t>f </a:t>
            </a:r>
            <a:r>
              <a:rPr lang="en-US" sz="2400" dirty="0" err="1" smtClean="0">
                <a:latin typeface="+mj-lt"/>
              </a:rPr>
              <a:t>c</a:t>
            </a:r>
            <a:r>
              <a:rPr lang="en-US" sz="2400" baseline="-25000" dirty="0" err="1" smtClean="0">
                <a:latin typeface="+mj-lt"/>
              </a:rPr>
              <a:t>b</a:t>
            </a:r>
            <a:r>
              <a:rPr lang="en-US" sz="2400" dirty="0" smtClean="0">
                <a:latin typeface="+mj-lt"/>
              </a:rPr>
              <a:t> = c</a:t>
            </a:r>
            <a:r>
              <a:rPr lang="en-US" sz="2400" baseline="-25000" dirty="0" smtClean="0">
                <a:latin typeface="+mj-lt"/>
              </a:rPr>
              <a:t>0</a:t>
            </a:r>
            <a:r>
              <a:rPr lang="en-US" sz="2400" dirty="0" smtClean="0">
                <a:latin typeface="+mj-lt"/>
              </a:rPr>
              <a:t> output 0</a:t>
            </a:r>
            <a:br>
              <a:rPr lang="en-US" sz="2400" dirty="0" smtClean="0">
                <a:latin typeface="+mj-lt"/>
              </a:rPr>
            </a:br>
            <a:r>
              <a:rPr lang="en-US" sz="2400" dirty="0" smtClean="0">
                <a:latin typeface="+mj-lt"/>
              </a:rPr>
              <a:t>else output 1</a:t>
            </a:r>
          </a:p>
        </p:txBody>
      </p:sp>
      <p:grpSp>
        <p:nvGrpSpPr>
          <p:cNvPr id="9" name="Group 8"/>
          <p:cNvGrpSpPr/>
          <p:nvPr/>
        </p:nvGrpSpPr>
        <p:grpSpPr>
          <a:xfrm>
            <a:off x="2537460" y="2854965"/>
            <a:ext cx="4069080" cy="648292"/>
            <a:chOff x="2537460" y="3159765"/>
            <a:chExt cx="4069080" cy="648292"/>
          </a:xfrm>
        </p:grpSpPr>
        <p:cxnSp>
          <p:nvCxnSpPr>
            <p:cNvPr id="20" name="Straight Arrow Connector 19"/>
            <p:cNvCxnSpPr/>
            <p:nvPr/>
          </p:nvCxnSpPr>
          <p:spPr>
            <a:xfrm flipH="1">
              <a:off x="2537460" y="3467542"/>
              <a:ext cx="406908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2537460" y="3801067"/>
              <a:ext cx="4069080" cy="0"/>
            </a:xfrm>
            <a:prstGeom prst="straightConnector1">
              <a:avLst/>
            </a:prstGeom>
            <a:ln w="28575" cap="rnd" cmpd="sng">
              <a:solidFill>
                <a:schemeClr val="tx1"/>
              </a:solidFill>
              <a:miter lim="800000"/>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97178" y="3159765"/>
              <a:ext cx="1170192" cy="307777"/>
            </a:xfrm>
            <a:prstGeom prst="rect">
              <a:avLst/>
            </a:prstGeom>
            <a:noFill/>
          </p:spPr>
          <p:txBody>
            <a:bodyPr wrap="none" lIns="0" tIns="0" rIns="0" bIns="0" rtlCol="0" anchor="t" anchorCtr="0">
              <a:spAutoFit/>
            </a:bodyPr>
            <a:lstStyle/>
            <a:p>
              <a:r>
                <a:rPr lang="en-US" sz="2000" dirty="0">
                  <a:latin typeface="+mj-lt"/>
                </a:rPr>
                <a:t>m</a:t>
              </a:r>
              <a:r>
                <a:rPr lang="en-US" sz="2000" baseline="-25000" dirty="0" smtClean="0">
                  <a:latin typeface="+mj-lt"/>
                </a:rPr>
                <a:t>0</a:t>
              </a:r>
              <a:r>
                <a:rPr lang="en-US" sz="2000" dirty="0">
                  <a:latin typeface="+mj-lt"/>
                </a:rPr>
                <a:t>,</a:t>
              </a:r>
              <a:r>
                <a:rPr lang="en-US" sz="2000" dirty="0" smtClean="0">
                  <a:latin typeface="+mj-lt"/>
                </a:rPr>
                <a:t> m</a:t>
              </a:r>
              <a:r>
                <a:rPr lang="en-US" sz="2000" baseline="-25000" dirty="0"/>
                <a:t>0</a:t>
              </a:r>
              <a:r>
                <a:rPr lang="en-US" sz="2000" baseline="-25000" dirty="0" smtClean="0"/>
                <a:t> </a:t>
              </a:r>
              <a:r>
                <a:rPr lang="en-US" sz="2000" dirty="0">
                  <a:latin typeface="+mj-lt"/>
                </a:rPr>
                <a:t>∊</a:t>
              </a:r>
              <a:r>
                <a:rPr lang="en-US" sz="2000" dirty="0" smtClean="0">
                  <a:latin typeface="+mj-lt"/>
                </a:rPr>
                <a:t> M</a:t>
              </a:r>
              <a:endParaRPr lang="en-US" sz="3200" dirty="0" smtClean="0"/>
            </a:p>
          </p:txBody>
        </p:sp>
        <p:sp>
          <p:nvSpPr>
            <p:cNvPr id="24" name="TextBox 23"/>
            <p:cNvSpPr txBox="1"/>
            <p:nvPr/>
          </p:nvSpPr>
          <p:spPr>
            <a:xfrm>
              <a:off x="4097178" y="3500280"/>
              <a:ext cx="1239122" cy="307777"/>
            </a:xfrm>
            <a:prstGeom prst="rect">
              <a:avLst/>
            </a:prstGeom>
            <a:noFill/>
          </p:spPr>
          <p:txBody>
            <a:bodyPr wrap="none" lIns="0" tIns="0" rIns="0" bIns="0" rtlCol="0" anchor="t" anchorCtr="0">
              <a:spAutoFit/>
            </a:bodyPr>
            <a:lstStyle/>
            <a:p>
              <a:r>
                <a:rPr lang="en-US" sz="2000" dirty="0" smtClean="0">
                  <a:latin typeface="+mj-lt"/>
                </a:rPr>
                <a:t>C</a:t>
              </a:r>
              <a:r>
                <a:rPr lang="en-US" sz="2000" baseline="-25000" dirty="0" smtClean="0">
                  <a:latin typeface="+mj-lt"/>
                </a:rPr>
                <a:t>0</a:t>
              </a:r>
              <a:r>
                <a:rPr lang="en-US" sz="2000" dirty="0" smtClean="0">
                  <a:latin typeface="+mj-lt"/>
                </a:rPr>
                <a:t> </a:t>
              </a:r>
              <a:r>
                <a:rPr lang="en-US" sz="2000" dirty="0"/>
                <a:t>←</a:t>
              </a:r>
              <a:r>
                <a:rPr lang="en-US" sz="2000" dirty="0" smtClean="0">
                  <a:latin typeface="+mj-lt"/>
                </a:rPr>
                <a:t> E(</a:t>
              </a:r>
              <a:r>
                <a:rPr lang="en-US" sz="2000" dirty="0" err="1" smtClean="0">
                  <a:latin typeface="+mj-lt"/>
                </a:rPr>
                <a:t>k,m</a:t>
              </a:r>
              <a:r>
                <a:rPr lang="en-US" sz="2000" dirty="0" smtClean="0">
                  <a:latin typeface="+mj-lt"/>
                </a:rPr>
                <a:t>)</a:t>
              </a:r>
              <a:endParaRPr lang="en-US" sz="3200" dirty="0" smtClean="0"/>
            </a:p>
          </p:txBody>
        </p:sp>
      </p:grpSp>
      <p:grpSp>
        <p:nvGrpSpPr>
          <p:cNvPr id="10" name="Group 9"/>
          <p:cNvGrpSpPr/>
          <p:nvPr/>
        </p:nvGrpSpPr>
        <p:grpSpPr>
          <a:xfrm>
            <a:off x="2537460" y="3503849"/>
            <a:ext cx="4069080" cy="648292"/>
            <a:chOff x="2537460" y="3808649"/>
            <a:chExt cx="4069080" cy="648292"/>
          </a:xfrm>
        </p:grpSpPr>
        <p:cxnSp>
          <p:nvCxnSpPr>
            <p:cNvPr id="25" name="Straight Arrow Connector 24"/>
            <p:cNvCxnSpPr/>
            <p:nvPr/>
          </p:nvCxnSpPr>
          <p:spPr>
            <a:xfrm flipH="1">
              <a:off x="2537460" y="4116426"/>
              <a:ext cx="406908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2537460" y="4449951"/>
              <a:ext cx="4069080" cy="0"/>
            </a:xfrm>
            <a:prstGeom prst="straightConnector1">
              <a:avLst/>
            </a:prstGeom>
            <a:ln w="28575" cap="rnd" cmpd="sng">
              <a:solidFill>
                <a:schemeClr val="tx1"/>
              </a:solidFill>
              <a:miter lim="800000"/>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097178" y="3808649"/>
              <a:ext cx="1136530" cy="307777"/>
            </a:xfrm>
            <a:prstGeom prst="rect">
              <a:avLst/>
            </a:prstGeom>
            <a:noFill/>
          </p:spPr>
          <p:txBody>
            <a:bodyPr wrap="none" lIns="0" tIns="0" rIns="0" bIns="0" rtlCol="0" anchor="t" anchorCtr="0">
              <a:spAutoFit/>
            </a:bodyPr>
            <a:lstStyle/>
            <a:p>
              <a:r>
                <a:rPr lang="en-US" sz="2000" dirty="0">
                  <a:latin typeface="+mj-lt"/>
                </a:rPr>
                <a:t>m</a:t>
              </a:r>
              <a:r>
                <a:rPr lang="en-US" sz="2000" baseline="-25000" dirty="0" smtClean="0">
                  <a:latin typeface="+mj-lt"/>
                </a:rPr>
                <a:t>0,</a:t>
              </a:r>
              <a:r>
                <a:rPr lang="en-US" sz="2000" dirty="0" smtClean="0">
                  <a:latin typeface="+mj-lt"/>
                </a:rPr>
                <a:t> m</a:t>
              </a:r>
              <a:r>
                <a:rPr lang="en-US" sz="2000" baseline="-25000" dirty="0" smtClean="0"/>
                <a:t>1 </a:t>
              </a:r>
              <a:r>
                <a:rPr lang="en-US" sz="2000" dirty="0" smtClean="0"/>
                <a:t>∊ M</a:t>
              </a:r>
              <a:endParaRPr lang="en-US" sz="3200" dirty="0" smtClean="0"/>
            </a:p>
          </p:txBody>
        </p:sp>
        <p:sp>
          <p:nvSpPr>
            <p:cNvPr id="29" name="TextBox 28"/>
            <p:cNvSpPr txBox="1"/>
            <p:nvPr/>
          </p:nvSpPr>
          <p:spPr>
            <a:xfrm>
              <a:off x="4097178" y="4149164"/>
              <a:ext cx="1332096" cy="307777"/>
            </a:xfrm>
            <a:prstGeom prst="rect">
              <a:avLst/>
            </a:prstGeom>
            <a:noFill/>
          </p:spPr>
          <p:txBody>
            <a:bodyPr wrap="none" lIns="0" tIns="0" rIns="0" bIns="0" rtlCol="0" anchor="t" anchorCtr="0">
              <a:spAutoFit/>
            </a:bodyPr>
            <a:lstStyle/>
            <a:p>
              <a:r>
                <a:rPr lang="en-US" sz="2000" dirty="0" err="1" smtClean="0">
                  <a:latin typeface="+mj-lt"/>
                </a:rPr>
                <a:t>C</a:t>
              </a:r>
              <a:r>
                <a:rPr lang="en-US" sz="2000" baseline="-25000" dirty="0" err="1" smtClean="0">
                  <a:latin typeface="+mj-lt"/>
                </a:rPr>
                <a:t>b</a:t>
              </a:r>
              <a:r>
                <a:rPr lang="en-US" sz="2000" dirty="0" smtClean="0">
                  <a:latin typeface="+mj-lt"/>
                </a:rPr>
                <a:t> </a:t>
              </a:r>
              <a:r>
                <a:rPr lang="en-US" sz="2000" dirty="0"/>
                <a:t>←</a:t>
              </a:r>
              <a:r>
                <a:rPr lang="en-US" sz="2000" dirty="0" smtClean="0">
                  <a:latin typeface="+mj-lt"/>
                </a:rPr>
                <a:t> E(</a:t>
              </a:r>
              <a:r>
                <a:rPr lang="en-US" sz="2000" dirty="0" err="1" smtClean="0">
                  <a:latin typeface="+mj-lt"/>
                </a:rPr>
                <a:t>k,m</a:t>
              </a:r>
              <a:r>
                <a:rPr lang="en-US" sz="2000" baseline="-25000" dirty="0" err="1" smtClean="0">
                  <a:latin typeface="+mj-lt"/>
                </a:rPr>
                <a:t>b</a:t>
              </a:r>
              <a:r>
                <a:rPr lang="en-US" sz="2000" dirty="0" smtClean="0">
                  <a:latin typeface="+mj-lt"/>
                </a:rPr>
                <a:t>)</a:t>
              </a:r>
              <a:endParaRPr lang="en-US" sz="3200" dirty="0" smtClean="0"/>
            </a:p>
          </p:txBody>
        </p:sp>
      </p:grpSp>
      <p:sp>
        <p:nvSpPr>
          <p:cNvPr id="38" name="Rounded Rectangle 37"/>
          <p:cNvSpPr/>
          <p:nvPr/>
        </p:nvSpPr>
        <p:spPr>
          <a:xfrm>
            <a:off x="685800" y="2286000"/>
            <a:ext cx="1851660" cy="2325437"/>
          </a:xfrm>
          <a:prstGeom prst="round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r>
              <a:rPr lang="en-US" sz="2000" dirty="0" err="1" smtClean="0">
                <a:solidFill>
                  <a:schemeClr val="tx1"/>
                </a:solidFill>
                <a:latin typeface="Cambria"/>
                <a:cs typeface="Cambria"/>
              </a:rPr>
              <a:t>Stateful</a:t>
            </a:r>
            <a:r>
              <a:rPr lang="en-US" sz="2000" dirty="0" smtClean="0">
                <a:solidFill>
                  <a:schemeClr val="tx1"/>
                </a:solidFill>
                <a:latin typeface="Cambria"/>
                <a:cs typeface="Cambria"/>
              </a:rPr>
              <a:t> Challenger:</a:t>
            </a:r>
          </a:p>
          <a:p>
            <a:r>
              <a:rPr lang="en-US" sz="2000" u="sng" dirty="0" err="1" smtClean="0">
                <a:solidFill>
                  <a:schemeClr val="tx1"/>
                </a:solidFill>
                <a:latin typeface="Cambria"/>
                <a:cs typeface="Cambria"/>
              </a:rPr>
              <a:t>Init</a:t>
            </a:r>
            <a:r>
              <a:rPr lang="en-US" sz="2000" dirty="0" smtClean="0">
                <a:solidFill>
                  <a:schemeClr val="tx1"/>
                </a:solidFill>
                <a:latin typeface="Cambria"/>
                <a:cs typeface="Cambria"/>
              </a:rPr>
              <a:t/>
            </a:r>
            <a:br>
              <a:rPr lang="en-US" sz="2000" dirty="0" smtClean="0">
                <a:solidFill>
                  <a:schemeClr val="tx1"/>
                </a:solidFill>
                <a:latin typeface="Cambria"/>
                <a:cs typeface="Cambria"/>
              </a:rPr>
            </a:br>
            <a:r>
              <a:rPr lang="en-US" sz="2000" dirty="0" err="1" smtClean="0">
                <a:solidFill>
                  <a:schemeClr val="tx1"/>
                </a:solidFill>
                <a:latin typeface="Cambria"/>
                <a:cs typeface="Cambria"/>
              </a:rPr>
              <a:t>c</a:t>
            </a:r>
            <a:r>
              <a:rPr lang="en-US" sz="2000" dirty="0" err="1">
                <a:ln w="0"/>
                <a:solidFill>
                  <a:schemeClr val="tx1"/>
                </a:solidFill>
                <a:effectLst>
                  <a:outerShdw blurRad="38100" dist="19050" dir="2700000" algn="tl" rotWithShape="0">
                    <a:schemeClr val="dk1">
                      <a:alpha val="40000"/>
                    </a:schemeClr>
                  </a:outerShdw>
                </a:effectLst>
                <a:latin typeface="Cambria"/>
                <a:cs typeface="Cambria"/>
              </a:rPr>
              <a:t>←</a:t>
            </a:r>
            <a:r>
              <a:rPr lang="en-US" sz="2000" dirty="0" err="1" smtClean="0">
                <a:solidFill>
                  <a:schemeClr val="tx1"/>
                </a:solidFill>
                <a:latin typeface="Cambria"/>
                <a:cs typeface="Cambria"/>
              </a:rPr>
              <a:t>state</a:t>
            </a:r>
            <a:endParaRPr lang="en-US" sz="2000" dirty="0" smtClean="0">
              <a:solidFill>
                <a:schemeClr val="tx1"/>
              </a:solidFill>
              <a:latin typeface="Cambria"/>
              <a:cs typeface="Cambria"/>
            </a:endParaRPr>
          </a:p>
          <a:p>
            <a:r>
              <a:rPr lang="en-US" sz="2000" dirty="0" smtClean="0">
                <a:ln w="0"/>
                <a:solidFill>
                  <a:schemeClr val="tx1"/>
                </a:solidFill>
                <a:effectLst>
                  <a:outerShdw blurRad="38100" dist="19050" dir="2700000" algn="tl" rotWithShape="0">
                    <a:schemeClr val="dk1">
                      <a:alpha val="40000"/>
                    </a:schemeClr>
                  </a:outerShdw>
                </a:effectLst>
                <a:latin typeface="Cambria"/>
                <a:cs typeface="Cambria"/>
              </a:rPr>
              <a:t>k ← K</a:t>
            </a:r>
          </a:p>
          <a:p>
            <a:r>
              <a:rPr lang="en-US" sz="2000" u="sng" dirty="0" smtClean="0">
                <a:ln w="0"/>
                <a:solidFill>
                  <a:schemeClr val="tx1"/>
                </a:solidFill>
                <a:effectLst>
                  <a:outerShdw blurRad="38100" dist="19050" dir="2700000" algn="tl" rotWithShape="0">
                    <a:schemeClr val="dk1">
                      <a:alpha val="40000"/>
                    </a:schemeClr>
                  </a:outerShdw>
                </a:effectLst>
                <a:latin typeface="Cambria"/>
                <a:cs typeface="Cambria"/>
              </a:rPr>
              <a:t>On queries:</a:t>
            </a:r>
          </a:p>
          <a:p>
            <a:r>
              <a:rPr lang="en-US" sz="2000" dirty="0" smtClean="0">
                <a:ln w="0"/>
                <a:solidFill>
                  <a:schemeClr val="tx1"/>
                </a:solidFill>
                <a:effectLst>
                  <a:outerShdw blurRad="38100" dist="19050" dir="2700000" algn="tl" rotWithShape="0">
                    <a:schemeClr val="dk1">
                      <a:alpha val="40000"/>
                    </a:schemeClr>
                  </a:outerShdw>
                </a:effectLst>
                <a:cs typeface="Cambria"/>
              </a:rPr>
              <a:t>c’ ← Update(c)</a:t>
            </a:r>
            <a:endParaRPr lang="en-US" sz="2000" dirty="0" smtClean="0">
              <a:ln w="0"/>
              <a:solidFill>
                <a:schemeClr val="tx1"/>
              </a:solidFill>
              <a:effectLst>
                <a:outerShdw blurRad="38100" dist="19050" dir="2700000" algn="tl" rotWithShape="0">
                  <a:schemeClr val="dk1">
                    <a:alpha val="40000"/>
                  </a:schemeClr>
                </a:outerShdw>
              </a:effectLst>
              <a:latin typeface="Cambria"/>
              <a:cs typeface="Cambria"/>
            </a:endParaRPr>
          </a:p>
        </p:txBody>
      </p:sp>
      <p:sp>
        <p:nvSpPr>
          <p:cNvPr id="40" name="Rounded Rectangle 39"/>
          <p:cNvSpPr/>
          <p:nvPr/>
        </p:nvSpPr>
        <p:spPr>
          <a:xfrm>
            <a:off x="6606540" y="2935037"/>
            <a:ext cx="1676400" cy="167640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noAutofit/>
          </a:bodyPr>
          <a:lstStyle/>
          <a:p>
            <a:pPr algn="ctr"/>
            <a:r>
              <a:rPr lang="en-US" sz="2400" dirty="0" smtClean="0">
                <a:solidFill>
                  <a:schemeClr val="tx1"/>
                </a:solidFill>
                <a:latin typeface="+mj-lt"/>
              </a:rPr>
              <a:t>Adversary A</a:t>
            </a:r>
          </a:p>
          <a:p>
            <a:pPr algn="ctr"/>
            <a:endParaRPr lang="en-US" sz="2400" dirty="0">
              <a:solidFill>
                <a:schemeClr val="tx1"/>
              </a:solidFill>
            </a:endParaRPr>
          </a:p>
          <a:p>
            <a:pPr algn="ctr"/>
            <a:endParaRPr lang="en-US" sz="2400" dirty="0" smtClean="0">
              <a:solidFill>
                <a:schemeClr val="tx1"/>
              </a:solidFill>
            </a:endParaRPr>
          </a:p>
        </p:txBody>
      </p:sp>
      <p:sp>
        <p:nvSpPr>
          <p:cNvPr id="7" name="Rounded Rectangle 6"/>
          <p:cNvSpPr/>
          <p:nvPr/>
        </p:nvSpPr>
        <p:spPr>
          <a:xfrm>
            <a:off x="990600" y="3048000"/>
            <a:ext cx="1447800" cy="609600"/>
          </a:xfrm>
          <a:prstGeom prst="roundRect">
            <a:avLst/>
          </a:prstGeom>
          <a:no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8" name="Rounded Rectangle 7"/>
          <p:cNvSpPr/>
          <p:nvPr/>
        </p:nvSpPr>
        <p:spPr>
          <a:xfrm>
            <a:off x="228600" y="4916237"/>
            <a:ext cx="5943600" cy="1941764"/>
          </a:xfrm>
          <a:prstGeom prst="round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0">
            <a:noAutofit/>
          </a:bodyPr>
          <a:lstStyle/>
          <a:p>
            <a:r>
              <a:rPr lang="en-US" sz="2000" dirty="0" smtClean="0">
                <a:solidFill>
                  <a:schemeClr val="bg1"/>
                </a:solidFill>
              </a:rPr>
              <a:t>Notes: </a:t>
            </a:r>
          </a:p>
          <a:p>
            <a:pPr marL="342900" indent="-342900">
              <a:buFontTx/>
              <a:buChar char="-"/>
            </a:pPr>
            <a:r>
              <a:rPr lang="en-US" sz="2000" dirty="0" smtClean="0">
                <a:solidFill>
                  <a:schemeClr val="bg1"/>
                </a:solidFill>
              </a:rPr>
              <a:t>Attacker does not know k.</a:t>
            </a:r>
          </a:p>
          <a:p>
            <a:pPr marL="342900" indent="-342900">
              <a:buFontTx/>
              <a:buChar char="-"/>
            </a:pPr>
            <a:r>
              <a:rPr lang="en-US" sz="2000" dirty="0">
                <a:solidFill>
                  <a:schemeClr val="bg1"/>
                </a:solidFill>
              </a:rPr>
              <a:t>Attacker knows </a:t>
            </a:r>
            <a:r>
              <a:rPr lang="en-US" sz="2000" dirty="0" smtClean="0">
                <a:solidFill>
                  <a:schemeClr val="bg1"/>
                </a:solidFill>
              </a:rPr>
              <a:t>state c and Update function</a:t>
            </a:r>
            <a:endParaRPr lang="en-US" sz="2000" dirty="0">
              <a:solidFill>
                <a:schemeClr val="bg1"/>
              </a:solidFill>
            </a:endParaRPr>
          </a:p>
          <a:p>
            <a:pPr marL="342900" indent="-342900">
              <a:buFontTx/>
              <a:buChar char="-"/>
            </a:pPr>
            <a:r>
              <a:rPr lang="en-US" sz="2000" dirty="0" err="1" smtClean="0">
                <a:solidFill>
                  <a:schemeClr val="bg1"/>
                </a:solidFill>
              </a:rPr>
              <a:t>stateful</a:t>
            </a:r>
            <a:r>
              <a:rPr lang="en-US" sz="2000" dirty="0" smtClean="0">
                <a:solidFill>
                  <a:schemeClr val="bg1"/>
                </a:solidFill>
              </a:rPr>
              <a:t>, deterministic, can be secure</a:t>
            </a:r>
            <a:br>
              <a:rPr lang="en-US" sz="2000" dirty="0" smtClean="0">
                <a:solidFill>
                  <a:schemeClr val="bg1"/>
                </a:solidFill>
              </a:rPr>
            </a:br>
            <a:r>
              <a:rPr lang="en-US" sz="2000" dirty="0" smtClean="0">
                <a:solidFill>
                  <a:schemeClr val="bg1"/>
                </a:solidFill>
              </a:rPr>
              <a:t>To be secure, E(m) != E(m) </a:t>
            </a:r>
            <a:br>
              <a:rPr lang="en-US" sz="2000" dirty="0" smtClean="0">
                <a:solidFill>
                  <a:schemeClr val="bg1"/>
                </a:solidFill>
              </a:rPr>
            </a:br>
            <a:r>
              <a:rPr lang="en-US" sz="2000" dirty="0" smtClean="0">
                <a:solidFill>
                  <a:schemeClr val="bg1"/>
                </a:solidFill>
              </a:rPr>
              <a:t>(two encryptions same message not equal)</a:t>
            </a:r>
          </a:p>
        </p:txBody>
      </p:sp>
    </p:spTree>
    <p:extLst>
      <p:ext uri="{BB962C8B-B14F-4D97-AF65-F5344CB8AC3E}">
        <p14:creationId xmlns:p14="http://schemas.microsoft.com/office/powerpoint/2010/main" val="17908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Stateless</a:t>
            </a:r>
            <a:r>
              <a:rPr lang="en-US" dirty="0" smtClean="0"/>
              <a:t> Semantic security under CPA</a:t>
            </a:r>
            <a:endParaRPr lang="en-US" dirty="0"/>
          </a:p>
        </p:txBody>
      </p:sp>
      <p:sp>
        <p:nvSpPr>
          <p:cNvPr id="5" name="Slide Number Placeholder 4"/>
          <p:cNvSpPr>
            <a:spLocks noGrp="1"/>
          </p:cNvSpPr>
          <p:nvPr>
            <p:ph type="sldNum" sz="quarter" idx="12"/>
          </p:nvPr>
        </p:nvSpPr>
        <p:spPr/>
        <p:txBody>
          <a:bodyPr/>
          <a:lstStyle/>
          <a:p>
            <a:fld id="{A887439D-C917-4EDB-AE93-DD258BDEFED5}" type="slidenum">
              <a:rPr lang="en-US" smtClean="0"/>
              <a:t>34</a:t>
            </a:fld>
            <a:endParaRPr lang="en-US" dirty="0"/>
          </a:p>
        </p:txBody>
      </p:sp>
      <p:sp>
        <p:nvSpPr>
          <p:cNvPr id="3" name="Content Placeholder 2"/>
          <p:cNvSpPr>
            <a:spLocks noGrp="1"/>
          </p:cNvSpPr>
          <p:nvPr>
            <p:ph idx="1"/>
          </p:nvPr>
        </p:nvSpPr>
        <p:spPr>
          <a:xfrm>
            <a:off x="457200" y="1066800"/>
            <a:ext cx="8229600" cy="5181600"/>
          </a:xfrm>
        </p:spPr>
        <p:txBody>
          <a:bodyPr>
            <a:normAutofit/>
          </a:bodyPr>
          <a:lstStyle/>
          <a:p>
            <a:pPr marL="0" indent="0">
              <a:buNone/>
            </a:pPr>
            <a:endParaRPr lang="en-US" sz="2400" dirty="0" smtClean="0"/>
          </a:p>
          <a:p>
            <a:pPr marL="0" indent="0">
              <a:buNone/>
            </a:pPr>
            <a:endParaRPr lang="en-US" sz="2400" dirty="0"/>
          </a:p>
        </p:txBody>
      </p:sp>
      <p:sp>
        <p:nvSpPr>
          <p:cNvPr id="17" name="Rectangle 16"/>
          <p:cNvSpPr/>
          <p:nvPr/>
        </p:nvSpPr>
        <p:spPr>
          <a:xfrm>
            <a:off x="551873" y="2057400"/>
            <a:ext cx="8077200" cy="2858837"/>
          </a:xfrm>
          <a:prstGeom prst="rect">
            <a:avLst/>
          </a:prstGeom>
          <a:solidFill>
            <a:schemeClr val="bg1"/>
          </a:solid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tx1"/>
              </a:solidFill>
              <a:latin typeface="+mj-lt"/>
            </a:endParaRPr>
          </a:p>
        </p:txBody>
      </p:sp>
      <p:cxnSp>
        <p:nvCxnSpPr>
          <p:cNvPr id="26" name="Straight Arrow Connector 25"/>
          <p:cNvCxnSpPr/>
          <p:nvPr/>
        </p:nvCxnSpPr>
        <p:spPr>
          <a:xfrm>
            <a:off x="1447800" y="1066800"/>
            <a:ext cx="0" cy="1106237"/>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6248" y="1066800"/>
            <a:ext cx="1241752" cy="311847"/>
          </a:xfrm>
          <a:prstGeom prst="rect">
            <a:avLst/>
          </a:prstGeom>
        </p:spPr>
      </p:pic>
      <p:cxnSp>
        <p:nvCxnSpPr>
          <p:cNvPr id="35" name="Straight Arrow Connector 34"/>
          <p:cNvCxnSpPr/>
          <p:nvPr/>
        </p:nvCxnSpPr>
        <p:spPr>
          <a:xfrm>
            <a:off x="7450196" y="4611437"/>
            <a:ext cx="0" cy="609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374734" y="5221037"/>
            <a:ext cx="2140009" cy="738664"/>
          </a:xfrm>
          <a:prstGeom prst="rect">
            <a:avLst/>
          </a:prstGeom>
          <a:noFill/>
          <a:ln>
            <a:noFill/>
          </a:ln>
        </p:spPr>
        <p:txBody>
          <a:bodyPr wrap="none" lIns="0" tIns="0" rIns="0" bIns="0" rtlCol="0" anchor="t" anchorCtr="0">
            <a:spAutoFit/>
          </a:bodyPr>
          <a:lstStyle/>
          <a:p>
            <a:pPr algn="ctr"/>
            <a:r>
              <a:rPr lang="en-US" sz="2400" dirty="0">
                <a:latin typeface="+mj-lt"/>
              </a:rPr>
              <a:t>i</a:t>
            </a:r>
            <a:r>
              <a:rPr lang="en-US" sz="2400" dirty="0" smtClean="0">
                <a:latin typeface="+mj-lt"/>
              </a:rPr>
              <a:t>f </a:t>
            </a:r>
            <a:r>
              <a:rPr lang="en-US" sz="2400" dirty="0" err="1" smtClean="0">
                <a:latin typeface="+mj-lt"/>
              </a:rPr>
              <a:t>c</a:t>
            </a:r>
            <a:r>
              <a:rPr lang="en-US" sz="2400" baseline="-25000" dirty="0" err="1" smtClean="0">
                <a:latin typeface="+mj-lt"/>
              </a:rPr>
              <a:t>b</a:t>
            </a:r>
            <a:r>
              <a:rPr lang="en-US" sz="2400" dirty="0" smtClean="0">
                <a:latin typeface="+mj-lt"/>
              </a:rPr>
              <a:t> = c</a:t>
            </a:r>
            <a:r>
              <a:rPr lang="en-US" sz="2400" baseline="-25000" dirty="0" smtClean="0">
                <a:latin typeface="+mj-lt"/>
              </a:rPr>
              <a:t>0</a:t>
            </a:r>
            <a:r>
              <a:rPr lang="en-US" sz="2400" dirty="0" smtClean="0">
                <a:latin typeface="+mj-lt"/>
              </a:rPr>
              <a:t> output 0</a:t>
            </a:r>
            <a:br>
              <a:rPr lang="en-US" sz="2400" dirty="0" smtClean="0">
                <a:latin typeface="+mj-lt"/>
              </a:rPr>
            </a:br>
            <a:r>
              <a:rPr lang="en-US" sz="2400" dirty="0" smtClean="0">
                <a:latin typeface="+mj-lt"/>
              </a:rPr>
              <a:t>else output 1</a:t>
            </a:r>
          </a:p>
        </p:txBody>
      </p:sp>
      <p:grpSp>
        <p:nvGrpSpPr>
          <p:cNvPr id="9" name="Group 8"/>
          <p:cNvGrpSpPr/>
          <p:nvPr/>
        </p:nvGrpSpPr>
        <p:grpSpPr>
          <a:xfrm>
            <a:off x="2537460" y="2854965"/>
            <a:ext cx="4069080" cy="648292"/>
            <a:chOff x="2537460" y="3159765"/>
            <a:chExt cx="4069080" cy="648292"/>
          </a:xfrm>
        </p:grpSpPr>
        <p:cxnSp>
          <p:nvCxnSpPr>
            <p:cNvPr id="20" name="Straight Arrow Connector 19"/>
            <p:cNvCxnSpPr/>
            <p:nvPr/>
          </p:nvCxnSpPr>
          <p:spPr>
            <a:xfrm flipH="1">
              <a:off x="2537460" y="3467542"/>
              <a:ext cx="406908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2537460" y="3801067"/>
              <a:ext cx="4069080" cy="0"/>
            </a:xfrm>
            <a:prstGeom prst="straightConnector1">
              <a:avLst/>
            </a:prstGeom>
            <a:ln w="28575" cap="rnd" cmpd="sng">
              <a:solidFill>
                <a:schemeClr val="tx1"/>
              </a:solidFill>
              <a:miter lim="800000"/>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97178" y="3159765"/>
              <a:ext cx="1170192" cy="307777"/>
            </a:xfrm>
            <a:prstGeom prst="rect">
              <a:avLst/>
            </a:prstGeom>
            <a:noFill/>
          </p:spPr>
          <p:txBody>
            <a:bodyPr wrap="none" lIns="0" tIns="0" rIns="0" bIns="0" rtlCol="0" anchor="t" anchorCtr="0">
              <a:spAutoFit/>
            </a:bodyPr>
            <a:lstStyle/>
            <a:p>
              <a:r>
                <a:rPr lang="en-US" sz="2000" dirty="0">
                  <a:latin typeface="+mj-lt"/>
                </a:rPr>
                <a:t>m</a:t>
              </a:r>
              <a:r>
                <a:rPr lang="en-US" sz="2000" baseline="-25000" dirty="0" smtClean="0">
                  <a:latin typeface="+mj-lt"/>
                </a:rPr>
                <a:t>0</a:t>
              </a:r>
              <a:r>
                <a:rPr lang="en-US" sz="2000" dirty="0">
                  <a:latin typeface="+mj-lt"/>
                </a:rPr>
                <a:t>,</a:t>
              </a:r>
              <a:r>
                <a:rPr lang="en-US" sz="2000" dirty="0" smtClean="0">
                  <a:latin typeface="+mj-lt"/>
                </a:rPr>
                <a:t> m</a:t>
              </a:r>
              <a:r>
                <a:rPr lang="en-US" sz="2000" baseline="-25000" dirty="0"/>
                <a:t>0</a:t>
              </a:r>
              <a:r>
                <a:rPr lang="en-US" sz="2000" baseline="-25000" dirty="0" smtClean="0"/>
                <a:t> </a:t>
              </a:r>
              <a:r>
                <a:rPr lang="en-US" sz="2000" dirty="0">
                  <a:latin typeface="+mj-lt"/>
                </a:rPr>
                <a:t>∊</a:t>
              </a:r>
              <a:r>
                <a:rPr lang="en-US" sz="2000" dirty="0" smtClean="0">
                  <a:latin typeface="+mj-lt"/>
                </a:rPr>
                <a:t> M</a:t>
              </a:r>
              <a:endParaRPr lang="en-US" sz="3200" dirty="0" smtClean="0"/>
            </a:p>
          </p:txBody>
        </p:sp>
        <p:sp>
          <p:nvSpPr>
            <p:cNvPr id="24" name="TextBox 23"/>
            <p:cNvSpPr txBox="1"/>
            <p:nvPr/>
          </p:nvSpPr>
          <p:spPr>
            <a:xfrm>
              <a:off x="4097178" y="3500280"/>
              <a:ext cx="1239122" cy="307777"/>
            </a:xfrm>
            <a:prstGeom prst="rect">
              <a:avLst/>
            </a:prstGeom>
            <a:noFill/>
          </p:spPr>
          <p:txBody>
            <a:bodyPr wrap="none" lIns="0" tIns="0" rIns="0" bIns="0" rtlCol="0" anchor="t" anchorCtr="0">
              <a:spAutoFit/>
            </a:bodyPr>
            <a:lstStyle/>
            <a:p>
              <a:r>
                <a:rPr lang="en-US" sz="2000" dirty="0" smtClean="0">
                  <a:latin typeface="+mj-lt"/>
                </a:rPr>
                <a:t>C</a:t>
              </a:r>
              <a:r>
                <a:rPr lang="en-US" sz="2000" baseline="-25000" dirty="0" smtClean="0">
                  <a:latin typeface="+mj-lt"/>
                </a:rPr>
                <a:t>0</a:t>
              </a:r>
              <a:r>
                <a:rPr lang="en-US" sz="2000" dirty="0" smtClean="0">
                  <a:latin typeface="+mj-lt"/>
                </a:rPr>
                <a:t> </a:t>
              </a:r>
              <a:r>
                <a:rPr lang="en-US" sz="2000" dirty="0"/>
                <a:t>←</a:t>
              </a:r>
              <a:r>
                <a:rPr lang="en-US" sz="2000" dirty="0" smtClean="0">
                  <a:latin typeface="+mj-lt"/>
                </a:rPr>
                <a:t> E(</a:t>
              </a:r>
              <a:r>
                <a:rPr lang="en-US" sz="2000" dirty="0" err="1" smtClean="0">
                  <a:latin typeface="+mj-lt"/>
                </a:rPr>
                <a:t>k,m</a:t>
              </a:r>
              <a:r>
                <a:rPr lang="en-US" sz="2000" dirty="0" smtClean="0">
                  <a:latin typeface="+mj-lt"/>
                </a:rPr>
                <a:t>)</a:t>
              </a:r>
              <a:endParaRPr lang="en-US" sz="3200" dirty="0" smtClean="0"/>
            </a:p>
          </p:txBody>
        </p:sp>
      </p:grpSp>
      <p:grpSp>
        <p:nvGrpSpPr>
          <p:cNvPr id="10" name="Group 9"/>
          <p:cNvGrpSpPr/>
          <p:nvPr/>
        </p:nvGrpSpPr>
        <p:grpSpPr>
          <a:xfrm>
            <a:off x="2537460" y="3503849"/>
            <a:ext cx="4069080" cy="648292"/>
            <a:chOff x="2537460" y="3808649"/>
            <a:chExt cx="4069080" cy="648292"/>
          </a:xfrm>
        </p:grpSpPr>
        <p:cxnSp>
          <p:nvCxnSpPr>
            <p:cNvPr id="25" name="Straight Arrow Connector 24"/>
            <p:cNvCxnSpPr/>
            <p:nvPr/>
          </p:nvCxnSpPr>
          <p:spPr>
            <a:xfrm flipH="1">
              <a:off x="2537460" y="4116426"/>
              <a:ext cx="406908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2537460" y="4449951"/>
              <a:ext cx="4069080" cy="0"/>
            </a:xfrm>
            <a:prstGeom prst="straightConnector1">
              <a:avLst/>
            </a:prstGeom>
            <a:ln w="28575" cap="rnd" cmpd="sng">
              <a:solidFill>
                <a:schemeClr val="tx1"/>
              </a:solidFill>
              <a:miter lim="800000"/>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097178" y="3808649"/>
              <a:ext cx="1136530" cy="307777"/>
            </a:xfrm>
            <a:prstGeom prst="rect">
              <a:avLst/>
            </a:prstGeom>
            <a:noFill/>
          </p:spPr>
          <p:txBody>
            <a:bodyPr wrap="none" lIns="0" tIns="0" rIns="0" bIns="0" rtlCol="0" anchor="t" anchorCtr="0">
              <a:spAutoFit/>
            </a:bodyPr>
            <a:lstStyle/>
            <a:p>
              <a:r>
                <a:rPr lang="en-US" sz="2000" dirty="0">
                  <a:latin typeface="+mj-lt"/>
                </a:rPr>
                <a:t>m</a:t>
              </a:r>
              <a:r>
                <a:rPr lang="en-US" sz="2000" baseline="-25000" dirty="0" smtClean="0">
                  <a:latin typeface="+mj-lt"/>
                </a:rPr>
                <a:t>0,</a:t>
              </a:r>
              <a:r>
                <a:rPr lang="en-US" sz="2000" dirty="0" smtClean="0">
                  <a:latin typeface="+mj-lt"/>
                </a:rPr>
                <a:t> m</a:t>
              </a:r>
              <a:r>
                <a:rPr lang="en-US" sz="2000" baseline="-25000" dirty="0" smtClean="0"/>
                <a:t>1 </a:t>
              </a:r>
              <a:r>
                <a:rPr lang="en-US" sz="2000" dirty="0" smtClean="0"/>
                <a:t>∊ M</a:t>
              </a:r>
              <a:endParaRPr lang="en-US" sz="3200" dirty="0" smtClean="0"/>
            </a:p>
          </p:txBody>
        </p:sp>
        <p:sp>
          <p:nvSpPr>
            <p:cNvPr id="29" name="TextBox 28"/>
            <p:cNvSpPr txBox="1"/>
            <p:nvPr/>
          </p:nvSpPr>
          <p:spPr>
            <a:xfrm>
              <a:off x="4097178" y="4149164"/>
              <a:ext cx="1332096" cy="307777"/>
            </a:xfrm>
            <a:prstGeom prst="rect">
              <a:avLst/>
            </a:prstGeom>
            <a:noFill/>
          </p:spPr>
          <p:txBody>
            <a:bodyPr wrap="none" lIns="0" tIns="0" rIns="0" bIns="0" rtlCol="0" anchor="t" anchorCtr="0">
              <a:spAutoFit/>
            </a:bodyPr>
            <a:lstStyle/>
            <a:p>
              <a:r>
                <a:rPr lang="en-US" sz="2000" dirty="0" err="1" smtClean="0">
                  <a:latin typeface="+mj-lt"/>
                </a:rPr>
                <a:t>C</a:t>
              </a:r>
              <a:r>
                <a:rPr lang="en-US" sz="2000" baseline="-25000" dirty="0" err="1" smtClean="0">
                  <a:latin typeface="+mj-lt"/>
                </a:rPr>
                <a:t>b</a:t>
              </a:r>
              <a:r>
                <a:rPr lang="en-US" sz="2000" dirty="0" smtClean="0">
                  <a:latin typeface="+mj-lt"/>
                </a:rPr>
                <a:t> </a:t>
              </a:r>
              <a:r>
                <a:rPr lang="en-US" sz="2000" dirty="0"/>
                <a:t>←</a:t>
              </a:r>
              <a:r>
                <a:rPr lang="en-US" sz="2000" dirty="0" smtClean="0">
                  <a:latin typeface="+mj-lt"/>
                </a:rPr>
                <a:t> E(</a:t>
              </a:r>
              <a:r>
                <a:rPr lang="en-US" sz="2000" dirty="0" err="1" smtClean="0">
                  <a:latin typeface="+mj-lt"/>
                </a:rPr>
                <a:t>k,m</a:t>
              </a:r>
              <a:r>
                <a:rPr lang="en-US" sz="2000" baseline="-25000" dirty="0" err="1" smtClean="0">
                  <a:latin typeface="+mj-lt"/>
                </a:rPr>
                <a:t>b</a:t>
              </a:r>
              <a:r>
                <a:rPr lang="en-US" sz="2000" dirty="0" smtClean="0">
                  <a:latin typeface="+mj-lt"/>
                </a:rPr>
                <a:t>)</a:t>
              </a:r>
              <a:endParaRPr lang="en-US" sz="3200" dirty="0" smtClean="0"/>
            </a:p>
          </p:txBody>
        </p:sp>
      </p:grpSp>
      <p:sp>
        <p:nvSpPr>
          <p:cNvPr id="38" name="Rounded Rectangle 37"/>
          <p:cNvSpPr/>
          <p:nvPr/>
        </p:nvSpPr>
        <p:spPr>
          <a:xfrm>
            <a:off x="685800" y="2286000"/>
            <a:ext cx="1851660" cy="2325437"/>
          </a:xfrm>
          <a:prstGeom prst="round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r>
              <a:rPr lang="en-US" sz="2000" smtClean="0">
                <a:solidFill>
                  <a:schemeClr val="tx1"/>
                </a:solidFill>
                <a:latin typeface="Cambria"/>
                <a:cs typeface="Cambria"/>
              </a:rPr>
              <a:t>Stateless</a:t>
            </a:r>
            <a:br>
              <a:rPr lang="en-US" sz="2000" smtClean="0">
                <a:solidFill>
                  <a:schemeClr val="tx1"/>
                </a:solidFill>
                <a:latin typeface="Cambria"/>
                <a:cs typeface="Cambria"/>
              </a:rPr>
            </a:br>
            <a:r>
              <a:rPr lang="en-US" sz="2000" smtClean="0">
                <a:solidFill>
                  <a:schemeClr val="tx1"/>
                </a:solidFill>
                <a:latin typeface="Cambria"/>
                <a:cs typeface="Cambria"/>
              </a:rPr>
              <a:t>Challenger</a:t>
            </a:r>
            <a:r>
              <a:rPr lang="en-US" sz="2000" dirty="0" smtClean="0">
                <a:solidFill>
                  <a:schemeClr val="tx1"/>
                </a:solidFill>
                <a:latin typeface="Cambria"/>
                <a:cs typeface="Cambria"/>
              </a:rPr>
              <a:t>:</a:t>
            </a:r>
          </a:p>
          <a:p>
            <a:r>
              <a:rPr lang="en-US" sz="2000" u="sng" dirty="0" err="1" smtClean="0">
                <a:solidFill>
                  <a:schemeClr val="tx1"/>
                </a:solidFill>
                <a:latin typeface="Cambria"/>
                <a:cs typeface="Cambria"/>
              </a:rPr>
              <a:t>Init</a:t>
            </a:r>
            <a:r>
              <a:rPr lang="en-US" sz="2000" dirty="0" smtClean="0">
                <a:solidFill>
                  <a:schemeClr val="tx1"/>
                </a:solidFill>
                <a:latin typeface="Cambria"/>
                <a:cs typeface="Cambria"/>
              </a:rPr>
              <a:t/>
            </a:r>
            <a:br>
              <a:rPr lang="en-US" sz="2000" dirty="0" smtClean="0">
                <a:solidFill>
                  <a:schemeClr val="tx1"/>
                </a:solidFill>
                <a:latin typeface="Cambria"/>
                <a:cs typeface="Cambria"/>
              </a:rPr>
            </a:br>
            <a:r>
              <a:rPr lang="en-US" sz="2000" dirty="0" err="1" smtClean="0">
                <a:solidFill>
                  <a:schemeClr val="tx1"/>
                </a:solidFill>
                <a:latin typeface="Cambria"/>
                <a:cs typeface="Cambria"/>
              </a:rPr>
              <a:t>c</a:t>
            </a:r>
            <a:r>
              <a:rPr lang="en-US" sz="2000" dirty="0" err="1" smtClean="0">
                <a:ln w="0"/>
                <a:solidFill>
                  <a:schemeClr val="tx1"/>
                </a:solidFill>
                <a:effectLst>
                  <a:outerShdw blurRad="38100" dist="19050" dir="2700000" algn="tl" rotWithShape="0">
                    <a:schemeClr val="dk1">
                      <a:alpha val="40000"/>
                    </a:schemeClr>
                  </a:outerShdw>
                </a:effectLst>
                <a:latin typeface="Cambria"/>
                <a:cs typeface="Cambria"/>
              </a:rPr>
              <a:t>←</a:t>
            </a:r>
            <a:r>
              <a:rPr lang="en-US" sz="2000" dirty="0" err="1" smtClean="0">
                <a:solidFill>
                  <a:schemeClr val="tx1"/>
                </a:solidFill>
                <a:latin typeface="Cambria"/>
                <a:cs typeface="Cambria"/>
              </a:rPr>
              <a:t>rand</a:t>
            </a:r>
            <a:endParaRPr lang="en-US" sz="2000" dirty="0" smtClean="0">
              <a:solidFill>
                <a:schemeClr val="tx1"/>
              </a:solidFill>
              <a:latin typeface="Cambria"/>
              <a:cs typeface="Cambria"/>
            </a:endParaRPr>
          </a:p>
          <a:p>
            <a:r>
              <a:rPr lang="en-US" sz="2000" dirty="0" smtClean="0">
                <a:ln w="0"/>
                <a:solidFill>
                  <a:schemeClr val="tx1"/>
                </a:solidFill>
                <a:effectLst>
                  <a:outerShdw blurRad="38100" dist="19050" dir="2700000" algn="tl" rotWithShape="0">
                    <a:schemeClr val="dk1">
                      <a:alpha val="40000"/>
                    </a:schemeClr>
                  </a:outerShdw>
                </a:effectLst>
                <a:latin typeface="Cambria"/>
                <a:cs typeface="Cambria"/>
              </a:rPr>
              <a:t>k ← K</a:t>
            </a:r>
          </a:p>
          <a:p>
            <a:r>
              <a:rPr lang="en-US" sz="2000" u="sng" dirty="0" smtClean="0">
                <a:ln w="0"/>
                <a:solidFill>
                  <a:schemeClr val="tx1"/>
                </a:solidFill>
                <a:effectLst>
                  <a:outerShdw blurRad="38100" dist="19050" dir="2700000" algn="tl" rotWithShape="0">
                    <a:schemeClr val="dk1">
                      <a:alpha val="40000"/>
                    </a:schemeClr>
                  </a:outerShdw>
                </a:effectLst>
                <a:latin typeface="Cambria"/>
                <a:cs typeface="Cambria"/>
              </a:rPr>
              <a:t>On queries:</a:t>
            </a:r>
          </a:p>
          <a:p>
            <a:r>
              <a:rPr lang="en-US" sz="2000" dirty="0" smtClean="0">
                <a:ln w="0"/>
                <a:solidFill>
                  <a:schemeClr val="tx1"/>
                </a:solidFill>
                <a:effectLst>
                  <a:outerShdw blurRad="38100" dist="19050" dir="2700000" algn="tl" rotWithShape="0">
                    <a:schemeClr val="dk1">
                      <a:alpha val="40000"/>
                    </a:schemeClr>
                  </a:outerShdw>
                </a:effectLst>
                <a:cs typeface="Cambria"/>
              </a:rPr>
              <a:t>c’ ← rand</a:t>
            </a:r>
            <a:endParaRPr lang="en-US" sz="2000" dirty="0" smtClean="0">
              <a:ln w="0"/>
              <a:solidFill>
                <a:schemeClr val="tx1"/>
              </a:solidFill>
              <a:effectLst>
                <a:outerShdw blurRad="38100" dist="19050" dir="2700000" algn="tl" rotWithShape="0">
                  <a:schemeClr val="dk1">
                    <a:alpha val="40000"/>
                  </a:schemeClr>
                </a:outerShdw>
              </a:effectLst>
              <a:latin typeface="Cambria"/>
              <a:cs typeface="Cambria"/>
            </a:endParaRPr>
          </a:p>
        </p:txBody>
      </p:sp>
      <p:sp>
        <p:nvSpPr>
          <p:cNvPr id="40" name="Rounded Rectangle 39"/>
          <p:cNvSpPr/>
          <p:nvPr/>
        </p:nvSpPr>
        <p:spPr>
          <a:xfrm>
            <a:off x="6606540" y="2935037"/>
            <a:ext cx="1676400" cy="167640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noAutofit/>
          </a:bodyPr>
          <a:lstStyle/>
          <a:p>
            <a:pPr algn="ctr"/>
            <a:r>
              <a:rPr lang="en-US" sz="2400" dirty="0" smtClean="0">
                <a:solidFill>
                  <a:schemeClr val="tx1"/>
                </a:solidFill>
                <a:latin typeface="+mj-lt"/>
              </a:rPr>
              <a:t>Adversary A</a:t>
            </a:r>
          </a:p>
          <a:p>
            <a:pPr algn="ctr"/>
            <a:endParaRPr lang="en-US" sz="2400" dirty="0">
              <a:solidFill>
                <a:schemeClr val="tx1"/>
              </a:solidFill>
            </a:endParaRPr>
          </a:p>
          <a:p>
            <a:pPr algn="ctr"/>
            <a:endParaRPr lang="en-US" sz="2400" dirty="0" smtClean="0">
              <a:solidFill>
                <a:schemeClr val="tx1"/>
              </a:solidFill>
            </a:endParaRPr>
          </a:p>
        </p:txBody>
      </p:sp>
      <p:sp>
        <p:nvSpPr>
          <p:cNvPr id="7" name="Rounded Rectangle 6"/>
          <p:cNvSpPr/>
          <p:nvPr/>
        </p:nvSpPr>
        <p:spPr>
          <a:xfrm>
            <a:off x="990600" y="3048000"/>
            <a:ext cx="1447800" cy="609600"/>
          </a:xfrm>
          <a:prstGeom prst="roundRect">
            <a:avLst/>
          </a:prstGeom>
          <a:no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8" name="Rounded Rectangle 7"/>
          <p:cNvSpPr/>
          <p:nvPr/>
        </p:nvSpPr>
        <p:spPr>
          <a:xfrm>
            <a:off x="228600" y="5105401"/>
            <a:ext cx="5943600" cy="1752600"/>
          </a:xfrm>
          <a:prstGeom prst="round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0">
            <a:noAutofit/>
          </a:bodyPr>
          <a:lstStyle/>
          <a:p>
            <a:r>
              <a:rPr lang="en-US" sz="2000" dirty="0" smtClean="0">
                <a:solidFill>
                  <a:schemeClr val="bg1"/>
                </a:solidFill>
              </a:rPr>
              <a:t>Notes: </a:t>
            </a:r>
          </a:p>
          <a:p>
            <a:pPr marL="342900" indent="-342900">
              <a:buFontTx/>
              <a:buChar char="-"/>
            </a:pPr>
            <a:r>
              <a:rPr lang="en-US" sz="2000" dirty="0" smtClean="0">
                <a:solidFill>
                  <a:schemeClr val="bg1"/>
                </a:solidFill>
              </a:rPr>
              <a:t>Attacker does not know k.</a:t>
            </a:r>
          </a:p>
          <a:p>
            <a:pPr marL="342900" indent="-342900">
              <a:buFontTx/>
              <a:buChar char="-"/>
            </a:pPr>
            <a:r>
              <a:rPr lang="en-US" sz="2000" dirty="0" smtClean="0">
                <a:solidFill>
                  <a:schemeClr val="bg1"/>
                </a:solidFill>
              </a:rPr>
              <a:t>Attacker </a:t>
            </a:r>
            <a:r>
              <a:rPr lang="en-US" sz="2000" u="sng" dirty="0" smtClean="0">
                <a:solidFill>
                  <a:schemeClr val="bg1"/>
                </a:solidFill>
              </a:rPr>
              <a:t>does not know</a:t>
            </a:r>
            <a:r>
              <a:rPr lang="en-US" sz="2000" dirty="0" smtClean="0">
                <a:solidFill>
                  <a:schemeClr val="bg1"/>
                </a:solidFill>
              </a:rPr>
              <a:t> c</a:t>
            </a:r>
            <a:endParaRPr lang="en-US" sz="2000" dirty="0">
              <a:solidFill>
                <a:schemeClr val="bg1"/>
              </a:solidFill>
            </a:endParaRPr>
          </a:p>
          <a:p>
            <a:pPr marL="342900" indent="-342900">
              <a:buFontTx/>
              <a:buChar char="-"/>
            </a:pPr>
            <a:r>
              <a:rPr lang="en-US" sz="2000" dirty="0" smtClean="0">
                <a:solidFill>
                  <a:schemeClr val="bg1"/>
                </a:solidFill>
              </a:rPr>
              <a:t>To be secure, E(m) != E(m) </a:t>
            </a:r>
            <a:br>
              <a:rPr lang="en-US" sz="2000" dirty="0" smtClean="0">
                <a:solidFill>
                  <a:schemeClr val="bg1"/>
                </a:solidFill>
              </a:rPr>
            </a:br>
            <a:r>
              <a:rPr lang="en-US" sz="2000" dirty="0" smtClean="0">
                <a:solidFill>
                  <a:schemeClr val="bg1"/>
                </a:solidFill>
              </a:rPr>
              <a:t>(two encryptions same message not equal)</a:t>
            </a:r>
          </a:p>
        </p:txBody>
      </p:sp>
    </p:spTree>
    <p:extLst>
      <p:ext uri="{BB962C8B-B14F-4D97-AF65-F5344CB8AC3E}">
        <p14:creationId xmlns:p14="http://schemas.microsoft.com/office/powerpoint/2010/main" val="3823868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own Arrow 28"/>
          <p:cNvSpPr/>
          <p:nvPr/>
        </p:nvSpPr>
        <p:spPr>
          <a:xfrm>
            <a:off x="1600200" y="3103722"/>
            <a:ext cx="228600" cy="533400"/>
          </a:xfrm>
          <a:prstGeom prst="downArrow">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gn="ctr"/>
            <a:endParaRPr lang="en-US" sz="2400" dirty="0" smtClean="0">
              <a:solidFill>
                <a:schemeClr val="bg1"/>
              </a:solidFill>
            </a:endParaRPr>
          </a:p>
        </p:txBody>
      </p:sp>
      <p:sp>
        <p:nvSpPr>
          <p:cNvPr id="3" name="Content Placeholder 2"/>
          <p:cNvSpPr>
            <a:spLocks noGrp="1"/>
          </p:cNvSpPr>
          <p:nvPr>
            <p:ph idx="1"/>
          </p:nvPr>
        </p:nvSpPr>
        <p:spPr>
          <a:xfrm>
            <a:off x="457200" y="4648200"/>
            <a:ext cx="8229600" cy="1981200"/>
          </a:xfrm>
        </p:spPr>
        <p:txBody>
          <a:bodyPr>
            <a:normAutofit/>
          </a:bodyPr>
          <a:lstStyle/>
          <a:p>
            <a:pPr marL="0" indent="0">
              <a:lnSpc>
                <a:spcPct val="150000"/>
              </a:lnSpc>
              <a:buNone/>
            </a:pPr>
            <a:r>
              <a:rPr lang="en-US" dirty="0" smtClean="0"/>
              <a:t>Problem:</a:t>
            </a:r>
          </a:p>
          <a:p>
            <a:pPr marL="0" indent="0">
              <a:lnSpc>
                <a:spcPct val="150000"/>
              </a:lnSpc>
              <a:buNone/>
            </a:pPr>
            <a:r>
              <a:rPr lang="en-US" dirty="0"/>
              <a:t>	</a:t>
            </a:r>
            <a:r>
              <a:rPr lang="en-US" dirty="0" smtClean="0"/>
              <a:t>m</a:t>
            </a:r>
            <a:r>
              <a:rPr lang="en-US" baseline="-25000" dirty="0"/>
              <a:t>1</a:t>
            </a:r>
            <a:r>
              <a:rPr lang="en-US" dirty="0" smtClean="0"/>
              <a:t> = m</a:t>
            </a:r>
            <a:r>
              <a:rPr lang="en-US" baseline="-25000" dirty="0" smtClean="0"/>
              <a:t>2</a:t>
            </a:r>
            <a:r>
              <a:rPr lang="en-US" dirty="0" smtClean="0"/>
              <a:t> ⟶ c</a:t>
            </a:r>
            <a:r>
              <a:rPr lang="en-US" baseline="-25000" dirty="0" smtClean="0"/>
              <a:t>1</a:t>
            </a:r>
            <a:r>
              <a:rPr lang="en-US" dirty="0" smtClean="0"/>
              <a:t> = c</a:t>
            </a:r>
            <a:r>
              <a:rPr lang="en-US" baseline="-25000" dirty="0" smtClean="0"/>
              <a:t>2</a:t>
            </a:r>
          </a:p>
        </p:txBody>
      </p:sp>
      <p:sp>
        <p:nvSpPr>
          <p:cNvPr id="5" name="Slide Number Placeholder 4"/>
          <p:cNvSpPr>
            <a:spLocks noGrp="1"/>
          </p:cNvSpPr>
          <p:nvPr>
            <p:ph type="sldNum" sz="quarter" idx="12"/>
          </p:nvPr>
        </p:nvSpPr>
        <p:spPr/>
        <p:txBody>
          <a:bodyPr/>
          <a:lstStyle/>
          <a:p>
            <a:fld id="{A887439D-C917-4EDB-AE93-DD258BDEFED5}" type="slidenum">
              <a:rPr lang="en-US" smtClean="0"/>
              <a:t>35</a:t>
            </a:fld>
            <a:endParaRPr lang="en-US" dirty="0"/>
          </a:p>
        </p:txBody>
      </p:sp>
      <p:grpSp>
        <p:nvGrpSpPr>
          <p:cNvPr id="13" name="Group 12"/>
          <p:cNvGrpSpPr/>
          <p:nvPr/>
        </p:nvGrpSpPr>
        <p:grpSpPr>
          <a:xfrm>
            <a:off x="1143000" y="2532221"/>
            <a:ext cx="5715000" cy="457200"/>
            <a:chOff x="1143000" y="2514600"/>
            <a:chExt cx="5715000" cy="457200"/>
          </a:xfrm>
        </p:grpSpPr>
        <p:sp>
          <p:nvSpPr>
            <p:cNvPr id="4" name="Rectangle 3"/>
            <p:cNvSpPr/>
            <p:nvPr/>
          </p:nvSpPr>
          <p:spPr>
            <a:xfrm>
              <a:off x="1143000" y="2514600"/>
              <a:ext cx="11430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chemeClr val="tx1"/>
                  </a:solidFill>
                </a:rPr>
                <a:t>m</a:t>
              </a:r>
              <a:r>
                <a:rPr lang="en-US" sz="2400" baseline="-25000" dirty="0">
                  <a:solidFill>
                    <a:schemeClr val="tx1"/>
                  </a:solidFill>
                </a:rPr>
                <a:t>1</a:t>
              </a:r>
            </a:p>
          </p:txBody>
        </p:sp>
        <p:sp>
          <p:nvSpPr>
            <p:cNvPr id="6" name="Rectangle 5"/>
            <p:cNvSpPr/>
            <p:nvPr/>
          </p:nvSpPr>
          <p:spPr>
            <a:xfrm>
              <a:off x="2290618" y="2514600"/>
              <a:ext cx="11430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chemeClr val="tx1"/>
                  </a:solidFill>
                </a:rPr>
                <a:t>m</a:t>
              </a:r>
              <a:r>
                <a:rPr lang="en-US" sz="2400" baseline="-25000" dirty="0" smtClean="0">
                  <a:solidFill>
                    <a:schemeClr val="tx1"/>
                  </a:solidFill>
                </a:rPr>
                <a:t>2</a:t>
              </a:r>
            </a:p>
          </p:txBody>
        </p:sp>
        <p:sp>
          <p:nvSpPr>
            <p:cNvPr id="7" name="Rectangle 6"/>
            <p:cNvSpPr/>
            <p:nvPr/>
          </p:nvSpPr>
          <p:spPr>
            <a:xfrm>
              <a:off x="3433618" y="2514600"/>
              <a:ext cx="11430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chemeClr val="tx1"/>
                  </a:solidFill>
                </a:rPr>
                <a:t>m</a:t>
              </a:r>
              <a:r>
                <a:rPr lang="en-US" sz="2400" baseline="-25000" dirty="0">
                  <a:solidFill>
                    <a:schemeClr val="tx1"/>
                  </a:solidFill>
                </a:rPr>
                <a:t>3</a:t>
              </a:r>
            </a:p>
          </p:txBody>
        </p:sp>
        <p:sp>
          <p:nvSpPr>
            <p:cNvPr id="8" name="Rectangle 7"/>
            <p:cNvSpPr/>
            <p:nvPr/>
          </p:nvSpPr>
          <p:spPr>
            <a:xfrm>
              <a:off x="4576618" y="2514600"/>
              <a:ext cx="11430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chemeClr val="tx1"/>
                  </a:solidFill>
                </a:rPr>
                <a:t>m</a:t>
              </a:r>
              <a:r>
                <a:rPr lang="en-US" sz="2400" baseline="-25000" dirty="0" smtClean="0">
                  <a:solidFill>
                    <a:schemeClr val="tx1"/>
                  </a:solidFill>
                </a:rPr>
                <a:t>4</a:t>
              </a:r>
            </a:p>
          </p:txBody>
        </p:sp>
        <p:sp>
          <p:nvSpPr>
            <p:cNvPr id="9" name="Rectangle 8"/>
            <p:cNvSpPr/>
            <p:nvPr/>
          </p:nvSpPr>
          <p:spPr>
            <a:xfrm>
              <a:off x="5715000" y="2514600"/>
              <a:ext cx="11430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chemeClr val="tx1"/>
                  </a:solidFill>
                </a:rPr>
                <a:t>m</a:t>
              </a:r>
              <a:r>
                <a:rPr lang="en-US" sz="2400" baseline="-25000" dirty="0">
                  <a:solidFill>
                    <a:schemeClr val="tx1"/>
                  </a:solidFill>
                </a:rPr>
                <a:t>5</a:t>
              </a:r>
            </a:p>
          </p:txBody>
        </p:sp>
      </p:grpSp>
      <p:sp>
        <p:nvSpPr>
          <p:cNvPr id="10" name="Rectangle 9"/>
          <p:cNvSpPr/>
          <p:nvPr/>
        </p:nvSpPr>
        <p:spPr>
          <a:xfrm>
            <a:off x="7543800" y="2532221"/>
            <a:ext cx="11430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err="1" smtClean="0">
                <a:solidFill>
                  <a:schemeClr val="tx1"/>
                </a:solidFill>
              </a:rPr>
              <a:t>m</a:t>
            </a:r>
            <a:r>
              <a:rPr lang="en-US" sz="2400" baseline="-25000" dirty="0" err="1" smtClean="0">
                <a:solidFill>
                  <a:schemeClr val="tx1"/>
                </a:solidFill>
              </a:rPr>
              <a:t>n</a:t>
            </a:r>
            <a:endParaRPr lang="en-US" sz="2400" baseline="-25000" dirty="0">
              <a:solidFill>
                <a:schemeClr val="tx1"/>
              </a:solidFill>
            </a:endParaRPr>
          </a:p>
        </p:txBody>
      </p:sp>
      <p:sp>
        <p:nvSpPr>
          <p:cNvPr id="11" name="TextBox 10"/>
          <p:cNvSpPr txBox="1"/>
          <p:nvPr/>
        </p:nvSpPr>
        <p:spPr>
          <a:xfrm>
            <a:off x="304800" y="2514600"/>
            <a:ext cx="575094" cy="492443"/>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0" tIns="0" rIns="0" bIns="0" rtlCol="0" anchor="t" anchorCtr="0">
            <a:spAutoFit/>
          </a:bodyPr>
          <a:lstStyle/>
          <a:p>
            <a:r>
              <a:rPr lang="en-US" sz="3200" dirty="0" smtClean="0"/>
              <a:t>PT:</a:t>
            </a:r>
          </a:p>
        </p:txBody>
      </p:sp>
      <p:sp>
        <p:nvSpPr>
          <p:cNvPr id="12" name="TextBox 11"/>
          <p:cNvSpPr txBox="1"/>
          <p:nvPr/>
        </p:nvSpPr>
        <p:spPr>
          <a:xfrm>
            <a:off x="7018960" y="2637711"/>
            <a:ext cx="363881" cy="246221"/>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0" tIns="0" rIns="0" bIns="0" rtlCol="0" anchor="t" anchorCtr="0">
            <a:spAutoFit/>
          </a:bodyPr>
          <a:lstStyle/>
          <a:p>
            <a:pPr algn="ctr"/>
            <a:r>
              <a:rPr lang="en-US" sz="1600" i="1" dirty="0" smtClean="0"/>
              <a:t>• • •</a:t>
            </a:r>
          </a:p>
        </p:txBody>
      </p:sp>
      <p:grpSp>
        <p:nvGrpSpPr>
          <p:cNvPr id="16" name="Group 15"/>
          <p:cNvGrpSpPr/>
          <p:nvPr/>
        </p:nvGrpSpPr>
        <p:grpSpPr>
          <a:xfrm>
            <a:off x="1143000" y="3751421"/>
            <a:ext cx="5715000" cy="457200"/>
            <a:chOff x="1143000" y="2514600"/>
            <a:chExt cx="5715000" cy="457200"/>
          </a:xfrm>
        </p:grpSpPr>
        <p:sp>
          <p:nvSpPr>
            <p:cNvPr id="20" name="Rectangle 19"/>
            <p:cNvSpPr/>
            <p:nvPr/>
          </p:nvSpPr>
          <p:spPr>
            <a:xfrm>
              <a:off x="1143000" y="2514600"/>
              <a:ext cx="11430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chemeClr val="tx1"/>
                  </a:solidFill>
                </a:rPr>
                <a:t>c</a:t>
              </a:r>
              <a:r>
                <a:rPr lang="en-US" sz="2400" baseline="-25000" dirty="0">
                  <a:solidFill>
                    <a:schemeClr val="tx1"/>
                  </a:solidFill>
                </a:rPr>
                <a:t>1</a:t>
              </a:r>
            </a:p>
          </p:txBody>
        </p:sp>
        <p:sp>
          <p:nvSpPr>
            <p:cNvPr id="21" name="Rectangle 20"/>
            <p:cNvSpPr/>
            <p:nvPr/>
          </p:nvSpPr>
          <p:spPr>
            <a:xfrm>
              <a:off x="2290618" y="2514600"/>
              <a:ext cx="11430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chemeClr val="tx1"/>
                  </a:solidFill>
                </a:rPr>
                <a:t>c</a:t>
              </a:r>
              <a:r>
                <a:rPr lang="en-US" sz="2400" baseline="-25000" dirty="0" smtClean="0">
                  <a:solidFill>
                    <a:schemeClr val="tx1"/>
                  </a:solidFill>
                </a:rPr>
                <a:t>2</a:t>
              </a:r>
            </a:p>
          </p:txBody>
        </p:sp>
        <p:sp>
          <p:nvSpPr>
            <p:cNvPr id="22" name="Rectangle 21"/>
            <p:cNvSpPr/>
            <p:nvPr/>
          </p:nvSpPr>
          <p:spPr>
            <a:xfrm>
              <a:off x="3433618" y="2514600"/>
              <a:ext cx="11430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chemeClr val="tx1"/>
                  </a:solidFill>
                </a:rPr>
                <a:t>c</a:t>
              </a:r>
              <a:r>
                <a:rPr lang="en-US" sz="2400" baseline="-25000" dirty="0">
                  <a:solidFill>
                    <a:schemeClr val="tx1"/>
                  </a:solidFill>
                </a:rPr>
                <a:t>3</a:t>
              </a:r>
            </a:p>
          </p:txBody>
        </p:sp>
        <p:sp>
          <p:nvSpPr>
            <p:cNvPr id="23" name="Rectangle 22"/>
            <p:cNvSpPr/>
            <p:nvPr/>
          </p:nvSpPr>
          <p:spPr>
            <a:xfrm>
              <a:off x="4576618" y="2514600"/>
              <a:ext cx="11430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chemeClr val="tx1"/>
                  </a:solidFill>
                </a:rPr>
                <a:t>c</a:t>
              </a:r>
              <a:r>
                <a:rPr lang="en-US" sz="2400" baseline="-25000" dirty="0" smtClean="0">
                  <a:solidFill>
                    <a:schemeClr val="tx1"/>
                  </a:solidFill>
                </a:rPr>
                <a:t>4</a:t>
              </a:r>
            </a:p>
          </p:txBody>
        </p:sp>
        <p:sp>
          <p:nvSpPr>
            <p:cNvPr id="24" name="Rectangle 23"/>
            <p:cNvSpPr/>
            <p:nvPr/>
          </p:nvSpPr>
          <p:spPr>
            <a:xfrm>
              <a:off x="5715000" y="2514600"/>
              <a:ext cx="11430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chemeClr val="tx1"/>
                  </a:solidFill>
                </a:rPr>
                <a:t>c</a:t>
              </a:r>
              <a:r>
                <a:rPr lang="en-US" sz="2400" baseline="-25000" dirty="0">
                  <a:solidFill>
                    <a:schemeClr val="tx1"/>
                  </a:solidFill>
                </a:rPr>
                <a:t>5</a:t>
              </a:r>
            </a:p>
          </p:txBody>
        </p:sp>
      </p:grpSp>
      <p:sp>
        <p:nvSpPr>
          <p:cNvPr id="17" name="Rectangle 16"/>
          <p:cNvSpPr/>
          <p:nvPr/>
        </p:nvSpPr>
        <p:spPr>
          <a:xfrm>
            <a:off x="7543800" y="3751421"/>
            <a:ext cx="11430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err="1" smtClean="0">
                <a:solidFill>
                  <a:schemeClr val="tx1"/>
                </a:solidFill>
              </a:rPr>
              <a:t>c</a:t>
            </a:r>
            <a:r>
              <a:rPr lang="en-US" sz="2400" baseline="-25000" dirty="0" err="1">
                <a:solidFill>
                  <a:schemeClr val="tx1"/>
                </a:solidFill>
              </a:rPr>
              <a:t>n</a:t>
            </a:r>
            <a:endParaRPr lang="en-US" sz="2400" baseline="-25000" dirty="0">
              <a:solidFill>
                <a:schemeClr val="tx1"/>
              </a:solidFill>
            </a:endParaRPr>
          </a:p>
        </p:txBody>
      </p:sp>
      <p:sp>
        <p:nvSpPr>
          <p:cNvPr id="18" name="TextBox 17"/>
          <p:cNvSpPr txBox="1"/>
          <p:nvPr/>
        </p:nvSpPr>
        <p:spPr>
          <a:xfrm>
            <a:off x="304800" y="3733800"/>
            <a:ext cx="573490" cy="492443"/>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0" tIns="0" rIns="0" bIns="0" rtlCol="0" anchor="t" anchorCtr="0">
            <a:spAutoFit/>
          </a:bodyPr>
          <a:lstStyle/>
          <a:p>
            <a:r>
              <a:rPr lang="en-US" sz="3200" dirty="0"/>
              <a:t>C</a:t>
            </a:r>
            <a:r>
              <a:rPr lang="en-US" sz="3200" dirty="0" smtClean="0"/>
              <a:t>T:</a:t>
            </a:r>
          </a:p>
        </p:txBody>
      </p:sp>
      <p:sp>
        <p:nvSpPr>
          <p:cNvPr id="19" name="TextBox 18"/>
          <p:cNvSpPr txBox="1"/>
          <p:nvPr/>
        </p:nvSpPr>
        <p:spPr>
          <a:xfrm>
            <a:off x="7018960" y="3856911"/>
            <a:ext cx="363881" cy="246221"/>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0" tIns="0" rIns="0" bIns="0" rtlCol="0" anchor="t" anchorCtr="0">
            <a:spAutoFit/>
          </a:bodyPr>
          <a:lstStyle/>
          <a:p>
            <a:pPr algn="ctr"/>
            <a:r>
              <a:rPr lang="en-US" sz="1600" i="1" dirty="0" smtClean="0"/>
              <a:t>• • •</a:t>
            </a:r>
          </a:p>
        </p:txBody>
      </p:sp>
      <p:sp>
        <p:nvSpPr>
          <p:cNvPr id="25" name="Down Arrow 24"/>
          <p:cNvSpPr/>
          <p:nvPr/>
        </p:nvSpPr>
        <p:spPr>
          <a:xfrm>
            <a:off x="2747818" y="3103722"/>
            <a:ext cx="228600" cy="533400"/>
          </a:xfrm>
          <a:prstGeom prst="downArrow">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gn="ctr"/>
            <a:endParaRPr lang="en-US" sz="2400" dirty="0" smtClean="0">
              <a:solidFill>
                <a:schemeClr val="bg1"/>
              </a:solidFill>
            </a:endParaRPr>
          </a:p>
        </p:txBody>
      </p:sp>
      <p:sp>
        <p:nvSpPr>
          <p:cNvPr id="27" name="Title 26"/>
          <p:cNvSpPr>
            <a:spLocks noGrp="1"/>
          </p:cNvSpPr>
          <p:nvPr>
            <p:ph type="title"/>
          </p:nvPr>
        </p:nvSpPr>
        <p:spPr/>
        <p:txBody>
          <a:bodyPr/>
          <a:lstStyle/>
          <a:p>
            <a:r>
              <a:rPr lang="en-US" dirty="0" smtClean="0"/>
              <a:t>Electronic Code Book (ECB) Mode</a:t>
            </a:r>
            <a:endParaRPr lang="en-US" dirty="0"/>
          </a:p>
        </p:txBody>
      </p:sp>
      <p:sp>
        <p:nvSpPr>
          <p:cNvPr id="2" name="Rectangle 1"/>
          <p:cNvSpPr/>
          <p:nvPr/>
        </p:nvSpPr>
        <p:spPr>
          <a:xfrm>
            <a:off x="381000" y="3059668"/>
            <a:ext cx="1257075" cy="597931"/>
          </a:xfrm>
          <a:prstGeom prst="rect">
            <a:avLst/>
          </a:prstGeom>
          <a:noFill/>
        </p:spPr>
        <p:txBody>
          <a:bodyPr wrap="none" anchor="ctr">
            <a:noAutofit/>
          </a:bodyPr>
          <a:lstStyle/>
          <a:p>
            <a:r>
              <a:rPr lang="en-US" sz="2400" dirty="0"/>
              <a:t>E(k, </a:t>
            </a:r>
            <a:r>
              <a:rPr lang="en-US" sz="2400" dirty="0" smtClean="0"/>
              <a:t>m</a:t>
            </a:r>
            <a:r>
              <a:rPr lang="en-US" sz="2400" baseline="-25000" dirty="0" smtClean="0"/>
              <a:t>i</a:t>
            </a:r>
            <a:r>
              <a:rPr lang="en-US" sz="2400" dirty="0" smtClean="0"/>
              <a:t>)</a:t>
            </a:r>
            <a:endParaRPr lang="en-US" sz="2400" dirty="0"/>
          </a:p>
        </p:txBody>
      </p:sp>
      <p:sp>
        <p:nvSpPr>
          <p:cNvPr id="31" name="Down Arrow 30"/>
          <p:cNvSpPr/>
          <p:nvPr/>
        </p:nvSpPr>
        <p:spPr>
          <a:xfrm>
            <a:off x="3890818" y="3102028"/>
            <a:ext cx="228600" cy="533400"/>
          </a:xfrm>
          <a:prstGeom prst="downArrow">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gn="ctr"/>
            <a:endParaRPr lang="en-US" sz="2400" dirty="0" smtClean="0">
              <a:solidFill>
                <a:schemeClr val="bg1"/>
              </a:solidFill>
            </a:endParaRPr>
          </a:p>
        </p:txBody>
      </p:sp>
      <p:sp>
        <p:nvSpPr>
          <p:cNvPr id="32" name="Down Arrow 31"/>
          <p:cNvSpPr/>
          <p:nvPr/>
        </p:nvSpPr>
        <p:spPr>
          <a:xfrm>
            <a:off x="5033818" y="3071743"/>
            <a:ext cx="228600" cy="533400"/>
          </a:xfrm>
          <a:prstGeom prst="downArrow">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gn="ctr"/>
            <a:endParaRPr lang="en-US" sz="2400" dirty="0" smtClean="0">
              <a:solidFill>
                <a:schemeClr val="bg1"/>
              </a:solidFill>
            </a:endParaRPr>
          </a:p>
        </p:txBody>
      </p:sp>
      <p:sp>
        <p:nvSpPr>
          <p:cNvPr id="33" name="Down Arrow 32"/>
          <p:cNvSpPr/>
          <p:nvPr/>
        </p:nvSpPr>
        <p:spPr>
          <a:xfrm>
            <a:off x="6172200" y="3103722"/>
            <a:ext cx="228600" cy="533400"/>
          </a:xfrm>
          <a:prstGeom prst="downArrow">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gn="ctr"/>
            <a:endParaRPr lang="en-US" sz="2400" dirty="0" smtClean="0">
              <a:solidFill>
                <a:schemeClr val="bg1"/>
              </a:solidFill>
            </a:endParaRPr>
          </a:p>
        </p:txBody>
      </p:sp>
    </p:spTree>
    <p:extLst>
      <p:ext uri="{BB962C8B-B14F-4D97-AF65-F5344CB8AC3E}">
        <p14:creationId xmlns:p14="http://schemas.microsoft.com/office/powerpoint/2010/main" val="191830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ECB be secure?</a:t>
            </a:r>
            <a:endParaRPr lang="en-US" dirty="0"/>
          </a:p>
        </p:txBody>
      </p:sp>
      <p:sp>
        <p:nvSpPr>
          <p:cNvPr id="4" name="Slide Number Placeholder 3"/>
          <p:cNvSpPr>
            <a:spLocks noGrp="1"/>
          </p:cNvSpPr>
          <p:nvPr>
            <p:ph type="sldNum" sz="quarter" idx="12"/>
          </p:nvPr>
        </p:nvSpPr>
        <p:spPr/>
        <p:txBody>
          <a:bodyPr/>
          <a:lstStyle/>
          <a:p>
            <a:fld id="{A887439D-C917-4EDB-AE93-DD258BDEFED5}" type="slidenum">
              <a:rPr lang="en-US" smtClean="0"/>
              <a:t>36</a:t>
            </a:fld>
            <a:endParaRPr lang="en-US" dirty="0"/>
          </a:p>
        </p:txBody>
      </p:sp>
    </p:spTree>
    <p:extLst>
      <p:ext uri="{BB962C8B-B14F-4D97-AF65-F5344CB8AC3E}">
        <p14:creationId xmlns:p14="http://schemas.microsoft.com/office/powerpoint/2010/main" val="2273300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ECB be secure</a:t>
            </a:r>
            <a:endParaRPr lang="en-US" dirty="0"/>
          </a:p>
        </p:txBody>
      </p:sp>
      <p:sp>
        <p:nvSpPr>
          <p:cNvPr id="4" name="Slide Number Placeholder 3"/>
          <p:cNvSpPr>
            <a:spLocks noGrp="1"/>
          </p:cNvSpPr>
          <p:nvPr>
            <p:ph type="sldNum" sz="quarter" idx="12"/>
          </p:nvPr>
        </p:nvSpPr>
        <p:spPr/>
        <p:txBody>
          <a:bodyPr/>
          <a:lstStyle/>
          <a:p>
            <a:fld id="{A887439D-C917-4EDB-AE93-DD258BDEFED5}" type="slidenum">
              <a:rPr lang="en-US" smtClean="0"/>
              <a:t>37</a:t>
            </a:fld>
            <a:endParaRPr lang="en-US" dirty="0"/>
          </a:p>
        </p:txBody>
      </p:sp>
      <p:sp>
        <p:nvSpPr>
          <p:cNvPr id="6" name="Diamond 5"/>
          <p:cNvSpPr/>
          <p:nvPr/>
        </p:nvSpPr>
        <p:spPr>
          <a:xfrm>
            <a:off x="2743200" y="1981200"/>
            <a:ext cx="3810000" cy="990600"/>
          </a:xfrm>
          <a:prstGeom prst="diamond">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chemeClr val="tx1"/>
                </a:solidFill>
              </a:rPr>
              <a:t>Randomized?</a:t>
            </a:r>
          </a:p>
        </p:txBody>
      </p:sp>
      <p:sp>
        <p:nvSpPr>
          <p:cNvPr id="7" name="Diamond 6"/>
          <p:cNvSpPr/>
          <p:nvPr/>
        </p:nvSpPr>
        <p:spPr>
          <a:xfrm>
            <a:off x="2743200" y="3581400"/>
            <a:ext cx="3810000" cy="990600"/>
          </a:xfrm>
          <a:prstGeom prst="diamond">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err="1" smtClean="0">
                <a:solidFill>
                  <a:schemeClr val="tx1"/>
                </a:solidFill>
              </a:rPr>
              <a:t>Stateful</a:t>
            </a:r>
            <a:r>
              <a:rPr lang="en-US" sz="2400" dirty="0" smtClean="0">
                <a:solidFill>
                  <a:schemeClr val="tx1"/>
                </a:solidFill>
              </a:rPr>
              <a:t>? </a:t>
            </a:r>
          </a:p>
        </p:txBody>
      </p:sp>
      <p:sp>
        <p:nvSpPr>
          <p:cNvPr id="8" name="Rounded Rectangle 7"/>
          <p:cNvSpPr/>
          <p:nvPr/>
        </p:nvSpPr>
        <p:spPr>
          <a:xfrm>
            <a:off x="1371600" y="5257800"/>
            <a:ext cx="2057400" cy="762000"/>
          </a:xfrm>
          <a:prstGeom prst="round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Secure</a:t>
            </a:r>
          </a:p>
        </p:txBody>
      </p:sp>
      <p:sp>
        <p:nvSpPr>
          <p:cNvPr id="9" name="Rounded Rectangle 8"/>
          <p:cNvSpPr/>
          <p:nvPr/>
        </p:nvSpPr>
        <p:spPr>
          <a:xfrm>
            <a:off x="5524500" y="5257800"/>
            <a:ext cx="2057400" cy="762000"/>
          </a:xfrm>
          <a:prstGeom prst="round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Insecure</a:t>
            </a:r>
          </a:p>
        </p:txBody>
      </p:sp>
      <p:cxnSp>
        <p:nvCxnSpPr>
          <p:cNvPr id="11" name="Straight Arrow Connector 10"/>
          <p:cNvCxnSpPr>
            <a:stCxn id="6" idx="2"/>
            <a:endCxn id="7" idx="0"/>
          </p:cNvCxnSpPr>
          <p:nvPr/>
        </p:nvCxnSpPr>
        <p:spPr>
          <a:xfrm>
            <a:off x="4648200" y="2971800"/>
            <a:ext cx="0" cy="609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790582" y="3030378"/>
            <a:ext cx="497131" cy="492443"/>
          </a:xfrm>
          <a:prstGeom prst="rect">
            <a:avLst/>
          </a:prstGeom>
          <a:noFill/>
        </p:spPr>
        <p:txBody>
          <a:bodyPr wrap="none" lIns="0" tIns="0" rIns="0" bIns="0" rtlCol="0" anchor="t" anchorCtr="0">
            <a:spAutoFit/>
          </a:bodyPr>
          <a:lstStyle/>
          <a:p>
            <a:r>
              <a:rPr lang="en-US" sz="3200" dirty="0"/>
              <a:t>N</a:t>
            </a:r>
            <a:r>
              <a:rPr lang="en-US" sz="3200" dirty="0" smtClean="0"/>
              <a:t>o</a:t>
            </a:r>
          </a:p>
        </p:txBody>
      </p:sp>
      <p:sp>
        <p:nvSpPr>
          <p:cNvPr id="13" name="TextBox 12"/>
          <p:cNvSpPr txBox="1"/>
          <p:nvPr/>
        </p:nvSpPr>
        <p:spPr>
          <a:xfrm>
            <a:off x="6098236" y="4537711"/>
            <a:ext cx="497131" cy="492443"/>
          </a:xfrm>
          <a:prstGeom prst="rect">
            <a:avLst/>
          </a:prstGeom>
          <a:noFill/>
        </p:spPr>
        <p:txBody>
          <a:bodyPr wrap="none" lIns="0" tIns="0" rIns="0" bIns="0" rtlCol="0" anchor="t" anchorCtr="0">
            <a:spAutoFit/>
          </a:bodyPr>
          <a:lstStyle/>
          <a:p>
            <a:r>
              <a:rPr lang="en-US" sz="3200" dirty="0"/>
              <a:t>N</a:t>
            </a:r>
            <a:r>
              <a:rPr lang="en-US" sz="3200" dirty="0" smtClean="0"/>
              <a:t>o</a:t>
            </a:r>
          </a:p>
        </p:txBody>
      </p:sp>
      <p:cxnSp>
        <p:nvCxnSpPr>
          <p:cNvPr id="14" name="Straight Arrow Connector 13"/>
          <p:cNvCxnSpPr>
            <a:stCxn id="7" idx="2"/>
          </p:cNvCxnSpPr>
          <p:nvPr/>
        </p:nvCxnSpPr>
        <p:spPr>
          <a:xfrm>
            <a:off x="4648200" y="4572000"/>
            <a:ext cx="1219200" cy="6858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640545" y="1371600"/>
            <a:ext cx="0" cy="609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790582" y="1384387"/>
            <a:ext cx="577081" cy="492443"/>
          </a:xfrm>
          <a:prstGeom prst="rect">
            <a:avLst/>
          </a:prstGeom>
          <a:noFill/>
        </p:spPr>
        <p:txBody>
          <a:bodyPr wrap="none" lIns="0" tIns="0" rIns="0" bIns="0" rtlCol="0" anchor="t" anchorCtr="0">
            <a:spAutoFit/>
          </a:bodyPr>
          <a:lstStyle/>
          <a:p>
            <a:r>
              <a:rPr lang="en-US" sz="3200" dirty="0" err="1" smtClean="0"/>
              <a:t>Alg</a:t>
            </a:r>
            <a:endParaRPr lang="en-US" sz="3200" dirty="0" smtClean="0"/>
          </a:p>
        </p:txBody>
      </p:sp>
      <p:cxnSp>
        <p:nvCxnSpPr>
          <p:cNvPr id="20" name="Elbow Connector 19"/>
          <p:cNvCxnSpPr>
            <a:stCxn id="6" idx="1"/>
            <a:endCxn id="8" idx="0"/>
          </p:cNvCxnSpPr>
          <p:nvPr/>
        </p:nvCxnSpPr>
        <p:spPr>
          <a:xfrm rot="10800000" flipV="1">
            <a:off x="2400300" y="2476500"/>
            <a:ext cx="342900" cy="2781300"/>
          </a:xfrm>
          <a:prstGeom prst="bentConnector2">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7" idx="1"/>
            <a:endCxn id="8" idx="0"/>
          </p:cNvCxnSpPr>
          <p:nvPr/>
        </p:nvCxnSpPr>
        <p:spPr>
          <a:xfrm rot="10800000" flipV="1">
            <a:off x="2400300" y="4076700"/>
            <a:ext cx="342900" cy="1181100"/>
          </a:xfrm>
          <a:prstGeom prst="bentConnector2">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524000" y="2784156"/>
            <a:ext cx="610544" cy="492443"/>
          </a:xfrm>
          <a:prstGeom prst="rect">
            <a:avLst/>
          </a:prstGeom>
          <a:noFill/>
        </p:spPr>
        <p:txBody>
          <a:bodyPr wrap="none" lIns="0" tIns="0" rIns="0" bIns="0" rtlCol="0" anchor="t" anchorCtr="0">
            <a:spAutoFit/>
          </a:bodyPr>
          <a:lstStyle/>
          <a:p>
            <a:r>
              <a:rPr lang="en-US" sz="3200" dirty="0" smtClean="0"/>
              <a:t>Yes</a:t>
            </a:r>
          </a:p>
        </p:txBody>
      </p:sp>
    </p:spTree>
    <p:extLst>
      <p:ext uri="{BB962C8B-B14F-4D97-AF65-F5344CB8AC3E}">
        <p14:creationId xmlns:p14="http://schemas.microsoft.com/office/powerpoint/2010/main" val="3654154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possibly go wrong?</a:t>
            </a:r>
            <a:endParaRPr lang="en-US" dirty="0"/>
          </a:p>
        </p:txBody>
      </p:sp>
      <p:sp>
        <p:nvSpPr>
          <p:cNvPr id="5" name="Slide Number Placeholder 4"/>
          <p:cNvSpPr>
            <a:spLocks noGrp="1"/>
          </p:cNvSpPr>
          <p:nvPr>
            <p:ph type="sldNum" sz="quarter" idx="12"/>
          </p:nvPr>
        </p:nvSpPr>
        <p:spPr/>
        <p:txBody>
          <a:bodyPr/>
          <a:lstStyle/>
          <a:p>
            <a:fld id="{A887439D-C917-4EDB-AE93-DD258BDEFED5}" type="slidenum">
              <a:rPr lang="en-US" smtClean="0"/>
              <a:t>38</a:t>
            </a:fld>
            <a:endParaRPr lang="en-US" dirty="0"/>
          </a:p>
        </p:txBody>
      </p:sp>
      <p:sp>
        <p:nvSpPr>
          <p:cNvPr id="28" name="TextBox 27"/>
          <p:cNvSpPr txBox="1"/>
          <p:nvPr/>
        </p:nvSpPr>
        <p:spPr>
          <a:xfrm>
            <a:off x="2142133" y="1796716"/>
            <a:ext cx="1557734" cy="492443"/>
          </a:xfrm>
          <a:prstGeom prst="rect">
            <a:avLst/>
          </a:prstGeom>
          <a:noFill/>
        </p:spPr>
        <p:txBody>
          <a:bodyPr wrap="none" lIns="0" tIns="0" rIns="0" bIns="0" rtlCol="0" anchor="t" anchorCtr="0">
            <a:spAutoFit/>
          </a:bodyPr>
          <a:lstStyle/>
          <a:p>
            <a:r>
              <a:rPr lang="en-US" sz="3200" dirty="0" smtClean="0"/>
              <a:t>Plaintext</a:t>
            </a:r>
          </a:p>
        </p:txBody>
      </p:sp>
      <p:sp>
        <p:nvSpPr>
          <p:cNvPr id="29" name="TextBox 28"/>
          <p:cNvSpPr txBox="1"/>
          <p:nvPr/>
        </p:nvSpPr>
        <p:spPr>
          <a:xfrm>
            <a:off x="5176870" y="1796716"/>
            <a:ext cx="1838260" cy="492443"/>
          </a:xfrm>
          <a:prstGeom prst="rect">
            <a:avLst/>
          </a:prstGeom>
          <a:noFill/>
        </p:spPr>
        <p:txBody>
          <a:bodyPr wrap="none" lIns="0" tIns="0" rIns="0" bIns="0" rtlCol="0" anchor="t" anchorCtr="0">
            <a:spAutoFit/>
          </a:bodyPr>
          <a:lstStyle/>
          <a:p>
            <a:r>
              <a:rPr lang="en-US" sz="3200" dirty="0" err="1" smtClean="0"/>
              <a:t>Ciphertext</a:t>
            </a:r>
            <a:endParaRPr lang="en-US" sz="3200" dirty="0" smtClean="0"/>
          </a:p>
        </p:txBody>
      </p:sp>
      <p:pic>
        <p:nvPicPr>
          <p:cNvPr id="32" name="Content Placeholder 3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2552700"/>
            <a:ext cx="2489200" cy="2743200"/>
          </a:xfr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400" y="2552700"/>
            <a:ext cx="2489200" cy="2743200"/>
          </a:xfrm>
          <a:prstGeom prst="rect">
            <a:avLst/>
          </a:prstGeom>
        </p:spPr>
      </p:pic>
      <p:sp>
        <p:nvSpPr>
          <p:cNvPr id="30" name="Rectangle 29"/>
          <p:cNvSpPr/>
          <p:nvPr/>
        </p:nvSpPr>
        <p:spPr>
          <a:xfrm>
            <a:off x="4419600" y="2286000"/>
            <a:ext cx="3352800" cy="3276600"/>
          </a:xfrm>
          <a:prstGeom prst="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34" name="TextBox 33"/>
          <p:cNvSpPr txBox="1"/>
          <p:nvPr/>
        </p:nvSpPr>
        <p:spPr>
          <a:xfrm>
            <a:off x="3681244" y="5715000"/>
            <a:ext cx="1781513" cy="215444"/>
          </a:xfrm>
          <a:prstGeom prst="rect">
            <a:avLst/>
          </a:prstGeom>
          <a:noFill/>
        </p:spPr>
        <p:txBody>
          <a:bodyPr wrap="none" lIns="0" tIns="0" rIns="0" bIns="0" rtlCol="0" anchor="t" anchorCtr="0">
            <a:spAutoFit/>
          </a:bodyPr>
          <a:lstStyle/>
          <a:p>
            <a:pPr algn="ctr"/>
            <a:r>
              <a:rPr lang="en-US" sz="1400" dirty="0" smtClean="0"/>
              <a:t>Images from Wikipedia</a:t>
            </a:r>
          </a:p>
        </p:txBody>
      </p:sp>
    </p:spTree>
    <p:extLst>
      <p:ext uri="{BB962C8B-B14F-4D97-AF65-F5344CB8AC3E}">
        <p14:creationId xmlns:p14="http://schemas.microsoft.com/office/powerpoint/2010/main" val="219968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security for ECB mode</a:t>
            </a:r>
            <a:endParaRPr lang="en-US" dirty="0"/>
          </a:p>
        </p:txBody>
      </p:sp>
      <p:sp>
        <p:nvSpPr>
          <p:cNvPr id="5" name="Slide Number Placeholder 4"/>
          <p:cNvSpPr>
            <a:spLocks noGrp="1"/>
          </p:cNvSpPr>
          <p:nvPr>
            <p:ph type="sldNum" sz="quarter" idx="12"/>
          </p:nvPr>
        </p:nvSpPr>
        <p:spPr/>
        <p:txBody>
          <a:bodyPr/>
          <a:lstStyle/>
          <a:p>
            <a:fld id="{A887439D-C917-4EDB-AE93-DD258BDEFED5}" type="slidenum">
              <a:rPr lang="en-US" smtClean="0"/>
              <a:t>39</a:t>
            </a:fld>
            <a:endParaRPr lang="en-US" dirty="0"/>
          </a:p>
        </p:txBody>
      </p:sp>
      <p:sp>
        <p:nvSpPr>
          <p:cNvPr id="3" name="Content Placeholder 2"/>
          <p:cNvSpPr>
            <a:spLocks noGrp="1"/>
          </p:cNvSpPr>
          <p:nvPr>
            <p:ph idx="1"/>
          </p:nvPr>
        </p:nvSpPr>
        <p:spPr/>
        <p:txBody>
          <a:bodyPr/>
          <a:lstStyle/>
          <a:p>
            <a:pPr marL="0" indent="0">
              <a:buNone/>
            </a:pPr>
            <a:r>
              <a:rPr lang="en-US" dirty="0" smtClean="0"/>
              <a:t>ECB is not semantically secure for messages that contain more than one block</a:t>
            </a:r>
            <a:endParaRPr lang="en-US" dirty="0"/>
          </a:p>
        </p:txBody>
      </p:sp>
      <p:sp>
        <p:nvSpPr>
          <p:cNvPr id="17" name="Rectangle 16"/>
          <p:cNvSpPr/>
          <p:nvPr/>
        </p:nvSpPr>
        <p:spPr>
          <a:xfrm>
            <a:off x="551873" y="2935037"/>
            <a:ext cx="8077200" cy="2286000"/>
          </a:xfrm>
          <a:prstGeom prst="rect">
            <a:avLst/>
          </a:prstGeom>
          <a:solidFill>
            <a:schemeClr val="bg1"/>
          </a:solid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tx1"/>
              </a:solidFill>
              <a:latin typeface="+mj-lt"/>
            </a:endParaRPr>
          </a:p>
        </p:txBody>
      </p:sp>
      <p:sp>
        <p:nvSpPr>
          <p:cNvPr id="18" name="Rounded Rectangle 17"/>
          <p:cNvSpPr/>
          <p:nvPr/>
        </p:nvSpPr>
        <p:spPr>
          <a:xfrm>
            <a:off x="861060" y="3239837"/>
            <a:ext cx="1676400" cy="1676400"/>
          </a:xfrm>
          <a:prstGeom prst="round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latin typeface="+mj-lt"/>
              </a:rPr>
              <a:t>Challenger</a:t>
            </a:r>
          </a:p>
          <a:p>
            <a:pPr algn="ctr"/>
            <a:endParaRPr lang="en-US" sz="2400" dirty="0">
              <a:solidFill>
                <a:schemeClr val="tx1"/>
              </a:solidFill>
            </a:endParaRPr>
          </a:p>
          <a:p>
            <a:pPr algn="ctr"/>
            <a:r>
              <a:rPr lang="en-US" sz="2400" dirty="0">
                <a:ln w="0"/>
                <a:solidFill>
                  <a:schemeClr val="tx1"/>
                </a:solidFill>
                <a:effectLst>
                  <a:outerShdw blurRad="38100" dist="19050" dir="2700000" algn="tl" rotWithShape="0">
                    <a:schemeClr val="dk1">
                      <a:alpha val="40000"/>
                    </a:schemeClr>
                  </a:outerShdw>
                </a:effectLst>
                <a:latin typeface="+mj-lt"/>
              </a:rPr>
              <a:t>k</a:t>
            </a:r>
            <a:r>
              <a:rPr lang="en-US" sz="2400" dirty="0" smtClean="0">
                <a:ln w="0"/>
                <a:solidFill>
                  <a:schemeClr val="tx1"/>
                </a:solidFill>
                <a:effectLst>
                  <a:outerShdw blurRad="38100" dist="19050" dir="2700000" algn="tl" rotWithShape="0">
                    <a:schemeClr val="dk1">
                      <a:alpha val="40000"/>
                    </a:schemeClr>
                  </a:outerShdw>
                </a:effectLst>
                <a:latin typeface="+mj-lt"/>
              </a:rPr>
              <a:t> ← K</a:t>
            </a:r>
          </a:p>
        </p:txBody>
      </p:sp>
      <p:cxnSp>
        <p:nvCxnSpPr>
          <p:cNvPr id="20" name="Straight Arrow Connector 19"/>
          <p:cNvCxnSpPr/>
          <p:nvPr/>
        </p:nvCxnSpPr>
        <p:spPr>
          <a:xfrm flipH="1">
            <a:off x="2537460" y="3962400"/>
            <a:ext cx="406908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2537460" y="4230437"/>
            <a:ext cx="4069080" cy="0"/>
          </a:xfrm>
          <a:prstGeom prst="straightConnector1">
            <a:avLst/>
          </a:prstGeom>
          <a:ln w="28575" cap="rnd" cmpd="sng">
            <a:solidFill>
              <a:schemeClr val="tx1"/>
            </a:solidFill>
            <a:miter lim="800000"/>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691092" y="2630237"/>
            <a:ext cx="0" cy="609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6248" y="2586182"/>
            <a:ext cx="1241752" cy="311847"/>
          </a:xfrm>
          <a:prstGeom prst="rect">
            <a:avLst/>
          </a:prstGeom>
        </p:spPr>
      </p:pic>
      <p:grpSp>
        <p:nvGrpSpPr>
          <p:cNvPr id="32" name="Group 31"/>
          <p:cNvGrpSpPr/>
          <p:nvPr/>
        </p:nvGrpSpPr>
        <p:grpSpPr>
          <a:xfrm>
            <a:off x="6606540" y="3239837"/>
            <a:ext cx="1676400" cy="1676400"/>
            <a:chOff x="6477000" y="2590800"/>
            <a:chExt cx="1676400" cy="1676400"/>
          </a:xfrm>
          <a:solidFill>
            <a:schemeClr val="accent1"/>
          </a:solidFill>
        </p:grpSpPr>
        <p:sp>
          <p:nvSpPr>
            <p:cNvPr id="33" name="Rounded Rectangle 32"/>
            <p:cNvSpPr/>
            <p:nvPr/>
          </p:nvSpPr>
          <p:spPr>
            <a:xfrm>
              <a:off x="6477000" y="2590800"/>
              <a:ext cx="1676400" cy="167640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noAutofit/>
            </a:bodyPr>
            <a:lstStyle/>
            <a:p>
              <a:pPr algn="ctr"/>
              <a:r>
                <a:rPr lang="en-US" sz="2400" dirty="0" smtClean="0">
                  <a:solidFill>
                    <a:schemeClr val="tx1"/>
                  </a:solidFill>
                  <a:latin typeface="+mj-lt"/>
                </a:rPr>
                <a:t>Adversary A</a:t>
              </a:r>
            </a:p>
            <a:p>
              <a:pPr algn="ctr"/>
              <a:endParaRPr lang="en-US" sz="2400" dirty="0">
                <a:solidFill>
                  <a:schemeClr val="tx1"/>
                </a:solidFill>
              </a:endParaRPr>
            </a:p>
            <a:p>
              <a:pPr algn="ctr"/>
              <a:endParaRPr lang="en-US" sz="2400" dirty="0" smtClean="0">
                <a:solidFill>
                  <a:schemeClr val="tx1"/>
                </a:solidFill>
              </a:endParaRP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8955" y="3200400"/>
              <a:ext cx="1092489" cy="819367"/>
            </a:xfrm>
            <a:prstGeom prst="rect">
              <a:avLst/>
            </a:prstGeom>
            <a:noFill/>
          </p:spPr>
        </p:pic>
      </p:grpSp>
      <p:sp>
        <p:nvSpPr>
          <p:cNvPr id="4" name="TextBox 3"/>
          <p:cNvSpPr txBox="1"/>
          <p:nvPr/>
        </p:nvSpPr>
        <p:spPr>
          <a:xfrm>
            <a:off x="4097178" y="3283892"/>
            <a:ext cx="1984967" cy="1107996"/>
          </a:xfrm>
          <a:prstGeom prst="rect">
            <a:avLst/>
          </a:prstGeom>
          <a:noFill/>
        </p:spPr>
        <p:txBody>
          <a:bodyPr wrap="none" lIns="0" tIns="0" rIns="0" bIns="0" rtlCol="0" anchor="t" anchorCtr="0">
            <a:spAutoFit/>
          </a:bodyPr>
          <a:lstStyle/>
          <a:p>
            <a:r>
              <a:rPr lang="en-US" sz="2000" dirty="0">
                <a:latin typeface="+mj-lt"/>
              </a:rPr>
              <a:t>m</a:t>
            </a:r>
            <a:r>
              <a:rPr lang="en-US" sz="2000" baseline="-25000" dirty="0">
                <a:latin typeface="+mj-lt"/>
              </a:rPr>
              <a:t>0</a:t>
            </a:r>
            <a:r>
              <a:rPr lang="en-US" sz="2000" dirty="0">
                <a:latin typeface="+mj-lt"/>
              </a:rPr>
              <a:t> = “Hello World</a:t>
            </a:r>
            <a:r>
              <a:rPr lang="en-US" sz="2000" dirty="0" smtClean="0">
                <a:latin typeface="+mj-lt"/>
              </a:rPr>
              <a:t>”</a:t>
            </a:r>
          </a:p>
          <a:p>
            <a:r>
              <a:rPr lang="en-US" sz="2000" dirty="0" smtClean="0">
                <a:latin typeface="+mj-lt"/>
              </a:rPr>
              <a:t>m</a:t>
            </a:r>
            <a:r>
              <a:rPr lang="en-US" sz="2000" baseline="-25000" dirty="0" smtClean="0">
                <a:latin typeface="+mj-lt"/>
              </a:rPr>
              <a:t>1</a:t>
            </a:r>
            <a:r>
              <a:rPr lang="en-US" sz="2000" dirty="0" smtClean="0">
                <a:latin typeface="+mj-lt"/>
              </a:rPr>
              <a:t> = “Hello </a:t>
            </a:r>
            <a:r>
              <a:rPr lang="en-US" sz="2000" dirty="0" err="1" smtClean="0">
                <a:latin typeface="+mj-lt"/>
              </a:rPr>
              <a:t>Hello</a:t>
            </a:r>
            <a:r>
              <a:rPr lang="en-US" sz="2000" dirty="0" smtClean="0">
                <a:latin typeface="+mj-lt"/>
              </a:rPr>
              <a:t>”</a:t>
            </a:r>
            <a:endParaRPr lang="en-US" sz="2000" dirty="0">
              <a:latin typeface="+mj-lt"/>
            </a:endParaRPr>
          </a:p>
          <a:p>
            <a:endParaRPr lang="en-US" sz="3200" dirty="0" smtClean="0"/>
          </a:p>
        </p:txBody>
      </p:sp>
      <p:sp>
        <p:nvSpPr>
          <p:cNvPr id="6" name="Right Brace 5"/>
          <p:cNvSpPr/>
          <p:nvPr/>
        </p:nvSpPr>
        <p:spPr>
          <a:xfrm rot="16200000">
            <a:off x="5300233" y="2690960"/>
            <a:ext cx="100871" cy="1185862"/>
          </a:xfrm>
          <a:prstGeom prst="rightBrace">
            <a:avLst>
              <a:gd name="adj1" fmla="val 83805"/>
              <a:gd name="adj2" fmla="val 50000"/>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4919909" y="2955131"/>
            <a:ext cx="861518" cy="215444"/>
          </a:xfrm>
          <a:prstGeom prst="rect">
            <a:avLst/>
          </a:prstGeom>
          <a:noFill/>
        </p:spPr>
        <p:txBody>
          <a:bodyPr wrap="none" lIns="0" tIns="0" rIns="0" bIns="0" rtlCol="0" anchor="t" anchorCtr="0">
            <a:spAutoFit/>
          </a:bodyPr>
          <a:lstStyle/>
          <a:p>
            <a:r>
              <a:rPr lang="en-US" sz="1400" dirty="0" smtClean="0"/>
              <a:t>Two blocks</a:t>
            </a:r>
          </a:p>
        </p:txBody>
      </p:sp>
      <p:sp>
        <p:nvSpPr>
          <p:cNvPr id="16" name="TextBox 15"/>
          <p:cNvSpPr txBox="1"/>
          <p:nvPr/>
        </p:nvSpPr>
        <p:spPr>
          <a:xfrm>
            <a:off x="3618214" y="4325778"/>
            <a:ext cx="1907573" cy="307777"/>
          </a:xfrm>
          <a:prstGeom prst="rect">
            <a:avLst/>
          </a:prstGeom>
          <a:noFill/>
        </p:spPr>
        <p:txBody>
          <a:bodyPr wrap="none" lIns="0" tIns="0" rIns="0" bIns="0" rtlCol="0" anchor="t" anchorCtr="0">
            <a:spAutoFit/>
          </a:bodyPr>
          <a:lstStyle/>
          <a:p>
            <a:r>
              <a:rPr lang="en-US" sz="2000" dirty="0" smtClean="0"/>
              <a:t>(c</a:t>
            </a:r>
            <a:r>
              <a:rPr lang="en-US" sz="2000" baseline="-25000" dirty="0" smtClean="0"/>
              <a:t>1</a:t>
            </a:r>
            <a:r>
              <a:rPr lang="en-US" sz="2000" dirty="0" smtClean="0"/>
              <a:t>, c</a:t>
            </a:r>
            <a:r>
              <a:rPr lang="en-US" sz="2000" baseline="-25000" dirty="0" smtClean="0"/>
              <a:t>2</a:t>
            </a:r>
            <a:r>
              <a:rPr lang="en-US" sz="2000" dirty="0" smtClean="0"/>
              <a:t>) ← E(</a:t>
            </a:r>
            <a:r>
              <a:rPr lang="en-US" sz="2000" dirty="0" err="1" smtClean="0"/>
              <a:t>k,</a:t>
            </a:r>
            <a:r>
              <a:rPr lang="en-US" sz="2000" b="1" dirty="0" err="1" smtClean="0"/>
              <a:t>m</a:t>
            </a:r>
            <a:r>
              <a:rPr lang="en-US" sz="2000" b="1" baseline="-25000" dirty="0" err="1" smtClean="0"/>
              <a:t>b</a:t>
            </a:r>
            <a:r>
              <a:rPr lang="en-US" sz="2000" dirty="0"/>
              <a:t>)</a:t>
            </a:r>
            <a:endParaRPr lang="en-US" sz="2000" dirty="0" smtClean="0"/>
          </a:p>
        </p:txBody>
      </p:sp>
      <p:cxnSp>
        <p:nvCxnSpPr>
          <p:cNvPr id="35" name="Straight Arrow Connector 34"/>
          <p:cNvCxnSpPr/>
          <p:nvPr/>
        </p:nvCxnSpPr>
        <p:spPr>
          <a:xfrm>
            <a:off x="7450196" y="4916237"/>
            <a:ext cx="0" cy="609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374734" y="5525837"/>
            <a:ext cx="2140009" cy="738664"/>
          </a:xfrm>
          <a:prstGeom prst="rect">
            <a:avLst/>
          </a:prstGeom>
          <a:noFill/>
          <a:ln>
            <a:solidFill>
              <a:schemeClr val="tx1"/>
            </a:solidFill>
          </a:ln>
        </p:spPr>
        <p:txBody>
          <a:bodyPr wrap="none" lIns="0" tIns="0" rIns="0" bIns="0" rtlCol="0" anchor="t" anchorCtr="0">
            <a:spAutoFit/>
          </a:bodyPr>
          <a:lstStyle/>
          <a:p>
            <a:pPr algn="ctr"/>
            <a:r>
              <a:rPr lang="en-US" sz="2400" dirty="0">
                <a:latin typeface="+mj-lt"/>
              </a:rPr>
              <a:t>i</a:t>
            </a:r>
            <a:r>
              <a:rPr lang="en-US" sz="2400" dirty="0" smtClean="0">
                <a:latin typeface="+mj-lt"/>
              </a:rPr>
              <a:t>f c</a:t>
            </a:r>
            <a:r>
              <a:rPr lang="en-US" sz="2400" baseline="-25000" dirty="0" smtClean="0">
                <a:latin typeface="+mj-lt"/>
              </a:rPr>
              <a:t>1</a:t>
            </a:r>
            <a:r>
              <a:rPr lang="en-US" sz="2400" dirty="0" smtClean="0">
                <a:latin typeface="+mj-lt"/>
              </a:rPr>
              <a:t> = c</a:t>
            </a:r>
            <a:r>
              <a:rPr lang="en-US" sz="2400" baseline="-25000" dirty="0" smtClean="0">
                <a:latin typeface="+mj-lt"/>
              </a:rPr>
              <a:t>2</a:t>
            </a:r>
            <a:r>
              <a:rPr lang="en-US" sz="2400" dirty="0" smtClean="0">
                <a:latin typeface="+mj-lt"/>
              </a:rPr>
              <a:t> output 1</a:t>
            </a:r>
            <a:br>
              <a:rPr lang="en-US" sz="2400" dirty="0" smtClean="0">
                <a:latin typeface="+mj-lt"/>
              </a:rPr>
            </a:br>
            <a:r>
              <a:rPr lang="en-US" sz="2400" dirty="0" smtClean="0">
                <a:latin typeface="+mj-lt"/>
              </a:rPr>
              <a:t>else output 0</a:t>
            </a:r>
          </a:p>
        </p:txBody>
      </p:sp>
      <p:sp>
        <p:nvSpPr>
          <p:cNvPr id="37" name="TextBox 36"/>
          <p:cNvSpPr txBox="1"/>
          <p:nvPr/>
        </p:nvSpPr>
        <p:spPr>
          <a:xfrm>
            <a:off x="551873" y="6038998"/>
            <a:ext cx="2934906" cy="492443"/>
          </a:xfrm>
          <a:prstGeom prst="rect">
            <a:avLst/>
          </a:prstGeom>
          <a:noFill/>
        </p:spPr>
        <p:txBody>
          <a:bodyPr wrap="none" lIns="0" tIns="0" rIns="0" bIns="0" rtlCol="0" anchor="t" anchorCtr="0">
            <a:spAutoFit/>
          </a:bodyPr>
          <a:lstStyle/>
          <a:p>
            <a:r>
              <a:rPr lang="en-US" sz="3200" dirty="0" err="1" smtClean="0"/>
              <a:t>Adv</a:t>
            </a:r>
            <a:r>
              <a:rPr lang="en-US" sz="3200" baseline="-25000" dirty="0" err="1" smtClean="0"/>
              <a:t>SS</a:t>
            </a:r>
            <a:r>
              <a:rPr lang="en-US" sz="3200" dirty="0" smtClean="0"/>
              <a:t>[A,ECB] = 1</a:t>
            </a:r>
          </a:p>
        </p:txBody>
      </p:sp>
      <p:sp>
        <p:nvSpPr>
          <p:cNvPr id="38" name="Rectangle 37"/>
          <p:cNvSpPr/>
          <p:nvPr/>
        </p:nvSpPr>
        <p:spPr>
          <a:xfrm>
            <a:off x="3124200" y="5895169"/>
            <a:ext cx="494014" cy="810431"/>
          </a:xfrm>
          <a:prstGeom prst="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24" name="Rectangle 23"/>
          <p:cNvSpPr/>
          <p:nvPr/>
        </p:nvSpPr>
        <p:spPr>
          <a:xfrm>
            <a:off x="6357892" y="5486400"/>
            <a:ext cx="2328908" cy="810431"/>
          </a:xfrm>
          <a:prstGeom prst="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Tree>
    <p:extLst>
      <p:ext uri="{BB962C8B-B14F-4D97-AF65-F5344CB8AC3E}">
        <p14:creationId xmlns:p14="http://schemas.microsoft.com/office/powerpoint/2010/main" val="270443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8"/>
                                        </p:tgtEl>
                                      </p:cBhvr>
                                    </p:animEffect>
                                    <p:set>
                                      <p:cBhvr>
                                        <p:cTn id="12"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457200" y="152400"/>
            <a:ext cx="8229600" cy="1143000"/>
          </a:xfrm>
        </p:spPr>
        <p:txBody>
          <a:bodyPr/>
          <a:lstStyle/>
          <a:p>
            <a:r>
              <a:rPr lang="en-US" dirty="0" smtClean="0"/>
              <a:t>Block ciphers built by iteration</a:t>
            </a:r>
            <a:endParaRPr lang="en-US" dirty="0"/>
          </a:p>
        </p:txBody>
      </p:sp>
      <p:grpSp>
        <p:nvGrpSpPr>
          <p:cNvPr id="89" name="Group 88"/>
          <p:cNvGrpSpPr/>
          <p:nvPr/>
        </p:nvGrpSpPr>
        <p:grpSpPr>
          <a:xfrm>
            <a:off x="274457" y="1279742"/>
            <a:ext cx="8350199" cy="3749457"/>
            <a:chOff x="274457" y="1279742"/>
            <a:chExt cx="8350199" cy="3749457"/>
          </a:xfrm>
        </p:grpSpPr>
        <p:grpSp>
          <p:nvGrpSpPr>
            <p:cNvPr id="88" name="Group 87"/>
            <p:cNvGrpSpPr/>
            <p:nvPr/>
          </p:nvGrpSpPr>
          <p:grpSpPr>
            <a:xfrm>
              <a:off x="1302837" y="1279742"/>
              <a:ext cx="6538325" cy="1611682"/>
              <a:chOff x="1302837" y="1279742"/>
              <a:chExt cx="6538325" cy="1611682"/>
            </a:xfrm>
          </p:grpSpPr>
          <p:sp>
            <p:nvSpPr>
              <p:cNvPr id="6" name="Trapezoid 5"/>
              <p:cNvSpPr/>
              <p:nvPr/>
            </p:nvSpPr>
            <p:spPr>
              <a:xfrm>
                <a:off x="1302837" y="1736942"/>
                <a:ext cx="6538325" cy="697282"/>
              </a:xfrm>
              <a:prstGeom prst="trapezoid">
                <a:avLst>
                  <a:gd name="adj" fmla="val 398147"/>
                </a:avLst>
              </a:prstGeom>
              <a:ln>
                <a:noFill/>
              </a:ln>
            </p:spPr>
            <p:style>
              <a:lnRef idx="2">
                <a:schemeClr val="accent5"/>
              </a:lnRef>
              <a:fillRef idx="1">
                <a:schemeClr val="lt1"/>
              </a:fillRef>
              <a:effectRef idx="0">
                <a:schemeClr val="accent5"/>
              </a:effectRef>
              <a:fontRef idx="minor">
                <a:schemeClr val="dk1"/>
              </a:fontRef>
            </p:style>
            <p:txBody>
              <a:bodyPr wrap="square" lIns="0" tIns="0" rIns="0" bIns="0" rtlCol="0" anchor="t" anchorCtr="0">
                <a:noAutofit/>
              </a:bodyPr>
              <a:lstStyle/>
              <a:p>
                <a:pPr algn="ctr"/>
                <a:r>
                  <a:rPr lang="en-US" sz="2000" dirty="0" smtClean="0">
                    <a:solidFill>
                      <a:srgbClr val="000000"/>
                    </a:solidFill>
                  </a:rPr>
                  <a:t>key expansion</a:t>
                </a:r>
              </a:p>
            </p:txBody>
          </p:sp>
          <p:grpSp>
            <p:nvGrpSpPr>
              <p:cNvPr id="83" name="Group 82"/>
              <p:cNvGrpSpPr/>
              <p:nvPr/>
            </p:nvGrpSpPr>
            <p:grpSpPr>
              <a:xfrm>
                <a:off x="1302838" y="2434224"/>
                <a:ext cx="6538324" cy="457200"/>
                <a:chOff x="1302838" y="2434224"/>
                <a:chExt cx="6538324" cy="457200"/>
              </a:xfrm>
            </p:grpSpPr>
            <p:sp>
              <p:nvSpPr>
                <p:cNvPr id="28" name="Rectangle 27"/>
                <p:cNvSpPr/>
                <p:nvPr/>
              </p:nvSpPr>
              <p:spPr>
                <a:xfrm>
                  <a:off x="1302838" y="2434224"/>
                  <a:ext cx="9525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000" dirty="0" smtClean="0">
                      <a:solidFill>
                        <a:srgbClr val="000000"/>
                      </a:solidFill>
                    </a:rPr>
                    <a:t>key k</a:t>
                  </a:r>
                  <a:r>
                    <a:rPr lang="en-US" sz="2000" baseline="-25000" dirty="0" smtClean="0">
                      <a:solidFill>
                        <a:srgbClr val="000000"/>
                      </a:solidFill>
                    </a:rPr>
                    <a:t>1</a:t>
                  </a:r>
                </a:p>
              </p:txBody>
            </p:sp>
            <p:sp>
              <p:nvSpPr>
                <p:cNvPr id="46" name="Rectangle 45"/>
                <p:cNvSpPr/>
                <p:nvPr/>
              </p:nvSpPr>
              <p:spPr>
                <a:xfrm>
                  <a:off x="2699294" y="2434224"/>
                  <a:ext cx="9525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000" dirty="0" smtClean="0">
                      <a:solidFill>
                        <a:srgbClr val="000000"/>
                      </a:solidFill>
                    </a:rPr>
                    <a:t>key k</a:t>
                  </a:r>
                  <a:r>
                    <a:rPr lang="en-US" sz="2000" baseline="-25000" dirty="0" smtClean="0">
                      <a:solidFill>
                        <a:srgbClr val="000000"/>
                      </a:solidFill>
                    </a:rPr>
                    <a:t>2</a:t>
                  </a:r>
                </a:p>
              </p:txBody>
            </p:sp>
            <p:sp>
              <p:nvSpPr>
                <p:cNvPr id="47" name="Rectangle 46"/>
                <p:cNvSpPr/>
                <p:nvPr/>
              </p:nvSpPr>
              <p:spPr>
                <a:xfrm>
                  <a:off x="4095750" y="2434224"/>
                  <a:ext cx="9525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000" dirty="0" smtClean="0">
                      <a:solidFill>
                        <a:srgbClr val="000000"/>
                      </a:solidFill>
                    </a:rPr>
                    <a:t>key k</a:t>
                  </a:r>
                  <a:r>
                    <a:rPr lang="en-US" sz="2000" baseline="-25000" dirty="0" smtClean="0">
                      <a:solidFill>
                        <a:srgbClr val="000000"/>
                      </a:solidFill>
                    </a:rPr>
                    <a:t>3</a:t>
                  </a:r>
                </a:p>
              </p:txBody>
            </p:sp>
            <p:sp>
              <p:nvSpPr>
                <p:cNvPr id="49" name="Rectangle 48"/>
                <p:cNvSpPr/>
                <p:nvPr/>
              </p:nvSpPr>
              <p:spPr>
                <a:xfrm>
                  <a:off x="6888662" y="2434224"/>
                  <a:ext cx="952500" cy="4572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000" dirty="0" smtClean="0">
                      <a:solidFill>
                        <a:srgbClr val="000000"/>
                      </a:solidFill>
                    </a:rPr>
                    <a:t>key </a:t>
                  </a:r>
                  <a:r>
                    <a:rPr lang="en-US" sz="2000" dirty="0" err="1" smtClean="0">
                      <a:solidFill>
                        <a:srgbClr val="000000"/>
                      </a:solidFill>
                    </a:rPr>
                    <a:t>k</a:t>
                  </a:r>
                  <a:r>
                    <a:rPr lang="en-US" sz="2000" baseline="-25000" dirty="0" err="1" smtClean="0">
                      <a:solidFill>
                        <a:srgbClr val="000000"/>
                      </a:solidFill>
                    </a:rPr>
                    <a:t>n</a:t>
                  </a:r>
                  <a:endParaRPr lang="en-US" sz="2000" baseline="-25000" dirty="0" smtClean="0">
                    <a:solidFill>
                      <a:srgbClr val="000000"/>
                    </a:solidFill>
                  </a:endParaRPr>
                </a:p>
              </p:txBody>
            </p:sp>
          </p:grpSp>
          <p:sp>
            <p:nvSpPr>
              <p:cNvPr id="50" name="Rectangle 49"/>
              <p:cNvSpPr/>
              <p:nvPr/>
            </p:nvSpPr>
            <p:spPr>
              <a:xfrm>
                <a:off x="4095750" y="1279742"/>
                <a:ext cx="952500" cy="45720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gn="ctr"/>
                <a:r>
                  <a:rPr lang="en-US" sz="2000" dirty="0" smtClean="0">
                    <a:solidFill>
                      <a:srgbClr val="000000"/>
                    </a:solidFill>
                  </a:rPr>
                  <a:t>key k</a:t>
                </a:r>
                <a:endParaRPr lang="en-US" sz="2000" baseline="-25000" dirty="0" smtClean="0">
                  <a:solidFill>
                    <a:srgbClr val="000000"/>
                  </a:solidFill>
                </a:endParaRPr>
              </a:p>
            </p:txBody>
          </p:sp>
        </p:grpSp>
        <p:grpSp>
          <p:nvGrpSpPr>
            <p:cNvPr id="87" name="Group 86"/>
            <p:cNvGrpSpPr/>
            <p:nvPr/>
          </p:nvGrpSpPr>
          <p:grpSpPr>
            <a:xfrm>
              <a:off x="274457" y="3505195"/>
              <a:ext cx="8350199" cy="1524004"/>
              <a:chOff x="274457" y="3505195"/>
              <a:chExt cx="8350199" cy="1524004"/>
            </a:xfrm>
          </p:grpSpPr>
          <p:cxnSp>
            <p:nvCxnSpPr>
              <p:cNvPr id="59" name="Straight Arrow Connector 58"/>
              <p:cNvCxnSpPr/>
              <p:nvPr/>
            </p:nvCxnSpPr>
            <p:spPr>
              <a:xfrm>
                <a:off x="3651794" y="4267199"/>
                <a:ext cx="44395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74457" y="4020976"/>
                <a:ext cx="318998" cy="430887"/>
              </a:xfrm>
              <a:prstGeom prst="rect">
                <a:avLst/>
              </a:prstGeom>
              <a:noFill/>
            </p:spPr>
            <p:txBody>
              <a:bodyPr wrap="none" lIns="0" tIns="0" rIns="0" bIns="0" rtlCol="0" anchor="t" anchorCtr="0">
                <a:spAutoFit/>
              </a:bodyPr>
              <a:lstStyle/>
              <a:p>
                <a:r>
                  <a:rPr lang="en-US" sz="2800" b="1" dirty="0" smtClean="0">
                    <a:solidFill>
                      <a:schemeClr val="bg1"/>
                    </a:solidFill>
                  </a:rPr>
                  <a:t>m</a:t>
                </a:r>
              </a:p>
            </p:txBody>
          </p:sp>
          <p:cxnSp>
            <p:nvCxnSpPr>
              <p:cNvPr id="38" name="Straight Arrow Connector 37"/>
              <p:cNvCxnSpPr/>
              <p:nvPr/>
            </p:nvCxnSpPr>
            <p:spPr>
              <a:xfrm flipV="1">
                <a:off x="792094" y="4267200"/>
                <a:ext cx="510744" cy="1"/>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4" idx="3"/>
              </p:cNvCxnSpPr>
              <p:nvPr/>
            </p:nvCxnSpPr>
            <p:spPr>
              <a:xfrm>
                <a:off x="2255338" y="4267195"/>
                <a:ext cx="44395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7841162" y="4267196"/>
                <a:ext cx="510744" cy="1"/>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nvGrpSpPr>
              <p:cNvPr id="86" name="Group 85"/>
              <p:cNvGrpSpPr/>
              <p:nvPr/>
            </p:nvGrpSpPr>
            <p:grpSpPr>
              <a:xfrm>
                <a:off x="1302838" y="3505195"/>
                <a:ext cx="6538324" cy="1524004"/>
                <a:chOff x="1302838" y="3505195"/>
                <a:chExt cx="6538324" cy="1524004"/>
              </a:xfrm>
            </p:grpSpPr>
            <p:sp>
              <p:nvSpPr>
                <p:cNvPr id="34" name="Rectangle 33"/>
                <p:cNvSpPr/>
                <p:nvPr/>
              </p:nvSpPr>
              <p:spPr>
                <a:xfrm>
                  <a:off x="1302838" y="3505195"/>
                  <a:ext cx="952500" cy="1524000"/>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noAutofit/>
                </a:bodyPr>
                <a:lstStyle/>
                <a:p>
                  <a:pPr algn="ctr"/>
                  <a:r>
                    <a:rPr lang="en-US" sz="2000" dirty="0" smtClean="0">
                      <a:solidFill>
                        <a:srgbClr val="000000"/>
                      </a:solidFill>
                    </a:rPr>
                    <a:t>R(k</a:t>
                  </a:r>
                  <a:r>
                    <a:rPr lang="en-US" sz="2000" baseline="-25000" dirty="0" smtClean="0">
                      <a:solidFill>
                        <a:srgbClr val="000000"/>
                      </a:solidFill>
                    </a:rPr>
                    <a:t>1</a:t>
                  </a:r>
                  <a:r>
                    <a:rPr lang="en-US" sz="2000" dirty="0" smtClean="0">
                      <a:solidFill>
                        <a:srgbClr val="000000"/>
                      </a:solidFill>
                    </a:rPr>
                    <a:t>, ∙)</a:t>
                  </a:r>
                  <a:endParaRPr lang="en-US" sz="2000" baseline="-25000" dirty="0" smtClean="0">
                    <a:solidFill>
                      <a:srgbClr val="000000"/>
                    </a:solidFill>
                  </a:endParaRPr>
                </a:p>
              </p:txBody>
            </p:sp>
            <p:sp>
              <p:nvSpPr>
                <p:cNvPr id="45" name="Rectangle 44"/>
                <p:cNvSpPr/>
                <p:nvPr/>
              </p:nvSpPr>
              <p:spPr>
                <a:xfrm>
                  <a:off x="6888662" y="3505199"/>
                  <a:ext cx="952500" cy="1524000"/>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noAutofit/>
                </a:bodyPr>
                <a:lstStyle/>
                <a:p>
                  <a:pPr algn="ctr"/>
                  <a:r>
                    <a:rPr lang="en-US" sz="2000" dirty="0" smtClean="0">
                      <a:solidFill>
                        <a:srgbClr val="000000"/>
                      </a:solidFill>
                    </a:rPr>
                    <a:t>R(</a:t>
                  </a:r>
                  <a:r>
                    <a:rPr lang="en-US" sz="2000" dirty="0" err="1" smtClean="0">
                      <a:solidFill>
                        <a:srgbClr val="000000"/>
                      </a:solidFill>
                    </a:rPr>
                    <a:t>k</a:t>
                  </a:r>
                  <a:r>
                    <a:rPr lang="en-US" sz="2000" baseline="-25000" dirty="0" err="1" smtClean="0">
                      <a:solidFill>
                        <a:srgbClr val="000000"/>
                      </a:solidFill>
                    </a:rPr>
                    <a:t>n</a:t>
                  </a:r>
                  <a:r>
                    <a:rPr lang="en-US" sz="2000" dirty="0" smtClean="0">
                      <a:solidFill>
                        <a:srgbClr val="000000"/>
                      </a:solidFill>
                    </a:rPr>
                    <a:t>, ∙)</a:t>
                  </a:r>
                  <a:endParaRPr lang="en-US" sz="2000" baseline="-25000" dirty="0" smtClean="0">
                    <a:solidFill>
                      <a:srgbClr val="000000"/>
                    </a:solidFill>
                  </a:endParaRPr>
                </a:p>
              </p:txBody>
            </p:sp>
            <p:sp>
              <p:nvSpPr>
                <p:cNvPr id="44" name="Rectangle 43"/>
                <p:cNvSpPr/>
                <p:nvPr/>
              </p:nvSpPr>
              <p:spPr>
                <a:xfrm>
                  <a:off x="4095750" y="3505199"/>
                  <a:ext cx="952500" cy="1524000"/>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noAutofit/>
                </a:bodyPr>
                <a:lstStyle/>
                <a:p>
                  <a:pPr algn="ctr"/>
                  <a:r>
                    <a:rPr lang="en-US" sz="2000" dirty="0" smtClean="0">
                      <a:solidFill>
                        <a:srgbClr val="000000"/>
                      </a:solidFill>
                    </a:rPr>
                    <a:t>R(k</a:t>
                  </a:r>
                  <a:r>
                    <a:rPr lang="en-US" sz="2000" baseline="-25000" dirty="0" smtClean="0">
                      <a:solidFill>
                        <a:srgbClr val="000000"/>
                      </a:solidFill>
                    </a:rPr>
                    <a:t>3</a:t>
                  </a:r>
                  <a:r>
                    <a:rPr lang="en-US" sz="2000" dirty="0" smtClean="0">
                      <a:solidFill>
                        <a:srgbClr val="000000"/>
                      </a:solidFill>
                    </a:rPr>
                    <a:t>, ∙)</a:t>
                  </a:r>
                  <a:endParaRPr lang="en-US" sz="2000" baseline="-25000" dirty="0" smtClean="0">
                    <a:solidFill>
                      <a:srgbClr val="000000"/>
                    </a:solidFill>
                  </a:endParaRPr>
                </a:p>
              </p:txBody>
            </p:sp>
            <p:sp>
              <p:nvSpPr>
                <p:cNvPr id="43" name="Rectangle 42"/>
                <p:cNvSpPr/>
                <p:nvPr/>
              </p:nvSpPr>
              <p:spPr>
                <a:xfrm>
                  <a:off x="2699294" y="3505195"/>
                  <a:ext cx="952500" cy="1524000"/>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noAutofit/>
                </a:bodyPr>
                <a:lstStyle/>
                <a:p>
                  <a:pPr algn="ctr"/>
                  <a:r>
                    <a:rPr lang="en-US" sz="2000" dirty="0" smtClean="0">
                      <a:solidFill>
                        <a:srgbClr val="000000"/>
                      </a:solidFill>
                    </a:rPr>
                    <a:t>R(k</a:t>
                  </a:r>
                  <a:r>
                    <a:rPr lang="en-US" sz="2000" baseline="-25000" dirty="0" smtClean="0">
                      <a:solidFill>
                        <a:srgbClr val="000000"/>
                      </a:solidFill>
                    </a:rPr>
                    <a:t>2</a:t>
                  </a:r>
                  <a:r>
                    <a:rPr lang="en-US" sz="2000" dirty="0" smtClean="0">
                      <a:solidFill>
                        <a:srgbClr val="000000"/>
                      </a:solidFill>
                    </a:rPr>
                    <a:t>, ∙)</a:t>
                  </a:r>
                  <a:endParaRPr lang="en-US" sz="2000" baseline="-25000" dirty="0" smtClean="0">
                    <a:solidFill>
                      <a:srgbClr val="000000"/>
                    </a:solidFill>
                  </a:endParaRPr>
                </a:p>
              </p:txBody>
            </p:sp>
          </p:grpSp>
          <p:cxnSp>
            <p:nvCxnSpPr>
              <p:cNvPr id="62" name="Straight Arrow Connector 61"/>
              <p:cNvCxnSpPr/>
              <p:nvPr/>
            </p:nvCxnSpPr>
            <p:spPr>
              <a:xfrm>
                <a:off x="6444706" y="4267198"/>
                <a:ext cx="44395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4" idx="3"/>
              </p:cNvCxnSpPr>
              <p:nvPr/>
            </p:nvCxnSpPr>
            <p:spPr>
              <a:xfrm flipV="1">
                <a:off x="5048250" y="4267198"/>
                <a:ext cx="457200" cy="1"/>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5505450" y="4267198"/>
                <a:ext cx="939256" cy="2"/>
              </a:xfrm>
              <a:prstGeom prst="line">
                <a:avLst/>
              </a:prstGeom>
              <a:ln w="28575" cap="rnd" cmpd="sng">
                <a:solidFill>
                  <a:schemeClr val="tx1"/>
                </a:solidFill>
                <a:prstDash val="sysDot"/>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8456340" y="4020974"/>
                <a:ext cx="168316" cy="430887"/>
              </a:xfrm>
              <a:prstGeom prst="rect">
                <a:avLst/>
              </a:prstGeom>
              <a:noFill/>
            </p:spPr>
            <p:txBody>
              <a:bodyPr wrap="none" lIns="0" tIns="0" rIns="0" bIns="0" rtlCol="0" anchor="t" anchorCtr="0">
                <a:spAutoFit/>
              </a:bodyPr>
              <a:lstStyle/>
              <a:p>
                <a:r>
                  <a:rPr lang="en-US" sz="2800" b="1" dirty="0">
                    <a:solidFill>
                      <a:schemeClr val="bg1"/>
                    </a:solidFill>
                  </a:rPr>
                  <a:t>c</a:t>
                </a:r>
                <a:endParaRPr lang="en-US" sz="2800" b="1" dirty="0" smtClean="0">
                  <a:solidFill>
                    <a:schemeClr val="bg1"/>
                  </a:solidFill>
                </a:endParaRPr>
              </a:p>
            </p:txBody>
          </p:sp>
        </p:grpSp>
        <p:cxnSp>
          <p:nvCxnSpPr>
            <p:cNvPr id="69" name="Straight Arrow Connector 68"/>
            <p:cNvCxnSpPr>
              <a:stCxn id="28" idx="2"/>
              <a:endCxn id="34" idx="0"/>
            </p:cNvCxnSpPr>
            <p:nvPr/>
          </p:nvCxnSpPr>
          <p:spPr>
            <a:xfrm>
              <a:off x="1779088" y="2891424"/>
              <a:ext cx="0" cy="613771"/>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46" idx="2"/>
              <a:endCxn id="43" idx="0"/>
            </p:cNvCxnSpPr>
            <p:nvPr/>
          </p:nvCxnSpPr>
          <p:spPr>
            <a:xfrm>
              <a:off x="3175544" y="2891424"/>
              <a:ext cx="0" cy="613771"/>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47" idx="2"/>
              <a:endCxn id="44" idx="0"/>
            </p:cNvCxnSpPr>
            <p:nvPr/>
          </p:nvCxnSpPr>
          <p:spPr>
            <a:xfrm>
              <a:off x="4572000" y="2891424"/>
              <a:ext cx="0" cy="61377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49" idx="2"/>
              <a:endCxn id="45" idx="0"/>
            </p:cNvCxnSpPr>
            <p:nvPr/>
          </p:nvCxnSpPr>
          <p:spPr>
            <a:xfrm>
              <a:off x="7364912" y="2891424"/>
              <a:ext cx="0" cy="61377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sp>
        <p:nvSpPr>
          <p:cNvPr id="90" name="TextBox 89"/>
          <p:cNvSpPr txBox="1"/>
          <p:nvPr/>
        </p:nvSpPr>
        <p:spPr>
          <a:xfrm>
            <a:off x="1670186" y="5505450"/>
            <a:ext cx="5803630" cy="984885"/>
          </a:xfrm>
          <a:prstGeom prst="rect">
            <a:avLst/>
          </a:prstGeom>
          <a:noFill/>
        </p:spPr>
        <p:txBody>
          <a:bodyPr wrap="none" lIns="0" tIns="0" rIns="0" bIns="0" rtlCol="0" anchor="t" anchorCtr="0">
            <a:spAutoFit/>
          </a:bodyPr>
          <a:lstStyle/>
          <a:p>
            <a:pPr algn="ctr"/>
            <a:r>
              <a:rPr lang="en-US" sz="3200" dirty="0" smtClean="0"/>
              <a:t>R(k, m) is called a </a:t>
            </a:r>
            <a:r>
              <a:rPr lang="en-US" sz="3200" i="1" u="sng" dirty="0" smtClean="0"/>
              <a:t>round function</a:t>
            </a:r>
            <a:endParaRPr lang="en-US" sz="3200" i="1" u="sng" dirty="0"/>
          </a:p>
          <a:p>
            <a:pPr algn="ctr"/>
            <a:r>
              <a:rPr lang="en-US" sz="3200" dirty="0" smtClean="0"/>
              <a:t>Ex: 3DES (n=48), AES128 (n=10)</a:t>
            </a:r>
          </a:p>
        </p:txBody>
      </p:sp>
      <p:sp>
        <p:nvSpPr>
          <p:cNvPr id="2" name="TextBox 1"/>
          <p:cNvSpPr txBox="1"/>
          <p:nvPr/>
        </p:nvSpPr>
        <p:spPr>
          <a:xfrm>
            <a:off x="392392" y="4020979"/>
            <a:ext cx="341440" cy="492443"/>
          </a:xfrm>
          <a:prstGeom prst="rect">
            <a:avLst/>
          </a:prstGeom>
          <a:noFill/>
        </p:spPr>
        <p:txBody>
          <a:bodyPr wrap="none" lIns="0" tIns="0" rIns="0" bIns="0" rtlCol="0" anchor="t" anchorCtr="0">
            <a:spAutoFit/>
          </a:bodyPr>
          <a:lstStyle/>
          <a:p>
            <a:r>
              <a:rPr lang="en-US" sz="3200" dirty="0" smtClean="0"/>
              <a:t>m</a:t>
            </a:r>
          </a:p>
        </p:txBody>
      </p:sp>
      <p:sp>
        <p:nvSpPr>
          <p:cNvPr id="33" name="TextBox 32"/>
          <p:cNvSpPr txBox="1"/>
          <p:nvPr/>
        </p:nvSpPr>
        <p:spPr>
          <a:xfrm>
            <a:off x="8456340" y="4020979"/>
            <a:ext cx="181140" cy="492443"/>
          </a:xfrm>
          <a:prstGeom prst="rect">
            <a:avLst/>
          </a:prstGeom>
          <a:noFill/>
        </p:spPr>
        <p:txBody>
          <a:bodyPr wrap="none" lIns="0" tIns="0" rIns="0" bIns="0" rtlCol="0" anchor="t" anchorCtr="0">
            <a:spAutoFit/>
          </a:bodyPr>
          <a:lstStyle/>
          <a:p>
            <a:r>
              <a:rPr lang="en-US" sz="3200" dirty="0" smtClean="0"/>
              <a:t>c</a:t>
            </a:r>
          </a:p>
        </p:txBody>
      </p:sp>
      <p:sp>
        <p:nvSpPr>
          <p:cNvPr id="3" name="TextBox 2"/>
          <p:cNvSpPr txBox="1"/>
          <p:nvPr/>
        </p:nvSpPr>
        <p:spPr>
          <a:xfrm>
            <a:off x="2323427" y="3867085"/>
            <a:ext cx="307777" cy="307777"/>
          </a:xfrm>
          <a:prstGeom prst="rect">
            <a:avLst/>
          </a:prstGeom>
          <a:noFill/>
        </p:spPr>
        <p:txBody>
          <a:bodyPr wrap="none" lIns="0" tIns="0" rIns="0" bIns="0" rtlCol="0" anchor="t" anchorCtr="0">
            <a:spAutoFit/>
          </a:bodyPr>
          <a:lstStyle/>
          <a:p>
            <a:r>
              <a:rPr lang="en-US" sz="2000" dirty="0" smtClean="0"/>
              <a:t>m</a:t>
            </a:r>
            <a:r>
              <a:rPr lang="en-US" sz="2000" baseline="-25000" dirty="0" smtClean="0"/>
              <a:t>1</a:t>
            </a:r>
          </a:p>
        </p:txBody>
      </p:sp>
      <p:sp>
        <p:nvSpPr>
          <p:cNvPr id="35" name="TextBox 34"/>
          <p:cNvSpPr txBox="1"/>
          <p:nvPr/>
        </p:nvSpPr>
        <p:spPr>
          <a:xfrm>
            <a:off x="3719883" y="3867085"/>
            <a:ext cx="307777" cy="307777"/>
          </a:xfrm>
          <a:prstGeom prst="rect">
            <a:avLst/>
          </a:prstGeom>
          <a:noFill/>
        </p:spPr>
        <p:txBody>
          <a:bodyPr wrap="none" lIns="0" tIns="0" rIns="0" bIns="0" rtlCol="0" anchor="t" anchorCtr="0">
            <a:spAutoFit/>
          </a:bodyPr>
          <a:lstStyle/>
          <a:p>
            <a:r>
              <a:rPr lang="en-US" sz="2000" dirty="0" smtClean="0"/>
              <a:t>m</a:t>
            </a:r>
            <a:r>
              <a:rPr lang="en-US" sz="2000" baseline="-25000" dirty="0" smtClean="0"/>
              <a:t>2</a:t>
            </a:r>
          </a:p>
        </p:txBody>
      </p:sp>
      <p:sp>
        <p:nvSpPr>
          <p:cNvPr id="36" name="TextBox 35"/>
          <p:cNvSpPr txBox="1"/>
          <p:nvPr/>
        </p:nvSpPr>
        <p:spPr>
          <a:xfrm>
            <a:off x="5122961" y="3867085"/>
            <a:ext cx="307777" cy="307777"/>
          </a:xfrm>
          <a:prstGeom prst="rect">
            <a:avLst/>
          </a:prstGeom>
          <a:noFill/>
        </p:spPr>
        <p:txBody>
          <a:bodyPr wrap="none" lIns="0" tIns="0" rIns="0" bIns="0" rtlCol="0" anchor="t" anchorCtr="0">
            <a:spAutoFit/>
          </a:bodyPr>
          <a:lstStyle/>
          <a:p>
            <a:r>
              <a:rPr lang="en-US" sz="2000" dirty="0" smtClean="0"/>
              <a:t>m</a:t>
            </a:r>
            <a:r>
              <a:rPr lang="en-US" sz="2000" baseline="-25000" dirty="0" smtClean="0"/>
              <a:t>3</a:t>
            </a:r>
          </a:p>
        </p:txBody>
      </p:sp>
      <p:sp>
        <p:nvSpPr>
          <p:cNvPr id="4" name="Slide Number Placeholder 3"/>
          <p:cNvSpPr>
            <a:spLocks noGrp="1"/>
          </p:cNvSpPr>
          <p:nvPr>
            <p:ph type="sldNum" sz="quarter" idx="12"/>
          </p:nvPr>
        </p:nvSpPr>
        <p:spPr/>
        <p:txBody>
          <a:bodyPr/>
          <a:lstStyle/>
          <a:p>
            <a:fld id="{A887439D-C917-4EDB-AE93-DD258BDEFED5}" type="slidenum">
              <a:rPr lang="en-US" smtClean="0"/>
              <a:t>4</a:t>
            </a:fld>
            <a:endParaRPr lang="en-US" dirty="0"/>
          </a:p>
        </p:txBody>
      </p:sp>
      <p:cxnSp>
        <p:nvCxnSpPr>
          <p:cNvPr id="7" name="Straight Arrow Connector 6"/>
          <p:cNvCxnSpPr/>
          <p:nvPr/>
        </p:nvCxnSpPr>
        <p:spPr>
          <a:xfrm>
            <a:off x="5122961" y="1736942"/>
            <a:ext cx="2718201" cy="697282"/>
          </a:xfrm>
          <a:prstGeom prst="straightConnector1">
            <a:avLst/>
          </a:prstGeom>
          <a:ln w="9525" cap="rnd" cmpd="sng">
            <a:solidFill>
              <a:schemeClr val="tx1"/>
            </a:solidFill>
            <a:prstDash val="sysDash"/>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1302837" y="1736942"/>
            <a:ext cx="2792913" cy="697282"/>
          </a:xfrm>
          <a:prstGeom prst="straightConnector1">
            <a:avLst/>
          </a:prstGeom>
          <a:ln w="9525" cap="rnd" cmpd="sng">
            <a:solidFill>
              <a:schemeClr val="tx1"/>
            </a:solidFill>
            <a:prstDash val="sysDash"/>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190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Stateful</a:t>
            </a:r>
            <a:r>
              <a:rPr lang="en-US" dirty="0" smtClean="0"/>
              <a:t> Counter Mode</a:t>
            </a:r>
            <a:endParaRPr lang="en-US" dirty="0"/>
          </a:p>
        </p:txBody>
      </p:sp>
      <p:sp>
        <p:nvSpPr>
          <p:cNvPr id="4" name="Slide Number Placeholder 3"/>
          <p:cNvSpPr>
            <a:spLocks noGrp="1"/>
          </p:cNvSpPr>
          <p:nvPr>
            <p:ph type="sldNum" sz="quarter" idx="12"/>
          </p:nvPr>
        </p:nvSpPr>
        <p:spPr/>
        <p:txBody>
          <a:bodyPr/>
          <a:lstStyle/>
          <a:p>
            <a:fld id="{A887439D-C917-4EDB-AE93-DD258BDEFED5}" type="slidenum">
              <a:rPr lang="en-US" smtClean="0"/>
              <a:t>40</a:t>
            </a:fld>
            <a:endParaRPr lang="en-US" dirty="0"/>
          </a:p>
        </p:txBody>
      </p:sp>
      <p:pic>
        <p:nvPicPr>
          <p:cNvPr id="5" name="Picture 4" descr="Screen Shot 2014-10-20 at 2.16.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035440"/>
            <a:ext cx="8001000" cy="3505814"/>
          </a:xfrm>
          <a:prstGeom prst="rect">
            <a:avLst/>
          </a:prstGeom>
        </p:spPr>
      </p:pic>
      <p:sp>
        <p:nvSpPr>
          <p:cNvPr id="6" name="Content Placeholder 7"/>
          <p:cNvSpPr>
            <a:spLocks noGrp="1"/>
          </p:cNvSpPr>
          <p:nvPr>
            <p:ph idx="1"/>
          </p:nvPr>
        </p:nvSpPr>
        <p:spPr>
          <a:xfrm>
            <a:off x="457200" y="4922837"/>
            <a:ext cx="8229600" cy="1858963"/>
          </a:xfrm>
        </p:spPr>
        <p:txBody>
          <a:bodyPr>
            <a:normAutofit fontScale="77500" lnSpcReduction="20000"/>
          </a:bodyPr>
          <a:lstStyle/>
          <a:p>
            <a:r>
              <a:rPr lang="en-US" dirty="0" smtClean="0"/>
              <a:t>Parallel encryption/stream encryption</a:t>
            </a:r>
          </a:p>
          <a:p>
            <a:r>
              <a:rPr lang="en-US" dirty="0" smtClean="0"/>
              <a:t>Allows </a:t>
            </a:r>
            <a:r>
              <a:rPr lang="en-US" dirty="0"/>
              <a:t>construction of a stream cipher built from </a:t>
            </a:r>
            <a:r>
              <a:rPr lang="en-US" dirty="0" smtClean="0"/>
              <a:t>a </a:t>
            </a:r>
            <a:r>
              <a:rPr lang="en-US" dirty="0"/>
              <a:t>PRF/PRP </a:t>
            </a:r>
            <a:r>
              <a:rPr lang="en-US" b="1" i="1" dirty="0" smtClean="0"/>
              <a:t>F</a:t>
            </a:r>
            <a:r>
              <a:rPr lang="en-US" dirty="0" smtClean="0"/>
              <a:t> (</a:t>
            </a:r>
            <a:r>
              <a:rPr lang="en-US" dirty="0"/>
              <a:t>e.g. AES, 3DES) </a:t>
            </a:r>
            <a:endParaRPr lang="en-US" dirty="0" smtClean="0"/>
          </a:p>
          <a:p>
            <a:r>
              <a:rPr lang="en-US" dirty="0" smtClean="0"/>
              <a:t>Better </a:t>
            </a:r>
            <a:r>
              <a:rPr lang="en-US" dirty="0"/>
              <a:t>than ECB but only works as long as the key is only used once (one-time-key)</a:t>
            </a:r>
          </a:p>
          <a:p>
            <a:endParaRPr lang="en-US" dirty="0"/>
          </a:p>
        </p:txBody>
      </p:sp>
    </p:spTree>
    <p:extLst>
      <p:ext uri="{BB962C8B-B14F-4D97-AF65-F5344CB8AC3E}">
        <p14:creationId xmlns:p14="http://schemas.microsoft.com/office/powerpoint/2010/main" val="3134728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Stateful</a:t>
            </a:r>
            <a:r>
              <a:rPr lang="en-US" dirty="0" smtClean="0"/>
              <a:t> Counter Mode is Secure</a:t>
            </a:r>
            <a:endParaRPr lang="en-US" dirty="0"/>
          </a:p>
        </p:txBody>
      </p:sp>
      <p:sp>
        <p:nvSpPr>
          <p:cNvPr id="5" name="Slide Number Placeholder 4"/>
          <p:cNvSpPr>
            <a:spLocks noGrp="1"/>
          </p:cNvSpPr>
          <p:nvPr>
            <p:ph type="sldNum" sz="quarter" idx="12"/>
          </p:nvPr>
        </p:nvSpPr>
        <p:spPr/>
        <p:txBody>
          <a:bodyPr/>
          <a:lstStyle/>
          <a:p>
            <a:fld id="{A887439D-C917-4EDB-AE93-DD258BDEFED5}" type="slidenum">
              <a:rPr lang="en-US" smtClean="0"/>
              <a:t>41</a:t>
            </a:fld>
            <a:endParaRPr lang="en-US" dirty="0"/>
          </a:p>
        </p:txBody>
      </p:sp>
      <p:sp>
        <p:nvSpPr>
          <p:cNvPr id="3" name="Content Placeholder 2"/>
          <p:cNvSpPr>
            <a:spLocks noGrp="1"/>
          </p:cNvSpPr>
          <p:nvPr>
            <p:ph idx="1"/>
          </p:nvPr>
        </p:nvSpPr>
        <p:spPr>
          <a:xfrm>
            <a:off x="342900" y="1371600"/>
            <a:ext cx="8458200" cy="4754563"/>
          </a:xfrm>
        </p:spPr>
        <p:txBody>
          <a:bodyPr>
            <a:normAutofit/>
          </a:bodyPr>
          <a:lstStyle/>
          <a:p>
            <a:pPr marL="0" indent="0">
              <a:buNone/>
            </a:pPr>
            <a:r>
              <a:rPr lang="en-US" dirty="0" smtClean="0"/>
              <a:t>Theorem: For any L &gt; 0,</a:t>
            </a:r>
          </a:p>
          <a:p>
            <a:pPr marL="0" indent="0">
              <a:buNone/>
            </a:pPr>
            <a:r>
              <a:rPr lang="en-US" dirty="0" smtClean="0"/>
              <a:t>If F is a secure PRF over (K,X,X) then</a:t>
            </a:r>
          </a:p>
          <a:p>
            <a:pPr marL="0" indent="0">
              <a:buNone/>
            </a:pPr>
            <a:r>
              <a:rPr lang="en-US" dirty="0" smtClean="0"/>
              <a:t>E</a:t>
            </a:r>
            <a:r>
              <a:rPr lang="en-US" baseline="-25000" dirty="0" smtClean="0"/>
              <a:t>DETCTR</a:t>
            </a:r>
            <a:r>
              <a:rPr lang="en-US" dirty="0" smtClean="0"/>
              <a:t> is a sem. secure cipher over (K,X</a:t>
            </a:r>
            <a:r>
              <a:rPr lang="en-US" baseline="30000" dirty="0" smtClean="0"/>
              <a:t>L</a:t>
            </a:r>
            <a:r>
              <a:rPr lang="en-US" dirty="0" smtClean="0"/>
              <a:t>,X</a:t>
            </a:r>
            <a:r>
              <a:rPr lang="en-US" baseline="30000" dirty="0" smtClean="0"/>
              <a:t>L</a:t>
            </a:r>
            <a:r>
              <a:rPr lang="en-US" dirty="0" smtClean="0"/>
              <a:t>).</a:t>
            </a:r>
          </a:p>
          <a:p>
            <a:pPr marL="0" indent="0">
              <a:buNone/>
            </a:pPr>
            <a:r>
              <a:rPr lang="en-US" dirty="0" smtClean="0"/>
              <a:t>In particular, for any eff. adversary A attacking E</a:t>
            </a:r>
            <a:r>
              <a:rPr lang="en-US" baseline="-25000" dirty="0" smtClean="0"/>
              <a:t>DETCTR</a:t>
            </a:r>
            <a:r>
              <a:rPr lang="en-US" dirty="0" smtClean="0"/>
              <a:t> there exists an eff. PRF adversary B </a:t>
            </a:r>
            <a:r>
              <a:rPr lang="en-US" dirty="0" err="1" smtClean="0"/>
              <a:t>s.t.</a:t>
            </a:r>
            <a:r>
              <a:rPr lang="en-US" dirty="0" smtClean="0"/>
              <a:t>:</a:t>
            </a:r>
          </a:p>
          <a:p>
            <a:pPr marL="0" indent="0" algn="ctr">
              <a:buNone/>
            </a:pPr>
            <a:endParaRPr lang="en-US" dirty="0" smtClean="0"/>
          </a:p>
          <a:p>
            <a:pPr marL="0" indent="0" algn="ctr">
              <a:buNone/>
            </a:pPr>
            <a:r>
              <a:rPr lang="en-US" dirty="0" err="1" smtClean="0"/>
              <a:t>Adv</a:t>
            </a:r>
            <a:r>
              <a:rPr lang="en-US" baseline="-25000" dirty="0" err="1" smtClean="0"/>
              <a:t>SS</a:t>
            </a:r>
            <a:r>
              <a:rPr lang="en-US" dirty="0" smtClean="0"/>
              <a:t>[A,E</a:t>
            </a:r>
            <a:r>
              <a:rPr lang="en-US" baseline="-25000" dirty="0" smtClean="0"/>
              <a:t>DETCTR</a:t>
            </a:r>
            <a:r>
              <a:rPr lang="en-US" dirty="0" smtClean="0"/>
              <a:t>] = 2 ∙</a:t>
            </a:r>
            <a:r>
              <a:rPr lang="en-US" dirty="0" err="1" smtClean="0"/>
              <a:t>Adv</a:t>
            </a:r>
            <a:r>
              <a:rPr lang="en-US" baseline="-25000" dirty="0" err="1" smtClean="0"/>
              <a:t>PRF</a:t>
            </a:r>
            <a:r>
              <a:rPr lang="en-US" dirty="0" smtClean="0"/>
              <a:t>[B,F]</a:t>
            </a:r>
          </a:p>
        </p:txBody>
      </p:sp>
    </p:spTree>
    <p:extLst>
      <p:ext uri="{BB962C8B-B14F-4D97-AF65-F5344CB8AC3E}">
        <p14:creationId xmlns:p14="http://schemas.microsoft.com/office/powerpoint/2010/main" val="350728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dirty="0" err="1" smtClean="0"/>
              <a:t>Bellare</a:t>
            </a:r>
            <a:r>
              <a:rPr lang="en-US" dirty="0" smtClean="0"/>
              <a:t> and </a:t>
            </a:r>
            <a:r>
              <a:rPr lang="en-US" dirty="0" err="1" smtClean="0"/>
              <a:t>Rogaway</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Flaws are not apparent in CTR at first glance. But maybe they exist. It is very hard to see how one can be convinced they do not exist, when one cannot possible exhaust the space of all possible attacks that could be tried. Yet this is exactly the difficulty that the above theorems circumvent. They are saying that CTR mode does not have design flaws. They are saying that as long as you use a good </a:t>
            </a:r>
            <a:r>
              <a:rPr lang="en-US" dirty="0" err="1"/>
              <a:t>blockcipher</a:t>
            </a:r>
            <a:r>
              <a:rPr lang="en-US" dirty="0"/>
              <a:t>, you are assured that nobody will break your encryption scheme. One cannot ask for more, since if one does not use a good </a:t>
            </a:r>
            <a:r>
              <a:rPr lang="en-US" dirty="0" err="1"/>
              <a:t>blockcipher</a:t>
            </a:r>
            <a:r>
              <a:rPr lang="en-US" dirty="0"/>
              <a:t>, there is no reason to expect security of your encryption scheme anyway. We are thus getting a conviction that all attacks fail even though we do not even know exactly how these attacks might operate. That is the power of the approach. </a:t>
            </a:r>
          </a:p>
          <a:p>
            <a:pPr marL="0" indent="0">
              <a:buNone/>
            </a:pPr>
            <a:endParaRPr lang="en-US" dirty="0"/>
          </a:p>
        </p:txBody>
      </p:sp>
      <p:sp>
        <p:nvSpPr>
          <p:cNvPr id="4" name="Slide Number Placeholder 3"/>
          <p:cNvSpPr>
            <a:spLocks noGrp="1"/>
          </p:cNvSpPr>
          <p:nvPr>
            <p:ph type="sldNum" sz="quarter" idx="12"/>
          </p:nvPr>
        </p:nvSpPr>
        <p:spPr/>
        <p:txBody>
          <a:bodyPr/>
          <a:lstStyle/>
          <a:p>
            <a:fld id="{A887439D-C917-4EDB-AE93-DD258BDEFED5}" type="slidenum">
              <a:rPr lang="en-US" smtClean="0"/>
              <a:t>42</a:t>
            </a:fld>
            <a:endParaRPr lang="en-US" dirty="0"/>
          </a:p>
        </p:txBody>
      </p:sp>
    </p:spTree>
    <p:extLst>
      <p:ext uri="{BB962C8B-B14F-4D97-AF65-F5344CB8AC3E}">
        <p14:creationId xmlns:p14="http://schemas.microsoft.com/office/powerpoint/2010/main" val="3494272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Stateless Counter Mode</a:t>
            </a:r>
            <a:endParaRPr lang="en-US" dirty="0"/>
          </a:p>
        </p:txBody>
      </p:sp>
      <p:sp>
        <p:nvSpPr>
          <p:cNvPr id="4" name="Slide Number Placeholder 3"/>
          <p:cNvSpPr>
            <a:spLocks noGrp="1"/>
          </p:cNvSpPr>
          <p:nvPr>
            <p:ph type="sldNum" sz="quarter" idx="12"/>
          </p:nvPr>
        </p:nvSpPr>
        <p:spPr/>
        <p:txBody>
          <a:bodyPr/>
          <a:lstStyle/>
          <a:p>
            <a:fld id="{A887439D-C917-4EDB-AE93-DD258BDEFED5}" type="slidenum">
              <a:rPr lang="en-US" smtClean="0"/>
              <a:t>43</a:t>
            </a:fld>
            <a:endParaRPr lang="en-US" dirty="0"/>
          </a:p>
        </p:txBody>
      </p:sp>
      <p:pic>
        <p:nvPicPr>
          <p:cNvPr id="5" name="Picture 4" descr="Screen Shot 2014-10-20 at 2.16.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3666943"/>
          </a:xfrm>
          <a:prstGeom prst="rect">
            <a:avLst/>
          </a:prstGeom>
        </p:spPr>
      </p:pic>
      <p:sp>
        <p:nvSpPr>
          <p:cNvPr id="6" name="Rounded Rectangular Callout 5"/>
          <p:cNvSpPr/>
          <p:nvPr/>
        </p:nvSpPr>
        <p:spPr>
          <a:xfrm>
            <a:off x="76200" y="152400"/>
            <a:ext cx="1676400" cy="838200"/>
          </a:xfrm>
          <a:prstGeom prst="wedgeRoundRectCallout">
            <a:avLst>
              <a:gd name="adj1" fmla="val -4112"/>
              <a:gd name="adj2" fmla="val 223701"/>
              <a:gd name="adj3" fmla="val 16667"/>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Secret in model</a:t>
            </a:r>
          </a:p>
        </p:txBody>
      </p:sp>
    </p:spTree>
    <p:extLst>
      <p:ext uri="{BB962C8B-B14F-4D97-AF65-F5344CB8AC3E}">
        <p14:creationId xmlns:p14="http://schemas.microsoft.com/office/powerpoint/2010/main" val="3639518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Cipher block chaining mode (CBC)</a:t>
            </a:r>
            <a:endParaRPr lang="en-US" dirty="0"/>
          </a:p>
        </p:txBody>
      </p:sp>
      <p:sp>
        <p:nvSpPr>
          <p:cNvPr id="5" name="Slide Number Placeholder 4"/>
          <p:cNvSpPr>
            <a:spLocks noGrp="1"/>
          </p:cNvSpPr>
          <p:nvPr>
            <p:ph type="sldNum" sz="quarter" idx="12"/>
          </p:nvPr>
        </p:nvSpPr>
        <p:spPr/>
        <p:txBody>
          <a:bodyPr/>
          <a:lstStyle/>
          <a:p>
            <a:fld id="{A887439D-C917-4EDB-AE93-DD258BDEFED5}" type="slidenum">
              <a:rPr lang="en-US" smtClean="0"/>
              <a:t>44</a:t>
            </a:fld>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Let(E,D) be a PRP. E</a:t>
            </a:r>
            <a:r>
              <a:rPr lang="en-US" sz="2400" baseline="-25000" dirty="0" smtClean="0"/>
              <a:t>CBC</a:t>
            </a:r>
            <a:r>
              <a:rPr lang="en-US" sz="2400" dirty="0" smtClean="0"/>
              <a:t>(</a:t>
            </a:r>
            <a:r>
              <a:rPr lang="en-US" sz="2400" dirty="0" err="1" smtClean="0"/>
              <a:t>k,m</a:t>
            </a:r>
            <a:r>
              <a:rPr lang="en-US" sz="2400" dirty="0" smtClean="0"/>
              <a:t>): chose </a:t>
            </a:r>
            <a:r>
              <a:rPr lang="en-US" sz="2400" b="1" u="sng" dirty="0" smtClean="0"/>
              <a:t>random</a:t>
            </a:r>
            <a:r>
              <a:rPr lang="en-US" sz="2400" dirty="0" smtClean="0"/>
              <a:t> IV ∊ X and do:</a:t>
            </a:r>
            <a:endParaRPr lang="en-US" sz="2400" dirty="0"/>
          </a:p>
        </p:txBody>
      </p:sp>
      <p:grpSp>
        <p:nvGrpSpPr>
          <p:cNvPr id="195" name="Group 194"/>
          <p:cNvGrpSpPr/>
          <p:nvPr/>
        </p:nvGrpSpPr>
        <p:grpSpPr>
          <a:xfrm>
            <a:off x="1066800" y="2209800"/>
            <a:ext cx="7010400" cy="3232150"/>
            <a:chOff x="152400" y="2209800"/>
            <a:chExt cx="7010400" cy="3232150"/>
          </a:xfrm>
        </p:grpSpPr>
        <p:sp>
          <p:nvSpPr>
            <p:cNvPr id="4" name="Rectangle 3"/>
            <p:cNvSpPr/>
            <p:nvPr/>
          </p:nvSpPr>
          <p:spPr>
            <a:xfrm>
              <a:off x="152400" y="4679950"/>
              <a:ext cx="7010400" cy="762000"/>
            </a:xfrm>
            <a:prstGeom prst="rect">
              <a:avLst/>
            </a:prstGeom>
            <a:solidFill>
              <a:schemeClr val="bg1">
                <a:lumMod val="85000"/>
              </a:schemeClr>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cxnSp>
          <p:nvCxnSpPr>
            <p:cNvPr id="117" name="Elbow Connector 116"/>
            <p:cNvCxnSpPr/>
            <p:nvPr/>
          </p:nvCxnSpPr>
          <p:spPr>
            <a:xfrm>
              <a:off x="830796" y="2652712"/>
              <a:ext cx="1350429" cy="614363"/>
            </a:xfrm>
            <a:prstGeom prst="bentConnector3">
              <a:avLst>
                <a:gd name="adj1" fmla="val -78"/>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nvGrpSpPr>
            <p:cNvPr id="134" name="Group 133"/>
            <p:cNvGrpSpPr/>
            <p:nvPr/>
          </p:nvGrpSpPr>
          <p:grpSpPr>
            <a:xfrm>
              <a:off x="2112430" y="2667000"/>
              <a:ext cx="351378" cy="2133600"/>
              <a:chOff x="2112430" y="2667000"/>
              <a:chExt cx="351378" cy="2133600"/>
            </a:xfrm>
          </p:grpSpPr>
          <p:sp>
            <p:nvSpPr>
              <p:cNvPr id="49" name="Rectangle 48"/>
              <p:cNvSpPr/>
              <p:nvPr/>
            </p:nvSpPr>
            <p:spPr>
              <a:xfrm>
                <a:off x="2112430" y="3013916"/>
                <a:ext cx="351378" cy="461665"/>
              </a:xfrm>
              <a:prstGeom prst="rect">
                <a:avLst/>
              </a:prstGeom>
            </p:spPr>
            <p:txBody>
              <a:bodyPr wrap="none">
                <a:spAutoFit/>
              </a:bodyPr>
              <a:lstStyle/>
              <a:p>
                <a:pPr lvl="0" algn="ctr"/>
                <a:r>
                  <a:rPr lang="en-US" sz="2400" b="1" dirty="0">
                    <a:solidFill>
                      <a:srgbClr val="000000"/>
                    </a:solidFill>
                  </a:rPr>
                  <a:t>⊕</a:t>
                </a:r>
              </a:p>
            </p:txBody>
          </p:sp>
          <p:cxnSp>
            <p:nvCxnSpPr>
              <p:cNvPr id="120" name="Straight Arrow Connector 119"/>
              <p:cNvCxnSpPr/>
              <p:nvPr/>
            </p:nvCxnSpPr>
            <p:spPr>
              <a:xfrm flipH="1">
                <a:off x="2288119" y="3171845"/>
                <a:ext cx="1" cy="609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a:stCxn id="98" idx="2"/>
              </p:cNvCxnSpPr>
              <p:nvPr/>
            </p:nvCxnSpPr>
            <p:spPr>
              <a:xfrm>
                <a:off x="2288120" y="2667000"/>
                <a:ext cx="0" cy="48579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flipH="1">
                <a:off x="2288120" y="4238645"/>
                <a:ext cx="1" cy="56195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161" name="Group 160"/>
            <p:cNvGrpSpPr/>
            <p:nvPr/>
          </p:nvGrpSpPr>
          <p:grpSpPr>
            <a:xfrm>
              <a:off x="2288120" y="2667000"/>
              <a:ext cx="1435107" cy="2133600"/>
              <a:chOff x="2288120" y="2667000"/>
              <a:chExt cx="1435107" cy="2133600"/>
            </a:xfrm>
          </p:grpSpPr>
          <p:grpSp>
            <p:nvGrpSpPr>
              <p:cNvPr id="135" name="Group 134"/>
              <p:cNvGrpSpPr/>
              <p:nvPr/>
            </p:nvGrpSpPr>
            <p:grpSpPr>
              <a:xfrm>
                <a:off x="3371849" y="2667000"/>
                <a:ext cx="351378" cy="2133600"/>
                <a:chOff x="2112430" y="2667000"/>
                <a:chExt cx="351378" cy="2133600"/>
              </a:xfrm>
            </p:grpSpPr>
            <p:sp>
              <p:nvSpPr>
                <p:cNvPr id="136" name="Rectangle 135"/>
                <p:cNvSpPr/>
                <p:nvPr/>
              </p:nvSpPr>
              <p:spPr>
                <a:xfrm>
                  <a:off x="2112430" y="3013916"/>
                  <a:ext cx="351378" cy="461665"/>
                </a:xfrm>
                <a:prstGeom prst="rect">
                  <a:avLst/>
                </a:prstGeom>
              </p:spPr>
              <p:txBody>
                <a:bodyPr wrap="none">
                  <a:spAutoFit/>
                </a:bodyPr>
                <a:lstStyle/>
                <a:p>
                  <a:pPr lvl="0" algn="ctr"/>
                  <a:r>
                    <a:rPr lang="en-US" sz="2400" b="1" dirty="0">
                      <a:solidFill>
                        <a:srgbClr val="000000"/>
                      </a:solidFill>
                    </a:rPr>
                    <a:t>⊕</a:t>
                  </a:r>
                </a:p>
              </p:txBody>
            </p:sp>
            <p:cxnSp>
              <p:nvCxnSpPr>
                <p:cNvPr id="137" name="Straight Arrow Connector 136"/>
                <p:cNvCxnSpPr/>
                <p:nvPr/>
              </p:nvCxnSpPr>
              <p:spPr>
                <a:xfrm flipH="1">
                  <a:off x="2288119" y="3171845"/>
                  <a:ext cx="1" cy="609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a:off x="2288120" y="2667000"/>
                  <a:ext cx="0" cy="48579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flipH="1">
                  <a:off x="2288121" y="4238645"/>
                  <a:ext cx="1" cy="56195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160" name="Group 159"/>
              <p:cNvGrpSpPr/>
              <p:nvPr/>
            </p:nvGrpSpPr>
            <p:grpSpPr>
              <a:xfrm>
                <a:off x="2288120" y="3267075"/>
                <a:ext cx="1140880" cy="1152525"/>
                <a:chOff x="2288120" y="3267075"/>
                <a:chExt cx="1140880" cy="1152525"/>
              </a:xfrm>
            </p:grpSpPr>
            <p:cxnSp>
              <p:nvCxnSpPr>
                <p:cNvPr id="154" name="Straight Connector 153"/>
                <p:cNvCxnSpPr/>
                <p:nvPr/>
              </p:nvCxnSpPr>
              <p:spPr>
                <a:xfrm>
                  <a:off x="2288120" y="4419600"/>
                  <a:ext cx="607480"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V="1">
                  <a:off x="2895600" y="3267075"/>
                  <a:ext cx="0" cy="1152525"/>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p:nvPr/>
              </p:nvCxnSpPr>
              <p:spPr>
                <a:xfrm>
                  <a:off x="2895600" y="3267075"/>
                  <a:ext cx="53340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182" name="Group 181"/>
            <p:cNvGrpSpPr/>
            <p:nvPr/>
          </p:nvGrpSpPr>
          <p:grpSpPr>
            <a:xfrm>
              <a:off x="375714" y="4832350"/>
              <a:ext cx="6139007" cy="457200"/>
              <a:chOff x="1976293" y="2514600"/>
              <a:chExt cx="6139007" cy="457200"/>
            </a:xfrm>
          </p:grpSpPr>
          <p:sp>
            <p:nvSpPr>
              <p:cNvPr id="183" name="Rectangle 182"/>
              <p:cNvSpPr/>
              <p:nvPr/>
            </p:nvSpPr>
            <p:spPr>
              <a:xfrm>
                <a:off x="3433618"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a:solidFill>
                      <a:schemeClr val="tx1"/>
                    </a:solidFill>
                  </a:rPr>
                  <a:t>c</a:t>
                </a:r>
                <a:r>
                  <a:rPr lang="en-US" sz="2400" dirty="0" smtClean="0">
                    <a:solidFill>
                      <a:schemeClr val="tx1"/>
                    </a:solidFill>
                  </a:rPr>
                  <a:t>[0]</a:t>
                </a:r>
                <a:endParaRPr lang="en-US" sz="2400" baseline="-25000" dirty="0" smtClean="0">
                  <a:solidFill>
                    <a:schemeClr val="tx1"/>
                  </a:solidFill>
                </a:endParaRPr>
              </a:p>
            </p:txBody>
          </p:sp>
          <p:sp>
            <p:nvSpPr>
              <p:cNvPr id="184" name="Rectangle 183"/>
              <p:cNvSpPr/>
              <p:nvPr/>
            </p:nvSpPr>
            <p:spPr>
              <a:xfrm>
                <a:off x="4693037"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c[1]</a:t>
                </a:r>
                <a:endParaRPr lang="en-US" sz="2400" baseline="-25000" dirty="0" smtClean="0">
                  <a:solidFill>
                    <a:schemeClr val="tx1"/>
                  </a:solidFill>
                </a:endParaRPr>
              </a:p>
            </p:txBody>
          </p:sp>
          <p:sp>
            <p:nvSpPr>
              <p:cNvPr id="185" name="Rectangle 184"/>
              <p:cNvSpPr/>
              <p:nvPr/>
            </p:nvSpPr>
            <p:spPr>
              <a:xfrm>
                <a:off x="5942932"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c[2]</a:t>
                </a:r>
                <a:endParaRPr lang="en-US" sz="2400" baseline="-25000" dirty="0" smtClean="0">
                  <a:solidFill>
                    <a:schemeClr val="tx1"/>
                  </a:solidFill>
                </a:endParaRPr>
              </a:p>
            </p:txBody>
          </p:sp>
          <p:sp>
            <p:nvSpPr>
              <p:cNvPr id="186" name="Rectangle 185"/>
              <p:cNvSpPr/>
              <p:nvPr/>
            </p:nvSpPr>
            <p:spPr>
              <a:xfrm>
                <a:off x="7205139"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a:solidFill>
                      <a:schemeClr val="tx1"/>
                    </a:solidFill>
                  </a:rPr>
                  <a:t>c</a:t>
                </a:r>
                <a:r>
                  <a:rPr lang="en-US" sz="2400" dirty="0" smtClean="0">
                    <a:solidFill>
                      <a:schemeClr val="tx1"/>
                    </a:solidFill>
                  </a:rPr>
                  <a:t>[3]</a:t>
                </a:r>
                <a:endParaRPr lang="en-US" sz="2400" baseline="-25000" dirty="0" smtClean="0">
                  <a:solidFill>
                    <a:schemeClr val="tx1"/>
                  </a:solidFill>
                </a:endParaRPr>
              </a:p>
            </p:txBody>
          </p:sp>
          <p:sp>
            <p:nvSpPr>
              <p:cNvPr id="187" name="Rectangle 186"/>
              <p:cNvSpPr/>
              <p:nvPr/>
            </p:nvSpPr>
            <p:spPr>
              <a:xfrm>
                <a:off x="1976293"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IV</a:t>
                </a:r>
                <a:endParaRPr lang="en-US" sz="2400" baseline="-25000" dirty="0" smtClean="0">
                  <a:solidFill>
                    <a:schemeClr val="tx1"/>
                  </a:solidFill>
                </a:endParaRPr>
              </a:p>
            </p:txBody>
          </p:sp>
        </p:grpSp>
        <p:grpSp>
          <p:nvGrpSpPr>
            <p:cNvPr id="162" name="Group 161"/>
            <p:cNvGrpSpPr/>
            <p:nvPr/>
          </p:nvGrpSpPr>
          <p:grpSpPr>
            <a:xfrm>
              <a:off x="3569232" y="2667000"/>
              <a:ext cx="1435107" cy="2133600"/>
              <a:chOff x="2288120" y="2667000"/>
              <a:chExt cx="1435107" cy="2133600"/>
            </a:xfrm>
          </p:grpSpPr>
          <p:grpSp>
            <p:nvGrpSpPr>
              <p:cNvPr id="163" name="Group 162"/>
              <p:cNvGrpSpPr/>
              <p:nvPr/>
            </p:nvGrpSpPr>
            <p:grpSpPr>
              <a:xfrm>
                <a:off x="3371849" y="2667000"/>
                <a:ext cx="351378" cy="2133600"/>
                <a:chOff x="2112430" y="2667000"/>
                <a:chExt cx="351378" cy="2133600"/>
              </a:xfrm>
            </p:grpSpPr>
            <p:sp>
              <p:nvSpPr>
                <p:cNvPr id="168" name="Rectangle 167"/>
                <p:cNvSpPr/>
                <p:nvPr/>
              </p:nvSpPr>
              <p:spPr>
                <a:xfrm>
                  <a:off x="2112430" y="3013916"/>
                  <a:ext cx="351378" cy="461665"/>
                </a:xfrm>
                <a:prstGeom prst="rect">
                  <a:avLst/>
                </a:prstGeom>
              </p:spPr>
              <p:txBody>
                <a:bodyPr wrap="none">
                  <a:spAutoFit/>
                </a:bodyPr>
                <a:lstStyle/>
                <a:p>
                  <a:pPr lvl="0" algn="ctr"/>
                  <a:r>
                    <a:rPr lang="en-US" sz="2400" b="1" dirty="0">
                      <a:solidFill>
                        <a:srgbClr val="000000"/>
                      </a:solidFill>
                    </a:rPr>
                    <a:t>⊕</a:t>
                  </a:r>
                </a:p>
              </p:txBody>
            </p:sp>
            <p:cxnSp>
              <p:nvCxnSpPr>
                <p:cNvPr id="169" name="Straight Arrow Connector 168"/>
                <p:cNvCxnSpPr/>
                <p:nvPr/>
              </p:nvCxnSpPr>
              <p:spPr>
                <a:xfrm flipH="1">
                  <a:off x="2288119" y="3171845"/>
                  <a:ext cx="1" cy="609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a:off x="2288120" y="2667000"/>
                  <a:ext cx="0" cy="48579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flipH="1">
                  <a:off x="2288120" y="4238645"/>
                  <a:ext cx="1" cy="56195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164" name="Group 163"/>
              <p:cNvGrpSpPr/>
              <p:nvPr/>
            </p:nvGrpSpPr>
            <p:grpSpPr>
              <a:xfrm>
                <a:off x="2288120" y="3267075"/>
                <a:ext cx="1140880" cy="1152525"/>
                <a:chOff x="2288120" y="3267075"/>
                <a:chExt cx="1140880" cy="1152525"/>
              </a:xfrm>
            </p:grpSpPr>
            <p:cxnSp>
              <p:nvCxnSpPr>
                <p:cNvPr id="165" name="Straight Connector 164"/>
                <p:cNvCxnSpPr/>
                <p:nvPr/>
              </p:nvCxnSpPr>
              <p:spPr>
                <a:xfrm>
                  <a:off x="2288120" y="4419600"/>
                  <a:ext cx="607480"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V="1">
                  <a:off x="2895600" y="3267075"/>
                  <a:ext cx="0" cy="1152525"/>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a:off x="2895600" y="3267075"/>
                  <a:ext cx="53340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172" name="Group 171"/>
            <p:cNvGrpSpPr/>
            <p:nvPr/>
          </p:nvGrpSpPr>
          <p:grpSpPr>
            <a:xfrm>
              <a:off x="4851932" y="2667000"/>
              <a:ext cx="1435107" cy="2133600"/>
              <a:chOff x="2288120" y="2667000"/>
              <a:chExt cx="1435107" cy="2133600"/>
            </a:xfrm>
          </p:grpSpPr>
          <p:grpSp>
            <p:nvGrpSpPr>
              <p:cNvPr id="173" name="Group 172"/>
              <p:cNvGrpSpPr/>
              <p:nvPr/>
            </p:nvGrpSpPr>
            <p:grpSpPr>
              <a:xfrm>
                <a:off x="3371849" y="2667000"/>
                <a:ext cx="351378" cy="2133600"/>
                <a:chOff x="2112430" y="2667000"/>
                <a:chExt cx="351378" cy="2133600"/>
              </a:xfrm>
            </p:grpSpPr>
            <p:sp>
              <p:nvSpPr>
                <p:cNvPr id="178" name="Rectangle 177"/>
                <p:cNvSpPr/>
                <p:nvPr/>
              </p:nvSpPr>
              <p:spPr>
                <a:xfrm>
                  <a:off x="2112430" y="3013916"/>
                  <a:ext cx="351378" cy="461665"/>
                </a:xfrm>
                <a:prstGeom prst="rect">
                  <a:avLst/>
                </a:prstGeom>
              </p:spPr>
              <p:txBody>
                <a:bodyPr wrap="none">
                  <a:spAutoFit/>
                </a:bodyPr>
                <a:lstStyle/>
                <a:p>
                  <a:pPr lvl="0" algn="ctr"/>
                  <a:r>
                    <a:rPr lang="en-US" sz="2400" b="1" dirty="0">
                      <a:solidFill>
                        <a:srgbClr val="000000"/>
                      </a:solidFill>
                    </a:rPr>
                    <a:t>⊕</a:t>
                  </a:r>
                </a:p>
              </p:txBody>
            </p:sp>
            <p:cxnSp>
              <p:nvCxnSpPr>
                <p:cNvPr id="179" name="Straight Arrow Connector 178"/>
                <p:cNvCxnSpPr/>
                <p:nvPr/>
              </p:nvCxnSpPr>
              <p:spPr>
                <a:xfrm flipH="1">
                  <a:off x="2288119" y="3171845"/>
                  <a:ext cx="1" cy="609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p:nvPr/>
              </p:nvCxnSpPr>
              <p:spPr>
                <a:xfrm>
                  <a:off x="2288120" y="2667000"/>
                  <a:ext cx="0" cy="48579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flipH="1">
                  <a:off x="2288120" y="4238645"/>
                  <a:ext cx="1" cy="56195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174" name="Group 173"/>
              <p:cNvGrpSpPr/>
              <p:nvPr/>
            </p:nvGrpSpPr>
            <p:grpSpPr>
              <a:xfrm>
                <a:off x="2288120" y="3267075"/>
                <a:ext cx="1140880" cy="1152525"/>
                <a:chOff x="2288120" y="3267075"/>
                <a:chExt cx="1140880" cy="1152525"/>
              </a:xfrm>
            </p:grpSpPr>
            <p:cxnSp>
              <p:nvCxnSpPr>
                <p:cNvPr id="175" name="Straight Connector 174"/>
                <p:cNvCxnSpPr/>
                <p:nvPr/>
              </p:nvCxnSpPr>
              <p:spPr>
                <a:xfrm>
                  <a:off x="2288120" y="4419600"/>
                  <a:ext cx="607480"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flipV="1">
                  <a:off x="2895600" y="3267075"/>
                  <a:ext cx="0" cy="1152525"/>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p:nvPr/>
              </p:nvCxnSpPr>
              <p:spPr>
                <a:xfrm>
                  <a:off x="2895600" y="3267075"/>
                  <a:ext cx="53340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41" name="Group 40"/>
            <p:cNvGrpSpPr/>
            <p:nvPr/>
          </p:nvGrpSpPr>
          <p:grpSpPr>
            <a:xfrm>
              <a:off x="1833039" y="3781445"/>
              <a:ext cx="4681681" cy="457200"/>
              <a:chOff x="3433618" y="2514600"/>
              <a:chExt cx="4681681" cy="457200"/>
            </a:xfrm>
          </p:grpSpPr>
          <p:sp>
            <p:nvSpPr>
              <p:cNvPr id="90" name="Rectangle 89"/>
              <p:cNvSpPr/>
              <p:nvPr/>
            </p:nvSpPr>
            <p:spPr>
              <a:xfrm>
                <a:off x="4693037"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E(k,∙)</a:t>
                </a:r>
                <a:endParaRPr lang="en-US" sz="2400" baseline="-25000" dirty="0" smtClean="0">
                  <a:solidFill>
                    <a:schemeClr val="tx1"/>
                  </a:solidFill>
                </a:endParaRPr>
              </a:p>
            </p:txBody>
          </p:sp>
          <p:sp>
            <p:nvSpPr>
              <p:cNvPr id="91" name="Rectangle 90"/>
              <p:cNvSpPr/>
              <p:nvPr/>
            </p:nvSpPr>
            <p:spPr>
              <a:xfrm>
                <a:off x="5942932"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E(k,∙)</a:t>
                </a:r>
                <a:endParaRPr lang="en-US" sz="2400" baseline="-25000" dirty="0" smtClean="0">
                  <a:solidFill>
                    <a:schemeClr val="tx1"/>
                  </a:solidFill>
                </a:endParaRPr>
              </a:p>
            </p:txBody>
          </p:sp>
          <p:sp>
            <p:nvSpPr>
              <p:cNvPr id="112" name="Rectangle 111"/>
              <p:cNvSpPr/>
              <p:nvPr/>
            </p:nvSpPr>
            <p:spPr>
              <a:xfrm>
                <a:off x="7205138"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E(k,∙)</a:t>
                </a:r>
                <a:endParaRPr lang="en-US" sz="2400" baseline="-25000" dirty="0" smtClean="0">
                  <a:solidFill>
                    <a:schemeClr val="tx1"/>
                  </a:solidFill>
                </a:endParaRPr>
              </a:p>
            </p:txBody>
          </p:sp>
          <p:sp>
            <p:nvSpPr>
              <p:cNvPr id="50" name="Rectangle 49"/>
              <p:cNvSpPr/>
              <p:nvPr/>
            </p:nvSpPr>
            <p:spPr>
              <a:xfrm>
                <a:off x="3433618"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E(k,∙)</a:t>
                </a:r>
                <a:endParaRPr lang="en-US" sz="2400" baseline="-25000" dirty="0" smtClean="0">
                  <a:solidFill>
                    <a:schemeClr val="tx1"/>
                  </a:solidFill>
                </a:endParaRPr>
              </a:p>
            </p:txBody>
          </p:sp>
        </p:grpSp>
        <p:grpSp>
          <p:nvGrpSpPr>
            <p:cNvPr id="97" name="Group 96"/>
            <p:cNvGrpSpPr/>
            <p:nvPr/>
          </p:nvGrpSpPr>
          <p:grpSpPr>
            <a:xfrm>
              <a:off x="375714" y="2209800"/>
              <a:ext cx="6139007" cy="457200"/>
              <a:chOff x="1976293" y="2514600"/>
              <a:chExt cx="6139007" cy="457200"/>
            </a:xfrm>
          </p:grpSpPr>
          <p:sp>
            <p:nvSpPr>
              <p:cNvPr id="98" name="Rectangle 97"/>
              <p:cNvSpPr/>
              <p:nvPr/>
            </p:nvSpPr>
            <p:spPr>
              <a:xfrm>
                <a:off x="3433618"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m[0]</a:t>
                </a:r>
                <a:endParaRPr lang="en-US" sz="2400" baseline="-25000" dirty="0" smtClean="0">
                  <a:solidFill>
                    <a:schemeClr val="tx1"/>
                  </a:solidFill>
                </a:endParaRPr>
              </a:p>
            </p:txBody>
          </p:sp>
          <p:sp>
            <p:nvSpPr>
              <p:cNvPr id="100" name="Rectangle 99"/>
              <p:cNvSpPr/>
              <p:nvPr/>
            </p:nvSpPr>
            <p:spPr>
              <a:xfrm>
                <a:off x="4693037"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a:solidFill>
                      <a:schemeClr val="tx1"/>
                    </a:solidFill>
                  </a:rPr>
                  <a:t>m</a:t>
                </a:r>
                <a:r>
                  <a:rPr lang="en-US" sz="2400" dirty="0" smtClean="0">
                    <a:solidFill>
                      <a:schemeClr val="tx1"/>
                    </a:solidFill>
                  </a:rPr>
                  <a:t>[1]</a:t>
                </a:r>
                <a:endParaRPr lang="en-US" sz="2400" baseline="-25000" dirty="0" smtClean="0">
                  <a:solidFill>
                    <a:schemeClr val="tx1"/>
                  </a:solidFill>
                </a:endParaRPr>
              </a:p>
            </p:txBody>
          </p:sp>
          <p:sp>
            <p:nvSpPr>
              <p:cNvPr id="101" name="Rectangle 100"/>
              <p:cNvSpPr/>
              <p:nvPr/>
            </p:nvSpPr>
            <p:spPr>
              <a:xfrm>
                <a:off x="5942932"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a:solidFill>
                      <a:schemeClr val="tx1"/>
                    </a:solidFill>
                  </a:rPr>
                  <a:t>m</a:t>
                </a:r>
                <a:r>
                  <a:rPr lang="en-US" sz="2400" dirty="0" smtClean="0">
                    <a:solidFill>
                      <a:schemeClr val="tx1"/>
                    </a:solidFill>
                  </a:rPr>
                  <a:t>[2]</a:t>
                </a:r>
                <a:endParaRPr lang="en-US" sz="2400" baseline="-25000" dirty="0" smtClean="0">
                  <a:solidFill>
                    <a:schemeClr val="tx1"/>
                  </a:solidFill>
                </a:endParaRPr>
              </a:p>
            </p:txBody>
          </p:sp>
          <p:sp>
            <p:nvSpPr>
              <p:cNvPr id="107" name="Rectangle 106"/>
              <p:cNvSpPr/>
              <p:nvPr/>
            </p:nvSpPr>
            <p:spPr>
              <a:xfrm>
                <a:off x="7205139"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m[3]</a:t>
                </a:r>
                <a:endParaRPr lang="en-US" sz="2400" baseline="-25000" dirty="0" smtClean="0">
                  <a:solidFill>
                    <a:schemeClr val="tx1"/>
                  </a:solidFill>
                </a:endParaRPr>
              </a:p>
            </p:txBody>
          </p:sp>
          <p:sp>
            <p:nvSpPr>
              <p:cNvPr id="114" name="Rectangle 113"/>
              <p:cNvSpPr/>
              <p:nvPr/>
            </p:nvSpPr>
            <p:spPr>
              <a:xfrm>
                <a:off x="1976293"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IV</a:t>
                </a:r>
                <a:endParaRPr lang="en-US" sz="2400" baseline="-25000" dirty="0" smtClean="0">
                  <a:solidFill>
                    <a:schemeClr val="tx1"/>
                  </a:solidFill>
                </a:endParaRPr>
              </a:p>
            </p:txBody>
          </p:sp>
        </p:grpSp>
      </p:grpSp>
      <p:sp>
        <p:nvSpPr>
          <p:cNvPr id="196" name="TextBox 195"/>
          <p:cNvSpPr txBox="1"/>
          <p:nvPr/>
        </p:nvSpPr>
        <p:spPr>
          <a:xfrm>
            <a:off x="779336" y="5867399"/>
            <a:ext cx="1968103" cy="492443"/>
          </a:xfrm>
          <a:prstGeom prst="rect">
            <a:avLst/>
          </a:prstGeom>
          <a:noFill/>
          <a:ln>
            <a:solidFill>
              <a:schemeClr val="tx1"/>
            </a:solidFill>
          </a:ln>
        </p:spPr>
        <p:txBody>
          <a:bodyPr wrap="none" lIns="0" tIns="0" rIns="0" bIns="0" rtlCol="0" anchor="t" anchorCtr="0">
            <a:spAutoFit/>
          </a:bodyPr>
          <a:lstStyle/>
          <a:p>
            <a:r>
              <a:rPr lang="en-US" sz="3200" dirty="0" smtClean="0"/>
              <a:t> </a:t>
            </a:r>
            <a:r>
              <a:rPr lang="en-US" sz="3200" dirty="0" err="1" smtClean="0"/>
              <a:t>ciphertext</a:t>
            </a:r>
            <a:r>
              <a:rPr lang="en-US" sz="3200" dirty="0" smtClean="0"/>
              <a:t> </a:t>
            </a:r>
          </a:p>
        </p:txBody>
      </p:sp>
      <p:cxnSp>
        <p:nvCxnSpPr>
          <p:cNvPr id="198" name="Straight Connector 197"/>
          <p:cNvCxnSpPr/>
          <p:nvPr/>
        </p:nvCxnSpPr>
        <p:spPr>
          <a:xfrm flipV="1">
            <a:off x="2318147" y="5289549"/>
            <a:ext cx="174093" cy="57785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01" name="TextBox 200"/>
          <p:cNvSpPr txBox="1"/>
          <p:nvPr/>
        </p:nvSpPr>
        <p:spPr>
          <a:xfrm>
            <a:off x="3479802" y="5479832"/>
            <a:ext cx="5180540" cy="1292662"/>
          </a:xfrm>
          <a:prstGeom prst="rect">
            <a:avLst/>
          </a:prstGeom>
          <a:noFill/>
        </p:spPr>
        <p:txBody>
          <a:bodyPr wrap="square" lIns="0" tIns="0" rIns="0" bIns="0" rtlCol="0" anchor="t" anchorCtr="0">
            <a:spAutoFit/>
          </a:bodyPr>
          <a:lstStyle/>
          <a:p>
            <a:pPr algn="ctr"/>
            <a:r>
              <a:rPr lang="en-US" sz="2800" dirty="0" smtClean="0"/>
              <a:t>Decryption:</a:t>
            </a:r>
          </a:p>
          <a:p>
            <a:pPr algn="ctr"/>
            <a:r>
              <a:rPr lang="en-US" sz="2800" dirty="0" smtClean="0"/>
              <a:t>c[0] = E(k, </a:t>
            </a:r>
            <a:r>
              <a:rPr lang="en-US" sz="2800" dirty="0" err="1" smtClean="0"/>
              <a:t>IV</a:t>
            </a:r>
            <a:r>
              <a:rPr lang="en-US" sz="2800" b="1" dirty="0" err="1" smtClean="0">
                <a:solidFill>
                  <a:srgbClr val="000000"/>
                </a:solidFill>
              </a:rPr>
              <a:t>⊕</a:t>
            </a:r>
            <a:r>
              <a:rPr lang="en-US" sz="2800" dirty="0" err="1" smtClean="0"/>
              <a:t>m</a:t>
            </a:r>
            <a:r>
              <a:rPr lang="en-US" sz="2800" dirty="0" smtClean="0"/>
              <a:t>[0]) ⟶ </a:t>
            </a:r>
          </a:p>
          <a:p>
            <a:pPr algn="ctr"/>
            <a:r>
              <a:rPr lang="en-US" sz="2800" dirty="0" smtClean="0"/>
              <a:t>m[0] = D(</a:t>
            </a:r>
            <a:r>
              <a:rPr lang="en-US" sz="2800" dirty="0" err="1" smtClean="0"/>
              <a:t>k,c</a:t>
            </a:r>
            <a:r>
              <a:rPr lang="en-US" sz="2800" dirty="0" smtClean="0"/>
              <a:t>[0]) </a:t>
            </a:r>
            <a:r>
              <a:rPr lang="en-US" sz="2800" b="1" dirty="0" smtClean="0">
                <a:solidFill>
                  <a:srgbClr val="000000"/>
                </a:solidFill>
              </a:rPr>
              <a:t>⊕</a:t>
            </a:r>
            <a:r>
              <a:rPr lang="en-US" sz="2800" dirty="0"/>
              <a:t> </a:t>
            </a:r>
            <a:r>
              <a:rPr lang="en-US" sz="2800" dirty="0" smtClean="0"/>
              <a:t>IV</a:t>
            </a:r>
            <a:endParaRPr lang="en-US" sz="2800" b="1" dirty="0">
              <a:solidFill>
                <a:srgbClr val="000000"/>
              </a:solidFill>
            </a:endParaRPr>
          </a:p>
        </p:txBody>
      </p:sp>
      <p:sp>
        <p:nvSpPr>
          <p:cNvPr id="202" name="Rectangle 201"/>
          <p:cNvSpPr/>
          <p:nvPr/>
        </p:nvSpPr>
        <p:spPr>
          <a:xfrm>
            <a:off x="5441421" y="6359842"/>
            <a:ext cx="2398181" cy="412652"/>
          </a:xfrm>
          <a:prstGeom prst="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Tree>
    <p:extLst>
      <p:ext uri="{BB962C8B-B14F-4D97-AF65-F5344CB8AC3E}">
        <p14:creationId xmlns:p14="http://schemas.microsoft.com/office/powerpoint/2010/main" val="346905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202"/>
                                        </p:tgtEl>
                                      </p:cBhvr>
                                    </p:animEffect>
                                    <p:set>
                                      <p:cBhvr>
                                        <p:cTn id="13" dur="1" fill="hold">
                                          <p:stCondLst>
                                            <p:cond delay="499"/>
                                          </p:stCondLst>
                                        </p:cTn>
                                        <p:tgtEl>
                                          <p:spTgt spid="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animBg="1"/>
      <p:bldP spid="202"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57800"/>
          </a:xfrm>
        </p:spPr>
        <p:txBody>
          <a:bodyPr>
            <a:normAutofit/>
          </a:bodyPr>
          <a:lstStyle/>
          <a:p>
            <a:pPr marL="0" indent="0">
              <a:buNone/>
            </a:pPr>
            <a:r>
              <a:rPr lang="en-US" sz="2400" dirty="0" smtClean="0"/>
              <a:t>Suppose given c ← E</a:t>
            </a:r>
            <a:r>
              <a:rPr lang="en-US" sz="2400" baseline="-25000" dirty="0" smtClean="0"/>
              <a:t>CBC</a:t>
            </a:r>
            <a:r>
              <a:rPr lang="en-US" sz="2400" dirty="0" smtClean="0"/>
              <a:t>(</a:t>
            </a:r>
            <a:r>
              <a:rPr lang="en-US" sz="2400" dirty="0" err="1" smtClean="0"/>
              <a:t>k,m</a:t>
            </a:r>
            <a:r>
              <a:rPr lang="en-US" sz="2400" dirty="0" smtClean="0"/>
              <a:t>) Adv. can predict IV for next msg.</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2" name="Title 1"/>
          <p:cNvSpPr>
            <a:spLocks noGrp="1"/>
          </p:cNvSpPr>
          <p:nvPr>
            <p:ph type="title"/>
          </p:nvPr>
        </p:nvSpPr>
        <p:spPr/>
        <p:txBody>
          <a:bodyPr>
            <a:normAutofit/>
          </a:bodyPr>
          <a:lstStyle/>
          <a:p>
            <a:r>
              <a:rPr lang="en-US" dirty="0" smtClean="0"/>
              <a:t>Attack on CBC with Predictable IV</a:t>
            </a:r>
            <a:endParaRPr lang="en-US" dirty="0"/>
          </a:p>
        </p:txBody>
      </p:sp>
      <p:sp>
        <p:nvSpPr>
          <p:cNvPr id="5" name="Slide Number Placeholder 4"/>
          <p:cNvSpPr>
            <a:spLocks noGrp="1"/>
          </p:cNvSpPr>
          <p:nvPr>
            <p:ph type="sldNum" sz="quarter" idx="12"/>
          </p:nvPr>
        </p:nvSpPr>
        <p:spPr/>
        <p:txBody>
          <a:bodyPr/>
          <a:lstStyle/>
          <a:p>
            <a:fld id="{A887439D-C917-4EDB-AE93-DD258BDEFED5}" type="slidenum">
              <a:rPr lang="en-US" smtClean="0"/>
              <a:t>45</a:t>
            </a:fld>
            <a:endParaRPr lang="en-US" dirty="0"/>
          </a:p>
        </p:txBody>
      </p:sp>
      <p:sp>
        <p:nvSpPr>
          <p:cNvPr id="62" name="Rectangle 61"/>
          <p:cNvSpPr/>
          <p:nvPr/>
        </p:nvSpPr>
        <p:spPr>
          <a:xfrm>
            <a:off x="551873" y="2484086"/>
            <a:ext cx="8077200" cy="2286000"/>
          </a:xfrm>
          <a:prstGeom prst="rect">
            <a:avLst/>
          </a:prstGeom>
          <a:solidFill>
            <a:schemeClr val="bg1"/>
          </a:solid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tx1"/>
              </a:solidFill>
              <a:latin typeface="+mj-lt"/>
            </a:endParaRPr>
          </a:p>
        </p:txBody>
      </p:sp>
      <p:cxnSp>
        <p:nvCxnSpPr>
          <p:cNvPr id="64" name="Straight Arrow Connector 63"/>
          <p:cNvCxnSpPr/>
          <p:nvPr/>
        </p:nvCxnSpPr>
        <p:spPr>
          <a:xfrm flipH="1">
            <a:off x="2537460" y="2949784"/>
            <a:ext cx="406908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2537460" y="3283309"/>
            <a:ext cx="4069080" cy="0"/>
          </a:xfrm>
          <a:prstGeom prst="straightConnector1">
            <a:avLst/>
          </a:prstGeom>
          <a:ln w="28575" cap="rnd" cmpd="sng">
            <a:solidFill>
              <a:schemeClr val="tx1"/>
            </a:solidFill>
            <a:miter lim="800000"/>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1691092" y="2080736"/>
            <a:ext cx="0" cy="609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6248" y="2036681"/>
            <a:ext cx="1241752" cy="311847"/>
          </a:xfrm>
          <a:prstGeom prst="rect">
            <a:avLst/>
          </a:prstGeom>
        </p:spPr>
      </p:pic>
      <p:sp>
        <p:nvSpPr>
          <p:cNvPr id="71" name="TextBox 70"/>
          <p:cNvSpPr txBox="1"/>
          <p:nvPr/>
        </p:nvSpPr>
        <p:spPr>
          <a:xfrm>
            <a:off x="3505200" y="2610264"/>
            <a:ext cx="524182" cy="307777"/>
          </a:xfrm>
          <a:prstGeom prst="rect">
            <a:avLst/>
          </a:prstGeom>
          <a:noFill/>
        </p:spPr>
        <p:txBody>
          <a:bodyPr wrap="none" lIns="0" tIns="0" rIns="0" bIns="0" rtlCol="0" anchor="t" anchorCtr="0">
            <a:spAutoFit/>
          </a:bodyPr>
          <a:lstStyle/>
          <a:p>
            <a:r>
              <a:rPr lang="en-US" sz="2000" dirty="0" smtClean="0"/>
              <a:t>0</a:t>
            </a:r>
            <a:r>
              <a:rPr lang="en-US" sz="2000" baseline="-25000" dirty="0" smtClean="0"/>
              <a:t> </a:t>
            </a:r>
            <a:r>
              <a:rPr lang="en-US" sz="2000" dirty="0"/>
              <a:t>∊</a:t>
            </a:r>
            <a:r>
              <a:rPr lang="en-US" sz="2000" dirty="0" smtClean="0"/>
              <a:t> X</a:t>
            </a:r>
            <a:endParaRPr lang="en-US" sz="3200" dirty="0" smtClean="0"/>
          </a:p>
        </p:txBody>
      </p:sp>
      <p:grpSp>
        <p:nvGrpSpPr>
          <p:cNvPr id="14" name="Group 13"/>
          <p:cNvGrpSpPr/>
          <p:nvPr/>
        </p:nvGrpSpPr>
        <p:grpSpPr>
          <a:xfrm>
            <a:off x="6655263" y="4366736"/>
            <a:ext cx="1578958" cy="1348264"/>
            <a:chOff x="6655263" y="4778250"/>
            <a:chExt cx="1578958" cy="1348264"/>
          </a:xfrm>
        </p:grpSpPr>
        <p:cxnSp>
          <p:nvCxnSpPr>
            <p:cNvPr id="72" name="Straight Arrow Connector 71"/>
            <p:cNvCxnSpPr/>
            <p:nvPr/>
          </p:nvCxnSpPr>
          <p:spPr>
            <a:xfrm>
              <a:off x="7450196" y="4778250"/>
              <a:ext cx="0" cy="609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6655263" y="5387850"/>
              <a:ext cx="1578958" cy="738664"/>
            </a:xfrm>
            <a:prstGeom prst="rect">
              <a:avLst/>
            </a:prstGeom>
            <a:noFill/>
            <a:ln>
              <a:solidFill>
                <a:schemeClr val="tx1"/>
              </a:solidFill>
            </a:ln>
          </p:spPr>
          <p:txBody>
            <a:bodyPr wrap="none" lIns="0" tIns="0" rIns="0" bIns="0" rtlCol="0" anchor="t" anchorCtr="0">
              <a:spAutoFit/>
            </a:bodyPr>
            <a:lstStyle/>
            <a:p>
              <a:pPr algn="ctr"/>
              <a:r>
                <a:rPr lang="en-US" sz="2400" dirty="0" smtClean="0">
                  <a:latin typeface="+mj-lt"/>
                </a:rPr>
                <a:t>output 0 </a:t>
              </a:r>
            </a:p>
            <a:p>
              <a:pPr algn="ctr"/>
              <a:r>
                <a:rPr lang="en-US" sz="2400" dirty="0" smtClean="0">
                  <a:latin typeface="+mj-lt"/>
                </a:rPr>
                <a:t>if c[1] = c</a:t>
              </a:r>
              <a:r>
                <a:rPr lang="en-US" sz="2400" baseline="-25000" dirty="0" smtClean="0">
                  <a:latin typeface="+mj-lt"/>
                </a:rPr>
                <a:t>1</a:t>
              </a:r>
              <a:r>
                <a:rPr lang="en-US" sz="2400" dirty="0" smtClean="0">
                  <a:latin typeface="+mj-lt"/>
                </a:rPr>
                <a:t>[1]</a:t>
              </a:r>
            </a:p>
          </p:txBody>
        </p:sp>
      </p:grpSp>
      <p:sp>
        <p:nvSpPr>
          <p:cNvPr id="74" name="TextBox 73"/>
          <p:cNvSpPr txBox="1"/>
          <p:nvPr/>
        </p:nvSpPr>
        <p:spPr>
          <a:xfrm>
            <a:off x="3505200" y="2950779"/>
            <a:ext cx="2531142" cy="307777"/>
          </a:xfrm>
          <a:prstGeom prst="rect">
            <a:avLst/>
          </a:prstGeom>
          <a:noFill/>
        </p:spPr>
        <p:txBody>
          <a:bodyPr wrap="none" lIns="0" tIns="0" rIns="0" bIns="0" rtlCol="0" anchor="t" anchorCtr="0">
            <a:spAutoFit/>
          </a:bodyPr>
          <a:lstStyle/>
          <a:p>
            <a:r>
              <a:rPr lang="en-US" sz="2000" dirty="0"/>
              <a:t>c</a:t>
            </a:r>
            <a:r>
              <a:rPr lang="en-US" sz="2000" baseline="-25000" dirty="0" smtClean="0"/>
              <a:t>1</a:t>
            </a:r>
            <a:r>
              <a:rPr lang="en-US" sz="2000" dirty="0" smtClean="0"/>
              <a:t> </a:t>
            </a:r>
            <a:r>
              <a:rPr lang="en-US" sz="2000" dirty="0"/>
              <a:t>←</a:t>
            </a:r>
            <a:r>
              <a:rPr lang="en-US" sz="2000" dirty="0" smtClean="0"/>
              <a:t> [IV</a:t>
            </a:r>
            <a:r>
              <a:rPr lang="en-US" sz="2000" baseline="-25000" dirty="0" smtClean="0"/>
              <a:t>1</a:t>
            </a:r>
            <a:r>
              <a:rPr lang="en-US" sz="2000" dirty="0" smtClean="0"/>
              <a:t>, E(k,0</a:t>
            </a:r>
            <a:r>
              <a:rPr lang="en-US" sz="2000" b="1" dirty="0">
                <a:solidFill>
                  <a:srgbClr val="000000"/>
                </a:solidFill>
              </a:rPr>
              <a:t> </a:t>
            </a:r>
            <a:r>
              <a:rPr lang="en-US" sz="2000" dirty="0" smtClean="0">
                <a:solidFill>
                  <a:srgbClr val="000000"/>
                </a:solidFill>
              </a:rPr>
              <a:t>⊕</a:t>
            </a:r>
            <a:r>
              <a:rPr lang="en-US" sz="2000" b="1" dirty="0" smtClean="0">
                <a:solidFill>
                  <a:srgbClr val="000000"/>
                </a:solidFill>
              </a:rPr>
              <a:t> </a:t>
            </a:r>
            <a:r>
              <a:rPr lang="en-US" sz="2000" dirty="0" smtClean="0">
                <a:solidFill>
                  <a:srgbClr val="000000"/>
                </a:solidFill>
              </a:rPr>
              <a:t>IV</a:t>
            </a:r>
            <a:r>
              <a:rPr lang="en-US" sz="2000" baseline="-25000" dirty="0" smtClean="0">
                <a:solidFill>
                  <a:srgbClr val="000000"/>
                </a:solidFill>
              </a:rPr>
              <a:t>1</a:t>
            </a:r>
            <a:r>
              <a:rPr lang="en-US" sz="2000" dirty="0" smtClean="0"/>
              <a:t>)]</a:t>
            </a:r>
            <a:endParaRPr lang="en-US" sz="3200" dirty="0" smtClean="0"/>
          </a:p>
        </p:txBody>
      </p:sp>
      <p:cxnSp>
        <p:nvCxnSpPr>
          <p:cNvPr id="75" name="Straight Arrow Connector 74"/>
          <p:cNvCxnSpPr/>
          <p:nvPr/>
        </p:nvCxnSpPr>
        <p:spPr>
          <a:xfrm flipH="1">
            <a:off x="2537460" y="3598668"/>
            <a:ext cx="406908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a:off x="2537460" y="3932193"/>
            <a:ext cx="4069080" cy="0"/>
          </a:xfrm>
          <a:prstGeom prst="straightConnector1">
            <a:avLst/>
          </a:prstGeom>
          <a:ln w="28575" cap="rnd" cmpd="sng">
            <a:solidFill>
              <a:schemeClr val="tx1"/>
            </a:solidFill>
            <a:miter lim="800000"/>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3505200" y="3259148"/>
            <a:ext cx="2824491" cy="307777"/>
          </a:xfrm>
          <a:prstGeom prst="rect">
            <a:avLst/>
          </a:prstGeom>
          <a:noFill/>
        </p:spPr>
        <p:txBody>
          <a:bodyPr wrap="none" lIns="0" tIns="0" rIns="0" bIns="0" rtlCol="0" anchor="t" anchorCtr="0">
            <a:spAutoFit/>
          </a:bodyPr>
          <a:lstStyle/>
          <a:p>
            <a:r>
              <a:rPr lang="en-US" sz="2000" dirty="0" smtClean="0"/>
              <a:t>m</a:t>
            </a:r>
            <a:r>
              <a:rPr lang="en-US" sz="2000" baseline="-25000" dirty="0" smtClean="0"/>
              <a:t>0</a:t>
            </a:r>
            <a:r>
              <a:rPr lang="en-US" sz="2000" dirty="0" smtClean="0"/>
              <a:t>= IV</a:t>
            </a:r>
            <a:r>
              <a:rPr lang="en-US" sz="2000" b="1" dirty="0" smtClean="0">
                <a:solidFill>
                  <a:srgbClr val="000000"/>
                </a:solidFill>
              </a:rPr>
              <a:t> </a:t>
            </a:r>
            <a:r>
              <a:rPr lang="en-US" sz="2000" dirty="0" smtClean="0">
                <a:solidFill>
                  <a:srgbClr val="000000"/>
                </a:solidFill>
              </a:rPr>
              <a:t>⊕IV</a:t>
            </a:r>
            <a:r>
              <a:rPr lang="en-US" sz="2000" baseline="-25000" dirty="0" smtClean="0">
                <a:solidFill>
                  <a:srgbClr val="000000"/>
                </a:solidFill>
              </a:rPr>
              <a:t>1</a:t>
            </a:r>
            <a:r>
              <a:rPr lang="en-US" sz="2000" dirty="0" smtClean="0">
                <a:solidFill>
                  <a:srgbClr val="000000"/>
                </a:solidFill>
              </a:rPr>
              <a:t>, m</a:t>
            </a:r>
            <a:r>
              <a:rPr lang="en-US" sz="2000" baseline="-25000" dirty="0" smtClean="0">
                <a:solidFill>
                  <a:srgbClr val="000000"/>
                </a:solidFill>
              </a:rPr>
              <a:t>1</a:t>
            </a:r>
            <a:r>
              <a:rPr lang="en-US" sz="2000" dirty="0" smtClean="0">
                <a:solidFill>
                  <a:srgbClr val="000000"/>
                </a:solidFill>
              </a:rPr>
              <a:t> ≠ </a:t>
            </a:r>
            <a:r>
              <a:rPr lang="en-US" sz="2000" dirty="0" smtClean="0"/>
              <a:t>m</a:t>
            </a:r>
            <a:r>
              <a:rPr lang="en-US" sz="2000" baseline="-25000" dirty="0" smtClean="0"/>
              <a:t>0</a:t>
            </a:r>
            <a:r>
              <a:rPr lang="en-US" sz="2000" dirty="0" smtClean="0"/>
              <a:t>∊ M</a:t>
            </a:r>
            <a:endParaRPr lang="en-US" sz="3200" dirty="0" smtClean="0"/>
          </a:p>
        </p:txBody>
      </p:sp>
      <p:sp>
        <p:nvSpPr>
          <p:cNvPr id="78" name="TextBox 77"/>
          <p:cNvSpPr txBox="1"/>
          <p:nvPr/>
        </p:nvSpPr>
        <p:spPr>
          <a:xfrm>
            <a:off x="3505200" y="3599663"/>
            <a:ext cx="2386231" cy="615553"/>
          </a:xfrm>
          <a:prstGeom prst="rect">
            <a:avLst/>
          </a:prstGeom>
          <a:noFill/>
        </p:spPr>
        <p:txBody>
          <a:bodyPr wrap="none" lIns="0" tIns="0" rIns="0" bIns="0" rtlCol="0" anchor="t" anchorCtr="0">
            <a:spAutoFit/>
          </a:bodyPr>
          <a:lstStyle/>
          <a:p>
            <a:r>
              <a:rPr lang="en-US" sz="2000" dirty="0"/>
              <a:t>c</a:t>
            </a:r>
            <a:r>
              <a:rPr lang="en-US" sz="2000" dirty="0" smtClean="0"/>
              <a:t> </a:t>
            </a:r>
            <a:r>
              <a:rPr lang="en-US" sz="2000" dirty="0"/>
              <a:t>←</a:t>
            </a:r>
            <a:r>
              <a:rPr lang="en-US" sz="2000" dirty="0" smtClean="0"/>
              <a:t> [IV, E(k,IV</a:t>
            </a:r>
            <a:r>
              <a:rPr lang="en-US" sz="2000" baseline="-25000" dirty="0" smtClean="0"/>
              <a:t>1</a:t>
            </a:r>
            <a:r>
              <a:rPr lang="en-US" sz="2000" dirty="0" smtClean="0"/>
              <a:t>)] or</a:t>
            </a:r>
          </a:p>
          <a:p>
            <a:r>
              <a:rPr lang="en-US" sz="2000" dirty="0"/>
              <a:t>c ← [IV, </a:t>
            </a:r>
            <a:r>
              <a:rPr lang="en-US" sz="2000" dirty="0" smtClean="0"/>
              <a:t>E(k,m</a:t>
            </a:r>
            <a:r>
              <a:rPr lang="en-US" sz="2000" baseline="-25000" dirty="0" smtClean="0"/>
              <a:t>1</a:t>
            </a:r>
            <a:r>
              <a:rPr lang="en-US" sz="2000" dirty="0">
                <a:solidFill>
                  <a:srgbClr val="000000"/>
                </a:solidFill>
              </a:rPr>
              <a:t> ⊕ </a:t>
            </a:r>
            <a:r>
              <a:rPr lang="en-US" sz="2000" dirty="0" smtClean="0"/>
              <a:t>IV)]</a:t>
            </a:r>
          </a:p>
        </p:txBody>
      </p:sp>
      <p:grpSp>
        <p:nvGrpSpPr>
          <p:cNvPr id="11" name="Group 10"/>
          <p:cNvGrpSpPr/>
          <p:nvPr/>
        </p:nvGrpSpPr>
        <p:grpSpPr>
          <a:xfrm>
            <a:off x="4304297" y="3907439"/>
            <a:ext cx="1684757" cy="1273063"/>
            <a:chOff x="4304297" y="4318953"/>
            <a:chExt cx="1684757" cy="1273063"/>
          </a:xfrm>
        </p:grpSpPr>
        <p:sp>
          <p:nvSpPr>
            <p:cNvPr id="7" name="TextBox 6"/>
            <p:cNvSpPr txBox="1"/>
            <p:nvPr/>
          </p:nvSpPr>
          <p:spPr>
            <a:xfrm>
              <a:off x="4304297" y="5284239"/>
              <a:ext cx="1684757" cy="307777"/>
            </a:xfrm>
            <a:prstGeom prst="rect">
              <a:avLst/>
            </a:prstGeom>
            <a:noFill/>
            <a:ln>
              <a:solidFill>
                <a:schemeClr val="tx1"/>
              </a:solidFill>
            </a:ln>
          </p:spPr>
          <p:txBody>
            <a:bodyPr wrap="none" lIns="0" tIns="0" rIns="0" bIns="0" rtlCol="0" anchor="t" anchorCtr="0">
              <a:spAutoFit/>
            </a:bodyPr>
            <a:lstStyle/>
            <a:p>
              <a:pPr algn="ctr"/>
              <a:r>
                <a:rPr lang="en-US" sz="2000" dirty="0" smtClean="0"/>
                <a:t>(IV </a:t>
              </a:r>
              <a:r>
                <a:rPr lang="en-US" sz="2000" dirty="0" smtClean="0">
                  <a:solidFill>
                    <a:srgbClr val="000000"/>
                  </a:solidFill>
                </a:rPr>
                <a:t>⊕ IV</a:t>
              </a:r>
              <a:r>
                <a:rPr lang="en-US" sz="2000" baseline="-25000" dirty="0" smtClean="0">
                  <a:solidFill>
                    <a:srgbClr val="000000"/>
                  </a:solidFill>
                </a:rPr>
                <a:t>1</a:t>
              </a:r>
              <a:r>
                <a:rPr lang="en-US" sz="2000" dirty="0" smtClean="0">
                  <a:solidFill>
                    <a:srgbClr val="000000"/>
                  </a:solidFill>
                </a:rPr>
                <a:t>)</a:t>
              </a:r>
              <a:r>
                <a:rPr lang="en-US" sz="2000" dirty="0">
                  <a:solidFill>
                    <a:srgbClr val="000000"/>
                  </a:solidFill>
                </a:rPr>
                <a:t> </a:t>
              </a:r>
              <a:r>
                <a:rPr lang="en-US" sz="2000" dirty="0" smtClean="0">
                  <a:solidFill>
                    <a:srgbClr val="000000"/>
                  </a:solidFill>
                </a:rPr>
                <a:t>⊕IV</a:t>
              </a:r>
              <a:endParaRPr lang="en-US" sz="2000" baseline="-25000" dirty="0" smtClean="0"/>
            </a:p>
          </p:txBody>
        </p:sp>
        <p:cxnSp>
          <p:nvCxnSpPr>
            <p:cNvPr id="9" name="Straight Connector 8"/>
            <p:cNvCxnSpPr/>
            <p:nvPr/>
          </p:nvCxnSpPr>
          <p:spPr>
            <a:xfrm flipH="1" flipV="1">
              <a:off x="5049522" y="4318953"/>
              <a:ext cx="264156" cy="963924"/>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12" name="Rounded Rectangle 11"/>
          <p:cNvSpPr/>
          <p:nvPr/>
        </p:nvSpPr>
        <p:spPr>
          <a:xfrm>
            <a:off x="3966265" y="3299936"/>
            <a:ext cx="290744" cy="246594"/>
          </a:xfrm>
          <a:prstGeom prst="roundRect">
            <a:avLst/>
          </a:prstGeom>
          <a:solidFill>
            <a:schemeClr val="accent5">
              <a:alpha val="25000"/>
            </a:schemeClr>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86" name="Rounded Rectangle 85"/>
          <p:cNvSpPr/>
          <p:nvPr/>
        </p:nvSpPr>
        <p:spPr>
          <a:xfrm>
            <a:off x="6359579" y="1447800"/>
            <a:ext cx="422221" cy="344186"/>
          </a:xfrm>
          <a:prstGeom prst="roundRect">
            <a:avLst/>
          </a:prstGeom>
          <a:solidFill>
            <a:schemeClr val="accent5">
              <a:alpha val="25000"/>
            </a:schemeClr>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3" name="Rounded Rectangle 12"/>
          <p:cNvSpPr/>
          <p:nvPr/>
        </p:nvSpPr>
        <p:spPr>
          <a:xfrm>
            <a:off x="4343400" y="3599663"/>
            <a:ext cx="838199" cy="300787"/>
          </a:xfrm>
          <a:prstGeom prst="roundRect">
            <a:avLst/>
          </a:prstGeom>
          <a:solidFill>
            <a:schemeClr val="accent2">
              <a:alpha val="25000"/>
            </a:schemeClr>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88" name="Rounded Rectangle 87"/>
          <p:cNvSpPr/>
          <p:nvPr/>
        </p:nvSpPr>
        <p:spPr>
          <a:xfrm>
            <a:off x="4498345" y="2958361"/>
            <a:ext cx="1393086" cy="300787"/>
          </a:xfrm>
          <a:prstGeom prst="roundRect">
            <a:avLst/>
          </a:prstGeom>
          <a:solidFill>
            <a:schemeClr val="accent2">
              <a:alpha val="25000"/>
            </a:schemeClr>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6" name="Rectangle 15"/>
          <p:cNvSpPr/>
          <p:nvPr/>
        </p:nvSpPr>
        <p:spPr>
          <a:xfrm>
            <a:off x="4770771" y="3599663"/>
            <a:ext cx="375904" cy="300787"/>
          </a:xfrm>
          <a:prstGeom prst="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31" name="Rounded Rectangle 30"/>
          <p:cNvSpPr/>
          <p:nvPr/>
        </p:nvSpPr>
        <p:spPr>
          <a:xfrm>
            <a:off x="861060" y="2828323"/>
            <a:ext cx="1676400" cy="1676400"/>
          </a:xfrm>
          <a:prstGeom prst="round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latin typeface="+mj-lt"/>
              </a:rPr>
              <a:t>Challenger</a:t>
            </a:r>
          </a:p>
          <a:p>
            <a:pPr algn="ctr"/>
            <a:endParaRPr lang="en-US" sz="2400" dirty="0">
              <a:solidFill>
                <a:schemeClr val="tx1"/>
              </a:solidFill>
            </a:endParaRPr>
          </a:p>
          <a:p>
            <a:pPr algn="ctr"/>
            <a:r>
              <a:rPr lang="en-US" sz="2400" dirty="0">
                <a:ln w="0"/>
                <a:solidFill>
                  <a:schemeClr val="tx1"/>
                </a:solidFill>
                <a:effectLst>
                  <a:outerShdw blurRad="38100" dist="19050" dir="2700000" algn="tl" rotWithShape="0">
                    <a:schemeClr val="dk1">
                      <a:alpha val="40000"/>
                    </a:schemeClr>
                  </a:outerShdw>
                </a:effectLst>
                <a:latin typeface="+mj-lt"/>
              </a:rPr>
              <a:t>k</a:t>
            </a:r>
            <a:r>
              <a:rPr lang="en-US" sz="2400" dirty="0" smtClean="0">
                <a:ln w="0"/>
                <a:solidFill>
                  <a:schemeClr val="tx1"/>
                </a:solidFill>
                <a:effectLst>
                  <a:outerShdw blurRad="38100" dist="19050" dir="2700000" algn="tl" rotWithShape="0">
                    <a:schemeClr val="dk1">
                      <a:alpha val="40000"/>
                    </a:schemeClr>
                  </a:outerShdw>
                </a:effectLst>
                <a:latin typeface="+mj-lt"/>
              </a:rPr>
              <a:t> ← K</a:t>
            </a:r>
          </a:p>
        </p:txBody>
      </p:sp>
      <p:grpSp>
        <p:nvGrpSpPr>
          <p:cNvPr id="32" name="Group 31"/>
          <p:cNvGrpSpPr/>
          <p:nvPr/>
        </p:nvGrpSpPr>
        <p:grpSpPr>
          <a:xfrm>
            <a:off x="6606540" y="2828323"/>
            <a:ext cx="1676400" cy="1676400"/>
            <a:chOff x="6477000" y="2590800"/>
            <a:chExt cx="1676400" cy="1676400"/>
          </a:xfrm>
          <a:solidFill>
            <a:schemeClr val="accent1"/>
          </a:solidFill>
        </p:grpSpPr>
        <p:sp>
          <p:nvSpPr>
            <p:cNvPr id="33" name="Rounded Rectangle 32"/>
            <p:cNvSpPr/>
            <p:nvPr/>
          </p:nvSpPr>
          <p:spPr>
            <a:xfrm>
              <a:off x="6477000" y="2590800"/>
              <a:ext cx="1676400" cy="167640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noAutofit/>
            </a:bodyPr>
            <a:lstStyle/>
            <a:p>
              <a:pPr algn="ctr"/>
              <a:r>
                <a:rPr lang="en-US" sz="2400" dirty="0" smtClean="0">
                  <a:solidFill>
                    <a:schemeClr val="tx1"/>
                  </a:solidFill>
                  <a:latin typeface="+mj-lt"/>
                </a:rPr>
                <a:t>Adversary A</a:t>
              </a:r>
            </a:p>
            <a:p>
              <a:pPr algn="ctr"/>
              <a:endParaRPr lang="en-US" sz="2400" dirty="0">
                <a:solidFill>
                  <a:schemeClr val="tx1"/>
                </a:solidFill>
              </a:endParaRPr>
            </a:p>
            <a:p>
              <a:pPr algn="ctr"/>
              <a:endParaRPr lang="en-US" sz="2400" dirty="0" smtClean="0">
                <a:solidFill>
                  <a:schemeClr val="tx1"/>
                </a:solidFill>
              </a:endParaRP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8955" y="3200400"/>
              <a:ext cx="1092489" cy="819367"/>
            </a:xfrm>
            <a:prstGeom prst="rect">
              <a:avLst/>
            </a:prstGeom>
            <a:noFill/>
          </p:spPr>
        </p:pic>
      </p:grpSp>
      <p:sp>
        <p:nvSpPr>
          <p:cNvPr id="4" name="Rounded Rectangle 3"/>
          <p:cNvSpPr/>
          <p:nvPr/>
        </p:nvSpPr>
        <p:spPr>
          <a:xfrm>
            <a:off x="381000" y="5414682"/>
            <a:ext cx="5872491" cy="108267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algn="ctr"/>
            <a:r>
              <a:rPr lang="en-US" sz="2400" dirty="0"/>
              <a:t>Bug in SSL/TLS 1.1</a:t>
            </a:r>
            <a:r>
              <a:rPr lang="en-US" sz="2400" dirty="0" smtClean="0"/>
              <a:t>: IV </a:t>
            </a:r>
            <a:r>
              <a:rPr lang="en-US" sz="2400" dirty="0"/>
              <a:t>for record #</a:t>
            </a:r>
            <a:r>
              <a:rPr lang="en-US" sz="2400" dirty="0" err="1"/>
              <a:t>i</a:t>
            </a:r>
            <a:r>
              <a:rPr lang="en-US" sz="2400" dirty="0"/>
              <a:t> is last CT block of record #(i-1)</a:t>
            </a:r>
          </a:p>
        </p:txBody>
      </p:sp>
    </p:spTree>
    <p:extLst>
      <p:ext uri="{BB962C8B-B14F-4D97-AF65-F5344CB8AC3E}">
        <p14:creationId xmlns:p14="http://schemas.microsoft.com/office/powerpoint/2010/main" val="424580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4" grpId="0"/>
      <p:bldP spid="77" grpId="0"/>
      <p:bldP spid="78" grpId="0"/>
      <p:bldP spid="12" grpId="0" animBg="1"/>
      <p:bldP spid="86" grpId="0" animBg="1"/>
      <p:bldP spid="13" grpId="0" animBg="1"/>
      <p:bldP spid="88" grpId="0" animBg="1"/>
      <p:bldP spid="16" grpId="0" animBg="1"/>
      <p:bldP spid="16" grpId="1"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CBC: padding</a:t>
            </a:r>
            <a:endParaRPr lang="en-US" dirty="0"/>
          </a:p>
        </p:txBody>
      </p:sp>
      <p:sp>
        <p:nvSpPr>
          <p:cNvPr id="5" name="Slide Number Placeholder 4"/>
          <p:cNvSpPr>
            <a:spLocks noGrp="1"/>
          </p:cNvSpPr>
          <p:nvPr>
            <p:ph type="sldNum" sz="quarter" idx="12"/>
          </p:nvPr>
        </p:nvSpPr>
        <p:spPr/>
        <p:txBody>
          <a:bodyPr/>
          <a:lstStyle/>
          <a:p>
            <a:fld id="{A887439D-C917-4EDB-AE93-DD258BDEFED5}" type="slidenum">
              <a:rPr lang="en-US" smtClean="0"/>
              <a:t>46</a:t>
            </a:fld>
            <a:endParaRPr lang="en-US" dirty="0"/>
          </a:p>
        </p:txBody>
      </p:sp>
      <p:sp>
        <p:nvSpPr>
          <p:cNvPr id="3" name="Content Placeholder 2"/>
          <p:cNvSpPr>
            <a:spLocks noGrp="1"/>
          </p:cNvSpPr>
          <p:nvPr>
            <p:ph idx="1"/>
          </p:nvPr>
        </p:nvSpPr>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n-US" sz="2400" dirty="0" smtClean="0"/>
              <a:t>TLS: for n &gt; 0 n byte pad is: </a:t>
            </a:r>
          </a:p>
          <a:p>
            <a:pPr marL="0" indent="0">
              <a:buNone/>
            </a:pPr>
            <a:r>
              <a:rPr lang="en-US" sz="2400" dirty="0" smtClean="0"/>
              <a:t>If no pad needed, add a dummy block: </a:t>
            </a:r>
            <a:endParaRPr lang="en-US" sz="2400" dirty="0"/>
          </a:p>
        </p:txBody>
      </p:sp>
      <p:grpSp>
        <p:nvGrpSpPr>
          <p:cNvPr id="6" name="Group 5"/>
          <p:cNvGrpSpPr/>
          <p:nvPr/>
        </p:nvGrpSpPr>
        <p:grpSpPr>
          <a:xfrm>
            <a:off x="1066800" y="1440366"/>
            <a:ext cx="7010400" cy="3232150"/>
            <a:chOff x="1066800" y="2209800"/>
            <a:chExt cx="7010400" cy="3232150"/>
          </a:xfrm>
        </p:grpSpPr>
        <p:grpSp>
          <p:nvGrpSpPr>
            <p:cNvPr id="195" name="Group 194"/>
            <p:cNvGrpSpPr/>
            <p:nvPr/>
          </p:nvGrpSpPr>
          <p:grpSpPr>
            <a:xfrm>
              <a:off x="1066800" y="2209800"/>
              <a:ext cx="7010400" cy="3232150"/>
              <a:chOff x="152400" y="2209800"/>
              <a:chExt cx="7010400" cy="3232150"/>
            </a:xfrm>
          </p:grpSpPr>
          <p:sp>
            <p:nvSpPr>
              <p:cNvPr id="4" name="Rectangle 3"/>
              <p:cNvSpPr/>
              <p:nvPr/>
            </p:nvSpPr>
            <p:spPr>
              <a:xfrm>
                <a:off x="152400" y="4679950"/>
                <a:ext cx="7010400" cy="762000"/>
              </a:xfrm>
              <a:prstGeom prst="rect">
                <a:avLst/>
              </a:prstGeom>
              <a:solidFill>
                <a:schemeClr val="bg2"/>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nvGrpSpPr>
              <p:cNvPr id="134" name="Group 133"/>
              <p:cNvGrpSpPr/>
              <p:nvPr/>
            </p:nvGrpSpPr>
            <p:grpSpPr>
              <a:xfrm>
                <a:off x="2112430" y="2667000"/>
                <a:ext cx="351378" cy="2133600"/>
                <a:chOff x="2112430" y="2667000"/>
                <a:chExt cx="351378" cy="2133600"/>
              </a:xfrm>
            </p:grpSpPr>
            <p:sp>
              <p:nvSpPr>
                <p:cNvPr id="49" name="Rectangle 48"/>
                <p:cNvSpPr/>
                <p:nvPr/>
              </p:nvSpPr>
              <p:spPr>
                <a:xfrm>
                  <a:off x="2112430" y="3013916"/>
                  <a:ext cx="351378" cy="461665"/>
                </a:xfrm>
                <a:prstGeom prst="rect">
                  <a:avLst/>
                </a:prstGeom>
              </p:spPr>
              <p:txBody>
                <a:bodyPr wrap="none">
                  <a:spAutoFit/>
                </a:bodyPr>
                <a:lstStyle/>
                <a:p>
                  <a:pPr lvl="0" algn="ctr"/>
                  <a:r>
                    <a:rPr lang="en-US" sz="2400" b="1" dirty="0">
                      <a:solidFill>
                        <a:srgbClr val="000000"/>
                      </a:solidFill>
                    </a:rPr>
                    <a:t>⊕</a:t>
                  </a:r>
                </a:p>
              </p:txBody>
            </p:sp>
            <p:cxnSp>
              <p:nvCxnSpPr>
                <p:cNvPr id="120" name="Straight Arrow Connector 119"/>
                <p:cNvCxnSpPr/>
                <p:nvPr/>
              </p:nvCxnSpPr>
              <p:spPr>
                <a:xfrm flipH="1">
                  <a:off x="2288119" y="3171845"/>
                  <a:ext cx="1" cy="609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a:stCxn id="98" idx="2"/>
                </p:cNvCxnSpPr>
                <p:nvPr/>
              </p:nvCxnSpPr>
              <p:spPr>
                <a:xfrm>
                  <a:off x="2288120" y="2667000"/>
                  <a:ext cx="0" cy="48579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flipH="1">
                  <a:off x="2288120" y="4238645"/>
                  <a:ext cx="1" cy="56195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161" name="Group 160"/>
              <p:cNvGrpSpPr/>
              <p:nvPr/>
            </p:nvGrpSpPr>
            <p:grpSpPr>
              <a:xfrm>
                <a:off x="830793" y="2667000"/>
                <a:ext cx="2892434" cy="2133600"/>
                <a:chOff x="830793" y="2667000"/>
                <a:chExt cx="2892434" cy="2133600"/>
              </a:xfrm>
            </p:grpSpPr>
            <p:grpSp>
              <p:nvGrpSpPr>
                <p:cNvPr id="135" name="Group 134"/>
                <p:cNvGrpSpPr/>
                <p:nvPr/>
              </p:nvGrpSpPr>
              <p:grpSpPr>
                <a:xfrm>
                  <a:off x="3371849" y="2667000"/>
                  <a:ext cx="351378" cy="2133600"/>
                  <a:chOff x="2112430" y="2667000"/>
                  <a:chExt cx="351378" cy="2133600"/>
                </a:xfrm>
              </p:grpSpPr>
              <p:sp>
                <p:nvSpPr>
                  <p:cNvPr id="136" name="Rectangle 135"/>
                  <p:cNvSpPr/>
                  <p:nvPr/>
                </p:nvSpPr>
                <p:spPr>
                  <a:xfrm>
                    <a:off x="2112430" y="3013916"/>
                    <a:ext cx="351378" cy="461665"/>
                  </a:xfrm>
                  <a:prstGeom prst="rect">
                    <a:avLst/>
                  </a:prstGeom>
                </p:spPr>
                <p:txBody>
                  <a:bodyPr wrap="none">
                    <a:spAutoFit/>
                  </a:bodyPr>
                  <a:lstStyle/>
                  <a:p>
                    <a:pPr lvl="0" algn="ctr"/>
                    <a:r>
                      <a:rPr lang="en-US" sz="2400" b="1" dirty="0">
                        <a:solidFill>
                          <a:srgbClr val="000000"/>
                        </a:solidFill>
                      </a:rPr>
                      <a:t>⊕</a:t>
                    </a:r>
                  </a:p>
                </p:txBody>
              </p:sp>
              <p:cxnSp>
                <p:nvCxnSpPr>
                  <p:cNvPr id="137" name="Straight Arrow Connector 136"/>
                  <p:cNvCxnSpPr/>
                  <p:nvPr/>
                </p:nvCxnSpPr>
                <p:spPr>
                  <a:xfrm flipH="1">
                    <a:off x="2288119" y="3171845"/>
                    <a:ext cx="1" cy="609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a:off x="2288120" y="2667000"/>
                    <a:ext cx="0" cy="48579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flipH="1">
                    <a:off x="2288121" y="4238645"/>
                    <a:ext cx="1" cy="56195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160" name="Group 159"/>
                <p:cNvGrpSpPr/>
                <p:nvPr/>
              </p:nvGrpSpPr>
              <p:grpSpPr>
                <a:xfrm>
                  <a:off x="830793" y="3267075"/>
                  <a:ext cx="2598207" cy="1152525"/>
                  <a:chOff x="830793" y="3267075"/>
                  <a:chExt cx="2598207" cy="1152525"/>
                </a:xfrm>
              </p:grpSpPr>
              <p:cxnSp>
                <p:nvCxnSpPr>
                  <p:cNvPr id="154" name="Straight Connector 153"/>
                  <p:cNvCxnSpPr/>
                  <p:nvPr/>
                </p:nvCxnSpPr>
                <p:spPr>
                  <a:xfrm>
                    <a:off x="2288120" y="4419600"/>
                    <a:ext cx="607480"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V="1">
                    <a:off x="2895600" y="3267075"/>
                    <a:ext cx="0" cy="1152525"/>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p:nvPr/>
                </p:nvCxnSpPr>
                <p:spPr>
                  <a:xfrm>
                    <a:off x="2895600" y="3267075"/>
                    <a:ext cx="53340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830793" y="4419600"/>
                    <a:ext cx="819834"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1650627" y="3267075"/>
                    <a:ext cx="0" cy="1152525"/>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1650627" y="3267075"/>
                    <a:ext cx="53340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182" name="Group 181"/>
              <p:cNvGrpSpPr/>
              <p:nvPr/>
            </p:nvGrpSpPr>
            <p:grpSpPr>
              <a:xfrm>
                <a:off x="375714" y="4832350"/>
                <a:ext cx="6139007" cy="457200"/>
                <a:chOff x="1976293" y="2514600"/>
                <a:chExt cx="6139007" cy="457200"/>
              </a:xfrm>
            </p:grpSpPr>
            <p:sp>
              <p:nvSpPr>
                <p:cNvPr id="183" name="Rectangle 182"/>
                <p:cNvSpPr/>
                <p:nvPr/>
              </p:nvSpPr>
              <p:spPr>
                <a:xfrm>
                  <a:off x="3433618"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a:solidFill>
                        <a:schemeClr val="tx1"/>
                      </a:solidFill>
                    </a:rPr>
                    <a:t>c</a:t>
                  </a:r>
                  <a:r>
                    <a:rPr lang="en-US" sz="2400" dirty="0" smtClean="0">
                      <a:solidFill>
                        <a:schemeClr val="tx1"/>
                      </a:solidFill>
                    </a:rPr>
                    <a:t>[0]</a:t>
                  </a:r>
                  <a:endParaRPr lang="en-US" sz="2400" baseline="-25000" dirty="0" smtClean="0">
                    <a:solidFill>
                      <a:schemeClr val="tx1"/>
                    </a:solidFill>
                  </a:endParaRPr>
                </a:p>
              </p:txBody>
            </p:sp>
            <p:sp>
              <p:nvSpPr>
                <p:cNvPr id="184" name="Rectangle 183"/>
                <p:cNvSpPr/>
                <p:nvPr/>
              </p:nvSpPr>
              <p:spPr>
                <a:xfrm>
                  <a:off x="4693037"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c[1]</a:t>
                  </a:r>
                  <a:endParaRPr lang="en-US" sz="2400" baseline="-25000" dirty="0" smtClean="0">
                    <a:solidFill>
                      <a:schemeClr val="tx1"/>
                    </a:solidFill>
                  </a:endParaRPr>
                </a:p>
              </p:txBody>
            </p:sp>
            <p:sp>
              <p:nvSpPr>
                <p:cNvPr id="185" name="Rectangle 184"/>
                <p:cNvSpPr/>
                <p:nvPr/>
              </p:nvSpPr>
              <p:spPr>
                <a:xfrm>
                  <a:off x="5942932"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c[2]</a:t>
                  </a:r>
                  <a:endParaRPr lang="en-US" sz="2400" baseline="-25000" dirty="0" smtClean="0">
                    <a:solidFill>
                      <a:schemeClr val="tx1"/>
                    </a:solidFill>
                  </a:endParaRPr>
                </a:p>
              </p:txBody>
            </p:sp>
            <p:sp>
              <p:nvSpPr>
                <p:cNvPr id="186" name="Rectangle 185"/>
                <p:cNvSpPr/>
                <p:nvPr/>
              </p:nvSpPr>
              <p:spPr>
                <a:xfrm>
                  <a:off x="7205139"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a:solidFill>
                        <a:schemeClr val="tx1"/>
                      </a:solidFill>
                    </a:rPr>
                    <a:t>c</a:t>
                  </a:r>
                  <a:r>
                    <a:rPr lang="en-US" sz="2400" dirty="0" smtClean="0">
                      <a:solidFill>
                        <a:schemeClr val="tx1"/>
                      </a:solidFill>
                    </a:rPr>
                    <a:t>[3]</a:t>
                  </a:r>
                  <a:endParaRPr lang="en-US" sz="2400" baseline="-25000" dirty="0" smtClean="0">
                    <a:solidFill>
                      <a:schemeClr val="tx1"/>
                    </a:solidFill>
                  </a:endParaRPr>
                </a:p>
              </p:txBody>
            </p:sp>
            <p:sp>
              <p:nvSpPr>
                <p:cNvPr id="187" name="Rectangle 186"/>
                <p:cNvSpPr/>
                <p:nvPr/>
              </p:nvSpPr>
              <p:spPr>
                <a:xfrm>
                  <a:off x="1976293"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nonce</a:t>
                  </a:r>
                  <a:endParaRPr lang="en-US" sz="2400" baseline="-25000" dirty="0" smtClean="0">
                    <a:solidFill>
                      <a:schemeClr val="tx1"/>
                    </a:solidFill>
                  </a:endParaRPr>
                </a:p>
              </p:txBody>
            </p:sp>
          </p:grpSp>
          <p:grpSp>
            <p:nvGrpSpPr>
              <p:cNvPr id="162" name="Group 161"/>
              <p:cNvGrpSpPr/>
              <p:nvPr/>
            </p:nvGrpSpPr>
            <p:grpSpPr>
              <a:xfrm>
                <a:off x="3569232" y="2667000"/>
                <a:ext cx="1435107" cy="2133600"/>
                <a:chOff x="2288120" y="2667000"/>
                <a:chExt cx="1435107" cy="2133600"/>
              </a:xfrm>
            </p:grpSpPr>
            <p:grpSp>
              <p:nvGrpSpPr>
                <p:cNvPr id="163" name="Group 162"/>
                <p:cNvGrpSpPr/>
                <p:nvPr/>
              </p:nvGrpSpPr>
              <p:grpSpPr>
                <a:xfrm>
                  <a:off x="3371849" y="2667000"/>
                  <a:ext cx="351378" cy="2133600"/>
                  <a:chOff x="2112430" y="2667000"/>
                  <a:chExt cx="351378" cy="2133600"/>
                </a:xfrm>
              </p:grpSpPr>
              <p:sp>
                <p:nvSpPr>
                  <p:cNvPr id="168" name="Rectangle 167"/>
                  <p:cNvSpPr/>
                  <p:nvPr/>
                </p:nvSpPr>
                <p:spPr>
                  <a:xfrm>
                    <a:off x="2112430" y="3013916"/>
                    <a:ext cx="351378" cy="461665"/>
                  </a:xfrm>
                  <a:prstGeom prst="rect">
                    <a:avLst/>
                  </a:prstGeom>
                </p:spPr>
                <p:txBody>
                  <a:bodyPr wrap="none">
                    <a:spAutoFit/>
                  </a:bodyPr>
                  <a:lstStyle/>
                  <a:p>
                    <a:pPr lvl="0" algn="ctr"/>
                    <a:r>
                      <a:rPr lang="en-US" sz="2400" b="1" dirty="0">
                        <a:solidFill>
                          <a:srgbClr val="000000"/>
                        </a:solidFill>
                      </a:rPr>
                      <a:t>⊕</a:t>
                    </a:r>
                  </a:p>
                </p:txBody>
              </p:sp>
              <p:cxnSp>
                <p:nvCxnSpPr>
                  <p:cNvPr id="169" name="Straight Arrow Connector 168"/>
                  <p:cNvCxnSpPr/>
                  <p:nvPr/>
                </p:nvCxnSpPr>
                <p:spPr>
                  <a:xfrm flipH="1">
                    <a:off x="2288119" y="3171845"/>
                    <a:ext cx="1" cy="609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a:off x="2288120" y="2667000"/>
                    <a:ext cx="0" cy="48579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flipH="1">
                    <a:off x="2288120" y="4238645"/>
                    <a:ext cx="1" cy="56195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164" name="Group 163"/>
                <p:cNvGrpSpPr/>
                <p:nvPr/>
              </p:nvGrpSpPr>
              <p:grpSpPr>
                <a:xfrm>
                  <a:off x="2288120" y="3267075"/>
                  <a:ext cx="1140880" cy="1152525"/>
                  <a:chOff x="2288120" y="3267075"/>
                  <a:chExt cx="1140880" cy="1152525"/>
                </a:xfrm>
              </p:grpSpPr>
              <p:cxnSp>
                <p:nvCxnSpPr>
                  <p:cNvPr id="165" name="Straight Connector 164"/>
                  <p:cNvCxnSpPr/>
                  <p:nvPr/>
                </p:nvCxnSpPr>
                <p:spPr>
                  <a:xfrm>
                    <a:off x="2288120" y="4419600"/>
                    <a:ext cx="607480"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V="1">
                    <a:off x="2895600" y="3267075"/>
                    <a:ext cx="0" cy="1152525"/>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a:off x="2895600" y="3267075"/>
                    <a:ext cx="53340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172" name="Group 171"/>
              <p:cNvGrpSpPr/>
              <p:nvPr/>
            </p:nvGrpSpPr>
            <p:grpSpPr>
              <a:xfrm>
                <a:off x="4851932" y="2667000"/>
                <a:ext cx="1435107" cy="2133600"/>
                <a:chOff x="2288120" y="2667000"/>
                <a:chExt cx="1435107" cy="2133600"/>
              </a:xfrm>
            </p:grpSpPr>
            <p:grpSp>
              <p:nvGrpSpPr>
                <p:cNvPr id="173" name="Group 172"/>
                <p:cNvGrpSpPr/>
                <p:nvPr/>
              </p:nvGrpSpPr>
              <p:grpSpPr>
                <a:xfrm>
                  <a:off x="3371849" y="2667000"/>
                  <a:ext cx="351378" cy="2133600"/>
                  <a:chOff x="2112430" y="2667000"/>
                  <a:chExt cx="351378" cy="2133600"/>
                </a:xfrm>
              </p:grpSpPr>
              <p:sp>
                <p:nvSpPr>
                  <p:cNvPr id="178" name="Rectangle 177"/>
                  <p:cNvSpPr/>
                  <p:nvPr/>
                </p:nvSpPr>
                <p:spPr>
                  <a:xfrm>
                    <a:off x="2112430" y="3013916"/>
                    <a:ext cx="351378" cy="461665"/>
                  </a:xfrm>
                  <a:prstGeom prst="rect">
                    <a:avLst/>
                  </a:prstGeom>
                </p:spPr>
                <p:txBody>
                  <a:bodyPr wrap="none">
                    <a:spAutoFit/>
                  </a:bodyPr>
                  <a:lstStyle/>
                  <a:p>
                    <a:pPr lvl="0" algn="ctr"/>
                    <a:r>
                      <a:rPr lang="en-US" sz="2400" b="1" dirty="0">
                        <a:solidFill>
                          <a:srgbClr val="000000"/>
                        </a:solidFill>
                      </a:rPr>
                      <a:t>⊕</a:t>
                    </a:r>
                  </a:p>
                </p:txBody>
              </p:sp>
              <p:cxnSp>
                <p:nvCxnSpPr>
                  <p:cNvPr id="179" name="Straight Arrow Connector 178"/>
                  <p:cNvCxnSpPr/>
                  <p:nvPr/>
                </p:nvCxnSpPr>
                <p:spPr>
                  <a:xfrm flipH="1">
                    <a:off x="2288119" y="3171845"/>
                    <a:ext cx="1" cy="609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p:nvPr/>
                </p:nvCxnSpPr>
                <p:spPr>
                  <a:xfrm>
                    <a:off x="2288120" y="2667000"/>
                    <a:ext cx="0" cy="48579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flipH="1">
                    <a:off x="2288120" y="4238645"/>
                    <a:ext cx="1" cy="56195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174" name="Group 173"/>
                <p:cNvGrpSpPr/>
                <p:nvPr/>
              </p:nvGrpSpPr>
              <p:grpSpPr>
                <a:xfrm>
                  <a:off x="2288120" y="3267075"/>
                  <a:ext cx="1140880" cy="1152525"/>
                  <a:chOff x="2288120" y="3267075"/>
                  <a:chExt cx="1140880" cy="1152525"/>
                </a:xfrm>
              </p:grpSpPr>
              <p:cxnSp>
                <p:nvCxnSpPr>
                  <p:cNvPr id="175" name="Straight Connector 174"/>
                  <p:cNvCxnSpPr/>
                  <p:nvPr/>
                </p:nvCxnSpPr>
                <p:spPr>
                  <a:xfrm>
                    <a:off x="2288120" y="4419600"/>
                    <a:ext cx="607480"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flipV="1">
                    <a:off x="2895600" y="3267075"/>
                    <a:ext cx="0" cy="1152525"/>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p:nvPr/>
                </p:nvCxnSpPr>
                <p:spPr>
                  <a:xfrm>
                    <a:off x="2895600" y="3267075"/>
                    <a:ext cx="53340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41" name="Group 40"/>
              <p:cNvGrpSpPr/>
              <p:nvPr/>
            </p:nvGrpSpPr>
            <p:grpSpPr>
              <a:xfrm>
                <a:off x="375713" y="3781445"/>
                <a:ext cx="6139007" cy="457200"/>
                <a:chOff x="1976292" y="2514600"/>
                <a:chExt cx="6139007" cy="457200"/>
              </a:xfrm>
            </p:grpSpPr>
            <p:sp>
              <p:nvSpPr>
                <p:cNvPr id="90" name="Rectangle 89"/>
                <p:cNvSpPr/>
                <p:nvPr/>
              </p:nvSpPr>
              <p:spPr>
                <a:xfrm>
                  <a:off x="4693037"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E(k,∙)</a:t>
                  </a:r>
                  <a:endParaRPr lang="en-US" sz="2400" baseline="-25000" dirty="0" smtClean="0">
                    <a:solidFill>
                      <a:schemeClr val="tx1"/>
                    </a:solidFill>
                  </a:endParaRPr>
                </a:p>
              </p:txBody>
            </p:sp>
            <p:sp>
              <p:nvSpPr>
                <p:cNvPr id="91" name="Rectangle 90"/>
                <p:cNvSpPr/>
                <p:nvPr/>
              </p:nvSpPr>
              <p:spPr>
                <a:xfrm>
                  <a:off x="5942932"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E(k,∙)</a:t>
                  </a:r>
                  <a:endParaRPr lang="en-US" sz="2400" baseline="-25000" dirty="0" smtClean="0">
                    <a:solidFill>
                      <a:schemeClr val="tx1"/>
                    </a:solidFill>
                  </a:endParaRPr>
                </a:p>
              </p:txBody>
            </p:sp>
            <p:sp>
              <p:nvSpPr>
                <p:cNvPr id="112" name="Rectangle 111"/>
                <p:cNvSpPr/>
                <p:nvPr/>
              </p:nvSpPr>
              <p:spPr>
                <a:xfrm>
                  <a:off x="7205138"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E(k,∙)</a:t>
                  </a:r>
                  <a:endParaRPr lang="en-US" sz="2400" baseline="-25000" dirty="0" smtClean="0">
                    <a:solidFill>
                      <a:schemeClr val="tx1"/>
                    </a:solidFill>
                  </a:endParaRPr>
                </a:p>
              </p:txBody>
            </p:sp>
            <p:sp>
              <p:nvSpPr>
                <p:cNvPr id="50" name="Rectangle 49"/>
                <p:cNvSpPr/>
                <p:nvPr/>
              </p:nvSpPr>
              <p:spPr>
                <a:xfrm>
                  <a:off x="3433618"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E(k,∙)</a:t>
                  </a:r>
                  <a:endParaRPr lang="en-US" sz="2400" baseline="-25000" dirty="0" smtClean="0">
                    <a:solidFill>
                      <a:schemeClr val="tx1"/>
                    </a:solidFill>
                  </a:endParaRPr>
                </a:p>
              </p:txBody>
            </p:sp>
            <p:sp>
              <p:nvSpPr>
                <p:cNvPr id="67" name="Rectangle 66"/>
                <p:cNvSpPr/>
                <p:nvPr/>
              </p:nvSpPr>
              <p:spPr>
                <a:xfrm>
                  <a:off x="1976292"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E(k</a:t>
                  </a:r>
                  <a:r>
                    <a:rPr lang="en-US" sz="2400" baseline="-25000" dirty="0" smtClean="0">
                      <a:solidFill>
                        <a:schemeClr val="tx1"/>
                      </a:solidFill>
                    </a:rPr>
                    <a:t>1</a:t>
                  </a:r>
                  <a:r>
                    <a:rPr lang="en-US" sz="2400" dirty="0" smtClean="0">
                      <a:solidFill>
                        <a:schemeClr val="tx1"/>
                      </a:solidFill>
                    </a:rPr>
                    <a:t>,∙)</a:t>
                  </a:r>
                  <a:endParaRPr lang="en-US" sz="2400" baseline="-25000" dirty="0" smtClean="0">
                    <a:solidFill>
                      <a:schemeClr val="tx1"/>
                    </a:solidFill>
                  </a:endParaRPr>
                </a:p>
              </p:txBody>
            </p:sp>
          </p:grpSp>
          <p:grpSp>
            <p:nvGrpSpPr>
              <p:cNvPr id="97" name="Group 96"/>
              <p:cNvGrpSpPr/>
              <p:nvPr/>
            </p:nvGrpSpPr>
            <p:grpSpPr>
              <a:xfrm>
                <a:off x="375714" y="2209800"/>
                <a:ext cx="6710886" cy="457200"/>
                <a:chOff x="1976293" y="2514600"/>
                <a:chExt cx="6710886" cy="457200"/>
              </a:xfrm>
            </p:grpSpPr>
            <p:sp>
              <p:nvSpPr>
                <p:cNvPr id="98" name="Rectangle 97"/>
                <p:cNvSpPr/>
                <p:nvPr/>
              </p:nvSpPr>
              <p:spPr>
                <a:xfrm>
                  <a:off x="3433618"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m[0]</a:t>
                  </a:r>
                  <a:endParaRPr lang="en-US" sz="2400" baseline="-25000" dirty="0" smtClean="0">
                    <a:solidFill>
                      <a:schemeClr val="tx1"/>
                    </a:solidFill>
                  </a:endParaRPr>
                </a:p>
              </p:txBody>
            </p:sp>
            <p:sp>
              <p:nvSpPr>
                <p:cNvPr id="100" name="Rectangle 99"/>
                <p:cNvSpPr/>
                <p:nvPr/>
              </p:nvSpPr>
              <p:spPr>
                <a:xfrm>
                  <a:off x="4693037"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a:solidFill>
                        <a:schemeClr val="tx1"/>
                      </a:solidFill>
                    </a:rPr>
                    <a:t>m</a:t>
                  </a:r>
                  <a:r>
                    <a:rPr lang="en-US" sz="2400" dirty="0" smtClean="0">
                      <a:solidFill>
                        <a:schemeClr val="tx1"/>
                      </a:solidFill>
                    </a:rPr>
                    <a:t>[1]</a:t>
                  </a:r>
                  <a:endParaRPr lang="en-US" sz="2400" baseline="-25000" dirty="0" smtClean="0">
                    <a:solidFill>
                      <a:schemeClr val="tx1"/>
                    </a:solidFill>
                  </a:endParaRPr>
                </a:p>
              </p:txBody>
            </p:sp>
            <p:sp>
              <p:nvSpPr>
                <p:cNvPr id="101" name="Rectangle 100"/>
                <p:cNvSpPr/>
                <p:nvPr/>
              </p:nvSpPr>
              <p:spPr>
                <a:xfrm>
                  <a:off x="5942932"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a:solidFill>
                        <a:schemeClr val="tx1"/>
                      </a:solidFill>
                    </a:rPr>
                    <a:t>m</a:t>
                  </a:r>
                  <a:r>
                    <a:rPr lang="en-US" sz="2400" dirty="0" smtClean="0">
                      <a:solidFill>
                        <a:schemeClr val="tx1"/>
                      </a:solidFill>
                    </a:rPr>
                    <a:t>[2]</a:t>
                  </a:r>
                  <a:endParaRPr lang="en-US" sz="2400" baseline="-25000" dirty="0" smtClean="0">
                    <a:solidFill>
                      <a:schemeClr val="tx1"/>
                    </a:solidFill>
                  </a:endParaRPr>
                </a:p>
              </p:txBody>
            </p:sp>
            <p:sp>
              <p:nvSpPr>
                <p:cNvPr id="107" name="Rectangle 106"/>
                <p:cNvSpPr/>
                <p:nvPr/>
              </p:nvSpPr>
              <p:spPr>
                <a:xfrm>
                  <a:off x="7205139" y="2514600"/>
                  <a:ext cx="1482040"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m[3] || pad</a:t>
                  </a:r>
                  <a:endParaRPr lang="en-US" sz="2400" baseline="-25000" dirty="0" smtClean="0">
                    <a:solidFill>
                      <a:schemeClr val="tx1"/>
                    </a:solidFill>
                  </a:endParaRPr>
                </a:p>
              </p:txBody>
            </p:sp>
            <p:sp>
              <p:nvSpPr>
                <p:cNvPr id="114" name="Rectangle 113"/>
                <p:cNvSpPr/>
                <p:nvPr/>
              </p:nvSpPr>
              <p:spPr>
                <a:xfrm>
                  <a:off x="1976293" y="2514600"/>
                  <a:ext cx="910161" cy="457200"/>
                </a:xfrm>
                <a:prstGeom prst="rect">
                  <a:avLst/>
                </a:prstGeom>
                <a:solidFill>
                  <a:schemeClr val="bg1"/>
                </a:solid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nonce</a:t>
                  </a:r>
                  <a:endParaRPr lang="en-US" sz="2400" baseline="-25000" dirty="0" smtClean="0">
                    <a:solidFill>
                      <a:schemeClr val="tx1"/>
                    </a:solidFill>
                  </a:endParaRPr>
                </a:p>
              </p:txBody>
            </p:sp>
          </p:grpSp>
        </p:grpSp>
        <p:cxnSp>
          <p:nvCxnSpPr>
            <p:cNvPr id="7" name="Straight Arrow Connector 6"/>
            <p:cNvCxnSpPr>
              <a:stCxn id="114" idx="2"/>
              <a:endCxn id="67" idx="0"/>
            </p:cNvCxnSpPr>
            <p:nvPr/>
          </p:nvCxnSpPr>
          <p:spPr>
            <a:xfrm flipH="1">
              <a:off x="1745194" y="2667000"/>
              <a:ext cx="1" cy="1114445"/>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67" idx="2"/>
            </p:cNvCxnSpPr>
            <p:nvPr/>
          </p:nvCxnSpPr>
          <p:spPr>
            <a:xfrm flipH="1">
              <a:off x="1745193" y="4238645"/>
              <a:ext cx="1" cy="180955"/>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360835" y="2854890"/>
              <a:ext cx="285335" cy="369332"/>
            </a:xfrm>
            <a:prstGeom prst="rect">
              <a:avLst/>
            </a:prstGeom>
            <a:noFill/>
          </p:spPr>
          <p:txBody>
            <a:bodyPr wrap="none" lIns="0" tIns="0" rIns="0" bIns="0" rtlCol="0" anchor="t" anchorCtr="0">
              <a:spAutoFit/>
            </a:bodyPr>
            <a:lstStyle/>
            <a:p>
              <a:r>
                <a:rPr lang="en-US" sz="2400" dirty="0" smtClean="0"/>
                <a:t>IV</a:t>
              </a:r>
              <a:endParaRPr lang="en-US" sz="3200" dirty="0" smtClean="0"/>
            </a:p>
          </p:txBody>
        </p:sp>
      </p:grpSp>
      <p:sp>
        <p:nvSpPr>
          <p:cNvPr id="8" name="Rectangle 7"/>
          <p:cNvSpPr/>
          <p:nvPr/>
        </p:nvSpPr>
        <p:spPr>
          <a:xfrm>
            <a:off x="4161784" y="4939990"/>
            <a:ext cx="266700" cy="266700"/>
          </a:xfrm>
          <a:prstGeom prst="rect">
            <a:avLst/>
          </a:prstGeom>
          <a:no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n</a:t>
            </a:r>
          </a:p>
        </p:txBody>
      </p:sp>
      <p:sp>
        <p:nvSpPr>
          <p:cNvPr id="73" name="Rectangle 72"/>
          <p:cNvSpPr/>
          <p:nvPr/>
        </p:nvSpPr>
        <p:spPr>
          <a:xfrm>
            <a:off x="4443207" y="4939990"/>
            <a:ext cx="266700" cy="266700"/>
          </a:xfrm>
          <a:prstGeom prst="rect">
            <a:avLst/>
          </a:prstGeom>
          <a:no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n</a:t>
            </a:r>
          </a:p>
        </p:txBody>
      </p:sp>
      <p:sp>
        <p:nvSpPr>
          <p:cNvPr id="74" name="Rectangle 73"/>
          <p:cNvSpPr/>
          <p:nvPr/>
        </p:nvSpPr>
        <p:spPr>
          <a:xfrm>
            <a:off x="4714464" y="4939990"/>
            <a:ext cx="266700" cy="266700"/>
          </a:xfrm>
          <a:prstGeom prst="rect">
            <a:avLst/>
          </a:prstGeom>
          <a:no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a:t>
            </a:r>
          </a:p>
        </p:txBody>
      </p:sp>
      <p:sp>
        <p:nvSpPr>
          <p:cNvPr id="75" name="Rectangle 74"/>
          <p:cNvSpPr/>
          <p:nvPr/>
        </p:nvSpPr>
        <p:spPr>
          <a:xfrm>
            <a:off x="4995887" y="4939990"/>
            <a:ext cx="266700" cy="266700"/>
          </a:xfrm>
          <a:prstGeom prst="rect">
            <a:avLst/>
          </a:prstGeom>
          <a:no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n</a:t>
            </a:r>
          </a:p>
        </p:txBody>
      </p:sp>
      <p:sp>
        <p:nvSpPr>
          <p:cNvPr id="9" name="TextBox 8"/>
          <p:cNvSpPr txBox="1"/>
          <p:nvPr/>
        </p:nvSpPr>
        <p:spPr>
          <a:xfrm>
            <a:off x="7620000" y="2150573"/>
            <a:ext cx="1195840" cy="923330"/>
          </a:xfrm>
          <a:prstGeom prst="rect">
            <a:avLst/>
          </a:prstGeom>
          <a:noFill/>
          <a:ln>
            <a:solidFill>
              <a:schemeClr val="tx1"/>
            </a:solidFill>
          </a:ln>
        </p:spPr>
        <p:txBody>
          <a:bodyPr wrap="none" lIns="0" tIns="0" rIns="0" bIns="0" rtlCol="0" anchor="t" anchorCtr="0">
            <a:spAutoFit/>
          </a:bodyPr>
          <a:lstStyle/>
          <a:p>
            <a:pPr algn="ctr"/>
            <a:r>
              <a:rPr lang="en-US" sz="2000" dirty="0" smtClean="0"/>
              <a:t>removed </a:t>
            </a:r>
          </a:p>
          <a:p>
            <a:pPr algn="ctr"/>
            <a:r>
              <a:rPr lang="en-US" sz="2000" dirty="0" smtClean="0"/>
              <a:t>during </a:t>
            </a:r>
          </a:p>
          <a:p>
            <a:pPr algn="ctr"/>
            <a:r>
              <a:rPr lang="en-US" sz="2000" dirty="0" smtClean="0"/>
              <a:t>decryption</a:t>
            </a:r>
          </a:p>
        </p:txBody>
      </p:sp>
      <p:cxnSp>
        <p:nvCxnSpPr>
          <p:cNvPr id="17" name="Straight Arrow Connector 16"/>
          <p:cNvCxnSpPr/>
          <p:nvPr/>
        </p:nvCxnSpPr>
        <p:spPr>
          <a:xfrm flipH="1" flipV="1">
            <a:off x="7848600" y="1828800"/>
            <a:ext cx="152400" cy="311663"/>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5539385" y="5410200"/>
            <a:ext cx="266700" cy="266700"/>
          </a:xfrm>
          <a:prstGeom prst="rect">
            <a:avLst/>
          </a:prstGeom>
          <a:no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400" dirty="0" smtClean="0">
                <a:solidFill>
                  <a:schemeClr val="tx1"/>
                </a:solidFill>
              </a:rPr>
              <a:t>16</a:t>
            </a:r>
            <a:endParaRPr lang="en-US" sz="2400" dirty="0" smtClean="0">
              <a:solidFill>
                <a:schemeClr val="tx1"/>
              </a:solidFill>
            </a:endParaRPr>
          </a:p>
        </p:txBody>
      </p:sp>
      <p:sp>
        <p:nvSpPr>
          <p:cNvPr id="82" name="Rectangle 81"/>
          <p:cNvSpPr/>
          <p:nvPr/>
        </p:nvSpPr>
        <p:spPr>
          <a:xfrm>
            <a:off x="5820808" y="5410200"/>
            <a:ext cx="266700" cy="266700"/>
          </a:xfrm>
          <a:prstGeom prst="rect">
            <a:avLst/>
          </a:prstGeom>
          <a:no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400" dirty="0" smtClean="0">
                <a:solidFill>
                  <a:schemeClr val="tx1"/>
                </a:solidFill>
              </a:rPr>
              <a:t>16</a:t>
            </a:r>
          </a:p>
        </p:txBody>
      </p:sp>
      <p:sp>
        <p:nvSpPr>
          <p:cNvPr id="83" name="Rectangle 82"/>
          <p:cNvSpPr/>
          <p:nvPr/>
        </p:nvSpPr>
        <p:spPr>
          <a:xfrm>
            <a:off x="6092065" y="5410200"/>
            <a:ext cx="266700" cy="266700"/>
          </a:xfrm>
          <a:prstGeom prst="rect">
            <a:avLst/>
          </a:prstGeom>
          <a:no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tx1"/>
                </a:solidFill>
              </a:rPr>
              <a:t>…</a:t>
            </a:r>
          </a:p>
        </p:txBody>
      </p:sp>
      <p:sp>
        <p:nvSpPr>
          <p:cNvPr id="84" name="Rectangle 83"/>
          <p:cNvSpPr/>
          <p:nvPr/>
        </p:nvSpPr>
        <p:spPr>
          <a:xfrm>
            <a:off x="6373488" y="5410200"/>
            <a:ext cx="266700" cy="266700"/>
          </a:xfrm>
          <a:prstGeom prst="rect">
            <a:avLst/>
          </a:prstGeom>
          <a:noFill/>
          <a:ln w="28575" cap="rnd" cmpd="sng">
            <a:solidFill>
              <a:schemeClr val="accent3"/>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400" dirty="0" smtClean="0">
                <a:solidFill>
                  <a:schemeClr val="tx1"/>
                </a:solidFill>
              </a:rPr>
              <a:t>16</a:t>
            </a:r>
          </a:p>
        </p:txBody>
      </p:sp>
      <p:sp>
        <p:nvSpPr>
          <p:cNvPr id="77" name="Rounded Rectangle 76"/>
          <p:cNvSpPr/>
          <p:nvPr/>
        </p:nvSpPr>
        <p:spPr>
          <a:xfrm>
            <a:off x="2096720" y="5851775"/>
            <a:ext cx="4950561" cy="823662"/>
          </a:xfrm>
          <a:prstGeom prst="roundRect">
            <a:avLst/>
          </a:prstGeom>
          <a:solidFill>
            <a:schemeClr val="accent1"/>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Padding oracle side channel attacks</a:t>
            </a:r>
          </a:p>
        </p:txBody>
      </p:sp>
    </p:spTree>
    <p:extLst>
      <p:ext uri="{BB962C8B-B14F-4D97-AF65-F5344CB8AC3E}">
        <p14:creationId xmlns:p14="http://schemas.microsoft.com/office/powerpoint/2010/main" val="295259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Cipher block chaining mode (CBC)</a:t>
            </a:r>
            <a:endParaRPr lang="en-US" dirty="0"/>
          </a:p>
        </p:txBody>
      </p:sp>
      <p:sp>
        <p:nvSpPr>
          <p:cNvPr id="5" name="Slide Number Placeholder 4"/>
          <p:cNvSpPr>
            <a:spLocks noGrp="1"/>
          </p:cNvSpPr>
          <p:nvPr>
            <p:ph type="sldNum" sz="quarter" idx="12"/>
          </p:nvPr>
        </p:nvSpPr>
        <p:spPr/>
        <p:txBody>
          <a:bodyPr/>
          <a:lstStyle/>
          <a:p>
            <a:fld id="{A887439D-C917-4EDB-AE93-DD258BDEFED5}" type="slidenum">
              <a:rPr lang="en-US" smtClean="0"/>
              <a:t>47</a:t>
            </a:fld>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Example applications:</a:t>
            </a:r>
          </a:p>
          <a:p>
            <a:pPr marL="457200" indent="-457200">
              <a:lnSpc>
                <a:spcPct val="150000"/>
              </a:lnSpc>
              <a:spcBef>
                <a:spcPts val="2835"/>
              </a:spcBef>
              <a:buAutoNum type="arabicPeriod"/>
            </a:pPr>
            <a:r>
              <a:rPr lang="en-US" sz="2400" dirty="0" smtClean="0"/>
              <a:t>File system encryption: </a:t>
            </a:r>
          </a:p>
          <a:p>
            <a:pPr marL="342900" lvl="1" indent="0">
              <a:lnSpc>
                <a:spcPct val="150000"/>
              </a:lnSpc>
              <a:buNone/>
            </a:pPr>
            <a:r>
              <a:rPr lang="en-US" sz="2000" dirty="0" smtClean="0"/>
              <a:t>use the same AES key to encrypt all files (e.g., </a:t>
            </a:r>
            <a:r>
              <a:rPr lang="en-US" sz="2000" dirty="0" err="1" smtClean="0"/>
              <a:t>loopaes</a:t>
            </a:r>
            <a:r>
              <a:rPr lang="en-US" sz="2000" dirty="0" smtClean="0"/>
              <a:t>)</a:t>
            </a:r>
          </a:p>
          <a:p>
            <a:pPr marL="457200" indent="-457200">
              <a:lnSpc>
                <a:spcPct val="150000"/>
              </a:lnSpc>
              <a:buAutoNum type="arabicPeriod"/>
            </a:pPr>
            <a:r>
              <a:rPr lang="en-US" sz="2400" dirty="0" smtClean="0"/>
              <a:t>IPsec:</a:t>
            </a:r>
          </a:p>
          <a:p>
            <a:pPr marL="342900" lvl="1" indent="0">
              <a:lnSpc>
                <a:spcPct val="150000"/>
              </a:lnSpc>
              <a:buNone/>
            </a:pPr>
            <a:r>
              <a:rPr lang="en-US" sz="2000" dirty="0" smtClean="0"/>
              <a:t>use the same AES key to encrypt multiple packets</a:t>
            </a:r>
          </a:p>
          <a:p>
            <a:pPr marL="0" indent="0">
              <a:lnSpc>
                <a:spcPct val="150000"/>
              </a:lnSpc>
              <a:buNone/>
            </a:pPr>
            <a:r>
              <a:rPr lang="en-US" dirty="0" smtClean="0"/>
              <a:t>Problem:</a:t>
            </a:r>
          </a:p>
          <a:p>
            <a:pPr marL="342900" lvl="1" indent="0">
              <a:lnSpc>
                <a:spcPct val="150000"/>
              </a:lnSpc>
              <a:buNone/>
            </a:pPr>
            <a:r>
              <a:rPr lang="en-US" sz="2400" dirty="0" smtClean="0"/>
              <a:t>If attacker can </a:t>
            </a:r>
            <a:r>
              <a:rPr lang="en-US" sz="2400" u="sng" dirty="0" smtClean="0"/>
              <a:t>predict</a:t>
            </a:r>
            <a:r>
              <a:rPr lang="en-US" sz="2400" dirty="0" smtClean="0"/>
              <a:t> IV, CBC is not CPA-secure</a:t>
            </a:r>
          </a:p>
          <a:p>
            <a:pPr marL="342900" lvl="1" indent="0">
              <a:lnSpc>
                <a:spcPct val="150000"/>
              </a:lnSpc>
              <a:buNone/>
            </a:pPr>
            <a:endParaRPr lang="en-US" sz="2400" dirty="0"/>
          </a:p>
        </p:txBody>
      </p:sp>
    </p:spTree>
    <p:extLst>
      <p:ext uri="{BB962C8B-B14F-4D97-AF65-F5344CB8AC3E}">
        <p14:creationId xmlns:p14="http://schemas.microsoft.com/office/powerpoint/2010/main" val="18771324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Simplified Example</a:t>
            </a:r>
            <a:br>
              <a:rPr lang="en-US" dirty="0" smtClean="0"/>
            </a:br>
            <a:r>
              <a:rPr lang="en-US" dirty="0" smtClean="0"/>
              <a:t>(Motivated from TLS)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9489839"/>
              </p:ext>
            </p:extLst>
          </p:nvPr>
        </p:nvGraphicFramePr>
        <p:xfrm>
          <a:off x="1280160" y="1686560"/>
          <a:ext cx="6583680" cy="370840"/>
        </p:xfrm>
        <a:graphic>
          <a:graphicData uri="http://schemas.openxmlformats.org/drawingml/2006/table">
            <a:tbl>
              <a:tblPr firstRow="1" bandRow="1">
                <a:tableStyleId>{5C22544A-7EE6-4342-B048-85BDC9FD1C3A}</a:tableStyleId>
              </a:tblPr>
              <a:tblGrid>
                <a:gridCol w="1645920"/>
                <a:gridCol w="1645920"/>
                <a:gridCol w="1645920"/>
                <a:gridCol w="1645920"/>
              </a:tblGrid>
              <a:tr h="370840">
                <a:tc>
                  <a:txBody>
                    <a:bodyPr/>
                    <a:lstStyle/>
                    <a:p>
                      <a:pPr algn="ctr"/>
                      <a:r>
                        <a:rPr lang="en-US" dirty="0" smtClean="0">
                          <a:solidFill>
                            <a:srgbClr val="000000"/>
                          </a:solidFill>
                        </a:rPr>
                        <a:t>type||</a:t>
                      </a:r>
                      <a:r>
                        <a:rPr lang="en-US" dirty="0" err="1" smtClean="0">
                          <a:solidFill>
                            <a:srgbClr val="000000"/>
                          </a:solidFill>
                        </a:rPr>
                        <a:t>ver</a:t>
                      </a:r>
                      <a:r>
                        <a:rPr lang="en-US" dirty="0" smtClean="0">
                          <a:solidFill>
                            <a:srgbClr val="000000"/>
                          </a:solidFill>
                        </a:rPr>
                        <a:t>||</a:t>
                      </a:r>
                      <a:r>
                        <a:rPr lang="en-US" dirty="0" err="1" smtClean="0">
                          <a:solidFill>
                            <a:srgbClr val="000000"/>
                          </a:solidFill>
                        </a:rPr>
                        <a:t>len</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rgbClr val="000000"/>
                          </a:solidFill>
                        </a:rPr>
                        <a:t>data</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rgbClr val="000000"/>
                          </a:solidFill>
                        </a:rPr>
                        <a:t>&lt;mac&gt;</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rgbClr val="000000"/>
                          </a:solidFill>
                        </a:rPr>
                        <a:t>pad</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4" name="Slide Number Placeholder 3"/>
          <p:cNvSpPr>
            <a:spLocks noGrp="1"/>
          </p:cNvSpPr>
          <p:nvPr>
            <p:ph type="sldNum" sz="quarter" idx="12"/>
          </p:nvPr>
        </p:nvSpPr>
        <p:spPr/>
        <p:txBody>
          <a:bodyPr/>
          <a:lstStyle/>
          <a:p>
            <a:fld id="{A887439D-C917-4EDB-AE93-DD258BDEFED5}" type="slidenum">
              <a:rPr lang="en-US" smtClean="0"/>
              <a:t>48</a:t>
            </a:fld>
            <a:endParaRPr lang="en-US" dirty="0"/>
          </a:p>
        </p:txBody>
      </p:sp>
      <p:sp>
        <p:nvSpPr>
          <p:cNvPr id="8" name="Content Placeholder 2"/>
          <p:cNvSpPr txBox="1">
            <a:spLocks/>
          </p:cNvSpPr>
          <p:nvPr/>
        </p:nvSpPr>
        <p:spPr>
          <a:xfrm>
            <a:off x="457200" y="2590800"/>
            <a:ext cx="8229600" cy="3535363"/>
          </a:xfrm>
          <a:prstGeom prst="rect">
            <a:avLst/>
          </a:prstGeom>
        </p:spPr>
        <p:txBody>
          <a:bodyPr vert="horz" lIns="91440" tIns="45720" rIns="91440" bIns="45720" rtlCol="0" anchor="t" anchorCtr="0">
            <a:noAutofit/>
          </a:bodyPr>
          <a:lstStyle>
            <a:lvl1pPr marL="292100" indent="-292100" algn="l" defTabSz="457200" rtl="0" eaLnBrk="1" latinLnBrk="0" hangingPunct="1">
              <a:spcBef>
                <a:spcPct val="20000"/>
              </a:spcBef>
              <a:buClr>
                <a:schemeClr val="tx1"/>
              </a:buClr>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Clr>
                <a:schemeClr val="tx1"/>
              </a:buClr>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Clr>
                <a:schemeClr val="tx1"/>
              </a:buClr>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Clr>
                <a:schemeClr val="tx1"/>
              </a:buClr>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Clr>
                <a:schemeClr val="tx1"/>
              </a:buClr>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smtClean="0"/>
              <a:t>Assume block cipher is 64-bits</a:t>
            </a:r>
          </a:p>
          <a:p>
            <a:pPr lvl="1"/>
            <a:r>
              <a:rPr lang="en-US" sz="2400" dirty="0" smtClean="0"/>
              <a:t>Any message not a multiple of 8 bytes is padded</a:t>
            </a:r>
          </a:p>
          <a:p>
            <a:pPr marL="0" indent="0">
              <a:buNone/>
            </a:pPr>
            <a:endParaRPr lang="en-US" sz="2400" u="sng" dirty="0" smtClean="0"/>
          </a:p>
          <a:p>
            <a:pPr marL="0" indent="0">
              <a:buNone/>
            </a:pPr>
            <a:r>
              <a:rPr lang="en-US" sz="2400" u="sng" dirty="0" smtClean="0"/>
              <a:t>Valid pad: </a:t>
            </a:r>
          </a:p>
          <a:p>
            <a:pPr lvl="1"/>
            <a:r>
              <a:rPr lang="en-US" sz="2400" dirty="0" smtClean="0"/>
              <a:t>1 byte needed: 0x1</a:t>
            </a:r>
          </a:p>
          <a:p>
            <a:pPr lvl="1"/>
            <a:r>
              <a:rPr lang="en-US" sz="2400" dirty="0" smtClean="0"/>
              <a:t>2 bytes needed: 0x2 0x2</a:t>
            </a:r>
          </a:p>
          <a:p>
            <a:pPr lvl="1"/>
            <a:r>
              <a:rPr lang="en-US" sz="2400" dirty="0" smtClean="0"/>
              <a:t>....</a:t>
            </a:r>
          </a:p>
          <a:p>
            <a:pPr lvl="1"/>
            <a:r>
              <a:rPr lang="en-US" sz="2400" dirty="0" smtClean="0"/>
              <a:t>No padding: 0x8 0x8 0x8 0x8 0x8 0x8 0x8 0x8</a:t>
            </a:r>
            <a:endParaRPr lang="en-US" sz="2400" dirty="0"/>
          </a:p>
        </p:txBody>
      </p:sp>
    </p:spTree>
    <p:extLst>
      <p:ext uri="{BB962C8B-B14F-4D97-AF65-F5344CB8AC3E}">
        <p14:creationId xmlns:p14="http://schemas.microsoft.com/office/powerpoint/2010/main" val="29353880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CBC Attack</a:t>
            </a:r>
            <a:br>
              <a:rPr lang="en-US" dirty="0" smtClean="0"/>
            </a:br>
            <a:r>
              <a:rPr lang="en-US" dirty="0" smtClean="0"/>
              <a:t>(motivated from real TLS vulnerability)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63400154"/>
              </p:ext>
            </p:extLst>
          </p:nvPr>
        </p:nvGraphicFramePr>
        <p:xfrm>
          <a:off x="1280160" y="1686560"/>
          <a:ext cx="6583680" cy="370840"/>
        </p:xfrm>
        <a:graphic>
          <a:graphicData uri="http://schemas.openxmlformats.org/drawingml/2006/table">
            <a:tbl>
              <a:tblPr firstRow="1" bandRow="1">
                <a:tableStyleId>{5C22544A-7EE6-4342-B048-85BDC9FD1C3A}</a:tableStyleId>
              </a:tblPr>
              <a:tblGrid>
                <a:gridCol w="1645920"/>
                <a:gridCol w="1645920"/>
                <a:gridCol w="1645920"/>
                <a:gridCol w="1645920"/>
              </a:tblGrid>
              <a:tr h="370840">
                <a:tc>
                  <a:txBody>
                    <a:bodyPr/>
                    <a:lstStyle/>
                    <a:p>
                      <a:pPr algn="ctr"/>
                      <a:r>
                        <a:rPr lang="en-US" dirty="0" smtClean="0">
                          <a:solidFill>
                            <a:srgbClr val="000000"/>
                          </a:solidFill>
                        </a:rPr>
                        <a:t>type||</a:t>
                      </a:r>
                      <a:r>
                        <a:rPr lang="en-US" dirty="0" err="1" smtClean="0">
                          <a:solidFill>
                            <a:srgbClr val="000000"/>
                          </a:solidFill>
                        </a:rPr>
                        <a:t>ver</a:t>
                      </a:r>
                      <a:r>
                        <a:rPr lang="en-US" dirty="0" smtClean="0">
                          <a:solidFill>
                            <a:srgbClr val="000000"/>
                          </a:solidFill>
                        </a:rPr>
                        <a:t>||</a:t>
                      </a:r>
                      <a:r>
                        <a:rPr lang="en-US" dirty="0" err="1" smtClean="0">
                          <a:solidFill>
                            <a:srgbClr val="000000"/>
                          </a:solidFill>
                        </a:rPr>
                        <a:t>len</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rgbClr val="000000"/>
                          </a:solidFill>
                        </a:rPr>
                        <a:t>data</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rgbClr val="000000"/>
                          </a:solidFill>
                        </a:rPr>
                        <a:t>&lt;mac&gt;</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rgbClr val="000000"/>
                          </a:solidFill>
                        </a:rPr>
                        <a:t>pad</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4" name="Slide Number Placeholder 3"/>
          <p:cNvSpPr>
            <a:spLocks noGrp="1"/>
          </p:cNvSpPr>
          <p:nvPr>
            <p:ph type="sldNum" sz="quarter" idx="12"/>
          </p:nvPr>
        </p:nvSpPr>
        <p:spPr/>
        <p:txBody>
          <a:bodyPr/>
          <a:lstStyle/>
          <a:p>
            <a:fld id="{A887439D-C917-4EDB-AE93-DD258BDEFED5}" type="slidenum">
              <a:rPr lang="en-US" smtClean="0"/>
              <a:t>49</a:t>
            </a:fld>
            <a:endParaRPr lang="en-US" dirty="0"/>
          </a:p>
        </p:txBody>
      </p:sp>
      <p:sp>
        <p:nvSpPr>
          <p:cNvPr id="8" name="Content Placeholder 2"/>
          <p:cNvSpPr txBox="1">
            <a:spLocks/>
          </p:cNvSpPr>
          <p:nvPr/>
        </p:nvSpPr>
        <p:spPr>
          <a:xfrm>
            <a:off x="457200" y="2590800"/>
            <a:ext cx="8229600" cy="3535363"/>
          </a:xfrm>
          <a:prstGeom prst="rect">
            <a:avLst/>
          </a:prstGeom>
        </p:spPr>
        <p:txBody>
          <a:bodyPr vert="horz" lIns="91440" tIns="45720" rIns="91440" bIns="45720" rtlCol="0" anchor="t" anchorCtr="0">
            <a:noAutofit/>
          </a:bodyPr>
          <a:lstStyle>
            <a:lvl1pPr marL="292100" indent="-292100" algn="l" defTabSz="457200" rtl="0" eaLnBrk="1" latinLnBrk="0" hangingPunct="1">
              <a:spcBef>
                <a:spcPct val="20000"/>
              </a:spcBef>
              <a:buClr>
                <a:schemeClr val="tx1"/>
              </a:buClr>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Clr>
                <a:schemeClr val="tx1"/>
              </a:buClr>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Clr>
                <a:schemeClr val="tx1"/>
              </a:buClr>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Clr>
                <a:schemeClr val="tx1"/>
              </a:buClr>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Clr>
                <a:schemeClr val="tx1"/>
              </a:buClr>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Decryption:</a:t>
            </a:r>
          </a:p>
          <a:p>
            <a:pPr marL="0" indent="0">
              <a:buNone/>
            </a:pPr>
            <a:r>
              <a:rPr lang="en-US" sz="2400" dirty="0" smtClean="0"/>
              <a:t>	step </a:t>
            </a:r>
            <a:r>
              <a:rPr lang="en-US" sz="2400" dirty="0"/>
              <a:t>1:     CBC decrypt record using </a:t>
            </a:r>
            <a:r>
              <a:rPr lang="en-US" sz="2400" dirty="0" err="1"/>
              <a:t>k</a:t>
            </a:r>
            <a:r>
              <a:rPr lang="en-US" sz="2400" baseline="-25000" dirty="0" err="1"/>
              <a:t>enc</a:t>
            </a:r>
            <a:r>
              <a:rPr lang="en-US" sz="2400" dirty="0"/>
              <a:t> </a:t>
            </a:r>
          </a:p>
          <a:p>
            <a:pPr marL="0" indent="0">
              <a:buNone/>
            </a:pPr>
            <a:r>
              <a:rPr lang="en-US" sz="2400" dirty="0"/>
              <a:t>	step 2:     check pad </a:t>
            </a:r>
            <a:r>
              <a:rPr lang="en-US" sz="2400" dirty="0" smtClean="0"/>
              <a:t>format</a:t>
            </a:r>
            <a:endParaRPr lang="en-US" sz="2400" dirty="0"/>
          </a:p>
          <a:p>
            <a:pPr marL="0" indent="0">
              <a:buNone/>
            </a:pPr>
            <a:r>
              <a:rPr lang="en-US" sz="2400" dirty="0"/>
              <a:t>	step 3:     </a:t>
            </a:r>
            <a:r>
              <a:rPr lang="en-US" sz="2400" dirty="0" smtClean="0"/>
              <a:t>return “invalid pad” or “valid pad” </a:t>
            </a:r>
          </a:p>
          <a:p>
            <a:pPr marL="0" indent="0">
              <a:buNone/>
            </a:pPr>
            <a:endParaRPr lang="en-US" sz="2400" dirty="0" smtClean="0"/>
          </a:p>
          <a:p>
            <a:pPr marL="0" indent="0">
              <a:buNone/>
            </a:pPr>
            <a:r>
              <a:rPr lang="en-US" sz="2400" dirty="0" smtClean="0"/>
              <a:t>(In TLS, there was an extra check on the mac that differentiated between a valid and invalid pad.)</a:t>
            </a:r>
            <a:endParaRPr lang="en-US" sz="2400" dirty="0"/>
          </a:p>
        </p:txBody>
      </p:sp>
    </p:spTree>
    <p:extLst>
      <p:ext uri="{BB962C8B-B14F-4D97-AF65-F5344CB8AC3E}">
        <p14:creationId xmlns:p14="http://schemas.microsoft.com/office/powerpoint/2010/main" val="3149286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smtClean="0"/>
              <a:t>Performance: Stream vs. </a:t>
            </a:r>
            <a:r>
              <a:rPr lang="en-US" dirty="0"/>
              <a:t>b</a:t>
            </a:r>
            <a:r>
              <a:rPr lang="en-US" dirty="0" smtClean="0"/>
              <a:t>lock ciphers</a:t>
            </a:r>
            <a:endParaRPr lang="en-US" dirty="0"/>
          </a:p>
        </p:txBody>
      </p:sp>
      <p:sp>
        <p:nvSpPr>
          <p:cNvPr id="17" name="Content Placeholder 2"/>
          <p:cNvSpPr>
            <a:spLocks noGrp="1"/>
          </p:cNvSpPr>
          <p:nvPr>
            <p:ph idx="1"/>
          </p:nvPr>
        </p:nvSpPr>
        <p:spPr>
          <a:xfrm>
            <a:off x="326282" y="1295400"/>
            <a:ext cx="8491436" cy="5461000"/>
          </a:xfrm>
        </p:spPr>
        <p:txBody>
          <a:bodyPr/>
          <a:lstStyle/>
          <a:p>
            <a:pPr marL="0" indent="0" algn="r">
              <a:buNone/>
            </a:pPr>
            <a:r>
              <a:rPr lang="en-US" sz="2000" dirty="0" smtClean="0"/>
              <a:t>Crypto++ 5.6.0 [Wei Dai]</a:t>
            </a:r>
          </a:p>
          <a:p>
            <a:pPr marL="0" indent="0">
              <a:buNone/>
            </a:pPr>
            <a:r>
              <a:rPr lang="en-US" dirty="0" smtClean="0"/>
              <a:t>AMD Opteron, 2.2 GHz (Linux)</a:t>
            </a:r>
          </a:p>
          <a:p>
            <a:pPr marL="0" indent="0">
              <a:buNone/>
            </a:pPr>
            <a:endParaRPr lang="en-US" dirty="0" smtClean="0"/>
          </a:p>
          <a:p>
            <a:pPr marL="0" indent="0">
              <a:buNone/>
            </a:pPr>
            <a:endParaRPr lang="en-US" sz="2800" dirty="0" smtClean="0"/>
          </a:p>
        </p:txBody>
      </p:sp>
      <p:graphicFrame>
        <p:nvGraphicFramePr>
          <p:cNvPr id="2" name="Table 1"/>
          <p:cNvGraphicFramePr>
            <a:graphicFrameLocks noGrp="1"/>
          </p:cNvGraphicFramePr>
          <p:nvPr>
            <p:extLst>
              <p:ext uri="{D42A27DB-BD31-4B8C-83A1-F6EECF244321}">
                <p14:modId xmlns:p14="http://schemas.microsoft.com/office/powerpoint/2010/main" val="1286167641"/>
              </p:ext>
            </p:extLst>
          </p:nvPr>
        </p:nvGraphicFramePr>
        <p:xfrm>
          <a:off x="326282" y="2438400"/>
          <a:ext cx="8491436" cy="3627120"/>
        </p:xfrm>
        <a:graphic>
          <a:graphicData uri="http://schemas.openxmlformats.org/drawingml/2006/table">
            <a:tbl>
              <a:tblPr firstRow="1" bandRow="1">
                <a:tableStyleId>{5C22544A-7EE6-4342-B048-85BDC9FD1C3A}</a:tableStyleId>
              </a:tblPr>
              <a:tblGrid>
                <a:gridCol w="609600"/>
                <a:gridCol w="1924050"/>
                <a:gridCol w="2590800"/>
                <a:gridCol w="3366986"/>
              </a:tblGrid>
              <a:tr h="370840">
                <a:tc>
                  <a:txBody>
                    <a:bodyPr/>
                    <a:lstStyle/>
                    <a:p>
                      <a:endParaRPr lang="en-US" sz="2800" dirty="0">
                        <a:solidFill>
                          <a:schemeClr val="tx1"/>
                        </a:solidFill>
                      </a:endParaRPr>
                    </a:p>
                  </a:txBody>
                  <a:tcPr>
                    <a:solidFill>
                      <a:schemeClr val="bg1"/>
                    </a:solidFill>
                  </a:tcPr>
                </a:tc>
                <a:tc>
                  <a:txBody>
                    <a:bodyPr/>
                    <a:lstStyle/>
                    <a:p>
                      <a:r>
                        <a:rPr lang="en-US" sz="2800" dirty="0" smtClean="0">
                          <a:solidFill>
                            <a:schemeClr val="tx1"/>
                          </a:solidFill>
                        </a:rPr>
                        <a:t>Cipher</a:t>
                      </a:r>
                      <a:endParaRPr lang="en-US" sz="2800" dirty="0">
                        <a:solidFill>
                          <a:schemeClr val="tx1"/>
                        </a:solidFill>
                      </a:endParaRPr>
                    </a:p>
                  </a:txBody>
                  <a:tcPr>
                    <a:solidFill>
                      <a:schemeClr val="bg1"/>
                    </a:solidFill>
                  </a:tcPr>
                </a:tc>
                <a:tc>
                  <a:txBody>
                    <a:bodyPr/>
                    <a:lstStyle/>
                    <a:p>
                      <a:pPr algn="ctr"/>
                      <a:r>
                        <a:rPr lang="en-US" sz="2800" dirty="0" smtClean="0">
                          <a:solidFill>
                            <a:schemeClr val="tx1"/>
                          </a:solidFill>
                        </a:rPr>
                        <a:t>Block/key size</a:t>
                      </a:r>
                      <a:endParaRPr lang="en-US" sz="2800" dirty="0">
                        <a:solidFill>
                          <a:schemeClr val="tx1"/>
                        </a:solidFill>
                      </a:endParaRPr>
                    </a:p>
                  </a:txBody>
                  <a:tcPr>
                    <a:solidFill>
                      <a:schemeClr val="bg1"/>
                    </a:solidFill>
                  </a:tcPr>
                </a:tc>
                <a:tc>
                  <a:txBody>
                    <a:bodyPr/>
                    <a:lstStyle/>
                    <a:p>
                      <a:pPr algn="ctr"/>
                      <a:r>
                        <a:rPr lang="en-US" sz="2800" dirty="0" smtClean="0">
                          <a:solidFill>
                            <a:schemeClr val="tx1"/>
                          </a:solidFill>
                        </a:rPr>
                        <a:t>Throughput</a:t>
                      </a:r>
                      <a:r>
                        <a:rPr lang="en-US" sz="2800" baseline="0" dirty="0" smtClean="0">
                          <a:solidFill>
                            <a:schemeClr val="tx1"/>
                          </a:solidFill>
                        </a:rPr>
                        <a:t> [MB/s]</a:t>
                      </a:r>
                      <a:endParaRPr lang="en-US" sz="2800" dirty="0">
                        <a:solidFill>
                          <a:schemeClr val="tx1"/>
                        </a:solidFill>
                      </a:endParaRPr>
                    </a:p>
                  </a:txBody>
                  <a:tcPr>
                    <a:solidFill>
                      <a:schemeClr val="bg1"/>
                    </a:solidFill>
                  </a:tcPr>
                </a:tc>
              </a:tr>
              <a:tr h="370840">
                <a:tc rowSpan="3">
                  <a:txBody>
                    <a:bodyPr/>
                    <a:lstStyle/>
                    <a:p>
                      <a:pPr algn="ctr"/>
                      <a:r>
                        <a:rPr lang="en-US" sz="2800" dirty="0" smtClean="0"/>
                        <a:t>Stream</a:t>
                      </a:r>
                      <a:endParaRPr lang="en-US" sz="2800" dirty="0"/>
                    </a:p>
                  </a:txBody>
                  <a:tcPr vert="vert">
                    <a:solidFill>
                      <a:schemeClr val="bg2"/>
                    </a:solidFill>
                  </a:tcPr>
                </a:tc>
                <a:tc>
                  <a:txBody>
                    <a:bodyPr/>
                    <a:lstStyle/>
                    <a:p>
                      <a:r>
                        <a:rPr lang="en-US" sz="2800" dirty="0" smtClean="0"/>
                        <a:t>RC4</a:t>
                      </a:r>
                      <a:endParaRPr lang="en-US" sz="2800" dirty="0"/>
                    </a:p>
                  </a:txBody>
                  <a:tcPr>
                    <a:solidFill>
                      <a:schemeClr val="bg2"/>
                    </a:solidFill>
                  </a:tcPr>
                </a:tc>
                <a:tc>
                  <a:txBody>
                    <a:bodyPr/>
                    <a:lstStyle/>
                    <a:p>
                      <a:endParaRPr lang="en-US" sz="2800" dirty="0"/>
                    </a:p>
                  </a:txBody>
                  <a:tcPr>
                    <a:solidFill>
                      <a:schemeClr val="bg2"/>
                    </a:solidFill>
                  </a:tcPr>
                </a:tc>
                <a:tc>
                  <a:txBody>
                    <a:bodyPr/>
                    <a:lstStyle/>
                    <a:p>
                      <a:pPr algn="ctr"/>
                      <a:r>
                        <a:rPr lang="en-US" sz="2800" dirty="0" smtClean="0"/>
                        <a:t>126</a:t>
                      </a:r>
                      <a:endParaRPr lang="en-US" sz="2800" dirty="0"/>
                    </a:p>
                  </a:txBody>
                  <a:tcPr>
                    <a:solidFill>
                      <a:schemeClr val="bg2"/>
                    </a:solidFill>
                  </a:tcPr>
                </a:tc>
              </a:tr>
              <a:tr h="370840">
                <a:tc vMerge="1">
                  <a:txBody>
                    <a:bodyPr/>
                    <a:lstStyle/>
                    <a:p>
                      <a:endParaRPr lang="en-US" dirty="0"/>
                    </a:p>
                  </a:txBody>
                  <a:tcPr/>
                </a:tc>
                <a:tc>
                  <a:txBody>
                    <a:bodyPr/>
                    <a:lstStyle/>
                    <a:p>
                      <a:r>
                        <a:rPr lang="en-US" sz="2800" dirty="0" smtClean="0"/>
                        <a:t>Salsa20/12</a:t>
                      </a:r>
                      <a:endParaRPr lang="en-US" sz="2800" dirty="0"/>
                    </a:p>
                  </a:txBody>
                  <a:tcPr>
                    <a:solidFill>
                      <a:schemeClr val="bg2"/>
                    </a:solidFill>
                  </a:tcPr>
                </a:tc>
                <a:tc>
                  <a:txBody>
                    <a:bodyPr/>
                    <a:lstStyle/>
                    <a:p>
                      <a:endParaRPr lang="en-US" sz="2800" dirty="0"/>
                    </a:p>
                  </a:txBody>
                  <a:tcPr>
                    <a:solidFill>
                      <a:schemeClr val="bg2"/>
                    </a:solidFill>
                  </a:tcPr>
                </a:tc>
                <a:tc>
                  <a:txBody>
                    <a:bodyPr/>
                    <a:lstStyle/>
                    <a:p>
                      <a:pPr algn="ctr"/>
                      <a:r>
                        <a:rPr lang="en-US" sz="2800" dirty="0" smtClean="0"/>
                        <a:t>643</a:t>
                      </a:r>
                      <a:endParaRPr lang="en-US" sz="2800" dirty="0"/>
                    </a:p>
                  </a:txBody>
                  <a:tcPr>
                    <a:solidFill>
                      <a:schemeClr val="bg2"/>
                    </a:solidFill>
                  </a:tcPr>
                </a:tc>
              </a:tr>
              <a:tr h="370840">
                <a:tc vMerge="1">
                  <a:txBody>
                    <a:bodyPr/>
                    <a:lstStyle/>
                    <a:p>
                      <a:endParaRPr lang="en-US" dirty="0"/>
                    </a:p>
                  </a:txBody>
                  <a:tcPr/>
                </a:tc>
                <a:tc>
                  <a:txBody>
                    <a:bodyPr/>
                    <a:lstStyle/>
                    <a:p>
                      <a:r>
                        <a:rPr lang="en-US" sz="2800" dirty="0" err="1" smtClean="0"/>
                        <a:t>Sosemanuk</a:t>
                      </a:r>
                      <a:endParaRPr lang="en-US" sz="2800" dirty="0"/>
                    </a:p>
                  </a:txBody>
                  <a:tcPr>
                    <a:solidFill>
                      <a:schemeClr val="bg2"/>
                    </a:solidFill>
                  </a:tcPr>
                </a:tc>
                <a:tc>
                  <a:txBody>
                    <a:bodyPr/>
                    <a:lstStyle/>
                    <a:p>
                      <a:endParaRPr lang="en-US" sz="2800" dirty="0"/>
                    </a:p>
                  </a:txBody>
                  <a:tcPr>
                    <a:solidFill>
                      <a:schemeClr val="bg2"/>
                    </a:solidFill>
                  </a:tcPr>
                </a:tc>
                <a:tc>
                  <a:txBody>
                    <a:bodyPr/>
                    <a:lstStyle/>
                    <a:p>
                      <a:pPr algn="ctr"/>
                      <a:r>
                        <a:rPr lang="en-US" sz="2800" dirty="0" smtClean="0"/>
                        <a:t>727</a:t>
                      </a:r>
                      <a:endParaRPr lang="en-US" sz="2800" dirty="0"/>
                    </a:p>
                  </a:txBody>
                  <a:tcPr>
                    <a:solidFill>
                      <a:schemeClr val="bg2"/>
                    </a:solidFill>
                  </a:tcPr>
                </a:tc>
              </a:tr>
              <a:tr h="370840">
                <a:tc>
                  <a:txBody>
                    <a:bodyPr/>
                    <a:lstStyle/>
                    <a:p>
                      <a:endParaRPr lang="en-US" sz="2800" dirty="0">
                        <a:solidFill>
                          <a:schemeClr val="bg1"/>
                        </a:solidFill>
                      </a:endParaRPr>
                    </a:p>
                  </a:txBody>
                  <a:tcPr>
                    <a:solidFill>
                      <a:schemeClr val="bg1"/>
                    </a:solidFill>
                  </a:tcPr>
                </a:tc>
                <a:tc>
                  <a:txBody>
                    <a:bodyPr/>
                    <a:lstStyle/>
                    <a:p>
                      <a:endParaRPr lang="en-US" sz="2800" dirty="0">
                        <a:solidFill>
                          <a:schemeClr val="bg1"/>
                        </a:solidFill>
                      </a:endParaRPr>
                    </a:p>
                  </a:txBody>
                  <a:tcPr>
                    <a:solidFill>
                      <a:schemeClr val="bg1"/>
                    </a:solidFill>
                  </a:tcPr>
                </a:tc>
                <a:tc>
                  <a:txBody>
                    <a:bodyPr/>
                    <a:lstStyle/>
                    <a:p>
                      <a:endParaRPr lang="en-US" sz="2800" dirty="0">
                        <a:solidFill>
                          <a:schemeClr val="bg1"/>
                        </a:solidFill>
                      </a:endParaRPr>
                    </a:p>
                  </a:txBody>
                  <a:tcPr>
                    <a:solidFill>
                      <a:schemeClr val="bg1"/>
                    </a:solidFill>
                  </a:tcPr>
                </a:tc>
                <a:tc>
                  <a:txBody>
                    <a:bodyPr/>
                    <a:lstStyle/>
                    <a:p>
                      <a:pPr algn="ctr"/>
                      <a:endParaRPr lang="en-US" sz="2800" dirty="0">
                        <a:solidFill>
                          <a:schemeClr val="bg1"/>
                        </a:solidFill>
                      </a:endParaRPr>
                    </a:p>
                  </a:txBody>
                  <a:tcPr>
                    <a:solidFill>
                      <a:schemeClr val="bg1"/>
                    </a:solidFill>
                  </a:tcPr>
                </a:tc>
              </a:tr>
              <a:tr h="370840">
                <a:tc rowSpan="2">
                  <a:txBody>
                    <a:bodyPr/>
                    <a:lstStyle/>
                    <a:p>
                      <a:pPr algn="ctr"/>
                      <a:r>
                        <a:rPr lang="en-US" sz="2800" dirty="0" smtClean="0"/>
                        <a:t>Block</a:t>
                      </a:r>
                      <a:endParaRPr lang="en-US" sz="2800" dirty="0"/>
                    </a:p>
                  </a:txBody>
                  <a:tcPr vert="vert">
                    <a:solidFill>
                      <a:schemeClr val="bg2"/>
                    </a:solidFill>
                  </a:tcPr>
                </a:tc>
                <a:tc>
                  <a:txBody>
                    <a:bodyPr/>
                    <a:lstStyle/>
                    <a:p>
                      <a:r>
                        <a:rPr lang="en-US" sz="2800" dirty="0" smtClean="0"/>
                        <a:t>3DES</a:t>
                      </a:r>
                      <a:endParaRPr lang="en-US" sz="2800" dirty="0"/>
                    </a:p>
                  </a:txBody>
                  <a:tcPr>
                    <a:solidFill>
                      <a:schemeClr val="bg2"/>
                    </a:solidFill>
                  </a:tcPr>
                </a:tc>
                <a:tc>
                  <a:txBody>
                    <a:bodyPr/>
                    <a:lstStyle/>
                    <a:p>
                      <a:pPr algn="ctr"/>
                      <a:r>
                        <a:rPr lang="en-US" sz="2800" dirty="0" smtClean="0"/>
                        <a:t>64/168</a:t>
                      </a:r>
                      <a:endParaRPr lang="en-US" sz="2800" dirty="0"/>
                    </a:p>
                  </a:txBody>
                  <a:tcPr>
                    <a:solidFill>
                      <a:schemeClr val="bg2"/>
                    </a:solidFill>
                  </a:tcPr>
                </a:tc>
                <a:tc>
                  <a:txBody>
                    <a:bodyPr/>
                    <a:lstStyle/>
                    <a:p>
                      <a:pPr algn="ctr"/>
                      <a:r>
                        <a:rPr lang="en-US" sz="2800" dirty="0" smtClean="0"/>
                        <a:t>13</a:t>
                      </a:r>
                      <a:endParaRPr lang="en-US" sz="2800" dirty="0"/>
                    </a:p>
                  </a:txBody>
                  <a:tcPr>
                    <a:solidFill>
                      <a:schemeClr val="bg2"/>
                    </a:solidFill>
                  </a:tcPr>
                </a:tc>
              </a:tr>
              <a:tr h="370840">
                <a:tc vMerge="1">
                  <a:txBody>
                    <a:bodyPr/>
                    <a:lstStyle/>
                    <a:p>
                      <a:endParaRPr lang="en-US" dirty="0"/>
                    </a:p>
                  </a:txBody>
                  <a:tcPr/>
                </a:tc>
                <a:tc>
                  <a:txBody>
                    <a:bodyPr/>
                    <a:lstStyle/>
                    <a:p>
                      <a:r>
                        <a:rPr lang="en-US" sz="2800" dirty="0" smtClean="0"/>
                        <a:t>AES128</a:t>
                      </a:r>
                      <a:endParaRPr lang="en-US" sz="2800" dirty="0"/>
                    </a:p>
                  </a:txBody>
                  <a:tcPr>
                    <a:solidFill>
                      <a:schemeClr val="bg2"/>
                    </a:solidFill>
                  </a:tcPr>
                </a:tc>
                <a:tc>
                  <a:txBody>
                    <a:bodyPr/>
                    <a:lstStyle/>
                    <a:p>
                      <a:pPr algn="ctr"/>
                      <a:r>
                        <a:rPr lang="en-US" sz="2800" dirty="0" smtClean="0"/>
                        <a:t>128/128</a:t>
                      </a:r>
                      <a:endParaRPr lang="en-US" sz="2800" dirty="0"/>
                    </a:p>
                  </a:txBody>
                  <a:tcPr>
                    <a:solidFill>
                      <a:schemeClr val="bg2"/>
                    </a:solidFill>
                  </a:tcPr>
                </a:tc>
                <a:tc>
                  <a:txBody>
                    <a:bodyPr/>
                    <a:lstStyle/>
                    <a:p>
                      <a:pPr algn="ctr"/>
                      <a:r>
                        <a:rPr lang="en-US" sz="2800" dirty="0" smtClean="0"/>
                        <a:t>109</a:t>
                      </a:r>
                      <a:endParaRPr lang="en-US" sz="2800" dirty="0"/>
                    </a:p>
                  </a:txBody>
                  <a:tcPr>
                    <a:solidFill>
                      <a:schemeClr val="bg2"/>
                    </a:solidFill>
                  </a:tcPr>
                </a:tc>
              </a:tr>
            </a:tbl>
          </a:graphicData>
        </a:graphic>
      </p:graphicFrame>
      <p:sp>
        <p:nvSpPr>
          <p:cNvPr id="3" name="Slide Number Placeholder 2"/>
          <p:cNvSpPr>
            <a:spLocks noGrp="1"/>
          </p:cNvSpPr>
          <p:nvPr>
            <p:ph type="sldNum" sz="quarter" idx="12"/>
          </p:nvPr>
        </p:nvSpPr>
        <p:spPr/>
        <p:txBody>
          <a:bodyPr/>
          <a:lstStyle/>
          <a:p>
            <a:fld id="{A887439D-C917-4EDB-AE93-DD258BDEFED5}" type="slidenum">
              <a:rPr lang="en-US" smtClean="0"/>
              <a:t>5</a:t>
            </a:fld>
            <a:endParaRPr lang="en-US" dirty="0"/>
          </a:p>
        </p:txBody>
      </p:sp>
    </p:spTree>
    <p:extLst>
      <p:ext uri="{BB962C8B-B14F-4D97-AF65-F5344CB8AC3E}">
        <p14:creationId xmlns:p14="http://schemas.microsoft.com/office/powerpoint/2010/main" val="27643506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Padding Oracle</a:t>
            </a:r>
            <a:endParaRPr lang="en-US" dirty="0"/>
          </a:p>
        </p:txBody>
      </p:sp>
      <p:sp>
        <p:nvSpPr>
          <p:cNvPr id="3" name="Content Placeholder 2"/>
          <p:cNvSpPr>
            <a:spLocks noGrp="1"/>
          </p:cNvSpPr>
          <p:nvPr>
            <p:ph idx="1"/>
          </p:nvPr>
        </p:nvSpPr>
        <p:spPr/>
        <p:txBody>
          <a:bodyPr/>
          <a:lstStyle/>
          <a:p>
            <a:pPr marL="0" indent="0">
              <a:buNone/>
            </a:pPr>
            <a:r>
              <a:rPr lang="en-US" dirty="0"/>
              <a:t>Suppose attacker can </a:t>
            </a:r>
            <a:r>
              <a:rPr lang="en-US" dirty="0" smtClean="0"/>
              <a:t>differentiate</a:t>
            </a:r>
            <a:r>
              <a:rPr lang="en-US" dirty="0"/>
              <a:t>					</a:t>
            </a:r>
            <a:r>
              <a:rPr lang="en-US" dirty="0" smtClean="0"/>
              <a:t>(</a:t>
            </a:r>
            <a:r>
              <a:rPr lang="en-US" dirty="0"/>
              <a:t>pad error, </a:t>
            </a:r>
            <a:r>
              <a:rPr lang="en-US" dirty="0" smtClean="0"/>
              <a:t>valid pad)</a:t>
            </a:r>
          </a:p>
          <a:p>
            <a:pPr marL="0" indent="0">
              <a:buNone/>
            </a:pPr>
            <a:endParaRPr lang="en-US" dirty="0"/>
          </a:p>
          <a:p>
            <a:pPr marL="0" indent="0">
              <a:spcBef>
                <a:spcPts val="1800"/>
              </a:spcBef>
              <a:buNone/>
            </a:pPr>
            <a:r>
              <a:rPr lang="en-US" dirty="0">
                <a:solidFill>
                  <a:srgbClr val="000000"/>
                </a:solidFill>
              </a:rPr>
              <a:t>⇒    </a:t>
            </a:r>
            <a:r>
              <a:rPr lang="en-US" sz="3600" b="1" dirty="0">
                <a:solidFill>
                  <a:srgbClr val="000000"/>
                </a:solidFill>
              </a:rPr>
              <a:t>Padding oracle</a:t>
            </a:r>
            <a:r>
              <a:rPr lang="en-US" dirty="0">
                <a:solidFill>
                  <a:srgbClr val="000000"/>
                </a:solidFill>
              </a:rPr>
              <a:t>:    </a:t>
            </a:r>
            <a:br>
              <a:rPr lang="en-US" dirty="0">
                <a:solidFill>
                  <a:srgbClr val="000000"/>
                </a:solidFill>
              </a:rPr>
            </a:br>
            <a:r>
              <a:rPr lang="en-US" dirty="0"/>
              <a:t>		attacker submits </a:t>
            </a:r>
            <a:r>
              <a:rPr lang="en-US" dirty="0" err="1"/>
              <a:t>ciphertext</a:t>
            </a:r>
            <a:r>
              <a:rPr lang="en-US" dirty="0"/>
              <a:t> and learns if </a:t>
            </a:r>
            <a:br>
              <a:rPr lang="en-US" dirty="0"/>
            </a:br>
            <a:r>
              <a:rPr lang="en-US" dirty="0"/>
              <a:t>		last bytes of plaintext are a valid pad</a:t>
            </a:r>
          </a:p>
          <a:p>
            <a:endParaRPr lang="en-US" dirty="0"/>
          </a:p>
        </p:txBody>
      </p:sp>
      <p:sp>
        <p:nvSpPr>
          <p:cNvPr id="4" name="Slide Number Placeholder 3"/>
          <p:cNvSpPr>
            <a:spLocks noGrp="1"/>
          </p:cNvSpPr>
          <p:nvPr>
            <p:ph type="sldNum" sz="quarter" idx="12"/>
          </p:nvPr>
        </p:nvSpPr>
        <p:spPr/>
        <p:txBody>
          <a:bodyPr/>
          <a:lstStyle/>
          <a:p>
            <a:fld id="{A887439D-C917-4EDB-AE93-DD258BDEFED5}" type="slidenum">
              <a:rPr lang="en-US" smtClean="0"/>
              <a:t>50</a:t>
            </a:fld>
            <a:endParaRPr lang="en-US" dirty="0"/>
          </a:p>
        </p:txBody>
      </p:sp>
    </p:spTree>
    <p:extLst>
      <p:ext uri="{BB962C8B-B14F-4D97-AF65-F5344CB8AC3E}">
        <p14:creationId xmlns:p14="http://schemas.microsoft.com/office/powerpoint/2010/main" val="1337443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Padding oracle via timing </a:t>
            </a:r>
            <a:r>
              <a:rPr lang="en-US" dirty="0" err="1" smtClean="0"/>
              <a:t>OpenSSL</a:t>
            </a:r>
            <a:endParaRPr lang="en-US" dirty="0"/>
          </a:p>
        </p:txBody>
      </p:sp>
      <p:pic>
        <p:nvPicPr>
          <p:cNvPr id="4" name="Content Placeholder 3"/>
          <p:cNvPicPr>
            <a:picLocks noGrp="1" noChangeAspect="1"/>
          </p:cNvPicPr>
          <p:nvPr>
            <p:ph idx="1"/>
          </p:nvPr>
        </p:nvPicPr>
        <p:blipFill rotWithShape="1">
          <a:blip r:embed="rId2"/>
          <a:srcRect t="82" b="-3451"/>
          <a:stretch/>
        </p:blipFill>
        <p:spPr>
          <a:xfrm>
            <a:off x="533400" y="1600200"/>
            <a:ext cx="3962400" cy="3826933"/>
          </a:xfrm>
        </p:spPr>
      </p:pic>
      <p:sp>
        <p:nvSpPr>
          <p:cNvPr id="5" name="TextBox 4"/>
          <p:cNvSpPr txBox="1"/>
          <p:nvPr/>
        </p:nvSpPr>
        <p:spPr>
          <a:xfrm>
            <a:off x="4953000" y="3733800"/>
            <a:ext cx="2185214" cy="369332"/>
          </a:xfrm>
          <a:prstGeom prst="rect">
            <a:avLst/>
          </a:prstGeom>
          <a:noFill/>
        </p:spPr>
        <p:txBody>
          <a:bodyPr wrap="none" rtlCol="0">
            <a:spAutoFit/>
          </a:bodyPr>
          <a:lstStyle/>
          <a:p>
            <a:r>
              <a:rPr lang="en-US" dirty="0" smtClean="0"/>
              <a:t>Credit:  </a:t>
            </a:r>
            <a:r>
              <a:rPr lang="en-US" dirty="0"/>
              <a:t>Brice </a:t>
            </a:r>
            <a:r>
              <a:rPr lang="en-US" dirty="0" err="1" smtClean="0"/>
              <a:t>Canvel</a:t>
            </a:r>
            <a:endParaRPr lang="en-US" dirty="0"/>
          </a:p>
        </p:txBody>
      </p:sp>
      <p:sp>
        <p:nvSpPr>
          <p:cNvPr id="6" name="TextBox 5"/>
          <p:cNvSpPr txBox="1"/>
          <p:nvPr/>
        </p:nvSpPr>
        <p:spPr>
          <a:xfrm>
            <a:off x="4953001" y="4343400"/>
            <a:ext cx="2656985" cy="369332"/>
          </a:xfrm>
          <a:prstGeom prst="rect">
            <a:avLst/>
          </a:prstGeom>
          <a:noFill/>
        </p:spPr>
        <p:txBody>
          <a:bodyPr wrap="none" rtlCol="0">
            <a:spAutoFit/>
          </a:bodyPr>
          <a:lstStyle/>
          <a:p>
            <a:r>
              <a:rPr lang="en-US" dirty="0" smtClean="0"/>
              <a:t>(fixed in </a:t>
            </a:r>
            <a:r>
              <a:rPr lang="en-US" dirty="0" err="1" smtClean="0"/>
              <a:t>OpenSSL</a:t>
            </a:r>
            <a:r>
              <a:rPr lang="en-US" dirty="0" smtClean="0"/>
              <a:t> 0.9.7a)</a:t>
            </a:r>
            <a:endParaRPr lang="en-US" dirty="0"/>
          </a:p>
        </p:txBody>
      </p:sp>
      <p:sp>
        <p:nvSpPr>
          <p:cNvPr id="3" name="TextBox 2"/>
          <p:cNvSpPr txBox="1"/>
          <p:nvPr/>
        </p:nvSpPr>
        <p:spPr>
          <a:xfrm>
            <a:off x="457201" y="5765801"/>
            <a:ext cx="8670913" cy="461665"/>
          </a:xfrm>
          <a:prstGeom prst="rect">
            <a:avLst/>
          </a:prstGeom>
          <a:noFill/>
        </p:spPr>
        <p:txBody>
          <a:bodyPr wrap="none" rtlCol="0">
            <a:spAutoFit/>
          </a:bodyPr>
          <a:lstStyle/>
          <a:p>
            <a:r>
              <a:rPr lang="en-US" sz="2400" dirty="0" smtClean="0"/>
              <a:t>In older TLS 1.0:   padding oracle due to different alert messages.</a:t>
            </a:r>
            <a:endParaRPr lang="en-US" sz="2400" dirty="0"/>
          </a:p>
        </p:txBody>
      </p:sp>
    </p:spTree>
    <p:extLst>
      <p:ext uri="{BB962C8B-B14F-4D97-AF65-F5344CB8AC3E}">
        <p14:creationId xmlns:p14="http://schemas.microsoft.com/office/powerpoint/2010/main" val="12138077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534400" cy="1143000"/>
          </a:xfrm>
        </p:spPr>
        <p:txBody>
          <a:bodyPr>
            <a:normAutofit/>
          </a:bodyPr>
          <a:lstStyle/>
          <a:p>
            <a:r>
              <a:rPr lang="en-US" dirty="0" smtClean="0"/>
              <a:t>Using a padding oracle   </a:t>
            </a:r>
            <a:r>
              <a:rPr lang="en-US" sz="3100" dirty="0" smtClean="0"/>
              <a:t>(CBC encryption)</a:t>
            </a:r>
            <a:endParaRPr lang="en-US" sz="3100" dirty="0"/>
          </a:p>
        </p:txBody>
      </p:sp>
      <p:sp>
        <p:nvSpPr>
          <p:cNvPr id="43" name="Rectangle 5"/>
          <p:cNvSpPr>
            <a:spLocks noChangeArrowheads="1"/>
          </p:cNvSpPr>
          <p:nvPr/>
        </p:nvSpPr>
        <p:spPr bwMode="auto">
          <a:xfrm>
            <a:off x="1905000" y="3683000"/>
            <a:ext cx="9144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2400" dirty="0"/>
              <a:t>D</a:t>
            </a:r>
            <a:r>
              <a:rPr lang="en-US" sz="2400" dirty="0" smtClean="0"/>
              <a:t>(</a:t>
            </a:r>
            <a:r>
              <a:rPr lang="en-US" sz="2400" dirty="0"/>
              <a:t>k,</a:t>
            </a:r>
            <a:r>
              <a:rPr lang="en-US" sz="2400" dirty="0">
                <a:sym typeface="Symbol" pitchFamily="18" charset="2"/>
              </a:rPr>
              <a:t>)</a:t>
            </a:r>
          </a:p>
        </p:txBody>
      </p:sp>
      <p:sp>
        <p:nvSpPr>
          <p:cNvPr id="44" name="Rectangle 6"/>
          <p:cNvSpPr>
            <a:spLocks noChangeArrowheads="1"/>
          </p:cNvSpPr>
          <p:nvPr/>
        </p:nvSpPr>
        <p:spPr bwMode="auto">
          <a:xfrm>
            <a:off x="3581400" y="3683000"/>
            <a:ext cx="9144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2400" dirty="0"/>
              <a:t>D</a:t>
            </a:r>
            <a:r>
              <a:rPr lang="en-US" sz="2400" dirty="0" smtClean="0"/>
              <a:t>(</a:t>
            </a:r>
            <a:r>
              <a:rPr lang="en-US" sz="2400" dirty="0"/>
              <a:t>k,</a:t>
            </a:r>
            <a:r>
              <a:rPr lang="en-US" sz="2400" dirty="0">
                <a:sym typeface="Symbol" pitchFamily="18" charset="2"/>
              </a:rPr>
              <a:t>)</a:t>
            </a:r>
          </a:p>
        </p:txBody>
      </p:sp>
      <p:sp>
        <p:nvSpPr>
          <p:cNvPr id="46" name="Rectangle 10"/>
          <p:cNvSpPr>
            <a:spLocks noChangeArrowheads="1"/>
          </p:cNvSpPr>
          <p:nvPr/>
        </p:nvSpPr>
        <p:spPr bwMode="auto">
          <a:xfrm>
            <a:off x="1600200" y="5588000"/>
            <a:ext cx="1524000" cy="381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a:t>m[0]</a:t>
            </a:r>
          </a:p>
        </p:txBody>
      </p:sp>
      <p:sp>
        <p:nvSpPr>
          <p:cNvPr id="47" name="Rectangle 11"/>
          <p:cNvSpPr>
            <a:spLocks noChangeArrowheads="1"/>
          </p:cNvSpPr>
          <p:nvPr/>
        </p:nvSpPr>
        <p:spPr bwMode="auto">
          <a:xfrm>
            <a:off x="3124200" y="5588000"/>
            <a:ext cx="1676400" cy="381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dirty="0"/>
              <a:t>m[1]</a:t>
            </a:r>
          </a:p>
        </p:txBody>
      </p:sp>
      <p:sp>
        <p:nvSpPr>
          <p:cNvPr id="48" name="Rectangle 12"/>
          <p:cNvSpPr>
            <a:spLocks noChangeArrowheads="1"/>
          </p:cNvSpPr>
          <p:nvPr/>
        </p:nvSpPr>
        <p:spPr bwMode="auto">
          <a:xfrm>
            <a:off x="4800600" y="5588000"/>
            <a:ext cx="1600200" cy="381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r>
              <a:rPr lang="en-US" dirty="0" smtClean="0"/>
              <a:t>  m[2]   </a:t>
            </a:r>
            <a:r>
              <a:rPr lang="en-US" dirty="0" err="1" smtClean="0"/>
              <a:t>ll</a:t>
            </a:r>
            <a:r>
              <a:rPr lang="en-US" dirty="0" smtClean="0"/>
              <a:t>   </a:t>
            </a:r>
            <a:r>
              <a:rPr lang="en-US" sz="2000" b="1" dirty="0" smtClean="0">
                <a:solidFill>
                  <a:srgbClr val="000090"/>
                </a:solidFill>
              </a:rPr>
              <a:t>pad</a:t>
            </a:r>
            <a:endParaRPr lang="en-US" b="1" dirty="0">
              <a:solidFill>
                <a:srgbClr val="000090"/>
              </a:solidFill>
            </a:endParaRPr>
          </a:p>
        </p:txBody>
      </p:sp>
      <p:sp>
        <p:nvSpPr>
          <p:cNvPr id="50" name="Text Box 15"/>
          <p:cNvSpPr txBox="1">
            <a:spLocks noChangeArrowheads="1"/>
          </p:cNvSpPr>
          <p:nvPr/>
        </p:nvSpPr>
        <p:spPr bwMode="auto">
          <a:xfrm flipV="1">
            <a:off x="2093914" y="4673600"/>
            <a:ext cx="499856" cy="584776"/>
          </a:xfrm>
          <a:prstGeom prst="rect">
            <a:avLst/>
          </a:prstGeom>
          <a:noFill/>
          <a:ln w="9525">
            <a:noFill/>
            <a:miter lim="800000"/>
            <a:headEnd/>
            <a:tailEnd/>
          </a:ln>
          <a:effectLst/>
        </p:spPr>
        <p:txBody>
          <a:bodyPr wrap="none">
            <a:spAutoFit/>
          </a:bodyPr>
          <a:lstStyle/>
          <a:p>
            <a:r>
              <a:rPr lang="en-US" sz="3200" dirty="0">
                <a:sym typeface="Symbol" pitchFamily="18" charset="2"/>
              </a:rPr>
              <a:t></a:t>
            </a:r>
          </a:p>
        </p:txBody>
      </p:sp>
      <p:sp>
        <p:nvSpPr>
          <p:cNvPr id="52" name="Text Box 17"/>
          <p:cNvSpPr txBox="1">
            <a:spLocks noChangeArrowheads="1"/>
          </p:cNvSpPr>
          <p:nvPr/>
        </p:nvSpPr>
        <p:spPr bwMode="auto">
          <a:xfrm flipV="1">
            <a:off x="3810000" y="4673600"/>
            <a:ext cx="499856" cy="584776"/>
          </a:xfrm>
          <a:prstGeom prst="rect">
            <a:avLst/>
          </a:prstGeom>
          <a:noFill/>
          <a:ln w="9525">
            <a:noFill/>
            <a:miter lim="800000"/>
            <a:headEnd/>
            <a:tailEnd/>
          </a:ln>
          <a:effectLst/>
        </p:spPr>
        <p:txBody>
          <a:bodyPr wrap="none">
            <a:spAutoFit/>
          </a:bodyPr>
          <a:lstStyle/>
          <a:p>
            <a:r>
              <a:rPr lang="en-US" sz="3200" dirty="0">
                <a:sym typeface="Symbol" pitchFamily="18" charset="2"/>
              </a:rPr>
              <a:t></a:t>
            </a:r>
          </a:p>
        </p:txBody>
      </p:sp>
      <p:sp>
        <p:nvSpPr>
          <p:cNvPr id="53" name="Line 19"/>
          <p:cNvSpPr>
            <a:spLocks noChangeShapeType="1"/>
          </p:cNvSpPr>
          <p:nvPr/>
        </p:nvSpPr>
        <p:spPr bwMode="auto">
          <a:xfrm>
            <a:off x="2330450" y="5207000"/>
            <a:ext cx="0" cy="381000"/>
          </a:xfrm>
          <a:prstGeom prst="line">
            <a:avLst/>
          </a:prstGeom>
          <a:noFill/>
          <a:ln w="9525">
            <a:solidFill>
              <a:schemeClr val="tx1"/>
            </a:solidFill>
            <a:round/>
            <a:headEnd/>
            <a:tailEnd type="triangle" w="med" len="med"/>
          </a:ln>
          <a:effectLst/>
        </p:spPr>
        <p:txBody>
          <a:bodyPr/>
          <a:lstStyle/>
          <a:p>
            <a:endParaRPr lang="en-US"/>
          </a:p>
        </p:txBody>
      </p:sp>
      <p:sp>
        <p:nvSpPr>
          <p:cNvPr id="54" name="Line 20"/>
          <p:cNvSpPr>
            <a:spLocks noChangeShapeType="1"/>
          </p:cNvSpPr>
          <p:nvPr/>
        </p:nvSpPr>
        <p:spPr bwMode="auto">
          <a:xfrm>
            <a:off x="4038600" y="5175249"/>
            <a:ext cx="0" cy="381000"/>
          </a:xfrm>
          <a:prstGeom prst="line">
            <a:avLst/>
          </a:prstGeom>
          <a:noFill/>
          <a:ln w="9525">
            <a:solidFill>
              <a:schemeClr val="tx1"/>
            </a:solidFill>
            <a:round/>
            <a:headEnd/>
            <a:tailEnd type="triangle" w="med" len="med"/>
          </a:ln>
          <a:effectLst/>
        </p:spPr>
        <p:txBody>
          <a:bodyPr/>
          <a:lstStyle/>
          <a:p>
            <a:endParaRPr lang="en-US"/>
          </a:p>
        </p:txBody>
      </p:sp>
      <p:sp>
        <p:nvSpPr>
          <p:cNvPr id="56" name="Line 22"/>
          <p:cNvSpPr>
            <a:spLocks noChangeShapeType="1"/>
          </p:cNvSpPr>
          <p:nvPr/>
        </p:nvSpPr>
        <p:spPr bwMode="auto">
          <a:xfrm>
            <a:off x="4038600" y="4521200"/>
            <a:ext cx="0" cy="381000"/>
          </a:xfrm>
          <a:prstGeom prst="line">
            <a:avLst/>
          </a:prstGeom>
          <a:noFill/>
          <a:ln w="9525">
            <a:solidFill>
              <a:schemeClr val="tx1"/>
            </a:solidFill>
            <a:round/>
            <a:headEnd/>
            <a:tailEnd type="triangle" w="med" len="med"/>
          </a:ln>
          <a:effectLst/>
        </p:spPr>
        <p:txBody>
          <a:bodyPr/>
          <a:lstStyle/>
          <a:p>
            <a:endParaRPr lang="en-US"/>
          </a:p>
        </p:txBody>
      </p:sp>
      <p:sp>
        <p:nvSpPr>
          <p:cNvPr id="58" name="Line 24"/>
          <p:cNvSpPr>
            <a:spLocks noChangeShapeType="1"/>
          </p:cNvSpPr>
          <p:nvPr/>
        </p:nvSpPr>
        <p:spPr bwMode="auto">
          <a:xfrm>
            <a:off x="2286000" y="4521200"/>
            <a:ext cx="0" cy="381000"/>
          </a:xfrm>
          <a:prstGeom prst="line">
            <a:avLst/>
          </a:prstGeom>
          <a:noFill/>
          <a:ln w="9525">
            <a:solidFill>
              <a:schemeClr val="tx1"/>
            </a:solidFill>
            <a:round/>
            <a:headEnd/>
            <a:tailEnd type="triangle" w="med" len="med"/>
          </a:ln>
          <a:effectLst/>
        </p:spPr>
        <p:txBody>
          <a:bodyPr/>
          <a:lstStyle/>
          <a:p>
            <a:endParaRPr lang="en-US"/>
          </a:p>
        </p:txBody>
      </p:sp>
      <p:sp>
        <p:nvSpPr>
          <p:cNvPr id="59" name="Freeform 26"/>
          <p:cNvSpPr>
            <a:spLocks/>
          </p:cNvSpPr>
          <p:nvPr/>
        </p:nvSpPr>
        <p:spPr bwMode="auto">
          <a:xfrm>
            <a:off x="838200" y="3048000"/>
            <a:ext cx="1371600" cy="1955800"/>
          </a:xfrm>
          <a:custGeom>
            <a:avLst/>
            <a:gdLst/>
            <a:ahLst/>
            <a:cxnLst>
              <a:cxn ang="0">
                <a:pos x="0" y="0"/>
              </a:cxn>
              <a:cxn ang="0">
                <a:pos x="0" y="336"/>
              </a:cxn>
              <a:cxn ang="0">
                <a:pos x="864" y="336"/>
              </a:cxn>
            </a:cxnLst>
            <a:rect l="0" t="0" r="r" b="b"/>
            <a:pathLst>
              <a:path w="864" h="336">
                <a:moveTo>
                  <a:pt x="0" y="0"/>
                </a:moveTo>
                <a:lnTo>
                  <a:pt x="0" y="336"/>
                </a:lnTo>
                <a:lnTo>
                  <a:pt x="864" y="336"/>
                </a:lnTo>
              </a:path>
            </a:pathLst>
          </a:custGeom>
          <a:noFill/>
          <a:ln w="12700" cmpd="sng">
            <a:solidFill>
              <a:schemeClr val="tx1"/>
            </a:solidFill>
            <a:round/>
            <a:headEnd type="none" w="med" len="med"/>
            <a:tailEnd type="triangle" w="med" len="med"/>
          </a:ln>
          <a:effectLst/>
        </p:spPr>
        <p:txBody>
          <a:bodyPr/>
          <a:lstStyle/>
          <a:p>
            <a:endParaRPr lang="en-US"/>
          </a:p>
        </p:txBody>
      </p:sp>
      <p:sp>
        <p:nvSpPr>
          <p:cNvPr id="60" name="Line 27"/>
          <p:cNvSpPr>
            <a:spLocks noChangeShapeType="1"/>
          </p:cNvSpPr>
          <p:nvPr/>
        </p:nvSpPr>
        <p:spPr bwMode="auto">
          <a:xfrm>
            <a:off x="2286000" y="3073400"/>
            <a:ext cx="1588" cy="609600"/>
          </a:xfrm>
          <a:prstGeom prst="line">
            <a:avLst/>
          </a:prstGeom>
          <a:noFill/>
          <a:ln w="9525">
            <a:solidFill>
              <a:schemeClr val="tx1"/>
            </a:solidFill>
            <a:round/>
            <a:headEnd/>
            <a:tailEnd type="triangle" w="med" len="med"/>
          </a:ln>
          <a:effectLst/>
        </p:spPr>
        <p:txBody>
          <a:bodyPr/>
          <a:lstStyle/>
          <a:p>
            <a:endParaRPr lang="en-US"/>
          </a:p>
        </p:txBody>
      </p:sp>
      <p:sp>
        <p:nvSpPr>
          <p:cNvPr id="61" name="Freeform 28"/>
          <p:cNvSpPr>
            <a:spLocks/>
          </p:cNvSpPr>
          <p:nvPr/>
        </p:nvSpPr>
        <p:spPr bwMode="auto">
          <a:xfrm flipV="1">
            <a:off x="2286000" y="3378200"/>
            <a:ext cx="1600200" cy="1676400"/>
          </a:xfrm>
          <a:custGeom>
            <a:avLst/>
            <a:gdLst/>
            <a:ahLst/>
            <a:cxnLst>
              <a:cxn ang="0">
                <a:pos x="0" y="1056"/>
              </a:cxn>
              <a:cxn ang="0">
                <a:pos x="576" y="1056"/>
              </a:cxn>
              <a:cxn ang="0">
                <a:pos x="576" y="0"/>
              </a:cxn>
              <a:cxn ang="0">
                <a:pos x="1008" y="0"/>
              </a:cxn>
            </a:cxnLst>
            <a:rect l="0" t="0" r="r" b="b"/>
            <a:pathLst>
              <a:path w="1008" h="1056">
                <a:moveTo>
                  <a:pt x="0" y="1056"/>
                </a:moveTo>
                <a:lnTo>
                  <a:pt x="576" y="1056"/>
                </a:lnTo>
                <a:lnTo>
                  <a:pt x="576" y="0"/>
                </a:lnTo>
                <a:lnTo>
                  <a:pt x="1008" y="0"/>
                </a:lnTo>
              </a:path>
            </a:pathLst>
          </a:custGeom>
          <a:noFill/>
          <a:ln w="9525">
            <a:solidFill>
              <a:schemeClr val="tx1"/>
            </a:solidFill>
            <a:round/>
            <a:headEnd type="none" w="med" len="med"/>
            <a:tailEnd type="triangle" w="med" len="med"/>
          </a:ln>
          <a:effectLst/>
        </p:spPr>
        <p:txBody>
          <a:bodyPr/>
          <a:lstStyle/>
          <a:p>
            <a:endParaRPr lang="en-US"/>
          </a:p>
        </p:txBody>
      </p:sp>
      <p:sp>
        <p:nvSpPr>
          <p:cNvPr id="62" name="Line 29"/>
          <p:cNvSpPr>
            <a:spLocks noChangeShapeType="1"/>
          </p:cNvSpPr>
          <p:nvPr/>
        </p:nvSpPr>
        <p:spPr bwMode="auto">
          <a:xfrm>
            <a:off x="4038600" y="3073400"/>
            <a:ext cx="1588" cy="609600"/>
          </a:xfrm>
          <a:prstGeom prst="line">
            <a:avLst/>
          </a:prstGeom>
          <a:noFill/>
          <a:ln w="9525">
            <a:solidFill>
              <a:schemeClr val="tx1"/>
            </a:solidFill>
            <a:round/>
            <a:headEnd/>
            <a:tailEnd type="triangle" w="med" len="med"/>
          </a:ln>
          <a:effectLst/>
        </p:spPr>
        <p:txBody>
          <a:bodyPr/>
          <a:lstStyle/>
          <a:p>
            <a:endParaRPr lang="en-US"/>
          </a:p>
        </p:txBody>
      </p:sp>
      <p:sp>
        <p:nvSpPr>
          <p:cNvPr id="63" name="Rectangle 36"/>
          <p:cNvSpPr>
            <a:spLocks noChangeArrowheads="1"/>
          </p:cNvSpPr>
          <p:nvPr/>
        </p:nvSpPr>
        <p:spPr bwMode="auto">
          <a:xfrm>
            <a:off x="5257800" y="3683000"/>
            <a:ext cx="9144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2400" dirty="0"/>
              <a:t>D</a:t>
            </a:r>
            <a:r>
              <a:rPr lang="en-US" sz="2400" dirty="0" smtClean="0"/>
              <a:t>(</a:t>
            </a:r>
            <a:r>
              <a:rPr lang="en-US" sz="2400" dirty="0"/>
              <a:t>k,</a:t>
            </a:r>
            <a:r>
              <a:rPr lang="en-US" sz="2400" dirty="0">
                <a:sym typeface="Symbol" pitchFamily="18" charset="2"/>
              </a:rPr>
              <a:t>)</a:t>
            </a:r>
          </a:p>
        </p:txBody>
      </p:sp>
      <p:sp>
        <p:nvSpPr>
          <p:cNvPr id="64" name="Freeform 37"/>
          <p:cNvSpPr>
            <a:spLocks/>
          </p:cNvSpPr>
          <p:nvPr/>
        </p:nvSpPr>
        <p:spPr bwMode="auto">
          <a:xfrm flipV="1">
            <a:off x="4038600" y="3378200"/>
            <a:ext cx="1600200" cy="1676400"/>
          </a:xfrm>
          <a:custGeom>
            <a:avLst/>
            <a:gdLst/>
            <a:ahLst/>
            <a:cxnLst>
              <a:cxn ang="0">
                <a:pos x="0" y="1056"/>
              </a:cxn>
              <a:cxn ang="0">
                <a:pos x="576" y="1056"/>
              </a:cxn>
              <a:cxn ang="0">
                <a:pos x="576" y="0"/>
              </a:cxn>
              <a:cxn ang="0">
                <a:pos x="1008" y="0"/>
              </a:cxn>
            </a:cxnLst>
            <a:rect l="0" t="0" r="r" b="b"/>
            <a:pathLst>
              <a:path w="1008" h="1056">
                <a:moveTo>
                  <a:pt x="0" y="1056"/>
                </a:moveTo>
                <a:lnTo>
                  <a:pt x="576" y="1056"/>
                </a:lnTo>
                <a:lnTo>
                  <a:pt x="576" y="0"/>
                </a:lnTo>
                <a:lnTo>
                  <a:pt x="1008" y="0"/>
                </a:lnTo>
              </a:path>
            </a:pathLst>
          </a:custGeom>
          <a:noFill/>
          <a:ln w="9525">
            <a:solidFill>
              <a:schemeClr val="tx1"/>
            </a:solidFill>
            <a:round/>
            <a:headEnd type="none" w="med" len="med"/>
            <a:tailEnd type="triangle" w="med" len="med"/>
          </a:ln>
          <a:effectLst/>
        </p:spPr>
        <p:txBody>
          <a:bodyPr/>
          <a:lstStyle/>
          <a:p>
            <a:endParaRPr lang="en-US"/>
          </a:p>
        </p:txBody>
      </p:sp>
      <p:sp>
        <p:nvSpPr>
          <p:cNvPr id="66" name="Text Box 39"/>
          <p:cNvSpPr txBox="1">
            <a:spLocks noChangeArrowheads="1"/>
          </p:cNvSpPr>
          <p:nvPr/>
        </p:nvSpPr>
        <p:spPr bwMode="auto">
          <a:xfrm flipV="1">
            <a:off x="5522914" y="4673600"/>
            <a:ext cx="499856" cy="584776"/>
          </a:xfrm>
          <a:prstGeom prst="rect">
            <a:avLst/>
          </a:prstGeom>
          <a:noFill/>
          <a:ln w="9525">
            <a:noFill/>
            <a:miter lim="800000"/>
            <a:headEnd/>
            <a:tailEnd/>
          </a:ln>
          <a:effectLst/>
        </p:spPr>
        <p:txBody>
          <a:bodyPr wrap="none">
            <a:spAutoFit/>
          </a:bodyPr>
          <a:lstStyle/>
          <a:p>
            <a:r>
              <a:rPr lang="en-US" sz="3200" dirty="0">
                <a:sym typeface="Symbol" pitchFamily="18" charset="2"/>
              </a:rPr>
              <a:t></a:t>
            </a:r>
          </a:p>
        </p:txBody>
      </p:sp>
      <p:sp>
        <p:nvSpPr>
          <p:cNvPr id="67" name="Line 40"/>
          <p:cNvSpPr>
            <a:spLocks noChangeShapeType="1"/>
          </p:cNvSpPr>
          <p:nvPr/>
        </p:nvSpPr>
        <p:spPr bwMode="auto">
          <a:xfrm>
            <a:off x="5751513" y="5175249"/>
            <a:ext cx="0" cy="381000"/>
          </a:xfrm>
          <a:prstGeom prst="line">
            <a:avLst/>
          </a:prstGeom>
          <a:noFill/>
          <a:ln w="9525">
            <a:solidFill>
              <a:schemeClr val="tx1"/>
            </a:solidFill>
            <a:round/>
            <a:headEnd/>
            <a:tailEnd type="triangle" w="med" len="med"/>
          </a:ln>
          <a:effectLst/>
        </p:spPr>
        <p:txBody>
          <a:bodyPr/>
          <a:lstStyle/>
          <a:p>
            <a:endParaRPr lang="en-US"/>
          </a:p>
        </p:txBody>
      </p:sp>
      <p:sp>
        <p:nvSpPr>
          <p:cNvPr id="68" name="Line 41"/>
          <p:cNvSpPr>
            <a:spLocks noChangeShapeType="1"/>
          </p:cNvSpPr>
          <p:nvPr/>
        </p:nvSpPr>
        <p:spPr bwMode="auto">
          <a:xfrm>
            <a:off x="5751513" y="4521200"/>
            <a:ext cx="0" cy="381000"/>
          </a:xfrm>
          <a:prstGeom prst="line">
            <a:avLst/>
          </a:prstGeom>
          <a:noFill/>
          <a:ln w="9525">
            <a:solidFill>
              <a:schemeClr val="tx1"/>
            </a:solidFill>
            <a:round/>
            <a:headEnd/>
            <a:tailEnd type="triangle" w="med" len="med"/>
          </a:ln>
          <a:effectLst/>
        </p:spPr>
        <p:txBody>
          <a:bodyPr/>
          <a:lstStyle/>
          <a:p>
            <a:endParaRPr lang="en-US"/>
          </a:p>
        </p:txBody>
      </p:sp>
      <p:sp>
        <p:nvSpPr>
          <p:cNvPr id="69" name="Line 42"/>
          <p:cNvSpPr>
            <a:spLocks noChangeShapeType="1"/>
          </p:cNvSpPr>
          <p:nvPr/>
        </p:nvSpPr>
        <p:spPr bwMode="auto">
          <a:xfrm>
            <a:off x="5715000" y="3073400"/>
            <a:ext cx="1588" cy="609600"/>
          </a:xfrm>
          <a:prstGeom prst="line">
            <a:avLst/>
          </a:prstGeom>
          <a:noFill/>
          <a:ln w="9525">
            <a:solidFill>
              <a:schemeClr val="tx1"/>
            </a:solidFill>
            <a:round/>
            <a:headEnd/>
            <a:tailEnd type="triangle" w="med" len="med"/>
          </a:ln>
          <a:effectLst/>
        </p:spPr>
        <p:txBody>
          <a:bodyPr/>
          <a:lstStyle/>
          <a:p>
            <a:endParaRPr lang="en-US"/>
          </a:p>
        </p:txBody>
      </p:sp>
      <p:sp>
        <p:nvSpPr>
          <p:cNvPr id="71" name="Rectangle 44"/>
          <p:cNvSpPr>
            <a:spLocks noChangeArrowheads="1"/>
          </p:cNvSpPr>
          <p:nvPr/>
        </p:nvSpPr>
        <p:spPr bwMode="auto">
          <a:xfrm>
            <a:off x="1600200" y="2692400"/>
            <a:ext cx="1524000" cy="381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a:solidFill>
                  <a:srgbClr val="000000"/>
                </a:solidFill>
              </a:rPr>
              <a:t>c[0]</a:t>
            </a:r>
          </a:p>
        </p:txBody>
      </p:sp>
      <p:sp>
        <p:nvSpPr>
          <p:cNvPr id="72" name="Rectangle 45"/>
          <p:cNvSpPr>
            <a:spLocks noChangeArrowheads="1"/>
          </p:cNvSpPr>
          <p:nvPr/>
        </p:nvSpPr>
        <p:spPr bwMode="auto">
          <a:xfrm>
            <a:off x="3124200" y="2692400"/>
            <a:ext cx="1676400" cy="381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a:solidFill>
                  <a:srgbClr val="000000"/>
                </a:solidFill>
              </a:rPr>
              <a:t>c[1]</a:t>
            </a:r>
          </a:p>
        </p:txBody>
      </p:sp>
      <p:sp>
        <p:nvSpPr>
          <p:cNvPr id="73" name="Rectangle 46"/>
          <p:cNvSpPr>
            <a:spLocks noChangeArrowheads="1"/>
          </p:cNvSpPr>
          <p:nvPr/>
        </p:nvSpPr>
        <p:spPr bwMode="auto">
          <a:xfrm>
            <a:off x="4800600" y="2692400"/>
            <a:ext cx="1600200" cy="381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dirty="0">
                <a:solidFill>
                  <a:srgbClr val="000000"/>
                </a:solidFill>
              </a:rPr>
              <a:t>c</a:t>
            </a:r>
            <a:r>
              <a:rPr lang="en-US" dirty="0" smtClean="0">
                <a:solidFill>
                  <a:srgbClr val="000000"/>
                </a:solidFill>
              </a:rPr>
              <a:t>[2]</a:t>
            </a:r>
            <a:endParaRPr lang="en-US" dirty="0">
              <a:solidFill>
                <a:srgbClr val="000000"/>
              </a:solidFill>
            </a:endParaRPr>
          </a:p>
        </p:txBody>
      </p:sp>
      <p:sp>
        <p:nvSpPr>
          <p:cNvPr id="75" name="Rectangle 48"/>
          <p:cNvSpPr>
            <a:spLocks noChangeArrowheads="1"/>
          </p:cNvSpPr>
          <p:nvPr/>
        </p:nvSpPr>
        <p:spPr bwMode="auto">
          <a:xfrm>
            <a:off x="457200" y="2692400"/>
            <a:ext cx="838200" cy="381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dirty="0">
                <a:solidFill>
                  <a:srgbClr val="000000"/>
                </a:solidFill>
              </a:rPr>
              <a:t>IV</a:t>
            </a:r>
          </a:p>
        </p:txBody>
      </p:sp>
      <p:sp>
        <p:nvSpPr>
          <p:cNvPr id="76" name="TextBox 75"/>
          <p:cNvSpPr txBox="1"/>
          <p:nvPr/>
        </p:nvSpPr>
        <p:spPr>
          <a:xfrm>
            <a:off x="238798" y="1492648"/>
            <a:ext cx="8666405" cy="461665"/>
          </a:xfrm>
          <a:prstGeom prst="rect">
            <a:avLst/>
          </a:prstGeom>
          <a:noFill/>
        </p:spPr>
        <p:txBody>
          <a:bodyPr wrap="none" rtlCol="0">
            <a:spAutoFit/>
          </a:bodyPr>
          <a:lstStyle/>
          <a:p>
            <a:r>
              <a:rPr lang="en-US" sz="2400" dirty="0" smtClean="0"/>
              <a:t>Attacker has </a:t>
            </a:r>
            <a:r>
              <a:rPr lang="en-US" sz="2400" dirty="0" err="1" smtClean="0"/>
              <a:t>ciphertext</a:t>
            </a:r>
            <a:r>
              <a:rPr lang="en-US" sz="2400" dirty="0" smtClean="0"/>
              <a:t>  </a:t>
            </a:r>
            <a:r>
              <a:rPr lang="en-US" sz="2400" b="1" dirty="0" smtClean="0">
                <a:solidFill>
                  <a:srgbClr val="000000"/>
                </a:solidFill>
              </a:rPr>
              <a:t>c = (c[0], c[1], c[2])</a:t>
            </a:r>
            <a:r>
              <a:rPr lang="en-US" sz="2400" b="1" dirty="0" smtClean="0">
                <a:solidFill>
                  <a:srgbClr val="FF0000"/>
                </a:solidFill>
              </a:rPr>
              <a:t>   </a:t>
            </a:r>
            <a:r>
              <a:rPr lang="en-US" sz="2400" dirty="0" smtClean="0"/>
              <a:t>and </a:t>
            </a:r>
            <a:r>
              <a:rPr lang="en-US" sz="2400" dirty="0"/>
              <a:t>it wants  </a:t>
            </a:r>
            <a:r>
              <a:rPr lang="en-US" sz="2400" b="1" dirty="0">
                <a:solidFill>
                  <a:srgbClr val="000000"/>
                </a:solidFill>
              </a:rPr>
              <a:t>m[1]</a:t>
            </a:r>
          </a:p>
        </p:txBody>
      </p:sp>
    </p:spTree>
    <p:extLst>
      <p:ext uri="{BB962C8B-B14F-4D97-AF65-F5344CB8AC3E}">
        <p14:creationId xmlns:p14="http://schemas.microsoft.com/office/powerpoint/2010/main" val="867058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5"/>
          <p:cNvSpPr>
            <a:spLocks noChangeArrowheads="1"/>
          </p:cNvSpPr>
          <p:nvPr/>
        </p:nvSpPr>
        <p:spPr bwMode="auto">
          <a:xfrm>
            <a:off x="1752600" y="3683000"/>
            <a:ext cx="9144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2400" dirty="0"/>
              <a:t>D</a:t>
            </a:r>
            <a:r>
              <a:rPr lang="en-US" sz="2400" dirty="0" smtClean="0"/>
              <a:t>(</a:t>
            </a:r>
            <a:r>
              <a:rPr lang="en-US" sz="2400" dirty="0"/>
              <a:t>k,</a:t>
            </a:r>
            <a:r>
              <a:rPr lang="en-US" sz="2400" dirty="0">
                <a:sym typeface="Symbol" pitchFamily="18" charset="2"/>
              </a:rPr>
              <a:t>)</a:t>
            </a:r>
          </a:p>
        </p:txBody>
      </p:sp>
      <p:sp>
        <p:nvSpPr>
          <p:cNvPr id="44" name="Rectangle 6"/>
          <p:cNvSpPr>
            <a:spLocks noChangeArrowheads="1"/>
          </p:cNvSpPr>
          <p:nvPr/>
        </p:nvSpPr>
        <p:spPr bwMode="auto">
          <a:xfrm>
            <a:off x="3429000" y="3683000"/>
            <a:ext cx="914400" cy="838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2400" dirty="0"/>
              <a:t>D</a:t>
            </a:r>
            <a:r>
              <a:rPr lang="en-US" sz="2400" dirty="0" smtClean="0"/>
              <a:t>(</a:t>
            </a:r>
            <a:r>
              <a:rPr lang="en-US" sz="2400" dirty="0"/>
              <a:t>k,</a:t>
            </a:r>
            <a:r>
              <a:rPr lang="en-US" sz="2400" dirty="0">
                <a:sym typeface="Symbol" pitchFamily="18" charset="2"/>
              </a:rPr>
              <a:t>)</a:t>
            </a:r>
          </a:p>
        </p:txBody>
      </p:sp>
      <p:sp>
        <p:nvSpPr>
          <p:cNvPr id="46" name="Rectangle 10"/>
          <p:cNvSpPr>
            <a:spLocks noChangeArrowheads="1"/>
          </p:cNvSpPr>
          <p:nvPr/>
        </p:nvSpPr>
        <p:spPr bwMode="auto">
          <a:xfrm>
            <a:off x="1447800" y="5588000"/>
            <a:ext cx="1524000" cy="381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a:t>m[0]</a:t>
            </a:r>
          </a:p>
        </p:txBody>
      </p:sp>
      <p:sp>
        <p:nvSpPr>
          <p:cNvPr id="47" name="Rectangle 11"/>
          <p:cNvSpPr>
            <a:spLocks noChangeArrowheads="1"/>
          </p:cNvSpPr>
          <p:nvPr/>
        </p:nvSpPr>
        <p:spPr bwMode="auto">
          <a:xfrm>
            <a:off x="2971800" y="5588000"/>
            <a:ext cx="1676400" cy="381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dirty="0"/>
              <a:t>m[1]</a:t>
            </a:r>
          </a:p>
        </p:txBody>
      </p:sp>
      <p:sp>
        <p:nvSpPr>
          <p:cNvPr id="50" name="Text Box 15"/>
          <p:cNvSpPr txBox="1">
            <a:spLocks noChangeArrowheads="1"/>
          </p:cNvSpPr>
          <p:nvPr/>
        </p:nvSpPr>
        <p:spPr bwMode="auto">
          <a:xfrm flipV="1">
            <a:off x="1941514" y="4673600"/>
            <a:ext cx="499856" cy="584776"/>
          </a:xfrm>
          <a:prstGeom prst="rect">
            <a:avLst/>
          </a:prstGeom>
          <a:noFill/>
          <a:ln w="9525">
            <a:noFill/>
            <a:miter lim="800000"/>
            <a:headEnd/>
            <a:tailEnd/>
          </a:ln>
          <a:effectLst/>
        </p:spPr>
        <p:txBody>
          <a:bodyPr wrap="none">
            <a:spAutoFit/>
          </a:bodyPr>
          <a:lstStyle/>
          <a:p>
            <a:r>
              <a:rPr lang="en-US" sz="3200" dirty="0">
                <a:sym typeface="Symbol" pitchFamily="18" charset="2"/>
              </a:rPr>
              <a:t></a:t>
            </a:r>
          </a:p>
        </p:txBody>
      </p:sp>
      <p:sp>
        <p:nvSpPr>
          <p:cNvPr id="52" name="Text Box 17"/>
          <p:cNvSpPr txBox="1">
            <a:spLocks noChangeArrowheads="1"/>
          </p:cNvSpPr>
          <p:nvPr/>
        </p:nvSpPr>
        <p:spPr bwMode="auto">
          <a:xfrm flipV="1">
            <a:off x="3657600" y="4673600"/>
            <a:ext cx="499856" cy="584776"/>
          </a:xfrm>
          <a:prstGeom prst="rect">
            <a:avLst/>
          </a:prstGeom>
          <a:noFill/>
          <a:ln w="9525">
            <a:noFill/>
            <a:miter lim="800000"/>
            <a:headEnd/>
            <a:tailEnd/>
          </a:ln>
          <a:effectLst/>
        </p:spPr>
        <p:txBody>
          <a:bodyPr wrap="none">
            <a:spAutoFit/>
          </a:bodyPr>
          <a:lstStyle/>
          <a:p>
            <a:r>
              <a:rPr lang="en-US" sz="3200" dirty="0">
                <a:sym typeface="Symbol" pitchFamily="18" charset="2"/>
              </a:rPr>
              <a:t></a:t>
            </a:r>
          </a:p>
        </p:txBody>
      </p:sp>
      <p:sp>
        <p:nvSpPr>
          <p:cNvPr id="53" name="Line 19"/>
          <p:cNvSpPr>
            <a:spLocks noChangeShapeType="1"/>
          </p:cNvSpPr>
          <p:nvPr/>
        </p:nvSpPr>
        <p:spPr bwMode="auto">
          <a:xfrm>
            <a:off x="2178050" y="5207000"/>
            <a:ext cx="0" cy="381000"/>
          </a:xfrm>
          <a:prstGeom prst="line">
            <a:avLst/>
          </a:prstGeom>
          <a:noFill/>
          <a:ln w="9525">
            <a:solidFill>
              <a:schemeClr val="tx1"/>
            </a:solidFill>
            <a:round/>
            <a:headEnd/>
            <a:tailEnd type="triangle" w="med" len="med"/>
          </a:ln>
          <a:effectLst/>
        </p:spPr>
        <p:txBody>
          <a:bodyPr/>
          <a:lstStyle/>
          <a:p>
            <a:endParaRPr lang="en-US"/>
          </a:p>
        </p:txBody>
      </p:sp>
      <p:sp>
        <p:nvSpPr>
          <p:cNvPr id="54" name="Line 20"/>
          <p:cNvSpPr>
            <a:spLocks noChangeShapeType="1"/>
          </p:cNvSpPr>
          <p:nvPr/>
        </p:nvSpPr>
        <p:spPr bwMode="auto">
          <a:xfrm>
            <a:off x="3886200" y="5175249"/>
            <a:ext cx="0" cy="381000"/>
          </a:xfrm>
          <a:prstGeom prst="line">
            <a:avLst/>
          </a:prstGeom>
          <a:noFill/>
          <a:ln w="9525">
            <a:solidFill>
              <a:schemeClr val="tx1"/>
            </a:solidFill>
            <a:round/>
            <a:headEnd/>
            <a:tailEnd type="triangle" w="med" len="med"/>
          </a:ln>
          <a:effectLst/>
        </p:spPr>
        <p:txBody>
          <a:bodyPr/>
          <a:lstStyle/>
          <a:p>
            <a:endParaRPr lang="en-US"/>
          </a:p>
        </p:txBody>
      </p:sp>
      <p:sp>
        <p:nvSpPr>
          <p:cNvPr id="56" name="Line 22"/>
          <p:cNvSpPr>
            <a:spLocks noChangeShapeType="1"/>
          </p:cNvSpPr>
          <p:nvPr/>
        </p:nvSpPr>
        <p:spPr bwMode="auto">
          <a:xfrm>
            <a:off x="3886200" y="4521200"/>
            <a:ext cx="0" cy="381000"/>
          </a:xfrm>
          <a:prstGeom prst="line">
            <a:avLst/>
          </a:prstGeom>
          <a:noFill/>
          <a:ln w="9525">
            <a:solidFill>
              <a:schemeClr val="tx1"/>
            </a:solidFill>
            <a:round/>
            <a:headEnd/>
            <a:tailEnd type="triangle" w="med" len="med"/>
          </a:ln>
          <a:effectLst/>
        </p:spPr>
        <p:txBody>
          <a:bodyPr/>
          <a:lstStyle/>
          <a:p>
            <a:endParaRPr lang="en-US"/>
          </a:p>
        </p:txBody>
      </p:sp>
      <p:sp>
        <p:nvSpPr>
          <p:cNvPr id="58" name="Line 24"/>
          <p:cNvSpPr>
            <a:spLocks noChangeShapeType="1"/>
          </p:cNvSpPr>
          <p:nvPr/>
        </p:nvSpPr>
        <p:spPr bwMode="auto">
          <a:xfrm>
            <a:off x="2133600" y="4521200"/>
            <a:ext cx="0" cy="381000"/>
          </a:xfrm>
          <a:prstGeom prst="line">
            <a:avLst/>
          </a:prstGeom>
          <a:noFill/>
          <a:ln w="9525">
            <a:solidFill>
              <a:schemeClr val="tx1"/>
            </a:solidFill>
            <a:round/>
            <a:headEnd/>
            <a:tailEnd type="triangle" w="med" len="med"/>
          </a:ln>
          <a:effectLst/>
        </p:spPr>
        <p:txBody>
          <a:bodyPr/>
          <a:lstStyle/>
          <a:p>
            <a:endParaRPr lang="en-US"/>
          </a:p>
        </p:txBody>
      </p:sp>
      <p:sp>
        <p:nvSpPr>
          <p:cNvPr id="59" name="Freeform 26"/>
          <p:cNvSpPr>
            <a:spLocks/>
          </p:cNvSpPr>
          <p:nvPr/>
        </p:nvSpPr>
        <p:spPr bwMode="auto">
          <a:xfrm>
            <a:off x="685800" y="3048000"/>
            <a:ext cx="1371600" cy="1955800"/>
          </a:xfrm>
          <a:custGeom>
            <a:avLst/>
            <a:gdLst/>
            <a:ahLst/>
            <a:cxnLst>
              <a:cxn ang="0">
                <a:pos x="0" y="0"/>
              </a:cxn>
              <a:cxn ang="0">
                <a:pos x="0" y="336"/>
              </a:cxn>
              <a:cxn ang="0">
                <a:pos x="864" y="336"/>
              </a:cxn>
            </a:cxnLst>
            <a:rect l="0" t="0" r="r" b="b"/>
            <a:pathLst>
              <a:path w="864" h="336">
                <a:moveTo>
                  <a:pt x="0" y="0"/>
                </a:moveTo>
                <a:lnTo>
                  <a:pt x="0" y="336"/>
                </a:lnTo>
                <a:lnTo>
                  <a:pt x="864" y="336"/>
                </a:lnTo>
              </a:path>
            </a:pathLst>
          </a:custGeom>
          <a:noFill/>
          <a:ln w="12700" cmpd="sng">
            <a:solidFill>
              <a:schemeClr val="tx1"/>
            </a:solidFill>
            <a:round/>
            <a:headEnd type="none" w="med" len="med"/>
            <a:tailEnd type="triangle" w="med" len="med"/>
          </a:ln>
          <a:effectLst/>
        </p:spPr>
        <p:txBody>
          <a:bodyPr/>
          <a:lstStyle/>
          <a:p>
            <a:endParaRPr lang="en-US"/>
          </a:p>
        </p:txBody>
      </p:sp>
      <p:sp>
        <p:nvSpPr>
          <p:cNvPr id="60" name="Line 27"/>
          <p:cNvSpPr>
            <a:spLocks noChangeShapeType="1"/>
          </p:cNvSpPr>
          <p:nvPr/>
        </p:nvSpPr>
        <p:spPr bwMode="auto">
          <a:xfrm>
            <a:off x="2133600" y="3073400"/>
            <a:ext cx="1588" cy="609600"/>
          </a:xfrm>
          <a:prstGeom prst="line">
            <a:avLst/>
          </a:prstGeom>
          <a:noFill/>
          <a:ln w="9525">
            <a:solidFill>
              <a:schemeClr val="tx1"/>
            </a:solidFill>
            <a:round/>
            <a:headEnd/>
            <a:tailEnd type="triangle" w="med" len="med"/>
          </a:ln>
          <a:effectLst/>
        </p:spPr>
        <p:txBody>
          <a:bodyPr/>
          <a:lstStyle/>
          <a:p>
            <a:endParaRPr lang="en-US"/>
          </a:p>
        </p:txBody>
      </p:sp>
      <p:sp>
        <p:nvSpPr>
          <p:cNvPr id="61" name="Freeform 28"/>
          <p:cNvSpPr>
            <a:spLocks/>
          </p:cNvSpPr>
          <p:nvPr/>
        </p:nvSpPr>
        <p:spPr bwMode="auto">
          <a:xfrm flipV="1">
            <a:off x="2133600" y="3378200"/>
            <a:ext cx="1600200" cy="1676400"/>
          </a:xfrm>
          <a:custGeom>
            <a:avLst/>
            <a:gdLst/>
            <a:ahLst/>
            <a:cxnLst>
              <a:cxn ang="0">
                <a:pos x="0" y="1056"/>
              </a:cxn>
              <a:cxn ang="0">
                <a:pos x="576" y="1056"/>
              </a:cxn>
              <a:cxn ang="0">
                <a:pos x="576" y="0"/>
              </a:cxn>
              <a:cxn ang="0">
                <a:pos x="1008" y="0"/>
              </a:cxn>
            </a:cxnLst>
            <a:rect l="0" t="0" r="r" b="b"/>
            <a:pathLst>
              <a:path w="1008" h="1056">
                <a:moveTo>
                  <a:pt x="0" y="1056"/>
                </a:moveTo>
                <a:lnTo>
                  <a:pt x="576" y="1056"/>
                </a:lnTo>
                <a:lnTo>
                  <a:pt x="576" y="0"/>
                </a:lnTo>
                <a:lnTo>
                  <a:pt x="1008" y="0"/>
                </a:lnTo>
              </a:path>
            </a:pathLst>
          </a:custGeom>
          <a:noFill/>
          <a:ln w="9525">
            <a:solidFill>
              <a:schemeClr val="tx1"/>
            </a:solidFill>
            <a:round/>
            <a:headEnd type="none" w="med" len="med"/>
            <a:tailEnd type="triangle" w="med" len="med"/>
          </a:ln>
          <a:effectLst/>
        </p:spPr>
        <p:txBody>
          <a:bodyPr/>
          <a:lstStyle/>
          <a:p>
            <a:endParaRPr lang="en-US"/>
          </a:p>
        </p:txBody>
      </p:sp>
      <p:sp>
        <p:nvSpPr>
          <p:cNvPr id="62" name="Line 29"/>
          <p:cNvSpPr>
            <a:spLocks noChangeShapeType="1"/>
          </p:cNvSpPr>
          <p:nvPr/>
        </p:nvSpPr>
        <p:spPr bwMode="auto">
          <a:xfrm>
            <a:off x="3886200" y="3073400"/>
            <a:ext cx="1588" cy="609600"/>
          </a:xfrm>
          <a:prstGeom prst="line">
            <a:avLst/>
          </a:prstGeom>
          <a:noFill/>
          <a:ln w="9525">
            <a:solidFill>
              <a:schemeClr val="tx1"/>
            </a:solidFill>
            <a:round/>
            <a:headEnd/>
            <a:tailEnd type="triangle" w="med" len="med"/>
          </a:ln>
          <a:effectLst/>
        </p:spPr>
        <p:txBody>
          <a:bodyPr/>
          <a:lstStyle/>
          <a:p>
            <a:endParaRPr lang="en-US"/>
          </a:p>
        </p:txBody>
      </p:sp>
      <p:sp>
        <p:nvSpPr>
          <p:cNvPr id="71" name="Rectangle 44"/>
          <p:cNvSpPr>
            <a:spLocks noChangeArrowheads="1"/>
          </p:cNvSpPr>
          <p:nvPr/>
        </p:nvSpPr>
        <p:spPr bwMode="auto">
          <a:xfrm>
            <a:off x="1447800" y="2692400"/>
            <a:ext cx="1524000" cy="381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bIns="91440" anchor="ctr"/>
          <a:lstStyle/>
          <a:p>
            <a:pPr algn="ctr"/>
            <a:r>
              <a:rPr lang="en-US" sz="2000" dirty="0">
                <a:solidFill>
                  <a:srgbClr val="000000"/>
                </a:solidFill>
              </a:rPr>
              <a:t>c[0]</a:t>
            </a:r>
          </a:p>
        </p:txBody>
      </p:sp>
      <p:sp>
        <p:nvSpPr>
          <p:cNvPr id="72" name="Rectangle 45"/>
          <p:cNvSpPr>
            <a:spLocks noChangeArrowheads="1"/>
          </p:cNvSpPr>
          <p:nvPr/>
        </p:nvSpPr>
        <p:spPr bwMode="auto">
          <a:xfrm>
            <a:off x="2971800" y="2692400"/>
            <a:ext cx="1676400" cy="381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bIns="91440" anchor="ctr"/>
          <a:lstStyle/>
          <a:p>
            <a:pPr algn="ctr"/>
            <a:r>
              <a:rPr lang="en-US" sz="2000">
                <a:solidFill>
                  <a:srgbClr val="000000"/>
                </a:solidFill>
              </a:rPr>
              <a:t>c[1]</a:t>
            </a:r>
          </a:p>
        </p:txBody>
      </p:sp>
      <p:sp>
        <p:nvSpPr>
          <p:cNvPr id="75" name="Rectangle 48"/>
          <p:cNvSpPr>
            <a:spLocks noChangeArrowheads="1"/>
          </p:cNvSpPr>
          <p:nvPr/>
        </p:nvSpPr>
        <p:spPr bwMode="auto">
          <a:xfrm>
            <a:off x="304800" y="2692400"/>
            <a:ext cx="838200" cy="381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bIns="91440" anchor="ctr"/>
          <a:lstStyle/>
          <a:p>
            <a:pPr algn="ctr"/>
            <a:r>
              <a:rPr lang="en-US" sz="2000" dirty="0">
                <a:solidFill>
                  <a:srgbClr val="000000"/>
                </a:solidFill>
              </a:rPr>
              <a:t>IV</a:t>
            </a:r>
          </a:p>
        </p:txBody>
      </p:sp>
      <p:sp>
        <p:nvSpPr>
          <p:cNvPr id="76" name="TextBox 75"/>
          <p:cNvSpPr txBox="1"/>
          <p:nvPr/>
        </p:nvSpPr>
        <p:spPr>
          <a:xfrm>
            <a:off x="567700" y="1295400"/>
            <a:ext cx="6792995" cy="584776"/>
          </a:xfrm>
          <a:prstGeom prst="rect">
            <a:avLst/>
          </a:prstGeom>
          <a:noFill/>
        </p:spPr>
        <p:txBody>
          <a:bodyPr wrap="none" rtlCol="0">
            <a:spAutoFit/>
          </a:bodyPr>
          <a:lstStyle/>
          <a:p>
            <a:r>
              <a:rPr lang="en-US" sz="2400" dirty="0"/>
              <a:t>s</a:t>
            </a:r>
            <a:r>
              <a:rPr lang="en-US" sz="2400" dirty="0" smtClean="0"/>
              <a:t>tep 1:    let  </a:t>
            </a:r>
            <a:r>
              <a:rPr lang="en-US" sz="3200" b="1" dirty="0" smtClean="0"/>
              <a:t>g</a:t>
            </a:r>
            <a:r>
              <a:rPr lang="en-US" sz="2400" dirty="0" smtClean="0"/>
              <a:t>  be a guess for the last byte of   m[1] </a:t>
            </a:r>
            <a:endParaRPr lang="en-US" sz="2400" b="1" dirty="0">
              <a:solidFill>
                <a:srgbClr val="FF0000"/>
              </a:solidFill>
            </a:endParaRPr>
          </a:p>
        </p:txBody>
      </p:sp>
      <p:sp>
        <p:nvSpPr>
          <p:cNvPr id="3" name="Rectangle 2"/>
          <p:cNvSpPr/>
          <p:nvPr/>
        </p:nvSpPr>
        <p:spPr>
          <a:xfrm>
            <a:off x="2692400" y="2717800"/>
            <a:ext cx="228600" cy="3048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bIns="91440" rtlCol="0" anchor="ctr"/>
          <a:lstStyle/>
          <a:p>
            <a:pPr algn="ctr"/>
            <a:endParaRPr lang="en-US" sz="2000">
              <a:solidFill>
                <a:srgbClr val="000000"/>
              </a:solidFill>
            </a:endParaRPr>
          </a:p>
        </p:txBody>
      </p:sp>
      <p:sp>
        <p:nvSpPr>
          <p:cNvPr id="4" name="TextBox 3"/>
          <p:cNvSpPr txBox="1"/>
          <p:nvPr/>
        </p:nvSpPr>
        <p:spPr>
          <a:xfrm>
            <a:off x="5715000" y="2819401"/>
            <a:ext cx="1735722" cy="461665"/>
          </a:xfrm>
          <a:prstGeom prst="rect">
            <a:avLst/>
          </a:prstGeom>
          <a:noFill/>
          <a:ln>
            <a:solidFill>
              <a:srgbClr val="000000"/>
            </a:solidFill>
          </a:ln>
        </p:spPr>
        <p:txBody>
          <a:bodyPr wrap="none" rtlCol="0">
            <a:spAutoFit/>
          </a:bodyPr>
          <a:lstStyle/>
          <a:p>
            <a:r>
              <a:rPr lang="en-US" sz="2400" dirty="0" smtClean="0"/>
              <a:t>⨁ g ⨁ 0x01</a:t>
            </a:r>
            <a:endParaRPr lang="en-US" sz="2400" dirty="0"/>
          </a:p>
        </p:txBody>
      </p:sp>
      <p:sp>
        <p:nvSpPr>
          <p:cNvPr id="39" name="Rectangle 38"/>
          <p:cNvSpPr/>
          <p:nvPr/>
        </p:nvSpPr>
        <p:spPr>
          <a:xfrm>
            <a:off x="4394200" y="5630333"/>
            <a:ext cx="228600" cy="3048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Freeform 12"/>
          <p:cNvSpPr/>
          <p:nvPr/>
        </p:nvSpPr>
        <p:spPr>
          <a:xfrm>
            <a:off x="2794000" y="2209800"/>
            <a:ext cx="2908300" cy="584200"/>
          </a:xfrm>
          <a:custGeom>
            <a:avLst/>
            <a:gdLst>
              <a:gd name="connsiteX0" fmla="*/ 2908300 w 2908300"/>
              <a:gd name="connsiteY0" fmla="*/ 553580 h 553580"/>
              <a:gd name="connsiteX1" fmla="*/ 2184400 w 2908300"/>
              <a:gd name="connsiteY1" fmla="*/ 109080 h 553580"/>
              <a:gd name="connsiteX2" fmla="*/ 520700 w 2908300"/>
              <a:gd name="connsiteY2" fmla="*/ 20180 h 553580"/>
              <a:gd name="connsiteX3" fmla="*/ 0 w 2908300"/>
              <a:gd name="connsiteY3" fmla="*/ 413880 h 553580"/>
            </a:gdLst>
            <a:ahLst/>
            <a:cxnLst>
              <a:cxn ang="0">
                <a:pos x="connsiteX0" y="connsiteY0"/>
              </a:cxn>
              <a:cxn ang="0">
                <a:pos x="connsiteX1" y="connsiteY1"/>
              </a:cxn>
              <a:cxn ang="0">
                <a:pos x="connsiteX2" y="connsiteY2"/>
              </a:cxn>
              <a:cxn ang="0">
                <a:pos x="connsiteX3" y="connsiteY3"/>
              </a:cxn>
            </a:cxnLst>
            <a:rect l="l" t="t" r="r" b="b"/>
            <a:pathLst>
              <a:path w="2908300" h="553580">
                <a:moveTo>
                  <a:pt x="2908300" y="553580"/>
                </a:moveTo>
                <a:cubicBezTo>
                  <a:pt x="2745316" y="375780"/>
                  <a:pt x="2582333" y="197980"/>
                  <a:pt x="2184400" y="109080"/>
                </a:cubicBezTo>
                <a:cubicBezTo>
                  <a:pt x="1786467" y="20180"/>
                  <a:pt x="884767" y="-30620"/>
                  <a:pt x="520700" y="20180"/>
                </a:cubicBezTo>
                <a:cubicBezTo>
                  <a:pt x="156633" y="70980"/>
                  <a:pt x="78316" y="242430"/>
                  <a:pt x="0" y="413880"/>
                </a:cubicBezTo>
              </a:path>
            </a:pathLst>
          </a:cu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7" name="Group 16"/>
          <p:cNvGrpSpPr/>
          <p:nvPr/>
        </p:nvGrpSpPr>
        <p:grpSpPr>
          <a:xfrm>
            <a:off x="4572001" y="4038600"/>
            <a:ext cx="4182549" cy="1422400"/>
            <a:chOff x="4572000" y="3028950"/>
            <a:chExt cx="4182549" cy="1066800"/>
          </a:xfrm>
        </p:grpSpPr>
        <p:sp>
          <p:nvSpPr>
            <p:cNvPr id="41" name="TextBox 40"/>
            <p:cNvSpPr txBox="1"/>
            <p:nvPr/>
          </p:nvSpPr>
          <p:spPr>
            <a:xfrm>
              <a:off x="5562600" y="3028950"/>
              <a:ext cx="3191949" cy="346249"/>
            </a:xfrm>
            <a:prstGeom prst="rect">
              <a:avLst/>
            </a:prstGeom>
            <a:noFill/>
            <a:ln>
              <a:solidFill>
                <a:srgbClr val="000000"/>
              </a:solidFill>
            </a:ln>
          </p:spPr>
          <p:txBody>
            <a:bodyPr wrap="none" rtlCol="0">
              <a:spAutoFit/>
            </a:bodyPr>
            <a:lstStyle/>
            <a:p>
              <a:r>
                <a:rPr lang="en-US" sz="2400" dirty="0" smtClean="0"/>
                <a:t>= last-byte ⨁ </a:t>
              </a:r>
              <a:r>
                <a:rPr lang="en-US" sz="2400" dirty="0"/>
                <a:t>g ⨁ </a:t>
              </a:r>
              <a:r>
                <a:rPr lang="en-US" sz="2400" dirty="0" smtClean="0"/>
                <a:t>0x01 </a:t>
              </a:r>
              <a:endParaRPr lang="en-US" sz="2400" dirty="0"/>
            </a:p>
          </p:txBody>
        </p:sp>
        <p:cxnSp>
          <p:nvCxnSpPr>
            <p:cNvPr id="15" name="Straight Arrow Connector 14"/>
            <p:cNvCxnSpPr/>
            <p:nvPr/>
          </p:nvCxnSpPr>
          <p:spPr>
            <a:xfrm flipH="1">
              <a:off x="4572000" y="3486150"/>
              <a:ext cx="990600" cy="609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5029200" y="5257801"/>
            <a:ext cx="3726952" cy="907941"/>
          </a:xfrm>
          <a:prstGeom prst="rect">
            <a:avLst/>
          </a:prstGeom>
          <a:noFill/>
        </p:spPr>
        <p:txBody>
          <a:bodyPr wrap="none" rtlCol="0">
            <a:spAutoFit/>
          </a:bodyPr>
          <a:lstStyle/>
          <a:p>
            <a:pPr>
              <a:spcBef>
                <a:spcPts val="600"/>
              </a:spcBef>
            </a:pPr>
            <a:r>
              <a:rPr lang="en-US" sz="2400" dirty="0"/>
              <a:t>i</a:t>
            </a:r>
            <a:r>
              <a:rPr lang="en-US" sz="2400" dirty="0" smtClean="0"/>
              <a:t>f last-byte = g:   valid pad</a:t>
            </a:r>
          </a:p>
          <a:p>
            <a:pPr>
              <a:spcBef>
                <a:spcPts val="600"/>
              </a:spcBef>
            </a:pPr>
            <a:r>
              <a:rPr lang="en-US" sz="2400" dirty="0" smtClean="0"/>
              <a:t>    otherwise:      invalid pad</a:t>
            </a:r>
            <a:endParaRPr lang="en-US" sz="2400" dirty="0"/>
          </a:p>
        </p:txBody>
      </p:sp>
      <p:sp>
        <p:nvSpPr>
          <p:cNvPr id="5" name="Title 4"/>
          <p:cNvSpPr>
            <a:spLocks noGrp="1"/>
          </p:cNvSpPr>
          <p:nvPr>
            <p:ph type="title"/>
          </p:nvPr>
        </p:nvSpPr>
        <p:spPr/>
        <p:txBody>
          <a:bodyPr/>
          <a:lstStyle/>
          <a:p>
            <a:r>
              <a:rPr lang="en-US" dirty="0"/>
              <a:t>Using a padding </a:t>
            </a:r>
            <a:r>
              <a:rPr lang="en-US" dirty="0" smtClean="0"/>
              <a:t>oracle</a:t>
            </a:r>
            <a:endParaRPr lang="en-US" dirty="0"/>
          </a:p>
        </p:txBody>
      </p:sp>
    </p:spTree>
    <p:extLst>
      <p:ext uri="{BB962C8B-B14F-4D97-AF65-F5344CB8AC3E}">
        <p14:creationId xmlns:p14="http://schemas.microsoft.com/office/powerpoint/2010/main" val="4949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9" grpId="0" animBg="1"/>
      <p:bldP spid="13" grpId="0" animBg="1"/>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457200" y="1701800"/>
            <a:ext cx="7900119" cy="3077766"/>
          </a:xfrm>
          <a:prstGeom prst="rect">
            <a:avLst/>
          </a:prstGeom>
          <a:noFill/>
        </p:spPr>
        <p:txBody>
          <a:bodyPr wrap="none" rtlCol="0">
            <a:spAutoFit/>
          </a:bodyPr>
          <a:lstStyle/>
          <a:p>
            <a:r>
              <a:rPr lang="en-US" sz="2400" dirty="0" smtClean="0"/>
              <a:t>Attack:   submit    </a:t>
            </a:r>
            <a:r>
              <a:rPr lang="en-US" sz="2400" b="1" dirty="0" smtClean="0">
                <a:solidFill>
                  <a:schemeClr val="tx2"/>
                </a:solidFill>
              </a:rPr>
              <a:t>( IV, c’[0],  c[1] )  </a:t>
            </a:r>
            <a:r>
              <a:rPr lang="en-US" sz="2400" dirty="0" smtClean="0"/>
              <a:t>to padding oracle</a:t>
            </a:r>
          </a:p>
          <a:p>
            <a:pPr>
              <a:spcBef>
                <a:spcPts val="1200"/>
              </a:spcBef>
            </a:pPr>
            <a:r>
              <a:rPr lang="en-US" sz="2400" dirty="0" smtClean="0"/>
              <a:t>		</a:t>
            </a:r>
            <a:r>
              <a:rPr lang="en-US" sz="2400" dirty="0"/>
              <a:t>	</a:t>
            </a:r>
            <a:r>
              <a:rPr lang="en-US" sz="2400" dirty="0" smtClean="0"/>
              <a:t>⇒   attacker learns if  last-byte = g</a:t>
            </a:r>
          </a:p>
          <a:p>
            <a:pPr>
              <a:spcBef>
                <a:spcPts val="1200"/>
              </a:spcBef>
            </a:pPr>
            <a:endParaRPr lang="en-US" sz="2400" dirty="0"/>
          </a:p>
          <a:p>
            <a:pPr>
              <a:spcBef>
                <a:spcPts val="1200"/>
              </a:spcBef>
            </a:pPr>
            <a:r>
              <a:rPr lang="en-US" sz="2400" dirty="0" smtClean="0"/>
              <a:t>Repeat  with   g = 0,1, …, 255  to learn last byte of m[1]</a:t>
            </a:r>
          </a:p>
          <a:p>
            <a:pPr>
              <a:spcBef>
                <a:spcPts val="1200"/>
              </a:spcBef>
            </a:pPr>
            <a:endParaRPr lang="en-US" sz="2400" dirty="0"/>
          </a:p>
          <a:p>
            <a:pPr>
              <a:spcBef>
                <a:spcPts val="1200"/>
              </a:spcBef>
            </a:pPr>
            <a:r>
              <a:rPr lang="en-US" sz="2400" dirty="0" smtClean="0"/>
              <a:t>Then use a  (02, 02)  pad to learn the next byte and so on …</a:t>
            </a:r>
            <a:endParaRPr lang="en-US" sz="2400" dirty="0"/>
          </a:p>
        </p:txBody>
      </p:sp>
      <p:sp>
        <p:nvSpPr>
          <p:cNvPr id="3" name="Title 2"/>
          <p:cNvSpPr>
            <a:spLocks noGrp="1"/>
          </p:cNvSpPr>
          <p:nvPr>
            <p:ph type="title"/>
          </p:nvPr>
        </p:nvSpPr>
        <p:spPr/>
        <p:txBody>
          <a:bodyPr/>
          <a:lstStyle/>
          <a:p>
            <a:r>
              <a:rPr lang="en-US" dirty="0"/>
              <a:t>Using a padding oracle</a:t>
            </a:r>
          </a:p>
        </p:txBody>
      </p:sp>
      <p:sp>
        <p:nvSpPr>
          <p:cNvPr id="5" name="Title 4"/>
          <p:cNvSpPr txBox="1">
            <a:spLocks/>
          </p:cNvSpPr>
          <p:nvPr/>
        </p:nvSpPr>
        <p:spPr>
          <a:xfrm>
            <a:off x="609600" y="304800"/>
            <a:ext cx="8229600" cy="1143000"/>
          </a:xfrm>
          <a:prstGeom prst="rect">
            <a:avLst/>
          </a:prstGeom>
        </p:spPr>
        <p:txBody>
          <a:bodyPr vert="horz" lIns="0" tIns="45720" rIns="0" bIns="45720" rtlCol="0" anchor="ctr">
            <a:normAutofit/>
          </a:bodyPr>
          <a:lstStyle>
            <a:lvl1pPr algn="ctr" defTabSz="457200" rtl="0" eaLnBrk="1" latinLnBrk="0" hangingPunct="1">
              <a:spcBef>
                <a:spcPct val="0"/>
              </a:spcBef>
              <a:buNone/>
              <a:defRPr sz="4400" b="0" i="0" kern="1200" spc="-50" normalizeH="0">
                <a:solidFill>
                  <a:schemeClr val="tx2"/>
                </a:solidFill>
                <a:latin typeface="+mj-lt"/>
                <a:ea typeface="+mj-ea"/>
                <a:cs typeface="Cambria"/>
              </a:defRPr>
            </a:lvl1pPr>
          </a:lstStyle>
          <a:p>
            <a:endParaRPr lang="en-US" dirty="0"/>
          </a:p>
        </p:txBody>
      </p:sp>
    </p:spTree>
    <p:extLst>
      <p:ext uri="{BB962C8B-B14F-4D97-AF65-F5344CB8AC3E}">
        <p14:creationId xmlns:p14="http://schemas.microsoft.com/office/powerpoint/2010/main" val="18454086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IMAP over TLS</a:t>
            </a:r>
            <a:endParaRPr lang="en-US" dirty="0"/>
          </a:p>
        </p:txBody>
      </p:sp>
      <p:sp>
        <p:nvSpPr>
          <p:cNvPr id="3" name="Content Placeholder 2"/>
          <p:cNvSpPr>
            <a:spLocks noGrp="1"/>
          </p:cNvSpPr>
          <p:nvPr>
            <p:ph idx="1"/>
          </p:nvPr>
        </p:nvSpPr>
        <p:spPr>
          <a:xfrm>
            <a:off x="457200" y="1397000"/>
            <a:ext cx="8534400" cy="5461000"/>
          </a:xfrm>
        </p:spPr>
        <p:txBody>
          <a:bodyPr>
            <a:normAutofit lnSpcReduction="10000"/>
          </a:bodyPr>
          <a:lstStyle/>
          <a:p>
            <a:pPr marL="0" indent="0">
              <a:buNone/>
            </a:pPr>
            <a:r>
              <a:rPr lang="en-US" u="sng" dirty="0" smtClean="0"/>
              <a:t>Problem:</a:t>
            </a:r>
            <a:r>
              <a:rPr lang="en-US" dirty="0" smtClean="0"/>
              <a:t>   TLS renegotiates key when an invalid record is received.</a:t>
            </a:r>
          </a:p>
          <a:p>
            <a:pPr marL="0" indent="0">
              <a:buNone/>
            </a:pPr>
            <a:r>
              <a:rPr lang="en-US" dirty="0"/>
              <a:t>	</a:t>
            </a:r>
            <a:r>
              <a:rPr lang="en-US" dirty="0" smtClean="0"/>
              <a:t>-&gt; captured </a:t>
            </a:r>
            <a:r>
              <a:rPr lang="en-US" dirty="0" err="1" smtClean="0"/>
              <a:t>ciphertexts</a:t>
            </a:r>
            <a:r>
              <a:rPr lang="en-US" dirty="0" smtClean="0"/>
              <a:t> no longer useful w/o decryption key</a:t>
            </a:r>
          </a:p>
          <a:p>
            <a:pPr marL="0" indent="0">
              <a:buNone/>
            </a:pPr>
            <a:endParaRPr lang="en-US" dirty="0" smtClean="0"/>
          </a:p>
          <a:p>
            <a:pPr marL="0" indent="0">
              <a:buNone/>
            </a:pPr>
            <a:r>
              <a:rPr lang="en-US" u="sng" dirty="0" smtClean="0"/>
              <a:t>Enter IMAP over TLS</a:t>
            </a:r>
            <a:r>
              <a:rPr lang="en-US" dirty="0" smtClean="0"/>
              <a:t>:</a:t>
            </a:r>
          </a:p>
          <a:p>
            <a:pPr>
              <a:spcBef>
                <a:spcPts val="2376"/>
              </a:spcBef>
            </a:pPr>
            <a:r>
              <a:rPr lang="en-US" sz="2800" dirty="0" smtClean="0"/>
              <a:t>Every 5 min client sends login message to server:</a:t>
            </a:r>
            <a:endParaRPr lang="en-US" sz="2800" dirty="0"/>
          </a:p>
          <a:p>
            <a:pPr marL="0" indent="0">
              <a:buNone/>
            </a:pPr>
            <a:r>
              <a:rPr lang="en-US" sz="2800" b="1" dirty="0" smtClean="0">
                <a:solidFill>
                  <a:srgbClr val="000000"/>
                </a:solidFill>
              </a:rPr>
              <a:t>	LOGIN </a:t>
            </a:r>
            <a:r>
              <a:rPr lang="en-US" sz="2800" b="1" dirty="0">
                <a:solidFill>
                  <a:srgbClr val="000000"/>
                </a:solidFill>
              </a:rPr>
              <a:t>"</a:t>
            </a:r>
            <a:r>
              <a:rPr lang="en-US" sz="2800" b="1" dirty="0" smtClean="0">
                <a:solidFill>
                  <a:srgbClr val="000000"/>
                </a:solidFill>
              </a:rPr>
              <a:t>username” "password”</a:t>
            </a:r>
          </a:p>
          <a:p>
            <a:pPr>
              <a:spcBef>
                <a:spcPts val="2376"/>
              </a:spcBef>
            </a:pPr>
            <a:r>
              <a:rPr lang="en-US" sz="2800" dirty="0" smtClean="0"/>
              <a:t>Exact same attack works, despite new keys</a:t>
            </a:r>
            <a:endParaRPr lang="en-US" sz="2800" dirty="0"/>
          </a:p>
          <a:p>
            <a:pPr marL="0" indent="0">
              <a:buNone/>
            </a:pPr>
            <a:r>
              <a:rPr lang="en-US" sz="2800" dirty="0" smtClean="0"/>
              <a:t>	⇒   recovers password in a few hours.</a:t>
            </a:r>
          </a:p>
        </p:txBody>
      </p:sp>
    </p:spTree>
    <p:extLst>
      <p:ext uri="{BB962C8B-B14F-4D97-AF65-F5344CB8AC3E}">
        <p14:creationId xmlns:p14="http://schemas.microsoft.com/office/powerpoint/2010/main" val="83750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1.  Never return error messages that distinguish cryptographic errors.</a:t>
            </a:r>
          </a:p>
          <a:p>
            <a:pPr marL="0" indent="0">
              <a:buNone/>
            </a:pPr>
            <a:endParaRPr lang="en-US" dirty="0"/>
          </a:p>
          <a:p>
            <a:pPr marL="0" indent="0">
              <a:buNone/>
            </a:pPr>
            <a:endParaRPr lang="en-US" dirty="0" smtClean="0"/>
          </a:p>
          <a:p>
            <a:pPr marL="0" indent="0">
              <a:buNone/>
            </a:pPr>
            <a:r>
              <a:rPr lang="en-US" dirty="0" smtClean="0"/>
              <a:t>2.  &lt;We will see that AE solves this problem.&gt;</a:t>
            </a:r>
            <a:endParaRPr lang="en-US" dirty="0"/>
          </a:p>
        </p:txBody>
      </p:sp>
    </p:spTree>
    <p:extLst>
      <p:ext uri="{BB962C8B-B14F-4D97-AF65-F5344CB8AC3E}">
        <p14:creationId xmlns:p14="http://schemas.microsoft.com/office/powerpoint/2010/main" val="19211718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p:txBody>
          <a:bodyPr>
            <a:normAutofit/>
          </a:bodyPr>
          <a:lstStyle/>
          <a:p>
            <a:pPr marL="0" indent="0">
              <a:buNone/>
            </a:pPr>
            <a:r>
              <a:rPr lang="en-US" dirty="0" smtClean="0"/>
              <a:t>Block ciphers</a:t>
            </a:r>
          </a:p>
          <a:p>
            <a:pPr lvl="1"/>
            <a:r>
              <a:rPr lang="en-US" dirty="0" smtClean="0"/>
              <a:t>Map </a:t>
            </a:r>
            <a:r>
              <a:rPr lang="en-US" dirty="0"/>
              <a:t>fixed length input blocks to same length output </a:t>
            </a:r>
            <a:r>
              <a:rPr lang="en-US" dirty="0" smtClean="0"/>
              <a:t>blocks</a:t>
            </a:r>
          </a:p>
          <a:p>
            <a:pPr lvl="1"/>
            <a:r>
              <a:rPr lang="en-US" dirty="0" smtClean="0"/>
              <a:t>Canonical </a:t>
            </a:r>
            <a:r>
              <a:rPr lang="en-US" dirty="0"/>
              <a:t>block ciphers: 3DES, </a:t>
            </a:r>
            <a:r>
              <a:rPr lang="en-US" dirty="0" smtClean="0"/>
              <a:t>AES</a:t>
            </a:r>
          </a:p>
          <a:p>
            <a:pPr lvl="1"/>
            <a:r>
              <a:rPr lang="en-US" dirty="0" smtClean="0"/>
              <a:t>Block cipher modes</a:t>
            </a:r>
          </a:p>
          <a:p>
            <a:pPr lvl="1"/>
            <a:r>
              <a:rPr lang="en-US" dirty="0" smtClean="0"/>
              <a:t>CBC attacks</a:t>
            </a:r>
          </a:p>
          <a:p>
            <a:pPr lvl="1"/>
            <a:r>
              <a:rPr lang="en-US" dirty="0" smtClean="0"/>
              <a:t>Never return an error that is informative.</a:t>
            </a:r>
          </a:p>
        </p:txBody>
      </p:sp>
      <p:sp>
        <p:nvSpPr>
          <p:cNvPr id="2" name="Slide Number Placeholder 1"/>
          <p:cNvSpPr>
            <a:spLocks noGrp="1"/>
          </p:cNvSpPr>
          <p:nvPr>
            <p:ph type="sldNum" sz="quarter" idx="12"/>
          </p:nvPr>
        </p:nvSpPr>
        <p:spPr/>
        <p:txBody>
          <a:bodyPr/>
          <a:lstStyle/>
          <a:p>
            <a:fld id="{A887439D-C917-4EDB-AE93-DD258BDEFED5}" type="slidenum">
              <a:rPr lang="en-US" smtClean="0"/>
              <a:t>57</a:t>
            </a:fld>
            <a:endParaRPr lang="en-US" dirty="0"/>
          </a:p>
        </p:txBody>
      </p:sp>
    </p:spTree>
    <p:extLst>
      <p:ext uri="{BB962C8B-B14F-4D97-AF65-F5344CB8AC3E}">
        <p14:creationId xmlns:p14="http://schemas.microsoft.com/office/powerpoint/2010/main" val="2916566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Block ciphers</a:t>
            </a:r>
            <a:endParaRPr lang="en-US" dirty="0"/>
          </a:p>
        </p:txBody>
      </p:sp>
      <p:sp>
        <p:nvSpPr>
          <p:cNvPr id="6" name="Text Placeholder 5"/>
          <p:cNvSpPr>
            <a:spLocks noGrp="1"/>
          </p:cNvSpPr>
          <p:nvPr>
            <p:ph type="body" idx="1"/>
          </p:nvPr>
        </p:nvSpPr>
        <p:spPr/>
        <p:txBody>
          <a:bodyPr lIns="0">
            <a:normAutofit/>
          </a:bodyPr>
          <a:lstStyle/>
          <a:p>
            <a:pPr marL="0" indent="0">
              <a:buNone/>
            </a:pPr>
            <a:r>
              <a:rPr lang="en-US" sz="2400" dirty="0" smtClean="0"/>
              <a:t>The Data Encryption Standard (DES)</a:t>
            </a:r>
            <a:endParaRPr lang="en-US" sz="2400" dirty="0"/>
          </a:p>
        </p:txBody>
      </p:sp>
      <p:sp>
        <p:nvSpPr>
          <p:cNvPr id="2" name="Slide Number Placeholder 1"/>
          <p:cNvSpPr>
            <a:spLocks noGrp="1"/>
          </p:cNvSpPr>
          <p:nvPr>
            <p:ph type="sldNum" sz="quarter" idx="12"/>
          </p:nvPr>
        </p:nvSpPr>
        <p:spPr/>
        <p:txBody>
          <a:bodyPr/>
          <a:lstStyle/>
          <a:p>
            <a:fld id="{B747839D-A323-47F3-909F-548499399628}" type="slidenum">
              <a:rPr lang="en-US" smtClean="0"/>
              <a:t>6</a:t>
            </a:fld>
            <a:endParaRPr lang="en-US"/>
          </a:p>
        </p:txBody>
      </p:sp>
    </p:spTree>
    <p:extLst>
      <p:ext uri="{BB962C8B-B14F-4D97-AF65-F5344CB8AC3E}">
        <p14:creationId xmlns:p14="http://schemas.microsoft.com/office/powerpoint/2010/main" val="189567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DES</a:t>
            </a:r>
            <a:endParaRPr lang="en-US" dirty="0"/>
          </a:p>
        </p:txBody>
      </p:sp>
      <p:sp>
        <p:nvSpPr>
          <p:cNvPr id="3" name="Content Placeholder 2"/>
          <p:cNvSpPr>
            <a:spLocks noGrp="1"/>
          </p:cNvSpPr>
          <p:nvPr>
            <p:ph idx="1"/>
          </p:nvPr>
        </p:nvSpPr>
        <p:spPr>
          <a:xfrm>
            <a:off x="228600" y="1295400"/>
            <a:ext cx="8686800" cy="5461000"/>
          </a:xfrm>
        </p:spPr>
        <p:txBody>
          <a:bodyPr>
            <a:normAutofit fontScale="92500" lnSpcReduction="10000"/>
          </a:bodyPr>
          <a:lstStyle/>
          <a:p>
            <a:r>
              <a:rPr lang="en-US" sz="2800" b="1" dirty="0" smtClean="0"/>
              <a:t>1970s</a:t>
            </a:r>
            <a:r>
              <a:rPr lang="en-US" sz="2800" dirty="0" smtClean="0"/>
              <a:t>: Horst </a:t>
            </a:r>
            <a:r>
              <a:rPr lang="en-US" sz="2800" u="sng" dirty="0" err="1" smtClean="0"/>
              <a:t>Feistel</a:t>
            </a:r>
            <a:r>
              <a:rPr lang="en-US" sz="2800" dirty="0" smtClean="0"/>
              <a:t> designs Lucifer at IBM</a:t>
            </a:r>
          </a:p>
          <a:p>
            <a:pPr marL="342900" lvl="1" indent="0">
              <a:buNone/>
            </a:pPr>
            <a:r>
              <a:rPr lang="en-US" sz="2400" dirty="0" smtClean="0"/>
              <a:t>		key = 128 bits, block = 128 bits</a:t>
            </a:r>
          </a:p>
          <a:p>
            <a:pPr marL="342900" lvl="1" indent="0">
              <a:buNone/>
            </a:pPr>
            <a:endParaRPr lang="en-US" sz="2400" dirty="0" smtClean="0"/>
          </a:p>
          <a:p>
            <a:r>
              <a:rPr lang="en-US" sz="2800" b="1" dirty="0" smtClean="0"/>
              <a:t>1973:</a:t>
            </a:r>
            <a:r>
              <a:rPr lang="en-US" sz="2800" dirty="0" smtClean="0"/>
              <a:t> NBS asks for block cipher proposals.</a:t>
            </a:r>
          </a:p>
          <a:p>
            <a:pPr marL="342900" lvl="1" indent="0">
              <a:buNone/>
            </a:pPr>
            <a:r>
              <a:rPr lang="en-US" sz="2400" dirty="0" smtClean="0"/>
              <a:t>		IBM submits variant of Lucifer.</a:t>
            </a:r>
          </a:p>
          <a:p>
            <a:pPr marL="342900" lvl="1" indent="0">
              <a:buNone/>
            </a:pPr>
            <a:endParaRPr lang="en-US" sz="2400" dirty="0" smtClean="0"/>
          </a:p>
          <a:p>
            <a:r>
              <a:rPr lang="en-US" sz="2800" b="1" dirty="0" smtClean="0"/>
              <a:t>1976:</a:t>
            </a:r>
            <a:r>
              <a:rPr lang="en-US" sz="2800" dirty="0" smtClean="0"/>
              <a:t> NBS adopts DES as federal standard</a:t>
            </a:r>
          </a:p>
          <a:p>
            <a:pPr marL="342900" lvl="1" indent="0">
              <a:buNone/>
            </a:pPr>
            <a:r>
              <a:rPr lang="en-US" sz="2400" dirty="0" smtClean="0"/>
              <a:t>		key = 56 bits, block = 64 bits</a:t>
            </a:r>
          </a:p>
          <a:p>
            <a:endParaRPr lang="en-US" sz="2800" dirty="0" smtClean="0"/>
          </a:p>
          <a:p>
            <a:r>
              <a:rPr lang="en-US" sz="2800" b="1" dirty="0" smtClean="0"/>
              <a:t>1997:</a:t>
            </a:r>
            <a:r>
              <a:rPr lang="en-US" sz="2800" dirty="0" smtClean="0"/>
              <a:t> DES broken by exhaustive search</a:t>
            </a:r>
          </a:p>
          <a:p>
            <a:endParaRPr lang="en-US" sz="2800" dirty="0" smtClean="0"/>
          </a:p>
          <a:p>
            <a:r>
              <a:rPr lang="en-US" sz="2800" b="1" dirty="0" smtClean="0"/>
              <a:t>2000:</a:t>
            </a:r>
            <a:r>
              <a:rPr lang="en-US" sz="2800" dirty="0" smtClean="0"/>
              <a:t> NIST adopts </a:t>
            </a:r>
            <a:r>
              <a:rPr lang="en-US" sz="2800" dirty="0" err="1" smtClean="0"/>
              <a:t>Rijndael</a:t>
            </a:r>
            <a:r>
              <a:rPr lang="en-US" sz="2800" dirty="0" smtClean="0"/>
              <a:t> as AES to replace DES. AES currently widely deployed in banking, commerce and Web</a:t>
            </a:r>
            <a:endParaRPr lang="en-US" sz="2800" dirty="0"/>
          </a:p>
        </p:txBody>
      </p:sp>
      <p:sp>
        <p:nvSpPr>
          <p:cNvPr id="4" name="Slide Number Placeholder 3"/>
          <p:cNvSpPr>
            <a:spLocks noGrp="1"/>
          </p:cNvSpPr>
          <p:nvPr>
            <p:ph type="sldNum" sz="quarter" idx="12"/>
          </p:nvPr>
        </p:nvSpPr>
        <p:spPr/>
        <p:txBody>
          <a:bodyPr/>
          <a:lstStyle/>
          <a:p>
            <a:fld id="{A887439D-C917-4EDB-AE93-DD258BDEFED5}" type="slidenum">
              <a:rPr lang="en-US" smtClean="0"/>
              <a:t>7</a:t>
            </a:fld>
            <a:endParaRPr lang="en-US" dirty="0"/>
          </a:p>
        </p:txBody>
      </p:sp>
    </p:spTree>
    <p:extLst>
      <p:ext uri="{BB962C8B-B14F-4D97-AF65-F5344CB8AC3E}">
        <p14:creationId xmlns:p14="http://schemas.microsoft.com/office/powerpoint/2010/main" val="2551600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 core idea – </a:t>
            </a:r>
            <a:r>
              <a:rPr lang="en-US" dirty="0" err="1" smtClean="0"/>
              <a:t>Feistel</a:t>
            </a:r>
            <a:r>
              <a:rPr lang="en-US" dirty="0" smtClean="0"/>
              <a:t> network</a:t>
            </a:r>
            <a:endParaRPr lang="en-US" dirty="0"/>
          </a:p>
        </p:txBody>
      </p:sp>
      <p:sp>
        <p:nvSpPr>
          <p:cNvPr id="3" name="Content Placeholder 2"/>
          <p:cNvSpPr>
            <a:spLocks noGrp="1"/>
          </p:cNvSpPr>
          <p:nvPr>
            <p:ph idx="1"/>
          </p:nvPr>
        </p:nvSpPr>
        <p:spPr>
          <a:xfrm>
            <a:off x="152400" y="1066800"/>
            <a:ext cx="8610600" cy="2209800"/>
          </a:xfrm>
        </p:spPr>
        <p:txBody>
          <a:bodyPr/>
          <a:lstStyle/>
          <a:p>
            <a:pPr marL="0" indent="0">
              <a:buNone/>
            </a:pPr>
            <a:r>
              <a:rPr lang="en-US" sz="2800" dirty="0" smtClean="0"/>
              <a:t>Given </a:t>
            </a:r>
            <a:r>
              <a:rPr lang="en-US" sz="2800" u="sng" dirty="0" smtClean="0"/>
              <a:t>one-way</a:t>
            </a:r>
            <a:r>
              <a:rPr lang="en-US" sz="2800" dirty="0" smtClean="0"/>
              <a:t> functions </a:t>
            </a:r>
          </a:p>
          <a:p>
            <a:pPr marL="0" indent="0">
              <a:lnSpc>
                <a:spcPct val="150000"/>
              </a:lnSpc>
              <a:buNone/>
            </a:pPr>
            <a:r>
              <a:rPr lang="en-US" sz="2800" dirty="0" smtClean="0"/>
              <a:t>Goal: build </a:t>
            </a:r>
            <a:r>
              <a:rPr lang="en-US" sz="2800" u="sng" dirty="0" smtClean="0"/>
              <a:t>invertible</a:t>
            </a:r>
            <a:r>
              <a:rPr lang="en-US" sz="2800" dirty="0" smtClean="0"/>
              <a:t> function</a:t>
            </a:r>
            <a:endParaRPr lang="en-US" sz="2800" dirty="0"/>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208363"/>
            <a:ext cx="3726873" cy="30163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845755"/>
            <a:ext cx="3276601" cy="385625"/>
          </a:xfrm>
          <a:prstGeom prst="rect">
            <a:avLst/>
          </a:prstGeom>
        </p:spPr>
      </p:pic>
      <p:grpSp>
        <p:nvGrpSpPr>
          <p:cNvPr id="125" name="Group 124"/>
          <p:cNvGrpSpPr/>
          <p:nvPr/>
        </p:nvGrpSpPr>
        <p:grpSpPr>
          <a:xfrm>
            <a:off x="2507237" y="2674862"/>
            <a:ext cx="542635" cy="2133600"/>
            <a:chOff x="676565" y="3276600"/>
            <a:chExt cx="542635" cy="2133600"/>
          </a:xfrm>
        </p:grpSpPr>
        <p:sp>
          <p:nvSpPr>
            <p:cNvPr id="138" name="Rectangle 137"/>
            <p:cNvSpPr/>
            <p:nvPr/>
          </p:nvSpPr>
          <p:spPr>
            <a:xfrm>
              <a:off x="676565" y="3276600"/>
              <a:ext cx="542635" cy="10668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i="1" dirty="0" smtClean="0">
                  <a:solidFill>
                    <a:srgbClr val="000000"/>
                  </a:solidFill>
                </a:rPr>
                <a:t>R</a:t>
              </a:r>
              <a:r>
                <a:rPr lang="en-US" sz="2400" i="1" baseline="-25000" dirty="0" smtClean="0">
                  <a:solidFill>
                    <a:srgbClr val="000000"/>
                  </a:solidFill>
                </a:rPr>
                <a:t>1</a:t>
              </a:r>
            </a:p>
          </p:txBody>
        </p:sp>
        <p:sp>
          <p:nvSpPr>
            <p:cNvPr id="139" name="Rectangle 138"/>
            <p:cNvSpPr/>
            <p:nvPr/>
          </p:nvSpPr>
          <p:spPr>
            <a:xfrm>
              <a:off x="676565" y="4343400"/>
              <a:ext cx="542635" cy="10668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i="1" dirty="0" smtClean="0">
                  <a:solidFill>
                    <a:srgbClr val="000000"/>
                  </a:solidFill>
                </a:rPr>
                <a:t>L</a:t>
              </a:r>
              <a:r>
                <a:rPr lang="en-US" sz="2400" i="1" baseline="-25000" dirty="0" smtClean="0">
                  <a:solidFill>
                    <a:srgbClr val="000000"/>
                  </a:solidFill>
                </a:rPr>
                <a:t>1</a:t>
              </a:r>
            </a:p>
          </p:txBody>
        </p:sp>
      </p:grpSp>
      <p:grpSp>
        <p:nvGrpSpPr>
          <p:cNvPr id="141" name="Group 140"/>
          <p:cNvGrpSpPr/>
          <p:nvPr/>
        </p:nvGrpSpPr>
        <p:grpSpPr>
          <a:xfrm>
            <a:off x="4421472" y="2674862"/>
            <a:ext cx="542635" cy="2133600"/>
            <a:chOff x="676565" y="3276600"/>
            <a:chExt cx="542635" cy="2133600"/>
          </a:xfrm>
        </p:grpSpPr>
        <p:sp>
          <p:nvSpPr>
            <p:cNvPr id="154" name="Rectangle 153"/>
            <p:cNvSpPr/>
            <p:nvPr/>
          </p:nvSpPr>
          <p:spPr>
            <a:xfrm>
              <a:off x="676565" y="3276600"/>
              <a:ext cx="542635" cy="10668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i="1" dirty="0" smtClean="0">
                  <a:solidFill>
                    <a:srgbClr val="000000"/>
                  </a:solidFill>
                </a:rPr>
                <a:t>R</a:t>
              </a:r>
              <a:r>
                <a:rPr lang="en-US" sz="2400" i="1" baseline="-25000" dirty="0" smtClean="0">
                  <a:solidFill>
                    <a:srgbClr val="000000"/>
                  </a:solidFill>
                </a:rPr>
                <a:t>2</a:t>
              </a:r>
            </a:p>
          </p:txBody>
        </p:sp>
        <p:sp>
          <p:nvSpPr>
            <p:cNvPr id="155" name="Rectangle 154"/>
            <p:cNvSpPr/>
            <p:nvPr/>
          </p:nvSpPr>
          <p:spPr>
            <a:xfrm>
              <a:off x="676565" y="4343400"/>
              <a:ext cx="542635" cy="10668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i="1" dirty="0" smtClean="0">
                  <a:solidFill>
                    <a:srgbClr val="000000"/>
                  </a:solidFill>
                </a:rPr>
                <a:t>L</a:t>
              </a:r>
              <a:r>
                <a:rPr lang="en-US" sz="2400" i="1" baseline="-25000" dirty="0" smtClean="0">
                  <a:solidFill>
                    <a:srgbClr val="000000"/>
                  </a:solidFill>
                </a:rPr>
                <a:t>2</a:t>
              </a:r>
            </a:p>
          </p:txBody>
        </p:sp>
      </p:grpSp>
      <p:grpSp>
        <p:nvGrpSpPr>
          <p:cNvPr id="104" name="Group 103"/>
          <p:cNvGrpSpPr/>
          <p:nvPr/>
        </p:nvGrpSpPr>
        <p:grpSpPr>
          <a:xfrm>
            <a:off x="8211846" y="2674862"/>
            <a:ext cx="542635" cy="2133600"/>
            <a:chOff x="676565" y="3276600"/>
            <a:chExt cx="542635" cy="2133600"/>
          </a:xfrm>
        </p:grpSpPr>
        <p:sp>
          <p:nvSpPr>
            <p:cNvPr id="105" name="Rectangle 104"/>
            <p:cNvSpPr/>
            <p:nvPr/>
          </p:nvSpPr>
          <p:spPr>
            <a:xfrm>
              <a:off x="676565" y="3276600"/>
              <a:ext cx="542635" cy="10668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i="1" dirty="0" smtClean="0">
                  <a:solidFill>
                    <a:srgbClr val="000000"/>
                  </a:solidFill>
                </a:rPr>
                <a:t>R</a:t>
              </a:r>
              <a:r>
                <a:rPr lang="en-US" sz="2400" i="1" baseline="-25000" dirty="0" smtClean="0">
                  <a:solidFill>
                    <a:srgbClr val="000000"/>
                  </a:solidFill>
                </a:rPr>
                <a:t>d</a:t>
              </a:r>
            </a:p>
          </p:txBody>
        </p:sp>
        <p:sp>
          <p:nvSpPr>
            <p:cNvPr id="106" name="Rectangle 105"/>
            <p:cNvSpPr/>
            <p:nvPr/>
          </p:nvSpPr>
          <p:spPr>
            <a:xfrm>
              <a:off x="676565" y="4343400"/>
              <a:ext cx="542635" cy="10668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i="1" dirty="0" err="1" smtClean="0">
                  <a:solidFill>
                    <a:srgbClr val="000000"/>
                  </a:solidFill>
                </a:rPr>
                <a:t>L</a:t>
              </a:r>
              <a:r>
                <a:rPr lang="en-US" sz="2400" i="1" baseline="-25000" dirty="0" err="1" smtClean="0">
                  <a:solidFill>
                    <a:srgbClr val="000000"/>
                  </a:solidFill>
                </a:rPr>
                <a:t>d</a:t>
              </a:r>
              <a:endParaRPr lang="en-US" sz="2400" i="1" baseline="-25000" dirty="0" smtClean="0">
                <a:solidFill>
                  <a:srgbClr val="000000"/>
                </a:solidFill>
              </a:endParaRPr>
            </a:p>
          </p:txBody>
        </p:sp>
      </p:grpSp>
      <p:grpSp>
        <p:nvGrpSpPr>
          <p:cNvPr id="107" name="Group 106"/>
          <p:cNvGrpSpPr/>
          <p:nvPr/>
        </p:nvGrpSpPr>
        <p:grpSpPr>
          <a:xfrm>
            <a:off x="6297611" y="2674862"/>
            <a:ext cx="1914235" cy="2133600"/>
            <a:chOff x="6324600" y="3441700"/>
            <a:chExt cx="1914235" cy="2133600"/>
          </a:xfrm>
        </p:grpSpPr>
        <p:grpSp>
          <p:nvGrpSpPr>
            <p:cNvPr id="89" name="Group 88"/>
            <p:cNvGrpSpPr/>
            <p:nvPr/>
          </p:nvGrpSpPr>
          <p:grpSpPr>
            <a:xfrm>
              <a:off x="6324600" y="3441700"/>
              <a:ext cx="542635" cy="2133600"/>
              <a:chOff x="676565" y="3276600"/>
              <a:chExt cx="542635" cy="2133600"/>
            </a:xfrm>
          </p:grpSpPr>
          <p:sp>
            <p:nvSpPr>
              <p:cNvPr id="102" name="Rectangle 101"/>
              <p:cNvSpPr/>
              <p:nvPr/>
            </p:nvSpPr>
            <p:spPr>
              <a:xfrm>
                <a:off x="676565" y="3276600"/>
                <a:ext cx="542635" cy="10668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i="1" dirty="0" smtClean="0">
                    <a:solidFill>
                      <a:srgbClr val="000000"/>
                    </a:solidFill>
                  </a:rPr>
                  <a:t>R</a:t>
                </a:r>
                <a:r>
                  <a:rPr lang="en-US" sz="2400" i="1" baseline="-25000" dirty="0" smtClean="0">
                    <a:solidFill>
                      <a:srgbClr val="000000"/>
                    </a:solidFill>
                  </a:rPr>
                  <a:t>d-1</a:t>
                </a:r>
              </a:p>
            </p:txBody>
          </p:sp>
          <p:sp>
            <p:nvSpPr>
              <p:cNvPr id="103" name="Rectangle 102"/>
              <p:cNvSpPr/>
              <p:nvPr/>
            </p:nvSpPr>
            <p:spPr>
              <a:xfrm>
                <a:off x="676565" y="4343400"/>
                <a:ext cx="542635" cy="10668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i="1" dirty="0" smtClean="0">
                    <a:solidFill>
                      <a:srgbClr val="000000"/>
                    </a:solidFill>
                  </a:rPr>
                  <a:t>L</a:t>
                </a:r>
                <a:r>
                  <a:rPr lang="en-US" sz="2400" i="1" baseline="-25000" dirty="0" smtClean="0">
                    <a:solidFill>
                      <a:srgbClr val="000000"/>
                    </a:solidFill>
                  </a:rPr>
                  <a:t>d-1</a:t>
                </a:r>
              </a:p>
            </p:txBody>
          </p:sp>
        </p:grpSp>
        <p:grpSp>
          <p:nvGrpSpPr>
            <p:cNvPr id="90" name="Group 89"/>
            <p:cNvGrpSpPr/>
            <p:nvPr/>
          </p:nvGrpSpPr>
          <p:grpSpPr>
            <a:xfrm>
              <a:off x="6867235" y="3746500"/>
              <a:ext cx="1371600" cy="1784350"/>
              <a:chOff x="1219200" y="3581400"/>
              <a:chExt cx="1371600" cy="1784350"/>
            </a:xfrm>
          </p:grpSpPr>
          <p:sp>
            <p:nvSpPr>
              <p:cNvPr id="91" name="Oval 90"/>
              <p:cNvSpPr/>
              <p:nvPr/>
            </p:nvSpPr>
            <p:spPr>
              <a:xfrm>
                <a:off x="1447800" y="4000500"/>
                <a:ext cx="685800" cy="6858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i="1" dirty="0" err="1" smtClean="0">
                    <a:solidFill>
                      <a:srgbClr val="FFFFFF"/>
                    </a:solidFill>
                  </a:rPr>
                  <a:t>f</a:t>
                </a:r>
                <a:r>
                  <a:rPr lang="en-US" sz="2400" i="1" baseline="-25000" dirty="0" err="1" smtClean="0">
                    <a:solidFill>
                      <a:srgbClr val="FFFFFF"/>
                    </a:solidFill>
                  </a:rPr>
                  <a:t>d</a:t>
                </a:r>
                <a:endParaRPr lang="en-US" sz="2400" i="1" baseline="-25000" dirty="0" smtClean="0">
                  <a:solidFill>
                    <a:srgbClr val="FFFFFF"/>
                  </a:solidFill>
                </a:endParaRPr>
              </a:p>
            </p:txBody>
          </p:sp>
          <p:grpSp>
            <p:nvGrpSpPr>
              <p:cNvPr id="92" name="Group 91"/>
              <p:cNvGrpSpPr/>
              <p:nvPr/>
            </p:nvGrpSpPr>
            <p:grpSpPr>
              <a:xfrm>
                <a:off x="1219200" y="3581400"/>
                <a:ext cx="1371600" cy="1295400"/>
                <a:chOff x="1219200" y="3581400"/>
                <a:chExt cx="1371600" cy="1295400"/>
              </a:xfrm>
            </p:grpSpPr>
            <p:cxnSp>
              <p:nvCxnSpPr>
                <p:cNvPr id="99" name="Straight Connector 98"/>
                <p:cNvCxnSpPr/>
                <p:nvPr/>
              </p:nvCxnSpPr>
              <p:spPr>
                <a:xfrm>
                  <a:off x="1219200" y="3581400"/>
                  <a:ext cx="1087582" cy="0"/>
                </a:xfrm>
                <a:prstGeom prst="line">
                  <a:avLst/>
                </a:prstGeom>
                <a:ln>
                  <a:headEnd type="none"/>
                  <a:tailEnd type="none"/>
                </a:ln>
              </p:spPr>
              <p:style>
                <a:lnRef idx="2">
                  <a:schemeClr val="accent3"/>
                </a:lnRef>
                <a:fillRef idx="1">
                  <a:schemeClr val="lt1"/>
                </a:fillRef>
                <a:effectRef idx="0">
                  <a:schemeClr val="accent3"/>
                </a:effectRef>
                <a:fontRef idx="minor">
                  <a:schemeClr val="dk1"/>
                </a:fontRef>
              </p:style>
            </p:cxnSp>
            <p:cxnSp>
              <p:nvCxnSpPr>
                <p:cNvPr id="100" name="Straight Arrow Connector 99"/>
                <p:cNvCxnSpPr/>
                <p:nvPr/>
              </p:nvCxnSpPr>
              <p:spPr>
                <a:xfrm>
                  <a:off x="2306782" y="3581400"/>
                  <a:ext cx="284018" cy="1295400"/>
                </a:xfrm>
                <a:prstGeom prst="straightConnector1">
                  <a:avLst/>
                </a:prstGeom>
                <a:ln>
                  <a:headEnd type="none"/>
                  <a:tailEnd type="arrow"/>
                </a:ln>
              </p:spPr>
              <p:style>
                <a:lnRef idx="2">
                  <a:schemeClr val="accent3"/>
                </a:lnRef>
                <a:fillRef idx="1">
                  <a:schemeClr val="lt1"/>
                </a:fillRef>
                <a:effectRef idx="0">
                  <a:schemeClr val="accent3"/>
                </a:effectRef>
                <a:fontRef idx="minor">
                  <a:schemeClr val="dk1"/>
                </a:fontRef>
              </p:style>
            </p:cxnSp>
            <p:cxnSp>
              <p:nvCxnSpPr>
                <p:cNvPr id="101" name="Straight Arrow Connector 100"/>
                <p:cNvCxnSpPr>
                  <a:endCxn id="91" idx="0"/>
                </p:cNvCxnSpPr>
                <p:nvPr/>
              </p:nvCxnSpPr>
              <p:spPr>
                <a:xfrm>
                  <a:off x="1790700" y="3581400"/>
                  <a:ext cx="0" cy="419100"/>
                </a:xfrm>
                <a:prstGeom prst="straightConnector1">
                  <a:avLst/>
                </a:prstGeom>
                <a:ln>
                  <a:headEnd type="none"/>
                  <a:tailEnd type="arrow"/>
                </a:ln>
              </p:spPr>
              <p:style>
                <a:lnRef idx="2">
                  <a:schemeClr val="accent3"/>
                </a:lnRef>
                <a:fillRef idx="1">
                  <a:schemeClr val="lt1"/>
                </a:fillRef>
                <a:effectRef idx="0">
                  <a:schemeClr val="accent3"/>
                </a:effectRef>
                <a:fontRef idx="minor">
                  <a:schemeClr val="dk1"/>
                </a:fontRef>
              </p:style>
            </p:cxnSp>
          </p:grpSp>
          <p:grpSp>
            <p:nvGrpSpPr>
              <p:cNvPr id="93" name="Group 92"/>
              <p:cNvGrpSpPr/>
              <p:nvPr/>
            </p:nvGrpSpPr>
            <p:grpSpPr>
              <a:xfrm>
                <a:off x="1219200" y="3810000"/>
                <a:ext cx="1371600" cy="1555750"/>
                <a:chOff x="1219200" y="3810000"/>
                <a:chExt cx="1371600" cy="1555750"/>
              </a:xfrm>
            </p:grpSpPr>
            <p:sp>
              <p:nvSpPr>
                <p:cNvPr id="98" name="TextBox 97"/>
                <p:cNvSpPr txBox="1"/>
                <p:nvPr/>
              </p:nvSpPr>
              <p:spPr>
                <a:xfrm>
                  <a:off x="1637613" y="4996418"/>
                  <a:ext cx="306174" cy="369332"/>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0" tIns="0" rIns="0" bIns="0" rtlCol="0" anchor="t" anchorCtr="0">
                  <a:spAutoFit/>
                </a:bodyPr>
                <a:lstStyle/>
                <a:p>
                  <a:r>
                    <a:rPr lang="en-US" sz="2400" dirty="0" smtClean="0">
                      <a:solidFill>
                        <a:srgbClr val="000000"/>
                      </a:solidFill>
                    </a:rPr>
                    <a:t>⊕</a:t>
                  </a:r>
                  <a:endParaRPr lang="en-US" sz="3200" dirty="0" smtClean="0">
                    <a:solidFill>
                      <a:srgbClr val="000000"/>
                    </a:solidFill>
                  </a:endParaRPr>
                </a:p>
              </p:txBody>
            </p:sp>
            <p:cxnSp>
              <p:nvCxnSpPr>
                <p:cNvPr id="94" name="Straight Connector 93"/>
                <p:cNvCxnSpPr/>
                <p:nvPr/>
              </p:nvCxnSpPr>
              <p:spPr>
                <a:xfrm>
                  <a:off x="1981200" y="5181600"/>
                  <a:ext cx="325582" cy="0"/>
                </a:xfrm>
                <a:prstGeom prst="line">
                  <a:avLst/>
                </a:prstGeom>
                <a:ln>
                  <a:headEnd type="none"/>
                  <a:tailEnd type="none"/>
                </a:ln>
              </p:spPr>
              <p:style>
                <a:lnRef idx="2">
                  <a:schemeClr val="accent3"/>
                </a:lnRef>
                <a:fillRef idx="1">
                  <a:schemeClr val="lt1"/>
                </a:fillRef>
                <a:effectRef idx="0">
                  <a:schemeClr val="accent3"/>
                </a:effectRef>
                <a:fontRef idx="minor">
                  <a:schemeClr val="dk1"/>
                </a:fontRef>
              </p:style>
            </p:cxnSp>
            <p:cxnSp>
              <p:nvCxnSpPr>
                <p:cNvPr id="95" name="Straight Arrow Connector 94"/>
                <p:cNvCxnSpPr/>
                <p:nvPr/>
              </p:nvCxnSpPr>
              <p:spPr>
                <a:xfrm>
                  <a:off x="1790700" y="4700588"/>
                  <a:ext cx="0" cy="365760"/>
                </a:xfrm>
                <a:prstGeom prst="straightConnector1">
                  <a:avLst/>
                </a:prstGeom>
                <a:ln>
                  <a:headEnd type="none"/>
                  <a:tailEnd type="arrow"/>
                </a:ln>
              </p:spPr>
              <p:style>
                <a:lnRef idx="2">
                  <a:schemeClr val="accent3"/>
                </a:lnRef>
                <a:fillRef idx="1">
                  <a:schemeClr val="lt1"/>
                </a:fillRef>
                <a:effectRef idx="0">
                  <a:schemeClr val="accent3"/>
                </a:effectRef>
                <a:fontRef idx="minor">
                  <a:schemeClr val="dk1"/>
                </a:fontRef>
              </p:style>
            </p:cxnSp>
            <p:cxnSp>
              <p:nvCxnSpPr>
                <p:cNvPr id="96" name="Straight Connector 95"/>
                <p:cNvCxnSpPr/>
                <p:nvPr/>
              </p:nvCxnSpPr>
              <p:spPr>
                <a:xfrm>
                  <a:off x="1219200" y="5181600"/>
                  <a:ext cx="381000" cy="0"/>
                </a:xfrm>
                <a:prstGeom prst="line">
                  <a:avLst/>
                </a:prstGeom>
                <a:ln>
                  <a:headEnd type="none"/>
                  <a:tailEnd type="none"/>
                </a:ln>
              </p:spPr>
              <p:style>
                <a:lnRef idx="2">
                  <a:schemeClr val="accent3"/>
                </a:lnRef>
                <a:fillRef idx="1">
                  <a:schemeClr val="lt1"/>
                </a:fillRef>
                <a:effectRef idx="0">
                  <a:schemeClr val="accent3"/>
                </a:effectRef>
                <a:fontRef idx="minor">
                  <a:schemeClr val="dk1"/>
                </a:fontRef>
              </p:style>
            </p:cxnSp>
            <p:cxnSp>
              <p:nvCxnSpPr>
                <p:cNvPr id="97" name="Straight Arrow Connector 96"/>
                <p:cNvCxnSpPr/>
                <p:nvPr/>
              </p:nvCxnSpPr>
              <p:spPr>
                <a:xfrm flipV="1">
                  <a:off x="2306782" y="3810000"/>
                  <a:ext cx="284018" cy="1371600"/>
                </a:xfrm>
                <a:prstGeom prst="straightConnector1">
                  <a:avLst/>
                </a:prstGeom>
                <a:ln>
                  <a:headEnd type="none"/>
                  <a:tailEnd type="arrow"/>
                </a:ln>
              </p:spPr>
              <p:style>
                <a:lnRef idx="2">
                  <a:schemeClr val="accent3"/>
                </a:lnRef>
                <a:fillRef idx="1">
                  <a:schemeClr val="lt1"/>
                </a:fillRef>
                <a:effectRef idx="0">
                  <a:schemeClr val="accent3"/>
                </a:effectRef>
                <a:fontRef idx="minor">
                  <a:schemeClr val="dk1"/>
                </a:fontRef>
              </p:style>
            </p:cxnSp>
          </p:grpSp>
        </p:grpSp>
      </p:grpSp>
      <p:grpSp>
        <p:nvGrpSpPr>
          <p:cNvPr id="172" name="Group 171"/>
          <p:cNvGrpSpPr/>
          <p:nvPr/>
        </p:nvGrpSpPr>
        <p:grpSpPr>
          <a:xfrm>
            <a:off x="206506" y="2674862"/>
            <a:ext cx="918740" cy="1066800"/>
            <a:chOff x="206506" y="2674862"/>
            <a:chExt cx="918740" cy="1066800"/>
          </a:xfrm>
        </p:grpSpPr>
        <p:sp>
          <p:nvSpPr>
            <p:cNvPr id="156" name="TextBox 155"/>
            <p:cNvSpPr txBox="1"/>
            <p:nvPr/>
          </p:nvSpPr>
          <p:spPr>
            <a:xfrm>
              <a:off x="206506" y="2843578"/>
              <a:ext cx="369332" cy="807754"/>
            </a:xfrm>
            <a:prstGeom prst="rect">
              <a:avLst/>
            </a:prstGeom>
            <a:ln>
              <a:noFill/>
            </a:ln>
          </p:spPr>
          <p:style>
            <a:lnRef idx="2">
              <a:schemeClr val="accent3"/>
            </a:lnRef>
            <a:fillRef idx="1">
              <a:schemeClr val="lt1"/>
            </a:fillRef>
            <a:effectRef idx="0">
              <a:schemeClr val="accent3"/>
            </a:effectRef>
            <a:fontRef idx="minor">
              <a:schemeClr val="dk1"/>
            </a:fontRef>
          </p:style>
          <p:txBody>
            <a:bodyPr vert="vert" wrap="none" lIns="0" tIns="0" rIns="0" bIns="0" rtlCol="0" anchor="t" anchorCtr="0">
              <a:spAutoFit/>
            </a:bodyPr>
            <a:lstStyle/>
            <a:p>
              <a:r>
                <a:rPr lang="en-US" sz="2400" i="1" dirty="0" smtClean="0">
                  <a:solidFill>
                    <a:srgbClr val="000000"/>
                  </a:solidFill>
                </a:rPr>
                <a:t>n-bits</a:t>
              </a:r>
              <a:endParaRPr lang="en-US" sz="3200" i="1" dirty="0" smtClean="0">
                <a:solidFill>
                  <a:srgbClr val="000000"/>
                </a:solidFill>
              </a:endParaRPr>
            </a:p>
          </p:txBody>
        </p:sp>
        <p:sp>
          <p:nvSpPr>
            <p:cNvPr id="122" name="Rectangle 121"/>
            <p:cNvSpPr/>
            <p:nvPr/>
          </p:nvSpPr>
          <p:spPr>
            <a:xfrm>
              <a:off x="582611" y="2674862"/>
              <a:ext cx="542635" cy="10668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i="1" dirty="0" smtClean="0">
                  <a:solidFill>
                    <a:srgbClr val="000000"/>
                  </a:solidFill>
                </a:rPr>
                <a:t>R</a:t>
              </a:r>
              <a:r>
                <a:rPr lang="en-US" sz="2400" i="1" baseline="-25000" dirty="0" smtClean="0">
                  <a:solidFill>
                    <a:srgbClr val="000000"/>
                  </a:solidFill>
                </a:rPr>
                <a:t>0</a:t>
              </a:r>
            </a:p>
          </p:txBody>
        </p:sp>
      </p:grpSp>
      <p:grpSp>
        <p:nvGrpSpPr>
          <p:cNvPr id="171" name="Group 170"/>
          <p:cNvGrpSpPr/>
          <p:nvPr/>
        </p:nvGrpSpPr>
        <p:grpSpPr>
          <a:xfrm>
            <a:off x="220646" y="3741662"/>
            <a:ext cx="904600" cy="1066800"/>
            <a:chOff x="220646" y="3741662"/>
            <a:chExt cx="904600" cy="1066800"/>
          </a:xfrm>
        </p:grpSpPr>
        <p:sp>
          <p:nvSpPr>
            <p:cNvPr id="157" name="TextBox 156"/>
            <p:cNvSpPr txBox="1"/>
            <p:nvPr/>
          </p:nvSpPr>
          <p:spPr>
            <a:xfrm>
              <a:off x="220646" y="3855331"/>
              <a:ext cx="369332" cy="807754"/>
            </a:xfrm>
            <a:prstGeom prst="rect">
              <a:avLst/>
            </a:prstGeom>
            <a:ln>
              <a:noFill/>
            </a:ln>
          </p:spPr>
          <p:style>
            <a:lnRef idx="2">
              <a:schemeClr val="accent3"/>
            </a:lnRef>
            <a:fillRef idx="1">
              <a:schemeClr val="lt1"/>
            </a:fillRef>
            <a:effectRef idx="0">
              <a:schemeClr val="accent3"/>
            </a:effectRef>
            <a:fontRef idx="minor">
              <a:schemeClr val="dk1"/>
            </a:fontRef>
          </p:style>
          <p:txBody>
            <a:bodyPr vert="vert" wrap="none" lIns="0" tIns="0" rIns="0" bIns="0" rtlCol="0" anchor="t" anchorCtr="0">
              <a:spAutoFit/>
            </a:bodyPr>
            <a:lstStyle/>
            <a:p>
              <a:r>
                <a:rPr lang="en-US" sz="2400" i="1" dirty="0" smtClean="0">
                  <a:solidFill>
                    <a:srgbClr val="000000"/>
                  </a:solidFill>
                </a:rPr>
                <a:t>n-bits</a:t>
              </a:r>
            </a:p>
          </p:txBody>
        </p:sp>
        <p:sp>
          <p:nvSpPr>
            <p:cNvPr id="123" name="Rectangle 122"/>
            <p:cNvSpPr/>
            <p:nvPr/>
          </p:nvSpPr>
          <p:spPr>
            <a:xfrm>
              <a:off x="582611" y="3741662"/>
              <a:ext cx="542635" cy="10668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i="1" dirty="0" smtClean="0">
                  <a:solidFill>
                    <a:srgbClr val="000000"/>
                  </a:solidFill>
                </a:rPr>
                <a:t>L</a:t>
              </a:r>
              <a:r>
                <a:rPr lang="en-US" sz="2400" i="1" baseline="-25000" dirty="0" smtClean="0">
                  <a:solidFill>
                    <a:srgbClr val="000000"/>
                  </a:solidFill>
                </a:rPr>
                <a:t>0</a:t>
              </a:r>
            </a:p>
          </p:txBody>
        </p:sp>
      </p:grpSp>
      <p:grpSp>
        <p:nvGrpSpPr>
          <p:cNvPr id="110" name="Group 109"/>
          <p:cNvGrpSpPr/>
          <p:nvPr/>
        </p:nvGrpSpPr>
        <p:grpSpPr>
          <a:xfrm>
            <a:off x="1125246" y="2979662"/>
            <a:ext cx="1371600" cy="1784350"/>
            <a:chOff x="1219200" y="3581400"/>
            <a:chExt cx="1371600" cy="1784350"/>
          </a:xfrm>
        </p:grpSpPr>
        <p:sp>
          <p:nvSpPr>
            <p:cNvPr id="111" name="Oval 110"/>
            <p:cNvSpPr/>
            <p:nvPr/>
          </p:nvSpPr>
          <p:spPr>
            <a:xfrm>
              <a:off x="1447800" y="4000500"/>
              <a:ext cx="685800" cy="685800"/>
            </a:xfrm>
            <a:prstGeom prst="ellipse">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bg1"/>
                  </a:solidFill>
                </a:rPr>
                <a:t>f</a:t>
              </a:r>
              <a:r>
                <a:rPr lang="en-US" sz="2400" i="1" baseline="-25000" dirty="0" smtClean="0">
                  <a:solidFill>
                    <a:schemeClr val="bg1"/>
                  </a:solidFill>
                </a:rPr>
                <a:t>1</a:t>
              </a:r>
            </a:p>
          </p:txBody>
        </p:sp>
        <p:grpSp>
          <p:nvGrpSpPr>
            <p:cNvPr id="112" name="Group 111"/>
            <p:cNvGrpSpPr/>
            <p:nvPr/>
          </p:nvGrpSpPr>
          <p:grpSpPr>
            <a:xfrm>
              <a:off x="1219200" y="3581400"/>
              <a:ext cx="1371600" cy="1295400"/>
              <a:chOff x="1219200" y="3581400"/>
              <a:chExt cx="1371600" cy="1295400"/>
            </a:xfrm>
          </p:grpSpPr>
          <p:cxnSp>
            <p:nvCxnSpPr>
              <p:cNvPr id="119" name="Straight Connector 118"/>
              <p:cNvCxnSpPr/>
              <p:nvPr/>
            </p:nvCxnSpPr>
            <p:spPr>
              <a:xfrm>
                <a:off x="1219200" y="3581400"/>
                <a:ext cx="1087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2306782" y="3581400"/>
                <a:ext cx="284018" cy="12954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endCxn id="111" idx="0"/>
              </p:cNvCxnSpPr>
              <p:nvPr/>
            </p:nvCxnSpPr>
            <p:spPr>
              <a:xfrm>
                <a:off x="1790700" y="3581400"/>
                <a:ext cx="0" cy="4191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1219200" y="3810000"/>
              <a:ext cx="1371600" cy="1555750"/>
              <a:chOff x="1219200" y="3810000"/>
              <a:chExt cx="1371600" cy="1555750"/>
            </a:xfrm>
          </p:grpSpPr>
          <p:cxnSp>
            <p:nvCxnSpPr>
              <p:cNvPr id="114" name="Straight Connector 113"/>
              <p:cNvCxnSpPr/>
              <p:nvPr/>
            </p:nvCxnSpPr>
            <p:spPr>
              <a:xfrm>
                <a:off x="1981200" y="5181600"/>
                <a:ext cx="325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a:off x="1790700" y="4700588"/>
                <a:ext cx="0" cy="36576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219200" y="5181600"/>
                <a:ext cx="381000"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flipV="1">
                <a:off x="2306782" y="3810000"/>
                <a:ext cx="284018" cy="1371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1637613" y="4996418"/>
                <a:ext cx="306174" cy="369332"/>
              </a:xfrm>
              <a:prstGeom prst="rect">
                <a:avLst/>
              </a:prstGeom>
              <a:noFill/>
            </p:spPr>
            <p:txBody>
              <a:bodyPr wrap="none" lIns="0" tIns="0" rIns="0" bIns="0" rtlCol="0" anchor="t" anchorCtr="0">
                <a:spAutoFit/>
              </a:bodyPr>
              <a:lstStyle/>
              <a:p>
                <a:r>
                  <a:rPr lang="en-US" sz="2400" dirty="0" smtClean="0"/>
                  <a:t>⊕</a:t>
                </a:r>
                <a:endParaRPr lang="en-US" sz="3200" dirty="0" smtClean="0"/>
              </a:p>
            </p:txBody>
          </p:sp>
        </p:grpSp>
      </p:grpSp>
      <p:grpSp>
        <p:nvGrpSpPr>
          <p:cNvPr id="126" name="Group 125"/>
          <p:cNvGrpSpPr/>
          <p:nvPr/>
        </p:nvGrpSpPr>
        <p:grpSpPr>
          <a:xfrm>
            <a:off x="3049872" y="2979662"/>
            <a:ext cx="1371600" cy="1784350"/>
            <a:chOff x="1219200" y="3581400"/>
            <a:chExt cx="1371600" cy="1784350"/>
          </a:xfrm>
        </p:grpSpPr>
        <p:sp>
          <p:nvSpPr>
            <p:cNvPr id="127" name="Oval 126"/>
            <p:cNvSpPr/>
            <p:nvPr/>
          </p:nvSpPr>
          <p:spPr>
            <a:xfrm>
              <a:off x="1447800" y="4000500"/>
              <a:ext cx="685800" cy="685800"/>
            </a:xfrm>
            <a:prstGeom prst="ellipse">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smtClean="0">
                  <a:solidFill>
                    <a:schemeClr val="bg1"/>
                  </a:solidFill>
                </a:rPr>
                <a:t>f</a:t>
              </a:r>
              <a:r>
                <a:rPr lang="en-US" sz="2400" i="1" baseline="-25000" dirty="0" smtClean="0">
                  <a:solidFill>
                    <a:schemeClr val="bg1"/>
                  </a:solidFill>
                </a:rPr>
                <a:t>2</a:t>
              </a:r>
            </a:p>
          </p:txBody>
        </p:sp>
        <p:grpSp>
          <p:nvGrpSpPr>
            <p:cNvPr id="128" name="Group 127"/>
            <p:cNvGrpSpPr/>
            <p:nvPr/>
          </p:nvGrpSpPr>
          <p:grpSpPr>
            <a:xfrm>
              <a:off x="1219200" y="3581400"/>
              <a:ext cx="1371600" cy="1295400"/>
              <a:chOff x="1219200" y="3581400"/>
              <a:chExt cx="1371600" cy="1295400"/>
            </a:xfrm>
          </p:grpSpPr>
          <p:cxnSp>
            <p:nvCxnSpPr>
              <p:cNvPr id="135" name="Straight Connector 134"/>
              <p:cNvCxnSpPr/>
              <p:nvPr/>
            </p:nvCxnSpPr>
            <p:spPr>
              <a:xfrm>
                <a:off x="1219200" y="3581400"/>
                <a:ext cx="1087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a:off x="2306782" y="3581400"/>
                <a:ext cx="284018" cy="12954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a:endCxn id="127" idx="0"/>
              </p:cNvCxnSpPr>
              <p:nvPr/>
            </p:nvCxnSpPr>
            <p:spPr>
              <a:xfrm>
                <a:off x="1790700" y="3581400"/>
                <a:ext cx="0" cy="4191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129" name="Group 128"/>
            <p:cNvGrpSpPr/>
            <p:nvPr/>
          </p:nvGrpSpPr>
          <p:grpSpPr>
            <a:xfrm>
              <a:off x="1219200" y="3810000"/>
              <a:ext cx="1371600" cy="1555750"/>
              <a:chOff x="1219200" y="3810000"/>
              <a:chExt cx="1371600" cy="1555750"/>
            </a:xfrm>
          </p:grpSpPr>
          <p:cxnSp>
            <p:nvCxnSpPr>
              <p:cNvPr id="130" name="Straight Connector 129"/>
              <p:cNvCxnSpPr/>
              <p:nvPr/>
            </p:nvCxnSpPr>
            <p:spPr>
              <a:xfrm>
                <a:off x="1981200" y="5181600"/>
                <a:ext cx="325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a:off x="1790700" y="4700588"/>
                <a:ext cx="0" cy="36576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219200" y="5181600"/>
                <a:ext cx="381000"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flipV="1">
                <a:off x="2306782" y="3810000"/>
                <a:ext cx="284018" cy="1371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34" name="TextBox 133"/>
              <p:cNvSpPr txBox="1"/>
              <p:nvPr/>
            </p:nvSpPr>
            <p:spPr>
              <a:xfrm>
                <a:off x="1637613" y="4996418"/>
                <a:ext cx="306174" cy="369332"/>
              </a:xfrm>
              <a:prstGeom prst="rect">
                <a:avLst/>
              </a:prstGeom>
              <a:noFill/>
            </p:spPr>
            <p:txBody>
              <a:bodyPr wrap="none" lIns="0" tIns="0" rIns="0" bIns="0" rtlCol="0" anchor="t" anchorCtr="0">
                <a:spAutoFit/>
              </a:bodyPr>
              <a:lstStyle/>
              <a:p>
                <a:r>
                  <a:rPr lang="en-US" sz="2400" dirty="0" smtClean="0"/>
                  <a:t>⊕</a:t>
                </a:r>
                <a:endParaRPr lang="en-US" sz="3200" dirty="0" smtClean="0"/>
              </a:p>
            </p:txBody>
          </p:sp>
        </p:grpSp>
      </p:grpSp>
      <p:sp>
        <p:nvSpPr>
          <p:cNvPr id="158" name="TextBox 157"/>
          <p:cNvSpPr txBox="1"/>
          <p:nvPr/>
        </p:nvSpPr>
        <p:spPr>
          <a:xfrm>
            <a:off x="5230811" y="3495439"/>
            <a:ext cx="635741" cy="430887"/>
          </a:xfrm>
          <a:prstGeom prst="rect">
            <a:avLst/>
          </a:prstGeom>
          <a:noFill/>
        </p:spPr>
        <p:txBody>
          <a:bodyPr wrap="none" lIns="0" tIns="0" rIns="0" bIns="0" rtlCol="0" anchor="t" anchorCtr="0">
            <a:spAutoFit/>
          </a:bodyPr>
          <a:lstStyle/>
          <a:p>
            <a:r>
              <a:rPr lang="en-US" sz="2800" dirty="0" smtClean="0"/>
              <a:t>• • •</a:t>
            </a:r>
          </a:p>
        </p:txBody>
      </p:sp>
      <p:sp>
        <p:nvSpPr>
          <p:cNvPr id="165" name="TextBox 164"/>
          <p:cNvSpPr txBox="1"/>
          <p:nvPr/>
        </p:nvSpPr>
        <p:spPr>
          <a:xfrm>
            <a:off x="413102" y="4808462"/>
            <a:ext cx="758612" cy="369332"/>
          </a:xfrm>
          <a:prstGeom prst="rect">
            <a:avLst/>
          </a:prstGeom>
          <a:noFill/>
        </p:spPr>
        <p:txBody>
          <a:bodyPr wrap="none" lIns="0" tIns="0" rIns="0" bIns="0" rtlCol="0" anchor="t" anchorCtr="0">
            <a:spAutoFit/>
          </a:bodyPr>
          <a:lstStyle/>
          <a:p>
            <a:r>
              <a:rPr lang="en-US" sz="2400" i="1" dirty="0" smtClean="0"/>
              <a:t>input</a:t>
            </a:r>
          </a:p>
        </p:txBody>
      </p:sp>
      <p:sp>
        <p:nvSpPr>
          <p:cNvPr id="166" name="TextBox 165"/>
          <p:cNvSpPr txBox="1"/>
          <p:nvPr/>
        </p:nvSpPr>
        <p:spPr>
          <a:xfrm>
            <a:off x="7912494" y="4802190"/>
            <a:ext cx="937447" cy="369332"/>
          </a:xfrm>
          <a:prstGeom prst="rect">
            <a:avLst/>
          </a:prstGeom>
          <a:noFill/>
        </p:spPr>
        <p:txBody>
          <a:bodyPr wrap="none" lIns="0" tIns="0" rIns="0" bIns="0" rtlCol="0" anchor="t" anchorCtr="0">
            <a:spAutoFit/>
          </a:bodyPr>
          <a:lstStyle/>
          <a:p>
            <a:r>
              <a:rPr lang="en-US" sz="2400" i="1" dirty="0" smtClean="0"/>
              <a:t>output</a:t>
            </a:r>
          </a:p>
        </p:txBody>
      </p:sp>
      <p:sp>
        <p:nvSpPr>
          <p:cNvPr id="162" name="TextBox 161"/>
          <p:cNvSpPr txBox="1"/>
          <p:nvPr/>
        </p:nvSpPr>
        <p:spPr>
          <a:xfrm>
            <a:off x="2026643" y="5886029"/>
            <a:ext cx="1511532" cy="369332"/>
          </a:xfrm>
          <a:prstGeom prst="rect">
            <a:avLst/>
          </a:prstGeom>
          <a:noFill/>
        </p:spPr>
        <p:txBody>
          <a:bodyPr wrap="none" lIns="0" tIns="0" rIns="0" bIns="0" rtlCol="0" anchor="t" anchorCtr="0">
            <a:spAutoFit/>
          </a:bodyPr>
          <a:lstStyle/>
          <a:p>
            <a:r>
              <a:rPr lang="en-US" sz="2400" dirty="0" smtClean="0"/>
              <a:t>In symbols:</a:t>
            </a:r>
          </a:p>
        </p:txBody>
      </p:sp>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1372" y="5594144"/>
            <a:ext cx="3371423" cy="988951"/>
          </a:xfrm>
          <a:prstGeom prst="rect">
            <a:avLst/>
          </a:prstGeom>
        </p:spPr>
      </p:pic>
      <p:sp>
        <p:nvSpPr>
          <p:cNvPr id="7" name="Slide Number Placeholder 6"/>
          <p:cNvSpPr>
            <a:spLocks noGrp="1"/>
          </p:cNvSpPr>
          <p:nvPr>
            <p:ph type="sldNum" sz="quarter" idx="12"/>
          </p:nvPr>
        </p:nvSpPr>
        <p:spPr/>
        <p:txBody>
          <a:bodyPr/>
          <a:lstStyle/>
          <a:p>
            <a:fld id="{A887439D-C917-4EDB-AE93-DD258BDEFED5}" type="slidenum">
              <a:rPr lang="en-US" smtClean="0"/>
              <a:t>8</a:t>
            </a:fld>
            <a:endParaRPr lang="en-US" dirty="0"/>
          </a:p>
        </p:txBody>
      </p:sp>
    </p:spTree>
    <p:extLst>
      <p:ext uri="{BB962C8B-B14F-4D97-AF65-F5344CB8AC3E}">
        <p14:creationId xmlns:p14="http://schemas.microsoft.com/office/powerpoint/2010/main" val="1122683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4022" y="2812999"/>
            <a:ext cx="3828058" cy="1009197"/>
          </a:xfrm>
          <a:prstGeom prst="rect">
            <a:avLst/>
          </a:prstGeom>
        </p:spPr>
      </p:pic>
      <p:sp>
        <p:nvSpPr>
          <p:cNvPr id="2" name="Title 1"/>
          <p:cNvSpPr>
            <a:spLocks noGrp="1"/>
          </p:cNvSpPr>
          <p:nvPr>
            <p:ph type="title"/>
          </p:nvPr>
        </p:nvSpPr>
        <p:spPr/>
        <p:txBody>
          <a:bodyPr/>
          <a:lstStyle/>
          <a:p>
            <a:r>
              <a:rPr lang="en-US" dirty="0" err="1" smtClean="0"/>
              <a:t>Feistel</a:t>
            </a:r>
            <a:r>
              <a:rPr lang="en-US" dirty="0" smtClean="0"/>
              <a:t> network - inverse</a:t>
            </a:r>
            <a:endParaRPr lang="en-US" dirty="0"/>
          </a:p>
        </p:txBody>
      </p:sp>
      <p:sp>
        <p:nvSpPr>
          <p:cNvPr id="3" name="Content Placeholder 2"/>
          <p:cNvSpPr>
            <a:spLocks noGrp="1"/>
          </p:cNvSpPr>
          <p:nvPr>
            <p:ph idx="1"/>
          </p:nvPr>
        </p:nvSpPr>
        <p:spPr>
          <a:xfrm>
            <a:off x="152400" y="1066800"/>
            <a:ext cx="8839200" cy="3505200"/>
          </a:xfrm>
        </p:spPr>
        <p:txBody>
          <a:bodyPr>
            <a:normAutofit/>
          </a:bodyPr>
          <a:lstStyle/>
          <a:p>
            <a:pPr marL="0" indent="0">
              <a:buNone/>
            </a:pPr>
            <a:r>
              <a:rPr lang="en-US" sz="2800" dirty="0" smtClean="0"/>
              <a:t>Claim: </a:t>
            </a:r>
            <a:br>
              <a:rPr lang="en-US" sz="2800" dirty="0" smtClean="0"/>
            </a:br>
            <a:r>
              <a:rPr lang="en-US" sz="2800" dirty="0" smtClean="0"/>
              <a:t/>
            </a:r>
            <a:br>
              <a:rPr lang="en-US" sz="2800" dirty="0" smtClean="0"/>
            </a:br>
            <a:r>
              <a:rPr lang="en-US" sz="2800" dirty="0" err="1" smtClean="0"/>
              <a:t>Feistel</a:t>
            </a:r>
            <a:r>
              <a:rPr lang="en-US" sz="2800" dirty="0" smtClean="0"/>
              <a:t> function </a:t>
            </a:r>
            <a:r>
              <a:rPr lang="en-US" sz="2800" i="1" dirty="0" smtClean="0"/>
              <a:t>F</a:t>
            </a:r>
            <a:r>
              <a:rPr lang="en-US" sz="2800" dirty="0" smtClean="0"/>
              <a:t> is invertible </a:t>
            </a:r>
          </a:p>
          <a:p>
            <a:pPr marL="0" indent="0">
              <a:buNone/>
            </a:pPr>
            <a:endParaRPr lang="en-US" sz="2800" dirty="0"/>
          </a:p>
          <a:p>
            <a:pPr marL="0" indent="0">
              <a:buNone/>
            </a:pPr>
            <a:r>
              <a:rPr lang="en-US" sz="2800" dirty="0" smtClean="0"/>
              <a:t>Proof: construct inverse</a:t>
            </a:r>
            <a:endParaRPr lang="en-US" sz="28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0966" y="1144580"/>
            <a:ext cx="3726873" cy="30163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0334" y="2093187"/>
            <a:ext cx="3276601" cy="385625"/>
          </a:xfrm>
          <a:prstGeom prst="rect">
            <a:avLst/>
          </a:prstGeom>
        </p:spPr>
      </p:pic>
      <p:grpSp>
        <p:nvGrpSpPr>
          <p:cNvPr id="13" name="Group 12"/>
          <p:cNvGrpSpPr/>
          <p:nvPr/>
        </p:nvGrpSpPr>
        <p:grpSpPr>
          <a:xfrm>
            <a:off x="569918" y="4561232"/>
            <a:ext cx="2456870" cy="2133600"/>
            <a:chOff x="569918" y="4561232"/>
            <a:chExt cx="2456870" cy="2133600"/>
          </a:xfrm>
        </p:grpSpPr>
        <p:grpSp>
          <p:nvGrpSpPr>
            <p:cNvPr id="69" name="Group 68"/>
            <p:cNvGrpSpPr/>
            <p:nvPr/>
          </p:nvGrpSpPr>
          <p:grpSpPr>
            <a:xfrm>
              <a:off x="2484153" y="4561232"/>
              <a:ext cx="542635" cy="2133600"/>
              <a:chOff x="676565" y="3276600"/>
              <a:chExt cx="542635" cy="2133600"/>
            </a:xfrm>
          </p:grpSpPr>
          <p:sp>
            <p:nvSpPr>
              <p:cNvPr id="70" name="Rectangle 69"/>
              <p:cNvSpPr/>
              <p:nvPr/>
            </p:nvSpPr>
            <p:spPr>
              <a:xfrm>
                <a:off x="676565" y="3276600"/>
                <a:ext cx="542635" cy="10668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i="1" dirty="0" smtClean="0">
                    <a:solidFill>
                      <a:schemeClr val="tx1"/>
                    </a:solidFill>
                  </a:rPr>
                  <a:t>R</a:t>
                </a:r>
                <a:r>
                  <a:rPr lang="en-US" sz="2400" i="1" baseline="-25000" dirty="0" smtClean="0">
                    <a:solidFill>
                      <a:schemeClr val="tx1"/>
                    </a:solidFill>
                  </a:rPr>
                  <a:t>i+1</a:t>
                </a:r>
              </a:p>
            </p:txBody>
          </p:sp>
          <p:sp>
            <p:nvSpPr>
              <p:cNvPr id="71" name="Rectangle 70"/>
              <p:cNvSpPr/>
              <p:nvPr/>
            </p:nvSpPr>
            <p:spPr>
              <a:xfrm>
                <a:off x="676565" y="4343400"/>
                <a:ext cx="542635" cy="10668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i="1" dirty="0" smtClean="0">
                    <a:solidFill>
                      <a:schemeClr val="tx1"/>
                    </a:solidFill>
                  </a:rPr>
                  <a:t>L</a:t>
                </a:r>
                <a:r>
                  <a:rPr lang="en-US" sz="2400" i="1" baseline="-25000" dirty="0" smtClean="0">
                    <a:solidFill>
                      <a:schemeClr val="tx1"/>
                    </a:solidFill>
                  </a:rPr>
                  <a:t>i+1</a:t>
                </a:r>
              </a:p>
            </p:txBody>
          </p:sp>
        </p:grpSp>
        <p:grpSp>
          <p:nvGrpSpPr>
            <p:cNvPr id="72" name="Group 71"/>
            <p:cNvGrpSpPr/>
            <p:nvPr/>
          </p:nvGrpSpPr>
          <p:grpSpPr>
            <a:xfrm>
              <a:off x="569918" y="4561232"/>
              <a:ext cx="1914235" cy="2133600"/>
              <a:chOff x="6324600" y="3441700"/>
              <a:chExt cx="1914235" cy="2133600"/>
            </a:xfrm>
          </p:grpSpPr>
          <p:grpSp>
            <p:nvGrpSpPr>
              <p:cNvPr id="73" name="Group 72"/>
              <p:cNvGrpSpPr/>
              <p:nvPr/>
            </p:nvGrpSpPr>
            <p:grpSpPr>
              <a:xfrm>
                <a:off x="6324600" y="3441700"/>
                <a:ext cx="542635" cy="2133600"/>
                <a:chOff x="676565" y="3276600"/>
                <a:chExt cx="542635" cy="2133600"/>
              </a:xfrm>
            </p:grpSpPr>
            <p:sp>
              <p:nvSpPr>
                <p:cNvPr id="86" name="Rectangle 85"/>
                <p:cNvSpPr/>
                <p:nvPr/>
              </p:nvSpPr>
              <p:spPr>
                <a:xfrm>
                  <a:off x="676565" y="3276600"/>
                  <a:ext cx="542635" cy="10668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i="1" dirty="0" err="1" smtClean="0">
                      <a:solidFill>
                        <a:schemeClr val="tx1"/>
                      </a:solidFill>
                    </a:rPr>
                    <a:t>R</a:t>
                  </a:r>
                  <a:r>
                    <a:rPr lang="en-US" sz="2400" i="1" baseline="-25000" dirty="0" err="1" smtClean="0">
                      <a:solidFill>
                        <a:schemeClr val="tx1"/>
                      </a:solidFill>
                    </a:rPr>
                    <a:t>i</a:t>
                  </a:r>
                  <a:endParaRPr lang="en-US" sz="2400" i="1" baseline="-25000" dirty="0" smtClean="0">
                    <a:solidFill>
                      <a:schemeClr val="tx1"/>
                    </a:solidFill>
                  </a:endParaRPr>
                </a:p>
              </p:txBody>
            </p:sp>
            <p:sp>
              <p:nvSpPr>
                <p:cNvPr id="87" name="Rectangle 86"/>
                <p:cNvSpPr/>
                <p:nvPr/>
              </p:nvSpPr>
              <p:spPr>
                <a:xfrm>
                  <a:off x="676565" y="4343400"/>
                  <a:ext cx="542635" cy="10668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i="1" dirty="0" smtClean="0">
                      <a:solidFill>
                        <a:schemeClr val="tx1"/>
                      </a:solidFill>
                    </a:rPr>
                    <a:t>L</a:t>
                  </a:r>
                  <a:r>
                    <a:rPr lang="en-US" sz="2400" i="1" baseline="-25000" dirty="0" smtClean="0">
                      <a:solidFill>
                        <a:schemeClr val="tx1"/>
                      </a:solidFill>
                    </a:rPr>
                    <a:t>i</a:t>
                  </a:r>
                </a:p>
              </p:txBody>
            </p:sp>
          </p:grpSp>
          <p:grpSp>
            <p:nvGrpSpPr>
              <p:cNvPr id="74" name="Group 73"/>
              <p:cNvGrpSpPr/>
              <p:nvPr/>
            </p:nvGrpSpPr>
            <p:grpSpPr>
              <a:xfrm>
                <a:off x="6867235" y="3746500"/>
                <a:ext cx="1371600" cy="1784350"/>
                <a:chOff x="1219200" y="3581400"/>
                <a:chExt cx="1371600" cy="1784350"/>
              </a:xfrm>
            </p:grpSpPr>
            <p:sp>
              <p:nvSpPr>
                <p:cNvPr id="75" name="Oval 74"/>
                <p:cNvSpPr/>
                <p:nvPr/>
              </p:nvSpPr>
              <p:spPr>
                <a:xfrm>
                  <a:off x="1447800" y="4000500"/>
                  <a:ext cx="685800" cy="685800"/>
                </a:xfrm>
                <a:prstGeom prst="ellipse">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a:solidFill>
                        <a:schemeClr val="bg1"/>
                      </a:solidFill>
                    </a:rPr>
                    <a:t>f</a:t>
                  </a:r>
                  <a:r>
                    <a:rPr lang="en-US" sz="2400" i="1" baseline="-25000" dirty="0" smtClean="0">
                      <a:solidFill>
                        <a:schemeClr val="bg1"/>
                      </a:solidFill>
                    </a:rPr>
                    <a:t>i+1</a:t>
                  </a:r>
                </a:p>
              </p:txBody>
            </p:sp>
            <p:grpSp>
              <p:nvGrpSpPr>
                <p:cNvPr id="76" name="Group 75"/>
                <p:cNvGrpSpPr/>
                <p:nvPr/>
              </p:nvGrpSpPr>
              <p:grpSpPr>
                <a:xfrm>
                  <a:off x="1219200" y="3581400"/>
                  <a:ext cx="1371600" cy="1295400"/>
                  <a:chOff x="1219200" y="3581400"/>
                  <a:chExt cx="1371600" cy="1295400"/>
                </a:xfrm>
              </p:grpSpPr>
              <p:cxnSp>
                <p:nvCxnSpPr>
                  <p:cNvPr id="83" name="Straight Connector 82"/>
                  <p:cNvCxnSpPr/>
                  <p:nvPr/>
                </p:nvCxnSpPr>
                <p:spPr>
                  <a:xfrm>
                    <a:off x="1219200" y="3581400"/>
                    <a:ext cx="1087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2306782" y="3581400"/>
                    <a:ext cx="284018" cy="12954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75" idx="0"/>
                  </p:cNvCxnSpPr>
                  <p:nvPr/>
                </p:nvCxnSpPr>
                <p:spPr>
                  <a:xfrm>
                    <a:off x="1790700" y="3581400"/>
                    <a:ext cx="0" cy="4191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77" name="Group 76"/>
                <p:cNvGrpSpPr/>
                <p:nvPr/>
              </p:nvGrpSpPr>
              <p:grpSpPr>
                <a:xfrm>
                  <a:off x="1219200" y="3810000"/>
                  <a:ext cx="1371600" cy="1555750"/>
                  <a:chOff x="1219200" y="3810000"/>
                  <a:chExt cx="1371600" cy="1555750"/>
                </a:xfrm>
              </p:grpSpPr>
              <p:cxnSp>
                <p:nvCxnSpPr>
                  <p:cNvPr id="78" name="Straight Connector 77"/>
                  <p:cNvCxnSpPr/>
                  <p:nvPr/>
                </p:nvCxnSpPr>
                <p:spPr>
                  <a:xfrm>
                    <a:off x="1981200" y="5181600"/>
                    <a:ext cx="325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1790700" y="4700588"/>
                    <a:ext cx="0" cy="36576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1219200" y="5181600"/>
                    <a:ext cx="381000"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V="1">
                    <a:off x="2306782" y="3810000"/>
                    <a:ext cx="284018" cy="1371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1637613" y="4996418"/>
                    <a:ext cx="306174" cy="369332"/>
                  </a:xfrm>
                  <a:prstGeom prst="rect">
                    <a:avLst/>
                  </a:prstGeom>
                  <a:noFill/>
                </p:spPr>
                <p:txBody>
                  <a:bodyPr wrap="none" lIns="0" tIns="0" rIns="0" bIns="0" rtlCol="0" anchor="t" anchorCtr="0">
                    <a:spAutoFit/>
                  </a:bodyPr>
                  <a:lstStyle/>
                  <a:p>
                    <a:r>
                      <a:rPr lang="en-US" sz="2400" dirty="0" smtClean="0"/>
                      <a:t>⊕</a:t>
                    </a:r>
                    <a:endParaRPr lang="en-US" sz="3200" dirty="0" smtClean="0"/>
                  </a:p>
                </p:txBody>
              </p:sp>
            </p:grpSp>
          </p:grpSp>
        </p:grpSp>
      </p:grpSp>
      <p:grpSp>
        <p:nvGrpSpPr>
          <p:cNvPr id="21" name="Group 20"/>
          <p:cNvGrpSpPr/>
          <p:nvPr/>
        </p:nvGrpSpPr>
        <p:grpSpPr>
          <a:xfrm>
            <a:off x="3818243" y="5058942"/>
            <a:ext cx="1507515" cy="716106"/>
            <a:chOff x="3405119" y="5058942"/>
            <a:chExt cx="1507515" cy="716106"/>
          </a:xfrm>
        </p:grpSpPr>
        <p:sp>
          <p:nvSpPr>
            <p:cNvPr id="4" name="Right Arrow 3"/>
            <p:cNvSpPr/>
            <p:nvPr/>
          </p:nvSpPr>
          <p:spPr>
            <a:xfrm>
              <a:off x="3405119" y="5481016"/>
              <a:ext cx="1507515" cy="294032"/>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8" name="TextBox 7"/>
            <p:cNvSpPr txBox="1"/>
            <p:nvPr/>
          </p:nvSpPr>
          <p:spPr>
            <a:xfrm>
              <a:off x="3678392" y="5058942"/>
              <a:ext cx="960969" cy="369332"/>
            </a:xfrm>
            <a:prstGeom prst="rect">
              <a:avLst/>
            </a:prstGeom>
            <a:noFill/>
          </p:spPr>
          <p:txBody>
            <a:bodyPr wrap="none" lIns="0" tIns="0" rIns="0" bIns="0" rtlCol="0" anchor="t" anchorCtr="0">
              <a:spAutoFit/>
            </a:bodyPr>
            <a:lstStyle/>
            <a:p>
              <a:r>
                <a:rPr lang="en-US" sz="2400" dirty="0" smtClean="0"/>
                <a:t>inverse</a:t>
              </a:r>
            </a:p>
          </p:txBody>
        </p:sp>
      </p:grpSp>
      <p:grpSp>
        <p:nvGrpSpPr>
          <p:cNvPr id="19" name="Group 18"/>
          <p:cNvGrpSpPr/>
          <p:nvPr/>
        </p:nvGrpSpPr>
        <p:grpSpPr>
          <a:xfrm>
            <a:off x="6096000" y="4561232"/>
            <a:ext cx="2456870" cy="2133600"/>
            <a:chOff x="5521867" y="4599332"/>
            <a:chExt cx="2456870" cy="2133600"/>
          </a:xfrm>
        </p:grpSpPr>
        <p:grpSp>
          <p:nvGrpSpPr>
            <p:cNvPr id="172" name="Group 171"/>
            <p:cNvGrpSpPr/>
            <p:nvPr/>
          </p:nvGrpSpPr>
          <p:grpSpPr>
            <a:xfrm>
              <a:off x="7436102" y="4599332"/>
              <a:ext cx="542635" cy="2133600"/>
              <a:chOff x="676565" y="3276600"/>
              <a:chExt cx="542635" cy="2133600"/>
            </a:xfrm>
          </p:grpSpPr>
          <p:sp>
            <p:nvSpPr>
              <p:cNvPr id="173" name="Rectangle 172"/>
              <p:cNvSpPr/>
              <p:nvPr/>
            </p:nvSpPr>
            <p:spPr>
              <a:xfrm>
                <a:off x="676565" y="3276600"/>
                <a:ext cx="542635" cy="10668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i="1" dirty="0" err="1" smtClean="0">
                    <a:solidFill>
                      <a:srgbClr val="000000"/>
                    </a:solidFill>
                  </a:rPr>
                  <a:t>R</a:t>
                </a:r>
                <a:r>
                  <a:rPr lang="en-US" sz="2400" i="1" baseline="-25000" dirty="0" err="1" smtClean="0">
                    <a:solidFill>
                      <a:srgbClr val="000000"/>
                    </a:solidFill>
                  </a:rPr>
                  <a:t>i</a:t>
                </a:r>
                <a:endParaRPr lang="en-US" sz="2400" i="1" baseline="-25000" dirty="0" smtClean="0">
                  <a:solidFill>
                    <a:srgbClr val="000000"/>
                  </a:solidFill>
                </a:endParaRPr>
              </a:p>
            </p:txBody>
          </p:sp>
          <p:sp>
            <p:nvSpPr>
              <p:cNvPr id="174" name="Rectangle 173"/>
              <p:cNvSpPr/>
              <p:nvPr/>
            </p:nvSpPr>
            <p:spPr>
              <a:xfrm>
                <a:off x="676565" y="4343400"/>
                <a:ext cx="542635" cy="10668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i="1" dirty="0" smtClean="0">
                    <a:solidFill>
                      <a:srgbClr val="000000"/>
                    </a:solidFill>
                  </a:rPr>
                  <a:t>L</a:t>
                </a:r>
                <a:r>
                  <a:rPr lang="en-US" sz="2400" i="1" baseline="-25000" dirty="0" smtClean="0">
                    <a:solidFill>
                      <a:srgbClr val="000000"/>
                    </a:solidFill>
                  </a:rPr>
                  <a:t>i</a:t>
                </a:r>
              </a:p>
            </p:txBody>
          </p:sp>
        </p:grpSp>
        <p:grpSp>
          <p:nvGrpSpPr>
            <p:cNvPr id="175" name="Group 174"/>
            <p:cNvGrpSpPr/>
            <p:nvPr/>
          </p:nvGrpSpPr>
          <p:grpSpPr>
            <a:xfrm>
              <a:off x="5521867" y="4599332"/>
              <a:ext cx="1914235" cy="2133600"/>
              <a:chOff x="5521867" y="4599332"/>
              <a:chExt cx="1914235" cy="2133600"/>
            </a:xfrm>
          </p:grpSpPr>
          <p:grpSp>
            <p:nvGrpSpPr>
              <p:cNvPr id="176" name="Group 175"/>
              <p:cNvGrpSpPr/>
              <p:nvPr/>
            </p:nvGrpSpPr>
            <p:grpSpPr>
              <a:xfrm>
                <a:off x="5521867" y="4599332"/>
                <a:ext cx="542635" cy="2133600"/>
                <a:chOff x="676565" y="3276600"/>
                <a:chExt cx="542635" cy="2133600"/>
              </a:xfrm>
            </p:grpSpPr>
            <p:sp>
              <p:nvSpPr>
                <p:cNvPr id="189" name="Rectangle 188"/>
                <p:cNvSpPr/>
                <p:nvPr/>
              </p:nvSpPr>
              <p:spPr>
                <a:xfrm>
                  <a:off x="676565" y="3276600"/>
                  <a:ext cx="542635" cy="10668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i="1" dirty="0" smtClean="0">
                      <a:solidFill>
                        <a:srgbClr val="000000"/>
                      </a:solidFill>
                    </a:rPr>
                    <a:t>R</a:t>
                  </a:r>
                  <a:r>
                    <a:rPr lang="en-US" sz="2400" i="1" baseline="-25000" dirty="0" smtClean="0">
                      <a:solidFill>
                        <a:srgbClr val="000000"/>
                      </a:solidFill>
                    </a:rPr>
                    <a:t>i+1</a:t>
                  </a:r>
                </a:p>
              </p:txBody>
            </p:sp>
            <p:sp>
              <p:nvSpPr>
                <p:cNvPr id="190" name="Rectangle 189"/>
                <p:cNvSpPr/>
                <p:nvPr/>
              </p:nvSpPr>
              <p:spPr>
                <a:xfrm>
                  <a:off x="676565" y="4343400"/>
                  <a:ext cx="542635" cy="1066800"/>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i="1" dirty="0" smtClean="0">
                      <a:solidFill>
                        <a:srgbClr val="000000"/>
                      </a:solidFill>
                    </a:rPr>
                    <a:t>L</a:t>
                  </a:r>
                  <a:r>
                    <a:rPr lang="en-US" sz="2400" i="1" baseline="-25000" dirty="0" smtClean="0">
                      <a:solidFill>
                        <a:srgbClr val="000000"/>
                      </a:solidFill>
                    </a:rPr>
                    <a:t>i+1</a:t>
                  </a:r>
                </a:p>
              </p:txBody>
            </p:sp>
          </p:grpSp>
          <p:grpSp>
            <p:nvGrpSpPr>
              <p:cNvPr id="177" name="Group 176"/>
              <p:cNvGrpSpPr/>
              <p:nvPr/>
            </p:nvGrpSpPr>
            <p:grpSpPr>
              <a:xfrm>
                <a:off x="6064502" y="4643782"/>
                <a:ext cx="1371600" cy="1777682"/>
                <a:chOff x="6064502" y="4643782"/>
                <a:chExt cx="1371600" cy="1777682"/>
              </a:xfrm>
            </p:grpSpPr>
            <p:sp>
              <p:nvSpPr>
                <p:cNvPr id="178" name="Oval 177"/>
                <p:cNvSpPr/>
                <p:nvPr/>
              </p:nvSpPr>
              <p:spPr>
                <a:xfrm>
                  <a:off x="6293102" y="5323232"/>
                  <a:ext cx="685800" cy="685800"/>
                </a:xfrm>
                <a:prstGeom prst="ellipse">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i="1" dirty="0">
                      <a:solidFill>
                        <a:schemeClr val="bg1"/>
                      </a:solidFill>
                    </a:rPr>
                    <a:t>f</a:t>
                  </a:r>
                  <a:r>
                    <a:rPr lang="en-US" sz="2400" i="1" baseline="-25000" dirty="0" smtClean="0">
                      <a:solidFill>
                        <a:schemeClr val="bg1"/>
                      </a:solidFill>
                    </a:rPr>
                    <a:t>i+1</a:t>
                  </a:r>
                </a:p>
              </p:txBody>
            </p:sp>
            <p:grpSp>
              <p:nvGrpSpPr>
                <p:cNvPr id="179" name="Group 178"/>
                <p:cNvGrpSpPr/>
                <p:nvPr/>
              </p:nvGrpSpPr>
              <p:grpSpPr>
                <a:xfrm flipV="1">
                  <a:off x="6064502" y="5126064"/>
                  <a:ext cx="1371600" cy="1295400"/>
                  <a:chOff x="1219200" y="3581400"/>
                  <a:chExt cx="1371600" cy="1295400"/>
                </a:xfrm>
              </p:grpSpPr>
              <p:cxnSp>
                <p:nvCxnSpPr>
                  <p:cNvPr id="186" name="Straight Connector 185"/>
                  <p:cNvCxnSpPr/>
                  <p:nvPr/>
                </p:nvCxnSpPr>
                <p:spPr>
                  <a:xfrm>
                    <a:off x="1219200" y="3581400"/>
                    <a:ext cx="1087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a:off x="2306782" y="3581400"/>
                    <a:ext cx="284018" cy="12954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a:endCxn id="178" idx="0"/>
                  </p:cNvCxnSpPr>
                  <p:nvPr/>
                </p:nvCxnSpPr>
                <p:spPr>
                  <a:xfrm>
                    <a:off x="1790700" y="3581400"/>
                    <a:ext cx="0" cy="4191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180" name="Group 179"/>
                <p:cNvGrpSpPr/>
                <p:nvPr/>
              </p:nvGrpSpPr>
              <p:grpSpPr>
                <a:xfrm flipV="1">
                  <a:off x="6064502" y="4643782"/>
                  <a:ext cx="1371600" cy="1555750"/>
                  <a:chOff x="1219200" y="3810000"/>
                  <a:chExt cx="1371600" cy="1555750"/>
                </a:xfrm>
              </p:grpSpPr>
              <p:cxnSp>
                <p:nvCxnSpPr>
                  <p:cNvPr id="181" name="Straight Connector 180"/>
                  <p:cNvCxnSpPr/>
                  <p:nvPr/>
                </p:nvCxnSpPr>
                <p:spPr>
                  <a:xfrm>
                    <a:off x="1981200" y="5181600"/>
                    <a:ext cx="325582"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a:xfrm>
                    <a:off x="1790700" y="4700588"/>
                    <a:ext cx="0" cy="36576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1219200" y="5181600"/>
                    <a:ext cx="381000"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p:nvPr/>
                </p:nvCxnSpPr>
                <p:spPr>
                  <a:xfrm flipV="1">
                    <a:off x="2306782" y="3810000"/>
                    <a:ext cx="284018" cy="13716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85" name="TextBox 184"/>
                  <p:cNvSpPr txBox="1"/>
                  <p:nvPr/>
                </p:nvSpPr>
                <p:spPr>
                  <a:xfrm>
                    <a:off x="1637613" y="4996418"/>
                    <a:ext cx="306174" cy="369332"/>
                  </a:xfrm>
                  <a:prstGeom prst="rect">
                    <a:avLst/>
                  </a:prstGeom>
                  <a:noFill/>
                </p:spPr>
                <p:txBody>
                  <a:bodyPr wrap="none" lIns="0" tIns="0" rIns="0" bIns="0" rtlCol="0" anchor="t" anchorCtr="0">
                    <a:spAutoFit/>
                  </a:bodyPr>
                  <a:lstStyle/>
                  <a:p>
                    <a:r>
                      <a:rPr lang="en-US" sz="2400" dirty="0" smtClean="0"/>
                      <a:t>⊕</a:t>
                    </a:r>
                    <a:endParaRPr lang="en-US" sz="3200" dirty="0" smtClean="0"/>
                  </a:p>
                </p:txBody>
              </p:sp>
            </p:grpSp>
          </p:grpSp>
        </p:grpSp>
      </p:grpSp>
      <p:sp>
        <p:nvSpPr>
          <p:cNvPr id="7" name="Slide Number Placeholder 6"/>
          <p:cNvSpPr>
            <a:spLocks noGrp="1"/>
          </p:cNvSpPr>
          <p:nvPr>
            <p:ph type="sldNum" sz="quarter" idx="12"/>
          </p:nvPr>
        </p:nvSpPr>
        <p:spPr/>
        <p:txBody>
          <a:bodyPr/>
          <a:lstStyle/>
          <a:p>
            <a:fld id="{A887439D-C917-4EDB-AE93-DD258BDEFED5}" type="slidenum">
              <a:rPr lang="en-US" smtClean="0"/>
              <a:t>9</a:t>
            </a:fld>
            <a:endParaRPr lang="en-US" dirty="0"/>
          </a:p>
        </p:txBody>
      </p:sp>
      <p:sp>
        <p:nvSpPr>
          <p:cNvPr id="9" name="Rectangle 8"/>
          <p:cNvSpPr/>
          <p:nvPr/>
        </p:nvSpPr>
        <p:spPr>
          <a:xfrm>
            <a:off x="5562600" y="2812999"/>
            <a:ext cx="3028576" cy="3985236"/>
          </a:xfrm>
          <a:prstGeom prst="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Tree>
    <p:extLst>
      <p:ext uri="{BB962C8B-B14F-4D97-AF65-F5344CB8AC3E}">
        <p14:creationId xmlns:p14="http://schemas.microsoft.com/office/powerpoint/2010/main" val="275809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QaEgROsvYJr9WlM1wRei0f"/>
</p:tagLst>
</file>

<file path=ppt/tags/tag10.xml><?xml version="1.0" encoding="utf-8"?>
<p:tagLst xmlns:a="http://schemas.openxmlformats.org/drawingml/2006/main" xmlns:r="http://schemas.openxmlformats.org/officeDocument/2006/relationships" xmlns:p="http://schemas.openxmlformats.org/presentationml/2006/main">
  <p:tag name="DVSHAPEID" val="BkSMneHn7yrNI37IUbHZbP"/>
</p:tagLst>
</file>

<file path=ppt/tags/tag11.xml><?xml version="1.0" encoding="utf-8"?>
<p:tagLst xmlns:a="http://schemas.openxmlformats.org/drawingml/2006/main" xmlns:r="http://schemas.openxmlformats.org/officeDocument/2006/relationships" xmlns:p="http://schemas.openxmlformats.org/presentationml/2006/main">
  <p:tag name="DVSHAPEID" val="iYisUkgadgIqnX8zZu7Ppp"/>
</p:tagLst>
</file>

<file path=ppt/tags/tag12.xml><?xml version="1.0" encoding="utf-8"?>
<p:tagLst xmlns:a="http://schemas.openxmlformats.org/drawingml/2006/main" xmlns:r="http://schemas.openxmlformats.org/officeDocument/2006/relationships" xmlns:p="http://schemas.openxmlformats.org/presentationml/2006/main">
  <p:tag name="DVSHAPEID" val="PFyrKHrIYTvM1UtVkn7Xkb"/>
</p:tagLst>
</file>

<file path=ppt/tags/tag13.xml><?xml version="1.0" encoding="utf-8"?>
<p:tagLst xmlns:a="http://schemas.openxmlformats.org/drawingml/2006/main" xmlns:r="http://schemas.openxmlformats.org/officeDocument/2006/relationships" xmlns:p="http://schemas.openxmlformats.org/presentationml/2006/main">
  <p:tag name="DVSHAPEID" val="5iF9AlbcRmpT8DUszyJvhO"/>
</p:tagLst>
</file>

<file path=ppt/tags/tag14.xml><?xml version="1.0" encoding="utf-8"?>
<p:tagLst xmlns:a="http://schemas.openxmlformats.org/drawingml/2006/main" xmlns:r="http://schemas.openxmlformats.org/officeDocument/2006/relationships" xmlns:p="http://schemas.openxmlformats.org/presentationml/2006/main">
  <p:tag name="DVSHAPEID" val="VBWe54aJHs4EAfMB75wL18"/>
</p:tagLst>
</file>

<file path=ppt/tags/tag15.xml><?xml version="1.0" encoding="utf-8"?>
<p:tagLst xmlns:a="http://schemas.openxmlformats.org/drawingml/2006/main" xmlns:r="http://schemas.openxmlformats.org/officeDocument/2006/relationships" xmlns:p="http://schemas.openxmlformats.org/presentationml/2006/main">
  <p:tag name="DVSHAPEID" val="m8LQ0RNyeOUgm4dmg727FX"/>
</p:tagLst>
</file>

<file path=ppt/tags/tag16.xml><?xml version="1.0" encoding="utf-8"?>
<p:tagLst xmlns:a="http://schemas.openxmlformats.org/drawingml/2006/main" xmlns:r="http://schemas.openxmlformats.org/officeDocument/2006/relationships" xmlns:p="http://schemas.openxmlformats.org/presentationml/2006/main">
  <p:tag name="DVSHAPEID" val="Ot2EGYrDYvMNeOse3jW8eg"/>
</p:tagLst>
</file>

<file path=ppt/tags/tag17.xml><?xml version="1.0" encoding="utf-8"?>
<p:tagLst xmlns:a="http://schemas.openxmlformats.org/drawingml/2006/main" xmlns:r="http://schemas.openxmlformats.org/officeDocument/2006/relationships" xmlns:p="http://schemas.openxmlformats.org/presentationml/2006/main">
  <p:tag name="DVSHAPEID" val="KjTHnLPpJTtpjhOmaO7APo"/>
</p:tagLst>
</file>

<file path=ppt/tags/tag18.xml><?xml version="1.0" encoding="utf-8"?>
<p:tagLst xmlns:a="http://schemas.openxmlformats.org/drawingml/2006/main" xmlns:r="http://schemas.openxmlformats.org/officeDocument/2006/relationships" xmlns:p="http://schemas.openxmlformats.org/presentationml/2006/main">
  <p:tag name="DVSHAPEID" val="uzPoT13JbwJyJILYBGNzMS"/>
</p:tagLst>
</file>

<file path=ppt/tags/tag19.xml><?xml version="1.0" encoding="utf-8"?>
<p:tagLst xmlns:a="http://schemas.openxmlformats.org/drawingml/2006/main" xmlns:r="http://schemas.openxmlformats.org/officeDocument/2006/relationships" xmlns:p="http://schemas.openxmlformats.org/presentationml/2006/main">
  <p:tag name="DVSHAPEID" val="jPuaqH871DqlPjSYRNl0IW"/>
</p:tagLst>
</file>

<file path=ppt/tags/tag2.xml><?xml version="1.0" encoding="utf-8"?>
<p:tagLst xmlns:a="http://schemas.openxmlformats.org/drawingml/2006/main" xmlns:r="http://schemas.openxmlformats.org/officeDocument/2006/relationships" xmlns:p="http://schemas.openxmlformats.org/presentationml/2006/main">
  <p:tag name="DVSHAPEID" val="Eo2HWuJV9V0smEon833pS8"/>
</p:tagLst>
</file>

<file path=ppt/tags/tag20.xml><?xml version="1.0" encoding="utf-8"?>
<p:tagLst xmlns:a="http://schemas.openxmlformats.org/drawingml/2006/main" xmlns:r="http://schemas.openxmlformats.org/officeDocument/2006/relationships" xmlns:p="http://schemas.openxmlformats.org/presentationml/2006/main">
  <p:tag name="DVSHAPEID" val="FLy5AbdqNgCBf0UJBmA3u6"/>
</p:tagLst>
</file>

<file path=ppt/tags/tag21.xml><?xml version="1.0" encoding="utf-8"?>
<p:tagLst xmlns:a="http://schemas.openxmlformats.org/drawingml/2006/main" xmlns:r="http://schemas.openxmlformats.org/officeDocument/2006/relationships" xmlns:p="http://schemas.openxmlformats.org/presentationml/2006/main">
  <p:tag name="DVSHAPEID" val="8nSs6CO0dMam9JBk6XUBQ9"/>
</p:tagLst>
</file>

<file path=ppt/tags/tag22.xml><?xml version="1.0" encoding="utf-8"?>
<p:tagLst xmlns:a="http://schemas.openxmlformats.org/drawingml/2006/main" xmlns:r="http://schemas.openxmlformats.org/officeDocument/2006/relationships" xmlns:p="http://schemas.openxmlformats.org/presentationml/2006/main">
  <p:tag name="DVSHAPEID" val="Je3R47cZpEszDac84BBM3Q"/>
</p:tagLst>
</file>

<file path=ppt/tags/tag23.xml><?xml version="1.0" encoding="utf-8"?>
<p:tagLst xmlns:a="http://schemas.openxmlformats.org/drawingml/2006/main" xmlns:r="http://schemas.openxmlformats.org/officeDocument/2006/relationships" xmlns:p="http://schemas.openxmlformats.org/presentationml/2006/main">
  <p:tag name="DVSHAPEID" val="rTRa7ggC9TgYEEpfxHOdmv"/>
</p:tagLst>
</file>

<file path=ppt/tags/tag24.xml><?xml version="1.0" encoding="utf-8"?>
<p:tagLst xmlns:a="http://schemas.openxmlformats.org/drawingml/2006/main" xmlns:r="http://schemas.openxmlformats.org/officeDocument/2006/relationships" xmlns:p="http://schemas.openxmlformats.org/presentationml/2006/main">
  <p:tag name="DVSHAPEID" val="Uz6r8XTiZ36SNaZT0VJNvz"/>
</p:tagLst>
</file>

<file path=ppt/tags/tag25.xml><?xml version="1.0" encoding="utf-8"?>
<p:tagLst xmlns:a="http://schemas.openxmlformats.org/drawingml/2006/main" xmlns:r="http://schemas.openxmlformats.org/officeDocument/2006/relationships" xmlns:p="http://schemas.openxmlformats.org/presentationml/2006/main">
  <p:tag name="DVSHAPEID" val="jFvyJO4UYPuVYh4G8iJQUc"/>
</p:tagLst>
</file>

<file path=ppt/tags/tag26.xml><?xml version="1.0" encoding="utf-8"?>
<p:tagLst xmlns:a="http://schemas.openxmlformats.org/drawingml/2006/main" xmlns:r="http://schemas.openxmlformats.org/officeDocument/2006/relationships" xmlns:p="http://schemas.openxmlformats.org/presentationml/2006/main">
  <p:tag name="DVSHAPEID" val="FaDbSJvOQYWtWxGbyfln2P"/>
</p:tagLst>
</file>

<file path=ppt/tags/tag27.xml><?xml version="1.0" encoding="utf-8"?>
<p:tagLst xmlns:a="http://schemas.openxmlformats.org/drawingml/2006/main" xmlns:r="http://schemas.openxmlformats.org/officeDocument/2006/relationships" xmlns:p="http://schemas.openxmlformats.org/presentationml/2006/main">
  <p:tag name="DVSHAPEID" val="XdmHq0BQ1hpzXQZzFl9NZa"/>
</p:tagLst>
</file>

<file path=ppt/tags/tag28.xml><?xml version="1.0" encoding="utf-8"?>
<p:tagLst xmlns:a="http://schemas.openxmlformats.org/drawingml/2006/main" xmlns:r="http://schemas.openxmlformats.org/officeDocument/2006/relationships" xmlns:p="http://schemas.openxmlformats.org/presentationml/2006/main">
  <p:tag name="DVSHAPEID" val="DT3wRDPQI7iQcqObivc0XF"/>
</p:tagLst>
</file>

<file path=ppt/tags/tag29.xml><?xml version="1.0" encoding="utf-8"?>
<p:tagLst xmlns:a="http://schemas.openxmlformats.org/drawingml/2006/main" xmlns:r="http://schemas.openxmlformats.org/officeDocument/2006/relationships" xmlns:p="http://schemas.openxmlformats.org/presentationml/2006/main">
  <p:tag name="DVSHAPEID" val="4mzPbYz0efPNzsEU8Y1bzh"/>
</p:tagLst>
</file>

<file path=ppt/tags/tag3.xml><?xml version="1.0" encoding="utf-8"?>
<p:tagLst xmlns:a="http://schemas.openxmlformats.org/drawingml/2006/main" xmlns:r="http://schemas.openxmlformats.org/officeDocument/2006/relationships" xmlns:p="http://schemas.openxmlformats.org/presentationml/2006/main">
  <p:tag name="DVSHAPEID" val="Gqvo4Ium2FZAvgeaSXL2Av"/>
</p:tagLst>
</file>

<file path=ppt/tags/tag30.xml><?xml version="1.0" encoding="utf-8"?>
<p:tagLst xmlns:a="http://schemas.openxmlformats.org/drawingml/2006/main" xmlns:r="http://schemas.openxmlformats.org/officeDocument/2006/relationships" xmlns:p="http://schemas.openxmlformats.org/presentationml/2006/main">
  <p:tag name="DVSHAPEID" val="h7EzKt2EAZdYPGW2rQgHT3"/>
</p:tagLst>
</file>

<file path=ppt/tags/tag31.xml><?xml version="1.0" encoding="utf-8"?>
<p:tagLst xmlns:a="http://schemas.openxmlformats.org/drawingml/2006/main" xmlns:r="http://schemas.openxmlformats.org/officeDocument/2006/relationships" xmlns:p="http://schemas.openxmlformats.org/presentationml/2006/main">
  <p:tag name="DVSHAPEID" val="1oQmxoneZL6N5saCe5YAEQ"/>
</p:tagLst>
</file>

<file path=ppt/tags/tag32.xml><?xml version="1.0" encoding="utf-8"?>
<p:tagLst xmlns:a="http://schemas.openxmlformats.org/drawingml/2006/main" xmlns:r="http://schemas.openxmlformats.org/officeDocument/2006/relationships" xmlns:p="http://schemas.openxmlformats.org/presentationml/2006/main">
  <p:tag name="DVSHAPEID" val="ABDXY5xaURne6gJoWDgm0r"/>
</p:tagLst>
</file>

<file path=ppt/tags/tag33.xml><?xml version="1.0" encoding="utf-8"?>
<p:tagLst xmlns:a="http://schemas.openxmlformats.org/drawingml/2006/main" xmlns:r="http://schemas.openxmlformats.org/officeDocument/2006/relationships" xmlns:p="http://schemas.openxmlformats.org/presentationml/2006/main">
  <p:tag name="DVSHAPEID" val="S2BtRPCaIjobNfIzphGORe"/>
</p:tagLst>
</file>

<file path=ppt/tags/tag34.xml><?xml version="1.0" encoding="utf-8"?>
<p:tagLst xmlns:a="http://schemas.openxmlformats.org/drawingml/2006/main" xmlns:r="http://schemas.openxmlformats.org/officeDocument/2006/relationships" xmlns:p="http://schemas.openxmlformats.org/presentationml/2006/main">
  <p:tag name="DVSHAPEID" val="pRmUTP9kjiP9IBlueIyK93"/>
</p:tagLst>
</file>

<file path=ppt/tags/tag35.xml><?xml version="1.0" encoding="utf-8"?>
<p:tagLst xmlns:a="http://schemas.openxmlformats.org/drawingml/2006/main" xmlns:r="http://schemas.openxmlformats.org/officeDocument/2006/relationships" xmlns:p="http://schemas.openxmlformats.org/presentationml/2006/main">
  <p:tag name="DVSHAPEID" val="PVstFmeZFbADCK7WVM1n06"/>
</p:tagLst>
</file>

<file path=ppt/tags/tag36.xml><?xml version="1.0" encoding="utf-8"?>
<p:tagLst xmlns:a="http://schemas.openxmlformats.org/drawingml/2006/main" xmlns:r="http://schemas.openxmlformats.org/officeDocument/2006/relationships" xmlns:p="http://schemas.openxmlformats.org/presentationml/2006/main">
  <p:tag name="DVSHAPEID" val="lEw7eV3Yf65l1rspaM6kCE"/>
</p:tagLst>
</file>

<file path=ppt/tags/tag37.xml><?xml version="1.0" encoding="utf-8"?>
<p:tagLst xmlns:a="http://schemas.openxmlformats.org/drawingml/2006/main" xmlns:r="http://schemas.openxmlformats.org/officeDocument/2006/relationships" xmlns:p="http://schemas.openxmlformats.org/presentationml/2006/main">
  <p:tag name="DVSHAPEID" val="z4ZAniMMJL3JzNWx8jWGWt"/>
</p:tagLst>
</file>

<file path=ppt/tags/tag38.xml><?xml version="1.0" encoding="utf-8"?>
<p:tagLst xmlns:a="http://schemas.openxmlformats.org/drawingml/2006/main" xmlns:r="http://schemas.openxmlformats.org/officeDocument/2006/relationships" xmlns:p="http://schemas.openxmlformats.org/presentationml/2006/main">
  <p:tag name="DVSHAPEID" val="ygJGtwBehFtG5s8EyLctmk"/>
</p:tagLst>
</file>

<file path=ppt/tags/tag39.xml><?xml version="1.0" encoding="utf-8"?>
<p:tagLst xmlns:a="http://schemas.openxmlformats.org/drawingml/2006/main" xmlns:r="http://schemas.openxmlformats.org/officeDocument/2006/relationships" xmlns:p="http://schemas.openxmlformats.org/presentationml/2006/main">
  <p:tag name="DVSHAPEID" val="hhREtCENoVH5wIQHOgavto"/>
</p:tagLst>
</file>

<file path=ppt/tags/tag4.xml><?xml version="1.0" encoding="utf-8"?>
<p:tagLst xmlns:a="http://schemas.openxmlformats.org/drawingml/2006/main" xmlns:r="http://schemas.openxmlformats.org/officeDocument/2006/relationships" xmlns:p="http://schemas.openxmlformats.org/presentationml/2006/main">
  <p:tag name="DVSHAPEID" val="8tY7C9JbeBmvHCbxp1qMTk"/>
</p:tagLst>
</file>

<file path=ppt/tags/tag40.xml><?xml version="1.0" encoding="utf-8"?>
<p:tagLst xmlns:a="http://schemas.openxmlformats.org/drawingml/2006/main" xmlns:r="http://schemas.openxmlformats.org/officeDocument/2006/relationships" xmlns:p="http://schemas.openxmlformats.org/presentationml/2006/main">
  <p:tag name="DVSHAPEID" val="fTIuptKbut6eYrOP3ZAuhy"/>
</p:tagLst>
</file>

<file path=ppt/tags/tag41.xml><?xml version="1.0" encoding="utf-8"?>
<p:tagLst xmlns:a="http://schemas.openxmlformats.org/drawingml/2006/main" xmlns:r="http://schemas.openxmlformats.org/officeDocument/2006/relationships" xmlns:p="http://schemas.openxmlformats.org/presentationml/2006/main">
  <p:tag name="DVSHAPEID" val="YZVqNQWWiRQT1YWYca2dre"/>
</p:tagLst>
</file>

<file path=ppt/tags/tag42.xml><?xml version="1.0" encoding="utf-8"?>
<p:tagLst xmlns:a="http://schemas.openxmlformats.org/drawingml/2006/main" xmlns:r="http://schemas.openxmlformats.org/officeDocument/2006/relationships" xmlns:p="http://schemas.openxmlformats.org/presentationml/2006/main">
  <p:tag name="DVSHAPEID" val="YhJpSYcbVZ7HUIyZGTeyaf"/>
</p:tagLst>
</file>

<file path=ppt/tags/tag43.xml><?xml version="1.0" encoding="utf-8"?>
<p:tagLst xmlns:a="http://schemas.openxmlformats.org/drawingml/2006/main" xmlns:r="http://schemas.openxmlformats.org/officeDocument/2006/relationships" xmlns:p="http://schemas.openxmlformats.org/presentationml/2006/main">
  <p:tag name="DVSHAPEID" val="o5pQS4Mpr36K1EGnYXJ7WQ"/>
</p:tagLst>
</file>

<file path=ppt/tags/tag44.xml><?xml version="1.0" encoding="utf-8"?>
<p:tagLst xmlns:a="http://schemas.openxmlformats.org/drawingml/2006/main" xmlns:r="http://schemas.openxmlformats.org/officeDocument/2006/relationships" xmlns:p="http://schemas.openxmlformats.org/presentationml/2006/main">
  <p:tag name="DVSHAPEID" val="Mk4dpdt8ZS4JTEZ268ovx3"/>
</p:tagLst>
</file>

<file path=ppt/tags/tag45.xml><?xml version="1.0" encoding="utf-8"?>
<p:tagLst xmlns:a="http://schemas.openxmlformats.org/drawingml/2006/main" xmlns:r="http://schemas.openxmlformats.org/officeDocument/2006/relationships" xmlns:p="http://schemas.openxmlformats.org/presentationml/2006/main">
  <p:tag name="DVSHAPEID" val="A9HUjiVgO3ixj5MFEzWj4d"/>
</p:tagLst>
</file>

<file path=ppt/tags/tag46.xml><?xml version="1.0" encoding="utf-8"?>
<p:tagLst xmlns:a="http://schemas.openxmlformats.org/drawingml/2006/main" xmlns:r="http://schemas.openxmlformats.org/officeDocument/2006/relationships" xmlns:p="http://schemas.openxmlformats.org/presentationml/2006/main">
  <p:tag name="DVSHAPEID" val="GhL2oWRBIriIJUwvUadJ40"/>
</p:tagLst>
</file>

<file path=ppt/tags/tag47.xml><?xml version="1.0" encoding="utf-8"?>
<p:tagLst xmlns:a="http://schemas.openxmlformats.org/drawingml/2006/main" xmlns:r="http://schemas.openxmlformats.org/officeDocument/2006/relationships" xmlns:p="http://schemas.openxmlformats.org/presentationml/2006/main">
  <p:tag name="DVSHAPEID" val="rllUgrtPzeZmtp9hUZodlQ"/>
</p:tagLst>
</file>

<file path=ppt/tags/tag48.xml><?xml version="1.0" encoding="utf-8"?>
<p:tagLst xmlns:a="http://schemas.openxmlformats.org/drawingml/2006/main" xmlns:r="http://schemas.openxmlformats.org/officeDocument/2006/relationships" xmlns:p="http://schemas.openxmlformats.org/presentationml/2006/main">
  <p:tag name="DVSHAPEID" val="eAmR89EL5l9FQpGuGq7SR3"/>
</p:tagLst>
</file>

<file path=ppt/tags/tag49.xml><?xml version="1.0" encoding="utf-8"?>
<p:tagLst xmlns:a="http://schemas.openxmlformats.org/drawingml/2006/main" xmlns:r="http://schemas.openxmlformats.org/officeDocument/2006/relationships" xmlns:p="http://schemas.openxmlformats.org/presentationml/2006/main">
  <p:tag name="DVSHAPEID" val="Jmq6mDfekQFA6KxoijaO8D"/>
</p:tagLst>
</file>

<file path=ppt/tags/tag5.xml><?xml version="1.0" encoding="utf-8"?>
<p:tagLst xmlns:a="http://schemas.openxmlformats.org/drawingml/2006/main" xmlns:r="http://schemas.openxmlformats.org/officeDocument/2006/relationships" xmlns:p="http://schemas.openxmlformats.org/presentationml/2006/main">
  <p:tag name="DVSHAPEID" val="tM879Xa5DQyah1pW5lDQqn"/>
</p:tagLst>
</file>

<file path=ppt/tags/tag50.xml><?xml version="1.0" encoding="utf-8"?>
<p:tagLst xmlns:a="http://schemas.openxmlformats.org/drawingml/2006/main" xmlns:r="http://schemas.openxmlformats.org/officeDocument/2006/relationships" xmlns:p="http://schemas.openxmlformats.org/presentationml/2006/main">
  <p:tag name="DVSHAPEID" val="dNzJAqiX5sYaQ0q1N1vR0j"/>
</p:tagLst>
</file>

<file path=ppt/tags/tag51.xml><?xml version="1.0" encoding="utf-8"?>
<p:tagLst xmlns:a="http://schemas.openxmlformats.org/drawingml/2006/main" xmlns:r="http://schemas.openxmlformats.org/officeDocument/2006/relationships" xmlns:p="http://schemas.openxmlformats.org/presentationml/2006/main">
  <p:tag name="DVSHAPEID" val="0giWWh8NI3U59CxC3PVnKd"/>
</p:tagLst>
</file>

<file path=ppt/tags/tag52.xml><?xml version="1.0" encoding="utf-8"?>
<p:tagLst xmlns:a="http://schemas.openxmlformats.org/drawingml/2006/main" xmlns:r="http://schemas.openxmlformats.org/officeDocument/2006/relationships" xmlns:p="http://schemas.openxmlformats.org/presentationml/2006/main">
  <p:tag name="DVSHAPEID" val="BWTxXgw8ihDTNirDu1PiJV"/>
</p:tagLst>
</file>

<file path=ppt/tags/tag53.xml><?xml version="1.0" encoding="utf-8"?>
<p:tagLst xmlns:a="http://schemas.openxmlformats.org/drawingml/2006/main" xmlns:r="http://schemas.openxmlformats.org/officeDocument/2006/relationships" xmlns:p="http://schemas.openxmlformats.org/presentationml/2006/main">
  <p:tag name="DVSHAPEID" val="fLQOtaYFWDyNEm2okRhzLD"/>
</p:tagLst>
</file>

<file path=ppt/tags/tag54.xml><?xml version="1.0" encoding="utf-8"?>
<p:tagLst xmlns:a="http://schemas.openxmlformats.org/drawingml/2006/main" xmlns:r="http://schemas.openxmlformats.org/officeDocument/2006/relationships" xmlns:p="http://schemas.openxmlformats.org/presentationml/2006/main">
  <p:tag name="DVSHAPEID" val="rfPebplUxstGG8G9MlaCk0"/>
</p:tagLst>
</file>

<file path=ppt/tags/tag55.xml><?xml version="1.0" encoding="utf-8"?>
<p:tagLst xmlns:a="http://schemas.openxmlformats.org/drawingml/2006/main" xmlns:r="http://schemas.openxmlformats.org/officeDocument/2006/relationships" xmlns:p="http://schemas.openxmlformats.org/presentationml/2006/main">
  <p:tag name="DVSHAPEID" val="l0E4A5GY0a9CjBYfZzk255"/>
</p:tagLst>
</file>

<file path=ppt/tags/tag56.xml><?xml version="1.0" encoding="utf-8"?>
<p:tagLst xmlns:a="http://schemas.openxmlformats.org/drawingml/2006/main" xmlns:r="http://schemas.openxmlformats.org/officeDocument/2006/relationships" xmlns:p="http://schemas.openxmlformats.org/presentationml/2006/main">
  <p:tag name="DVSHAPEID" val="jYGUHa4Vo8jrTPA6Ofdzri"/>
</p:tagLst>
</file>

<file path=ppt/tags/tag57.xml><?xml version="1.0" encoding="utf-8"?>
<p:tagLst xmlns:a="http://schemas.openxmlformats.org/drawingml/2006/main" xmlns:r="http://schemas.openxmlformats.org/officeDocument/2006/relationships" xmlns:p="http://schemas.openxmlformats.org/presentationml/2006/main">
  <p:tag name="DVSHAPEID" val="w3O5axlBhiUfGFoGnvT5L1"/>
</p:tagLst>
</file>

<file path=ppt/tags/tag58.xml><?xml version="1.0" encoding="utf-8"?>
<p:tagLst xmlns:a="http://schemas.openxmlformats.org/drawingml/2006/main" xmlns:r="http://schemas.openxmlformats.org/officeDocument/2006/relationships" xmlns:p="http://schemas.openxmlformats.org/presentationml/2006/main">
  <p:tag name="DVSHAPEID" val="jSH9ETK5OwD1sC6C0wzNQ0"/>
</p:tagLst>
</file>

<file path=ppt/tags/tag59.xml><?xml version="1.0" encoding="utf-8"?>
<p:tagLst xmlns:a="http://schemas.openxmlformats.org/drawingml/2006/main" xmlns:r="http://schemas.openxmlformats.org/officeDocument/2006/relationships" xmlns:p="http://schemas.openxmlformats.org/presentationml/2006/main">
  <p:tag name="DVSHAPEID" val="wE9VI8RHFmxuKWn0TsQcto"/>
</p:tagLst>
</file>

<file path=ppt/tags/tag6.xml><?xml version="1.0" encoding="utf-8"?>
<p:tagLst xmlns:a="http://schemas.openxmlformats.org/drawingml/2006/main" xmlns:r="http://schemas.openxmlformats.org/officeDocument/2006/relationships" xmlns:p="http://schemas.openxmlformats.org/presentationml/2006/main">
  <p:tag name="DVSHAPEID" val="dZyBZkxJBNCN0cZvZL09Xw"/>
</p:tagLst>
</file>

<file path=ppt/tags/tag60.xml><?xml version="1.0" encoding="utf-8"?>
<p:tagLst xmlns:a="http://schemas.openxmlformats.org/drawingml/2006/main" xmlns:r="http://schemas.openxmlformats.org/officeDocument/2006/relationships" xmlns:p="http://schemas.openxmlformats.org/presentationml/2006/main">
  <p:tag name="DVSHAPEID" val="BFdLAKvmvXail30JaCd7Qh"/>
</p:tagLst>
</file>

<file path=ppt/tags/tag61.xml><?xml version="1.0" encoding="utf-8"?>
<p:tagLst xmlns:a="http://schemas.openxmlformats.org/drawingml/2006/main" xmlns:r="http://schemas.openxmlformats.org/officeDocument/2006/relationships" xmlns:p="http://schemas.openxmlformats.org/presentationml/2006/main">
  <p:tag name="DVSHAPEID" val="tXR9fZD7XEx72tHWx6cjRz"/>
</p:tagLst>
</file>

<file path=ppt/tags/tag62.xml><?xml version="1.0" encoding="utf-8"?>
<p:tagLst xmlns:a="http://schemas.openxmlformats.org/drawingml/2006/main" xmlns:r="http://schemas.openxmlformats.org/officeDocument/2006/relationships" xmlns:p="http://schemas.openxmlformats.org/presentationml/2006/main">
  <p:tag name="DVSHAPEID" val="ksAj0ahdYmykbgTqvvJoZw"/>
</p:tagLst>
</file>

<file path=ppt/tags/tag63.xml><?xml version="1.0" encoding="utf-8"?>
<p:tagLst xmlns:a="http://schemas.openxmlformats.org/drawingml/2006/main" xmlns:r="http://schemas.openxmlformats.org/officeDocument/2006/relationships" xmlns:p="http://schemas.openxmlformats.org/presentationml/2006/main">
  <p:tag name="DVSECTIONID" val="Y0V1Wiyq8TI2mgrCoimzhq"/>
</p:tagLst>
</file>

<file path=ppt/tags/tag7.xml><?xml version="1.0" encoding="utf-8"?>
<p:tagLst xmlns:a="http://schemas.openxmlformats.org/drawingml/2006/main" xmlns:r="http://schemas.openxmlformats.org/officeDocument/2006/relationships" xmlns:p="http://schemas.openxmlformats.org/presentationml/2006/main">
  <p:tag name="DVSHAPEID" val="Xxl98tW482U5y9yxXQxUeK"/>
</p:tagLst>
</file>

<file path=ppt/tags/tag8.xml><?xml version="1.0" encoding="utf-8"?>
<p:tagLst xmlns:a="http://schemas.openxmlformats.org/drawingml/2006/main" xmlns:r="http://schemas.openxmlformats.org/officeDocument/2006/relationships" xmlns:p="http://schemas.openxmlformats.org/presentationml/2006/main">
  <p:tag name="DVSHAPEID" val="oP2pIhzqOomffMJobGx7WB"/>
</p:tagLst>
</file>

<file path=ppt/tags/tag9.xml><?xml version="1.0" encoding="utf-8"?>
<p:tagLst xmlns:a="http://schemas.openxmlformats.org/drawingml/2006/main" xmlns:r="http://schemas.openxmlformats.org/officeDocument/2006/relationships" xmlns:p="http://schemas.openxmlformats.org/presentationml/2006/main">
  <p:tag name="DVSHAPEID" val="7Zh0mnJPcxXhtguRpmTGSG"/>
</p:tagLst>
</file>

<file path=ppt/theme/theme1.xml><?xml version="1.0" encoding="utf-8"?>
<a:theme xmlns:a="http://schemas.openxmlformats.org/drawingml/2006/main" name="template">
  <a:themeElements>
    <a:clrScheme name="DBrumley201205 1">
      <a:dk1>
        <a:srgbClr val="000000"/>
      </a:dk1>
      <a:lt1>
        <a:srgbClr val="FFFFFF"/>
      </a:lt1>
      <a:dk2>
        <a:srgbClr val="990000"/>
      </a:dk2>
      <a:lt2>
        <a:srgbClr val="E3E1E1"/>
      </a:lt2>
      <a:accent1>
        <a:srgbClr val="990000"/>
      </a:accent1>
      <a:accent2>
        <a:srgbClr val="E47932"/>
      </a:accent2>
      <a:accent3>
        <a:srgbClr val="00709E"/>
      </a:accent3>
      <a:accent4>
        <a:srgbClr val="595A5A"/>
      </a:accent4>
      <a:accent5>
        <a:srgbClr val="009446"/>
      </a:accent5>
      <a:accent6>
        <a:srgbClr val="936241"/>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28575" cap="rnd" cmpd="sng">
          <a:noFill/>
          <a:prstDash val="solid"/>
          <a:miter lim="800000"/>
        </a:ln>
        <a:effectLst/>
      </a:spPr>
      <a:bodyPr wrap="square" lIns="0" tIns="0" rIns="0" bIns="0" rtlCol="0" anchor="ctr" anchorCtr="1">
        <a:noAutofit/>
      </a:bodyPr>
      <a:lstStyle>
        <a:defPPr algn="ctr">
          <a:defRPr sz="24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28575" cap="rnd" cmpd="sng">
          <a:solidFill>
            <a:schemeClr val="tx1"/>
          </a:solidFill>
          <a:miter lim="800000"/>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nchor="t" anchorCtr="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2650</Words>
  <Application>Microsoft Office PowerPoint</Application>
  <PresentationFormat>On-screen Show (4:3)</PresentationFormat>
  <Paragraphs>827</Paragraphs>
  <Slides>57</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Cambria</vt:lpstr>
      <vt:lpstr>Courier New</vt:lpstr>
      <vt:lpstr>Symbol</vt:lpstr>
      <vt:lpstr>Wingdings</vt:lpstr>
      <vt:lpstr>template</vt:lpstr>
      <vt:lpstr>Cryptography: Block Ciphers</vt:lpstr>
      <vt:lpstr>What is a block cipher?</vt:lpstr>
      <vt:lpstr>Stream Ciphers</vt:lpstr>
      <vt:lpstr>Block ciphers built by iteration</vt:lpstr>
      <vt:lpstr>Performance: Stream vs. block ciphers</vt:lpstr>
      <vt:lpstr>Block ciphers</vt:lpstr>
      <vt:lpstr>History of DES</vt:lpstr>
      <vt:lpstr>DES: core idea – Feistel network</vt:lpstr>
      <vt:lpstr>Feistel network - inverse</vt:lpstr>
      <vt:lpstr>Decryption circuit</vt:lpstr>
      <vt:lpstr>DES: 16 round Feistel network</vt:lpstr>
      <vt:lpstr>The function F(ki, x)</vt:lpstr>
      <vt:lpstr>The S-boxes</vt:lpstr>
      <vt:lpstr>The S-boxes</vt:lpstr>
      <vt:lpstr>Block cipher attacks</vt:lpstr>
      <vt:lpstr>Exhaustive Search for block cipher key</vt:lpstr>
      <vt:lpstr>DES challenge</vt:lpstr>
      <vt:lpstr>Strengthening DES</vt:lpstr>
      <vt:lpstr>Why not 2DES?</vt:lpstr>
      <vt:lpstr>Meet in the middle attack</vt:lpstr>
      <vt:lpstr>Meet in the middle attack</vt:lpstr>
      <vt:lpstr>Meet in the middle attack</vt:lpstr>
      <vt:lpstr>Meet in the middle attack</vt:lpstr>
      <vt:lpstr>Method 2:   DESX</vt:lpstr>
      <vt:lpstr>Attacks on the implementation</vt:lpstr>
      <vt:lpstr>Block ciphers</vt:lpstr>
      <vt:lpstr>The AES process</vt:lpstr>
      <vt:lpstr>AES core idea: Subs-Perm network</vt:lpstr>
      <vt:lpstr>Modes of operation</vt:lpstr>
      <vt:lpstr>Recall: Semantic security under CPA</vt:lpstr>
      <vt:lpstr>Nonce-based encryption</vt:lpstr>
      <vt:lpstr>Nonce-based encryption</vt:lpstr>
      <vt:lpstr>Stateful Semantic security under CPA</vt:lpstr>
      <vt:lpstr>Stateless Semantic security under CPA</vt:lpstr>
      <vt:lpstr>Electronic Code Book (ECB) Mode</vt:lpstr>
      <vt:lpstr>Can ECB be secure?</vt:lpstr>
      <vt:lpstr>Can ECB be secure</vt:lpstr>
      <vt:lpstr>What can possibly go wrong?</vt:lpstr>
      <vt:lpstr>Semantic security for ECB mode</vt:lpstr>
      <vt:lpstr>Stateful Counter Mode</vt:lpstr>
      <vt:lpstr>Stateful Counter Mode is Secure</vt:lpstr>
      <vt:lpstr>From Bellare and Rogaway</vt:lpstr>
      <vt:lpstr>Stateless Counter Mode</vt:lpstr>
      <vt:lpstr>Cipher block chaining mode (CBC)</vt:lpstr>
      <vt:lpstr>Attack on CBC with Predictable IV</vt:lpstr>
      <vt:lpstr>CBC: padding</vt:lpstr>
      <vt:lpstr>Cipher block chaining mode (CBC)</vt:lpstr>
      <vt:lpstr>A Simplified Example (Motivated from TLS)</vt:lpstr>
      <vt:lpstr>Sample CBC Attack (motivated from real TLS vulnerability)</vt:lpstr>
      <vt:lpstr>Padding Oracle</vt:lpstr>
      <vt:lpstr>Padding oracle via timing OpenSSL</vt:lpstr>
      <vt:lpstr>Using a padding oracle   (CBC encryption)</vt:lpstr>
      <vt:lpstr>Using a padding oracle</vt:lpstr>
      <vt:lpstr>Using a padding oracle</vt:lpstr>
      <vt:lpstr>IMAP over TLS</vt:lpstr>
      <vt:lpstr>Lessons</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2014-10-21T14:12:36Z</dcterms:created>
  <dcterms:modified xsi:type="dcterms:W3CDTF">2014-10-21T14:18:19Z</dcterms:modified>
</cp:coreProperties>
</file>