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6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6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6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6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67.xml" ContentType="application/vnd.openxmlformats-officedocument.presentationml.tags+xml"/>
  <Override PartName="/ppt/notesSlides/notesSlide14.xml" ContentType="application/vnd.openxmlformats-officedocument.presentationml.notesSlide+xml"/>
  <Override PartName="/ppt/tags/tag268.xml" ContentType="application/vnd.openxmlformats-officedocument.presentationml.tags+xml"/>
  <Override PartName="/ppt/notesSlides/notesSlide15.xml" ContentType="application/vnd.openxmlformats-officedocument.presentationml.notesSlide+xml"/>
  <Override PartName="/ppt/tags/tag269.xml" ContentType="application/vnd.openxmlformats-officedocument.presentationml.tags+xml"/>
  <Override PartName="/ppt/notesSlides/notesSlide16.xml" ContentType="application/vnd.openxmlformats-officedocument.presentationml.notesSlide+xml"/>
  <Override PartName="/ppt/tags/tag270.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71.xml" ContentType="application/vnd.openxmlformats-officedocument.presentationml.tags+xml"/>
  <Override PartName="/ppt/notesSlides/notesSlide19.xml" ContentType="application/vnd.openxmlformats-officedocument.presentationml.notesSlide+xml"/>
  <Override PartName="/ppt/tags/tag272.xml" ContentType="application/vnd.openxmlformats-officedocument.presentationml.tags+xml"/>
  <Override PartName="/ppt/notesSlides/notesSlide20.xml" ContentType="application/vnd.openxmlformats-officedocument.presentationml.notesSlide+xml"/>
  <Override PartName="/ppt/tags/tag27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7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75.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276.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277.xml" ContentType="application/vnd.openxmlformats-officedocument.presentationml.tags+xml"/>
  <Override PartName="/ppt/notesSlides/notesSlide39.xml" ContentType="application/vnd.openxmlformats-officedocument.presentationml.notesSlide+xml"/>
  <Override PartName="/ppt/tags/tag278.xml" ContentType="application/vnd.openxmlformats-officedocument.presentationml.tags+xml"/>
  <Override PartName="/ppt/notesSlides/notesSlide40.xml" ContentType="application/vnd.openxmlformats-officedocument.presentationml.notesSlide+xml"/>
  <Override PartName="/ppt/tags/tag279.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280.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281.xml" ContentType="application/vnd.openxmlformats-officedocument.presentationml.tags+xml"/>
  <Override PartName="/ppt/notesSlides/notesSlide50.xml" ContentType="application/vnd.openxmlformats-officedocument.presentationml.notesSlide+xml"/>
  <Override PartName="/ppt/tags/tag282.xml" ContentType="application/vnd.openxmlformats-officedocument.presentationml.tags+xml"/>
  <Override PartName="/ppt/notesSlides/notesSlide51.xml" ContentType="application/vnd.openxmlformats-officedocument.presentationml.notesSlide+xml"/>
  <Override PartName="/ppt/tags/tag283.xml" ContentType="application/vnd.openxmlformats-officedocument.presentationml.tags+xml"/>
  <Override PartName="/ppt/notesSlides/notesSlide52.xml" ContentType="application/vnd.openxmlformats-officedocument.presentationml.notesSlide+xml"/>
  <Override PartName="/ppt/tags/tag284.xml" ContentType="application/vnd.openxmlformats-officedocument.presentationml.tags+xml"/>
  <Override PartName="/ppt/notesSlides/notesSlide53.xml" ContentType="application/vnd.openxmlformats-officedocument.presentationml.notesSlide+xml"/>
  <Override PartName="/ppt/tags/tag285.xml" ContentType="application/vnd.openxmlformats-officedocument.presentationml.tags+xml"/>
  <Override PartName="/ppt/notesSlides/notesSlide54.xml" ContentType="application/vnd.openxmlformats-officedocument.presentationml.notesSlide+xml"/>
  <Override PartName="/ppt/tags/tag286.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ags/tag287.xml" ContentType="application/vnd.openxmlformats-officedocument.presentationml.tags+xml"/>
  <Override PartName="/ppt/notesSlides/notesSlide58.xml" ContentType="application/vnd.openxmlformats-officedocument.presentationml.notesSlide+xml"/>
  <Override PartName="/ppt/tags/tag288.xml" ContentType="application/vnd.openxmlformats-officedocument.presentationml.tags+xml"/>
  <Override PartName="/ppt/notesSlides/notesSlide59.xml" ContentType="application/vnd.openxmlformats-officedocument.presentationml.notesSlide+xml"/>
  <Override PartName="/ppt/tags/tag289.xml" ContentType="application/vnd.openxmlformats-officedocument.presentationml.tags+xml"/>
  <Override PartName="/ppt/notesSlides/notesSlide60.xml" ContentType="application/vnd.openxmlformats-officedocument.presentationml.notesSlide+xml"/>
  <Override PartName="/ppt/tags/tag290.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tags/tag291.xml" ContentType="application/vnd.openxmlformats-officedocument.presentationml.tags+xml"/>
  <Override PartName="/ppt/notesSlides/notesSlide65.xml" ContentType="application/vnd.openxmlformats-officedocument.presentationml.notesSlide+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notesSlides/notesSlide66.xml" ContentType="application/vnd.openxmlformats-officedocument.presentationml.notesSlide+xml"/>
  <Override PartName="/ppt/tags/tag297.xml" ContentType="application/vnd.openxmlformats-officedocument.presentationml.tags+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tags/tag298.xml" ContentType="application/vnd.openxmlformats-officedocument.presentationml.tags+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1" r:id="rId1"/>
    <p:sldMasterId id="2147483676" r:id="rId2"/>
    <p:sldMasterId id="2147483690" r:id="rId3"/>
    <p:sldMasterId id="2147483704" r:id="rId4"/>
  </p:sldMasterIdLst>
  <p:notesMasterIdLst>
    <p:notesMasterId r:id="rId88"/>
  </p:notesMasterIdLst>
  <p:handoutMasterIdLst>
    <p:handoutMasterId r:id="rId89"/>
  </p:handoutMasterIdLst>
  <p:sldIdLst>
    <p:sldId id="256" r:id="rId5"/>
    <p:sldId id="358" r:id="rId6"/>
    <p:sldId id="410" r:id="rId7"/>
    <p:sldId id="408" r:id="rId8"/>
    <p:sldId id="430" r:id="rId9"/>
    <p:sldId id="414" r:id="rId10"/>
    <p:sldId id="418" r:id="rId11"/>
    <p:sldId id="413" r:id="rId12"/>
    <p:sldId id="354" r:id="rId13"/>
    <p:sldId id="272" r:id="rId14"/>
    <p:sldId id="407" r:id="rId15"/>
    <p:sldId id="415" r:id="rId16"/>
    <p:sldId id="395" r:id="rId17"/>
    <p:sldId id="393" r:id="rId18"/>
    <p:sldId id="398" r:id="rId19"/>
    <p:sldId id="399" r:id="rId20"/>
    <p:sldId id="409" r:id="rId21"/>
    <p:sldId id="388" r:id="rId22"/>
    <p:sldId id="389" r:id="rId23"/>
    <p:sldId id="392" r:id="rId24"/>
    <p:sldId id="390" r:id="rId25"/>
    <p:sldId id="391" r:id="rId26"/>
    <p:sldId id="274" r:id="rId27"/>
    <p:sldId id="343" r:id="rId28"/>
    <p:sldId id="342" r:id="rId29"/>
    <p:sldId id="355" r:id="rId30"/>
    <p:sldId id="278" r:id="rId31"/>
    <p:sldId id="279" r:id="rId32"/>
    <p:sldId id="280" r:id="rId33"/>
    <p:sldId id="321" r:id="rId34"/>
    <p:sldId id="401" r:id="rId35"/>
    <p:sldId id="281" r:id="rId36"/>
    <p:sldId id="402" r:id="rId37"/>
    <p:sldId id="356" r:id="rId38"/>
    <p:sldId id="285" r:id="rId39"/>
    <p:sldId id="357" r:id="rId40"/>
    <p:sldId id="349" r:id="rId41"/>
    <p:sldId id="286" r:id="rId42"/>
    <p:sldId id="287" r:id="rId43"/>
    <p:sldId id="288" r:id="rId44"/>
    <p:sldId id="368" r:id="rId45"/>
    <p:sldId id="289" r:id="rId46"/>
    <p:sldId id="431" r:id="rId47"/>
    <p:sldId id="403" r:id="rId48"/>
    <p:sldId id="335" r:id="rId49"/>
    <p:sldId id="384" r:id="rId50"/>
    <p:sldId id="359" r:id="rId51"/>
    <p:sldId id="362" r:id="rId52"/>
    <p:sldId id="363" r:id="rId53"/>
    <p:sldId id="432" r:id="rId54"/>
    <p:sldId id="387" r:id="rId55"/>
    <p:sldId id="322" r:id="rId56"/>
    <p:sldId id="327" r:id="rId57"/>
    <p:sldId id="427" r:id="rId58"/>
    <p:sldId id="428" r:id="rId59"/>
    <p:sldId id="429" r:id="rId60"/>
    <p:sldId id="439" r:id="rId61"/>
    <p:sldId id="440" r:id="rId62"/>
    <p:sldId id="441" r:id="rId63"/>
    <p:sldId id="442" r:id="rId64"/>
    <p:sldId id="443" r:id="rId65"/>
    <p:sldId id="444" r:id="rId66"/>
    <p:sldId id="445" r:id="rId67"/>
    <p:sldId id="446" r:id="rId68"/>
    <p:sldId id="447" r:id="rId69"/>
    <p:sldId id="463" r:id="rId70"/>
    <p:sldId id="449" r:id="rId71"/>
    <p:sldId id="450" r:id="rId72"/>
    <p:sldId id="451" r:id="rId73"/>
    <p:sldId id="452" r:id="rId74"/>
    <p:sldId id="464" r:id="rId75"/>
    <p:sldId id="454" r:id="rId76"/>
    <p:sldId id="455" r:id="rId77"/>
    <p:sldId id="456" r:id="rId78"/>
    <p:sldId id="457" r:id="rId79"/>
    <p:sldId id="458" r:id="rId80"/>
    <p:sldId id="459" r:id="rId81"/>
    <p:sldId id="460" r:id="rId82"/>
    <p:sldId id="328" r:id="rId83"/>
    <p:sldId id="422" r:id="rId84"/>
    <p:sldId id="433" r:id="rId85"/>
    <p:sldId id="423" r:id="rId86"/>
    <p:sldId id="462" r:id="rId87"/>
  </p:sldIdLst>
  <p:sldSz cx="9144000" cy="6858000" type="screen4x3"/>
  <p:notesSz cx="6858000" cy="9144000"/>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mn-cs"/>
      </a:defRPr>
    </a:lvl5pPr>
    <a:lvl6pPr marL="2286000" algn="l" defTabSz="914400" rtl="0" eaLnBrk="1" latinLnBrk="0" hangingPunct="1">
      <a:defRPr sz="2400" kern="1200">
        <a:solidFill>
          <a:schemeClr val="bg1"/>
        </a:solidFill>
        <a:latin typeface="Times New Roman" pitchFamily="16" charset="0"/>
        <a:ea typeface="+mn-ea"/>
        <a:cs typeface="+mn-cs"/>
      </a:defRPr>
    </a:lvl6pPr>
    <a:lvl7pPr marL="2743200" algn="l" defTabSz="914400" rtl="0" eaLnBrk="1" latinLnBrk="0" hangingPunct="1">
      <a:defRPr sz="2400" kern="1200">
        <a:solidFill>
          <a:schemeClr val="bg1"/>
        </a:solidFill>
        <a:latin typeface="Times New Roman" pitchFamily="16" charset="0"/>
        <a:ea typeface="+mn-ea"/>
        <a:cs typeface="+mn-cs"/>
      </a:defRPr>
    </a:lvl7pPr>
    <a:lvl8pPr marL="3200400" algn="l" defTabSz="914400" rtl="0" eaLnBrk="1" latinLnBrk="0" hangingPunct="1">
      <a:defRPr sz="2400" kern="1200">
        <a:solidFill>
          <a:schemeClr val="bg1"/>
        </a:solidFill>
        <a:latin typeface="Times New Roman" pitchFamily="16" charset="0"/>
        <a:ea typeface="+mn-ea"/>
        <a:cs typeface="+mn-cs"/>
      </a:defRPr>
    </a:lvl8pPr>
    <a:lvl9pPr marL="3657600" algn="l" defTabSz="914400" rtl="0" eaLnBrk="1" latinLnBrk="0" hangingPunct="1">
      <a:defRPr sz="2400" kern="1200">
        <a:solidFill>
          <a:schemeClr val="bg1"/>
        </a:solidFill>
        <a:latin typeface="Times New Roman" pitchFamily="16" charset="0"/>
        <a:ea typeface="+mn-ea"/>
        <a:cs typeface="+mn-cs"/>
      </a:defRPr>
    </a:lvl9pPr>
  </p:defaultTextStyle>
  <p:extLst>
    <p:ext uri="{521415D9-36F7-43E2-AB2F-B90AF26B5E84}">
      <p14:sectionLst xmlns:p14="http://schemas.microsoft.com/office/powerpoint/2010/main">
        <p14:section name="Default Section" id="{49B0B4C9-DB71-48BF-B06F-27071BB2F098}">
          <p14:sldIdLst>
            <p14:sldId id="256"/>
          </p14:sldIdLst>
        </p14:section>
        <p14:section name="Why Mobile?" id="{AA529094-036A-4D76-8492-CAFC8082F5C5}">
          <p14:sldIdLst>
            <p14:sldId id="358"/>
            <p14:sldId id="410"/>
            <p14:sldId id="408"/>
            <p14:sldId id="430"/>
            <p14:sldId id="414"/>
            <p14:sldId id="418"/>
            <p14:sldId id="413"/>
            <p14:sldId id="354"/>
          </p14:sldIdLst>
        </p14:section>
        <p14:section name="Static Analysis of Mobile Applications" id="{4D06D1FD-FFD6-408A-B71A-66B6BB0461F0}">
          <p14:sldIdLst>
            <p14:sldId id="272"/>
            <p14:sldId id="407"/>
            <p14:sldId id="415"/>
            <p14:sldId id="395"/>
            <p14:sldId id="393"/>
            <p14:sldId id="398"/>
            <p14:sldId id="399"/>
          </p14:sldIdLst>
        </p14:section>
        <p14:section name="Static Analysis Background" id="{3DE88BF3-4B99-481C-891E-041C2B225CD0}">
          <p14:sldIdLst>
            <p14:sldId id="409"/>
            <p14:sldId id="388"/>
            <p14:sldId id="389"/>
            <p14:sldId id="392"/>
            <p14:sldId id="390"/>
            <p14:sldId id="391"/>
          </p14:sldIdLst>
        </p14:section>
        <p14:section name="PiOS" id="{1E2AA6DC-C7B8-41C9-A344-C3335E90EAF5}">
          <p14:sldIdLst>
            <p14:sldId id="274"/>
            <p14:sldId id="343"/>
            <p14:sldId id="342"/>
            <p14:sldId id="355"/>
            <p14:sldId id="278"/>
            <p14:sldId id="279"/>
            <p14:sldId id="280"/>
            <p14:sldId id="321"/>
            <p14:sldId id="401"/>
            <p14:sldId id="281"/>
            <p14:sldId id="402"/>
            <p14:sldId id="356"/>
            <p14:sldId id="285"/>
            <p14:sldId id="357"/>
            <p14:sldId id="349"/>
            <p14:sldId id="286"/>
            <p14:sldId id="287"/>
            <p14:sldId id="288"/>
            <p14:sldId id="368"/>
            <p14:sldId id="289"/>
            <p14:sldId id="431"/>
          </p14:sldIdLst>
        </p14:section>
        <p14:section name="moCFI" id="{4F99F144-47B5-4E13-BE44-2001DE37A1A3}">
          <p14:sldIdLst>
            <p14:sldId id="403"/>
            <p14:sldId id="335"/>
            <p14:sldId id="384"/>
            <p14:sldId id="359"/>
            <p14:sldId id="362"/>
            <p14:sldId id="363"/>
            <p14:sldId id="432"/>
          </p14:sldIdLst>
        </p14:section>
        <p14:section name="Current Work" id="{9F759A9C-1BB0-4F06-A388-4E3336C124A7}">
          <p14:sldIdLst>
            <p14:sldId id="387"/>
            <p14:sldId id="322"/>
            <p14:sldId id="327"/>
            <p14:sldId id="427"/>
            <p14:sldId id="428"/>
            <p14:sldId id="429"/>
            <p14:sldId id="439"/>
            <p14:sldId id="440"/>
            <p14:sldId id="441"/>
            <p14:sldId id="442"/>
            <p14:sldId id="443"/>
            <p14:sldId id="444"/>
            <p14:sldId id="445"/>
            <p14:sldId id="446"/>
            <p14:sldId id="447"/>
            <p14:sldId id="463"/>
            <p14:sldId id="449"/>
            <p14:sldId id="450"/>
            <p14:sldId id="451"/>
            <p14:sldId id="452"/>
            <p14:sldId id="464"/>
            <p14:sldId id="454"/>
            <p14:sldId id="455"/>
            <p14:sldId id="456"/>
            <p14:sldId id="457"/>
            <p14:sldId id="458"/>
            <p14:sldId id="459"/>
            <p14:sldId id="460"/>
          </p14:sldIdLst>
        </p14:section>
        <p14:section name="Untitled Section" id="{97CDBEB1-CB2A-4E30-9E76-F145F66A9808}">
          <p14:sldIdLst>
            <p14:sldId id="328"/>
            <p14:sldId id="422"/>
            <p14:sldId id="433"/>
          </p14:sldIdLst>
        </p14:section>
        <p14:section name="end" id="{3EE9FAC6-8C4C-45C8-BE22-50E10A7720AE}">
          <p14:sldIdLst>
            <p14:sldId id="423"/>
            <p14:sldId id="46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94" autoAdjust="0"/>
    <p:restoredTop sz="82723" autoAdjust="0"/>
  </p:normalViewPr>
  <p:slideViewPr>
    <p:cSldViewPr>
      <p:cViewPr varScale="1">
        <p:scale>
          <a:sx n="74" d="100"/>
          <a:sy n="74" d="100"/>
        </p:scale>
        <p:origin x="1757" y="58"/>
      </p:cViewPr>
      <p:guideLst>
        <p:guide orient="horz" pos="2160"/>
        <p:guide pos="2880"/>
      </p:guideLst>
    </p:cSldViewPr>
  </p:slideViewPr>
  <p:outlineViewPr>
    <p:cViewPr varScale="1">
      <p:scale>
        <a:sx n="170" d="200"/>
        <a:sy n="170" d="200"/>
      </p:scale>
      <p:origin x="132"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177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handoutMaster" Target="handoutMasters/handoutMaster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4EC2EF-FD9A-4DE2-8F89-E25529180B28}" type="datetimeFigureOut">
              <a:rPr lang="en-US" smtClean="0"/>
              <a:t>11/17/2013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754AAE-DC73-434D-B00D-39B0C2BA59E7}" type="slidenum">
              <a:rPr lang="en-US" smtClean="0"/>
              <a:t>‹#›</a:t>
            </a:fld>
            <a:endParaRPr lang="en-US"/>
          </a:p>
        </p:txBody>
      </p:sp>
    </p:spTree>
    <p:extLst>
      <p:ext uri="{BB962C8B-B14F-4D97-AF65-F5344CB8AC3E}">
        <p14:creationId xmlns:p14="http://schemas.microsoft.com/office/powerpoint/2010/main" val="912451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36720">
                <a:solidFill>
                  <a:srgbClr val="008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Cambria" pitchFamily="18" charset="0"/>
            </a:endParaRPr>
          </a:p>
        </p:txBody>
      </p:sp>
      <p:sp>
        <p:nvSpPr>
          <p:cNvPr id="2050" name="Rectangle 2"/>
          <p:cNvSpPr>
            <a:spLocks noGrp="1" noChangeArrowheads="1"/>
          </p:cNvSpPr>
          <p:nvPr>
            <p:ph type="hdr"/>
          </p:nvPr>
        </p:nvSpPr>
        <p:spPr bwMode="auto">
          <a:xfrm>
            <a:off x="0" y="0"/>
            <a:ext cx="29702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Cambria" pitchFamily="18" charset="0"/>
                <a:ea typeface="DejaVu Sans" charset="0"/>
                <a:cs typeface="DejaVu Sans" charset="0"/>
              </a:defRPr>
            </a:lvl1pPr>
          </a:lstStyle>
          <a:p>
            <a:endParaRPr lang="en-US" dirty="0"/>
          </a:p>
        </p:txBody>
      </p:sp>
      <p:sp>
        <p:nvSpPr>
          <p:cNvPr id="2051" name="Rectangle 3"/>
          <p:cNvSpPr>
            <a:spLocks noGrp="1" noChangeArrowheads="1"/>
          </p:cNvSpPr>
          <p:nvPr>
            <p:ph type="dt"/>
          </p:nvPr>
        </p:nvSpPr>
        <p:spPr bwMode="auto">
          <a:xfrm>
            <a:off x="3886200" y="0"/>
            <a:ext cx="29702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Cambria" pitchFamily="18" charset="0"/>
                <a:ea typeface="DejaVu Sans" charset="0"/>
                <a:cs typeface="DejaVu Sans" charset="0"/>
              </a:defRPr>
            </a:lvl1pPr>
          </a:lstStyle>
          <a:p>
            <a:endParaRPr lang="en-US" dirty="0"/>
          </a:p>
        </p:txBody>
      </p:sp>
      <p:sp>
        <p:nvSpPr>
          <p:cNvPr id="2052" name="Rectangle 4"/>
          <p:cNvSpPr>
            <a:spLocks noGrp="1" noRot="1" noChangeAspect="1" noChangeArrowheads="1"/>
          </p:cNvSpPr>
          <p:nvPr>
            <p:ph type="sldImg"/>
          </p:nvPr>
        </p:nvSpPr>
        <p:spPr bwMode="auto">
          <a:xfrm>
            <a:off x="1143000" y="685800"/>
            <a:ext cx="4570413" cy="342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3" name="Rectangle 5"/>
          <p:cNvSpPr>
            <a:spLocks noGrp="1" noChangeArrowheads="1"/>
          </p:cNvSpPr>
          <p:nvPr>
            <p:ph type="body"/>
          </p:nvPr>
        </p:nvSpPr>
        <p:spPr bwMode="auto">
          <a:xfrm>
            <a:off x="914400" y="4343400"/>
            <a:ext cx="50276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dirty="0" smtClean="0"/>
          </a:p>
        </p:txBody>
      </p:sp>
      <p:sp>
        <p:nvSpPr>
          <p:cNvPr id="2054" name="Rectangle 6"/>
          <p:cNvSpPr>
            <a:spLocks noGrp="1" noChangeArrowheads="1"/>
          </p:cNvSpPr>
          <p:nvPr>
            <p:ph type="ftr"/>
          </p:nvPr>
        </p:nvSpPr>
        <p:spPr bwMode="auto">
          <a:xfrm>
            <a:off x="0" y="8686800"/>
            <a:ext cx="29702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Cambria" pitchFamily="18" charset="0"/>
                <a:ea typeface="DejaVu Sans" charset="0"/>
                <a:cs typeface="DejaVu Sans" charset="0"/>
              </a:defRPr>
            </a:lvl1pPr>
          </a:lstStyle>
          <a:p>
            <a:endParaRPr lang="en-US" dirty="0"/>
          </a:p>
        </p:txBody>
      </p:sp>
      <p:sp>
        <p:nvSpPr>
          <p:cNvPr id="2055" name="Rectangle 7"/>
          <p:cNvSpPr>
            <a:spLocks noGrp="1" noChangeArrowheads="1"/>
          </p:cNvSpPr>
          <p:nvPr>
            <p:ph type="sldNum"/>
          </p:nvPr>
        </p:nvSpPr>
        <p:spPr bwMode="auto">
          <a:xfrm>
            <a:off x="3886200" y="8686800"/>
            <a:ext cx="29702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Cambria" pitchFamily="18" charset="0"/>
                <a:ea typeface="DejaVu Sans" charset="0"/>
                <a:cs typeface="DejaVu Sans" charset="0"/>
              </a:defRPr>
            </a:lvl1pPr>
          </a:lstStyle>
          <a:p>
            <a:fld id="{8108D85E-ADB5-422A-B9E6-E477A3DE5F30}" type="slidenum">
              <a:rPr lang="en-US" smtClean="0"/>
              <a:pPr/>
              <a:t>‹#›</a:t>
            </a:fld>
            <a:endParaRPr lang="en-US" dirty="0"/>
          </a:p>
        </p:txBody>
      </p:sp>
    </p:spTree>
    <p:extLst>
      <p:ext uri="{BB962C8B-B14F-4D97-AF65-F5344CB8AC3E}">
        <p14:creationId xmlns:p14="http://schemas.microsoft.com/office/powerpoint/2010/main" val="2886806636"/>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Cambria"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0CBB72E-CADD-43AE-854A-105963DA85D9}" type="slidenum">
              <a:rPr lang="en-US"/>
              <a:pPr/>
              <a:t>1</a:t>
            </a:fld>
            <a:endParaRPr lang="en-US"/>
          </a:p>
        </p:txBody>
      </p:sp>
      <p:sp>
        <p:nvSpPr>
          <p:cNvPr id="6963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Cambria" pitchFamily="18" charset="0"/>
            </a:endParaRPr>
          </a:p>
        </p:txBody>
      </p:sp>
      <p:sp>
        <p:nvSpPr>
          <p:cNvPr id="69634" name="Rectangle 2"/>
          <p:cNvSpPr txBox="1">
            <a:spLocks noGrp="1" noChangeArrowheads="1"/>
          </p:cNvSpPr>
          <p:nvPr>
            <p:ph type="body"/>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708424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F529A1D-458B-41A4-98AE-D8D13160D84A}" type="slidenum">
              <a:rPr lang="en-US"/>
              <a:pPr/>
              <a:t>11</a:t>
            </a:fld>
            <a:endParaRPr lang="en-US"/>
          </a:p>
        </p:txBody>
      </p:sp>
      <p:sp>
        <p:nvSpPr>
          <p:cNvPr id="8704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Cambria" pitchFamily="18" charset="0"/>
            </a:endParaRPr>
          </a:p>
        </p:txBody>
      </p:sp>
      <p:sp>
        <p:nvSpPr>
          <p:cNvPr id="87042" name="Rectangle 2"/>
          <p:cNvSpPr txBox="1">
            <a:spLocks noGrp="1" noChangeArrowheads="1"/>
          </p:cNvSpPr>
          <p:nvPr>
            <p:ph type="body"/>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smtClean="0"/>
              <a:t>To automatically perform</a:t>
            </a:r>
            <a:r>
              <a:rPr lang="en-US" baseline="0" dirty="0" smtClean="0"/>
              <a:t> this analysis on a large body of apps we need to leverage </a:t>
            </a:r>
            <a:r>
              <a:rPr lang="en-US" dirty="0" smtClean="0"/>
              <a:t>robust static analysis techniques</a:t>
            </a:r>
          </a:p>
          <a:p>
            <a:endParaRPr lang="en-US" dirty="0"/>
          </a:p>
        </p:txBody>
      </p:sp>
    </p:spTree>
    <p:extLst>
      <p:ext uri="{BB962C8B-B14F-4D97-AF65-F5344CB8AC3E}">
        <p14:creationId xmlns:p14="http://schemas.microsoft.com/office/powerpoint/2010/main" val="244269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8108D85E-ADB5-422A-B9E6-E477A3DE5F30}" type="slidenum">
              <a:rPr lang="en-US" smtClean="0"/>
              <a:pPr/>
              <a:t>12</a:t>
            </a:fld>
            <a:endParaRPr lang="en-US" dirty="0"/>
          </a:p>
        </p:txBody>
      </p:sp>
    </p:spTree>
    <p:extLst>
      <p:ext uri="{BB962C8B-B14F-4D97-AF65-F5344CB8AC3E}">
        <p14:creationId xmlns:p14="http://schemas.microsoft.com/office/powerpoint/2010/main" val="2938813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8108D85E-ADB5-422A-B9E6-E477A3DE5F30}" type="slidenum">
              <a:rPr lang="en-US" smtClean="0"/>
              <a:pPr/>
              <a:t>13</a:t>
            </a:fld>
            <a:endParaRPr lang="en-US" dirty="0"/>
          </a:p>
        </p:txBody>
      </p:sp>
    </p:spTree>
    <p:extLst>
      <p:ext uri="{BB962C8B-B14F-4D97-AF65-F5344CB8AC3E}">
        <p14:creationId xmlns:p14="http://schemas.microsoft.com/office/powerpoint/2010/main" val="1643735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8108D85E-ADB5-422A-B9E6-E477A3DE5F30}" type="slidenum">
              <a:rPr lang="en-US" smtClean="0"/>
              <a:pPr/>
              <a:t>14</a:t>
            </a:fld>
            <a:endParaRPr lang="en-US" dirty="0"/>
          </a:p>
        </p:txBody>
      </p:sp>
    </p:spTree>
    <p:extLst>
      <p:ext uri="{BB962C8B-B14F-4D97-AF65-F5344CB8AC3E}">
        <p14:creationId xmlns:p14="http://schemas.microsoft.com/office/powerpoint/2010/main" val="3267439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87B5EFE-B294-4A31-AA1E-1F9AD76FE02E}" type="slidenum">
              <a:rPr lang="en-US"/>
              <a:pPr/>
              <a:t>15</a:t>
            </a:fld>
            <a:endParaRPr lang="en-US"/>
          </a:p>
        </p:txBody>
      </p:sp>
      <p:sp>
        <p:nvSpPr>
          <p:cNvPr id="911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793823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6F2F2F3-5824-4476-BF91-17511AC4172C}" type="slidenum">
              <a:rPr lang="en-US"/>
              <a:pPr/>
              <a:t>16</a:t>
            </a:fld>
            <a:endParaRPr lang="en-US"/>
          </a:p>
        </p:txBody>
      </p:sp>
      <p:sp>
        <p:nvSpPr>
          <p:cNvPr id="90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4125621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6F2F2F3-5824-4476-BF91-17511AC4172C}" type="slidenum">
              <a:rPr lang="en-US"/>
              <a:pPr/>
              <a:t>17</a:t>
            </a:fld>
            <a:endParaRPr lang="en-US"/>
          </a:p>
        </p:txBody>
      </p:sp>
      <p:sp>
        <p:nvSpPr>
          <p:cNvPr id="90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698564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Slightly imprecise:</a:t>
            </a:r>
            <a:r>
              <a:rPr lang="en-US" baseline="0" dirty="0" smtClean="0"/>
              <a:t> A sequence of instructions with exactly one entry point (i.e., jump target) and one exit point (i.e., control-flow modifying instruction).</a:t>
            </a:r>
            <a:endParaRPr lang="en-US" dirty="0"/>
          </a:p>
        </p:txBody>
      </p:sp>
      <p:sp>
        <p:nvSpPr>
          <p:cNvPr id="4" name="Slide Number Placeholder 3"/>
          <p:cNvSpPr>
            <a:spLocks noGrp="1"/>
          </p:cNvSpPr>
          <p:nvPr>
            <p:ph type="sldNum" idx="10"/>
          </p:nvPr>
        </p:nvSpPr>
        <p:spPr/>
        <p:txBody>
          <a:bodyPr/>
          <a:lstStyle/>
          <a:p>
            <a:fld id="{8108D85E-ADB5-422A-B9E6-E477A3DE5F30}" type="slidenum">
              <a:rPr lang="en-US" smtClean="0"/>
              <a:pPr/>
              <a:t>18</a:t>
            </a:fld>
            <a:endParaRPr lang="en-US" dirty="0"/>
          </a:p>
        </p:txBody>
      </p:sp>
    </p:spTree>
    <p:extLst>
      <p:ext uri="{BB962C8B-B14F-4D97-AF65-F5344CB8AC3E}">
        <p14:creationId xmlns:p14="http://schemas.microsoft.com/office/powerpoint/2010/main" val="4148827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8108D85E-ADB5-422A-B9E6-E477A3DE5F30}" type="slidenum">
              <a:rPr lang="en-US" smtClean="0"/>
              <a:pPr/>
              <a:t>19</a:t>
            </a:fld>
            <a:endParaRPr lang="en-US" dirty="0"/>
          </a:p>
        </p:txBody>
      </p:sp>
    </p:spTree>
    <p:extLst>
      <p:ext uri="{BB962C8B-B14F-4D97-AF65-F5344CB8AC3E}">
        <p14:creationId xmlns:p14="http://schemas.microsoft.com/office/powerpoint/2010/main" val="1796234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8108D85E-ADB5-422A-B9E6-E477A3DE5F30}" type="slidenum">
              <a:rPr lang="en-US" smtClean="0"/>
              <a:pPr/>
              <a:t>20</a:t>
            </a:fld>
            <a:endParaRPr lang="en-US" dirty="0"/>
          </a:p>
        </p:txBody>
      </p:sp>
    </p:spTree>
    <p:extLst>
      <p:ext uri="{BB962C8B-B14F-4D97-AF65-F5344CB8AC3E}">
        <p14:creationId xmlns:p14="http://schemas.microsoft.com/office/powerpoint/2010/main" val="1301286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653A65B-58C0-412C-9F28-6C0C41FC3FF5}" type="slidenum">
              <a:rPr lang="en-US"/>
              <a:pPr/>
              <a:t>2</a:t>
            </a:fld>
            <a:endParaRPr lang="en-US"/>
          </a:p>
        </p:txBody>
      </p:sp>
      <p:sp>
        <p:nvSpPr>
          <p:cNvPr id="1003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Rectangle 2"/>
          <p:cNvSpPr txBox="1">
            <a:spLocks noGrp="1" noChangeArrowheads="1"/>
          </p:cNvSpPr>
          <p:nvPr>
            <p:ph type="body" idx="1"/>
          </p:nvPr>
        </p:nvSpPr>
        <p:spPr bwMode="auto">
          <a:xfrm>
            <a:off x="914400" y="4343400"/>
            <a:ext cx="5029200" cy="4025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Sept.</a:t>
            </a:r>
            <a:r>
              <a:rPr lang="en-US" baseline="0" dirty="0" smtClean="0"/>
              <a:t> 2012 Google sells 500mio</a:t>
            </a:r>
          </a:p>
          <a:p>
            <a:r>
              <a:rPr lang="en-US" baseline="0" dirty="0" smtClean="0"/>
              <a:t>Feb. 2013 Apple sells 500mio</a:t>
            </a:r>
            <a:endParaRPr lang="en-US" dirty="0" smtClean="0"/>
          </a:p>
          <a:p>
            <a:endParaRPr lang="en-US" dirty="0" smtClean="0"/>
          </a:p>
          <a:p>
            <a:r>
              <a:rPr lang="en-US" dirty="0" smtClean="0"/>
              <a:t>Mobile devices are becoming ubiquitous</a:t>
            </a:r>
            <a:r>
              <a:rPr lang="en-US" baseline="0" dirty="0" smtClean="0"/>
              <a:t> if they’re not already. Apple and Google are arguably the biggest players in the mobile smart devices game.</a:t>
            </a:r>
          </a:p>
          <a:p>
            <a:r>
              <a:rPr lang="en-US" baseline="0" dirty="0" smtClean="0"/>
              <a:t>Until to date Apple sold over 365 million </a:t>
            </a:r>
            <a:r>
              <a:rPr lang="en-US" baseline="0" dirty="0" err="1" smtClean="0"/>
              <a:t>iDevices</a:t>
            </a:r>
            <a:r>
              <a:rPr lang="en-US" baseline="0" dirty="0" smtClean="0"/>
              <a:t>, that includes iPhones, </a:t>
            </a:r>
            <a:r>
              <a:rPr lang="en-US" baseline="0" dirty="0" err="1" smtClean="0"/>
              <a:t>iPads</a:t>
            </a:r>
            <a:r>
              <a:rPr lang="en-US" baseline="0" dirty="0" smtClean="0"/>
              <a:t>, and iPod touches in all forms and versions.</a:t>
            </a:r>
          </a:p>
          <a:p>
            <a:r>
              <a:rPr lang="en-US" baseline="0" dirty="0" smtClean="0"/>
              <a:t>Similarly, in May 2012 Google announced that more than 400 million Android devices have been activated so far. </a:t>
            </a:r>
          </a:p>
          <a:p>
            <a:r>
              <a:rPr lang="en-US" baseline="0" dirty="0" smtClean="0"/>
              <a:t>More recent numbers indicate that both platforms exceeded over half a billion sold devices each.</a:t>
            </a:r>
          </a:p>
          <a:p>
            <a:r>
              <a:rPr lang="en-US" baseline="0" dirty="0" smtClean="0"/>
              <a:t>Clearly, 1bn mobile devices deserve a significant part of our research energy.</a:t>
            </a:r>
            <a:endParaRPr lang="en-US" dirty="0"/>
          </a:p>
        </p:txBody>
      </p:sp>
    </p:spTree>
    <p:extLst>
      <p:ext uri="{BB962C8B-B14F-4D97-AF65-F5344CB8AC3E}">
        <p14:creationId xmlns:p14="http://schemas.microsoft.com/office/powerpoint/2010/main" val="4080852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21</a:t>
            </a:fld>
            <a:endParaRPr lang="en-US"/>
          </a:p>
        </p:txBody>
      </p:sp>
    </p:spTree>
    <p:extLst>
      <p:ext uri="{BB962C8B-B14F-4D97-AF65-F5344CB8AC3E}">
        <p14:creationId xmlns:p14="http://schemas.microsoft.com/office/powerpoint/2010/main" val="3332621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dirty="0" smtClean="0"/>
              <a:t>(e.g., access privacy sensitive data in green, return it, pass it on to red and leak it there)</a:t>
            </a:r>
          </a:p>
          <a:p>
            <a:endParaRPr lang="en-US" dirty="0"/>
          </a:p>
        </p:txBody>
      </p:sp>
      <p:sp>
        <p:nvSpPr>
          <p:cNvPr id="4" name="Slide Number Placeholder 3"/>
          <p:cNvSpPr>
            <a:spLocks noGrp="1"/>
          </p:cNvSpPr>
          <p:nvPr>
            <p:ph type="sldNum" idx="10"/>
          </p:nvPr>
        </p:nvSpPr>
        <p:spPr/>
        <p:txBody>
          <a:bodyPr/>
          <a:lstStyle/>
          <a:p>
            <a:fld id="{8108D85E-ADB5-422A-B9E6-E477A3DE5F30}" type="slidenum">
              <a:rPr lang="en-US" smtClean="0"/>
              <a:pPr/>
              <a:t>22</a:t>
            </a:fld>
            <a:endParaRPr lang="en-US" dirty="0"/>
          </a:p>
        </p:txBody>
      </p:sp>
    </p:spTree>
    <p:extLst>
      <p:ext uri="{BB962C8B-B14F-4D97-AF65-F5344CB8AC3E}">
        <p14:creationId xmlns:p14="http://schemas.microsoft.com/office/powerpoint/2010/main" val="1473526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805F336-6ECB-40B8-8E0F-92DAA0325F28}" type="slidenum">
              <a:rPr lang="en-US"/>
              <a:pPr/>
              <a:t>23</a:t>
            </a:fld>
            <a:endParaRPr lang="en-US"/>
          </a:p>
        </p:txBody>
      </p:sp>
      <p:sp>
        <p:nvSpPr>
          <p:cNvPr id="880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Make a better picture</a:t>
            </a:r>
            <a:endParaRPr lang="en-US" dirty="0"/>
          </a:p>
        </p:txBody>
      </p:sp>
    </p:spTree>
    <p:extLst>
      <p:ext uri="{BB962C8B-B14F-4D97-AF65-F5344CB8AC3E}">
        <p14:creationId xmlns:p14="http://schemas.microsoft.com/office/powerpoint/2010/main" val="2214585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8108D85E-ADB5-422A-B9E6-E477A3DE5F30}" type="slidenum">
              <a:rPr lang="en-US" smtClean="0"/>
              <a:pPr/>
              <a:t>24</a:t>
            </a:fld>
            <a:endParaRPr lang="en-US" dirty="0"/>
          </a:p>
        </p:txBody>
      </p:sp>
    </p:spTree>
    <p:extLst>
      <p:ext uri="{BB962C8B-B14F-4D97-AF65-F5344CB8AC3E}">
        <p14:creationId xmlns:p14="http://schemas.microsoft.com/office/powerpoint/2010/main" val="3101010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87B5EFE-B294-4A31-AA1E-1F9AD76FE02E}" type="slidenum">
              <a:rPr lang="en-US"/>
              <a:pPr/>
              <a:t>25</a:t>
            </a:fld>
            <a:endParaRPr lang="en-US"/>
          </a:p>
        </p:txBody>
      </p:sp>
      <p:sp>
        <p:nvSpPr>
          <p:cNvPr id="911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741545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8108D85E-ADB5-422A-B9E6-E477A3DE5F30}" type="slidenum">
              <a:rPr lang="en-US" smtClean="0"/>
              <a:pPr/>
              <a:t>26</a:t>
            </a:fld>
            <a:endParaRPr lang="en-US" dirty="0"/>
          </a:p>
        </p:txBody>
      </p:sp>
    </p:spTree>
    <p:extLst>
      <p:ext uri="{BB962C8B-B14F-4D97-AF65-F5344CB8AC3E}">
        <p14:creationId xmlns:p14="http://schemas.microsoft.com/office/powerpoint/2010/main" val="1548743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E33A77C-CA21-4402-AAA4-9A47025F72BC}" type="slidenum">
              <a:rPr lang="en-US"/>
              <a:pPr/>
              <a:t>27</a:t>
            </a:fld>
            <a:endParaRPr lang="en-US"/>
          </a:p>
        </p:txBody>
      </p:sp>
      <p:sp>
        <p:nvSpPr>
          <p:cNvPr id="921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Can’t use receiver and selector w/o defining it!</a:t>
            </a:r>
            <a:endParaRPr lang="en-US" dirty="0"/>
          </a:p>
        </p:txBody>
      </p:sp>
    </p:spTree>
    <p:extLst>
      <p:ext uri="{BB962C8B-B14F-4D97-AF65-F5344CB8AC3E}">
        <p14:creationId xmlns:p14="http://schemas.microsoft.com/office/powerpoint/2010/main" val="3914019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5A3A3F9-C151-4ABD-8683-46F77D72A0FB}" type="slidenum">
              <a:rPr lang="en-US"/>
              <a:pPr/>
              <a:t>28</a:t>
            </a:fld>
            <a:endParaRPr lang="en-US"/>
          </a:p>
        </p:txBody>
      </p:sp>
      <p:sp>
        <p:nvSpPr>
          <p:cNvPr id="931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8082825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2EE6580-2EC0-4CAE-A82D-88678EEBAA02}" type="slidenum">
              <a:rPr lang="en-US"/>
              <a:pPr/>
              <a:t>29</a:t>
            </a:fld>
            <a:endParaRPr lang="en-US"/>
          </a:p>
        </p:txBody>
      </p:sp>
      <p:sp>
        <p:nvSpPr>
          <p:cNvPr id="942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Explain slicing: The (minimal) set of instructions that may affect </a:t>
            </a:r>
            <a:r>
              <a:rPr lang="en-US" baseline="0" dirty="0" smtClean="0"/>
              <a:t>a program point of interest (i.e., slicing criterion)</a:t>
            </a:r>
            <a:endParaRPr lang="en-US" dirty="0"/>
          </a:p>
        </p:txBody>
      </p:sp>
    </p:spTree>
    <p:extLst>
      <p:ext uri="{BB962C8B-B14F-4D97-AF65-F5344CB8AC3E}">
        <p14:creationId xmlns:p14="http://schemas.microsoft.com/office/powerpoint/2010/main" val="34738242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Backwards slicing</a:t>
            </a:r>
            <a:r>
              <a:rPr lang="en-US" baseline="0" dirty="0" smtClean="0"/>
              <a:t> with respect to a slicing criterion is … </a:t>
            </a:r>
            <a:endParaRPr lang="en-US" dirty="0"/>
          </a:p>
        </p:txBody>
      </p:sp>
      <p:sp>
        <p:nvSpPr>
          <p:cNvPr id="4" name="Slide Number Placeholder 3"/>
          <p:cNvSpPr>
            <a:spLocks noGrp="1"/>
          </p:cNvSpPr>
          <p:nvPr>
            <p:ph type="sldNum" idx="10"/>
          </p:nvPr>
        </p:nvSpPr>
        <p:spPr/>
        <p:txBody>
          <a:bodyPr/>
          <a:lstStyle/>
          <a:p>
            <a:fld id="{8108D85E-ADB5-422A-B9E6-E477A3DE5F30}" type="slidenum">
              <a:rPr lang="en-US" smtClean="0"/>
              <a:pPr/>
              <a:t>30</a:t>
            </a:fld>
            <a:endParaRPr lang="en-US" dirty="0"/>
          </a:p>
        </p:txBody>
      </p:sp>
    </p:spTree>
    <p:extLst>
      <p:ext uri="{BB962C8B-B14F-4D97-AF65-F5344CB8AC3E}">
        <p14:creationId xmlns:p14="http://schemas.microsoft.com/office/powerpoint/2010/main" val="2703385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3BC7A10-5E80-423E-B6CE-89672F3E1CB8}" type="slidenum">
              <a:rPr lang="en-US"/>
              <a:pPr/>
              <a:t>3</a:t>
            </a:fld>
            <a:endParaRPr lang="en-US"/>
          </a:p>
        </p:txBody>
      </p:sp>
      <p:sp>
        <p:nvSpPr>
          <p:cNvPr id="1024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Rectangle 2"/>
          <p:cNvSpPr txBox="1">
            <a:spLocks noGrp="1" noChangeArrowheads="1"/>
          </p:cNvSpPr>
          <p:nvPr>
            <p:ph type="body" idx="1"/>
          </p:nvPr>
        </p:nvSpPr>
        <p:spPr bwMode="auto">
          <a:xfrm>
            <a:off x="914400" y="4343400"/>
            <a:ext cx="5029200" cy="4025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A driving</a:t>
            </a:r>
            <a:r>
              <a:rPr lang="en-US" baseline="0" dirty="0" smtClean="0"/>
              <a:t> factor to the success of smart phones are the apps that are distributed through app stores.</a:t>
            </a:r>
          </a:p>
          <a:p>
            <a:endParaRPr lang="en-US" dirty="0" smtClean="0"/>
          </a:p>
          <a:p>
            <a:r>
              <a:rPr lang="en-US" dirty="0" smtClean="0"/>
              <a:t>So we have</a:t>
            </a:r>
            <a:r>
              <a:rPr lang="en-US" baseline="0" dirty="0" smtClean="0"/>
              <a:t> over a billion devices, over a million applications.  </a:t>
            </a:r>
          </a:p>
          <a:p>
            <a:r>
              <a:rPr lang="en-US" baseline="0" dirty="0" smtClean="0"/>
              <a:t>We have to ask ourselves whether all these apps are benign or whether there are bad apples too?</a:t>
            </a:r>
          </a:p>
          <a:p>
            <a:r>
              <a:rPr lang="en-US" baseline="0" dirty="0" smtClean="0"/>
              <a:t>In this talk I will demonstrate that these bad apples exist and that mobile application analysis can help detecting these bad apples.</a:t>
            </a:r>
            <a:endParaRPr lang="en-US" dirty="0"/>
          </a:p>
        </p:txBody>
      </p:sp>
    </p:spTree>
    <p:extLst>
      <p:ext uri="{BB962C8B-B14F-4D97-AF65-F5344CB8AC3E}">
        <p14:creationId xmlns:p14="http://schemas.microsoft.com/office/powerpoint/2010/main" val="40472946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2EE6580-2EC0-4CAE-A82D-88678EEBAA02}" type="slidenum">
              <a:rPr lang="en-US"/>
              <a:pPr/>
              <a:t>31</a:t>
            </a:fld>
            <a:endParaRPr lang="en-US"/>
          </a:p>
        </p:txBody>
      </p:sp>
      <p:sp>
        <p:nvSpPr>
          <p:cNvPr id="942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327842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565E29E-20AB-48B6-9343-DFF2CC021E21}" type="slidenum">
              <a:rPr lang="en-US"/>
              <a:pPr/>
              <a:t>32</a:t>
            </a:fld>
            <a:endParaRPr lang="en-US"/>
          </a:p>
        </p:txBody>
      </p:sp>
      <p:sp>
        <p:nvSpPr>
          <p:cNvPr id="952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2310048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2EE6580-2EC0-4CAE-A82D-88678EEBAA02}" type="slidenum">
              <a:rPr lang="en-US"/>
              <a:pPr/>
              <a:t>33</a:t>
            </a:fld>
            <a:endParaRPr lang="en-US"/>
          </a:p>
        </p:txBody>
      </p:sp>
      <p:sp>
        <p:nvSpPr>
          <p:cNvPr id="942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1182432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8108D85E-ADB5-422A-B9E6-E477A3DE5F30}" type="slidenum">
              <a:rPr lang="en-US" smtClean="0"/>
              <a:pPr/>
              <a:t>34</a:t>
            </a:fld>
            <a:endParaRPr lang="en-US" dirty="0"/>
          </a:p>
        </p:txBody>
      </p:sp>
    </p:spTree>
    <p:extLst>
      <p:ext uri="{BB962C8B-B14F-4D97-AF65-F5344CB8AC3E}">
        <p14:creationId xmlns:p14="http://schemas.microsoft.com/office/powerpoint/2010/main" val="34724667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5735879-B27A-426E-B0CE-292927598D42}" type="slidenum">
              <a:rPr lang="en-US"/>
              <a:pPr/>
              <a:t>35</a:t>
            </a:fld>
            <a:endParaRPr lang="en-US"/>
          </a:p>
        </p:txBody>
      </p:sp>
      <p:sp>
        <p:nvSpPr>
          <p:cNvPr id="993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TODO:</a:t>
            </a:r>
            <a:r>
              <a:rPr lang="en-US" baseline="0" dirty="0" smtClean="0"/>
              <a:t> change the map to USC!</a:t>
            </a:r>
            <a:endParaRPr lang="en-US" dirty="0"/>
          </a:p>
        </p:txBody>
      </p:sp>
    </p:spTree>
    <p:extLst>
      <p:ext uri="{BB962C8B-B14F-4D97-AF65-F5344CB8AC3E}">
        <p14:creationId xmlns:p14="http://schemas.microsoft.com/office/powerpoint/2010/main" val="25401033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8108D85E-ADB5-422A-B9E6-E477A3DE5F30}" type="slidenum">
              <a:rPr lang="en-US" smtClean="0"/>
              <a:pPr/>
              <a:t>36</a:t>
            </a:fld>
            <a:endParaRPr lang="en-US" dirty="0"/>
          </a:p>
        </p:txBody>
      </p:sp>
    </p:spTree>
    <p:extLst>
      <p:ext uri="{BB962C8B-B14F-4D97-AF65-F5344CB8AC3E}">
        <p14:creationId xmlns:p14="http://schemas.microsoft.com/office/powerpoint/2010/main" val="2226684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ED5A91C-472E-481B-AC34-5E3422C84D9B}" type="slidenum">
              <a:rPr lang="en-US"/>
              <a:pPr/>
              <a:t>37</a:t>
            </a:fld>
            <a:endParaRPr lang="en-US"/>
          </a:p>
        </p:txBody>
      </p:sp>
      <p:sp>
        <p:nvSpPr>
          <p:cNvPr id="829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This slide is</a:t>
            </a:r>
            <a:r>
              <a:rPr lang="en-US" baseline="0" dirty="0" smtClean="0"/>
              <a:t> not too good.</a:t>
            </a:r>
            <a:endParaRPr lang="en-US" dirty="0"/>
          </a:p>
        </p:txBody>
      </p:sp>
    </p:spTree>
    <p:extLst>
      <p:ext uri="{BB962C8B-B14F-4D97-AF65-F5344CB8AC3E}">
        <p14:creationId xmlns:p14="http://schemas.microsoft.com/office/powerpoint/2010/main" val="15628870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8B38C26-8794-4A8C-A6C0-4B30EEC3C026}" type="slidenum">
              <a:rPr lang="en-US"/>
              <a:pPr/>
              <a:t>38</a:t>
            </a:fld>
            <a:endParaRPr lang="en-US"/>
          </a:p>
        </p:txBody>
      </p:sp>
      <p:sp>
        <p:nvSpPr>
          <p:cNvPr id="1003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9301516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43DE6A6-9540-4C00-B60E-9163CEFACCFD}" type="slidenum">
              <a:rPr lang="en-US"/>
              <a:pPr/>
              <a:t>39</a:t>
            </a:fld>
            <a:endParaRPr lang="en-US"/>
          </a:p>
        </p:txBody>
      </p:sp>
      <p:sp>
        <p:nvSpPr>
          <p:cNvPr id="1013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8153879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495FDDE-BEC3-487A-A954-BCA313EF3A5F}" type="slidenum">
              <a:rPr lang="en-US"/>
              <a:pPr/>
              <a:t>40</a:t>
            </a:fld>
            <a:endParaRPr lang="en-US"/>
          </a:p>
        </p:txBody>
      </p:sp>
      <p:sp>
        <p:nvSpPr>
          <p:cNvPr id="1024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626815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have</a:t>
            </a:r>
            <a:r>
              <a:rPr lang="en-US" baseline="0" dirty="0" smtClean="0"/>
              <a:t> over a billion devices, over a million applications.  </a:t>
            </a:r>
          </a:p>
          <a:p>
            <a:r>
              <a:rPr lang="en-US" baseline="0" dirty="0" smtClean="0"/>
              <a:t>We have to ask ourselves whether all these apps are benign or whether there are bad apples too?</a:t>
            </a:r>
          </a:p>
          <a:p>
            <a:r>
              <a:rPr lang="en-US" baseline="0" dirty="0" smtClean="0"/>
              <a:t>On this slide I leave it up to you to identify the bad ones. In the remainder of the talk I’ll demonstrate that it is necessary to detect bad apps and how my systems detect these bad apps and protect mobile devices from these threats.</a:t>
            </a:r>
          </a:p>
        </p:txBody>
      </p:sp>
      <p:sp>
        <p:nvSpPr>
          <p:cNvPr id="4" name="Slide Number Placeholder 3"/>
          <p:cNvSpPr>
            <a:spLocks noGrp="1"/>
          </p:cNvSpPr>
          <p:nvPr>
            <p:ph type="sldNum" idx="10"/>
          </p:nvPr>
        </p:nvSpPr>
        <p:spPr/>
        <p:txBody>
          <a:bodyPr/>
          <a:lstStyle/>
          <a:p>
            <a:fld id="{8108D85E-ADB5-422A-B9E6-E477A3DE5F30}" type="slidenum">
              <a:rPr lang="en-US" smtClean="0"/>
              <a:pPr/>
              <a:t>4</a:t>
            </a:fld>
            <a:endParaRPr lang="en-US" dirty="0"/>
          </a:p>
        </p:txBody>
      </p:sp>
    </p:spTree>
    <p:extLst>
      <p:ext uri="{BB962C8B-B14F-4D97-AF65-F5344CB8AC3E}">
        <p14:creationId xmlns:p14="http://schemas.microsoft.com/office/powerpoint/2010/main" val="10223779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12C556A-523B-4A40-B1C6-EC8062A26A7D}" type="slidenum">
              <a:rPr lang="en-US"/>
              <a:pPr/>
              <a:t>41</a:t>
            </a:fld>
            <a:endParaRPr lang="en-US"/>
          </a:p>
        </p:txBody>
      </p:sp>
      <p:sp>
        <p:nvSpPr>
          <p:cNvPr id="1280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800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6867437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7268507-E5AC-48B8-B496-EBE899CB5137}" type="slidenum">
              <a:rPr lang="en-US"/>
              <a:pPr/>
              <a:t>42</a:t>
            </a:fld>
            <a:endParaRPr lang="en-US"/>
          </a:p>
        </p:txBody>
      </p:sp>
      <p:sp>
        <p:nvSpPr>
          <p:cNvPr id="1034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Text Box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0584" rIns="0" bIns="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eaLnBrk="1" hangingPunct="1">
              <a:lnSpc>
                <a:spcPct val="93000"/>
              </a:lnSpc>
              <a:spcBef>
                <a:spcPts val="450"/>
              </a:spcBef>
            </a:pPr>
            <a:endParaRPr lang="en-US" dirty="0">
              <a:latin typeface="Cambria" pitchFamily="18" charset="0"/>
              <a:ea typeface="DejaVu Sans" charset="0"/>
              <a:cs typeface="DejaVu Sans" charset="0"/>
            </a:endParaRPr>
          </a:p>
        </p:txBody>
      </p:sp>
    </p:spTree>
    <p:extLst>
      <p:ext uri="{BB962C8B-B14F-4D97-AF65-F5344CB8AC3E}">
        <p14:creationId xmlns:p14="http://schemas.microsoft.com/office/powerpoint/2010/main" val="8308068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8108D85E-ADB5-422A-B9E6-E477A3DE5F30}" type="slidenum">
              <a:rPr lang="en-US" smtClean="0"/>
              <a:pPr/>
              <a:t>43</a:t>
            </a:fld>
            <a:endParaRPr lang="en-US" dirty="0"/>
          </a:p>
        </p:txBody>
      </p:sp>
    </p:spTree>
    <p:extLst>
      <p:ext uri="{BB962C8B-B14F-4D97-AF65-F5344CB8AC3E}">
        <p14:creationId xmlns:p14="http://schemas.microsoft.com/office/powerpoint/2010/main" val="31964596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8108D85E-ADB5-422A-B9E6-E477A3DE5F30}" type="slidenum">
              <a:rPr lang="en-US" smtClean="0"/>
              <a:pPr/>
              <a:t>44</a:t>
            </a:fld>
            <a:endParaRPr lang="en-US" dirty="0"/>
          </a:p>
        </p:txBody>
      </p:sp>
    </p:spTree>
    <p:extLst>
      <p:ext uri="{BB962C8B-B14F-4D97-AF65-F5344CB8AC3E}">
        <p14:creationId xmlns:p14="http://schemas.microsoft.com/office/powerpoint/2010/main" val="11314698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8108D85E-ADB5-422A-B9E6-E477A3DE5F30}" type="slidenum">
              <a:rPr lang="en-US" smtClean="0"/>
              <a:pPr/>
              <a:t>45</a:t>
            </a:fld>
            <a:endParaRPr lang="en-US" dirty="0"/>
          </a:p>
        </p:txBody>
      </p:sp>
    </p:spTree>
    <p:extLst>
      <p:ext uri="{BB962C8B-B14F-4D97-AF65-F5344CB8AC3E}">
        <p14:creationId xmlns:p14="http://schemas.microsoft.com/office/powerpoint/2010/main" val="9068234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figure/animation</a:t>
            </a:r>
            <a:r>
              <a:rPr lang="en-US" baseline="0" dirty="0" smtClean="0"/>
              <a:t> of static CFG and actually executed path and overlay.</a:t>
            </a:r>
            <a:endParaRPr lang="en-US" dirty="0"/>
          </a:p>
        </p:txBody>
      </p:sp>
      <p:sp>
        <p:nvSpPr>
          <p:cNvPr id="4" name="Slide Number Placeholder 3"/>
          <p:cNvSpPr>
            <a:spLocks noGrp="1"/>
          </p:cNvSpPr>
          <p:nvPr>
            <p:ph type="sldNum" idx="10"/>
          </p:nvPr>
        </p:nvSpPr>
        <p:spPr/>
        <p:txBody>
          <a:bodyPr/>
          <a:lstStyle/>
          <a:p>
            <a:fld id="{8108D85E-ADB5-422A-B9E6-E477A3DE5F30}" type="slidenum">
              <a:rPr lang="en-US" smtClean="0"/>
              <a:pPr/>
              <a:t>46</a:t>
            </a:fld>
            <a:endParaRPr lang="en-US" dirty="0"/>
          </a:p>
        </p:txBody>
      </p:sp>
    </p:spTree>
    <p:extLst>
      <p:ext uri="{BB962C8B-B14F-4D97-AF65-F5344CB8AC3E}">
        <p14:creationId xmlns:p14="http://schemas.microsoft.com/office/powerpoint/2010/main" val="4975946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8108D85E-ADB5-422A-B9E6-E477A3DE5F30}" type="slidenum">
              <a:rPr lang="en-US" smtClean="0"/>
              <a:pPr/>
              <a:t>47</a:t>
            </a:fld>
            <a:endParaRPr lang="en-US" dirty="0"/>
          </a:p>
        </p:txBody>
      </p:sp>
    </p:spTree>
    <p:extLst>
      <p:ext uri="{BB962C8B-B14F-4D97-AF65-F5344CB8AC3E}">
        <p14:creationId xmlns:p14="http://schemas.microsoft.com/office/powerpoint/2010/main" val="23944580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8108D85E-ADB5-422A-B9E6-E477A3DE5F30}" type="slidenum">
              <a:rPr lang="en-US" smtClean="0"/>
              <a:pPr/>
              <a:t>48</a:t>
            </a:fld>
            <a:endParaRPr lang="en-US" dirty="0"/>
          </a:p>
        </p:txBody>
      </p:sp>
    </p:spTree>
    <p:extLst>
      <p:ext uri="{BB962C8B-B14F-4D97-AF65-F5344CB8AC3E}">
        <p14:creationId xmlns:p14="http://schemas.microsoft.com/office/powerpoint/2010/main" val="16724350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8108D85E-ADB5-422A-B9E6-E477A3DE5F30}" type="slidenum">
              <a:rPr lang="en-US" smtClean="0"/>
              <a:pPr/>
              <a:t>49</a:t>
            </a:fld>
            <a:endParaRPr lang="en-US" dirty="0"/>
          </a:p>
        </p:txBody>
      </p:sp>
    </p:spTree>
    <p:extLst>
      <p:ext uri="{BB962C8B-B14F-4D97-AF65-F5344CB8AC3E}">
        <p14:creationId xmlns:p14="http://schemas.microsoft.com/office/powerpoint/2010/main" val="15230852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8108D85E-ADB5-422A-B9E6-E477A3DE5F30}" type="slidenum">
              <a:rPr lang="en-US" smtClean="0"/>
              <a:pPr/>
              <a:t>50</a:t>
            </a:fld>
            <a:endParaRPr lang="en-US" dirty="0"/>
          </a:p>
        </p:txBody>
      </p:sp>
    </p:spTree>
    <p:extLst>
      <p:ext uri="{BB962C8B-B14F-4D97-AF65-F5344CB8AC3E}">
        <p14:creationId xmlns:p14="http://schemas.microsoft.com/office/powerpoint/2010/main" val="3196459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Detecting</a:t>
            </a:r>
            <a:r>
              <a:rPr lang="en-US" baseline="0" dirty="0" smtClean="0"/>
              <a:t> Bad Apps: Why? and How?</a:t>
            </a:r>
            <a:endParaRPr lang="en-US" dirty="0" smtClean="0"/>
          </a:p>
          <a:p>
            <a:r>
              <a:rPr lang="en-US" dirty="0" smtClean="0"/>
              <a:t>App Stores:</a:t>
            </a:r>
          </a:p>
          <a:p>
            <a:pPr lvl="1"/>
            <a:r>
              <a:rPr lang="en-US" dirty="0" smtClean="0"/>
              <a:t>Single vantage point for analysis</a:t>
            </a:r>
          </a:p>
          <a:p>
            <a:pPr lvl="1"/>
            <a:r>
              <a:rPr lang="en-US" dirty="0" smtClean="0"/>
              <a:t>Application review process / Bouncer</a:t>
            </a:r>
            <a:endParaRPr lang="en-US" dirty="0"/>
          </a:p>
        </p:txBody>
      </p:sp>
      <p:sp>
        <p:nvSpPr>
          <p:cNvPr id="4" name="Slide Number Placeholder 3"/>
          <p:cNvSpPr>
            <a:spLocks noGrp="1"/>
          </p:cNvSpPr>
          <p:nvPr>
            <p:ph type="sldNum" idx="10"/>
          </p:nvPr>
        </p:nvSpPr>
        <p:spPr/>
        <p:txBody>
          <a:bodyPr/>
          <a:lstStyle/>
          <a:p>
            <a:fld id="{8108D85E-ADB5-422A-B9E6-E477A3DE5F30}" type="slidenum">
              <a:rPr lang="en-US" smtClean="0"/>
              <a:pPr/>
              <a:t>5</a:t>
            </a:fld>
            <a:endParaRPr lang="en-US" dirty="0"/>
          </a:p>
        </p:txBody>
      </p:sp>
    </p:spTree>
    <p:extLst>
      <p:ext uri="{BB962C8B-B14F-4D97-AF65-F5344CB8AC3E}">
        <p14:creationId xmlns:p14="http://schemas.microsoft.com/office/powerpoint/2010/main" val="40200785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smtClean="0"/>
              <a:t>We can rule out broad classes of security issues</a:t>
            </a:r>
          </a:p>
          <a:p>
            <a:endParaRPr lang="en-US" dirty="0" smtClean="0"/>
          </a:p>
          <a:p>
            <a:endParaRPr lang="en-US" dirty="0" smtClean="0"/>
          </a:p>
          <a:p>
            <a:r>
              <a:rPr lang="en-US" dirty="0" smtClean="0"/>
              <a:t>One of the </a:t>
            </a:r>
            <a:r>
              <a:rPr lang="en-US" baseline="0" dirty="0" smtClean="0"/>
              <a:t>underlying approaches of my work is the identification and evaluation of security properties on real world applications. As we’ve seen we can evaluate whether applications adhere to the principal of treating privacy sensitive data correctly – that is, confidential. But, of course, there are many more relevant security properties out there that we might want to evaluate on apps. For example, can we leverage the analysis techniques that I just presented to evaluate whether applications contain certain programming errors? One class of errors that we could be looking for are misuses of cryptographic primitives. That is, we can define and evaluate a property that states whether application developers apply cryptography incorrectly.</a:t>
            </a:r>
          </a:p>
          <a:p>
            <a:endParaRPr lang="en-US" baseline="0" dirty="0" smtClean="0"/>
          </a:p>
          <a:p>
            <a:r>
              <a:rPr lang="en-US" baseline="0" dirty="0" smtClean="0"/>
              <a:t>e.g., and – looks weird </a:t>
            </a:r>
            <a:endParaRPr lang="en-US" dirty="0"/>
          </a:p>
        </p:txBody>
      </p:sp>
      <p:sp>
        <p:nvSpPr>
          <p:cNvPr id="4" name="Slide Number Placeholder 3"/>
          <p:cNvSpPr>
            <a:spLocks noGrp="1"/>
          </p:cNvSpPr>
          <p:nvPr>
            <p:ph type="sldNum" idx="10"/>
          </p:nvPr>
        </p:nvSpPr>
        <p:spPr/>
        <p:txBody>
          <a:bodyPr/>
          <a:lstStyle/>
          <a:p>
            <a:fld id="{8108D85E-ADB5-422A-B9E6-E477A3DE5F30}" type="slidenum">
              <a:rPr lang="en-US" smtClean="0"/>
              <a:pPr/>
              <a:t>51</a:t>
            </a:fld>
            <a:endParaRPr lang="en-US" dirty="0"/>
          </a:p>
        </p:txBody>
      </p:sp>
    </p:spTree>
    <p:extLst>
      <p:ext uri="{BB962C8B-B14F-4D97-AF65-F5344CB8AC3E}">
        <p14:creationId xmlns:p14="http://schemas.microsoft.com/office/powerpoint/2010/main" val="24244847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8108D85E-ADB5-422A-B9E6-E477A3DE5F30}" type="slidenum">
              <a:rPr lang="en-US" smtClean="0"/>
              <a:pPr/>
              <a:t>52</a:t>
            </a:fld>
            <a:endParaRPr lang="en-US" dirty="0"/>
          </a:p>
        </p:txBody>
      </p:sp>
    </p:spTree>
    <p:extLst>
      <p:ext uri="{BB962C8B-B14F-4D97-AF65-F5344CB8AC3E}">
        <p14:creationId xmlns:p14="http://schemas.microsoft.com/office/powerpoint/2010/main" val="35642361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ECB and CBC</a:t>
            </a:r>
          </a:p>
        </p:txBody>
      </p:sp>
      <p:sp>
        <p:nvSpPr>
          <p:cNvPr id="4" name="Slide Number Placeholder 3"/>
          <p:cNvSpPr>
            <a:spLocks noGrp="1"/>
          </p:cNvSpPr>
          <p:nvPr>
            <p:ph type="sldNum" idx="10"/>
          </p:nvPr>
        </p:nvSpPr>
        <p:spPr/>
        <p:txBody>
          <a:bodyPr/>
          <a:lstStyle/>
          <a:p>
            <a:fld id="{8108D85E-ADB5-422A-B9E6-E477A3DE5F30}" type="slidenum">
              <a:rPr lang="en-US" smtClean="0"/>
              <a:pPr/>
              <a:t>53</a:t>
            </a:fld>
            <a:endParaRPr lang="en-US" dirty="0"/>
          </a:p>
        </p:txBody>
      </p:sp>
    </p:spTree>
    <p:extLst>
      <p:ext uri="{BB962C8B-B14F-4D97-AF65-F5344CB8AC3E}">
        <p14:creationId xmlns:p14="http://schemas.microsoft.com/office/powerpoint/2010/main" val="41609619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ECB and CBC</a:t>
            </a:r>
          </a:p>
        </p:txBody>
      </p:sp>
      <p:sp>
        <p:nvSpPr>
          <p:cNvPr id="4" name="Slide Number Placeholder 3"/>
          <p:cNvSpPr>
            <a:spLocks noGrp="1"/>
          </p:cNvSpPr>
          <p:nvPr>
            <p:ph type="sldNum" idx="10"/>
          </p:nvPr>
        </p:nvSpPr>
        <p:spPr/>
        <p:txBody>
          <a:bodyPr/>
          <a:lstStyle/>
          <a:p>
            <a:fld id="{8108D85E-ADB5-422A-B9E6-E477A3DE5F30}" type="slidenum">
              <a:rPr lang="en-US" smtClean="0"/>
              <a:pPr/>
              <a:t>54</a:t>
            </a:fld>
            <a:endParaRPr lang="en-US" dirty="0"/>
          </a:p>
        </p:txBody>
      </p:sp>
    </p:spTree>
    <p:extLst>
      <p:ext uri="{BB962C8B-B14F-4D97-AF65-F5344CB8AC3E}">
        <p14:creationId xmlns:p14="http://schemas.microsoft.com/office/powerpoint/2010/main" val="41609619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ECB and CBC</a:t>
            </a:r>
          </a:p>
        </p:txBody>
      </p:sp>
      <p:sp>
        <p:nvSpPr>
          <p:cNvPr id="4" name="Slide Number Placeholder 3"/>
          <p:cNvSpPr>
            <a:spLocks noGrp="1"/>
          </p:cNvSpPr>
          <p:nvPr>
            <p:ph type="sldNum" idx="10"/>
          </p:nvPr>
        </p:nvSpPr>
        <p:spPr/>
        <p:txBody>
          <a:bodyPr/>
          <a:lstStyle/>
          <a:p>
            <a:fld id="{8108D85E-ADB5-422A-B9E6-E477A3DE5F30}" type="slidenum">
              <a:rPr lang="en-US" smtClean="0"/>
              <a:pPr/>
              <a:t>55</a:t>
            </a:fld>
            <a:endParaRPr lang="en-US" dirty="0"/>
          </a:p>
        </p:txBody>
      </p:sp>
    </p:spTree>
    <p:extLst>
      <p:ext uri="{BB962C8B-B14F-4D97-AF65-F5344CB8AC3E}">
        <p14:creationId xmlns:p14="http://schemas.microsoft.com/office/powerpoint/2010/main" val="41609619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ECB and CBC</a:t>
            </a:r>
          </a:p>
        </p:txBody>
      </p:sp>
      <p:sp>
        <p:nvSpPr>
          <p:cNvPr id="4" name="Slide Number Placeholder 3"/>
          <p:cNvSpPr>
            <a:spLocks noGrp="1"/>
          </p:cNvSpPr>
          <p:nvPr>
            <p:ph type="sldNum" idx="10"/>
          </p:nvPr>
        </p:nvSpPr>
        <p:spPr/>
        <p:txBody>
          <a:bodyPr/>
          <a:lstStyle/>
          <a:p>
            <a:fld id="{8108D85E-ADB5-422A-B9E6-E477A3DE5F30}" type="slidenum">
              <a:rPr lang="en-US" smtClean="0"/>
              <a:pPr/>
              <a:t>56</a:t>
            </a:fld>
            <a:endParaRPr lang="en-US" dirty="0"/>
          </a:p>
        </p:txBody>
      </p:sp>
    </p:spTree>
    <p:extLst>
      <p:ext uri="{BB962C8B-B14F-4D97-AF65-F5344CB8AC3E}">
        <p14:creationId xmlns:p14="http://schemas.microsoft.com/office/powerpoint/2010/main" val="41609619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Java &amp; Android, BouncyCastle shipped in Android Core Library (Framework)</a:t>
            </a:r>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57</a:t>
            </a:fld>
            <a:endParaRPr lang="en-US"/>
          </a:p>
        </p:txBody>
      </p:sp>
    </p:spTree>
    <p:extLst>
      <p:ext uri="{BB962C8B-B14F-4D97-AF65-F5344CB8AC3E}">
        <p14:creationId xmlns:p14="http://schemas.microsoft.com/office/powerpoint/2010/main" val="33752577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58</a:t>
            </a:fld>
            <a:endParaRPr lang="en-US"/>
          </a:p>
        </p:txBody>
      </p:sp>
    </p:spTree>
    <p:extLst>
      <p:ext uri="{BB962C8B-B14F-4D97-AF65-F5344CB8AC3E}">
        <p14:creationId xmlns:p14="http://schemas.microsoft.com/office/powerpoint/2010/main" val="32244540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approach relies on</a:t>
            </a:r>
            <a:r>
              <a:rPr lang="en-US" baseline="0" dirty="0" smtClean="0"/>
              <a:t> static program analysis techniques to assess whether an application violates on of the rules</a:t>
            </a:r>
            <a:endParaRPr lang="en-US" dirty="0"/>
          </a:p>
        </p:txBody>
      </p:sp>
      <p:sp>
        <p:nvSpPr>
          <p:cNvPr id="4" name="Slide Number Placeholder 3"/>
          <p:cNvSpPr>
            <a:spLocks noGrp="1"/>
          </p:cNvSpPr>
          <p:nvPr>
            <p:ph type="sldNum" idx="10"/>
          </p:nvPr>
        </p:nvSpPr>
        <p:spPr/>
        <p:txBody>
          <a:bodyPr/>
          <a:lstStyle/>
          <a:p>
            <a:fld id="{8108D85E-ADB5-422A-B9E6-E477A3DE5F30}" type="slidenum">
              <a:rPr lang="en-US" smtClean="0"/>
              <a:pPr/>
              <a:t>60</a:t>
            </a:fld>
            <a:endParaRPr lang="en-US" dirty="0"/>
          </a:p>
        </p:txBody>
      </p:sp>
    </p:spTree>
    <p:extLst>
      <p:ext uri="{BB962C8B-B14F-4D97-AF65-F5344CB8AC3E}">
        <p14:creationId xmlns:p14="http://schemas.microsoft.com/office/powerpoint/2010/main" val="27365236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approach relies on</a:t>
            </a:r>
            <a:r>
              <a:rPr lang="en-US" baseline="0" dirty="0" smtClean="0"/>
              <a:t> static program analysis techniques to assess whether an application violates on of the rules</a:t>
            </a:r>
            <a:endParaRPr lang="en-US" dirty="0"/>
          </a:p>
        </p:txBody>
      </p:sp>
      <p:sp>
        <p:nvSpPr>
          <p:cNvPr id="4" name="Slide Number Placeholder 3"/>
          <p:cNvSpPr>
            <a:spLocks noGrp="1"/>
          </p:cNvSpPr>
          <p:nvPr>
            <p:ph type="sldNum" idx="10"/>
          </p:nvPr>
        </p:nvSpPr>
        <p:spPr/>
        <p:txBody>
          <a:bodyPr/>
          <a:lstStyle/>
          <a:p>
            <a:fld id="{8108D85E-ADB5-422A-B9E6-E477A3DE5F30}" type="slidenum">
              <a:rPr lang="en-US" smtClean="0"/>
              <a:pPr/>
              <a:t>61</a:t>
            </a:fld>
            <a:endParaRPr lang="en-US" dirty="0"/>
          </a:p>
        </p:txBody>
      </p:sp>
    </p:spTree>
    <p:extLst>
      <p:ext uri="{BB962C8B-B14F-4D97-AF65-F5344CB8AC3E}">
        <p14:creationId xmlns:p14="http://schemas.microsoft.com/office/powerpoint/2010/main" val="2736523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it!</a:t>
            </a:r>
          </a:p>
          <a:p>
            <a:r>
              <a:rPr lang="en-US" dirty="0" smtClean="0"/>
              <a:t>Apple</a:t>
            </a:r>
            <a:r>
              <a:rPr lang="en-US" baseline="0" dirty="0" smtClean="0"/>
              <a:t> and Google as the only guards/bouncers might not be enough (as bad apps have shown)</a:t>
            </a:r>
          </a:p>
          <a:p>
            <a:r>
              <a:rPr lang="en-US" baseline="0" dirty="0" smtClean="0"/>
              <a:t>Users want to understand the risks applications pose</a:t>
            </a:r>
            <a:endParaRPr lang="en-US" dirty="0" smtClean="0"/>
          </a:p>
        </p:txBody>
      </p:sp>
      <p:sp>
        <p:nvSpPr>
          <p:cNvPr id="4" name="Slide Number Placeholder 3"/>
          <p:cNvSpPr>
            <a:spLocks noGrp="1"/>
          </p:cNvSpPr>
          <p:nvPr>
            <p:ph type="sldNum" idx="10"/>
          </p:nvPr>
        </p:nvSpPr>
        <p:spPr/>
        <p:txBody>
          <a:bodyPr/>
          <a:lstStyle/>
          <a:p>
            <a:fld id="{8108D85E-ADB5-422A-B9E6-E477A3DE5F30}" type="slidenum">
              <a:rPr lang="en-US" smtClean="0"/>
              <a:pPr/>
              <a:t>6</a:t>
            </a:fld>
            <a:endParaRPr lang="en-US" dirty="0"/>
          </a:p>
        </p:txBody>
      </p:sp>
    </p:spTree>
    <p:extLst>
      <p:ext uri="{BB962C8B-B14F-4D97-AF65-F5344CB8AC3E}">
        <p14:creationId xmlns:p14="http://schemas.microsoft.com/office/powerpoint/2010/main" val="39309433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ECB mode</a:t>
            </a:r>
            <a:r>
              <a:rPr lang="en-US" baseline="0" dirty="0" smtClean="0"/>
              <a:t> encryption is neither </a:t>
            </a:r>
            <a:r>
              <a:rPr lang="en-US" baseline="0" dirty="0" err="1" smtClean="0"/>
              <a:t>stateful</a:t>
            </a:r>
            <a:r>
              <a:rPr lang="en-US" baseline="0" dirty="0" smtClean="0"/>
              <a:t> nor randomized. Thus, it cannot be IND-CPA secure.</a:t>
            </a:r>
            <a:endParaRPr lang="en-US" dirty="0"/>
          </a:p>
        </p:txBody>
      </p:sp>
      <p:sp>
        <p:nvSpPr>
          <p:cNvPr id="4" name="Slide Number Placeholder 3"/>
          <p:cNvSpPr>
            <a:spLocks noGrp="1"/>
          </p:cNvSpPr>
          <p:nvPr>
            <p:ph type="sldNum" idx="10"/>
          </p:nvPr>
        </p:nvSpPr>
        <p:spPr/>
        <p:txBody>
          <a:bodyPr/>
          <a:lstStyle/>
          <a:p>
            <a:fld id="{8108D85E-ADB5-422A-B9E6-E477A3DE5F30}" type="slidenum">
              <a:rPr lang="en-US" smtClean="0"/>
              <a:pPr/>
              <a:t>63</a:t>
            </a:fld>
            <a:endParaRPr lang="en-US" dirty="0"/>
          </a:p>
        </p:txBody>
      </p:sp>
    </p:spTree>
    <p:extLst>
      <p:ext uri="{BB962C8B-B14F-4D97-AF65-F5344CB8AC3E}">
        <p14:creationId xmlns:p14="http://schemas.microsoft.com/office/powerpoint/2010/main" val="27365236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Apply the underlying hash function Hash for c iterations to the         concatenation of the password P and the salt S, then extract         the first </a:t>
            </a:r>
            <a:r>
              <a:rPr lang="en-US" dirty="0" err="1" smtClean="0"/>
              <a:t>dkLen</a:t>
            </a:r>
            <a:r>
              <a:rPr lang="en-US" dirty="0" smtClean="0"/>
              <a:t> octets to produce a derived key DK:</a:t>
            </a:r>
          </a:p>
          <a:p>
            <a:r>
              <a:rPr lang="en-US" dirty="0" smtClean="0"/>
              <a:t>Hash MD2/MD5/SHA1</a:t>
            </a:r>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8216517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4.1 Salt   A salt in password-based cryptography has traditionally served the   purpose of producing a large set of keys corresponding to a given   password, among which one is selected at random according to the   salt. </a:t>
            </a:r>
            <a:r>
              <a:rPr lang="en-US" smtClean="0"/>
              <a:t>An individual key in the set is selected by applying a key   derivation function KDF, as</a:t>
            </a:r>
            <a:endParaRPr lang="en-US"/>
          </a:p>
        </p:txBody>
      </p:sp>
      <p:sp>
        <p:nvSpPr>
          <p:cNvPr id="4" name="Slide Number Placeholder 3"/>
          <p:cNvSpPr>
            <a:spLocks noGrp="1"/>
          </p:cNvSpPr>
          <p:nvPr>
            <p:ph type="sldNum" sz="quarter" idx="10"/>
          </p:nvPr>
        </p:nvSpPr>
        <p:spPr/>
        <p:txBody>
          <a:bodyPr/>
          <a:lstStyle/>
          <a:p>
            <a:fld id="{CC45A8A3-9FBB-431D-AAA8-BEEA360F5701}" type="slidenum">
              <a:rPr lang="en-US" smtClean="0"/>
              <a:t>67</a:t>
            </a:fld>
            <a:endParaRPr lang="en-US"/>
          </a:p>
        </p:txBody>
      </p:sp>
    </p:spTree>
    <p:extLst>
      <p:ext uri="{BB962C8B-B14F-4D97-AF65-F5344CB8AC3E}">
        <p14:creationId xmlns:p14="http://schemas.microsoft.com/office/powerpoint/2010/main" val="8216517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4.1 Salt   A salt in password-based cryptography has traditionally served the   purpose of producing a large set of keys corresponding to a given   password, among which one is selected at random according to the   salt. </a:t>
            </a:r>
            <a:r>
              <a:rPr lang="en-US" smtClean="0"/>
              <a:t>An individual key in the set is selected by applying a key   derivation function KDF, as</a:t>
            </a:r>
            <a:endParaRPr lang="en-US"/>
          </a:p>
        </p:txBody>
      </p:sp>
      <p:sp>
        <p:nvSpPr>
          <p:cNvPr id="4" name="Slide Number Placeholder 3"/>
          <p:cNvSpPr>
            <a:spLocks noGrp="1"/>
          </p:cNvSpPr>
          <p:nvPr>
            <p:ph type="sldNum" sz="quarter" idx="10"/>
          </p:nvPr>
        </p:nvSpPr>
        <p:spPr/>
        <p:txBody>
          <a:bodyPr/>
          <a:lstStyle/>
          <a:p>
            <a:fld id="{CC45A8A3-9FBB-431D-AAA8-BEEA360F5701}" type="slidenum">
              <a:rPr lang="en-US" smtClean="0"/>
              <a:t>68</a:t>
            </a:fld>
            <a:endParaRPr lang="en-US"/>
          </a:p>
        </p:txBody>
      </p:sp>
    </p:spTree>
    <p:extLst>
      <p:ext uri="{BB962C8B-B14F-4D97-AF65-F5344CB8AC3E}">
        <p14:creationId xmlns:p14="http://schemas.microsoft.com/office/powerpoint/2010/main" val="8216517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69</a:t>
            </a:fld>
            <a:endParaRPr lang="en-US"/>
          </a:p>
        </p:txBody>
      </p:sp>
    </p:spTree>
    <p:extLst>
      <p:ext uri="{BB962C8B-B14F-4D97-AF65-F5344CB8AC3E}">
        <p14:creationId xmlns:p14="http://schemas.microsoft.com/office/powerpoint/2010/main" val="8216517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Downloaded 145,095 apps from Google Play in May</a:t>
            </a:r>
            <a:r>
              <a:rPr lang="en-US" baseline="0" dirty="0" smtClean="0"/>
              <a:t> and July 2012</a:t>
            </a:r>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36896914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authenticated encryption supported</a:t>
            </a:r>
          </a:p>
          <a:p>
            <a:r>
              <a:rPr lang="en-US" dirty="0" smtClean="0"/>
              <a:t>Only</a:t>
            </a:r>
            <a:r>
              <a:rPr lang="en-US" baseline="0" dirty="0" smtClean="0"/>
              <a:t> CBC as AES mode</a:t>
            </a:r>
            <a:endParaRPr lang="en-US" dirty="0" smtClean="0"/>
          </a:p>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78</a:t>
            </a:fld>
            <a:endParaRPr lang="en-US"/>
          </a:p>
        </p:txBody>
      </p:sp>
    </p:spTree>
    <p:extLst>
      <p:ext uri="{BB962C8B-B14F-4D97-AF65-F5344CB8AC3E}">
        <p14:creationId xmlns:p14="http://schemas.microsoft.com/office/powerpoint/2010/main" val="37243843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Trivial chosen plaintext attack. If the first block of the attacker’s plain text matches the first block of the original plaintext the first blocks of the cipher</a:t>
            </a:r>
            <a:r>
              <a:rPr lang="en-US" baseline="0" dirty="0" smtClean="0"/>
              <a:t> texts are identical</a:t>
            </a:r>
            <a:endParaRPr lang="en-US" dirty="0"/>
          </a:p>
        </p:txBody>
      </p:sp>
      <p:sp>
        <p:nvSpPr>
          <p:cNvPr id="4" name="Slide Number Placeholder 3"/>
          <p:cNvSpPr>
            <a:spLocks noGrp="1"/>
          </p:cNvSpPr>
          <p:nvPr>
            <p:ph type="sldNum" idx="10"/>
          </p:nvPr>
        </p:nvSpPr>
        <p:spPr/>
        <p:txBody>
          <a:bodyPr/>
          <a:lstStyle/>
          <a:p>
            <a:fld id="{8108D85E-ADB5-422A-B9E6-E477A3DE5F30}" type="slidenum">
              <a:rPr lang="en-US" smtClean="0"/>
              <a:pPr/>
              <a:t>79</a:t>
            </a:fld>
            <a:endParaRPr lang="en-US"/>
          </a:p>
        </p:txBody>
      </p:sp>
    </p:spTree>
    <p:extLst>
      <p:ext uri="{BB962C8B-B14F-4D97-AF65-F5344CB8AC3E}">
        <p14:creationId xmlns:p14="http://schemas.microsoft.com/office/powerpoint/2010/main" val="340823927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8108D85E-ADB5-422A-B9E6-E477A3DE5F30}" type="slidenum">
              <a:rPr lang="en-US" smtClean="0"/>
              <a:pPr/>
              <a:t>80</a:t>
            </a:fld>
            <a:endParaRPr lang="en-US" dirty="0"/>
          </a:p>
        </p:txBody>
      </p:sp>
    </p:spTree>
    <p:extLst>
      <p:ext uri="{BB962C8B-B14F-4D97-AF65-F5344CB8AC3E}">
        <p14:creationId xmlns:p14="http://schemas.microsoft.com/office/powerpoint/2010/main" val="39309433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8108D85E-ADB5-422A-B9E6-E477A3DE5F30}" type="slidenum">
              <a:rPr lang="en-US" smtClean="0"/>
              <a:pPr/>
              <a:t>81</a:t>
            </a:fld>
            <a:endParaRPr lang="en-US" dirty="0"/>
          </a:p>
        </p:txBody>
      </p:sp>
    </p:spTree>
    <p:extLst>
      <p:ext uri="{BB962C8B-B14F-4D97-AF65-F5344CB8AC3E}">
        <p14:creationId xmlns:p14="http://schemas.microsoft.com/office/powerpoint/2010/main" val="3196459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lvl="1">
              <a:lnSpc>
                <a:spcPct val="110000"/>
              </a:lnSpc>
            </a:pPr>
            <a:r>
              <a:rPr lang="en-US" dirty="0" smtClean="0"/>
              <a:t>Pervasive use of Objective-C and </a:t>
            </a:r>
            <a:r>
              <a:rPr lang="en-US" dirty="0" err="1" smtClean="0"/>
              <a:t>Dalvik</a:t>
            </a:r>
            <a:r>
              <a:rPr lang="en-US" dirty="0" smtClean="0"/>
              <a:t> (system call boundary well defined,</a:t>
            </a:r>
            <a:r>
              <a:rPr lang="en-US" baseline="0" dirty="0" smtClean="0"/>
              <a:t> frameworks way more expressive and functional)</a:t>
            </a:r>
            <a:endParaRPr lang="en-US" dirty="0" smtClean="0"/>
          </a:p>
          <a:p>
            <a:pPr lvl="1">
              <a:lnSpc>
                <a:spcPct val="110000"/>
              </a:lnSpc>
            </a:pPr>
            <a:r>
              <a:rPr lang="en-US" dirty="0" smtClean="0"/>
              <a:t>Apps mix type-safe and unsafe code</a:t>
            </a:r>
          </a:p>
          <a:p>
            <a:pPr>
              <a:lnSpc>
                <a:spcPct val="110000"/>
              </a:lnSpc>
            </a:pPr>
            <a:r>
              <a:rPr lang="en-US" dirty="0" smtClean="0"/>
              <a:t>Apps violate user’s privacy</a:t>
            </a:r>
          </a:p>
          <a:p>
            <a:pPr lvl="1">
              <a:lnSpc>
                <a:spcPct val="110000"/>
              </a:lnSpc>
            </a:pPr>
            <a:r>
              <a:rPr lang="en-US" dirty="0" smtClean="0"/>
              <a:t>Leak address book contents, location, SMS, etc.</a:t>
            </a:r>
          </a:p>
          <a:p>
            <a:pPr>
              <a:lnSpc>
                <a:spcPct val="110000"/>
              </a:lnSpc>
            </a:pPr>
            <a:r>
              <a:rPr lang="en-US" dirty="0" smtClean="0"/>
              <a:t>Apps can incur monetary loss</a:t>
            </a:r>
          </a:p>
          <a:p>
            <a:pPr lvl="1">
              <a:lnSpc>
                <a:spcPct val="110000"/>
              </a:lnSpc>
            </a:pPr>
            <a:r>
              <a:rPr lang="en-US" dirty="0" smtClean="0"/>
              <a:t>e.g., sending text messages to toll numbers</a:t>
            </a:r>
          </a:p>
          <a:p>
            <a:endParaRPr lang="en-US" dirty="0"/>
          </a:p>
        </p:txBody>
      </p:sp>
      <p:sp>
        <p:nvSpPr>
          <p:cNvPr id="4" name="Slide Number Placeholder 3"/>
          <p:cNvSpPr>
            <a:spLocks noGrp="1"/>
          </p:cNvSpPr>
          <p:nvPr>
            <p:ph type="sldNum" idx="10"/>
          </p:nvPr>
        </p:nvSpPr>
        <p:spPr/>
        <p:txBody>
          <a:bodyPr/>
          <a:lstStyle/>
          <a:p>
            <a:fld id="{8108D85E-ADB5-422A-B9E6-E477A3DE5F30}" type="slidenum">
              <a:rPr lang="en-US" smtClean="0"/>
              <a:pPr/>
              <a:t>8</a:t>
            </a:fld>
            <a:endParaRPr lang="en-US" dirty="0"/>
          </a:p>
        </p:txBody>
      </p:sp>
    </p:spTree>
    <p:extLst>
      <p:ext uri="{BB962C8B-B14F-4D97-AF65-F5344CB8AC3E}">
        <p14:creationId xmlns:p14="http://schemas.microsoft.com/office/powerpoint/2010/main" val="69554925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45A8A3-9FBB-431D-AAA8-BEEA360F5701}"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2548738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8108D85E-ADB5-422A-B9E6-E477A3DE5F30}" type="slidenum">
              <a:rPr lang="en-US" smtClean="0"/>
              <a:pPr/>
              <a:t>9</a:t>
            </a:fld>
            <a:endParaRPr lang="en-US" dirty="0"/>
          </a:p>
        </p:txBody>
      </p:sp>
    </p:spTree>
    <p:extLst>
      <p:ext uri="{BB962C8B-B14F-4D97-AF65-F5344CB8AC3E}">
        <p14:creationId xmlns:p14="http://schemas.microsoft.com/office/powerpoint/2010/main" val="3196459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CF12DD6-2150-4A88-907D-605427BFC029}" type="slidenum">
              <a:rPr lang="en-US"/>
              <a:pPr/>
              <a:t>10</a:t>
            </a:fld>
            <a:endParaRPr lang="en-US"/>
          </a:p>
        </p:txBody>
      </p:sp>
      <p:sp>
        <p:nvSpPr>
          <p:cNvPr id="860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1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32525120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1.xml"/><Relationship Id="rId5" Type="http://schemas.openxmlformats.org/officeDocument/2006/relationships/tags" Target="../tags/tag10.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Master" Target="../slideMasters/slideMaster1.xml"/><Relationship Id="rId5" Type="http://schemas.openxmlformats.org/officeDocument/2006/relationships/tags" Target="../tags/tag60.xml"/><Relationship Id="rId4" Type="http://schemas.openxmlformats.org/officeDocument/2006/relationships/tags" Target="../tags/tag59.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slideMaster" Target="../slideMasters/slideMaster1.xml"/><Relationship Id="rId5" Type="http://schemas.openxmlformats.org/officeDocument/2006/relationships/tags" Target="../tags/tag65.xml"/><Relationship Id="rId4" Type="http://schemas.openxmlformats.org/officeDocument/2006/relationships/tags" Target="../tags/tag6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slideMaster" Target="../slideMasters/slideMaster2.xml"/><Relationship Id="rId5" Type="http://schemas.openxmlformats.org/officeDocument/2006/relationships/tags" Target="../tags/tag75.xml"/><Relationship Id="rId4" Type="http://schemas.openxmlformats.org/officeDocument/2006/relationships/tags" Target="../tags/tag74.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slideMaster" Target="../slideMasters/slideMaster2.xml"/><Relationship Id="rId5" Type="http://schemas.openxmlformats.org/officeDocument/2006/relationships/tags" Target="../tags/tag80.xml"/><Relationship Id="rId4" Type="http://schemas.openxmlformats.org/officeDocument/2006/relationships/tags" Target="../tags/tag79.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slideMaster" Target="../slideMasters/slideMaster2.xml"/><Relationship Id="rId5" Type="http://schemas.openxmlformats.org/officeDocument/2006/relationships/tags" Target="../tags/tag85.xml"/><Relationship Id="rId4" Type="http://schemas.openxmlformats.org/officeDocument/2006/relationships/tags" Target="../tags/tag84.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slideMaster" Target="../slideMasters/slideMaster2.xml"/><Relationship Id="rId5" Type="http://schemas.openxmlformats.org/officeDocument/2006/relationships/tags" Target="../tags/tag90.xml"/><Relationship Id="rId4" Type="http://schemas.openxmlformats.org/officeDocument/2006/relationships/tags" Target="../tags/tag89.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01.xml"/><Relationship Id="rId3" Type="http://schemas.openxmlformats.org/officeDocument/2006/relationships/tags" Target="../tags/tag96.xml"/><Relationship Id="rId7" Type="http://schemas.openxmlformats.org/officeDocument/2006/relationships/tags" Target="../tags/tag100.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9"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slideMaster" Target="../slideMasters/slideMaster2.xml"/><Relationship Id="rId4" Type="http://schemas.openxmlformats.org/officeDocument/2006/relationships/tags" Target="../tags/tag105.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slideMaster" Target="../slideMasters/slideMaster2.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slideMaster" Target="../slideMasters/slideMaster2.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slideMaster" Target="../slideMasters/slideMaster2.xml"/><Relationship Id="rId5" Type="http://schemas.openxmlformats.org/officeDocument/2006/relationships/tags" Target="../tags/tag125.xml"/><Relationship Id="rId4" Type="http://schemas.openxmlformats.org/officeDocument/2006/relationships/tags" Target="../tags/tag124.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slideMaster" Target="../slideMasters/slideMaster2.xml"/><Relationship Id="rId5" Type="http://schemas.openxmlformats.org/officeDocument/2006/relationships/tags" Target="../tags/tag130.xml"/><Relationship Id="rId4" Type="http://schemas.openxmlformats.org/officeDocument/2006/relationships/tags" Target="../tags/tag12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Master" Target="../slideMasters/slideMaster3.xml"/><Relationship Id="rId5" Type="http://schemas.openxmlformats.org/officeDocument/2006/relationships/tags" Target="../tags/tag140.xml"/><Relationship Id="rId4" Type="http://schemas.openxmlformats.org/officeDocument/2006/relationships/tags" Target="../tags/tag139.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Master" Target="../slideMasters/slideMaster3.xml"/><Relationship Id="rId5" Type="http://schemas.openxmlformats.org/officeDocument/2006/relationships/tags" Target="../tags/tag145.xml"/><Relationship Id="rId4" Type="http://schemas.openxmlformats.org/officeDocument/2006/relationships/tags" Target="../tags/tag144.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slideMaster" Target="../slideMasters/slideMaster3.xml"/><Relationship Id="rId5" Type="http://schemas.openxmlformats.org/officeDocument/2006/relationships/tags" Target="../tags/tag150.xml"/><Relationship Id="rId4" Type="http://schemas.openxmlformats.org/officeDocument/2006/relationships/tags" Target="../tags/tag149.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slideMaster" Target="../slideMasters/slideMaster3.xml"/><Relationship Id="rId5" Type="http://schemas.openxmlformats.org/officeDocument/2006/relationships/tags" Target="../tags/tag155.xml"/><Relationship Id="rId4" Type="http://schemas.openxmlformats.org/officeDocument/2006/relationships/tags" Target="../tags/tag154.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4"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166.xml"/><Relationship Id="rId3" Type="http://schemas.openxmlformats.org/officeDocument/2006/relationships/tags" Target="../tags/tag161.xml"/><Relationship Id="rId7" Type="http://schemas.openxmlformats.org/officeDocument/2006/relationships/tags" Target="../tags/tag165.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tags" Target="../tags/tag164.xml"/><Relationship Id="rId5" Type="http://schemas.openxmlformats.org/officeDocument/2006/relationships/tags" Target="../tags/tag163.xml"/><Relationship Id="rId4" Type="http://schemas.openxmlformats.org/officeDocument/2006/relationships/tags" Target="../tags/tag162.xml"/><Relationship Id="rId9"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5" Type="http://schemas.openxmlformats.org/officeDocument/2006/relationships/slideMaster" Target="../slideMasters/slideMaster3.xml"/><Relationship Id="rId4" Type="http://schemas.openxmlformats.org/officeDocument/2006/relationships/tags" Target="../tags/tag170.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 Id="rId4"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76.xml"/><Relationship Id="rId7" Type="http://schemas.openxmlformats.org/officeDocument/2006/relationships/slideMaster" Target="../slideMasters/slideMaster3.xm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82.xml"/><Relationship Id="rId7" Type="http://schemas.openxmlformats.org/officeDocument/2006/relationships/slideMaster" Target="../slideMasters/slideMaster3.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slideMaster" Target="../slideMasters/slideMaster3.xml"/><Relationship Id="rId5" Type="http://schemas.openxmlformats.org/officeDocument/2006/relationships/tags" Target="../tags/tag190.xml"/><Relationship Id="rId4" Type="http://schemas.openxmlformats.org/officeDocument/2006/relationships/tags" Target="../tags/tag189.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Master" Target="../slideMasters/slideMaster1.xml"/><Relationship Id="rId5" Type="http://schemas.openxmlformats.org/officeDocument/2006/relationships/tags" Target="../tags/tag25.xml"/><Relationship Id="rId4" Type="http://schemas.openxmlformats.org/officeDocument/2006/relationships/tags" Target="../tags/tag24.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slideMaster" Target="../slideMasters/slideMaster3.xml"/><Relationship Id="rId5" Type="http://schemas.openxmlformats.org/officeDocument/2006/relationships/tags" Target="../tags/tag195.xml"/><Relationship Id="rId4" Type="http://schemas.openxmlformats.org/officeDocument/2006/relationships/tags" Target="../tags/tag19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slideMaster" Target="../slideMasters/slideMaster4.xml"/><Relationship Id="rId5" Type="http://schemas.openxmlformats.org/officeDocument/2006/relationships/tags" Target="../tags/tag205.xml"/><Relationship Id="rId4" Type="http://schemas.openxmlformats.org/officeDocument/2006/relationships/tags" Target="../tags/tag20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slideMaster" Target="../slideMasters/slideMaster4.xml"/><Relationship Id="rId5" Type="http://schemas.openxmlformats.org/officeDocument/2006/relationships/tags" Target="../tags/tag210.xml"/><Relationship Id="rId4" Type="http://schemas.openxmlformats.org/officeDocument/2006/relationships/tags" Target="../tags/tag209.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slideMaster" Target="../slideMasters/slideMaster4.xml"/><Relationship Id="rId5" Type="http://schemas.openxmlformats.org/officeDocument/2006/relationships/tags" Target="../tags/tag215.xml"/><Relationship Id="rId4" Type="http://schemas.openxmlformats.org/officeDocument/2006/relationships/tags" Target="../tags/tag214.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slideMaster" Target="../slideMasters/slideMaster4.xml"/><Relationship Id="rId5" Type="http://schemas.openxmlformats.org/officeDocument/2006/relationships/tags" Target="../tags/tag220.xml"/><Relationship Id="rId4" Type="http://schemas.openxmlformats.org/officeDocument/2006/relationships/tags" Target="../tags/tag219.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 Id="rId4"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8" Type="http://schemas.openxmlformats.org/officeDocument/2006/relationships/tags" Target="../tags/tag231.xml"/><Relationship Id="rId3" Type="http://schemas.openxmlformats.org/officeDocument/2006/relationships/tags" Target="../tags/tag226.xml"/><Relationship Id="rId7" Type="http://schemas.openxmlformats.org/officeDocument/2006/relationships/tags" Target="../tags/tag230.xml"/><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tags" Target="../tags/tag229.xml"/><Relationship Id="rId5" Type="http://schemas.openxmlformats.org/officeDocument/2006/relationships/tags" Target="../tags/tag228.xml"/><Relationship Id="rId4" Type="http://schemas.openxmlformats.org/officeDocument/2006/relationships/tags" Target="../tags/tag227.xml"/><Relationship Id="rId9"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 Id="rId5" Type="http://schemas.openxmlformats.org/officeDocument/2006/relationships/slideMaster" Target="../slideMasters/slideMaster4.xml"/><Relationship Id="rId4" Type="http://schemas.openxmlformats.org/officeDocument/2006/relationships/tags" Target="../tags/tag235.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tags" Target="../tags/tag236.xml"/><Relationship Id="rId4"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241.xml"/><Relationship Id="rId7" Type="http://schemas.openxmlformats.org/officeDocument/2006/relationships/slideMaster" Target="../slideMasters/slideMaster4.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tags" Target="../tags/tag244.xml"/><Relationship Id="rId5" Type="http://schemas.openxmlformats.org/officeDocument/2006/relationships/tags" Target="../tags/tag243.xml"/><Relationship Id="rId4" Type="http://schemas.openxmlformats.org/officeDocument/2006/relationships/tags" Target="../tags/tag242.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247.xml"/><Relationship Id="rId7" Type="http://schemas.openxmlformats.org/officeDocument/2006/relationships/slideMaster" Target="../slideMasters/slideMaster4.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tags" Target="../tags/tag250.xml"/><Relationship Id="rId5" Type="http://schemas.openxmlformats.org/officeDocument/2006/relationships/tags" Target="../tags/tag249.xml"/><Relationship Id="rId4" Type="http://schemas.openxmlformats.org/officeDocument/2006/relationships/tags" Target="../tags/tag248.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253.xml"/><Relationship Id="rId2" Type="http://schemas.openxmlformats.org/officeDocument/2006/relationships/tags" Target="../tags/tag252.xml"/><Relationship Id="rId1" Type="http://schemas.openxmlformats.org/officeDocument/2006/relationships/tags" Target="../tags/tag251.xml"/><Relationship Id="rId6" Type="http://schemas.openxmlformats.org/officeDocument/2006/relationships/slideMaster" Target="../slideMasters/slideMaster4.xml"/><Relationship Id="rId5" Type="http://schemas.openxmlformats.org/officeDocument/2006/relationships/tags" Target="../tags/tag255.xml"/><Relationship Id="rId4" Type="http://schemas.openxmlformats.org/officeDocument/2006/relationships/tags" Target="../tags/tag254.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tags" Target="../tags/tag256.xml"/><Relationship Id="rId6" Type="http://schemas.openxmlformats.org/officeDocument/2006/relationships/slideMaster" Target="../slideMasters/slideMaster4.xml"/><Relationship Id="rId5" Type="http://schemas.openxmlformats.org/officeDocument/2006/relationships/tags" Target="../tags/tag260.xml"/><Relationship Id="rId4" Type="http://schemas.openxmlformats.org/officeDocument/2006/relationships/tags" Target="../tags/tag25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lvl1pPr>
              <a:defRPr b="0" i="0">
                <a:solidFill>
                  <a:schemeClr val="tx2"/>
                </a:solidFill>
                <a:latin typeface="+mj-lt"/>
                <a:cs typeface="Calibri"/>
              </a:defRPr>
            </a:lvl1pPr>
          </a:lstStyle>
          <a:p>
            <a:r>
              <a:rPr lang="en-US" smtClean="0"/>
              <a:t>Click to edit Master title style</a:t>
            </a:r>
            <a:endParaRPr lang="en-US" dirty="0"/>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b="0" i="0">
                <a:solidFill>
                  <a:srgbClr val="000000"/>
                </a:solidFill>
                <a:latin typeface="+mj-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custDataLst>
              <p:tags r:id="rId3"/>
            </p:custDataLst>
          </p:nvPr>
        </p:nvSpPr>
        <p:spPr/>
        <p:txBody>
          <a:bodyPr/>
          <a:lstStyle/>
          <a:p>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1046575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custDataLst>
              <p:tags r:id="rId2"/>
            </p:custDataLst>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custDataLst>
              <p:tags r:id="rId3"/>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p>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3218236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custDataLst>
              <p:tags r:id="rId2"/>
            </p:custDataLst>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4153715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custDataLst>
              <p:tags r:id="rId2"/>
            </p:custDataLst>
          </p:nvPr>
        </p:nvSpPr>
        <p:spPr>
          <a:xfrm>
            <a:off x="457200" y="274638"/>
            <a:ext cx="6019800" cy="5851525"/>
          </a:xfrm>
        </p:spPr>
        <p:txBody>
          <a:bodyPr vert="eaVert"/>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custDataLst>
              <p:tags r:id="rId3"/>
            </p:custDataLst>
          </p:nvPr>
        </p:nvSpPr>
        <p:spPr/>
        <p:txBody>
          <a:bodyPr/>
          <a:lstStyle/>
          <a:p>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1325644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AD5B71E-FB01-F541-8DE0-7E75CAB5AD6F}" type="slidenum">
              <a:rPr lang="en-GB"/>
              <a:pPr/>
              <a:t>‹#›</a:t>
            </a:fld>
            <a:endParaRPr lang="en-GB"/>
          </a:p>
        </p:txBody>
      </p:sp>
    </p:spTree>
    <p:extLst>
      <p:ext uri="{BB962C8B-B14F-4D97-AF65-F5344CB8AC3E}">
        <p14:creationId xmlns:p14="http://schemas.microsoft.com/office/powerpoint/2010/main" val="172735602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471488"/>
            <a:ext cx="7770813" cy="1189037"/>
          </a:xfrm>
        </p:spPr>
        <p:txBody>
          <a:bodyPr/>
          <a:lstStyle/>
          <a:p>
            <a:r>
              <a:rPr lang="en-US" smtClean="0"/>
              <a:t>Click to edit Master title style</a:t>
            </a:r>
            <a:endParaRPr lang="en-US"/>
          </a:p>
        </p:txBody>
      </p:sp>
      <p:sp>
        <p:nvSpPr>
          <p:cNvPr id="3" name="Footer Placeholder 2"/>
          <p:cNvSpPr>
            <a:spLocks noGrp="1"/>
          </p:cNvSpPr>
          <p:nvPr>
            <p:ph type="ftr" idx="10"/>
          </p:nvPr>
        </p:nvSpPr>
        <p:spPr>
          <a:xfrm>
            <a:off x="685800" y="6400800"/>
            <a:ext cx="5332413" cy="303213"/>
          </a:xfrm>
        </p:spPr>
        <p:txBody>
          <a:bodyPr/>
          <a:lstStyle>
            <a:lvl1pPr>
              <a:defRPr/>
            </a:lvl1pPr>
          </a:lstStyle>
          <a:p>
            <a:endParaRPr lang="en-US"/>
          </a:p>
        </p:txBody>
      </p:sp>
    </p:spTree>
    <p:extLst>
      <p:ext uri="{BB962C8B-B14F-4D97-AF65-F5344CB8AC3E}">
        <p14:creationId xmlns:p14="http://schemas.microsoft.com/office/powerpoint/2010/main" val="264553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Footer Placeholder 2"/>
          <p:cNvSpPr>
            <a:spLocks noGrp="1"/>
          </p:cNvSpPr>
          <p:nvPr>
            <p:ph type="ftr" idx="10"/>
          </p:nvPr>
        </p:nvSpPr>
        <p:spPr/>
        <p:txBody>
          <a:bodyPr/>
          <a:lstStyle>
            <a:lvl1pPr>
              <a:defRPr/>
            </a:lvl1pPr>
          </a:lstStyle>
          <a:p>
            <a:endParaRPr lang="en-US"/>
          </a:p>
        </p:txBody>
      </p:sp>
      <p:sp>
        <p:nvSpPr>
          <p:cNvPr id="6" name="Rectangle 1"/>
          <p:cNvSpPr>
            <a:spLocks noGrp="1" noChangeArrowheads="1"/>
          </p:cNvSpPr>
          <p:nvPr>
            <p:ph type="title"/>
          </p:nvPr>
        </p:nvSpPr>
        <p:spPr bwMode="auto">
          <a:xfrm>
            <a:off x="686593" y="110911"/>
            <a:ext cx="7770813" cy="1108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dirty="0" smtClean="0"/>
              <a:t>Click to edit the title text format</a:t>
            </a:r>
          </a:p>
        </p:txBody>
      </p:sp>
    </p:spTree>
    <p:extLst>
      <p:ext uri="{BB962C8B-B14F-4D97-AF65-F5344CB8AC3E}">
        <p14:creationId xmlns:p14="http://schemas.microsoft.com/office/powerpoint/2010/main" val="34638098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lvl1pPr>
              <a:defRPr b="0" i="0">
                <a:solidFill>
                  <a:schemeClr val="tx2"/>
                </a:solidFill>
                <a:latin typeface="+mj-lt"/>
                <a:cs typeface="Calibri"/>
              </a:defRPr>
            </a:lvl1pPr>
          </a:lstStyle>
          <a:p>
            <a:r>
              <a:rPr lang="en-US" dirty="0" smtClean="0"/>
              <a:t>Click to edit Master title style</a:t>
            </a:r>
            <a:endParaRPr lang="en-US" dirty="0"/>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b="0" i="0">
                <a:solidFill>
                  <a:srgbClr val="000000"/>
                </a:solidFill>
                <a:latin typeface="+mj-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custDataLst>
              <p:tags r:id="rId3"/>
            </p:custDataLst>
          </p:nvPr>
        </p:nvSpPr>
        <p:spPr/>
        <p:txBody>
          <a:bodyPr/>
          <a:lstStyle/>
          <a:p>
            <a:fld id="{A99170D3-89C4-BB42-836D-D925400CC7A3}" type="datetime1">
              <a:rPr lang="en-US" smtClean="0">
                <a:solidFill>
                  <a:srgbClr val="000000"/>
                </a:solidFill>
              </a:rPr>
              <a:pPr/>
              <a:t>11/17/2013</a:t>
            </a:fld>
            <a:endParaRPr lang="en-US">
              <a:solidFill>
                <a:srgbClr val="000000"/>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0000"/>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9723747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custDataLst>
              <p:tags r:id="rId3"/>
            </p:custDataLst>
          </p:nvPr>
        </p:nvSpPr>
        <p:spPr/>
        <p:txBody>
          <a:bodyPr/>
          <a:lstStyle/>
          <a:p>
            <a:fld id="{5DD7A3CB-B31F-F44D-BE5E-9BB9DAE334F7}" type="datetime1">
              <a:rPr lang="en-US" smtClean="0">
                <a:solidFill>
                  <a:srgbClr val="000000"/>
                </a:solidFill>
              </a:rPr>
              <a:pPr/>
              <a:t>11/17/2013</a:t>
            </a:fld>
            <a:endParaRPr lang="en-US">
              <a:solidFill>
                <a:srgbClr val="000000"/>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0000"/>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5738192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457200" y="3034508"/>
            <a:ext cx="6951274" cy="1308892"/>
          </a:xfrm>
        </p:spPr>
        <p:txBody>
          <a:bodyPr anchor="t"/>
          <a:lstStyle>
            <a:lvl1pPr algn="l">
              <a:defRPr sz="4000" b="1" i="0" cap="none">
                <a:latin typeface="+mj-lt"/>
                <a:cs typeface="Calibri"/>
              </a:defRPr>
            </a:lvl1pPr>
          </a:lstStyle>
          <a:p>
            <a:r>
              <a:rPr lang="en-US" dirty="0" smtClean="0"/>
              <a:t>Section Header</a:t>
            </a:r>
            <a:endParaRPr lang="en-US" dirty="0"/>
          </a:p>
        </p:txBody>
      </p:sp>
      <p:sp>
        <p:nvSpPr>
          <p:cNvPr id="3" name="Text Placeholder 2"/>
          <p:cNvSpPr>
            <a:spLocks noGrp="1"/>
          </p:cNvSpPr>
          <p:nvPr>
            <p:ph type="body" idx="1"/>
            <p:custDataLst>
              <p:tags r:id="rId2"/>
            </p:custDataLst>
          </p:nvPr>
        </p:nvSpPr>
        <p:spPr>
          <a:xfrm>
            <a:off x="474134" y="1524000"/>
            <a:ext cx="6951274" cy="1500187"/>
          </a:xfrm>
        </p:spPr>
        <p:txBody>
          <a:bodyPr lIns="0" rIns="0" anchor="b" anchorCtr="0"/>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custDataLst>
              <p:tags r:id="rId3"/>
            </p:custDataLst>
          </p:nvPr>
        </p:nvSpPr>
        <p:spPr/>
        <p:txBody>
          <a:bodyPr/>
          <a:lstStyle/>
          <a:p>
            <a:fld id="{58842061-E09A-C64F-AC91-6B22DD773FB7}" type="datetime1">
              <a:rPr lang="en-US" smtClean="0">
                <a:solidFill>
                  <a:srgbClr val="000000"/>
                </a:solidFill>
              </a:rPr>
              <a:pPr/>
              <a:t>11/17/2013</a:t>
            </a:fld>
            <a:endParaRPr lang="en-US">
              <a:solidFill>
                <a:srgbClr val="000000"/>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0000"/>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4060964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264380" y="2013343"/>
            <a:ext cx="6951274" cy="753670"/>
          </a:xfrm>
        </p:spPr>
        <p:txBody>
          <a:bodyPr anchor="t"/>
          <a:lstStyle>
            <a:lvl1pPr algn="l">
              <a:defRPr sz="4000" b="0" i="0" cap="none">
                <a:latin typeface="+mj-lt"/>
                <a:cs typeface="Calibri"/>
              </a:defRPr>
            </a:lvl1pPr>
          </a:lstStyle>
          <a:p>
            <a:r>
              <a:rPr lang="en-US" dirty="0" smtClean="0"/>
              <a:t>Section Header 2</a:t>
            </a:r>
            <a:endParaRPr lang="en-US" dirty="0"/>
          </a:p>
        </p:txBody>
      </p:sp>
      <p:sp>
        <p:nvSpPr>
          <p:cNvPr id="3" name="Text Placeholder 2"/>
          <p:cNvSpPr>
            <a:spLocks noGrp="1"/>
          </p:cNvSpPr>
          <p:nvPr>
            <p:ph type="body" idx="1"/>
            <p:custDataLst>
              <p:tags r:id="rId2"/>
            </p:custDataLst>
          </p:nvPr>
        </p:nvSpPr>
        <p:spPr>
          <a:xfrm>
            <a:off x="1264380" y="2919413"/>
            <a:ext cx="6951274" cy="1500187"/>
          </a:xfrm>
        </p:spPr>
        <p:txBody>
          <a:bodyPr anchor="t"/>
          <a:lstStyle>
            <a:lvl1pPr marL="457200" indent="-457200" algn="l">
              <a:buFont typeface="+mj-lt"/>
              <a:buAutoNum type="arabicPeriod"/>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custDataLst>
              <p:tags r:id="rId3"/>
            </p:custDataLst>
          </p:nvPr>
        </p:nvSpPr>
        <p:spPr/>
        <p:txBody>
          <a:bodyPr/>
          <a:lstStyle/>
          <a:p>
            <a:fld id="{C88B15C4-75F8-8145-B332-9C9E6CC1694D}" type="datetime1">
              <a:rPr lang="en-US" smtClean="0">
                <a:solidFill>
                  <a:srgbClr val="000000"/>
                </a:solidFill>
              </a:rPr>
              <a:pPr/>
              <a:t>11/17/2013</a:t>
            </a:fld>
            <a:endParaRPr lang="en-US">
              <a:solidFill>
                <a:srgbClr val="000000"/>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0000"/>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299271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dirty="0"/>
          </a:p>
        </p:txBody>
      </p:sp>
      <p:sp>
        <p:nvSpPr>
          <p:cNvPr id="3" name="Content Placeholder 2"/>
          <p:cNvSpPr>
            <a:spLocks noGrp="1"/>
          </p:cNvSpPr>
          <p:nvPr>
            <p:ph idx="1"/>
            <p:custDataLst>
              <p:tags r:id="rId2"/>
            </p:custDataLst>
          </p:nvPr>
        </p:nvSpPr>
        <p:spPr/>
        <p:txBody>
          <a:bodyPr/>
          <a:lstStyle>
            <a:lvl1pPr marL="292100" indent="-2921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custDataLst>
              <p:tags r:id="rId3"/>
            </p:custDataLst>
          </p:nvPr>
        </p:nvSpPr>
        <p:spPr/>
        <p:txBody>
          <a:bodyPr/>
          <a:lstStyle/>
          <a:p>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t>‹#›</a:t>
            </a:fld>
            <a:endParaRPr lang="en-US" dirty="0"/>
          </a:p>
        </p:txBody>
      </p:sp>
    </p:spTree>
    <p:extLst>
      <p:ext uri="{BB962C8B-B14F-4D97-AF65-F5344CB8AC3E}">
        <p14:creationId xmlns:p14="http://schemas.microsoft.com/office/powerpoint/2010/main" val="138941572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Content Placeholder 2"/>
          <p:cNvSpPr>
            <a:spLocks noGrp="1"/>
          </p:cNvSpPr>
          <p:nvPr>
            <p:ph sz="half" idx="1"/>
            <p:custDataLst>
              <p:tags r:id="rId2"/>
            </p:custDataLst>
          </p:nvPr>
        </p:nvSpPr>
        <p:spPr>
          <a:xfrm>
            <a:off x="457200" y="1447800"/>
            <a:ext cx="4038600" cy="4678363"/>
          </a:xfrm>
        </p:spPr>
        <p:txBody>
          <a:bodyPr anchor="t" anchorCtr="0">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custDataLst>
              <p:tags r:id="rId3"/>
            </p:custDataLst>
          </p:nvPr>
        </p:nvSpPr>
        <p:spPr>
          <a:xfrm>
            <a:off x="4648200" y="1447800"/>
            <a:ext cx="4038600" cy="4678363"/>
          </a:xfrm>
        </p:spPr>
        <p:txBody>
          <a:bodyPr anchor="t" anchorCtr="0">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p:txBody>
          <a:bodyPr/>
          <a:lstStyle/>
          <a:p>
            <a:fld id="{100DE902-58D7-5940-B7B2-BB1B96F0CB4F}" type="datetime1">
              <a:rPr lang="en-US" smtClean="0">
                <a:solidFill>
                  <a:srgbClr val="000000"/>
                </a:solidFill>
              </a:rPr>
              <a:pPr/>
              <a:t>11/17/2013</a:t>
            </a:fld>
            <a:endParaRPr lang="en-US" dirty="0">
              <a:solidFill>
                <a:srgbClr val="000000"/>
              </a:solidFill>
            </a:endParaRPr>
          </a:p>
        </p:txBody>
      </p:sp>
      <p:sp>
        <p:nvSpPr>
          <p:cNvPr id="9" name="Footer Placeholder 8"/>
          <p:cNvSpPr>
            <a:spLocks noGrp="1"/>
          </p:cNvSpPr>
          <p:nvPr>
            <p:ph type="ftr" sz="quarter" idx="11"/>
          </p:nvPr>
        </p:nvSpPr>
        <p:spPr/>
        <p:txBody>
          <a:bodyPr/>
          <a:lstStyle/>
          <a:p>
            <a:endParaRPr lang="en-US" dirty="0">
              <a:solidFill>
                <a:srgbClr val="000000"/>
              </a:solidFill>
            </a:endParaRPr>
          </a:p>
        </p:txBody>
      </p:sp>
      <p:sp>
        <p:nvSpPr>
          <p:cNvPr id="10" name="Slide Number Placeholder 9"/>
          <p:cNvSpPr>
            <a:spLocks noGrp="1"/>
          </p:cNvSpPr>
          <p:nvPr>
            <p:ph type="sldNum" sz="quarter" idx="12"/>
          </p:nvPr>
        </p:nvSpPr>
        <p:spPr/>
        <p:txBody>
          <a:bodyPr/>
          <a:lstStyle/>
          <a:p>
            <a:fld id="{B747839D-A323-47F3-909F-548499399628}"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9013820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custDataLst>
              <p:tags r:id="rId2"/>
            </p:custDataLst>
          </p:nvPr>
        </p:nvSpPr>
        <p:spPr>
          <a:xfrm>
            <a:off x="457200" y="1535113"/>
            <a:ext cx="4040188" cy="446087"/>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custDataLst>
              <p:tags r:id="rId3"/>
            </p:custDataLst>
          </p:nvPr>
        </p:nvSpPr>
        <p:spPr>
          <a:xfrm>
            <a:off x="457200" y="1981200"/>
            <a:ext cx="4040188" cy="4144963"/>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custDataLst>
              <p:tags r:id="rId4"/>
            </p:custDataLst>
          </p:nvPr>
        </p:nvSpPr>
        <p:spPr>
          <a:xfrm>
            <a:off x="4645025" y="1535113"/>
            <a:ext cx="4041775" cy="446087"/>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custDataLst>
              <p:tags r:id="rId5"/>
            </p:custDataLst>
          </p:nvPr>
        </p:nvSpPr>
        <p:spPr>
          <a:xfrm>
            <a:off x="4645025" y="1981200"/>
            <a:ext cx="4041775" cy="4144963"/>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custDataLst>
              <p:tags r:id="rId6"/>
            </p:custDataLst>
          </p:nvPr>
        </p:nvSpPr>
        <p:spPr/>
        <p:txBody>
          <a:bodyPr/>
          <a:lstStyle/>
          <a:p>
            <a:fld id="{97BE05AF-3078-DE4E-8E55-E5E804412B8D}" type="datetime1">
              <a:rPr lang="en-US" smtClean="0">
                <a:solidFill>
                  <a:srgbClr val="000000"/>
                </a:solidFill>
              </a:rPr>
              <a:pPr/>
              <a:t>11/17/2013</a:t>
            </a:fld>
            <a:endParaRPr lang="en-US">
              <a:solidFill>
                <a:srgbClr val="000000"/>
              </a:solidFill>
            </a:endParaRPr>
          </a:p>
        </p:txBody>
      </p:sp>
      <p:sp>
        <p:nvSpPr>
          <p:cNvPr id="8" name="Footer Placeholder 7"/>
          <p:cNvSpPr>
            <a:spLocks noGrp="1"/>
          </p:cNvSpPr>
          <p:nvPr>
            <p:ph type="ftr" sz="quarter" idx="11"/>
            <p:custDataLst>
              <p:tags r:id="rId7"/>
            </p:custDataLst>
          </p:nvPr>
        </p:nvSpPr>
        <p:spPr/>
        <p:txBody>
          <a:bodyPr/>
          <a:lstStyle/>
          <a:p>
            <a:endParaRPr lang="en-US">
              <a:solidFill>
                <a:srgbClr val="000000"/>
              </a:solidFill>
            </a:endParaRPr>
          </a:p>
        </p:txBody>
      </p:sp>
      <p:sp>
        <p:nvSpPr>
          <p:cNvPr id="9" name="Slide Number Placeholder 8"/>
          <p:cNvSpPr>
            <a:spLocks noGrp="1"/>
          </p:cNvSpPr>
          <p:nvPr>
            <p:ph type="sldNum" sz="quarter" idx="12"/>
            <p:custDataLst>
              <p:tags r:id="rId8"/>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5767830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Date Placeholder 2"/>
          <p:cNvSpPr>
            <a:spLocks noGrp="1"/>
          </p:cNvSpPr>
          <p:nvPr>
            <p:ph type="dt" sz="half" idx="10"/>
            <p:custDataLst>
              <p:tags r:id="rId2"/>
            </p:custDataLst>
          </p:nvPr>
        </p:nvSpPr>
        <p:spPr/>
        <p:txBody>
          <a:bodyPr/>
          <a:lstStyle/>
          <a:p>
            <a:fld id="{F38595AD-FC1D-6647-9C7B-6A6A09EB9496}" type="datetime1">
              <a:rPr lang="en-US" smtClean="0">
                <a:solidFill>
                  <a:srgbClr val="000000"/>
                </a:solidFill>
              </a:rPr>
              <a:pPr/>
              <a:t>11/17/2013</a:t>
            </a:fld>
            <a:endParaRPr lang="en-US">
              <a:solidFill>
                <a:srgbClr val="000000"/>
              </a:solidFill>
            </a:endParaRPr>
          </a:p>
        </p:txBody>
      </p:sp>
      <p:sp>
        <p:nvSpPr>
          <p:cNvPr id="4" name="Footer Placeholder 3"/>
          <p:cNvSpPr>
            <a:spLocks noGrp="1"/>
          </p:cNvSpPr>
          <p:nvPr>
            <p:ph type="ftr" sz="quarter" idx="11"/>
            <p:custDataLst>
              <p:tags r:id="rId3"/>
            </p:custDataLst>
          </p:nvPr>
        </p:nvSpPr>
        <p:spPr/>
        <p:txBody>
          <a:bodyPr/>
          <a:lstStyle/>
          <a:p>
            <a:endParaRPr lang="en-US">
              <a:solidFill>
                <a:srgbClr val="000000"/>
              </a:solidFill>
            </a:endParaRPr>
          </a:p>
        </p:txBody>
      </p:sp>
      <p:sp>
        <p:nvSpPr>
          <p:cNvPr id="5" name="Slide Number Placeholder 4"/>
          <p:cNvSpPr>
            <a:spLocks noGrp="1"/>
          </p:cNvSpPr>
          <p:nvPr>
            <p:ph type="sldNum" sz="quarter" idx="12"/>
            <p:custDataLst>
              <p:tags r:id="rId4"/>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39579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78FB06B4-F6A6-3F44-9030-7566931308D3}" type="datetime1">
              <a:rPr lang="en-US" smtClean="0">
                <a:solidFill>
                  <a:srgbClr val="000000"/>
                </a:solidFill>
              </a:rPr>
              <a:pPr/>
              <a:t>11/17/2013</a:t>
            </a:fld>
            <a:endParaRPr lang="en-US">
              <a:solidFill>
                <a:srgbClr val="000000"/>
              </a:solidFill>
            </a:endParaRPr>
          </a:p>
        </p:txBody>
      </p:sp>
      <p:sp>
        <p:nvSpPr>
          <p:cNvPr id="3" name="Footer Placeholder 2"/>
          <p:cNvSpPr>
            <a:spLocks noGrp="1"/>
          </p:cNvSpPr>
          <p:nvPr>
            <p:ph type="ftr" sz="quarter" idx="11"/>
            <p:custDataLst>
              <p:tags r:id="rId2"/>
            </p:custDataLst>
          </p:nvPr>
        </p:nvSpPr>
        <p:spPr/>
        <p:txBody>
          <a:bodyPr/>
          <a:lstStyle/>
          <a:p>
            <a:endParaRPr lang="en-US">
              <a:solidFill>
                <a:srgbClr val="000000"/>
              </a:solidFill>
            </a:endParaRPr>
          </a:p>
        </p:txBody>
      </p:sp>
      <p:sp>
        <p:nvSpPr>
          <p:cNvPr id="4" name="Slide Number Placeholder 3"/>
          <p:cNvSpPr>
            <a:spLocks noGrp="1"/>
          </p:cNvSpPr>
          <p:nvPr>
            <p:ph type="sldNum" sz="quarter" idx="12"/>
            <p:custDataLst>
              <p:tags r:id="rId3"/>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79352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3050"/>
            <a:ext cx="3008313" cy="1162050"/>
          </a:xfrm>
        </p:spPr>
        <p:txBody>
          <a:bodyPr anchor="b">
            <a:noAutofit/>
          </a:bodyPr>
          <a:lstStyle>
            <a:lvl1pPr algn="l">
              <a:defRPr sz="4800" b="1"/>
            </a:lvl1p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custDataLst>
              <p:tags r:id="rId4"/>
            </p:custDataLst>
          </p:nvPr>
        </p:nvSpPr>
        <p:spPr/>
        <p:txBody>
          <a:bodyPr/>
          <a:lstStyle/>
          <a:p>
            <a:fld id="{8BF8F280-9551-E344-89F9-EAAD5E158938}" type="datetime1">
              <a:rPr lang="en-US" smtClean="0">
                <a:solidFill>
                  <a:srgbClr val="000000"/>
                </a:solidFill>
              </a:rPr>
              <a:pPr/>
              <a:t>11/17/2013</a:t>
            </a:fld>
            <a:endParaRPr lang="en-US">
              <a:solidFill>
                <a:srgbClr val="000000"/>
              </a:solidFill>
            </a:endParaRPr>
          </a:p>
        </p:txBody>
      </p:sp>
      <p:sp>
        <p:nvSpPr>
          <p:cNvPr id="6" name="Footer Placeholder 5"/>
          <p:cNvSpPr>
            <a:spLocks noGrp="1"/>
          </p:cNvSpPr>
          <p:nvPr>
            <p:ph type="ftr" sz="quarter" idx="11"/>
            <p:custDataLst>
              <p:tags r:id="rId5"/>
            </p:custDataLst>
          </p:nvPr>
        </p:nvSpPr>
        <p:spPr/>
        <p:txBody>
          <a:bodyPr/>
          <a:lstStyle/>
          <a:p>
            <a:endParaRPr lang="en-US">
              <a:solidFill>
                <a:srgbClr val="000000"/>
              </a:solidFill>
            </a:endParaRPr>
          </a:p>
        </p:txBody>
      </p:sp>
      <p:sp>
        <p:nvSpPr>
          <p:cNvPr id="7" name="Slide Number Placeholder 6"/>
          <p:cNvSpPr>
            <a:spLocks noGrp="1"/>
          </p:cNvSpPr>
          <p:nvPr>
            <p:ph type="sldNum" sz="quarter" idx="12"/>
            <p:custDataLst>
              <p:tags r:id="rId6"/>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80084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custDataLst>
              <p:tags r:id="rId2"/>
            </p:custDataLst>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custDataLst>
              <p:tags r:id="rId3"/>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p>
            <a:fld id="{3C1F5B7F-F702-E24B-B97E-863D4E495E13}" type="datetime1">
              <a:rPr lang="en-US" smtClean="0">
                <a:solidFill>
                  <a:srgbClr val="000000"/>
                </a:solidFill>
              </a:rPr>
              <a:pPr/>
              <a:t>11/17/2013</a:t>
            </a:fld>
            <a:endParaRPr lang="en-US">
              <a:solidFill>
                <a:srgbClr val="000000"/>
              </a:solidFill>
            </a:endParaRPr>
          </a:p>
        </p:txBody>
      </p:sp>
      <p:sp>
        <p:nvSpPr>
          <p:cNvPr id="6" name="Footer Placeholder 5"/>
          <p:cNvSpPr>
            <a:spLocks noGrp="1"/>
          </p:cNvSpPr>
          <p:nvPr>
            <p:ph type="ftr" sz="quarter" idx="11"/>
            <p:custDataLst>
              <p:tags r:id="rId5"/>
            </p:custDataLst>
          </p:nvPr>
        </p:nvSpPr>
        <p:spPr/>
        <p:txBody>
          <a:bodyPr/>
          <a:lstStyle/>
          <a:p>
            <a:endParaRPr lang="en-US">
              <a:solidFill>
                <a:srgbClr val="000000"/>
              </a:solidFill>
            </a:endParaRPr>
          </a:p>
        </p:txBody>
      </p:sp>
      <p:sp>
        <p:nvSpPr>
          <p:cNvPr id="7" name="Slide Number Placeholder 6"/>
          <p:cNvSpPr>
            <a:spLocks noGrp="1"/>
          </p:cNvSpPr>
          <p:nvPr>
            <p:ph type="sldNum" sz="quarter" idx="12"/>
            <p:custDataLst>
              <p:tags r:id="rId6"/>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07410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custDataLst>
              <p:tags r:id="rId2"/>
            </p:custDataLst>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CA9756D6-8139-C44F-931B-372F152FA7C2}" type="datetime1">
              <a:rPr lang="en-US" smtClean="0">
                <a:solidFill>
                  <a:srgbClr val="000000"/>
                </a:solidFill>
              </a:rPr>
              <a:pPr/>
              <a:t>11/17/2013</a:t>
            </a:fld>
            <a:endParaRPr lang="en-US">
              <a:solidFill>
                <a:srgbClr val="000000"/>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0000"/>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631205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custDataLst>
              <p:tags r:id="rId2"/>
            </p:custDataLst>
          </p:nvPr>
        </p:nvSpPr>
        <p:spPr>
          <a:xfrm>
            <a:off x="457200" y="274638"/>
            <a:ext cx="6019800" cy="5851525"/>
          </a:xfrm>
        </p:spPr>
        <p:txBody>
          <a:bodyPr vert="eaVert"/>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custDataLst>
              <p:tags r:id="rId3"/>
            </p:custDataLst>
          </p:nvPr>
        </p:nvSpPr>
        <p:spPr/>
        <p:txBody>
          <a:bodyPr/>
          <a:lstStyle/>
          <a:p>
            <a:fld id="{2DE4327B-086F-C14D-B06F-CE57E273F375}" type="datetime1">
              <a:rPr lang="en-US" smtClean="0">
                <a:solidFill>
                  <a:srgbClr val="000000"/>
                </a:solidFill>
              </a:rPr>
              <a:pPr/>
              <a:t>11/17/2013</a:t>
            </a:fld>
            <a:endParaRPr lang="en-US">
              <a:solidFill>
                <a:srgbClr val="000000"/>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0000"/>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840868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4"/>
          <p:cNvSpPr>
            <a:spLocks noGrp="1" noChangeArrowheads="1"/>
          </p:cNvSpPr>
          <p:nvPr>
            <p:ph type="dt" sz="half" idx="10"/>
          </p:nvPr>
        </p:nvSpPr>
        <p:spPr>
          <a:ln/>
        </p:spPr>
        <p:txBody>
          <a:bodyPr/>
          <a:lstStyle>
            <a:lvl1pPr>
              <a:defRPr/>
            </a:lvl1pPr>
          </a:lstStyle>
          <a:p>
            <a:pPr>
              <a:defRPr/>
            </a:pPr>
            <a:fld id="{E2D3BD3B-C321-3747-A281-298A36F52409}" type="datetime1">
              <a:rPr lang="en-US" smtClean="0">
                <a:solidFill>
                  <a:srgbClr val="000000"/>
                </a:solidFill>
              </a:rPr>
              <a:pPr>
                <a:defRPr/>
              </a:pPr>
              <a:t>11/17/2013</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AD5B71E-FB01-F541-8DE0-7E75CAB5AD6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3230183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lvl1pPr>
              <a:defRPr b="0" i="0">
                <a:solidFill>
                  <a:schemeClr val="tx2"/>
                </a:solidFill>
                <a:latin typeface="+mj-lt"/>
                <a:cs typeface="Calibri"/>
              </a:defRPr>
            </a:lvl1pPr>
          </a:lstStyle>
          <a:p>
            <a:r>
              <a:rPr lang="en-US" dirty="0" smtClean="0"/>
              <a:t>Click to edit Master title style</a:t>
            </a:r>
            <a:endParaRPr lang="en-US" dirty="0"/>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b="0" i="0">
                <a:solidFill>
                  <a:srgbClr val="000000"/>
                </a:solidFill>
                <a:latin typeface="+mj-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custDataLst>
              <p:tags r:id="rId3"/>
            </p:custDataLst>
          </p:nvPr>
        </p:nvSpPr>
        <p:spPr/>
        <p:txBody>
          <a:bodyPr/>
          <a:lstStyle/>
          <a:p>
            <a:fld id="{A99170D3-89C4-BB42-836D-D925400CC7A3}" type="datetime1">
              <a:rPr lang="en-US" smtClean="0">
                <a:solidFill>
                  <a:srgbClr val="000000"/>
                </a:solidFill>
              </a:rPr>
              <a:pPr/>
              <a:t>11/17/2013</a:t>
            </a:fld>
            <a:endParaRPr lang="en-US">
              <a:solidFill>
                <a:srgbClr val="000000"/>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0000"/>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54906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457200" y="3034508"/>
            <a:ext cx="6951274" cy="1308892"/>
          </a:xfrm>
        </p:spPr>
        <p:txBody>
          <a:bodyPr anchor="t"/>
          <a:lstStyle>
            <a:lvl1pPr algn="l">
              <a:defRPr sz="4000" b="1" i="0" cap="none">
                <a:latin typeface="+mj-lt"/>
                <a:cs typeface="Calibri"/>
              </a:defRPr>
            </a:lvl1pPr>
          </a:lstStyle>
          <a:p>
            <a:r>
              <a:rPr lang="en-US" dirty="0" smtClean="0"/>
              <a:t>Section Header</a:t>
            </a:r>
            <a:endParaRPr lang="en-US" dirty="0"/>
          </a:p>
        </p:txBody>
      </p:sp>
      <p:sp>
        <p:nvSpPr>
          <p:cNvPr id="3" name="Text Placeholder 2"/>
          <p:cNvSpPr>
            <a:spLocks noGrp="1"/>
          </p:cNvSpPr>
          <p:nvPr>
            <p:ph type="body" idx="1"/>
            <p:custDataLst>
              <p:tags r:id="rId2"/>
            </p:custDataLst>
          </p:nvPr>
        </p:nvSpPr>
        <p:spPr>
          <a:xfrm>
            <a:off x="474134" y="1524000"/>
            <a:ext cx="6951274" cy="1500187"/>
          </a:xfrm>
        </p:spPr>
        <p:txBody>
          <a:bodyPr lIns="0" rIns="0" anchor="b" anchorCtr="0"/>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3"/>
            </p:custDataLst>
          </p:nvPr>
        </p:nvSpPr>
        <p:spPr/>
        <p:txBody>
          <a:bodyPr/>
          <a:lstStyle/>
          <a:p>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40451393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custDataLst>
              <p:tags r:id="rId3"/>
            </p:custDataLst>
          </p:nvPr>
        </p:nvSpPr>
        <p:spPr/>
        <p:txBody>
          <a:bodyPr/>
          <a:lstStyle/>
          <a:p>
            <a:fld id="{5DD7A3CB-B31F-F44D-BE5E-9BB9DAE334F7}" type="datetime1">
              <a:rPr lang="en-US" smtClean="0">
                <a:solidFill>
                  <a:srgbClr val="000000"/>
                </a:solidFill>
              </a:rPr>
              <a:pPr/>
              <a:t>11/17/2013</a:t>
            </a:fld>
            <a:endParaRPr lang="en-US">
              <a:solidFill>
                <a:srgbClr val="000000"/>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0000"/>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9895005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457200" y="3034508"/>
            <a:ext cx="6951274" cy="1308892"/>
          </a:xfrm>
        </p:spPr>
        <p:txBody>
          <a:bodyPr anchor="t"/>
          <a:lstStyle>
            <a:lvl1pPr algn="l">
              <a:defRPr sz="4000" b="1" i="0" cap="none">
                <a:latin typeface="+mj-lt"/>
                <a:cs typeface="Calibri"/>
              </a:defRPr>
            </a:lvl1pPr>
          </a:lstStyle>
          <a:p>
            <a:r>
              <a:rPr lang="en-US" dirty="0" smtClean="0"/>
              <a:t>Section Header</a:t>
            </a:r>
            <a:endParaRPr lang="en-US" dirty="0"/>
          </a:p>
        </p:txBody>
      </p:sp>
      <p:sp>
        <p:nvSpPr>
          <p:cNvPr id="3" name="Text Placeholder 2"/>
          <p:cNvSpPr>
            <a:spLocks noGrp="1"/>
          </p:cNvSpPr>
          <p:nvPr>
            <p:ph type="body" idx="1"/>
            <p:custDataLst>
              <p:tags r:id="rId2"/>
            </p:custDataLst>
          </p:nvPr>
        </p:nvSpPr>
        <p:spPr>
          <a:xfrm>
            <a:off x="474134" y="1524000"/>
            <a:ext cx="6951274" cy="1500187"/>
          </a:xfrm>
        </p:spPr>
        <p:txBody>
          <a:bodyPr lIns="0" rIns="0" anchor="b" anchorCtr="0"/>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custDataLst>
              <p:tags r:id="rId3"/>
            </p:custDataLst>
          </p:nvPr>
        </p:nvSpPr>
        <p:spPr/>
        <p:txBody>
          <a:bodyPr/>
          <a:lstStyle/>
          <a:p>
            <a:fld id="{58842061-E09A-C64F-AC91-6B22DD773FB7}" type="datetime1">
              <a:rPr lang="en-US" smtClean="0">
                <a:solidFill>
                  <a:srgbClr val="000000"/>
                </a:solidFill>
              </a:rPr>
              <a:pPr/>
              <a:t>11/17/2013</a:t>
            </a:fld>
            <a:endParaRPr lang="en-US">
              <a:solidFill>
                <a:srgbClr val="000000"/>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0000"/>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1046503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264380" y="2013343"/>
            <a:ext cx="6951274" cy="753670"/>
          </a:xfrm>
        </p:spPr>
        <p:txBody>
          <a:bodyPr anchor="t"/>
          <a:lstStyle>
            <a:lvl1pPr algn="l">
              <a:defRPr sz="4000" b="0" i="0" cap="none">
                <a:latin typeface="+mj-lt"/>
                <a:cs typeface="Calibri"/>
              </a:defRPr>
            </a:lvl1pPr>
          </a:lstStyle>
          <a:p>
            <a:r>
              <a:rPr lang="en-US" dirty="0" smtClean="0"/>
              <a:t>Section Header 2</a:t>
            </a:r>
            <a:endParaRPr lang="en-US" dirty="0"/>
          </a:p>
        </p:txBody>
      </p:sp>
      <p:sp>
        <p:nvSpPr>
          <p:cNvPr id="3" name="Text Placeholder 2"/>
          <p:cNvSpPr>
            <a:spLocks noGrp="1"/>
          </p:cNvSpPr>
          <p:nvPr>
            <p:ph type="body" idx="1"/>
            <p:custDataLst>
              <p:tags r:id="rId2"/>
            </p:custDataLst>
          </p:nvPr>
        </p:nvSpPr>
        <p:spPr>
          <a:xfrm>
            <a:off x="1264380" y="2919413"/>
            <a:ext cx="6951274" cy="1500187"/>
          </a:xfrm>
        </p:spPr>
        <p:txBody>
          <a:bodyPr anchor="t"/>
          <a:lstStyle>
            <a:lvl1pPr marL="457200" indent="-457200" algn="l">
              <a:buFont typeface="+mj-lt"/>
              <a:buAutoNum type="arabicPeriod"/>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custDataLst>
              <p:tags r:id="rId3"/>
            </p:custDataLst>
          </p:nvPr>
        </p:nvSpPr>
        <p:spPr/>
        <p:txBody>
          <a:bodyPr/>
          <a:lstStyle/>
          <a:p>
            <a:fld id="{C88B15C4-75F8-8145-B332-9C9E6CC1694D}" type="datetime1">
              <a:rPr lang="en-US" smtClean="0">
                <a:solidFill>
                  <a:srgbClr val="000000"/>
                </a:solidFill>
              </a:rPr>
              <a:pPr/>
              <a:t>11/17/2013</a:t>
            </a:fld>
            <a:endParaRPr lang="en-US">
              <a:solidFill>
                <a:srgbClr val="000000"/>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0000"/>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7646633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Content Placeholder 2"/>
          <p:cNvSpPr>
            <a:spLocks noGrp="1"/>
          </p:cNvSpPr>
          <p:nvPr>
            <p:ph sz="half" idx="1"/>
            <p:custDataLst>
              <p:tags r:id="rId2"/>
            </p:custDataLst>
          </p:nvPr>
        </p:nvSpPr>
        <p:spPr>
          <a:xfrm>
            <a:off x="457200" y="1447800"/>
            <a:ext cx="4038600" cy="4678363"/>
          </a:xfrm>
        </p:spPr>
        <p:txBody>
          <a:bodyPr anchor="t" anchorCtr="0">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custDataLst>
              <p:tags r:id="rId3"/>
            </p:custDataLst>
          </p:nvPr>
        </p:nvSpPr>
        <p:spPr>
          <a:xfrm>
            <a:off x="4648200" y="1447800"/>
            <a:ext cx="4038600" cy="4678363"/>
          </a:xfrm>
        </p:spPr>
        <p:txBody>
          <a:bodyPr anchor="t" anchorCtr="0">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p:txBody>
          <a:bodyPr/>
          <a:lstStyle/>
          <a:p>
            <a:fld id="{100DE902-58D7-5940-B7B2-BB1B96F0CB4F}" type="datetime1">
              <a:rPr lang="en-US" smtClean="0">
                <a:solidFill>
                  <a:srgbClr val="000000"/>
                </a:solidFill>
              </a:rPr>
              <a:pPr/>
              <a:t>11/17/2013</a:t>
            </a:fld>
            <a:endParaRPr lang="en-US" dirty="0">
              <a:solidFill>
                <a:srgbClr val="000000"/>
              </a:solidFill>
            </a:endParaRPr>
          </a:p>
        </p:txBody>
      </p:sp>
      <p:sp>
        <p:nvSpPr>
          <p:cNvPr id="9" name="Footer Placeholder 8"/>
          <p:cNvSpPr>
            <a:spLocks noGrp="1"/>
          </p:cNvSpPr>
          <p:nvPr>
            <p:ph type="ftr" sz="quarter" idx="11"/>
          </p:nvPr>
        </p:nvSpPr>
        <p:spPr/>
        <p:txBody>
          <a:bodyPr/>
          <a:lstStyle/>
          <a:p>
            <a:endParaRPr lang="en-US" dirty="0">
              <a:solidFill>
                <a:srgbClr val="000000"/>
              </a:solidFill>
            </a:endParaRPr>
          </a:p>
        </p:txBody>
      </p:sp>
      <p:sp>
        <p:nvSpPr>
          <p:cNvPr id="10" name="Slide Number Placeholder 9"/>
          <p:cNvSpPr>
            <a:spLocks noGrp="1"/>
          </p:cNvSpPr>
          <p:nvPr>
            <p:ph type="sldNum" sz="quarter" idx="12"/>
          </p:nvPr>
        </p:nvSpPr>
        <p:spPr/>
        <p:txBody>
          <a:bodyPr/>
          <a:lstStyle/>
          <a:p>
            <a:fld id="{B747839D-A323-47F3-909F-548499399628}"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5156318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custDataLst>
              <p:tags r:id="rId2"/>
            </p:custDataLst>
          </p:nvPr>
        </p:nvSpPr>
        <p:spPr>
          <a:xfrm>
            <a:off x="457200" y="1535113"/>
            <a:ext cx="4040188" cy="446087"/>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custDataLst>
              <p:tags r:id="rId3"/>
            </p:custDataLst>
          </p:nvPr>
        </p:nvSpPr>
        <p:spPr>
          <a:xfrm>
            <a:off x="457200" y="1981200"/>
            <a:ext cx="4040188" cy="4144963"/>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custDataLst>
              <p:tags r:id="rId4"/>
            </p:custDataLst>
          </p:nvPr>
        </p:nvSpPr>
        <p:spPr>
          <a:xfrm>
            <a:off x="4645025" y="1535113"/>
            <a:ext cx="4041775" cy="446087"/>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custDataLst>
              <p:tags r:id="rId5"/>
            </p:custDataLst>
          </p:nvPr>
        </p:nvSpPr>
        <p:spPr>
          <a:xfrm>
            <a:off x="4645025" y="1981200"/>
            <a:ext cx="4041775" cy="4144963"/>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custDataLst>
              <p:tags r:id="rId6"/>
            </p:custDataLst>
          </p:nvPr>
        </p:nvSpPr>
        <p:spPr/>
        <p:txBody>
          <a:bodyPr/>
          <a:lstStyle/>
          <a:p>
            <a:fld id="{97BE05AF-3078-DE4E-8E55-E5E804412B8D}" type="datetime1">
              <a:rPr lang="en-US" smtClean="0">
                <a:solidFill>
                  <a:srgbClr val="000000"/>
                </a:solidFill>
              </a:rPr>
              <a:pPr/>
              <a:t>11/17/2013</a:t>
            </a:fld>
            <a:endParaRPr lang="en-US">
              <a:solidFill>
                <a:srgbClr val="000000"/>
              </a:solidFill>
            </a:endParaRPr>
          </a:p>
        </p:txBody>
      </p:sp>
      <p:sp>
        <p:nvSpPr>
          <p:cNvPr id="8" name="Footer Placeholder 7"/>
          <p:cNvSpPr>
            <a:spLocks noGrp="1"/>
          </p:cNvSpPr>
          <p:nvPr>
            <p:ph type="ftr" sz="quarter" idx="11"/>
            <p:custDataLst>
              <p:tags r:id="rId7"/>
            </p:custDataLst>
          </p:nvPr>
        </p:nvSpPr>
        <p:spPr/>
        <p:txBody>
          <a:bodyPr/>
          <a:lstStyle/>
          <a:p>
            <a:endParaRPr lang="en-US">
              <a:solidFill>
                <a:srgbClr val="000000"/>
              </a:solidFill>
            </a:endParaRPr>
          </a:p>
        </p:txBody>
      </p:sp>
      <p:sp>
        <p:nvSpPr>
          <p:cNvPr id="9" name="Slide Number Placeholder 8"/>
          <p:cNvSpPr>
            <a:spLocks noGrp="1"/>
          </p:cNvSpPr>
          <p:nvPr>
            <p:ph type="sldNum" sz="quarter" idx="12"/>
            <p:custDataLst>
              <p:tags r:id="rId8"/>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3182482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Date Placeholder 2"/>
          <p:cNvSpPr>
            <a:spLocks noGrp="1"/>
          </p:cNvSpPr>
          <p:nvPr>
            <p:ph type="dt" sz="half" idx="10"/>
            <p:custDataLst>
              <p:tags r:id="rId2"/>
            </p:custDataLst>
          </p:nvPr>
        </p:nvSpPr>
        <p:spPr/>
        <p:txBody>
          <a:bodyPr/>
          <a:lstStyle/>
          <a:p>
            <a:fld id="{F38595AD-FC1D-6647-9C7B-6A6A09EB9496}" type="datetime1">
              <a:rPr lang="en-US" smtClean="0">
                <a:solidFill>
                  <a:srgbClr val="000000"/>
                </a:solidFill>
              </a:rPr>
              <a:pPr/>
              <a:t>11/17/2013</a:t>
            </a:fld>
            <a:endParaRPr lang="en-US">
              <a:solidFill>
                <a:srgbClr val="000000"/>
              </a:solidFill>
            </a:endParaRPr>
          </a:p>
        </p:txBody>
      </p:sp>
      <p:sp>
        <p:nvSpPr>
          <p:cNvPr id="4" name="Footer Placeholder 3"/>
          <p:cNvSpPr>
            <a:spLocks noGrp="1"/>
          </p:cNvSpPr>
          <p:nvPr>
            <p:ph type="ftr" sz="quarter" idx="11"/>
            <p:custDataLst>
              <p:tags r:id="rId3"/>
            </p:custDataLst>
          </p:nvPr>
        </p:nvSpPr>
        <p:spPr/>
        <p:txBody>
          <a:bodyPr/>
          <a:lstStyle/>
          <a:p>
            <a:endParaRPr lang="en-US">
              <a:solidFill>
                <a:srgbClr val="000000"/>
              </a:solidFill>
            </a:endParaRPr>
          </a:p>
        </p:txBody>
      </p:sp>
      <p:sp>
        <p:nvSpPr>
          <p:cNvPr id="5" name="Slide Number Placeholder 4"/>
          <p:cNvSpPr>
            <a:spLocks noGrp="1"/>
          </p:cNvSpPr>
          <p:nvPr>
            <p:ph type="sldNum" sz="quarter" idx="12"/>
            <p:custDataLst>
              <p:tags r:id="rId4"/>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105131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78FB06B4-F6A6-3F44-9030-7566931308D3}" type="datetime1">
              <a:rPr lang="en-US" smtClean="0">
                <a:solidFill>
                  <a:srgbClr val="000000"/>
                </a:solidFill>
              </a:rPr>
              <a:pPr/>
              <a:t>11/17/2013</a:t>
            </a:fld>
            <a:endParaRPr lang="en-US">
              <a:solidFill>
                <a:srgbClr val="000000"/>
              </a:solidFill>
            </a:endParaRPr>
          </a:p>
        </p:txBody>
      </p:sp>
      <p:sp>
        <p:nvSpPr>
          <p:cNvPr id="3" name="Footer Placeholder 2"/>
          <p:cNvSpPr>
            <a:spLocks noGrp="1"/>
          </p:cNvSpPr>
          <p:nvPr>
            <p:ph type="ftr" sz="quarter" idx="11"/>
            <p:custDataLst>
              <p:tags r:id="rId2"/>
            </p:custDataLst>
          </p:nvPr>
        </p:nvSpPr>
        <p:spPr/>
        <p:txBody>
          <a:bodyPr/>
          <a:lstStyle/>
          <a:p>
            <a:endParaRPr lang="en-US">
              <a:solidFill>
                <a:srgbClr val="000000"/>
              </a:solidFill>
            </a:endParaRPr>
          </a:p>
        </p:txBody>
      </p:sp>
      <p:sp>
        <p:nvSpPr>
          <p:cNvPr id="4" name="Slide Number Placeholder 3"/>
          <p:cNvSpPr>
            <a:spLocks noGrp="1"/>
          </p:cNvSpPr>
          <p:nvPr>
            <p:ph type="sldNum" sz="quarter" idx="12"/>
            <p:custDataLst>
              <p:tags r:id="rId3"/>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497978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3050"/>
            <a:ext cx="3008313" cy="1162050"/>
          </a:xfrm>
        </p:spPr>
        <p:txBody>
          <a:bodyPr anchor="b">
            <a:noAutofit/>
          </a:bodyPr>
          <a:lstStyle>
            <a:lvl1pPr algn="l">
              <a:defRPr sz="4800" b="1"/>
            </a:lvl1p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custDataLst>
              <p:tags r:id="rId4"/>
            </p:custDataLst>
          </p:nvPr>
        </p:nvSpPr>
        <p:spPr/>
        <p:txBody>
          <a:bodyPr/>
          <a:lstStyle/>
          <a:p>
            <a:fld id="{8BF8F280-9551-E344-89F9-EAAD5E158938}" type="datetime1">
              <a:rPr lang="en-US" smtClean="0">
                <a:solidFill>
                  <a:srgbClr val="000000"/>
                </a:solidFill>
              </a:rPr>
              <a:pPr/>
              <a:t>11/17/2013</a:t>
            </a:fld>
            <a:endParaRPr lang="en-US">
              <a:solidFill>
                <a:srgbClr val="000000"/>
              </a:solidFill>
            </a:endParaRPr>
          </a:p>
        </p:txBody>
      </p:sp>
      <p:sp>
        <p:nvSpPr>
          <p:cNvPr id="6" name="Footer Placeholder 5"/>
          <p:cNvSpPr>
            <a:spLocks noGrp="1"/>
          </p:cNvSpPr>
          <p:nvPr>
            <p:ph type="ftr" sz="quarter" idx="11"/>
            <p:custDataLst>
              <p:tags r:id="rId5"/>
            </p:custDataLst>
          </p:nvPr>
        </p:nvSpPr>
        <p:spPr/>
        <p:txBody>
          <a:bodyPr/>
          <a:lstStyle/>
          <a:p>
            <a:endParaRPr lang="en-US">
              <a:solidFill>
                <a:srgbClr val="000000"/>
              </a:solidFill>
            </a:endParaRPr>
          </a:p>
        </p:txBody>
      </p:sp>
      <p:sp>
        <p:nvSpPr>
          <p:cNvPr id="7" name="Slide Number Placeholder 6"/>
          <p:cNvSpPr>
            <a:spLocks noGrp="1"/>
          </p:cNvSpPr>
          <p:nvPr>
            <p:ph type="sldNum" sz="quarter" idx="12"/>
            <p:custDataLst>
              <p:tags r:id="rId6"/>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60340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custDataLst>
              <p:tags r:id="rId2"/>
            </p:custDataLst>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custDataLst>
              <p:tags r:id="rId3"/>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p>
            <a:fld id="{3C1F5B7F-F702-E24B-B97E-863D4E495E13}" type="datetime1">
              <a:rPr lang="en-US" smtClean="0">
                <a:solidFill>
                  <a:srgbClr val="000000"/>
                </a:solidFill>
              </a:rPr>
              <a:pPr/>
              <a:t>11/17/2013</a:t>
            </a:fld>
            <a:endParaRPr lang="en-US">
              <a:solidFill>
                <a:srgbClr val="000000"/>
              </a:solidFill>
            </a:endParaRPr>
          </a:p>
        </p:txBody>
      </p:sp>
      <p:sp>
        <p:nvSpPr>
          <p:cNvPr id="6" name="Footer Placeholder 5"/>
          <p:cNvSpPr>
            <a:spLocks noGrp="1"/>
          </p:cNvSpPr>
          <p:nvPr>
            <p:ph type="ftr" sz="quarter" idx="11"/>
            <p:custDataLst>
              <p:tags r:id="rId5"/>
            </p:custDataLst>
          </p:nvPr>
        </p:nvSpPr>
        <p:spPr/>
        <p:txBody>
          <a:bodyPr/>
          <a:lstStyle/>
          <a:p>
            <a:endParaRPr lang="en-US">
              <a:solidFill>
                <a:srgbClr val="000000"/>
              </a:solidFill>
            </a:endParaRPr>
          </a:p>
        </p:txBody>
      </p:sp>
      <p:sp>
        <p:nvSpPr>
          <p:cNvPr id="7" name="Slide Number Placeholder 6"/>
          <p:cNvSpPr>
            <a:spLocks noGrp="1"/>
          </p:cNvSpPr>
          <p:nvPr>
            <p:ph type="sldNum" sz="quarter" idx="12"/>
            <p:custDataLst>
              <p:tags r:id="rId6"/>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82396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custDataLst>
              <p:tags r:id="rId2"/>
            </p:custDataLst>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CA9756D6-8139-C44F-931B-372F152FA7C2}" type="datetime1">
              <a:rPr lang="en-US" smtClean="0">
                <a:solidFill>
                  <a:srgbClr val="000000"/>
                </a:solidFill>
              </a:rPr>
              <a:pPr/>
              <a:t>11/17/2013</a:t>
            </a:fld>
            <a:endParaRPr lang="en-US">
              <a:solidFill>
                <a:srgbClr val="000000"/>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0000"/>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022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264380" y="2013343"/>
            <a:ext cx="6951274" cy="753670"/>
          </a:xfrm>
        </p:spPr>
        <p:txBody>
          <a:bodyPr anchor="t"/>
          <a:lstStyle>
            <a:lvl1pPr algn="l">
              <a:defRPr sz="4000" b="0" i="0" cap="none">
                <a:latin typeface="+mj-lt"/>
                <a:cs typeface="Calibri"/>
              </a:defRPr>
            </a:lvl1pPr>
          </a:lstStyle>
          <a:p>
            <a:r>
              <a:rPr lang="en-US" dirty="0" smtClean="0"/>
              <a:t>Section Header 2</a:t>
            </a:r>
            <a:endParaRPr lang="en-US" dirty="0"/>
          </a:p>
        </p:txBody>
      </p:sp>
      <p:sp>
        <p:nvSpPr>
          <p:cNvPr id="3" name="Text Placeholder 2"/>
          <p:cNvSpPr>
            <a:spLocks noGrp="1"/>
          </p:cNvSpPr>
          <p:nvPr>
            <p:ph type="body" idx="1"/>
            <p:custDataLst>
              <p:tags r:id="rId2"/>
            </p:custDataLst>
          </p:nvPr>
        </p:nvSpPr>
        <p:spPr>
          <a:xfrm>
            <a:off x="1264380" y="2919413"/>
            <a:ext cx="6951274" cy="1500187"/>
          </a:xfrm>
        </p:spPr>
        <p:txBody>
          <a:bodyPr anchor="t"/>
          <a:lstStyle>
            <a:lvl1pPr marL="457200" indent="-457200" algn="l">
              <a:buFont typeface="+mj-lt"/>
              <a:buAutoNum type="arabicPeriod"/>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3"/>
            </p:custDataLst>
          </p:nvPr>
        </p:nvSpPr>
        <p:spPr/>
        <p:txBody>
          <a:bodyPr/>
          <a:lstStyle/>
          <a:p>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62649816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custDataLst>
              <p:tags r:id="rId2"/>
            </p:custDataLst>
          </p:nvPr>
        </p:nvSpPr>
        <p:spPr>
          <a:xfrm>
            <a:off x="457200" y="274638"/>
            <a:ext cx="6019800" cy="5851525"/>
          </a:xfrm>
        </p:spPr>
        <p:txBody>
          <a:bodyPr vert="eaVert"/>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custDataLst>
              <p:tags r:id="rId3"/>
            </p:custDataLst>
          </p:nvPr>
        </p:nvSpPr>
        <p:spPr/>
        <p:txBody>
          <a:bodyPr/>
          <a:lstStyle/>
          <a:p>
            <a:fld id="{2DE4327B-086F-C14D-B06F-CE57E273F375}" type="datetime1">
              <a:rPr lang="en-US" smtClean="0">
                <a:solidFill>
                  <a:srgbClr val="000000"/>
                </a:solidFill>
              </a:rPr>
              <a:pPr/>
              <a:t>11/17/2013</a:t>
            </a:fld>
            <a:endParaRPr lang="en-US">
              <a:solidFill>
                <a:srgbClr val="000000"/>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0000"/>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188346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4"/>
          <p:cNvSpPr>
            <a:spLocks noGrp="1" noChangeArrowheads="1"/>
          </p:cNvSpPr>
          <p:nvPr>
            <p:ph type="dt" sz="half" idx="10"/>
          </p:nvPr>
        </p:nvSpPr>
        <p:spPr>
          <a:ln/>
        </p:spPr>
        <p:txBody>
          <a:bodyPr/>
          <a:lstStyle>
            <a:lvl1pPr>
              <a:defRPr/>
            </a:lvl1pPr>
          </a:lstStyle>
          <a:p>
            <a:pPr>
              <a:defRPr/>
            </a:pPr>
            <a:fld id="{E2D3BD3B-C321-3747-A281-298A36F52409}" type="datetime1">
              <a:rPr lang="en-US" smtClean="0">
                <a:solidFill>
                  <a:srgbClr val="000000"/>
                </a:solidFill>
              </a:rPr>
              <a:pPr>
                <a:defRPr/>
              </a:pPr>
              <a:t>11/17/2013</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AD5B71E-FB01-F541-8DE0-7E75CAB5AD6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27083663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lvl1pPr>
              <a:defRPr b="0" i="0">
                <a:solidFill>
                  <a:schemeClr val="tx2"/>
                </a:solidFill>
                <a:latin typeface="+mj-lt"/>
                <a:cs typeface="Calibri"/>
              </a:defRPr>
            </a:lvl1pPr>
          </a:lstStyle>
          <a:p>
            <a:r>
              <a:rPr lang="en-US" dirty="0" smtClean="0"/>
              <a:t>Click to edit Master title style</a:t>
            </a:r>
            <a:endParaRPr lang="en-US" dirty="0"/>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b="0" i="0">
                <a:solidFill>
                  <a:srgbClr val="000000"/>
                </a:solidFill>
                <a:latin typeface="+mj-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custDataLst>
              <p:tags r:id="rId3"/>
            </p:custDataLst>
          </p:nvPr>
        </p:nvSpPr>
        <p:spPr/>
        <p:txBody>
          <a:bodyPr/>
          <a:lstStyle/>
          <a:p>
            <a:fld id="{A99170D3-89C4-BB42-836D-D925400CC7A3}" type="datetime1">
              <a:rPr lang="en-US" smtClean="0">
                <a:solidFill>
                  <a:srgbClr val="000000"/>
                </a:solidFill>
              </a:rPr>
              <a:pPr/>
              <a:t>11/17/2013</a:t>
            </a:fld>
            <a:endParaRPr lang="en-US">
              <a:solidFill>
                <a:srgbClr val="000000"/>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0000"/>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391083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custDataLst>
              <p:tags r:id="rId3"/>
            </p:custDataLst>
          </p:nvPr>
        </p:nvSpPr>
        <p:spPr/>
        <p:txBody>
          <a:bodyPr/>
          <a:lstStyle/>
          <a:p>
            <a:fld id="{5DD7A3CB-B31F-F44D-BE5E-9BB9DAE334F7}" type="datetime1">
              <a:rPr lang="en-US" smtClean="0">
                <a:solidFill>
                  <a:srgbClr val="000000"/>
                </a:solidFill>
              </a:rPr>
              <a:pPr/>
              <a:t>11/17/2013</a:t>
            </a:fld>
            <a:endParaRPr lang="en-US">
              <a:solidFill>
                <a:srgbClr val="000000"/>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0000"/>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454858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457200" y="3034508"/>
            <a:ext cx="6951274" cy="1308892"/>
          </a:xfrm>
        </p:spPr>
        <p:txBody>
          <a:bodyPr anchor="t"/>
          <a:lstStyle>
            <a:lvl1pPr algn="l">
              <a:defRPr sz="4000" b="1" i="0" cap="none">
                <a:latin typeface="+mj-lt"/>
                <a:cs typeface="Calibri"/>
              </a:defRPr>
            </a:lvl1pPr>
          </a:lstStyle>
          <a:p>
            <a:r>
              <a:rPr lang="en-US" dirty="0" smtClean="0"/>
              <a:t>Section Header</a:t>
            </a:r>
            <a:endParaRPr lang="en-US" dirty="0"/>
          </a:p>
        </p:txBody>
      </p:sp>
      <p:sp>
        <p:nvSpPr>
          <p:cNvPr id="3" name="Text Placeholder 2"/>
          <p:cNvSpPr>
            <a:spLocks noGrp="1"/>
          </p:cNvSpPr>
          <p:nvPr>
            <p:ph type="body" idx="1"/>
            <p:custDataLst>
              <p:tags r:id="rId2"/>
            </p:custDataLst>
          </p:nvPr>
        </p:nvSpPr>
        <p:spPr>
          <a:xfrm>
            <a:off x="474134" y="1524000"/>
            <a:ext cx="6951274" cy="1500187"/>
          </a:xfrm>
        </p:spPr>
        <p:txBody>
          <a:bodyPr lIns="0" rIns="0" anchor="b" anchorCtr="0"/>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custDataLst>
              <p:tags r:id="rId3"/>
            </p:custDataLst>
          </p:nvPr>
        </p:nvSpPr>
        <p:spPr/>
        <p:txBody>
          <a:bodyPr/>
          <a:lstStyle/>
          <a:p>
            <a:fld id="{58842061-E09A-C64F-AC91-6B22DD773FB7}" type="datetime1">
              <a:rPr lang="en-US" smtClean="0">
                <a:solidFill>
                  <a:srgbClr val="000000"/>
                </a:solidFill>
              </a:rPr>
              <a:pPr/>
              <a:t>11/17/2013</a:t>
            </a:fld>
            <a:endParaRPr lang="en-US">
              <a:solidFill>
                <a:srgbClr val="000000"/>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0000"/>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4987319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264380" y="2013343"/>
            <a:ext cx="6951274" cy="753670"/>
          </a:xfrm>
        </p:spPr>
        <p:txBody>
          <a:bodyPr anchor="t"/>
          <a:lstStyle>
            <a:lvl1pPr algn="l">
              <a:defRPr sz="4000" b="0" i="0" cap="none">
                <a:latin typeface="+mj-lt"/>
                <a:cs typeface="Calibri"/>
              </a:defRPr>
            </a:lvl1pPr>
          </a:lstStyle>
          <a:p>
            <a:r>
              <a:rPr lang="en-US" dirty="0" smtClean="0"/>
              <a:t>Section Header 2</a:t>
            </a:r>
            <a:endParaRPr lang="en-US" dirty="0"/>
          </a:p>
        </p:txBody>
      </p:sp>
      <p:sp>
        <p:nvSpPr>
          <p:cNvPr id="3" name="Text Placeholder 2"/>
          <p:cNvSpPr>
            <a:spLocks noGrp="1"/>
          </p:cNvSpPr>
          <p:nvPr>
            <p:ph type="body" idx="1"/>
            <p:custDataLst>
              <p:tags r:id="rId2"/>
            </p:custDataLst>
          </p:nvPr>
        </p:nvSpPr>
        <p:spPr>
          <a:xfrm>
            <a:off x="1264380" y="2919413"/>
            <a:ext cx="6951274" cy="1500187"/>
          </a:xfrm>
        </p:spPr>
        <p:txBody>
          <a:bodyPr anchor="t"/>
          <a:lstStyle>
            <a:lvl1pPr marL="457200" indent="-457200" algn="l">
              <a:buFont typeface="+mj-lt"/>
              <a:buAutoNum type="arabicPeriod"/>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custDataLst>
              <p:tags r:id="rId3"/>
            </p:custDataLst>
          </p:nvPr>
        </p:nvSpPr>
        <p:spPr/>
        <p:txBody>
          <a:bodyPr/>
          <a:lstStyle/>
          <a:p>
            <a:fld id="{C88B15C4-75F8-8145-B332-9C9E6CC1694D}" type="datetime1">
              <a:rPr lang="en-US" smtClean="0">
                <a:solidFill>
                  <a:srgbClr val="000000"/>
                </a:solidFill>
              </a:rPr>
              <a:pPr/>
              <a:t>11/17/2013</a:t>
            </a:fld>
            <a:endParaRPr lang="en-US">
              <a:solidFill>
                <a:srgbClr val="000000"/>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0000"/>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2559315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Content Placeholder 2"/>
          <p:cNvSpPr>
            <a:spLocks noGrp="1"/>
          </p:cNvSpPr>
          <p:nvPr>
            <p:ph sz="half" idx="1"/>
            <p:custDataLst>
              <p:tags r:id="rId2"/>
            </p:custDataLst>
          </p:nvPr>
        </p:nvSpPr>
        <p:spPr>
          <a:xfrm>
            <a:off x="457200" y="1447800"/>
            <a:ext cx="4038600" cy="4678363"/>
          </a:xfrm>
        </p:spPr>
        <p:txBody>
          <a:bodyPr anchor="t" anchorCtr="0">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custDataLst>
              <p:tags r:id="rId3"/>
            </p:custDataLst>
          </p:nvPr>
        </p:nvSpPr>
        <p:spPr>
          <a:xfrm>
            <a:off x="4648200" y="1447800"/>
            <a:ext cx="4038600" cy="4678363"/>
          </a:xfrm>
        </p:spPr>
        <p:txBody>
          <a:bodyPr anchor="t" anchorCtr="0">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p:txBody>
          <a:bodyPr/>
          <a:lstStyle/>
          <a:p>
            <a:fld id="{100DE902-58D7-5940-B7B2-BB1B96F0CB4F}" type="datetime1">
              <a:rPr lang="en-US" smtClean="0">
                <a:solidFill>
                  <a:srgbClr val="000000"/>
                </a:solidFill>
              </a:rPr>
              <a:pPr/>
              <a:t>11/17/2013</a:t>
            </a:fld>
            <a:endParaRPr lang="en-US" dirty="0">
              <a:solidFill>
                <a:srgbClr val="000000"/>
              </a:solidFill>
            </a:endParaRPr>
          </a:p>
        </p:txBody>
      </p:sp>
      <p:sp>
        <p:nvSpPr>
          <p:cNvPr id="9" name="Footer Placeholder 8"/>
          <p:cNvSpPr>
            <a:spLocks noGrp="1"/>
          </p:cNvSpPr>
          <p:nvPr>
            <p:ph type="ftr" sz="quarter" idx="11"/>
          </p:nvPr>
        </p:nvSpPr>
        <p:spPr/>
        <p:txBody>
          <a:bodyPr/>
          <a:lstStyle/>
          <a:p>
            <a:endParaRPr lang="en-US" dirty="0">
              <a:solidFill>
                <a:srgbClr val="000000"/>
              </a:solidFill>
            </a:endParaRPr>
          </a:p>
        </p:txBody>
      </p:sp>
      <p:sp>
        <p:nvSpPr>
          <p:cNvPr id="10" name="Slide Number Placeholder 9"/>
          <p:cNvSpPr>
            <a:spLocks noGrp="1"/>
          </p:cNvSpPr>
          <p:nvPr>
            <p:ph type="sldNum" sz="quarter" idx="12"/>
          </p:nvPr>
        </p:nvSpPr>
        <p:spPr/>
        <p:txBody>
          <a:bodyPr/>
          <a:lstStyle/>
          <a:p>
            <a:fld id="{B747839D-A323-47F3-909F-548499399628}"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0931638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custDataLst>
              <p:tags r:id="rId2"/>
            </p:custDataLst>
          </p:nvPr>
        </p:nvSpPr>
        <p:spPr>
          <a:xfrm>
            <a:off x="457200" y="1535113"/>
            <a:ext cx="4040188" cy="446087"/>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custDataLst>
              <p:tags r:id="rId3"/>
            </p:custDataLst>
          </p:nvPr>
        </p:nvSpPr>
        <p:spPr>
          <a:xfrm>
            <a:off x="457200" y="1981200"/>
            <a:ext cx="4040188" cy="4144963"/>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custDataLst>
              <p:tags r:id="rId4"/>
            </p:custDataLst>
          </p:nvPr>
        </p:nvSpPr>
        <p:spPr>
          <a:xfrm>
            <a:off x="4645025" y="1535113"/>
            <a:ext cx="4041775" cy="446087"/>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custDataLst>
              <p:tags r:id="rId5"/>
            </p:custDataLst>
          </p:nvPr>
        </p:nvSpPr>
        <p:spPr>
          <a:xfrm>
            <a:off x="4645025" y="1981200"/>
            <a:ext cx="4041775" cy="4144963"/>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custDataLst>
              <p:tags r:id="rId6"/>
            </p:custDataLst>
          </p:nvPr>
        </p:nvSpPr>
        <p:spPr/>
        <p:txBody>
          <a:bodyPr/>
          <a:lstStyle/>
          <a:p>
            <a:fld id="{97BE05AF-3078-DE4E-8E55-E5E804412B8D}" type="datetime1">
              <a:rPr lang="en-US" smtClean="0">
                <a:solidFill>
                  <a:srgbClr val="000000"/>
                </a:solidFill>
              </a:rPr>
              <a:pPr/>
              <a:t>11/17/2013</a:t>
            </a:fld>
            <a:endParaRPr lang="en-US">
              <a:solidFill>
                <a:srgbClr val="000000"/>
              </a:solidFill>
            </a:endParaRPr>
          </a:p>
        </p:txBody>
      </p:sp>
      <p:sp>
        <p:nvSpPr>
          <p:cNvPr id="8" name="Footer Placeholder 7"/>
          <p:cNvSpPr>
            <a:spLocks noGrp="1"/>
          </p:cNvSpPr>
          <p:nvPr>
            <p:ph type="ftr" sz="quarter" idx="11"/>
            <p:custDataLst>
              <p:tags r:id="rId7"/>
            </p:custDataLst>
          </p:nvPr>
        </p:nvSpPr>
        <p:spPr/>
        <p:txBody>
          <a:bodyPr/>
          <a:lstStyle/>
          <a:p>
            <a:endParaRPr lang="en-US">
              <a:solidFill>
                <a:srgbClr val="000000"/>
              </a:solidFill>
            </a:endParaRPr>
          </a:p>
        </p:txBody>
      </p:sp>
      <p:sp>
        <p:nvSpPr>
          <p:cNvPr id="9" name="Slide Number Placeholder 8"/>
          <p:cNvSpPr>
            <a:spLocks noGrp="1"/>
          </p:cNvSpPr>
          <p:nvPr>
            <p:ph type="sldNum" sz="quarter" idx="12"/>
            <p:custDataLst>
              <p:tags r:id="rId8"/>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8247183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Date Placeholder 2"/>
          <p:cNvSpPr>
            <a:spLocks noGrp="1"/>
          </p:cNvSpPr>
          <p:nvPr>
            <p:ph type="dt" sz="half" idx="10"/>
            <p:custDataLst>
              <p:tags r:id="rId2"/>
            </p:custDataLst>
          </p:nvPr>
        </p:nvSpPr>
        <p:spPr/>
        <p:txBody>
          <a:bodyPr/>
          <a:lstStyle/>
          <a:p>
            <a:fld id="{F38595AD-FC1D-6647-9C7B-6A6A09EB9496}" type="datetime1">
              <a:rPr lang="en-US" smtClean="0">
                <a:solidFill>
                  <a:srgbClr val="000000"/>
                </a:solidFill>
              </a:rPr>
              <a:pPr/>
              <a:t>11/17/2013</a:t>
            </a:fld>
            <a:endParaRPr lang="en-US">
              <a:solidFill>
                <a:srgbClr val="000000"/>
              </a:solidFill>
            </a:endParaRPr>
          </a:p>
        </p:txBody>
      </p:sp>
      <p:sp>
        <p:nvSpPr>
          <p:cNvPr id="4" name="Footer Placeholder 3"/>
          <p:cNvSpPr>
            <a:spLocks noGrp="1"/>
          </p:cNvSpPr>
          <p:nvPr>
            <p:ph type="ftr" sz="quarter" idx="11"/>
            <p:custDataLst>
              <p:tags r:id="rId3"/>
            </p:custDataLst>
          </p:nvPr>
        </p:nvSpPr>
        <p:spPr/>
        <p:txBody>
          <a:bodyPr/>
          <a:lstStyle/>
          <a:p>
            <a:endParaRPr lang="en-US">
              <a:solidFill>
                <a:srgbClr val="000000"/>
              </a:solidFill>
            </a:endParaRPr>
          </a:p>
        </p:txBody>
      </p:sp>
      <p:sp>
        <p:nvSpPr>
          <p:cNvPr id="5" name="Slide Number Placeholder 4"/>
          <p:cNvSpPr>
            <a:spLocks noGrp="1"/>
          </p:cNvSpPr>
          <p:nvPr>
            <p:ph type="sldNum" sz="quarter" idx="12"/>
            <p:custDataLst>
              <p:tags r:id="rId4"/>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781517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78FB06B4-F6A6-3F44-9030-7566931308D3}" type="datetime1">
              <a:rPr lang="en-US" smtClean="0">
                <a:solidFill>
                  <a:srgbClr val="000000"/>
                </a:solidFill>
              </a:rPr>
              <a:pPr/>
              <a:t>11/17/2013</a:t>
            </a:fld>
            <a:endParaRPr lang="en-US">
              <a:solidFill>
                <a:srgbClr val="000000"/>
              </a:solidFill>
            </a:endParaRPr>
          </a:p>
        </p:txBody>
      </p:sp>
      <p:sp>
        <p:nvSpPr>
          <p:cNvPr id="3" name="Footer Placeholder 2"/>
          <p:cNvSpPr>
            <a:spLocks noGrp="1"/>
          </p:cNvSpPr>
          <p:nvPr>
            <p:ph type="ftr" sz="quarter" idx="11"/>
            <p:custDataLst>
              <p:tags r:id="rId2"/>
            </p:custDataLst>
          </p:nvPr>
        </p:nvSpPr>
        <p:spPr/>
        <p:txBody>
          <a:bodyPr/>
          <a:lstStyle/>
          <a:p>
            <a:endParaRPr lang="en-US">
              <a:solidFill>
                <a:srgbClr val="000000"/>
              </a:solidFill>
            </a:endParaRPr>
          </a:p>
        </p:txBody>
      </p:sp>
      <p:sp>
        <p:nvSpPr>
          <p:cNvPr id="4" name="Slide Number Placeholder 3"/>
          <p:cNvSpPr>
            <a:spLocks noGrp="1"/>
          </p:cNvSpPr>
          <p:nvPr>
            <p:ph type="sldNum" sz="quarter" idx="12"/>
            <p:custDataLst>
              <p:tags r:id="rId3"/>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1771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dirty="0"/>
          </a:p>
        </p:txBody>
      </p:sp>
      <p:sp>
        <p:nvSpPr>
          <p:cNvPr id="3" name="Content Placeholder 2"/>
          <p:cNvSpPr>
            <a:spLocks noGrp="1"/>
          </p:cNvSpPr>
          <p:nvPr>
            <p:ph sz="half" idx="1"/>
            <p:custDataLst>
              <p:tags r:id="rId2"/>
            </p:custDataLst>
          </p:nvPr>
        </p:nvSpPr>
        <p:spPr>
          <a:xfrm>
            <a:off x="457200" y="1447800"/>
            <a:ext cx="4038600" cy="4678363"/>
          </a:xfrm>
        </p:spPr>
        <p:txBody>
          <a:bodyPr anchor="t" anchorCtr="0">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custDataLst>
              <p:tags r:id="rId3"/>
            </p:custDataLst>
          </p:nvPr>
        </p:nvSpPr>
        <p:spPr>
          <a:xfrm>
            <a:off x="4648200" y="1447800"/>
            <a:ext cx="4038600" cy="4678363"/>
          </a:xfrm>
        </p:spPr>
        <p:txBody>
          <a:bodyPr anchor="t" anchorCtr="0">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747839D-A323-47F3-909F-548499399628}" type="slidenum">
              <a:rPr lang="en-US" smtClean="0"/>
              <a:pPr/>
              <a:t>‹#›</a:t>
            </a:fld>
            <a:endParaRPr lang="en-US" dirty="0"/>
          </a:p>
        </p:txBody>
      </p:sp>
    </p:spTree>
    <p:extLst>
      <p:ext uri="{BB962C8B-B14F-4D97-AF65-F5344CB8AC3E}">
        <p14:creationId xmlns:p14="http://schemas.microsoft.com/office/powerpoint/2010/main" val="283132004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3050"/>
            <a:ext cx="3008313" cy="1162050"/>
          </a:xfrm>
        </p:spPr>
        <p:txBody>
          <a:bodyPr anchor="b">
            <a:noAutofit/>
          </a:bodyPr>
          <a:lstStyle>
            <a:lvl1pPr algn="l">
              <a:defRPr sz="4800" b="1"/>
            </a:lvl1p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custDataLst>
              <p:tags r:id="rId4"/>
            </p:custDataLst>
          </p:nvPr>
        </p:nvSpPr>
        <p:spPr/>
        <p:txBody>
          <a:bodyPr/>
          <a:lstStyle/>
          <a:p>
            <a:fld id="{8BF8F280-9551-E344-89F9-EAAD5E158938}" type="datetime1">
              <a:rPr lang="en-US" smtClean="0">
                <a:solidFill>
                  <a:srgbClr val="000000"/>
                </a:solidFill>
              </a:rPr>
              <a:pPr/>
              <a:t>11/17/2013</a:t>
            </a:fld>
            <a:endParaRPr lang="en-US">
              <a:solidFill>
                <a:srgbClr val="000000"/>
              </a:solidFill>
            </a:endParaRPr>
          </a:p>
        </p:txBody>
      </p:sp>
      <p:sp>
        <p:nvSpPr>
          <p:cNvPr id="6" name="Footer Placeholder 5"/>
          <p:cNvSpPr>
            <a:spLocks noGrp="1"/>
          </p:cNvSpPr>
          <p:nvPr>
            <p:ph type="ftr" sz="quarter" idx="11"/>
            <p:custDataLst>
              <p:tags r:id="rId5"/>
            </p:custDataLst>
          </p:nvPr>
        </p:nvSpPr>
        <p:spPr/>
        <p:txBody>
          <a:bodyPr/>
          <a:lstStyle/>
          <a:p>
            <a:endParaRPr lang="en-US">
              <a:solidFill>
                <a:srgbClr val="000000"/>
              </a:solidFill>
            </a:endParaRPr>
          </a:p>
        </p:txBody>
      </p:sp>
      <p:sp>
        <p:nvSpPr>
          <p:cNvPr id="7" name="Slide Number Placeholder 6"/>
          <p:cNvSpPr>
            <a:spLocks noGrp="1"/>
          </p:cNvSpPr>
          <p:nvPr>
            <p:ph type="sldNum" sz="quarter" idx="12"/>
            <p:custDataLst>
              <p:tags r:id="rId6"/>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655103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custDataLst>
              <p:tags r:id="rId2"/>
            </p:custDataLst>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custDataLst>
              <p:tags r:id="rId3"/>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p>
            <a:fld id="{3C1F5B7F-F702-E24B-B97E-863D4E495E13}" type="datetime1">
              <a:rPr lang="en-US" smtClean="0">
                <a:solidFill>
                  <a:srgbClr val="000000"/>
                </a:solidFill>
              </a:rPr>
              <a:pPr/>
              <a:t>11/17/2013</a:t>
            </a:fld>
            <a:endParaRPr lang="en-US">
              <a:solidFill>
                <a:srgbClr val="000000"/>
              </a:solidFill>
            </a:endParaRPr>
          </a:p>
        </p:txBody>
      </p:sp>
      <p:sp>
        <p:nvSpPr>
          <p:cNvPr id="6" name="Footer Placeholder 5"/>
          <p:cNvSpPr>
            <a:spLocks noGrp="1"/>
          </p:cNvSpPr>
          <p:nvPr>
            <p:ph type="ftr" sz="quarter" idx="11"/>
            <p:custDataLst>
              <p:tags r:id="rId5"/>
            </p:custDataLst>
          </p:nvPr>
        </p:nvSpPr>
        <p:spPr/>
        <p:txBody>
          <a:bodyPr/>
          <a:lstStyle/>
          <a:p>
            <a:endParaRPr lang="en-US">
              <a:solidFill>
                <a:srgbClr val="000000"/>
              </a:solidFill>
            </a:endParaRPr>
          </a:p>
        </p:txBody>
      </p:sp>
      <p:sp>
        <p:nvSpPr>
          <p:cNvPr id="7" name="Slide Number Placeholder 6"/>
          <p:cNvSpPr>
            <a:spLocks noGrp="1"/>
          </p:cNvSpPr>
          <p:nvPr>
            <p:ph type="sldNum" sz="quarter" idx="12"/>
            <p:custDataLst>
              <p:tags r:id="rId6"/>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95082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custDataLst>
              <p:tags r:id="rId2"/>
            </p:custDataLst>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CA9756D6-8139-C44F-931B-372F152FA7C2}" type="datetime1">
              <a:rPr lang="en-US" smtClean="0">
                <a:solidFill>
                  <a:srgbClr val="000000"/>
                </a:solidFill>
              </a:rPr>
              <a:pPr/>
              <a:t>11/17/2013</a:t>
            </a:fld>
            <a:endParaRPr lang="en-US">
              <a:solidFill>
                <a:srgbClr val="000000"/>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0000"/>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139590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custDataLst>
              <p:tags r:id="rId2"/>
            </p:custDataLst>
          </p:nvPr>
        </p:nvSpPr>
        <p:spPr>
          <a:xfrm>
            <a:off x="457200" y="274638"/>
            <a:ext cx="6019800" cy="5851525"/>
          </a:xfrm>
        </p:spPr>
        <p:txBody>
          <a:bodyPr vert="eaVert"/>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custDataLst>
              <p:tags r:id="rId3"/>
            </p:custDataLst>
          </p:nvPr>
        </p:nvSpPr>
        <p:spPr/>
        <p:txBody>
          <a:bodyPr/>
          <a:lstStyle/>
          <a:p>
            <a:fld id="{2DE4327B-086F-C14D-B06F-CE57E273F375}" type="datetime1">
              <a:rPr lang="en-US" smtClean="0">
                <a:solidFill>
                  <a:srgbClr val="000000"/>
                </a:solidFill>
              </a:rPr>
              <a:pPr/>
              <a:t>11/17/2013</a:t>
            </a:fld>
            <a:endParaRPr lang="en-US">
              <a:solidFill>
                <a:srgbClr val="000000"/>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0000"/>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249154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4"/>
          <p:cNvSpPr>
            <a:spLocks noGrp="1" noChangeArrowheads="1"/>
          </p:cNvSpPr>
          <p:nvPr>
            <p:ph type="dt" sz="half" idx="10"/>
          </p:nvPr>
        </p:nvSpPr>
        <p:spPr>
          <a:ln/>
        </p:spPr>
        <p:txBody>
          <a:bodyPr/>
          <a:lstStyle>
            <a:lvl1pPr>
              <a:defRPr/>
            </a:lvl1pPr>
          </a:lstStyle>
          <a:p>
            <a:pPr>
              <a:defRPr/>
            </a:pPr>
            <a:fld id="{E2D3BD3B-C321-3747-A281-298A36F52409}" type="datetime1">
              <a:rPr lang="en-US" smtClean="0">
                <a:solidFill>
                  <a:srgbClr val="000000"/>
                </a:solidFill>
              </a:rPr>
              <a:pPr>
                <a:defRPr/>
              </a:pPr>
              <a:t>11/17/2013</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AD5B71E-FB01-F541-8DE0-7E75CAB5AD6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0011039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custDataLst>
              <p:tags r:id="rId2"/>
            </p:custDataLst>
          </p:nvPr>
        </p:nvSpPr>
        <p:spPr>
          <a:xfrm>
            <a:off x="457200" y="1535113"/>
            <a:ext cx="4040188" cy="446087"/>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custDataLst>
              <p:tags r:id="rId3"/>
            </p:custDataLst>
          </p:nvPr>
        </p:nvSpPr>
        <p:spPr>
          <a:xfrm>
            <a:off x="457200" y="1981200"/>
            <a:ext cx="4040188" cy="4144963"/>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custDataLst>
              <p:tags r:id="rId4"/>
            </p:custDataLst>
          </p:nvPr>
        </p:nvSpPr>
        <p:spPr>
          <a:xfrm>
            <a:off x="4645025" y="1535113"/>
            <a:ext cx="4041775" cy="446087"/>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custDataLst>
              <p:tags r:id="rId5"/>
            </p:custDataLst>
          </p:nvPr>
        </p:nvSpPr>
        <p:spPr>
          <a:xfrm>
            <a:off x="4645025" y="1981200"/>
            <a:ext cx="4041775" cy="4144963"/>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custDataLst>
              <p:tags r:id="rId6"/>
            </p:custDataLst>
          </p:nvPr>
        </p:nvSpPr>
        <p:spPr/>
        <p:txBody>
          <a:bodyPr/>
          <a:lstStyle/>
          <a:p>
            <a:endParaRPr lang="en-US"/>
          </a:p>
        </p:txBody>
      </p:sp>
      <p:sp>
        <p:nvSpPr>
          <p:cNvPr id="8" name="Footer Placeholder 7"/>
          <p:cNvSpPr>
            <a:spLocks noGrp="1"/>
          </p:cNvSpPr>
          <p:nvPr>
            <p:ph type="ftr" sz="quarter" idx="11"/>
            <p:custDataLst>
              <p:tags r:id="rId7"/>
            </p:custDataLst>
          </p:nvPr>
        </p:nvSpPr>
        <p:spPr/>
        <p:txBody>
          <a:bodyPr/>
          <a:lstStyle/>
          <a:p>
            <a:endParaRPr lang="en-US"/>
          </a:p>
        </p:txBody>
      </p:sp>
      <p:sp>
        <p:nvSpPr>
          <p:cNvPr id="9" name="Slide Number Placeholder 8"/>
          <p:cNvSpPr>
            <a:spLocks noGrp="1"/>
          </p:cNvSpPr>
          <p:nvPr>
            <p:ph type="sldNum" sz="quarter" idx="12"/>
            <p:custDataLst>
              <p:tags r:id="rId8"/>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4196852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dirty="0"/>
          </a:p>
        </p:txBody>
      </p:sp>
      <p:sp>
        <p:nvSpPr>
          <p:cNvPr id="3" name="Date Placeholder 2"/>
          <p:cNvSpPr>
            <a:spLocks noGrp="1"/>
          </p:cNvSpPr>
          <p:nvPr>
            <p:ph type="dt" sz="half" idx="10"/>
            <p:custDataLst>
              <p:tags r:id="rId2"/>
            </p:custDataLst>
          </p:nvPr>
        </p:nvSpPr>
        <p:spPr/>
        <p:txBody>
          <a:bodyPr/>
          <a:lstStyle/>
          <a:p>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302077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endParaRPr lang="en-US"/>
          </a:p>
        </p:txBody>
      </p:sp>
      <p:sp>
        <p:nvSpPr>
          <p:cNvPr id="3" name="Footer Placeholder 2"/>
          <p:cNvSpPr>
            <a:spLocks noGrp="1"/>
          </p:cNvSpPr>
          <p:nvPr>
            <p:ph type="ftr" sz="quarter" idx="11"/>
            <p:custDataLst>
              <p:tags r:id="rId2"/>
            </p:custDataLst>
          </p:nvPr>
        </p:nvSpPr>
        <p:spPr/>
        <p:txBody>
          <a:bodyPr/>
          <a:lstStyle/>
          <a:p>
            <a:endParaRPr lang="en-US"/>
          </a:p>
        </p:txBody>
      </p:sp>
      <p:sp>
        <p:nvSpPr>
          <p:cNvPr id="4" name="Slide Number Placeholder 3"/>
          <p:cNvSpPr>
            <a:spLocks noGrp="1"/>
          </p:cNvSpPr>
          <p:nvPr>
            <p:ph type="sldNum" sz="quarter" idx="12"/>
            <p:custDataLst>
              <p:tags r:id="rId3"/>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13949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3050"/>
            <a:ext cx="3008313" cy="1162050"/>
          </a:xfrm>
        </p:spPr>
        <p:txBody>
          <a:bodyPr anchor="b">
            <a:noAutofit/>
          </a:bodyPr>
          <a:lstStyle>
            <a:lvl1pPr algn="l">
              <a:defRPr sz="4800" b="1"/>
            </a:lvl1pPr>
          </a:lstStyle>
          <a:p>
            <a:r>
              <a:rPr lang="en-US" smtClean="0"/>
              <a:t>Click to edit Master title style</a:t>
            </a:r>
            <a:endParaRPr lang="en-US" dirty="0"/>
          </a:p>
        </p:txBody>
      </p:sp>
      <p:sp>
        <p:nvSpPr>
          <p:cNvPr id="3" name="Content Placeholder 2"/>
          <p:cNvSpPr>
            <a:spLocks noGrp="1"/>
          </p:cNvSpPr>
          <p:nvPr>
            <p:ph idx="1"/>
            <p:custDataLst>
              <p:tags r:id="rId2"/>
            </p:custDataLst>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p>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1054805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ags" Target="../tags/tag69.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ags" Target="../tags/tag68.xml"/><Relationship Id="rId2" Type="http://schemas.openxmlformats.org/officeDocument/2006/relationships/slideLayout" Target="../slideLayouts/slideLayout17.xml"/><Relationship Id="rId16" Type="http://schemas.openxmlformats.org/officeDocument/2006/relationships/tags" Target="../tags/tag6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ags" Target="../tags/tag66.xml"/><Relationship Id="rId10" Type="http://schemas.openxmlformats.org/officeDocument/2006/relationships/slideLayout" Target="../slideLayouts/slideLayout25.xml"/><Relationship Id="rId19" Type="http://schemas.openxmlformats.org/officeDocument/2006/relationships/tags" Target="../tags/tag70.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ags" Target="../tags/tag13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ags" Target="../tags/tag133.xml"/><Relationship Id="rId2" Type="http://schemas.openxmlformats.org/officeDocument/2006/relationships/slideLayout" Target="../slideLayouts/slideLayout30.xml"/><Relationship Id="rId16" Type="http://schemas.openxmlformats.org/officeDocument/2006/relationships/tags" Target="../tags/tag132.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ags" Target="../tags/tag131.xml"/><Relationship Id="rId10" Type="http://schemas.openxmlformats.org/officeDocument/2006/relationships/slideLayout" Target="../slideLayouts/slideLayout38.xml"/><Relationship Id="rId19" Type="http://schemas.openxmlformats.org/officeDocument/2006/relationships/tags" Target="../tags/tag135.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tags" Target="../tags/tag19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tags" Target="../tags/tag198.xml"/><Relationship Id="rId2" Type="http://schemas.openxmlformats.org/officeDocument/2006/relationships/slideLayout" Target="../slideLayouts/slideLayout43.xml"/><Relationship Id="rId16" Type="http://schemas.openxmlformats.org/officeDocument/2006/relationships/tags" Target="../tags/tag19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ags" Target="../tags/tag196.xml"/><Relationship Id="rId10" Type="http://schemas.openxmlformats.org/officeDocument/2006/relationships/slideLayout" Target="../slideLayouts/slideLayout51.xml"/><Relationship Id="rId19" Type="http://schemas.openxmlformats.org/officeDocument/2006/relationships/tags" Target="../tags/tag20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7"/>
            </p:custDataLst>
          </p:nvPr>
        </p:nvSpPr>
        <p:spPr>
          <a:xfrm>
            <a:off x="457200" y="152400"/>
            <a:ext cx="82296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custDataLst>
              <p:tags r:id="rId18"/>
            </p:custDataLst>
          </p:nvPr>
        </p:nvSpPr>
        <p:spPr>
          <a:xfrm>
            <a:off x="457200" y="1371600"/>
            <a:ext cx="8229600" cy="4754563"/>
          </a:xfrm>
          <a:prstGeom prst="rect">
            <a:avLst/>
          </a:prstGeom>
        </p:spPr>
        <p:txBody>
          <a:bodyPr vert="horz" lIns="91440" tIns="45720" rIns="91440" bIns="45720" rtlCol="0" anchor="t"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custDataLst>
              <p:tags r:id="rId19"/>
            </p:custDataLst>
          </p:nvPr>
        </p:nvSpPr>
        <p:spPr>
          <a:xfrm>
            <a:off x="152400" y="6492875"/>
            <a:ext cx="2133600" cy="365125"/>
          </a:xfrm>
          <a:prstGeom prst="rect">
            <a:avLst/>
          </a:prstGeom>
        </p:spPr>
        <p:txBody>
          <a:bodyPr vert="horz" lIns="0" tIns="0" rIns="0" bIns="0" rtlCol="0" anchor="ctr"/>
          <a:lstStyle>
            <a:lvl1pPr algn="l">
              <a:defRPr sz="1200">
                <a:solidFill>
                  <a:schemeClr val="tx1"/>
                </a:solidFill>
                <a:latin typeface="+mj-lt"/>
                <a:cs typeface="Calibri"/>
              </a:defRPr>
            </a:lvl1pPr>
          </a:lstStyle>
          <a:p>
            <a:endParaRPr lang="en-US" dirty="0"/>
          </a:p>
        </p:txBody>
      </p:sp>
      <p:sp>
        <p:nvSpPr>
          <p:cNvPr id="5" name="Footer Placeholder 4"/>
          <p:cNvSpPr>
            <a:spLocks noGrp="1"/>
          </p:cNvSpPr>
          <p:nvPr>
            <p:ph type="ftr" sz="quarter" idx="3"/>
            <p:custDataLst>
              <p:tags r:id="rId20"/>
            </p:custDataLst>
          </p:nvPr>
        </p:nvSpPr>
        <p:spPr>
          <a:xfrm>
            <a:off x="3124200" y="6492875"/>
            <a:ext cx="2895600" cy="365125"/>
          </a:xfrm>
          <a:prstGeom prst="rect">
            <a:avLst/>
          </a:prstGeom>
        </p:spPr>
        <p:txBody>
          <a:bodyPr vert="horz" lIns="0" tIns="0" rIns="0" bIns="0" rtlCol="0" anchor="ctr"/>
          <a:lstStyle>
            <a:lvl1pPr algn="ctr">
              <a:defRPr sz="1200">
                <a:solidFill>
                  <a:schemeClr val="tx1"/>
                </a:solidFill>
                <a:latin typeface="+mj-lt"/>
                <a:cs typeface="Calibri"/>
              </a:defRPr>
            </a:lvl1pPr>
          </a:lstStyle>
          <a:p>
            <a:endParaRPr lang="en-US"/>
          </a:p>
        </p:txBody>
      </p:sp>
      <p:sp>
        <p:nvSpPr>
          <p:cNvPr id="6" name="Slide Number Placeholder 5"/>
          <p:cNvSpPr>
            <a:spLocks noGrp="1"/>
          </p:cNvSpPr>
          <p:nvPr>
            <p:ph type="sldNum" sz="quarter" idx="4"/>
            <p:custDataLst>
              <p:tags r:id="rId21"/>
            </p:custDataLst>
          </p:nvPr>
        </p:nvSpPr>
        <p:spPr>
          <a:xfrm>
            <a:off x="6858000" y="6492875"/>
            <a:ext cx="2133600" cy="365125"/>
          </a:xfrm>
          <a:prstGeom prst="rect">
            <a:avLst/>
          </a:prstGeom>
        </p:spPr>
        <p:txBody>
          <a:bodyPr vert="horz" lIns="0" tIns="0" rIns="0" bIns="0" rtlCol="0" anchor="ctr"/>
          <a:lstStyle>
            <a:lvl1pPr algn="r">
              <a:defRPr sz="1200">
                <a:solidFill>
                  <a:schemeClr val="tx1"/>
                </a:solidFill>
                <a:latin typeface="+mj-lt"/>
                <a:cs typeface="Calibri"/>
              </a:defRPr>
            </a:lvl1pPr>
          </a:lstStyle>
          <a:p>
            <a:fld id="{B747839D-A323-47F3-909F-548499399628}" type="slidenum">
              <a:rPr lang="en-US" smtClean="0"/>
              <a:pPr/>
              <a:t>‹#›</a:t>
            </a:fld>
            <a:endParaRPr lang="en-US" dirty="0"/>
          </a:p>
        </p:txBody>
      </p:sp>
    </p:spTree>
    <p:extLst>
      <p:ext uri="{BB962C8B-B14F-4D97-AF65-F5344CB8AC3E}">
        <p14:creationId xmlns:p14="http://schemas.microsoft.com/office/powerpoint/2010/main" val="32296045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54" r:id="rId15"/>
  </p:sldLayoutIdLst>
  <p:timing>
    <p:tnLst>
      <p:par>
        <p:cTn id="1" dur="indefinite" restart="never" nodeType="tmRoot"/>
      </p:par>
    </p:tnLst>
  </p:timing>
  <p:hf hdr="0" ftr="0" dt="0"/>
  <p:txStyles>
    <p:titleStyle>
      <a:lvl1pPr algn="ctr" defTabSz="457200" rtl="0" eaLnBrk="1" latinLnBrk="0" hangingPunct="1">
        <a:spcBef>
          <a:spcPct val="0"/>
        </a:spcBef>
        <a:buNone/>
        <a:defRPr sz="4400" b="0" i="0" kern="1200" spc="-50" normalizeH="0">
          <a:solidFill>
            <a:schemeClr val="tx2"/>
          </a:solidFill>
          <a:latin typeface="+mj-lt"/>
          <a:ea typeface="+mj-ea"/>
          <a:cs typeface="Cambria"/>
        </a:defRPr>
      </a:lvl1pPr>
    </p:titleStyle>
    <p:bodyStyle>
      <a:lvl1pPr marL="292100" indent="-292100" algn="l" defTabSz="457200" rtl="0" eaLnBrk="1" latinLnBrk="0" hangingPunct="1">
        <a:spcBef>
          <a:spcPct val="20000"/>
        </a:spcBef>
        <a:buClr>
          <a:schemeClr val="tx1"/>
        </a:buClr>
        <a:buFont typeface="Arial"/>
        <a:buChar char="•"/>
        <a:defRPr sz="3200" kern="1200">
          <a:solidFill>
            <a:schemeClr val="tx1"/>
          </a:solidFill>
          <a:latin typeface="+mn-lt"/>
          <a:ea typeface="+mn-ea"/>
          <a:cs typeface="Calibri"/>
        </a:defRPr>
      </a:lvl1pPr>
      <a:lvl2pPr marL="635000" indent="-292100" algn="l" defTabSz="457200" rtl="0" eaLnBrk="1" latinLnBrk="0" hangingPunct="1">
        <a:spcBef>
          <a:spcPct val="20000"/>
        </a:spcBef>
        <a:buClr>
          <a:schemeClr val="tx1"/>
        </a:buClr>
        <a:buFont typeface="Arial"/>
        <a:buChar char="–"/>
        <a:defRPr sz="2800" kern="1200">
          <a:solidFill>
            <a:schemeClr val="tx1"/>
          </a:solidFill>
          <a:latin typeface="+mn-lt"/>
          <a:ea typeface="+mn-ea"/>
          <a:cs typeface="Calibri"/>
        </a:defRPr>
      </a:lvl2pPr>
      <a:lvl3pPr marL="914400" indent="-228600" algn="l" defTabSz="457200" rtl="0" eaLnBrk="1" latinLnBrk="0" hangingPunct="1">
        <a:spcBef>
          <a:spcPct val="20000"/>
        </a:spcBef>
        <a:buClr>
          <a:schemeClr val="tx1"/>
        </a:buClr>
        <a:buFont typeface="Arial"/>
        <a:buChar char="•"/>
        <a:defRPr sz="2400" kern="1200">
          <a:solidFill>
            <a:schemeClr val="tx1"/>
          </a:solidFill>
          <a:latin typeface="+mn-lt"/>
          <a:ea typeface="+mn-ea"/>
          <a:cs typeface="Calibri"/>
        </a:defRPr>
      </a:lvl3pPr>
      <a:lvl4pPr marL="1143000" indent="-228600" algn="l" defTabSz="457200" rtl="0" eaLnBrk="1" latinLnBrk="0" hangingPunct="1">
        <a:spcBef>
          <a:spcPct val="20000"/>
        </a:spcBef>
        <a:buClr>
          <a:schemeClr val="tx1"/>
        </a:buClr>
        <a:buFont typeface="Arial"/>
        <a:buChar char="–"/>
        <a:tabLst/>
        <a:defRPr sz="2000" kern="1200">
          <a:solidFill>
            <a:schemeClr val="tx1"/>
          </a:solidFill>
          <a:latin typeface="+mn-lt"/>
          <a:ea typeface="+mn-ea"/>
          <a:cs typeface="Calibri"/>
        </a:defRPr>
      </a:lvl4pPr>
      <a:lvl5pPr marL="1320800" indent="-177800" algn="l" defTabSz="457200" rtl="0" eaLnBrk="1" latinLnBrk="0" hangingPunct="1">
        <a:spcBef>
          <a:spcPct val="20000"/>
        </a:spcBef>
        <a:buClr>
          <a:schemeClr val="tx1"/>
        </a:buClr>
        <a:buFont typeface="Arial"/>
        <a:buChar char="»"/>
        <a:defRPr sz="2000" kern="1200">
          <a:solidFill>
            <a:schemeClr val="tx1"/>
          </a:solidFill>
          <a:latin typeface="+mn-lt"/>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5"/>
            </p:custDataLst>
          </p:nvPr>
        </p:nvSpPr>
        <p:spPr>
          <a:xfrm>
            <a:off x="457200" y="152400"/>
            <a:ext cx="8229600" cy="1143000"/>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custDataLst>
              <p:tags r:id="rId16"/>
            </p:custDataLst>
          </p:nvPr>
        </p:nvSpPr>
        <p:spPr>
          <a:xfrm>
            <a:off x="457200" y="1371600"/>
            <a:ext cx="8229600" cy="4754563"/>
          </a:xfrm>
          <a:prstGeom prst="rect">
            <a:avLst/>
          </a:prstGeom>
        </p:spPr>
        <p:txBody>
          <a:bodyPr vert="horz" lIns="91440" tIns="45720" rIns="91440" bIns="45720" rtlCol="0" anchor="t"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custDataLst>
              <p:tags r:id="rId17"/>
            </p:custDataLst>
          </p:nvPr>
        </p:nvSpPr>
        <p:spPr>
          <a:xfrm>
            <a:off x="152400" y="6492875"/>
            <a:ext cx="2133600" cy="365125"/>
          </a:xfrm>
          <a:prstGeom prst="rect">
            <a:avLst/>
          </a:prstGeom>
        </p:spPr>
        <p:txBody>
          <a:bodyPr vert="horz" lIns="0" tIns="0" rIns="0" bIns="0" rtlCol="0" anchor="ctr"/>
          <a:lstStyle>
            <a:lvl1pPr algn="l">
              <a:defRPr sz="1200">
                <a:solidFill>
                  <a:schemeClr val="tx1"/>
                </a:solidFill>
                <a:latin typeface="+mj-lt"/>
                <a:cs typeface="Calibri"/>
              </a:defRPr>
            </a:lvl1pPr>
          </a:lstStyle>
          <a:p>
            <a:pPr defTabSz="914400" eaLnBrk="1" fontAlgn="auto" hangingPunct="1">
              <a:spcBef>
                <a:spcPts val="0"/>
              </a:spcBef>
              <a:spcAft>
                <a:spcPts val="0"/>
              </a:spcAft>
              <a:buClrTx/>
              <a:buSzTx/>
              <a:buFontTx/>
              <a:buNone/>
            </a:pPr>
            <a:fld id="{A990C2A9-FE53-4849-A08D-11DD13CE8E41}" type="datetime1">
              <a:rPr lang="en-US" smtClean="0">
                <a:solidFill>
                  <a:srgbClr val="000000"/>
                </a:solidFill>
              </a:rPr>
              <a:pPr defTabSz="914400" eaLnBrk="1" fontAlgn="auto" hangingPunct="1">
                <a:spcBef>
                  <a:spcPts val="0"/>
                </a:spcBef>
                <a:spcAft>
                  <a:spcPts val="0"/>
                </a:spcAft>
                <a:buClrTx/>
                <a:buSzTx/>
                <a:buFontTx/>
                <a:buNone/>
              </a:pPr>
              <a:t>11/17/2013</a:t>
            </a:fld>
            <a:endParaRPr lang="en-US" dirty="0">
              <a:solidFill>
                <a:srgbClr val="000000"/>
              </a:solidFill>
            </a:endParaRPr>
          </a:p>
        </p:txBody>
      </p:sp>
      <p:sp>
        <p:nvSpPr>
          <p:cNvPr id="5" name="Footer Placeholder 4"/>
          <p:cNvSpPr>
            <a:spLocks noGrp="1"/>
          </p:cNvSpPr>
          <p:nvPr>
            <p:ph type="ftr" sz="quarter" idx="3"/>
            <p:custDataLst>
              <p:tags r:id="rId18"/>
            </p:custDataLst>
          </p:nvPr>
        </p:nvSpPr>
        <p:spPr>
          <a:xfrm>
            <a:off x="3124200" y="6492875"/>
            <a:ext cx="2895600" cy="365125"/>
          </a:xfrm>
          <a:prstGeom prst="rect">
            <a:avLst/>
          </a:prstGeom>
        </p:spPr>
        <p:txBody>
          <a:bodyPr vert="horz" lIns="0" tIns="0" rIns="0" bIns="0" rtlCol="0" anchor="ctr"/>
          <a:lstStyle>
            <a:lvl1pPr algn="ctr">
              <a:defRPr sz="1200">
                <a:solidFill>
                  <a:schemeClr val="tx1"/>
                </a:solidFill>
                <a:latin typeface="+mj-lt"/>
                <a:cs typeface="Calibri"/>
              </a:defRPr>
            </a:lvl1pPr>
          </a:lstStyle>
          <a:p>
            <a:pPr defTabSz="914400" eaLnBrk="1" fontAlgn="auto" hangingPunct="1">
              <a:spcBef>
                <a:spcPts val="0"/>
              </a:spcBef>
              <a:spcAft>
                <a:spcPts val="0"/>
              </a:spcAft>
              <a:buClrTx/>
              <a:buSzTx/>
              <a:buFontTx/>
              <a:buNone/>
            </a:pPr>
            <a:endParaRPr lang="en-US" dirty="0">
              <a:solidFill>
                <a:srgbClr val="000000"/>
              </a:solidFill>
            </a:endParaRPr>
          </a:p>
        </p:txBody>
      </p:sp>
      <p:sp>
        <p:nvSpPr>
          <p:cNvPr id="6" name="Slide Number Placeholder 5"/>
          <p:cNvSpPr>
            <a:spLocks noGrp="1"/>
          </p:cNvSpPr>
          <p:nvPr>
            <p:ph type="sldNum" sz="quarter" idx="4"/>
            <p:custDataLst>
              <p:tags r:id="rId19"/>
            </p:custDataLst>
          </p:nvPr>
        </p:nvSpPr>
        <p:spPr>
          <a:xfrm>
            <a:off x="6858000" y="6492875"/>
            <a:ext cx="2133600" cy="365125"/>
          </a:xfrm>
          <a:prstGeom prst="rect">
            <a:avLst/>
          </a:prstGeom>
        </p:spPr>
        <p:txBody>
          <a:bodyPr vert="horz" lIns="0" tIns="0" rIns="0" bIns="0" rtlCol="0" anchor="ctr"/>
          <a:lstStyle>
            <a:lvl1pPr algn="r">
              <a:defRPr sz="1200">
                <a:solidFill>
                  <a:schemeClr val="tx1"/>
                </a:solidFill>
                <a:latin typeface="+mj-lt"/>
                <a:cs typeface="Calibri"/>
              </a:defRPr>
            </a:lvl1pPr>
          </a:lstStyle>
          <a:p>
            <a:pPr defTabSz="914400" eaLnBrk="1" fontAlgn="auto" hangingPunct="1">
              <a:spcBef>
                <a:spcPts val="0"/>
              </a:spcBef>
              <a:spcAft>
                <a:spcPts val="0"/>
              </a:spcAft>
              <a:buClrTx/>
              <a:buSzTx/>
              <a:buFontTx/>
              <a:buNone/>
            </a:pPr>
            <a:fld id="{B747839D-A323-47F3-909F-548499399628}" type="slidenum">
              <a:rPr lang="en-US" smtClean="0">
                <a:solidFill>
                  <a:srgbClr val="000000"/>
                </a:solidFill>
              </a:rPr>
              <a:pPr defTabSz="914400" eaLnBrk="1" fontAlgn="auto" hangingPunct="1">
                <a:spcBef>
                  <a:spcPts val="0"/>
                </a:spcBef>
                <a:spcAft>
                  <a:spcPts val="0"/>
                </a:spcAft>
                <a:buClrTx/>
                <a:buSzTx/>
                <a:buFontTx/>
                <a:buNone/>
              </a:pPr>
              <a:t>‹#›</a:t>
            </a:fld>
            <a:endParaRPr lang="en-US" dirty="0">
              <a:solidFill>
                <a:srgbClr val="000000"/>
              </a:solidFill>
            </a:endParaRPr>
          </a:p>
        </p:txBody>
      </p:sp>
    </p:spTree>
    <p:extLst>
      <p:ext uri="{BB962C8B-B14F-4D97-AF65-F5344CB8AC3E}">
        <p14:creationId xmlns:p14="http://schemas.microsoft.com/office/powerpoint/2010/main" val="367377372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iming>
    <p:tnLst>
      <p:par>
        <p:cTn id="1" dur="indefinite" restart="never" nodeType="tmRoot"/>
      </p:par>
    </p:tnLst>
  </p:timing>
  <p:hf hdr="0" ftr="0" dt="0"/>
  <p:txStyles>
    <p:titleStyle>
      <a:lvl1pPr algn="ctr" defTabSz="457200" rtl="0" eaLnBrk="1" latinLnBrk="0" hangingPunct="1">
        <a:spcBef>
          <a:spcPct val="0"/>
        </a:spcBef>
        <a:buNone/>
        <a:defRPr sz="4400" b="0" i="0" kern="1200" spc="-50" normalizeH="0">
          <a:solidFill>
            <a:schemeClr val="tx2"/>
          </a:solidFill>
          <a:latin typeface="+mj-lt"/>
          <a:ea typeface="+mj-ea"/>
          <a:cs typeface="Cambria"/>
        </a:defRPr>
      </a:lvl1pPr>
    </p:titleStyle>
    <p:bodyStyle>
      <a:lvl1pPr marL="292100" indent="-292100" algn="l" defTabSz="457200" rtl="0" eaLnBrk="1" latinLnBrk="0" hangingPunct="1">
        <a:spcBef>
          <a:spcPct val="20000"/>
        </a:spcBef>
        <a:buClr>
          <a:schemeClr val="tx1"/>
        </a:buClr>
        <a:buFont typeface="Arial"/>
        <a:buChar char="•"/>
        <a:defRPr sz="3200" kern="1200">
          <a:solidFill>
            <a:schemeClr val="tx1"/>
          </a:solidFill>
          <a:latin typeface="+mn-lt"/>
          <a:ea typeface="+mn-ea"/>
          <a:cs typeface="Calibri"/>
        </a:defRPr>
      </a:lvl1pPr>
      <a:lvl2pPr marL="635000" indent="-292100" algn="l" defTabSz="457200" rtl="0" eaLnBrk="1" latinLnBrk="0" hangingPunct="1">
        <a:spcBef>
          <a:spcPct val="20000"/>
        </a:spcBef>
        <a:buClr>
          <a:schemeClr val="tx1"/>
        </a:buClr>
        <a:buFont typeface="Arial"/>
        <a:buChar char="–"/>
        <a:defRPr sz="2800" kern="1200">
          <a:solidFill>
            <a:schemeClr val="tx1"/>
          </a:solidFill>
          <a:latin typeface="+mn-lt"/>
          <a:ea typeface="+mn-ea"/>
          <a:cs typeface="Calibri"/>
        </a:defRPr>
      </a:lvl2pPr>
      <a:lvl3pPr marL="914400" indent="-228600" algn="l" defTabSz="457200" rtl="0" eaLnBrk="1" latinLnBrk="0" hangingPunct="1">
        <a:spcBef>
          <a:spcPct val="20000"/>
        </a:spcBef>
        <a:buClr>
          <a:schemeClr val="tx1"/>
        </a:buClr>
        <a:buFont typeface="Arial"/>
        <a:buChar char="•"/>
        <a:defRPr sz="2400" kern="1200">
          <a:solidFill>
            <a:schemeClr val="tx1"/>
          </a:solidFill>
          <a:latin typeface="+mn-lt"/>
          <a:ea typeface="+mn-ea"/>
          <a:cs typeface="Calibri"/>
        </a:defRPr>
      </a:lvl3pPr>
      <a:lvl4pPr marL="1143000" indent="-228600" algn="l" defTabSz="457200" rtl="0" eaLnBrk="1" latinLnBrk="0" hangingPunct="1">
        <a:spcBef>
          <a:spcPct val="20000"/>
        </a:spcBef>
        <a:buClr>
          <a:schemeClr val="tx1"/>
        </a:buClr>
        <a:buFont typeface="Arial"/>
        <a:buChar char="–"/>
        <a:tabLst/>
        <a:defRPr sz="2000" kern="1200">
          <a:solidFill>
            <a:schemeClr val="tx1"/>
          </a:solidFill>
          <a:latin typeface="+mn-lt"/>
          <a:ea typeface="+mn-ea"/>
          <a:cs typeface="Calibri"/>
        </a:defRPr>
      </a:lvl4pPr>
      <a:lvl5pPr marL="1320800" indent="-177800" algn="l" defTabSz="457200" rtl="0" eaLnBrk="1" latinLnBrk="0" hangingPunct="1">
        <a:spcBef>
          <a:spcPct val="20000"/>
        </a:spcBef>
        <a:buClr>
          <a:schemeClr val="tx1"/>
        </a:buClr>
        <a:buFont typeface="Arial"/>
        <a:buChar char="»"/>
        <a:defRPr sz="2000" kern="1200">
          <a:solidFill>
            <a:schemeClr val="tx1"/>
          </a:solidFill>
          <a:latin typeface="+mn-lt"/>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5"/>
            </p:custDataLst>
          </p:nvPr>
        </p:nvSpPr>
        <p:spPr>
          <a:xfrm>
            <a:off x="457200" y="152400"/>
            <a:ext cx="8229600" cy="1143000"/>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custDataLst>
              <p:tags r:id="rId16"/>
            </p:custDataLst>
          </p:nvPr>
        </p:nvSpPr>
        <p:spPr>
          <a:xfrm>
            <a:off x="457200" y="1371600"/>
            <a:ext cx="8229600" cy="4754563"/>
          </a:xfrm>
          <a:prstGeom prst="rect">
            <a:avLst/>
          </a:prstGeom>
        </p:spPr>
        <p:txBody>
          <a:bodyPr vert="horz" lIns="91440" tIns="45720" rIns="91440" bIns="45720" rtlCol="0" anchor="t"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custDataLst>
              <p:tags r:id="rId17"/>
            </p:custDataLst>
          </p:nvPr>
        </p:nvSpPr>
        <p:spPr>
          <a:xfrm>
            <a:off x="152400" y="6492875"/>
            <a:ext cx="2133600" cy="365125"/>
          </a:xfrm>
          <a:prstGeom prst="rect">
            <a:avLst/>
          </a:prstGeom>
        </p:spPr>
        <p:txBody>
          <a:bodyPr vert="horz" lIns="0" tIns="0" rIns="0" bIns="0" rtlCol="0" anchor="ctr"/>
          <a:lstStyle>
            <a:lvl1pPr algn="l">
              <a:defRPr sz="1200">
                <a:solidFill>
                  <a:schemeClr val="tx1"/>
                </a:solidFill>
                <a:latin typeface="+mj-lt"/>
                <a:cs typeface="Calibri"/>
              </a:defRPr>
            </a:lvl1pPr>
          </a:lstStyle>
          <a:p>
            <a:pPr defTabSz="914400" eaLnBrk="1" fontAlgn="auto" hangingPunct="1">
              <a:spcBef>
                <a:spcPts val="0"/>
              </a:spcBef>
              <a:spcAft>
                <a:spcPts val="0"/>
              </a:spcAft>
              <a:buClrTx/>
              <a:buSzTx/>
              <a:buFontTx/>
              <a:buNone/>
            </a:pPr>
            <a:fld id="{A990C2A9-FE53-4849-A08D-11DD13CE8E41}" type="datetime1">
              <a:rPr lang="en-US" smtClean="0">
                <a:solidFill>
                  <a:srgbClr val="000000"/>
                </a:solidFill>
              </a:rPr>
              <a:pPr defTabSz="914400" eaLnBrk="1" fontAlgn="auto" hangingPunct="1">
                <a:spcBef>
                  <a:spcPts val="0"/>
                </a:spcBef>
                <a:spcAft>
                  <a:spcPts val="0"/>
                </a:spcAft>
                <a:buClrTx/>
                <a:buSzTx/>
                <a:buFontTx/>
                <a:buNone/>
              </a:pPr>
              <a:t>11/17/2013</a:t>
            </a:fld>
            <a:endParaRPr lang="en-US" dirty="0">
              <a:solidFill>
                <a:srgbClr val="000000"/>
              </a:solidFill>
            </a:endParaRPr>
          </a:p>
        </p:txBody>
      </p:sp>
      <p:sp>
        <p:nvSpPr>
          <p:cNvPr id="5" name="Footer Placeholder 4"/>
          <p:cNvSpPr>
            <a:spLocks noGrp="1"/>
          </p:cNvSpPr>
          <p:nvPr>
            <p:ph type="ftr" sz="quarter" idx="3"/>
            <p:custDataLst>
              <p:tags r:id="rId18"/>
            </p:custDataLst>
          </p:nvPr>
        </p:nvSpPr>
        <p:spPr>
          <a:xfrm>
            <a:off x="3124200" y="6492875"/>
            <a:ext cx="2895600" cy="365125"/>
          </a:xfrm>
          <a:prstGeom prst="rect">
            <a:avLst/>
          </a:prstGeom>
        </p:spPr>
        <p:txBody>
          <a:bodyPr vert="horz" lIns="0" tIns="0" rIns="0" bIns="0" rtlCol="0" anchor="ctr"/>
          <a:lstStyle>
            <a:lvl1pPr algn="ctr">
              <a:defRPr sz="1200">
                <a:solidFill>
                  <a:schemeClr val="tx1"/>
                </a:solidFill>
                <a:latin typeface="+mj-lt"/>
                <a:cs typeface="Calibri"/>
              </a:defRPr>
            </a:lvl1pPr>
          </a:lstStyle>
          <a:p>
            <a:pPr defTabSz="914400" eaLnBrk="1" fontAlgn="auto" hangingPunct="1">
              <a:spcBef>
                <a:spcPts val="0"/>
              </a:spcBef>
              <a:spcAft>
                <a:spcPts val="0"/>
              </a:spcAft>
              <a:buClrTx/>
              <a:buSzTx/>
              <a:buFontTx/>
              <a:buNone/>
            </a:pPr>
            <a:endParaRPr lang="en-US" dirty="0">
              <a:solidFill>
                <a:srgbClr val="000000"/>
              </a:solidFill>
            </a:endParaRPr>
          </a:p>
        </p:txBody>
      </p:sp>
      <p:sp>
        <p:nvSpPr>
          <p:cNvPr id="6" name="Slide Number Placeholder 5"/>
          <p:cNvSpPr>
            <a:spLocks noGrp="1"/>
          </p:cNvSpPr>
          <p:nvPr>
            <p:ph type="sldNum" sz="quarter" idx="4"/>
            <p:custDataLst>
              <p:tags r:id="rId19"/>
            </p:custDataLst>
          </p:nvPr>
        </p:nvSpPr>
        <p:spPr>
          <a:xfrm>
            <a:off x="6858000" y="6492875"/>
            <a:ext cx="2133600" cy="365125"/>
          </a:xfrm>
          <a:prstGeom prst="rect">
            <a:avLst/>
          </a:prstGeom>
        </p:spPr>
        <p:txBody>
          <a:bodyPr vert="horz" lIns="0" tIns="0" rIns="0" bIns="0" rtlCol="0" anchor="ctr"/>
          <a:lstStyle>
            <a:lvl1pPr algn="r">
              <a:defRPr sz="1200">
                <a:solidFill>
                  <a:schemeClr val="tx1"/>
                </a:solidFill>
                <a:latin typeface="+mj-lt"/>
                <a:cs typeface="Calibri"/>
              </a:defRPr>
            </a:lvl1pPr>
          </a:lstStyle>
          <a:p>
            <a:pPr defTabSz="914400" eaLnBrk="1" fontAlgn="auto" hangingPunct="1">
              <a:spcBef>
                <a:spcPts val="0"/>
              </a:spcBef>
              <a:spcAft>
                <a:spcPts val="0"/>
              </a:spcAft>
              <a:buClrTx/>
              <a:buSzTx/>
              <a:buFontTx/>
              <a:buNone/>
            </a:pPr>
            <a:fld id="{B747839D-A323-47F3-909F-548499399628}" type="slidenum">
              <a:rPr lang="en-US" smtClean="0">
                <a:solidFill>
                  <a:srgbClr val="000000"/>
                </a:solidFill>
              </a:rPr>
              <a:pPr defTabSz="914400" eaLnBrk="1" fontAlgn="auto" hangingPunct="1">
                <a:spcBef>
                  <a:spcPts val="0"/>
                </a:spcBef>
                <a:spcAft>
                  <a:spcPts val="0"/>
                </a:spcAft>
                <a:buClrTx/>
                <a:buSzTx/>
                <a:buFontTx/>
                <a:buNone/>
              </a:pPr>
              <a:t>‹#›</a:t>
            </a:fld>
            <a:endParaRPr lang="en-US" dirty="0">
              <a:solidFill>
                <a:srgbClr val="000000"/>
              </a:solidFill>
            </a:endParaRPr>
          </a:p>
        </p:txBody>
      </p:sp>
    </p:spTree>
    <p:extLst>
      <p:ext uri="{BB962C8B-B14F-4D97-AF65-F5344CB8AC3E}">
        <p14:creationId xmlns:p14="http://schemas.microsoft.com/office/powerpoint/2010/main" val="309602701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iming>
    <p:tnLst>
      <p:par>
        <p:cTn id="1" dur="indefinite" restart="never" nodeType="tmRoot"/>
      </p:par>
    </p:tnLst>
  </p:timing>
  <p:hf hdr="0" ftr="0" dt="0"/>
  <p:txStyles>
    <p:titleStyle>
      <a:lvl1pPr algn="ctr" defTabSz="457200" rtl="0" eaLnBrk="1" latinLnBrk="0" hangingPunct="1">
        <a:spcBef>
          <a:spcPct val="0"/>
        </a:spcBef>
        <a:buNone/>
        <a:defRPr sz="4400" b="0" i="0" kern="1200" spc="-50" normalizeH="0">
          <a:solidFill>
            <a:schemeClr val="tx2"/>
          </a:solidFill>
          <a:latin typeface="+mj-lt"/>
          <a:ea typeface="+mj-ea"/>
          <a:cs typeface="Cambria"/>
        </a:defRPr>
      </a:lvl1pPr>
    </p:titleStyle>
    <p:bodyStyle>
      <a:lvl1pPr marL="292100" indent="-292100" algn="l" defTabSz="457200" rtl="0" eaLnBrk="1" latinLnBrk="0" hangingPunct="1">
        <a:spcBef>
          <a:spcPct val="20000"/>
        </a:spcBef>
        <a:buClr>
          <a:schemeClr val="tx1"/>
        </a:buClr>
        <a:buFont typeface="Arial"/>
        <a:buChar char="•"/>
        <a:defRPr sz="3200" kern="1200">
          <a:solidFill>
            <a:schemeClr val="tx1"/>
          </a:solidFill>
          <a:latin typeface="+mn-lt"/>
          <a:ea typeface="+mn-ea"/>
          <a:cs typeface="Calibri"/>
        </a:defRPr>
      </a:lvl1pPr>
      <a:lvl2pPr marL="635000" indent="-292100" algn="l" defTabSz="457200" rtl="0" eaLnBrk="1" latinLnBrk="0" hangingPunct="1">
        <a:spcBef>
          <a:spcPct val="20000"/>
        </a:spcBef>
        <a:buClr>
          <a:schemeClr val="tx1"/>
        </a:buClr>
        <a:buFont typeface="Arial"/>
        <a:buChar char="–"/>
        <a:defRPr sz="2800" kern="1200">
          <a:solidFill>
            <a:schemeClr val="tx1"/>
          </a:solidFill>
          <a:latin typeface="+mn-lt"/>
          <a:ea typeface="+mn-ea"/>
          <a:cs typeface="Calibri"/>
        </a:defRPr>
      </a:lvl2pPr>
      <a:lvl3pPr marL="914400" indent="-228600" algn="l" defTabSz="457200" rtl="0" eaLnBrk="1" latinLnBrk="0" hangingPunct="1">
        <a:spcBef>
          <a:spcPct val="20000"/>
        </a:spcBef>
        <a:buClr>
          <a:schemeClr val="tx1"/>
        </a:buClr>
        <a:buFont typeface="Arial"/>
        <a:buChar char="•"/>
        <a:defRPr sz="2400" kern="1200">
          <a:solidFill>
            <a:schemeClr val="tx1"/>
          </a:solidFill>
          <a:latin typeface="+mn-lt"/>
          <a:ea typeface="+mn-ea"/>
          <a:cs typeface="Calibri"/>
        </a:defRPr>
      </a:lvl3pPr>
      <a:lvl4pPr marL="1143000" indent="-228600" algn="l" defTabSz="457200" rtl="0" eaLnBrk="1" latinLnBrk="0" hangingPunct="1">
        <a:spcBef>
          <a:spcPct val="20000"/>
        </a:spcBef>
        <a:buClr>
          <a:schemeClr val="tx1"/>
        </a:buClr>
        <a:buFont typeface="Arial"/>
        <a:buChar char="–"/>
        <a:tabLst/>
        <a:defRPr sz="2000" kern="1200">
          <a:solidFill>
            <a:schemeClr val="tx1"/>
          </a:solidFill>
          <a:latin typeface="+mn-lt"/>
          <a:ea typeface="+mn-ea"/>
          <a:cs typeface="Calibri"/>
        </a:defRPr>
      </a:lvl4pPr>
      <a:lvl5pPr marL="1320800" indent="-177800" algn="l" defTabSz="457200" rtl="0" eaLnBrk="1" latinLnBrk="0" hangingPunct="1">
        <a:spcBef>
          <a:spcPct val="20000"/>
        </a:spcBef>
        <a:buClr>
          <a:schemeClr val="tx1"/>
        </a:buClr>
        <a:buFont typeface="Arial"/>
        <a:buChar char="»"/>
        <a:defRPr sz="2000" kern="1200">
          <a:solidFill>
            <a:schemeClr val="tx1"/>
          </a:solidFill>
          <a:latin typeface="+mn-lt"/>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5"/>
            </p:custDataLst>
          </p:nvPr>
        </p:nvSpPr>
        <p:spPr>
          <a:xfrm>
            <a:off x="457200" y="152400"/>
            <a:ext cx="8229600" cy="1143000"/>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custDataLst>
              <p:tags r:id="rId16"/>
            </p:custDataLst>
          </p:nvPr>
        </p:nvSpPr>
        <p:spPr>
          <a:xfrm>
            <a:off x="457200" y="1371600"/>
            <a:ext cx="8229600" cy="4754563"/>
          </a:xfrm>
          <a:prstGeom prst="rect">
            <a:avLst/>
          </a:prstGeom>
        </p:spPr>
        <p:txBody>
          <a:bodyPr vert="horz" lIns="91440" tIns="45720" rIns="91440" bIns="45720" rtlCol="0" anchor="t"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custDataLst>
              <p:tags r:id="rId17"/>
            </p:custDataLst>
          </p:nvPr>
        </p:nvSpPr>
        <p:spPr>
          <a:xfrm>
            <a:off x="152400" y="6492875"/>
            <a:ext cx="2133600" cy="365125"/>
          </a:xfrm>
          <a:prstGeom prst="rect">
            <a:avLst/>
          </a:prstGeom>
        </p:spPr>
        <p:txBody>
          <a:bodyPr vert="horz" lIns="0" tIns="0" rIns="0" bIns="0" rtlCol="0" anchor="ctr"/>
          <a:lstStyle>
            <a:lvl1pPr algn="l">
              <a:defRPr sz="1200">
                <a:solidFill>
                  <a:schemeClr val="tx1"/>
                </a:solidFill>
                <a:latin typeface="+mj-lt"/>
                <a:cs typeface="Calibri"/>
              </a:defRPr>
            </a:lvl1pPr>
          </a:lstStyle>
          <a:p>
            <a:pPr defTabSz="914400" eaLnBrk="1" fontAlgn="auto" hangingPunct="1">
              <a:spcBef>
                <a:spcPts val="0"/>
              </a:spcBef>
              <a:spcAft>
                <a:spcPts val="0"/>
              </a:spcAft>
              <a:buClrTx/>
              <a:buSzTx/>
              <a:buFontTx/>
              <a:buNone/>
            </a:pPr>
            <a:fld id="{A990C2A9-FE53-4849-A08D-11DD13CE8E41}" type="datetime1">
              <a:rPr lang="en-US" smtClean="0">
                <a:solidFill>
                  <a:srgbClr val="000000"/>
                </a:solidFill>
              </a:rPr>
              <a:pPr defTabSz="914400" eaLnBrk="1" fontAlgn="auto" hangingPunct="1">
                <a:spcBef>
                  <a:spcPts val="0"/>
                </a:spcBef>
                <a:spcAft>
                  <a:spcPts val="0"/>
                </a:spcAft>
                <a:buClrTx/>
                <a:buSzTx/>
                <a:buFontTx/>
                <a:buNone/>
              </a:pPr>
              <a:t>11/17/2013</a:t>
            </a:fld>
            <a:endParaRPr lang="en-US" dirty="0">
              <a:solidFill>
                <a:srgbClr val="000000"/>
              </a:solidFill>
            </a:endParaRPr>
          </a:p>
        </p:txBody>
      </p:sp>
      <p:sp>
        <p:nvSpPr>
          <p:cNvPr id="5" name="Footer Placeholder 4"/>
          <p:cNvSpPr>
            <a:spLocks noGrp="1"/>
          </p:cNvSpPr>
          <p:nvPr>
            <p:ph type="ftr" sz="quarter" idx="3"/>
            <p:custDataLst>
              <p:tags r:id="rId18"/>
            </p:custDataLst>
          </p:nvPr>
        </p:nvSpPr>
        <p:spPr>
          <a:xfrm>
            <a:off x="3124200" y="6492875"/>
            <a:ext cx="2895600" cy="365125"/>
          </a:xfrm>
          <a:prstGeom prst="rect">
            <a:avLst/>
          </a:prstGeom>
        </p:spPr>
        <p:txBody>
          <a:bodyPr vert="horz" lIns="0" tIns="0" rIns="0" bIns="0" rtlCol="0" anchor="ctr"/>
          <a:lstStyle>
            <a:lvl1pPr algn="ctr">
              <a:defRPr sz="1200">
                <a:solidFill>
                  <a:schemeClr val="tx1"/>
                </a:solidFill>
                <a:latin typeface="+mj-lt"/>
                <a:cs typeface="Calibri"/>
              </a:defRPr>
            </a:lvl1pPr>
          </a:lstStyle>
          <a:p>
            <a:pPr defTabSz="914400" eaLnBrk="1" fontAlgn="auto" hangingPunct="1">
              <a:spcBef>
                <a:spcPts val="0"/>
              </a:spcBef>
              <a:spcAft>
                <a:spcPts val="0"/>
              </a:spcAft>
              <a:buClrTx/>
              <a:buSzTx/>
              <a:buFontTx/>
              <a:buNone/>
            </a:pPr>
            <a:endParaRPr lang="en-US" dirty="0">
              <a:solidFill>
                <a:srgbClr val="000000"/>
              </a:solidFill>
            </a:endParaRPr>
          </a:p>
        </p:txBody>
      </p:sp>
      <p:sp>
        <p:nvSpPr>
          <p:cNvPr id="6" name="Slide Number Placeholder 5"/>
          <p:cNvSpPr>
            <a:spLocks noGrp="1"/>
          </p:cNvSpPr>
          <p:nvPr>
            <p:ph type="sldNum" sz="quarter" idx="4"/>
            <p:custDataLst>
              <p:tags r:id="rId19"/>
            </p:custDataLst>
          </p:nvPr>
        </p:nvSpPr>
        <p:spPr>
          <a:xfrm>
            <a:off x="6858000" y="6492875"/>
            <a:ext cx="2133600" cy="365125"/>
          </a:xfrm>
          <a:prstGeom prst="rect">
            <a:avLst/>
          </a:prstGeom>
        </p:spPr>
        <p:txBody>
          <a:bodyPr vert="horz" lIns="0" tIns="0" rIns="0" bIns="0" rtlCol="0" anchor="ctr"/>
          <a:lstStyle>
            <a:lvl1pPr algn="r">
              <a:defRPr sz="1200">
                <a:solidFill>
                  <a:schemeClr val="tx1"/>
                </a:solidFill>
                <a:latin typeface="+mj-lt"/>
                <a:cs typeface="Calibri"/>
              </a:defRPr>
            </a:lvl1pPr>
          </a:lstStyle>
          <a:p>
            <a:pPr defTabSz="914400" eaLnBrk="1" fontAlgn="auto" hangingPunct="1">
              <a:spcBef>
                <a:spcPts val="0"/>
              </a:spcBef>
              <a:spcAft>
                <a:spcPts val="0"/>
              </a:spcAft>
              <a:buClrTx/>
              <a:buSzTx/>
              <a:buFontTx/>
              <a:buNone/>
            </a:pPr>
            <a:fld id="{B747839D-A323-47F3-909F-548499399628}" type="slidenum">
              <a:rPr lang="en-US" smtClean="0">
                <a:solidFill>
                  <a:srgbClr val="000000"/>
                </a:solidFill>
              </a:rPr>
              <a:pPr defTabSz="914400" eaLnBrk="1" fontAlgn="auto" hangingPunct="1">
                <a:spcBef>
                  <a:spcPts val="0"/>
                </a:spcBef>
                <a:spcAft>
                  <a:spcPts val="0"/>
                </a:spcAft>
                <a:buClrTx/>
                <a:buSzTx/>
                <a:buFontTx/>
                <a:buNone/>
              </a:pPr>
              <a:t>‹#›</a:t>
            </a:fld>
            <a:endParaRPr lang="en-US" dirty="0">
              <a:solidFill>
                <a:srgbClr val="000000"/>
              </a:solidFill>
            </a:endParaRPr>
          </a:p>
        </p:txBody>
      </p:sp>
    </p:spTree>
    <p:extLst>
      <p:ext uri="{BB962C8B-B14F-4D97-AF65-F5344CB8AC3E}">
        <p14:creationId xmlns:p14="http://schemas.microsoft.com/office/powerpoint/2010/main" val="94727928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timing>
    <p:tnLst>
      <p:par>
        <p:cTn id="1" dur="indefinite" restart="never" nodeType="tmRoot"/>
      </p:par>
    </p:tnLst>
  </p:timing>
  <p:hf hdr="0" ftr="0" dt="0"/>
  <p:txStyles>
    <p:titleStyle>
      <a:lvl1pPr algn="ctr" defTabSz="457200" rtl="0" eaLnBrk="1" latinLnBrk="0" hangingPunct="1">
        <a:spcBef>
          <a:spcPct val="0"/>
        </a:spcBef>
        <a:buNone/>
        <a:defRPr sz="4400" b="0" i="0" kern="1200" spc="-50" normalizeH="0">
          <a:solidFill>
            <a:schemeClr val="tx2"/>
          </a:solidFill>
          <a:latin typeface="+mj-lt"/>
          <a:ea typeface="+mj-ea"/>
          <a:cs typeface="Cambria"/>
        </a:defRPr>
      </a:lvl1pPr>
    </p:titleStyle>
    <p:bodyStyle>
      <a:lvl1pPr marL="292100" indent="-292100" algn="l" defTabSz="457200" rtl="0" eaLnBrk="1" latinLnBrk="0" hangingPunct="1">
        <a:spcBef>
          <a:spcPct val="20000"/>
        </a:spcBef>
        <a:buClr>
          <a:schemeClr val="tx1"/>
        </a:buClr>
        <a:buFont typeface="Arial"/>
        <a:buChar char="•"/>
        <a:defRPr sz="3200" kern="1200">
          <a:solidFill>
            <a:schemeClr val="tx1"/>
          </a:solidFill>
          <a:latin typeface="+mn-lt"/>
          <a:ea typeface="+mn-ea"/>
          <a:cs typeface="Calibri"/>
        </a:defRPr>
      </a:lvl1pPr>
      <a:lvl2pPr marL="635000" indent="-292100" algn="l" defTabSz="457200" rtl="0" eaLnBrk="1" latinLnBrk="0" hangingPunct="1">
        <a:spcBef>
          <a:spcPct val="20000"/>
        </a:spcBef>
        <a:buClr>
          <a:schemeClr val="tx1"/>
        </a:buClr>
        <a:buFont typeface="Arial"/>
        <a:buChar char="–"/>
        <a:defRPr sz="2800" kern="1200">
          <a:solidFill>
            <a:schemeClr val="tx1"/>
          </a:solidFill>
          <a:latin typeface="+mn-lt"/>
          <a:ea typeface="+mn-ea"/>
          <a:cs typeface="Calibri"/>
        </a:defRPr>
      </a:lvl2pPr>
      <a:lvl3pPr marL="914400" indent="-228600" algn="l" defTabSz="457200" rtl="0" eaLnBrk="1" latinLnBrk="0" hangingPunct="1">
        <a:spcBef>
          <a:spcPct val="20000"/>
        </a:spcBef>
        <a:buClr>
          <a:schemeClr val="tx1"/>
        </a:buClr>
        <a:buFont typeface="Arial"/>
        <a:buChar char="•"/>
        <a:defRPr sz="2400" kern="1200">
          <a:solidFill>
            <a:schemeClr val="tx1"/>
          </a:solidFill>
          <a:latin typeface="+mn-lt"/>
          <a:ea typeface="+mn-ea"/>
          <a:cs typeface="Calibri"/>
        </a:defRPr>
      </a:lvl3pPr>
      <a:lvl4pPr marL="1143000" indent="-228600" algn="l" defTabSz="457200" rtl="0" eaLnBrk="1" latinLnBrk="0" hangingPunct="1">
        <a:spcBef>
          <a:spcPct val="20000"/>
        </a:spcBef>
        <a:buClr>
          <a:schemeClr val="tx1"/>
        </a:buClr>
        <a:buFont typeface="Arial"/>
        <a:buChar char="–"/>
        <a:tabLst/>
        <a:defRPr sz="2000" kern="1200">
          <a:solidFill>
            <a:schemeClr val="tx1"/>
          </a:solidFill>
          <a:latin typeface="+mn-lt"/>
          <a:ea typeface="+mn-ea"/>
          <a:cs typeface="Calibri"/>
        </a:defRPr>
      </a:lvl4pPr>
      <a:lvl5pPr marL="1320800" indent="-177800" algn="l" defTabSz="457200" rtl="0" eaLnBrk="1" latinLnBrk="0" hangingPunct="1">
        <a:spcBef>
          <a:spcPct val="20000"/>
        </a:spcBef>
        <a:buClr>
          <a:schemeClr val="tx1"/>
        </a:buClr>
        <a:buFont typeface="Arial"/>
        <a:buChar char="»"/>
        <a:defRPr sz="2000" kern="1200">
          <a:solidFill>
            <a:schemeClr val="tx1"/>
          </a:solidFill>
          <a:latin typeface="+mn-lt"/>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65.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6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67.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6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6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7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7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7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73.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74.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6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7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34.xml"/><Relationship Id="rId7" Type="http://schemas.openxmlformats.org/officeDocument/2006/relationships/image" Target="../media/image26.gif"/><Relationship Id="rId2" Type="http://schemas.openxmlformats.org/officeDocument/2006/relationships/slideLayout" Target="../slideLayouts/slideLayout2.xml"/><Relationship Id="rId1" Type="http://schemas.openxmlformats.org/officeDocument/2006/relationships/tags" Target="../tags/tag276.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27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278.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41.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27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28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6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28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282.xml"/><Relationship Id="rId4" Type="http://schemas.openxmlformats.org/officeDocument/2006/relationships/image" Target="../media/image35.jp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283.xml"/><Relationship Id="rId4" Type="http://schemas.openxmlformats.org/officeDocument/2006/relationships/image" Target="../media/image35.jp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284.xml"/><Relationship Id="rId5" Type="http://schemas.openxmlformats.org/officeDocument/2006/relationships/image" Target="../media/image35.jpg"/><Relationship Id="rId4" Type="http://schemas.openxmlformats.org/officeDocument/2006/relationships/image" Target="../media/image36.jp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285.xml"/><Relationship Id="rId4" Type="http://schemas.openxmlformats.org/officeDocument/2006/relationships/image" Target="../media/image35.jp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286.xml"/><Relationship Id="rId5" Type="http://schemas.openxmlformats.org/officeDocument/2006/relationships/image" Target="../media/image35.jpg"/><Relationship Id="rId4" Type="http://schemas.openxmlformats.org/officeDocument/2006/relationships/image" Target="../media/image37.jp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28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28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289.xml"/><Relationship Id="rId4" Type="http://schemas.openxmlformats.org/officeDocument/2006/relationships/image" Target="../media/image36.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30.xml"/><Relationship Id="rId1" Type="http://schemas.openxmlformats.org/officeDocument/2006/relationships/tags" Target="../tags/tag29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43.xml"/><Relationship Id="rId1" Type="http://schemas.openxmlformats.org/officeDocument/2006/relationships/tags" Target="../tags/tag29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2.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3.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4.xml"/></Relationships>
</file>

<file path=ppt/slides/_rels/slide7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slideLayout" Target="../slideLayouts/slideLayout2.xml"/><Relationship Id="rId1" Type="http://schemas.openxmlformats.org/officeDocument/2006/relationships/tags" Target="../tags/tag295.xml"/><Relationship Id="rId6" Type="http://schemas.openxmlformats.org/officeDocument/2006/relationships/image" Target="../media/image46.png"/><Relationship Id="rId5" Type="http://schemas.openxmlformats.org/officeDocument/2006/relationships/image" Target="../media/image45.jpg"/><Relationship Id="rId4" Type="http://schemas.openxmlformats.org/officeDocument/2006/relationships/image" Target="../media/image44.jpg"/></Relationships>
</file>

<file path=ppt/slides/_rels/slide7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tags" Target="../tags/tag29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png"/></Relationships>
</file>

<file path=ppt/slides/_rels/slide7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56.jpg"/><Relationship Id="rId4" Type="http://schemas.openxmlformats.org/officeDocument/2006/relationships/image" Target="../media/image55.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29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64.xml"/><Relationship Id="rId5" Type="http://schemas.openxmlformats.org/officeDocument/2006/relationships/image" Target="../media/image10.png"/><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8.xml"/><Relationship Id="rId1" Type="http://schemas.openxmlformats.org/officeDocument/2006/relationships/tags" Target="../tags/tag298.xml"/><Relationship Id="rId4" Type="http://schemas.openxmlformats.org/officeDocument/2006/relationships/image" Target="../media/image60.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686594" y="2209800"/>
            <a:ext cx="7770813" cy="1189037"/>
          </a:xfrm>
        </p:spPr>
        <p:txBody>
          <a:bodyPr>
            <a:noAutofit/>
          </a:bodyPr>
          <a:lstStyle/>
          <a:p>
            <a:r>
              <a:rPr lang="en-US" sz="4000" b="1" dirty="0" smtClean="0"/>
              <a:t>Static Analysis of Mobile Apps </a:t>
            </a:r>
            <a:br>
              <a:rPr lang="en-US" sz="4000" b="1" dirty="0" smtClean="0"/>
            </a:br>
            <a:r>
              <a:rPr lang="en-US" sz="4000" b="1" dirty="0" smtClean="0"/>
              <a:t>for Security and Privacy</a:t>
            </a:r>
            <a:endParaRPr lang="en-US" sz="4000" b="1" dirty="0"/>
          </a:p>
        </p:txBody>
      </p:sp>
      <p:sp>
        <p:nvSpPr>
          <p:cNvPr id="3074" name="Text Box 2"/>
          <p:cNvSpPr txBox="1">
            <a:spLocks noChangeArrowheads="1"/>
          </p:cNvSpPr>
          <p:nvPr/>
        </p:nvSpPr>
        <p:spPr bwMode="auto">
          <a:xfrm>
            <a:off x="0" y="4419600"/>
            <a:ext cx="91440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444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9pPr>
          </a:lstStyle>
          <a:p>
            <a:pPr algn="ctr" eaLnBrk="1" hangingPunct="1">
              <a:lnSpc>
                <a:spcPct val="93000"/>
              </a:lnSpc>
            </a:pPr>
            <a:r>
              <a:rPr lang="en-US" sz="2000" b="1" dirty="0">
                <a:latin typeface="+mn-lt"/>
              </a:rPr>
              <a:t>Manuel </a:t>
            </a:r>
            <a:r>
              <a:rPr lang="en-US" sz="2000" b="1" dirty="0" err="1">
                <a:latin typeface="+mn-lt"/>
              </a:rPr>
              <a:t>Egele</a:t>
            </a:r>
            <a:endParaRPr lang="en-US" sz="2000" b="1" dirty="0">
              <a:latin typeface="+mn-lt"/>
            </a:endParaRPr>
          </a:p>
          <a:p>
            <a:pPr algn="ctr" eaLnBrk="1" hangingPunct="1">
              <a:lnSpc>
                <a:spcPct val="93000"/>
              </a:lnSpc>
              <a:spcBef>
                <a:spcPts val="400"/>
              </a:spcBef>
            </a:pPr>
            <a:r>
              <a:rPr lang="en-US" sz="2000" b="1" dirty="0" smtClean="0">
                <a:latin typeface="+mn-lt"/>
              </a:rPr>
              <a:t>megele@cmu.edu</a:t>
            </a:r>
            <a:br>
              <a:rPr lang="en-US" sz="2000" b="1" dirty="0" smtClean="0">
                <a:latin typeface="+mn-lt"/>
              </a:rPr>
            </a:br>
            <a:r>
              <a:rPr lang="en-US" sz="2000" b="1" dirty="0" smtClean="0">
                <a:latin typeface="+mn-lt"/>
              </a:rPr>
              <a:t>Carnegie Mellon University</a:t>
            </a:r>
            <a:endParaRPr lang="en-US" sz="2000" b="1" dirty="0">
              <a:latin typeface="+mn-lt"/>
            </a:endParaRPr>
          </a:p>
        </p:txBody>
      </p:sp>
    </p:spTree>
  </p:cSld>
  <p:clrMapOvr>
    <a:masterClrMapping/>
  </p:clrMapOvr>
  <p:transition advTm="7237"/>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244719" y="152400"/>
            <a:ext cx="8654562" cy="1143000"/>
          </a:xfrm>
          <a:ln/>
        </p:spPr>
        <p:txBody>
          <a:bodyPr tIns="31752">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Mobile Applications on </a:t>
            </a:r>
            <a:r>
              <a:rPr lang="en-US" dirty="0" err="1" smtClean="0"/>
              <a:t>iOS</a:t>
            </a:r>
            <a:r>
              <a:rPr lang="en-US" dirty="0" smtClean="0"/>
              <a:t> [NDSS’11]</a:t>
            </a:r>
            <a:endParaRPr lang="en-US" dirty="0"/>
          </a:p>
        </p:txBody>
      </p:sp>
      <p:sp>
        <p:nvSpPr>
          <p:cNvPr id="19458" name="Rectangle 2"/>
          <p:cNvSpPr>
            <a:spLocks noGrp="1" noChangeArrowheads="1"/>
          </p:cNvSpPr>
          <p:nvPr>
            <p:ph idx="1"/>
          </p:nvPr>
        </p:nvSpPr>
        <p:spPr>
          <a:ln/>
        </p:spPr>
        <p:txBody>
          <a:bodyPr tIns="0">
            <a:normAutofit fontScale="92500" lnSpcReduction="20000"/>
          </a:bodyPr>
          <a:lstStyle/>
          <a:p>
            <a:pPr marL="341313" indent="-341313">
              <a:lnSpc>
                <a:spcPct val="14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Third party developers build </a:t>
            </a:r>
            <a:br>
              <a:rPr lang="en-US" dirty="0" smtClean="0"/>
            </a:br>
            <a:r>
              <a:rPr lang="en-US" dirty="0" smtClean="0"/>
              <a:t>applications</a:t>
            </a:r>
          </a:p>
          <a:p>
            <a:pPr marL="341313" indent="-341313">
              <a:lnSpc>
                <a:spcPct val="140000"/>
              </a:lnSpc>
              <a:spcBef>
                <a:spcPts val="24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Binaries vetted </a:t>
            </a:r>
            <a:r>
              <a:rPr lang="en-US" dirty="0"/>
              <a:t>by Apple </a:t>
            </a:r>
            <a:r>
              <a:rPr lang="en-US" dirty="0" smtClean="0"/>
              <a:t>during</a:t>
            </a:r>
            <a:br>
              <a:rPr lang="en-US" dirty="0" smtClean="0"/>
            </a:br>
            <a:r>
              <a:rPr lang="en-US" dirty="0" smtClean="0"/>
              <a:t>application </a:t>
            </a:r>
            <a:r>
              <a:rPr lang="en-US" dirty="0"/>
              <a:t>review </a:t>
            </a:r>
            <a:r>
              <a:rPr lang="en-US" dirty="0" smtClean="0"/>
              <a:t>process</a:t>
            </a:r>
            <a:endParaRPr lang="en-US" dirty="0"/>
          </a:p>
          <a:p>
            <a:pPr marL="341313" indent="-341313">
              <a:lnSpc>
                <a:spcPct val="140000"/>
              </a:lnSpc>
              <a:spcBef>
                <a:spcPts val="24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Users expect sensitive data </a:t>
            </a:r>
            <a:r>
              <a:rPr lang="en-US" dirty="0"/>
              <a:t/>
            </a:r>
            <a:br>
              <a:rPr lang="en-US" dirty="0"/>
            </a:br>
            <a:r>
              <a:rPr lang="en-US" dirty="0" smtClean="0"/>
              <a:t>to be protected from misbehaving </a:t>
            </a:r>
            <a:br>
              <a:rPr lang="en-US" dirty="0" smtClean="0"/>
            </a:br>
            <a:r>
              <a:rPr lang="en-US" dirty="0" smtClean="0"/>
              <a:t>3</a:t>
            </a:r>
            <a:r>
              <a:rPr lang="en-US" baseline="33000" dirty="0" smtClean="0"/>
              <a:t>rd</a:t>
            </a:r>
            <a:r>
              <a:rPr lang="en-US" dirty="0" smtClean="0"/>
              <a:t> party applications</a:t>
            </a:r>
          </a:p>
          <a:p>
            <a:pPr marL="341313" indent="-341313">
              <a:lnSpc>
                <a:spcPct val="140000"/>
              </a:lnSpc>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5850" y="1447800"/>
            <a:ext cx="1995487" cy="4416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36720">
                <a:solidFill>
                  <a:srgbClr val="008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Slide Number Placeholder 2"/>
          <p:cNvSpPr>
            <a:spLocks noGrp="1"/>
          </p:cNvSpPr>
          <p:nvPr>
            <p:ph type="sldNum" sz="quarter" idx="12"/>
          </p:nvPr>
        </p:nvSpPr>
        <p:spPr/>
        <p:txBody>
          <a:bodyPr/>
          <a:lstStyle/>
          <a:p>
            <a:fld id="{B747839D-A323-47F3-909F-548499399628}" type="slidenum">
              <a:rPr lang="en-US" smtClean="0"/>
              <a:t>10</a:t>
            </a:fld>
            <a:endParaRPr lang="en-US" dirty="0"/>
          </a:p>
        </p:txBody>
      </p:sp>
    </p:spTree>
  </p:cSld>
  <p:clrMapOvr>
    <a:masterClrMapping/>
  </p:clrMapOvr>
  <p:transition advTm="53027"/>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idx="1"/>
          </p:nvPr>
        </p:nvSpPr>
        <p:spPr>
          <a:xfrm>
            <a:off x="152400" y="1371600"/>
            <a:ext cx="8839200" cy="4754563"/>
          </a:xfrm>
          <a:ln/>
        </p:spPr>
        <p:txBody>
          <a:bodyPr lIns="90000" tIns="67968" rIns="90000" bIns="46800">
            <a:normAutofit/>
          </a:bodyPr>
          <a:lstStyle/>
          <a:p>
            <a:pPr marL="628650" indent="-514350">
              <a:lnSpc>
                <a:spcPct val="140000"/>
              </a:lnSpc>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Analyze if user’s expectation of privacy holds</a:t>
            </a:r>
          </a:p>
          <a:p>
            <a:pPr marL="628650" indent="-514350">
              <a:lnSpc>
                <a:spcPts val="19843"/>
              </a:lnSpc>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dirty="0" smtClean="0"/>
          </a:p>
          <a:p>
            <a:pPr marL="628650" indent="-514350">
              <a:lnSpc>
                <a:spcPct val="140000"/>
              </a:lnSpc>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Perform analysis </a:t>
            </a:r>
            <a:r>
              <a:rPr lang="en-US" dirty="0"/>
              <a:t>on a large </a:t>
            </a:r>
            <a:r>
              <a:rPr lang="en-US" dirty="0" smtClean="0"/>
              <a:t>number of apps</a:t>
            </a:r>
          </a:p>
          <a:p>
            <a:pPr marL="457200" indent="-342900">
              <a:lnSpc>
                <a:spcPct val="14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p>
        </p:txBody>
      </p:sp>
      <p:sp>
        <p:nvSpPr>
          <p:cNvPr id="20481" name="Rectangle 1"/>
          <p:cNvSpPr>
            <a:spLocks noGrp="1" noChangeArrowheads="1"/>
          </p:cNvSpPr>
          <p:nvPr>
            <p:ph type="title"/>
          </p:nvPr>
        </p:nvSpPr>
        <p:spPr>
          <a:ln/>
        </p:spPr>
        <p:txBody>
          <a:bodyPr lIns="90000" tIns="78552"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Research Goals</a:t>
            </a:r>
            <a:endParaRPr lang="en-US" dirty="0"/>
          </a:p>
        </p:txBody>
      </p:sp>
      <p:sp>
        <p:nvSpPr>
          <p:cNvPr id="3" name="Slide Number Placeholder 2"/>
          <p:cNvSpPr>
            <a:spLocks noGrp="1"/>
          </p:cNvSpPr>
          <p:nvPr>
            <p:ph type="sldNum" sz="quarter" idx="12"/>
          </p:nvPr>
        </p:nvSpPr>
        <p:spPr/>
        <p:txBody>
          <a:bodyPr/>
          <a:lstStyle/>
          <a:p>
            <a:fld id="{B747839D-A323-47F3-909F-548499399628}" type="slidenum">
              <a:rPr lang="en-US" smtClean="0"/>
              <a:t>11</a:t>
            </a:fld>
            <a:endParaRPr lang="en-US" dirty="0"/>
          </a:p>
        </p:txBody>
      </p:sp>
      <p:grpSp>
        <p:nvGrpSpPr>
          <p:cNvPr id="20480" name="Group 20479"/>
          <p:cNvGrpSpPr/>
          <p:nvPr/>
        </p:nvGrpSpPr>
        <p:grpSpPr>
          <a:xfrm>
            <a:off x="2009585" y="5586254"/>
            <a:ext cx="4931191" cy="892875"/>
            <a:chOff x="2009585" y="5017873"/>
            <a:chExt cx="4931191" cy="892875"/>
          </a:xfrm>
        </p:grpSpPr>
        <p:pic>
          <p:nvPicPr>
            <p:cNvPr id="6"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6863" y="5305127"/>
              <a:ext cx="483918" cy="318367"/>
            </a:xfrm>
            <a:prstGeom prst="rect">
              <a:avLst/>
            </a:prstGeom>
          </p:spPr>
        </p:pic>
        <p:pic>
          <p:nvPicPr>
            <p:cNvPr id="7"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5977" y="5305127"/>
              <a:ext cx="483918" cy="318367"/>
            </a:xfrm>
            <a:prstGeom prst="rect">
              <a:avLst/>
            </a:prstGeom>
          </p:spPr>
        </p:pic>
        <p:pic>
          <p:nvPicPr>
            <p:cNvPr id="8"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8699" y="5305127"/>
              <a:ext cx="483918" cy="318367"/>
            </a:xfrm>
            <a:prstGeom prst="rect">
              <a:avLst/>
            </a:prstGeom>
          </p:spPr>
        </p:pic>
        <p:pic>
          <p:nvPicPr>
            <p:cNvPr id="9"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4142" y="5305127"/>
              <a:ext cx="483918" cy="318367"/>
            </a:xfrm>
            <a:prstGeom prst="rect">
              <a:avLst/>
            </a:prstGeom>
          </p:spPr>
        </p:pic>
        <p:pic>
          <p:nvPicPr>
            <p:cNvPr id="10"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9585" y="5305127"/>
              <a:ext cx="483918" cy="318367"/>
            </a:xfrm>
            <a:prstGeom prst="rect">
              <a:avLst/>
            </a:prstGeom>
          </p:spPr>
        </p:pic>
        <p:pic>
          <p:nvPicPr>
            <p:cNvPr id="11"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1420" y="5305127"/>
              <a:ext cx="483918" cy="318367"/>
            </a:xfrm>
            <a:prstGeom prst="rect">
              <a:avLst/>
            </a:prstGeom>
            <a:effectLst/>
          </p:spPr>
        </p:pic>
        <p:pic>
          <p:nvPicPr>
            <p:cNvPr id="13"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0534" y="5305127"/>
              <a:ext cx="483918" cy="318367"/>
            </a:xfrm>
            <a:prstGeom prst="rect">
              <a:avLst/>
            </a:prstGeom>
          </p:spPr>
        </p:pic>
        <p:pic>
          <p:nvPicPr>
            <p:cNvPr id="14"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9647" y="5305127"/>
              <a:ext cx="483918" cy="318367"/>
            </a:xfrm>
            <a:prstGeom prst="rect">
              <a:avLst/>
            </a:prstGeom>
          </p:spPr>
        </p:pic>
        <p:pic>
          <p:nvPicPr>
            <p:cNvPr id="15"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2369" y="5305127"/>
              <a:ext cx="483918" cy="318367"/>
            </a:xfrm>
            <a:prstGeom prst="rect">
              <a:avLst/>
            </a:prstGeom>
          </p:spPr>
        </p:pic>
        <p:pic>
          <p:nvPicPr>
            <p:cNvPr id="16"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7812" y="5305127"/>
              <a:ext cx="483918" cy="318367"/>
            </a:xfrm>
            <a:prstGeom prst="rect">
              <a:avLst/>
            </a:prstGeom>
          </p:spPr>
        </p:pic>
        <p:pic>
          <p:nvPicPr>
            <p:cNvPr id="17"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3256" y="5305127"/>
              <a:ext cx="483918" cy="318367"/>
            </a:xfrm>
            <a:prstGeom prst="rect">
              <a:avLst/>
            </a:prstGeom>
          </p:spPr>
        </p:pic>
        <p:pic>
          <p:nvPicPr>
            <p:cNvPr id="18"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5091" y="5305127"/>
              <a:ext cx="483918" cy="318367"/>
            </a:xfrm>
            <a:prstGeom prst="rect">
              <a:avLst/>
            </a:prstGeom>
            <a:effectLst>
              <a:glow rad="63500">
                <a:schemeClr val="accent1">
                  <a:satMod val="175000"/>
                  <a:alpha val="40000"/>
                </a:schemeClr>
              </a:glow>
            </a:effectLst>
          </p:spPr>
        </p:pic>
        <p:pic>
          <p:nvPicPr>
            <p:cNvPr id="21"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4074" y="5592381"/>
              <a:ext cx="483918" cy="318367"/>
            </a:xfrm>
            <a:prstGeom prst="rect">
              <a:avLst/>
            </a:prstGeom>
          </p:spPr>
        </p:pic>
        <p:pic>
          <p:nvPicPr>
            <p:cNvPr id="22"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3188" y="5592381"/>
              <a:ext cx="483918" cy="318367"/>
            </a:xfrm>
            <a:prstGeom prst="rect">
              <a:avLst/>
            </a:prstGeom>
          </p:spPr>
        </p:pic>
        <p:pic>
          <p:nvPicPr>
            <p:cNvPr id="23"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5910" y="5592381"/>
              <a:ext cx="483918" cy="318367"/>
            </a:xfrm>
            <a:prstGeom prst="rect">
              <a:avLst/>
            </a:prstGeom>
          </p:spPr>
        </p:pic>
        <p:pic>
          <p:nvPicPr>
            <p:cNvPr id="24"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353" y="5592381"/>
              <a:ext cx="483918" cy="318367"/>
            </a:xfrm>
            <a:prstGeom prst="rect">
              <a:avLst/>
            </a:prstGeom>
            <a:effectLst>
              <a:glow rad="63500">
                <a:schemeClr val="accent1">
                  <a:satMod val="175000"/>
                  <a:alpha val="40000"/>
                </a:schemeClr>
              </a:glow>
            </a:effectLst>
          </p:spPr>
        </p:pic>
        <p:pic>
          <p:nvPicPr>
            <p:cNvPr id="25"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6796" y="5592381"/>
              <a:ext cx="483918" cy="318367"/>
            </a:xfrm>
            <a:prstGeom prst="rect">
              <a:avLst/>
            </a:prstGeom>
          </p:spPr>
        </p:pic>
        <p:pic>
          <p:nvPicPr>
            <p:cNvPr id="26"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8631" y="5592381"/>
              <a:ext cx="483918" cy="318367"/>
            </a:xfrm>
            <a:prstGeom prst="rect">
              <a:avLst/>
            </a:prstGeom>
          </p:spPr>
        </p:pic>
        <p:pic>
          <p:nvPicPr>
            <p:cNvPr id="27"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7745" y="5592381"/>
              <a:ext cx="483918" cy="318367"/>
            </a:xfrm>
            <a:prstGeom prst="rect">
              <a:avLst/>
            </a:prstGeom>
          </p:spPr>
        </p:pic>
        <p:pic>
          <p:nvPicPr>
            <p:cNvPr id="28"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6858" y="5592381"/>
              <a:ext cx="483918" cy="318367"/>
            </a:xfrm>
            <a:prstGeom prst="rect">
              <a:avLst/>
            </a:prstGeom>
          </p:spPr>
        </p:pic>
        <p:pic>
          <p:nvPicPr>
            <p:cNvPr id="29"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9580" y="5592381"/>
              <a:ext cx="483918" cy="318367"/>
            </a:xfrm>
            <a:prstGeom prst="rect">
              <a:avLst/>
            </a:prstGeom>
          </p:spPr>
        </p:pic>
        <p:pic>
          <p:nvPicPr>
            <p:cNvPr id="30"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5023" y="5592381"/>
              <a:ext cx="483918" cy="318367"/>
            </a:xfrm>
            <a:prstGeom prst="rect">
              <a:avLst/>
            </a:prstGeom>
          </p:spPr>
        </p:pic>
        <p:pic>
          <p:nvPicPr>
            <p:cNvPr id="31"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0466" y="5592381"/>
              <a:ext cx="483918" cy="318367"/>
            </a:xfrm>
            <a:prstGeom prst="rect">
              <a:avLst/>
            </a:prstGeom>
          </p:spPr>
        </p:pic>
        <p:pic>
          <p:nvPicPr>
            <p:cNvPr id="32"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2302" y="5592381"/>
              <a:ext cx="483918" cy="318367"/>
            </a:xfrm>
            <a:prstGeom prst="rect">
              <a:avLst/>
            </a:prstGeom>
          </p:spPr>
        </p:pic>
        <p:pic>
          <p:nvPicPr>
            <p:cNvPr id="86"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4074" y="5017873"/>
              <a:ext cx="483918" cy="318367"/>
            </a:xfrm>
            <a:prstGeom prst="rect">
              <a:avLst/>
            </a:prstGeom>
          </p:spPr>
        </p:pic>
        <p:pic>
          <p:nvPicPr>
            <p:cNvPr id="87"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3188" y="5017873"/>
              <a:ext cx="483918" cy="318367"/>
            </a:xfrm>
            <a:prstGeom prst="rect">
              <a:avLst/>
            </a:prstGeom>
            <a:effectLst>
              <a:glow rad="63500">
                <a:schemeClr val="accent1">
                  <a:satMod val="175000"/>
                  <a:alpha val="40000"/>
                </a:schemeClr>
              </a:glow>
            </a:effectLst>
          </p:spPr>
        </p:pic>
        <p:pic>
          <p:nvPicPr>
            <p:cNvPr id="88"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5910" y="5017873"/>
              <a:ext cx="483918" cy="318367"/>
            </a:xfrm>
            <a:prstGeom prst="rect">
              <a:avLst/>
            </a:prstGeom>
          </p:spPr>
        </p:pic>
        <p:pic>
          <p:nvPicPr>
            <p:cNvPr id="89"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353" y="5017873"/>
              <a:ext cx="483918" cy="318367"/>
            </a:xfrm>
            <a:prstGeom prst="rect">
              <a:avLst/>
            </a:prstGeom>
          </p:spPr>
        </p:pic>
        <p:pic>
          <p:nvPicPr>
            <p:cNvPr id="90"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6796" y="5017873"/>
              <a:ext cx="483918" cy="318367"/>
            </a:xfrm>
            <a:prstGeom prst="rect">
              <a:avLst/>
            </a:prstGeom>
          </p:spPr>
        </p:pic>
        <p:pic>
          <p:nvPicPr>
            <p:cNvPr id="91"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8631" y="5017873"/>
              <a:ext cx="483918" cy="318367"/>
            </a:xfrm>
            <a:prstGeom prst="rect">
              <a:avLst/>
            </a:prstGeom>
          </p:spPr>
        </p:pic>
        <p:pic>
          <p:nvPicPr>
            <p:cNvPr id="92"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7745" y="5017873"/>
              <a:ext cx="483918" cy="318367"/>
            </a:xfrm>
            <a:prstGeom prst="rect">
              <a:avLst/>
            </a:prstGeom>
          </p:spPr>
        </p:pic>
        <p:pic>
          <p:nvPicPr>
            <p:cNvPr id="93"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6858" y="5017873"/>
              <a:ext cx="483918" cy="318367"/>
            </a:xfrm>
            <a:prstGeom prst="rect">
              <a:avLst/>
            </a:prstGeom>
          </p:spPr>
        </p:pic>
        <p:pic>
          <p:nvPicPr>
            <p:cNvPr id="94"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9580" y="5017873"/>
              <a:ext cx="483918" cy="318367"/>
            </a:xfrm>
            <a:prstGeom prst="rect">
              <a:avLst/>
            </a:prstGeom>
          </p:spPr>
        </p:pic>
        <p:pic>
          <p:nvPicPr>
            <p:cNvPr id="95"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5023" y="5017873"/>
              <a:ext cx="483918" cy="318367"/>
            </a:xfrm>
            <a:prstGeom prst="rect">
              <a:avLst/>
            </a:prstGeom>
          </p:spPr>
        </p:pic>
        <p:pic>
          <p:nvPicPr>
            <p:cNvPr id="96"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0466" y="5017873"/>
              <a:ext cx="483918" cy="318367"/>
            </a:xfrm>
            <a:prstGeom prst="rect">
              <a:avLst/>
            </a:prstGeom>
          </p:spPr>
        </p:pic>
        <p:pic>
          <p:nvPicPr>
            <p:cNvPr id="97"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2302" y="5017873"/>
              <a:ext cx="483918" cy="318367"/>
            </a:xfrm>
            <a:prstGeom prst="rect">
              <a:avLst/>
            </a:prstGeom>
          </p:spPr>
        </p:pic>
      </p:gr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5183" y="2199048"/>
            <a:ext cx="4253634" cy="2601552"/>
          </a:xfrm>
          <a:prstGeom prst="rect">
            <a:avLst/>
          </a:prstGeom>
        </p:spPr>
      </p:pic>
    </p:spTree>
    <p:custDataLst>
      <p:tags r:id="rId1"/>
    </p:custDataLst>
    <p:extLst>
      <p:ext uri="{BB962C8B-B14F-4D97-AF65-F5344CB8AC3E}">
        <p14:creationId xmlns:p14="http://schemas.microsoft.com/office/powerpoint/2010/main" val="4205928726"/>
      </p:ext>
    </p:extLst>
  </p:cSld>
  <p:clrMapOvr>
    <a:masterClrMapping/>
  </p:clrMapOvr>
  <p:transition advTm="29304"/>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of Action</a:t>
            </a:r>
            <a:endParaRPr lang="en-US" dirty="0"/>
          </a:p>
        </p:txBody>
      </p:sp>
      <p:sp>
        <p:nvSpPr>
          <p:cNvPr id="3" name="Content Placeholder 2"/>
          <p:cNvSpPr>
            <a:spLocks noGrp="1"/>
          </p:cNvSpPr>
          <p:nvPr>
            <p:ph idx="1"/>
          </p:nvPr>
        </p:nvSpPr>
        <p:spPr>
          <a:xfrm>
            <a:off x="685800" y="1371600"/>
            <a:ext cx="7772400" cy="4754563"/>
          </a:xfrm>
        </p:spPr>
        <p:txBody>
          <a:bodyPr>
            <a:normAutofit lnSpcReduction="10000"/>
          </a:bodyPr>
          <a:lstStyle/>
          <a:p>
            <a:pPr marL="628650" indent="-514350">
              <a:lnSpc>
                <a:spcPct val="140000"/>
              </a:lnSpc>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Security property: “</a:t>
            </a:r>
            <a:r>
              <a:rPr lang="en-US" dirty="0"/>
              <a:t>Apps should not </a:t>
            </a:r>
            <a:r>
              <a:rPr lang="en-US" i="1" dirty="0"/>
              <a:t>access privacy sensitive</a:t>
            </a:r>
            <a:r>
              <a:rPr lang="en-US" dirty="0"/>
              <a:t> </a:t>
            </a:r>
            <a:r>
              <a:rPr lang="en-US" i="1" dirty="0"/>
              <a:t>information</a:t>
            </a:r>
            <a:r>
              <a:rPr lang="en-US" dirty="0"/>
              <a:t> and </a:t>
            </a:r>
            <a:r>
              <a:rPr lang="en-US" i="1" dirty="0"/>
              <a:t>transmit this information over the Internet</a:t>
            </a:r>
            <a:r>
              <a:rPr lang="en-US" dirty="0"/>
              <a:t> without user intervention or consent</a:t>
            </a:r>
            <a:r>
              <a:rPr lang="en-US" dirty="0" smtClean="0"/>
              <a:t>”</a:t>
            </a:r>
          </a:p>
          <a:p>
            <a:pPr marL="628650" indent="-514350">
              <a:lnSpc>
                <a:spcPct val="140000"/>
              </a:lnSpc>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System to evaluate the property – </a:t>
            </a:r>
            <a:r>
              <a:rPr lang="en-US" dirty="0" err="1" smtClean="0"/>
              <a:t>PiOS</a:t>
            </a:r>
            <a:endParaRPr lang="en-US" dirty="0" smtClean="0"/>
          </a:p>
          <a:p>
            <a:pPr marL="628650" indent="-514350">
              <a:lnSpc>
                <a:spcPct val="140000"/>
              </a:lnSpc>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Evaluate on 1,407 real-world apps</a:t>
            </a:r>
          </a:p>
          <a:p>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12</a:t>
            </a:fld>
            <a:endParaRPr lang="en-US" dirty="0"/>
          </a:p>
        </p:txBody>
      </p:sp>
    </p:spTree>
    <p:extLst>
      <p:ext uri="{BB962C8B-B14F-4D97-AF65-F5344CB8AC3E}">
        <p14:creationId xmlns:p14="http://schemas.microsoft.com/office/powerpoint/2010/main" val="3292362009"/>
      </p:ext>
    </p:extLst>
  </p:cSld>
  <p:clrMapOvr>
    <a:masterClrMapping/>
  </p:clrMapOvr>
  <mc:AlternateContent xmlns:mc="http://schemas.openxmlformats.org/markup-compatibility/2006" xmlns:p14="http://schemas.microsoft.com/office/powerpoint/2010/main">
    <mc:Choice Requires="p14">
      <p:transition spd="slow" p14:dur="2000" advTm="24736"/>
    </mc:Choice>
    <mc:Fallback xmlns="">
      <p:transition spd="slow" advTm="24736"/>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4984320" y="1333164"/>
            <a:ext cx="2362200" cy="1510048"/>
            <a:chOff x="4984320" y="1333164"/>
            <a:chExt cx="2362200" cy="1510048"/>
          </a:xfrm>
        </p:grpSpPr>
        <p:sp>
          <p:nvSpPr>
            <p:cNvPr id="22" name="Down Arrow 21"/>
            <p:cNvSpPr/>
            <p:nvPr/>
          </p:nvSpPr>
          <p:spPr>
            <a:xfrm rot="1800000">
              <a:off x="5258529" y="1901552"/>
              <a:ext cx="457200" cy="941660"/>
            </a:xfrm>
            <a:prstGeom prst="downArrow">
              <a:avLst/>
            </a:prstGeom>
            <a:solidFill>
              <a:schemeClr val="accent4"/>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8" name="Rounded Rectangle 7"/>
            <p:cNvSpPr/>
            <p:nvPr/>
          </p:nvSpPr>
          <p:spPr>
            <a:xfrm>
              <a:off x="4984320" y="1333164"/>
              <a:ext cx="2362200" cy="8382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400" dirty="0" smtClean="0">
                  <a:solidFill>
                    <a:schemeClr val="bg1"/>
                  </a:solidFill>
                  <a:latin typeface="+mj-lt"/>
                </a:rPr>
                <a:t>Application</a:t>
              </a:r>
            </a:p>
          </p:txBody>
        </p:sp>
      </p:grpSp>
      <p:grpSp>
        <p:nvGrpSpPr>
          <p:cNvPr id="36" name="Group 35"/>
          <p:cNvGrpSpPr/>
          <p:nvPr/>
        </p:nvGrpSpPr>
        <p:grpSpPr>
          <a:xfrm>
            <a:off x="1797481" y="1333164"/>
            <a:ext cx="2362200" cy="1510048"/>
            <a:chOff x="1797481" y="1333164"/>
            <a:chExt cx="2362200" cy="1510048"/>
          </a:xfrm>
        </p:grpSpPr>
        <p:sp>
          <p:nvSpPr>
            <p:cNvPr id="20" name="Down Arrow 19"/>
            <p:cNvSpPr/>
            <p:nvPr/>
          </p:nvSpPr>
          <p:spPr>
            <a:xfrm rot="19800000">
              <a:off x="3428271" y="1901552"/>
              <a:ext cx="457200" cy="941660"/>
            </a:xfrm>
            <a:prstGeom prst="downArrow">
              <a:avLst/>
            </a:prstGeom>
            <a:solidFill>
              <a:schemeClr val="accent4"/>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32" name="Rounded Rectangle 31"/>
            <p:cNvSpPr/>
            <p:nvPr/>
          </p:nvSpPr>
          <p:spPr>
            <a:xfrm>
              <a:off x="1797481" y="1333164"/>
              <a:ext cx="2362200" cy="8382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chorCtr="1">
              <a:noAutofit/>
            </a:bodyPr>
            <a:lstStyle/>
            <a:p>
              <a:pPr algn="ctr"/>
              <a:r>
                <a:rPr lang="en-US" sz="2400" dirty="0" smtClean="0">
                  <a:solidFill>
                    <a:schemeClr val="bg1"/>
                  </a:solidFill>
                  <a:latin typeface="+mj-lt"/>
                </a:rPr>
                <a:t>Specification</a:t>
              </a:r>
            </a:p>
          </p:txBody>
        </p:sp>
      </p:grpSp>
      <p:sp>
        <p:nvSpPr>
          <p:cNvPr id="23" name="TextBox 22"/>
          <p:cNvSpPr txBox="1"/>
          <p:nvPr/>
        </p:nvSpPr>
        <p:spPr>
          <a:xfrm>
            <a:off x="6034817" y="4311698"/>
            <a:ext cx="1322478" cy="369332"/>
          </a:xfrm>
          <a:prstGeom prst="rect">
            <a:avLst/>
          </a:prstGeom>
          <a:noFill/>
        </p:spPr>
        <p:txBody>
          <a:bodyPr wrap="none" lIns="0" tIns="0" rIns="0" bIns="0" rtlCol="0" anchor="t" anchorCtr="0">
            <a:spAutoFit/>
          </a:bodyPr>
          <a:lstStyle/>
          <a:p>
            <a:r>
              <a:rPr lang="en-US" dirty="0" smtClean="0">
                <a:solidFill>
                  <a:schemeClr val="tx1"/>
                </a:solidFill>
              </a:rPr>
              <a:t>Leaks data</a:t>
            </a:r>
          </a:p>
        </p:txBody>
      </p:sp>
      <p:grpSp>
        <p:nvGrpSpPr>
          <p:cNvPr id="39" name="Group 38"/>
          <p:cNvGrpSpPr/>
          <p:nvPr/>
        </p:nvGrpSpPr>
        <p:grpSpPr>
          <a:xfrm>
            <a:off x="4981250" y="3994757"/>
            <a:ext cx="1512360" cy="2412433"/>
            <a:chOff x="4981250" y="3994757"/>
            <a:chExt cx="1512360" cy="2412433"/>
          </a:xfrm>
        </p:grpSpPr>
        <p:sp>
          <p:nvSpPr>
            <p:cNvPr id="17" name="Down Arrow 16"/>
            <p:cNvSpPr/>
            <p:nvPr/>
          </p:nvSpPr>
          <p:spPr>
            <a:xfrm rot="19800000">
              <a:off x="5258528" y="3994757"/>
              <a:ext cx="457200" cy="941660"/>
            </a:xfrm>
            <a:prstGeom prst="downArrow">
              <a:avLst/>
            </a:prstGeom>
            <a:solidFill>
              <a:schemeClr val="accent4"/>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41" name="Octagon 40"/>
            <p:cNvSpPr/>
            <p:nvPr/>
          </p:nvSpPr>
          <p:spPr>
            <a:xfrm>
              <a:off x="4981250" y="4872158"/>
              <a:ext cx="1512360" cy="1535032"/>
            </a:xfrm>
            <a:prstGeom prst="octagon">
              <a:avLst/>
            </a:prstGeom>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Autofit/>
            </a:bodyPr>
            <a:lstStyle/>
            <a:p>
              <a:pPr algn="ctr">
                <a:lnSpc>
                  <a:spcPts val="2500"/>
                </a:lnSpc>
              </a:pPr>
              <a:r>
                <a:rPr lang="en-US" sz="3000" dirty="0" smtClean="0">
                  <a:solidFill>
                    <a:schemeClr val="bg1"/>
                  </a:solidFill>
                  <a:latin typeface="+mj-lt"/>
                </a:rPr>
                <a:t>Alert</a:t>
              </a:r>
              <a:endParaRPr lang="en-US" sz="3000" dirty="0">
                <a:solidFill>
                  <a:schemeClr val="bg1"/>
                </a:solidFill>
                <a:latin typeface="+mj-lt"/>
              </a:endParaRPr>
            </a:p>
            <a:p>
              <a:pPr algn="ctr">
                <a:lnSpc>
                  <a:spcPts val="2500"/>
                </a:lnSpc>
              </a:pPr>
              <a:r>
                <a:rPr lang="en-US" sz="3000" dirty="0" smtClean="0">
                  <a:solidFill>
                    <a:schemeClr val="bg1"/>
                  </a:solidFill>
                  <a:latin typeface="+mj-lt"/>
                </a:rPr>
                <a:t>+</a:t>
              </a:r>
              <a:endParaRPr lang="en-US" sz="3000" dirty="0">
                <a:solidFill>
                  <a:schemeClr val="bg1"/>
                </a:solidFill>
                <a:latin typeface="+mj-lt"/>
              </a:endParaRPr>
            </a:p>
            <a:p>
              <a:pPr algn="ctr">
                <a:lnSpc>
                  <a:spcPts val="2500"/>
                </a:lnSpc>
              </a:pPr>
              <a:r>
                <a:rPr lang="en-US" sz="3000" dirty="0">
                  <a:solidFill>
                    <a:schemeClr val="bg1"/>
                  </a:solidFill>
                  <a:latin typeface="+mj-lt"/>
                </a:rPr>
                <a:t>R</a:t>
              </a:r>
              <a:r>
                <a:rPr lang="en-US" sz="3000" dirty="0" smtClean="0">
                  <a:solidFill>
                    <a:schemeClr val="bg1"/>
                  </a:solidFill>
                  <a:latin typeface="+mj-lt"/>
                </a:rPr>
                <a:t>eport</a:t>
              </a:r>
              <a:endParaRPr lang="en-US" sz="3000" dirty="0">
                <a:solidFill>
                  <a:schemeClr val="bg1"/>
                </a:solidFill>
                <a:latin typeface="+mj-lt"/>
              </a:endParaRPr>
            </a:p>
          </p:txBody>
        </p:sp>
      </p:grpSp>
      <p:grpSp>
        <p:nvGrpSpPr>
          <p:cNvPr id="40" name="Group 39"/>
          <p:cNvGrpSpPr/>
          <p:nvPr/>
        </p:nvGrpSpPr>
        <p:grpSpPr>
          <a:xfrm>
            <a:off x="2650390" y="3994759"/>
            <a:ext cx="1532066" cy="2413305"/>
            <a:chOff x="2650390" y="3994759"/>
            <a:chExt cx="1532066" cy="2413305"/>
          </a:xfrm>
        </p:grpSpPr>
        <p:sp>
          <p:nvSpPr>
            <p:cNvPr id="19" name="Down Arrow 18"/>
            <p:cNvSpPr/>
            <p:nvPr/>
          </p:nvSpPr>
          <p:spPr>
            <a:xfrm rot="1800000">
              <a:off x="3428272" y="3994759"/>
              <a:ext cx="457200" cy="941660"/>
            </a:xfrm>
            <a:prstGeom prst="downArrow">
              <a:avLst/>
            </a:prstGeom>
            <a:solidFill>
              <a:schemeClr val="accent4"/>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21" name="Rounded Rectangle 20"/>
            <p:cNvSpPr/>
            <p:nvPr/>
          </p:nvSpPr>
          <p:spPr>
            <a:xfrm>
              <a:off x="2650390" y="4872158"/>
              <a:ext cx="1532066" cy="1535906"/>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sz="9600" dirty="0" smtClean="0">
                  <a:solidFill>
                    <a:schemeClr val="bg1"/>
                  </a:solidFill>
                  <a:latin typeface="+mj-lt"/>
                  <a:sym typeface="Wingdings"/>
                </a:rPr>
                <a:t></a:t>
              </a:r>
              <a:endParaRPr lang="en-US" sz="2400" dirty="0" smtClean="0">
                <a:solidFill>
                  <a:schemeClr val="bg1"/>
                </a:solidFill>
                <a:latin typeface="+mj-lt"/>
              </a:endParaRPr>
            </a:p>
          </p:txBody>
        </p:sp>
      </p:grpSp>
      <p:sp>
        <p:nvSpPr>
          <p:cNvPr id="25" name="TextBox 24"/>
          <p:cNvSpPr txBox="1"/>
          <p:nvPr/>
        </p:nvSpPr>
        <p:spPr>
          <a:xfrm>
            <a:off x="982446" y="4311699"/>
            <a:ext cx="2279470" cy="369332"/>
          </a:xfrm>
          <a:prstGeom prst="rect">
            <a:avLst/>
          </a:prstGeom>
          <a:noFill/>
        </p:spPr>
        <p:txBody>
          <a:bodyPr wrap="none" lIns="0" tIns="0" rIns="0" bIns="0" rtlCol="0" anchor="t" anchorCtr="0">
            <a:spAutoFit/>
          </a:bodyPr>
          <a:lstStyle/>
          <a:p>
            <a:r>
              <a:rPr lang="en-US" dirty="0" smtClean="0">
                <a:solidFill>
                  <a:schemeClr val="tx1"/>
                </a:solidFill>
              </a:rPr>
              <a:t>Does not leak data</a:t>
            </a:r>
          </a:p>
        </p:txBody>
      </p:sp>
      <p:sp>
        <p:nvSpPr>
          <p:cNvPr id="2" name="Title 1"/>
          <p:cNvSpPr>
            <a:spLocks noGrp="1"/>
          </p:cNvSpPr>
          <p:nvPr>
            <p:ph type="title"/>
          </p:nvPr>
        </p:nvSpPr>
        <p:spPr/>
        <p:txBody>
          <a:bodyPr/>
          <a:lstStyle/>
          <a:p>
            <a:r>
              <a:rPr lang="en-US" dirty="0" err="1" smtClean="0"/>
              <a:t>PiOS</a:t>
            </a:r>
            <a:r>
              <a:rPr lang="en-US" dirty="0" smtClean="0"/>
              <a:t> – System Overview</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13</a:t>
            </a:fld>
            <a:endParaRPr lang="en-US" dirty="0"/>
          </a:p>
        </p:txBody>
      </p:sp>
      <p:sp>
        <p:nvSpPr>
          <p:cNvPr id="5" name="Rounded Rectangle 4"/>
          <p:cNvSpPr/>
          <p:nvPr/>
        </p:nvSpPr>
        <p:spPr>
          <a:xfrm>
            <a:off x="2590800" y="2762082"/>
            <a:ext cx="3962400" cy="1352718"/>
          </a:xfrm>
          <a:prstGeom prst="roundRect">
            <a:avLst/>
          </a:prstGeom>
          <a:ln/>
        </p:spPr>
        <p:style>
          <a:lnRef idx="1">
            <a:schemeClr val="accent4"/>
          </a:lnRef>
          <a:fillRef idx="3">
            <a:schemeClr val="accent4"/>
          </a:fillRef>
          <a:effectRef idx="2">
            <a:schemeClr val="accent4"/>
          </a:effectRef>
          <a:fontRef idx="minor">
            <a:schemeClr val="lt1"/>
          </a:fontRef>
        </p:style>
        <p:txBody>
          <a:bodyPr wrap="square" lIns="0" tIns="0" rIns="0" bIns="0" rtlCol="0" anchor="t" anchorCtr="0">
            <a:noAutofit/>
          </a:bodyPr>
          <a:lstStyle/>
          <a:p>
            <a:pPr algn="ctr"/>
            <a:r>
              <a:rPr lang="en-US" sz="2400" dirty="0" smtClean="0">
                <a:solidFill>
                  <a:schemeClr val="tx1"/>
                </a:solidFill>
                <a:latin typeface="+mj-lt"/>
              </a:rPr>
              <a:t>Robust static analysis</a:t>
            </a:r>
          </a:p>
        </p:txBody>
      </p:sp>
      <p:pic>
        <p:nvPicPr>
          <p:cNvPr id="3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1292" y="3207313"/>
            <a:ext cx="3735708" cy="7418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36720">
                <a:solidFill>
                  <a:srgbClr val="008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709829967"/>
      </p:ext>
    </p:extLst>
  </p:cSld>
  <p:clrMapOvr>
    <a:masterClrMapping/>
  </p:clrMapOvr>
  <mc:AlternateContent xmlns:mc="http://schemas.openxmlformats.org/markup-compatibility/2006" xmlns:p14="http://schemas.microsoft.com/office/powerpoint/2010/main">
    <mc:Choice Requires="p14">
      <p:transition spd="slow" p14:dur="2000" advTm="57083"/>
    </mc:Choice>
    <mc:Fallback xmlns="">
      <p:transition spd="slow" advTm="570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t>
            </a:r>
            <a:endParaRPr lang="en-US" dirty="0"/>
          </a:p>
        </p:txBody>
      </p:sp>
      <p:sp>
        <p:nvSpPr>
          <p:cNvPr id="3" name="Content Placeholder 2"/>
          <p:cNvSpPr>
            <a:spLocks noGrp="1"/>
          </p:cNvSpPr>
          <p:nvPr>
            <p:ph idx="1"/>
          </p:nvPr>
        </p:nvSpPr>
        <p:spPr/>
        <p:txBody>
          <a:bodyPr>
            <a:normAutofit lnSpcReduction="10000"/>
          </a:bodyPr>
          <a:lstStyle/>
          <a:p>
            <a:pPr marL="0" lvl="1" indent="0" algn="ctr">
              <a:buNone/>
            </a:pPr>
            <a:r>
              <a:rPr lang="en-US" dirty="0" smtClean="0"/>
              <a:t>detect apps </a:t>
            </a:r>
            <a:r>
              <a:rPr lang="en-US" dirty="0"/>
              <a:t>that </a:t>
            </a:r>
            <a:r>
              <a:rPr lang="en-US" i="1" dirty="0"/>
              <a:t>access privacy sensitive</a:t>
            </a:r>
            <a:r>
              <a:rPr lang="en-US" dirty="0"/>
              <a:t> </a:t>
            </a:r>
            <a:r>
              <a:rPr lang="en-US" i="1" dirty="0"/>
              <a:t>information</a:t>
            </a:r>
            <a:r>
              <a:rPr lang="en-US" dirty="0"/>
              <a:t> and </a:t>
            </a:r>
            <a:r>
              <a:rPr lang="en-US" i="1" dirty="0"/>
              <a:t>transmit this information over the Internet</a:t>
            </a:r>
            <a:r>
              <a:rPr lang="en-US" dirty="0"/>
              <a:t> without user intervention or </a:t>
            </a:r>
            <a:r>
              <a:rPr lang="en-US" dirty="0" smtClean="0"/>
              <a:t>consent?</a:t>
            </a:r>
          </a:p>
          <a:p>
            <a:pPr marL="0" lvl="1" indent="0" algn="ctr">
              <a:buNone/>
            </a:pPr>
            <a:endParaRPr lang="en-US" dirty="0" smtClean="0"/>
          </a:p>
          <a:p>
            <a:pPr marL="457200" indent="-457200">
              <a:lnSpc>
                <a:spcPct val="150000"/>
              </a:lnSpc>
              <a:buFont typeface="+mj-lt"/>
              <a:buAutoNum type="arabicPeriod"/>
            </a:pPr>
            <a:r>
              <a:rPr lang="en-US" sz="2400" dirty="0" smtClean="0"/>
              <a:t>Identify whether app accesses privacy sensitive information – </a:t>
            </a:r>
            <a:r>
              <a:rPr lang="en-US" sz="2400" i="1" dirty="0" smtClean="0"/>
              <a:t>a source</a:t>
            </a:r>
            <a:r>
              <a:rPr lang="en-US" sz="2400" dirty="0" smtClean="0"/>
              <a:t> (e.g., address book API)</a:t>
            </a:r>
          </a:p>
          <a:p>
            <a:pPr marL="457200" indent="-457200">
              <a:lnSpc>
                <a:spcPct val="150000"/>
              </a:lnSpc>
              <a:buFont typeface="+mj-lt"/>
              <a:buAutoNum type="arabicPeriod"/>
            </a:pPr>
            <a:r>
              <a:rPr lang="en-US" sz="2400" dirty="0" smtClean="0"/>
              <a:t>Identify whether app communicates with the Internet – </a:t>
            </a:r>
            <a:r>
              <a:rPr lang="en-US" sz="2400" i="1" dirty="0" smtClean="0"/>
              <a:t>a sink </a:t>
            </a:r>
            <a:r>
              <a:rPr lang="en-US" sz="2400" dirty="0" smtClean="0"/>
              <a:t>(e.g., networking API)</a:t>
            </a:r>
          </a:p>
          <a:p>
            <a:pPr marL="457200" indent="-457200">
              <a:lnSpc>
                <a:spcPct val="150000"/>
              </a:lnSpc>
              <a:buFont typeface="+mj-lt"/>
              <a:buAutoNum type="arabicPeriod"/>
            </a:pPr>
            <a:r>
              <a:rPr lang="en-US" sz="2400" dirty="0" smtClean="0"/>
              <a:t>Analyze whether data accessed in 1. is transmitted in 2.</a:t>
            </a:r>
            <a:endParaRPr lang="en-US" sz="2400" dirty="0"/>
          </a:p>
        </p:txBody>
      </p:sp>
      <p:sp>
        <p:nvSpPr>
          <p:cNvPr id="4" name="Slide Number Placeholder 3"/>
          <p:cNvSpPr>
            <a:spLocks noGrp="1"/>
          </p:cNvSpPr>
          <p:nvPr>
            <p:ph type="sldNum" sz="quarter" idx="12"/>
          </p:nvPr>
        </p:nvSpPr>
        <p:spPr/>
        <p:txBody>
          <a:bodyPr/>
          <a:lstStyle/>
          <a:p>
            <a:fld id="{B747839D-A323-47F3-909F-548499399628}" type="slidenum">
              <a:rPr lang="en-US" smtClean="0"/>
              <a:t>14</a:t>
            </a:fld>
            <a:endParaRPr lang="en-US" dirty="0"/>
          </a:p>
        </p:txBody>
      </p:sp>
    </p:spTree>
    <p:extLst>
      <p:ext uri="{BB962C8B-B14F-4D97-AF65-F5344CB8AC3E}">
        <p14:creationId xmlns:p14="http://schemas.microsoft.com/office/powerpoint/2010/main" val="274806320"/>
      </p:ext>
    </p:extLst>
  </p:cSld>
  <p:clrMapOvr>
    <a:masterClrMapping/>
  </p:clrMapOvr>
  <mc:AlternateContent xmlns:mc="http://schemas.openxmlformats.org/markup-compatibility/2006" xmlns:p14="http://schemas.microsoft.com/office/powerpoint/2010/main">
    <mc:Choice Requires="p14">
      <p:transition spd="slow" p14:dur="2000" advTm="42011"/>
    </mc:Choice>
    <mc:Fallback xmlns="">
      <p:transition spd="slow" advTm="4201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tIns="31752"/>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Static </a:t>
            </a:r>
            <a:r>
              <a:rPr lang="en-US" dirty="0" smtClean="0"/>
              <a:t>Analysis of </a:t>
            </a:r>
            <a:r>
              <a:rPr lang="en-US" dirty="0" err="1" smtClean="0"/>
              <a:t>iOS</a:t>
            </a:r>
            <a:r>
              <a:rPr lang="en-US" dirty="0" smtClean="0"/>
              <a:t> Apps</a:t>
            </a:r>
            <a:endParaRPr lang="en-US" dirty="0"/>
          </a:p>
        </p:txBody>
      </p:sp>
      <p:pic>
        <p:nvPicPr>
          <p:cNvPr id="8"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716" r="19077"/>
          <a:stretch/>
        </p:blipFill>
        <p:spPr bwMode="auto">
          <a:xfrm>
            <a:off x="1554480" y="1676400"/>
            <a:ext cx="6035040" cy="23606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36720">
                <a:solidFill>
                  <a:srgbClr val="008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9944" y="3048000"/>
            <a:ext cx="4964113" cy="1265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36720">
                <a:solidFill>
                  <a:srgbClr val="008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Slide Number Placeholder 3"/>
          <p:cNvSpPr>
            <a:spLocks noGrp="1"/>
          </p:cNvSpPr>
          <p:nvPr>
            <p:ph type="sldNum" sz="quarter" idx="12"/>
          </p:nvPr>
        </p:nvSpPr>
        <p:spPr/>
        <p:txBody>
          <a:bodyPr/>
          <a:lstStyle/>
          <a:p>
            <a:fld id="{B747839D-A323-47F3-909F-548499399628}" type="slidenum">
              <a:rPr lang="en-US" smtClean="0"/>
              <a:t>15</a:t>
            </a:fld>
            <a:endParaRPr lang="en-US" dirty="0"/>
          </a:p>
        </p:txBody>
      </p:sp>
    </p:spTree>
    <p:custDataLst>
      <p:tags r:id="rId1"/>
    </p:custDataLst>
    <p:extLst>
      <p:ext uri="{BB962C8B-B14F-4D97-AF65-F5344CB8AC3E}">
        <p14:creationId xmlns:p14="http://schemas.microsoft.com/office/powerpoint/2010/main" val="644123041"/>
      </p:ext>
    </p:extLst>
  </p:cSld>
  <p:clrMapOvr>
    <a:masterClrMapping/>
  </p:clrMapOvr>
  <p:transition advTm="3168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ln/>
        </p:spPr>
        <p:txBody>
          <a:bodyPr tIns="31752"/>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Background </a:t>
            </a:r>
            <a:r>
              <a:rPr lang="en-US" dirty="0" smtClean="0"/>
              <a:t>– </a:t>
            </a:r>
            <a:r>
              <a:rPr lang="en-US" dirty="0" err="1" smtClean="0"/>
              <a:t>iOS</a:t>
            </a:r>
            <a:r>
              <a:rPr lang="en-US" dirty="0" smtClean="0"/>
              <a:t> </a:t>
            </a:r>
            <a:r>
              <a:rPr lang="en-US" dirty="0"/>
              <a:t>&amp; </a:t>
            </a:r>
            <a:r>
              <a:rPr lang="en-US" dirty="0" smtClean="0"/>
              <a:t>DRM</a:t>
            </a:r>
            <a:endParaRPr lang="en-US" dirty="0"/>
          </a:p>
        </p:txBody>
      </p:sp>
      <p:sp>
        <p:nvSpPr>
          <p:cNvPr id="23554" name="Rectangle 2"/>
          <p:cNvSpPr>
            <a:spLocks noGrp="1" noChangeArrowheads="1"/>
          </p:cNvSpPr>
          <p:nvPr>
            <p:ph idx="1"/>
          </p:nvPr>
        </p:nvSpPr>
        <p:spPr>
          <a:ln/>
        </p:spPr>
        <p:txBody>
          <a:bodyPr tIns="0">
            <a:normAutofit lnSpcReduction="10000"/>
          </a:body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Apps </a:t>
            </a:r>
            <a:r>
              <a:rPr lang="en-US" dirty="0"/>
              <a:t>are encrypted and </a:t>
            </a:r>
            <a:r>
              <a:rPr lang="en-US" dirty="0" smtClean="0"/>
              <a:t>signed </a:t>
            </a:r>
            <a:r>
              <a:rPr lang="en-US" dirty="0"/>
              <a:t>by </a:t>
            </a:r>
            <a:r>
              <a:rPr lang="en-US" dirty="0" smtClean="0"/>
              <a:t>Apple</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Individual key for each user</a:t>
            </a:r>
            <a:endParaRPr lang="en-US" dirty="0"/>
          </a:p>
          <a:p>
            <a:pPr marL="341313" indent="-341313">
              <a:lnSpc>
                <a:spcPct val="14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err="1" smtClean="0"/>
              <a:t>iOS</a:t>
            </a:r>
            <a:r>
              <a:rPr lang="en-US" dirty="0" smtClean="0"/>
              <a:t> loader </a:t>
            </a:r>
            <a:r>
              <a:rPr lang="en-US" dirty="0"/>
              <a:t>verifies signature and performs </a:t>
            </a:r>
            <a:r>
              <a:rPr lang="en-US" dirty="0" smtClean="0"/>
              <a:t>decryption </a:t>
            </a:r>
            <a:r>
              <a:rPr lang="en-US" dirty="0"/>
              <a:t>in memory</a:t>
            </a:r>
          </a:p>
          <a:p>
            <a:pPr marL="341313" indent="-341313">
              <a:lnSpc>
                <a:spcPct val="14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Decrypt </a:t>
            </a:r>
            <a:r>
              <a:rPr lang="en-US" dirty="0"/>
              <a:t>App Store </a:t>
            </a:r>
            <a:r>
              <a:rPr lang="en-US" dirty="0" smtClean="0"/>
              <a:t>apps</a:t>
            </a:r>
            <a:endParaRPr lang="en-US" dirty="0"/>
          </a:p>
          <a:p>
            <a:pPr marL="741363" lvl="1" indent="-284163">
              <a:lnSpc>
                <a:spcPct val="14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Attach with debugger while app is running</a:t>
            </a:r>
          </a:p>
          <a:p>
            <a:pPr marL="741363" lvl="1" indent="-284163">
              <a:lnSpc>
                <a:spcPct val="14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Dump decrypted memory regions</a:t>
            </a:r>
          </a:p>
          <a:p>
            <a:pPr marL="741363" lvl="1" indent="-284163">
              <a:lnSpc>
                <a:spcPct val="14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Reassemble </a:t>
            </a:r>
            <a:r>
              <a:rPr lang="en-US" sz="2400" dirty="0" smtClean="0"/>
              <a:t>binary</a:t>
            </a:r>
            <a:endParaRPr lang="en-US" sz="2400" dirty="0"/>
          </a:p>
        </p:txBody>
      </p:sp>
      <p:sp>
        <p:nvSpPr>
          <p:cNvPr id="3" name="Slide Number Placeholder 2"/>
          <p:cNvSpPr>
            <a:spLocks noGrp="1"/>
          </p:cNvSpPr>
          <p:nvPr>
            <p:ph type="sldNum" sz="quarter" idx="12"/>
          </p:nvPr>
        </p:nvSpPr>
        <p:spPr/>
        <p:txBody>
          <a:bodyPr/>
          <a:lstStyle/>
          <a:p>
            <a:fld id="{B747839D-A323-47F3-909F-548499399628}" type="slidenum">
              <a:rPr lang="en-US" smtClean="0"/>
              <a:t>16</a:t>
            </a:fld>
            <a:endParaRPr lang="en-US" dirty="0"/>
          </a:p>
        </p:txBody>
      </p:sp>
    </p:spTree>
    <p:custDataLst>
      <p:tags r:id="rId1"/>
    </p:custDataLst>
    <p:extLst>
      <p:ext uri="{BB962C8B-B14F-4D97-AF65-F5344CB8AC3E}">
        <p14:creationId xmlns:p14="http://schemas.microsoft.com/office/powerpoint/2010/main" val="2029971873"/>
      </p:ext>
    </p:extLst>
  </p:cSld>
  <p:clrMapOvr>
    <a:masterClrMapping/>
  </p:clrMapOvr>
  <p:transition advTm="4773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ln/>
        </p:spPr>
        <p:txBody>
          <a:bodyPr tIns="31752"/>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Background </a:t>
            </a:r>
            <a:r>
              <a:rPr lang="en-US" dirty="0" smtClean="0"/>
              <a:t>– Static Analysis</a:t>
            </a:r>
            <a:endParaRPr lang="en-US" dirty="0"/>
          </a:p>
        </p:txBody>
      </p:sp>
      <p:sp>
        <p:nvSpPr>
          <p:cNvPr id="23554" name="Rectangle 2"/>
          <p:cNvSpPr>
            <a:spLocks noGrp="1" noChangeArrowheads="1"/>
          </p:cNvSpPr>
          <p:nvPr>
            <p:ph idx="1"/>
          </p:nvPr>
        </p:nvSpPr>
        <p:spPr>
          <a:ln/>
        </p:spPr>
        <p:txBody>
          <a:bodyPr tIns="0">
            <a:normAutofit/>
          </a:body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Reason about program without executing it</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Terminology and concepts:</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Basic Block</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Control Flow Graph (CFG)</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Call Graph (CG)</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Super Control Flow Graph (</a:t>
            </a:r>
            <a:r>
              <a:rPr lang="en-US" dirty="0" err="1" smtClean="0"/>
              <a:t>sCFG</a:t>
            </a:r>
            <a:r>
              <a:rPr lang="en-US" dirty="0" smtClean="0"/>
              <a:t>)</a:t>
            </a:r>
            <a:endParaRPr lang="en-US" sz="2400" dirty="0"/>
          </a:p>
        </p:txBody>
      </p:sp>
      <p:sp>
        <p:nvSpPr>
          <p:cNvPr id="3" name="Slide Number Placeholder 2"/>
          <p:cNvSpPr>
            <a:spLocks noGrp="1"/>
          </p:cNvSpPr>
          <p:nvPr>
            <p:ph type="sldNum" sz="quarter" idx="12"/>
          </p:nvPr>
        </p:nvSpPr>
        <p:spPr/>
        <p:txBody>
          <a:bodyPr/>
          <a:lstStyle/>
          <a:p>
            <a:fld id="{B747839D-A323-47F3-909F-548499399628}" type="slidenum">
              <a:rPr lang="en-US" smtClean="0"/>
              <a:t>17</a:t>
            </a:fld>
            <a:endParaRPr lang="en-US" dirty="0"/>
          </a:p>
        </p:txBody>
      </p:sp>
    </p:spTree>
    <p:custDataLst>
      <p:tags r:id="rId1"/>
    </p:custDataLst>
    <p:extLst>
      <p:ext uri="{BB962C8B-B14F-4D97-AF65-F5344CB8AC3E}">
        <p14:creationId xmlns:p14="http://schemas.microsoft.com/office/powerpoint/2010/main" val="2631458339"/>
      </p:ext>
    </p:extLst>
  </p:cSld>
  <p:clrMapOvr>
    <a:masterClrMapping/>
  </p:clrMapOvr>
  <p:transition advTm="4283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Block</a:t>
            </a:r>
            <a:endParaRPr lang="en-US" dirty="0"/>
          </a:p>
        </p:txBody>
      </p:sp>
      <p:sp>
        <p:nvSpPr>
          <p:cNvPr id="3" name="Content Placeholder 2"/>
          <p:cNvSpPr>
            <a:spLocks noGrp="1"/>
          </p:cNvSpPr>
          <p:nvPr>
            <p:ph idx="1"/>
          </p:nvPr>
        </p:nvSpPr>
        <p:spPr>
          <a:xfrm>
            <a:off x="457200" y="1371601"/>
            <a:ext cx="8229600" cy="1371599"/>
          </a:xfrm>
        </p:spPr>
        <p:txBody>
          <a:bodyPr>
            <a:normAutofit/>
          </a:bodyPr>
          <a:lstStyle/>
          <a:p>
            <a:pPr marL="0" indent="0">
              <a:buNone/>
            </a:pPr>
            <a:r>
              <a:rPr lang="en-US" dirty="0" smtClean="0"/>
              <a:t>A maximal sequence </a:t>
            </a:r>
            <a:r>
              <a:rPr lang="en-US" dirty="0"/>
              <a:t>of </a:t>
            </a:r>
            <a:r>
              <a:rPr lang="en-US" dirty="0" smtClean="0"/>
              <a:t>instructions that always execute in the same order together.</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18</a:t>
            </a:fld>
            <a:endParaRPr lang="en-US" dirty="0"/>
          </a:p>
        </p:txBody>
      </p:sp>
      <p:sp>
        <p:nvSpPr>
          <p:cNvPr id="5" name="Rectangle 4"/>
          <p:cNvSpPr/>
          <p:nvPr/>
        </p:nvSpPr>
        <p:spPr>
          <a:xfrm>
            <a:off x="3448050" y="2819400"/>
            <a:ext cx="2247900" cy="3124200"/>
          </a:xfrm>
          <a:prstGeom prst="rect">
            <a:avLst/>
          </a:prstGeom>
          <a:solidFill>
            <a:schemeClr val="accent2"/>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marL="457200" indent="-457200">
              <a:lnSpc>
                <a:spcPct val="130000"/>
              </a:lnSpc>
              <a:buClr>
                <a:schemeClr val="bg1"/>
              </a:buClr>
              <a:buAutoNum type="arabicPeriod"/>
            </a:pPr>
            <a:r>
              <a:rPr lang="en-US" dirty="0" smtClean="0">
                <a:solidFill>
                  <a:schemeClr val="bg1"/>
                </a:solidFill>
                <a:latin typeface="Consolas" pitchFamily="49" charset="0"/>
                <a:cs typeface="Consolas" pitchFamily="49" charset="0"/>
              </a:rPr>
              <a:t>x = y + z</a:t>
            </a:r>
          </a:p>
          <a:p>
            <a:pPr marL="457200" indent="-457200">
              <a:lnSpc>
                <a:spcPct val="130000"/>
              </a:lnSpc>
              <a:buClr>
                <a:schemeClr val="bg1"/>
              </a:buClr>
              <a:buAutoNum type="arabicPeriod"/>
            </a:pPr>
            <a:r>
              <a:rPr lang="en-US" dirty="0" smtClean="0">
                <a:solidFill>
                  <a:schemeClr val="bg1"/>
                </a:solidFill>
                <a:latin typeface="Consolas" pitchFamily="49" charset="0"/>
                <a:cs typeface="Consolas" pitchFamily="49" charset="0"/>
              </a:rPr>
              <a:t>z = t + i</a:t>
            </a:r>
          </a:p>
          <a:p>
            <a:pPr marL="457200" indent="-457200">
              <a:lnSpc>
                <a:spcPct val="130000"/>
              </a:lnSpc>
              <a:buClr>
                <a:schemeClr val="bg1"/>
              </a:buClr>
              <a:buAutoNum type="arabicPeriod"/>
            </a:pPr>
            <a:r>
              <a:rPr lang="en-US" dirty="0" smtClean="0">
                <a:solidFill>
                  <a:schemeClr val="bg1"/>
                </a:solidFill>
                <a:latin typeface="Consolas" pitchFamily="49" charset="0"/>
                <a:cs typeface="Consolas" pitchFamily="49" charset="0"/>
              </a:rPr>
              <a:t>x = y + z</a:t>
            </a:r>
          </a:p>
          <a:p>
            <a:pPr marL="457200" indent="-457200">
              <a:lnSpc>
                <a:spcPct val="130000"/>
              </a:lnSpc>
              <a:buClr>
                <a:schemeClr val="bg1"/>
              </a:buClr>
              <a:buAutoNum type="arabicPeriod"/>
            </a:pPr>
            <a:r>
              <a:rPr lang="en-US" dirty="0" smtClean="0">
                <a:solidFill>
                  <a:schemeClr val="bg1"/>
                </a:solidFill>
                <a:latin typeface="Consolas" pitchFamily="49" charset="0"/>
                <a:cs typeface="Consolas" pitchFamily="49" charset="0"/>
              </a:rPr>
              <a:t>z = t + i</a:t>
            </a:r>
          </a:p>
          <a:p>
            <a:pPr marL="457200" indent="-457200">
              <a:lnSpc>
                <a:spcPct val="130000"/>
              </a:lnSpc>
              <a:buClr>
                <a:schemeClr val="bg1"/>
              </a:buClr>
              <a:buAutoNum type="arabicPeriod"/>
            </a:pPr>
            <a:r>
              <a:rPr lang="en-US" dirty="0" err="1">
                <a:solidFill>
                  <a:schemeClr val="bg1"/>
                </a:solidFill>
                <a:latin typeface="Consolas" pitchFamily="49" charset="0"/>
                <a:cs typeface="Consolas" pitchFamily="49" charset="0"/>
              </a:rPr>
              <a:t>j</a:t>
            </a:r>
            <a:r>
              <a:rPr lang="en-US" sz="2400" dirty="0" err="1" smtClean="0">
                <a:solidFill>
                  <a:schemeClr val="bg1"/>
                </a:solidFill>
                <a:latin typeface="Consolas" pitchFamily="49" charset="0"/>
                <a:cs typeface="Consolas" pitchFamily="49" charset="0"/>
              </a:rPr>
              <a:t>mp</a:t>
            </a:r>
            <a:r>
              <a:rPr lang="en-US" sz="2400" dirty="0" smtClean="0">
                <a:solidFill>
                  <a:schemeClr val="bg1"/>
                </a:solidFill>
                <a:latin typeface="Consolas" pitchFamily="49" charset="0"/>
                <a:cs typeface="Consolas" pitchFamily="49" charset="0"/>
              </a:rPr>
              <a:t> 1 </a:t>
            </a:r>
          </a:p>
          <a:p>
            <a:pPr marL="457200" indent="-457200">
              <a:lnSpc>
                <a:spcPct val="130000"/>
              </a:lnSpc>
              <a:buClr>
                <a:schemeClr val="bg1"/>
              </a:buClr>
              <a:buAutoNum type="arabicPeriod"/>
            </a:pPr>
            <a:r>
              <a:rPr lang="en-US" dirty="0" err="1" smtClean="0">
                <a:solidFill>
                  <a:schemeClr val="bg1"/>
                </a:solidFill>
                <a:latin typeface="Consolas" pitchFamily="49" charset="0"/>
                <a:cs typeface="Consolas" pitchFamily="49" charset="0"/>
              </a:rPr>
              <a:t>jmp</a:t>
            </a:r>
            <a:r>
              <a:rPr lang="en-US" dirty="0" smtClean="0">
                <a:solidFill>
                  <a:schemeClr val="bg1"/>
                </a:solidFill>
                <a:latin typeface="Consolas" pitchFamily="49" charset="0"/>
                <a:cs typeface="Consolas" pitchFamily="49" charset="0"/>
              </a:rPr>
              <a:t> 3</a:t>
            </a:r>
            <a:endParaRPr lang="en-US" sz="2400" dirty="0" smtClean="0">
              <a:solidFill>
                <a:schemeClr val="bg1"/>
              </a:solidFill>
              <a:latin typeface="Consolas" pitchFamily="49" charset="0"/>
              <a:cs typeface="Consolas" pitchFamily="49" charset="0"/>
            </a:endParaRPr>
          </a:p>
        </p:txBody>
      </p:sp>
      <p:sp>
        <p:nvSpPr>
          <p:cNvPr id="6" name="Freeform 5"/>
          <p:cNvSpPr/>
          <p:nvPr/>
        </p:nvSpPr>
        <p:spPr>
          <a:xfrm>
            <a:off x="2496828" y="3248140"/>
            <a:ext cx="1035586" cy="1872867"/>
          </a:xfrm>
          <a:custGeom>
            <a:avLst/>
            <a:gdLst>
              <a:gd name="connsiteX0" fmla="*/ 1035586 w 1035586"/>
              <a:gd name="connsiteY0" fmla="*/ 1872867 h 1872867"/>
              <a:gd name="connsiteX1" fmla="*/ 0 w 1035586"/>
              <a:gd name="connsiteY1" fmla="*/ 903383 h 1872867"/>
              <a:gd name="connsiteX2" fmla="*/ 1035586 w 1035586"/>
              <a:gd name="connsiteY2" fmla="*/ 0 h 1872867"/>
            </a:gdLst>
            <a:ahLst/>
            <a:cxnLst>
              <a:cxn ang="0">
                <a:pos x="connsiteX0" y="connsiteY0"/>
              </a:cxn>
              <a:cxn ang="0">
                <a:pos x="connsiteX1" y="connsiteY1"/>
              </a:cxn>
              <a:cxn ang="0">
                <a:pos x="connsiteX2" y="connsiteY2"/>
              </a:cxn>
            </a:cxnLst>
            <a:rect l="l" t="t" r="r" b="b"/>
            <a:pathLst>
              <a:path w="1035586" h="1872867">
                <a:moveTo>
                  <a:pt x="1035586" y="1872867"/>
                </a:moveTo>
                <a:cubicBezTo>
                  <a:pt x="517793" y="1544197"/>
                  <a:pt x="0" y="1215527"/>
                  <a:pt x="0" y="903383"/>
                </a:cubicBezTo>
                <a:cubicBezTo>
                  <a:pt x="0" y="591239"/>
                  <a:pt x="517793" y="295619"/>
                  <a:pt x="1035586" y="0"/>
                </a:cubicBezTo>
              </a:path>
            </a:pathLst>
          </a:cu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2496828" y="4184573"/>
            <a:ext cx="1035586" cy="1422094"/>
          </a:xfrm>
          <a:custGeom>
            <a:avLst/>
            <a:gdLst>
              <a:gd name="connsiteX0" fmla="*/ 1035586 w 1035586"/>
              <a:gd name="connsiteY0" fmla="*/ 1872867 h 1872867"/>
              <a:gd name="connsiteX1" fmla="*/ 0 w 1035586"/>
              <a:gd name="connsiteY1" fmla="*/ 903383 h 1872867"/>
              <a:gd name="connsiteX2" fmla="*/ 1035586 w 1035586"/>
              <a:gd name="connsiteY2" fmla="*/ 0 h 1872867"/>
            </a:gdLst>
            <a:ahLst/>
            <a:cxnLst>
              <a:cxn ang="0">
                <a:pos x="connsiteX0" y="connsiteY0"/>
              </a:cxn>
              <a:cxn ang="0">
                <a:pos x="connsiteX1" y="connsiteY1"/>
              </a:cxn>
              <a:cxn ang="0">
                <a:pos x="connsiteX2" y="connsiteY2"/>
              </a:cxn>
            </a:cxnLst>
            <a:rect l="l" t="t" r="r" b="b"/>
            <a:pathLst>
              <a:path w="1035586" h="1872867">
                <a:moveTo>
                  <a:pt x="1035586" y="1872867"/>
                </a:moveTo>
                <a:cubicBezTo>
                  <a:pt x="517793" y="1544197"/>
                  <a:pt x="0" y="1215527"/>
                  <a:pt x="0" y="903383"/>
                </a:cubicBezTo>
                <a:cubicBezTo>
                  <a:pt x="0" y="591239"/>
                  <a:pt x="517793" y="295619"/>
                  <a:pt x="1035586" y="0"/>
                </a:cubicBezTo>
              </a:path>
            </a:pathLst>
          </a:cu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Rectangle 7"/>
          <p:cNvSpPr/>
          <p:nvPr/>
        </p:nvSpPr>
        <p:spPr>
          <a:xfrm>
            <a:off x="3448050" y="5336061"/>
            <a:ext cx="2258786" cy="67763"/>
          </a:xfrm>
          <a:prstGeom prst="rect">
            <a:avLst/>
          </a:prstGeom>
          <a:solidFill>
            <a:schemeClr val="bg1"/>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9" name="Rectangle 8"/>
          <p:cNvSpPr/>
          <p:nvPr/>
        </p:nvSpPr>
        <p:spPr>
          <a:xfrm>
            <a:off x="3448050" y="3904924"/>
            <a:ext cx="2258786" cy="67763"/>
          </a:xfrm>
          <a:prstGeom prst="rect">
            <a:avLst/>
          </a:prstGeom>
          <a:solidFill>
            <a:schemeClr val="bg1"/>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grpSp>
        <p:nvGrpSpPr>
          <p:cNvPr id="12" name="Group 11"/>
          <p:cNvGrpSpPr/>
          <p:nvPr/>
        </p:nvGrpSpPr>
        <p:grpSpPr>
          <a:xfrm>
            <a:off x="5706836" y="2819400"/>
            <a:ext cx="2534301" cy="3124200"/>
            <a:chOff x="6446965" y="3581400"/>
            <a:chExt cx="2534301" cy="3124200"/>
          </a:xfrm>
        </p:grpSpPr>
        <p:sp>
          <p:nvSpPr>
            <p:cNvPr id="10" name="Right Brace 9"/>
            <p:cNvSpPr/>
            <p:nvPr/>
          </p:nvSpPr>
          <p:spPr>
            <a:xfrm>
              <a:off x="6446965" y="3581400"/>
              <a:ext cx="533400" cy="3124200"/>
            </a:xfrm>
            <a:prstGeom prst="rightBrace">
              <a:avLst>
                <a:gd name="adj1" fmla="val 8333"/>
                <a:gd name="adj2" fmla="val 50705"/>
              </a:avLst>
            </a:prstGeom>
            <a:ln w="28575" cap="rnd" cmpd="sng">
              <a:solidFill>
                <a:schemeClr val="accent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a:off x="7238801" y="4958834"/>
              <a:ext cx="1742465" cy="369332"/>
            </a:xfrm>
            <a:prstGeom prst="rect">
              <a:avLst/>
            </a:prstGeom>
            <a:noFill/>
          </p:spPr>
          <p:txBody>
            <a:bodyPr wrap="none" lIns="0" tIns="0" rIns="0" bIns="0" rtlCol="0" anchor="t" anchorCtr="0">
              <a:spAutoFit/>
            </a:bodyPr>
            <a:lstStyle/>
            <a:p>
              <a:r>
                <a:rPr lang="en-US" dirty="0" smtClean="0">
                  <a:solidFill>
                    <a:schemeClr val="tx1"/>
                  </a:solidFill>
                </a:rPr>
                <a:t>3 basic blocks</a:t>
              </a:r>
            </a:p>
          </p:txBody>
        </p:sp>
      </p:grpSp>
    </p:spTree>
    <p:custDataLst>
      <p:tags r:id="rId1"/>
    </p:custDataLst>
    <p:extLst>
      <p:ext uri="{BB962C8B-B14F-4D97-AF65-F5344CB8AC3E}">
        <p14:creationId xmlns:p14="http://schemas.microsoft.com/office/powerpoint/2010/main" val="1005092525"/>
      </p:ext>
    </p:extLst>
  </p:cSld>
  <p:clrMapOvr>
    <a:masterClrMapping/>
  </p:clrMapOvr>
  <mc:AlternateContent xmlns:mc="http://schemas.openxmlformats.org/markup-compatibility/2006" xmlns:p14="http://schemas.microsoft.com/office/powerpoint/2010/main">
    <mc:Choice Requires="p14">
      <p:transition spd="slow" p14:dur="2000" advTm="53271"/>
    </mc:Choice>
    <mc:Fallback xmlns="">
      <p:transition spd="slow" advTm="532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50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Flow Graph (CFG)</a:t>
            </a:r>
            <a:endParaRPr lang="en-US" dirty="0"/>
          </a:p>
        </p:txBody>
      </p:sp>
      <p:sp>
        <p:nvSpPr>
          <p:cNvPr id="3" name="Content Placeholder 2"/>
          <p:cNvSpPr>
            <a:spLocks noGrp="1"/>
          </p:cNvSpPr>
          <p:nvPr>
            <p:ph idx="1"/>
          </p:nvPr>
        </p:nvSpPr>
        <p:spPr/>
        <p:txBody>
          <a:bodyPr>
            <a:normAutofit/>
          </a:bodyPr>
          <a:lstStyle/>
          <a:p>
            <a:pPr marL="0" indent="0">
              <a:buNone/>
            </a:pPr>
            <a:r>
              <a:rPr lang="en-US" dirty="0"/>
              <a:t>A static </a:t>
            </a:r>
            <a:r>
              <a:rPr lang="en-US" b="1" i="1" dirty="0"/>
              <a:t>Control Flow Graph</a:t>
            </a:r>
            <a:r>
              <a:rPr lang="en-US" dirty="0"/>
              <a:t> </a:t>
            </a:r>
            <a:r>
              <a:rPr lang="en-US" dirty="0" smtClean="0"/>
              <a:t>is </a:t>
            </a:r>
            <a:r>
              <a:rPr lang="en-US" dirty="0"/>
              <a:t>a graph where</a:t>
            </a:r>
          </a:p>
          <a:p>
            <a:pPr lvl="1"/>
            <a:r>
              <a:rPr lang="en-US" dirty="0"/>
              <a:t>each vertex </a:t>
            </a:r>
            <a:r>
              <a:rPr lang="en-US" i="1" dirty="0"/>
              <a:t>v</a:t>
            </a:r>
            <a:r>
              <a:rPr lang="en-US" i="1" baseline="-25000" dirty="0"/>
              <a:t>i</a:t>
            </a:r>
            <a:r>
              <a:rPr lang="en-US" dirty="0"/>
              <a:t> is a basic block, and</a:t>
            </a:r>
          </a:p>
          <a:p>
            <a:pPr lvl="1"/>
            <a:r>
              <a:rPr lang="en-US" dirty="0"/>
              <a:t>there is an edge </a:t>
            </a:r>
            <a:r>
              <a:rPr lang="en-US" i="1" dirty="0"/>
              <a:t>(v</a:t>
            </a:r>
            <a:r>
              <a:rPr lang="en-US" i="1" baseline="-25000" dirty="0"/>
              <a:t>i</a:t>
            </a:r>
            <a:r>
              <a:rPr lang="en-US" i="1" dirty="0"/>
              <a:t>, </a:t>
            </a:r>
            <a:r>
              <a:rPr lang="en-US" i="1" dirty="0" err="1"/>
              <a:t>v</a:t>
            </a:r>
            <a:r>
              <a:rPr lang="en-US" i="1" baseline="-25000" dirty="0" err="1"/>
              <a:t>j</a:t>
            </a:r>
            <a:r>
              <a:rPr lang="en-US" i="1" dirty="0"/>
              <a:t>)</a:t>
            </a:r>
            <a:r>
              <a:rPr lang="en-US" dirty="0"/>
              <a:t> if there </a:t>
            </a:r>
            <a:r>
              <a:rPr lang="en-US" b="1" i="1" dirty="0"/>
              <a:t>may</a:t>
            </a:r>
            <a:r>
              <a:rPr lang="en-US" dirty="0"/>
              <a:t> be a transfer of control from block </a:t>
            </a:r>
            <a:r>
              <a:rPr lang="en-US" i="1" dirty="0"/>
              <a:t>v</a:t>
            </a:r>
            <a:r>
              <a:rPr lang="en-US" i="1" baseline="-25000" dirty="0"/>
              <a:t>i</a:t>
            </a:r>
            <a:r>
              <a:rPr lang="en-US" i="1" dirty="0"/>
              <a:t> </a:t>
            </a:r>
            <a:r>
              <a:rPr lang="en-US" dirty="0"/>
              <a:t>to block</a:t>
            </a:r>
            <a:r>
              <a:rPr lang="en-US" i="1" dirty="0"/>
              <a:t> </a:t>
            </a:r>
            <a:r>
              <a:rPr lang="en-US" i="1" dirty="0" err="1"/>
              <a:t>v</a:t>
            </a:r>
            <a:r>
              <a:rPr lang="en-US" i="1" baseline="-25000" dirty="0" err="1"/>
              <a:t>j</a:t>
            </a:r>
            <a:r>
              <a:rPr lang="en-US" dirty="0"/>
              <a:t>.</a:t>
            </a:r>
          </a:p>
          <a:p>
            <a:pPr lvl="1"/>
            <a:endParaRPr lang="en-US" baseline="-25000" dirty="0"/>
          </a:p>
          <a:p>
            <a:pPr lvl="1"/>
            <a:endParaRPr lang="en-US" baseline="-25000" dirty="0"/>
          </a:p>
          <a:p>
            <a:pPr marL="0" indent="0">
              <a:buNone/>
            </a:pPr>
            <a:r>
              <a:rPr lang="en-US" dirty="0"/>
              <a:t>Historically, the scope of a </a:t>
            </a:r>
            <a:r>
              <a:rPr lang="en-US" dirty="0" smtClean="0"/>
              <a:t>CFG </a:t>
            </a:r>
            <a:r>
              <a:rPr lang="en-US" dirty="0"/>
              <a:t>is limited to a function or procedure, i.e., intra-procedural.</a:t>
            </a:r>
          </a:p>
        </p:txBody>
      </p:sp>
      <p:sp>
        <p:nvSpPr>
          <p:cNvPr id="4" name="Slide Number Placeholder 3"/>
          <p:cNvSpPr>
            <a:spLocks noGrp="1"/>
          </p:cNvSpPr>
          <p:nvPr>
            <p:ph type="sldNum" sz="quarter" idx="12"/>
          </p:nvPr>
        </p:nvSpPr>
        <p:spPr/>
        <p:txBody>
          <a:bodyPr/>
          <a:lstStyle/>
          <a:p>
            <a:fld id="{B747839D-A323-47F3-909F-548499399628}" type="slidenum">
              <a:rPr lang="en-US" smtClean="0"/>
              <a:t>19</a:t>
            </a:fld>
            <a:endParaRPr lang="en-US" dirty="0"/>
          </a:p>
        </p:txBody>
      </p:sp>
    </p:spTree>
    <p:extLst>
      <p:ext uri="{BB962C8B-B14F-4D97-AF65-F5344CB8AC3E}">
        <p14:creationId xmlns:p14="http://schemas.microsoft.com/office/powerpoint/2010/main" val="755707473"/>
      </p:ext>
    </p:extLst>
  </p:cSld>
  <p:clrMapOvr>
    <a:masterClrMapping/>
  </p:clrMapOvr>
  <mc:AlternateContent xmlns:mc="http://schemas.openxmlformats.org/markup-compatibility/2006" xmlns:p14="http://schemas.microsoft.com/office/powerpoint/2010/main">
    <mc:Choice Requires="p14">
      <p:transition spd="slow" p14:dur="2000" advTm="18400"/>
    </mc:Choice>
    <mc:Fallback xmlns="">
      <p:transition spd="slow" advTm="184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p:txBody>
          <a:bodyPr/>
          <a:lstStyle/>
          <a:p>
            <a:r>
              <a:rPr lang="en-US" dirty="0" smtClean="0"/>
              <a:t>Mobile Devices are Ubiquitous</a:t>
            </a:r>
            <a:endParaRPr lang="en-US" dirty="0"/>
          </a:p>
        </p:txBody>
      </p:sp>
      <p:sp>
        <p:nvSpPr>
          <p:cNvPr id="6146" name="Rectangle 2"/>
          <p:cNvSpPr>
            <a:spLocks noGrp="1" noChangeArrowheads="1"/>
          </p:cNvSpPr>
          <p:nvPr>
            <p:ph idx="1"/>
          </p:nvPr>
        </p:nvSpPr>
        <p:spPr>
          <a:xfrm>
            <a:off x="457200" y="1371600"/>
            <a:ext cx="8229600" cy="5105400"/>
          </a:xfrm>
        </p:spPr>
        <p:txBody>
          <a:bodyPr anchor="b" anchorCtr="1">
            <a:normAutofit/>
          </a:bodyPr>
          <a:lstStyle/>
          <a:p>
            <a:pPr marL="0" indent="0" algn="ctr">
              <a:buNone/>
            </a:pPr>
            <a:endParaRPr lang="en-US" sz="1800" dirty="0" smtClean="0"/>
          </a:p>
        </p:txBody>
      </p:sp>
      <p:sp>
        <p:nvSpPr>
          <p:cNvPr id="6148" name="Text Box 4"/>
          <p:cNvSpPr txBox="1">
            <a:spLocks noChangeArrowheads="1"/>
          </p:cNvSpPr>
          <p:nvPr/>
        </p:nvSpPr>
        <p:spPr bwMode="auto">
          <a:xfrm>
            <a:off x="1074341" y="4419600"/>
            <a:ext cx="29305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72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9pPr>
          </a:lstStyle>
          <a:p>
            <a:pPr algn="ctr"/>
            <a:r>
              <a:rPr lang="en-US" sz="1800" dirty="0" smtClean="0">
                <a:latin typeface="+mn-lt"/>
              </a:rPr>
              <a:t>400 </a:t>
            </a:r>
            <a:r>
              <a:rPr lang="en-US" sz="1800" dirty="0">
                <a:latin typeface="+mn-lt"/>
              </a:rPr>
              <a:t>million </a:t>
            </a:r>
            <a:r>
              <a:rPr lang="en-US" sz="1800" dirty="0" err="1" smtClean="0">
                <a:latin typeface="+mn-lt"/>
              </a:rPr>
              <a:t>iOS</a:t>
            </a:r>
            <a:r>
              <a:rPr lang="en-US" sz="1800" dirty="0" smtClean="0">
                <a:latin typeface="+mn-lt"/>
              </a:rPr>
              <a:t> devices </a:t>
            </a:r>
            <a:r>
              <a:rPr lang="en-US" sz="1800" dirty="0">
                <a:latin typeface="+mn-lt"/>
              </a:rPr>
              <a:t>in </a:t>
            </a:r>
            <a:r>
              <a:rPr lang="en-US" sz="1800" dirty="0" smtClean="0">
                <a:latin typeface="+mn-lt"/>
              </a:rPr>
              <a:t>total</a:t>
            </a:r>
          </a:p>
          <a:p>
            <a:pPr algn="ctr"/>
            <a:r>
              <a:rPr lang="en-US" sz="1800" dirty="0" smtClean="0">
                <a:latin typeface="+mn-lt"/>
              </a:rPr>
              <a:t>(June 2012)</a:t>
            </a:r>
            <a:endParaRPr lang="en-US" sz="1800" dirty="0">
              <a:latin typeface="+mn-lt"/>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3608" y="1676400"/>
            <a:ext cx="3811990" cy="2478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36720">
                <a:solidFill>
                  <a:srgbClr val="008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624" y="1676400"/>
            <a:ext cx="3750222" cy="2478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36720">
                <a:solidFill>
                  <a:srgbClr val="008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0" name="Text Box 6"/>
          <p:cNvSpPr txBox="1">
            <a:spLocks noChangeArrowheads="1"/>
          </p:cNvSpPr>
          <p:nvPr/>
        </p:nvSpPr>
        <p:spPr bwMode="auto">
          <a:xfrm>
            <a:off x="4792266" y="4419600"/>
            <a:ext cx="3690937"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72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9pPr>
          </a:lstStyle>
          <a:p>
            <a:pPr algn="ctr"/>
            <a:r>
              <a:rPr lang="en-US" sz="1800" dirty="0">
                <a:latin typeface="+mn-lt"/>
              </a:rPr>
              <a:t>400 million Android devices in </a:t>
            </a:r>
            <a:r>
              <a:rPr lang="en-US" sz="1800" dirty="0" smtClean="0">
                <a:latin typeface="+mn-lt"/>
              </a:rPr>
              <a:t>total</a:t>
            </a:r>
          </a:p>
          <a:p>
            <a:pPr algn="ctr"/>
            <a:r>
              <a:rPr lang="en-US" sz="1800" dirty="0">
                <a:latin typeface="+mn-lt"/>
              </a:rPr>
              <a:t>(</a:t>
            </a:r>
            <a:r>
              <a:rPr lang="en-US" sz="1800" dirty="0" smtClean="0">
                <a:latin typeface="+mn-lt"/>
              </a:rPr>
              <a:t>June 2012)</a:t>
            </a:r>
            <a:endParaRPr lang="en-US" sz="1800" dirty="0">
              <a:latin typeface="+mn-lt"/>
            </a:endParaRPr>
          </a:p>
        </p:txBody>
      </p:sp>
      <p:sp>
        <p:nvSpPr>
          <p:cNvPr id="5" name="Slide Number Placeholder 4"/>
          <p:cNvSpPr>
            <a:spLocks noGrp="1"/>
          </p:cNvSpPr>
          <p:nvPr>
            <p:ph type="sldNum" sz="quarter" idx="12"/>
          </p:nvPr>
        </p:nvSpPr>
        <p:spPr/>
        <p:txBody>
          <a:bodyPr/>
          <a:lstStyle/>
          <a:p>
            <a:fld id="{B747839D-A323-47F3-909F-548499399628}" type="slidenum">
              <a:rPr lang="en-US" smtClean="0"/>
              <a:t>2</a:t>
            </a:fld>
            <a:endParaRPr lang="en-US" dirty="0"/>
          </a:p>
        </p:txBody>
      </p:sp>
      <p:sp>
        <p:nvSpPr>
          <p:cNvPr id="2" name="Rounded Rectangle 1"/>
          <p:cNvSpPr/>
          <p:nvPr/>
        </p:nvSpPr>
        <p:spPr>
          <a:xfrm>
            <a:off x="1676400" y="5257800"/>
            <a:ext cx="5791200" cy="6858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dirty="0"/>
              <a:t>Today, </a:t>
            </a:r>
            <a:r>
              <a:rPr lang="en-US" dirty="0" smtClean="0"/>
              <a:t>about 1 </a:t>
            </a:r>
            <a:r>
              <a:rPr lang="en-US" i="1" dirty="0" smtClean="0"/>
              <a:t>billion</a:t>
            </a:r>
            <a:r>
              <a:rPr lang="en-US" dirty="0" smtClean="0"/>
              <a:t> </a:t>
            </a:r>
            <a:r>
              <a:rPr lang="en-US" dirty="0"/>
              <a:t>smart </a:t>
            </a:r>
            <a:r>
              <a:rPr lang="en-US" dirty="0" smtClean="0"/>
              <a:t>devices</a:t>
            </a:r>
            <a:r>
              <a:rPr lang="en-US" dirty="0"/>
              <a:t>!</a:t>
            </a:r>
          </a:p>
        </p:txBody>
      </p:sp>
    </p:spTree>
    <p:extLst>
      <p:ext uri="{BB962C8B-B14F-4D97-AF65-F5344CB8AC3E}">
        <p14:creationId xmlns:p14="http://schemas.microsoft.com/office/powerpoint/2010/main" val="992525180"/>
      </p:ext>
    </p:extLst>
  </p:cSld>
  <p:clrMapOvr>
    <a:masterClrMapping/>
  </p:clrMapOvr>
  <p:transition advTm="22545"/>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910154" y="5369858"/>
            <a:ext cx="3048000" cy="490250"/>
          </a:xfrm>
          <a:prstGeom prst="roundRect">
            <a:avLst/>
          </a:prstGeom>
          <a:ln/>
        </p:spPr>
        <p:style>
          <a:lnRef idx="1">
            <a:schemeClr val="accent2"/>
          </a:lnRef>
          <a:fillRef idx="2">
            <a:schemeClr val="accent2"/>
          </a:fillRef>
          <a:effectRef idx="1">
            <a:schemeClr val="accent2"/>
          </a:effectRef>
          <a:fontRef idx="minor">
            <a:schemeClr val="dk1"/>
          </a:fontRef>
        </p:style>
        <p:txBody>
          <a:bodyPr wrap="square" lIns="0" tIns="0" rIns="0" bIns="0" rtlCol="0" anchor="ctr" anchorCtr="1">
            <a:noAutofit/>
          </a:bodyPr>
          <a:lstStyle/>
          <a:p>
            <a:pPr algn="ctr"/>
            <a:endParaRPr lang="en-US" sz="2400" dirty="0" smtClean="0">
              <a:solidFill>
                <a:schemeClr val="bg1"/>
              </a:solidFill>
            </a:endParaRPr>
          </a:p>
        </p:txBody>
      </p:sp>
      <p:sp>
        <p:nvSpPr>
          <p:cNvPr id="46" name="Rounded Rectangle 45"/>
          <p:cNvSpPr/>
          <p:nvPr/>
        </p:nvSpPr>
        <p:spPr>
          <a:xfrm>
            <a:off x="910154" y="3023267"/>
            <a:ext cx="3048000" cy="762000"/>
          </a:xfrm>
          <a:prstGeom prst="roundRect">
            <a:avLst/>
          </a:prstGeom>
          <a:ln/>
        </p:spPr>
        <p:style>
          <a:lnRef idx="1">
            <a:schemeClr val="accent2"/>
          </a:lnRef>
          <a:fillRef idx="2">
            <a:schemeClr val="accent2"/>
          </a:fillRef>
          <a:effectRef idx="1">
            <a:schemeClr val="accent2"/>
          </a:effectRef>
          <a:fontRef idx="minor">
            <a:schemeClr val="dk1"/>
          </a:fontRef>
        </p:style>
        <p:txBody>
          <a:bodyPr wrap="square" lIns="0" tIns="0" rIns="0" bIns="0" rtlCol="0" anchor="ctr" anchorCtr="1">
            <a:noAutofit/>
          </a:bodyPr>
          <a:lstStyle/>
          <a:p>
            <a:pPr algn="ctr"/>
            <a:endParaRPr lang="en-US" sz="2400" dirty="0" smtClean="0">
              <a:solidFill>
                <a:schemeClr val="bg1"/>
              </a:solidFill>
            </a:endParaRPr>
          </a:p>
        </p:txBody>
      </p:sp>
      <p:sp>
        <p:nvSpPr>
          <p:cNvPr id="48" name="Rounded Rectangle 47"/>
          <p:cNvSpPr/>
          <p:nvPr/>
        </p:nvSpPr>
        <p:spPr>
          <a:xfrm>
            <a:off x="910154" y="4598678"/>
            <a:ext cx="3048000" cy="490250"/>
          </a:xfrm>
          <a:prstGeom prst="roundRect">
            <a:avLst/>
          </a:prstGeom>
          <a:ln/>
        </p:spPr>
        <p:style>
          <a:lnRef idx="1">
            <a:schemeClr val="accent2"/>
          </a:lnRef>
          <a:fillRef idx="2">
            <a:schemeClr val="accent2"/>
          </a:fillRef>
          <a:effectRef idx="1">
            <a:schemeClr val="accent2"/>
          </a:effectRef>
          <a:fontRef idx="minor">
            <a:schemeClr val="dk1"/>
          </a:fontRef>
        </p:style>
        <p:txBody>
          <a:bodyPr wrap="square" lIns="0" tIns="0" rIns="0" bIns="0" rtlCol="0" anchor="ctr" anchorCtr="1">
            <a:noAutofit/>
          </a:bodyPr>
          <a:lstStyle/>
          <a:p>
            <a:pPr algn="ctr"/>
            <a:endParaRPr lang="en-US" sz="2400" dirty="0" smtClean="0">
              <a:solidFill>
                <a:schemeClr val="bg1"/>
              </a:solidFill>
            </a:endParaRPr>
          </a:p>
        </p:txBody>
      </p:sp>
      <p:sp>
        <p:nvSpPr>
          <p:cNvPr id="47" name="Rounded Rectangle 46"/>
          <p:cNvSpPr/>
          <p:nvPr/>
        </p:nvSpPr>
        <p:spPr>
          <a:xfrm>
            <a:off x="910154" y="3827498"/>
            <a:ext cx="3048000" cy="490250"/>
          </a:xfrm>
          <a:prstGeom prst="roundRect">
            <a:avLst/>
          </a:prstGeom>
          <a:ln/>
        </p:spPr>
        <p:style>
          <a:lnRef idx="1">
            <a:schemeClr val="accent2"/>
          </a:lnRef>
          <a:fillRef idx="2">
            <a:schemeClr val="accent2"/>
          </a:fillRef>
          <a:effectRef idx="1">
            <a:schemeClr val="accent2"/>
          </a:effectRef>
          <a:fontRef idx="minor">
            <a:schemeClr val="dk1"/>
          </a:fontRef>
        </p:style>
        <p:txBody>
          <a:bodyPr wrap="square" lIns="0" tIns="0" rIns="0" bIns="0" rtlCol="0" anchor="ctr" anchorCtr="1">
            <a:noAutofit/>
          </a:bodyPr>
          <a:lstStyle/>
          <a:p>
            <a:pPr algn="ctr"/>
            <a:endParaRPr lang="en-US" sz="2400" dirty="0" smtClean="0">
              <a:solidFill>
                <a:schemeClr val="bg1"/>
              </a:solidFill>
            </a:endParaRPr>
          </a:p>
        </p:txBody>
      </p:sp>
      <p:sp>
        <p:nvSpPr>
          <p:cNvPr id="3" name="Content Placeholder 2"/>
          <p:cNvSpPr>
            <a:spLocks noGrp="1"/>
          </p:cNvSpPr>
          <p:nvPr>
            <p:ph idx="1"/>
          </p:nvPr>
        </p:nvSpPr>
        <p:spPr>
          <a:xfrm>
            <a:off x="910154" y="3023267"/>
            <a:ext cx="3581400" cy="3248025"/>
          </a:xfrm>
        </p:spPr>
        <p:txBody>
          <a:bodyPr>
            <a:normAutofit/>
          </a:bodyPr>
          <a:lstStyle/>
          <a:p>
            <a:pPr marL="0" indent="0">
              <a:lnSpc>
                <a:spcPts val="1600"/>
              </a:lnSpc>
              <a:buNone/>
            </a:pPr>
            <a:r>
              <a:rPr lang="en-US" sz="1800" dirty="0" smtClean="0">
                <a:latin typeface="Consolas" pitchFamily="49" charset="0"/>
                <a:cs typeface="Consolas" pitchFamily="49" charset="0"/>
              </a:rPr>
              <a:t>a = </a:t>
            </a:r>
            <a:r>
              <a:rPr lang="en-US" sz="1800" dirty="0" err="1" smtClean="0">
                <a:latin typeface="Consolas" pitchFamily="49" charset="0"/>
                <a:cs typeface="Consolas" pitchFamily="49" charset="0"/>
              </a:rPr>
              <a:t>readline</a:t>
            </a:r>
            <a:r>
              <a:rPr lang="en-US" sz="1800" dirty="0" smtClean="0">
                <a:latin typeface="Consolas" pitchFamily="49" charset="0"/>
                <a:cs typeface="Consolas" pitchFamily="49" charset="0"/>
              </a:rPr>
              <a:t>()</a:t>
            </a:r>
          </a:p>
          <a:p>
            <a:pPr marL="0" indent="0">
              <a:lnSpc>
                <a:spcPts val="1600"/>
              </a:lnSpc>
              <a:buNone/>
            </a:pPr>
            <a:r>
              <a:rPr lang="en-US" sz="1800" dirty="0" smtClean="0">
                <a:latin typeface="Consolas" pitchFamily="49" charset="0"/>
                <a:cs typeface="Consolas" pitchFamily="49" charset="0"/>
              </a:rPr>
              <a:t>x = 0</a:t>
            </a:r>
          </a:p>
          <a:p>
            <a:pPr marL="0" indent="0">
              <a:lnSpc>
                <a:spcPts val="1600"/>
              </a:lnSpc>
              <a:buNone/>
            </a:pPr>
            <a:r>
              <a:rPr lang="en-US" sz="1800" dirty="0" smtClean="0">
                <a:latin typeface="Consolas" pitchFamily="49" charset="0"/>
                <a:cs typeface="Consolas" pitchFamily="49" charset="0"/>
              </a:rPr>
              <a:t>if (a &gt; 5) {</a:t>
            </a:r>
          </a:p>
          <a:p>
            <a:pPr marL="0" indent="0">
              <a:lnSpc>
                <a:spcPts val="1600"/>
              </a:lnSpc>
              <a:buNone/>
            </a:pPr>
            <a:r>
              <a:rPr lang="en-US" sz="1800" dirty="0" smtClean="0">
                <a:latin typeface="Consolas" pitchFamily="49" charset="0"/>
                <a:cs typeface="Consolas" pitchFamily="49" charset="0"/>
              </a:rPr>
              <a:t>  t = “</a:t>
            </a:r>
            <a:r>
              <a:rPr lang="en-US" sz="1800" dirty="0" err="1" smtClean="0">
                <a:latin typeface="Consolas" pitchFamily="49" charset="0"/>
                <a:cs typeface="Consolas" pitchFamily="49" charset="0"/>
              </a:rPr>
              <a:t>gt</a:t>
            </a:r>
            <a:r>
              <a:rPr lang="en-US" sz="1800" dirty="0" smtClean="0">
                <a:latin typeface="Consolas" pitchFamily="49" charset="0"/>
                <a:cs typeface="Consolas" pitchFamily="49" charset="0"/>
              </a:rPr>
              <a:t>”</a:t>
            </a:r>
          </a:p>
          <a:p>
            <a:pPr marL="0" indent="0">
              <a:lnSpc>
                <a:spcPts val="1600"/>
              </a:lnSpc>
              <a:buNone/>
            </a:pPr>
            <a:r>
              <a:rPr lang="en-US" sz="1800" dirty="0" smtClean="0">
                <a:latin typeface="Consolas" pitchFamily="49" charset="0"/>
                <a:cs typeface="Consolas" pitchFamily="49" charset="0"/>
              </a:rPr>
              <a:t>  x = 42</a:t>
            </a:r>
          </a:p>
          <a:p>
            <a:pPr marL="0" indent="0">
              <a:lnSpc>
                <a:spcPts val="1600"/>
              </a:lnSpc>
              <a:buNone/>
            </a:pPr>
            <a:r>
              <a:rPr lang="en-US" sz="1800" dirty="0" smtClean="0">
                <a:latin typeface="Consolas" pitchFamily="49" charset="0"/>
                <a:cs typeface="Consolas" pitchFamily="49" charset="0"/>
              </a:rPr>
              <a:t>} else {</a:t>
            </a:r>
          </a:p>
          <a:p>
            <a:pPr marL="0" indent="0">
              <a:lnSpc>
                <a:spcPts val="1600"/>
              </a:lnSpc>
              <a:buNone/>
            </a:pPr>
            <a:r>
              <a:rPr lang="en-US" sz="1800" dirty="0" smtClean="0">
                <a:latin typeface="Consolas" pitchFamily="49" charset="0"/>
                <a:cs typeface="Consolas" pitchFamily="49" charset="0"/>
              </a:rPr>
              <a:t>  t = “</a:t>
            </a:r>
            <a:r>
              <a:rPr lang="en-US" sz="1800" dirty="0" err="1" smtClean="0">
                <a:latin typeface="Consolas" pitchFamily="49" charset="0"/>
                <a:cs typeface="Consolas" pitchFamily="49" charset="0"/>
              </a:rPr>
              <a:t>lte</a:t>
            </a:r>
            <a:r>
              <a:rPr lang="en-US" sz="1800" dirty="0" smtClean="0">
                <a:latin typeface="Consolas" pitchFamily="49" charset="0"/>
                <a:cs typeface="Consolas" pitchFamily="49" charset="0"/>
              </a:rPr>
              <a:t>”</a:t>
            </a:r>
          </a:p>
          <a:p>
            <a:pPr marL="0" indent="0">
              <a:lnSpc>
                <a:spcPts val="1600"/>
              </a:lnSpc>
              <a:buNone/>
            </a:pPr>
            <a:r>
              <a:rPr lang="en-US" sz="1800" dirty="0">
                <a:latin typeface="Consolas" pitchFamily="49" charset="0"/>
                <a:cs typeface="Consolas" pitchFamily="49" charset="0"/>
              </a:rPr>
              <a:t> </a:t>
            </a:r>
            <a:r>
              <a:rPr lang="en-US" sz="1800" dirty="0" smtClean="0">
                <a:latin typeface="Consolas" pitchFamily="49" charset="0"/>
                <a:cs typeface="Consolas" pitchFamily="49" charset="0"/>
              </a:rPr>
              <a:t> x = 7</a:t>
            </a:r>
            <a:endParaRPr lang="en-US" sz="1800" dirty="0">
              <a:latin typeface="Consolas" pitchFamily="49" charset="0"/>
              <a:cs typeface="Consolas" pitchFamily="49" charset="0"/>
            </a:endParaRPr>
          </a:p>
          <a:p>
            <a:pPr marL="0" indent="0">
              <a:lnSpc>
                <a:spcPts val="1600"/>
              </a:lnSpc>
              <a:buNone/>
            </a:pPr>
            <a:r>
              <a:rPr lang="en-US" sz="1800" dirty="0" smtClean="0">
                <a:latin typeface="Consolas" pitchFamily="49" charset="0"/>
                <a:cs typeface="Consolas" pitchFamily="49" charset="0"/>
              </a:rPr>
              <a:t>}</a:t>
            </a:r>
          </a:p>
          <a:p>
            <a:pPr marL="0" indent="0">
              <a:lnSpc>
                <a:spcPts val="1600"/>
              </a:lnSpc>
              <a:buNone/>
            </a:pPr>
            <a:r>
              <a:rPr lang="en-US" sz="1800" dirty="0" smtClean="0">
                <a:latin typeface="Consolas" pitchFamily="49" charset="0"/>
                <a:cs typeface="Consolas" pitchFamily="49" charset="0"/>
              </a:rPr>
              <a:t>print(“input was “ + </a:t>
            </a:r>
          </a:p>
          <a:p>
            <a:pPr marL="0" indent="0">
              <a:lnSpc>
                <a:spcPts val="1600"/>
              </a:lnSpc>
              <a:buNone/>
            </a:pPr>
            <a:r>
              <a:rPr lang="en-US" sz="1800" dirty="0">
                <a:latin typeface="Consolas" pitchFamily="49" charset="0"/>
                <a:cs typeface="Consolas" pitchFamily="49" charset="0"/>
              </a:rPr>
              <a:t> </a:t>
            </a:r>
            <a:r>
              <a:rPr lang="en-US" sz="1800" dirty="0" smtClean="0">
                <a:latin typeface="Consolas" pitchFamily="49" charset="0"/>
                <a:cs typeface="Consolas" pitchFamily="49" charset="0"/>
              </a:rPr>
              <a:t> t + “ 5”)</a:t>
            </a:r>
          </a:p>
          <a:p>
            <a:pPr marL="0" indent="0">
              <a:lnSpc>
                <a:spcPts val="1600"/>
              </a:lnSpc>
              <a:buNone/>
            </a:pPr>
            <a:endParaRPr lang="en-US" sz="1800" dirty="0">
              <a:latin typeface="Courier New" pitchFamily="49" charset="0"/>
              <a:cs typeface="Courier New" pitchFamily="49" charset="0"/>
            </a:endParaRPr>
          </a:p>
        </p:txBody>
      </p:sp>
      <p:sp>
        <p:nvSpPr>
          <p:cNvPr id="2" name="Title 1"/>
          <p:cNvSpPr>
            <a:spLocks noGrp="1"/>
          </p:cNvSpPr>
          <p:nvPr>
            <p:ph type="title"/>
          </p:nvPr>
        </p:nvSpPr>
        <p:spPr/>
        <p:txBody>
          <a:bodyPr/>
          <a:lstStyle/>
          <a:p>
            <a:r>
              <a:rPr lang="en-US" dirty="0" smtClean="0"/>
              <a:t>CFG – Example</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20</a:t>
            </a:fld>
            <a:endParaRPr lang="en-US" dirty="0"/>
          </a:p>
        </p:txBody>
      </p:sp>
      <p:sp>
        <p:nvSpPr>
          <p:cNvPr id="6" name="Rounded Rectangle 5"/>
          <p:cNvSpPr/>
          <p:nvPr/>
        </p:nvSpPr>
        <p:spPr>
          <a:xfrm>
            <a:off x="5482154" y="3023267"/>
            <a:ext cx="2514600" cy="7620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sz="1600" dirty="0" smtClean="0">
                <a:solidFill>
                  <a:schemeClr val="bg1"/>
                </a:solidFill>
                <a:latin typeface="Consolas" pitchFamily="49" charset="0"/>
                <a:cs typeface="Consolas" pitchFamily="49" charset="0"/>
              </a:rPr>
              <a:t>a = </a:t>
            </a:r>
            <a:r>
              <a:rPr lang="en-US" sz="1600" dirty="0" err="1" smtClean="0">
                <a:solidFill>
                  <a:schemeClr val="bg1"/>
                </a:solidFill>
                <a:latin typeface="Consolas" pitchFamily="49" charset="0"/>
                <a:cs typeface="Consolas" pitchFamily="49" charset="0"/>
              </a:rPr>
              <a:t>readline</a:t>
            </a:r>
            <a:r>
              <a:rPr lang="en-US" sz="1600" dirty="0" smtClean="0">
                <a:solidFill>
                  <a:schemeClr val="bg1"/>
                </a:solidFill>
                <a:latin typeface="Consolas" pitchFamily="49" charset="0"/>
                <a:cs typeface="Consolas" pitchFamily="49" charset="0"/>
              </a:rPr>
              <a:t>();</a:t>
            </a:r>
          </a:p>
          <a:p>
            <a:pPr algn="ctr"/>
            <a:r>
              <a:rPr lang="en-US" sz="1600" dirty="0" smtClean="0">
                <a:solidFill>
                  <a:schemeClr val="bg1"/>
                </a:solidFill>
                <a:latin typeface="Consolas" pitchFamily="49" charset="0"/>
                <a:cs typeface="Consolas" pitchFamily="49" charset="0"/>
              </a:rPr>
              <a:t>x = 0</a:t>
            </a:r>
          </a:p>
          <a:p>
            <a:pPr algn="ctr"/>
            <a:r>
              <a:rPr lang="en-US" sz="1600" dirty="0">
                <a:solidFill>
                  <a:schemeClr val="bg1"/>
                </a:solidFill>
                <a:latin typeface="Consolas" pitchFamily="49" charset="0"/>
                <a:cs typeface="Consolas" pitchFamily="49" charset="0"/>
              </a:rPr>
              <a:t>i</a:t>
            </a:r>
            <a:r>
              <a:rPr lang="en-US" sz="1600" dirty="0" smtClean="0">
                <a:solidFill>
                  <a:schemeClr val="bg1"/>
                </a:solidFill>
                <a:latin typeface="Consolas" pitchFamily="49" charset="0"/>
                <a:cs typeface="Consolas" pitchFamily="49" charset="0"/>
              </a:rPr>
              <a:t>f (a &gt; 5)</a:t>
            </a:r>
          </a:p>
        </p:txBody>
      </p:sp>
      <p:sp>
        <p:nvSpPr>
          <p:cNvPr id="10" name="Rounded Rectangle 9"/>
          <p:cNvSpPr/>
          <p:nvPr/>
        </p:nvSpPr>
        <p:spPr>
          <a:xfrm>
            <a:off x="5482154" y="5517208"/>
            <a:ext cx="2514600" cy="3429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sz="1600" dirty="0" smtClean="0">
                <a:solidFill>
                  <a:schemeClr val="bg1"/>
                </a:solidFill>
                <a:latin typeface="Consolas" pitchFamily="49" charset="0"/>
                <a:cs typeface="Consolas" pitchFamily="49" charset="0"/>
              </a:rPr>
              <a:t>print ( … )</a:t>
            </a:r>
          </a:p>
        </p:txBody>
      </p:sp>
      <p:sp>
        <p:nvSpPr>
          <p:cNvPr id="12" name="Rounded Rectangle 11"/>
          <p:cNvSpPr/>
          <p:nvPr/>
        </p:nvSpPr>
        <p:spPr>
          <a:xfrm>
            <a:off x="7010400" y="4384537"/>
            <a:ext cx="1295400" cy="5334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sz="1600" dirty="0" smtClean="0">
                <a:solidFill>
                  <a:schemeClr val="bg1"/>
                </a:solidFill>
                <a:latin typeface="Consolas" pitchFamily="49" charset="0"/>
                <a:cs typeface="Consolas" pitchFamily="49" charset="0"/>
              </a:rPr>
              <a:t>t = “</a:t>
            </a:r>
            <a:r>
              <a:rPr lang="en-US" sz="1600" dirty="0" err="1" smtClean="0">
                <a:solidFill>
                  <a:schemeClr val="bg1"/>
                </a:solidFill>
                <a:latin typeface="Consolas" pitchFamily="49" charset="0"/>
                <a:cs typeface="Consolas" pitchFamily="49" charset="0"/>
              </a:rPr>
              <a:t>lte</a:t>
            </a:r>
            <a:r>
              <a:rPr lang="en-US" sz="1600" dirty="0" smtClean="0">
                <a:solidFill>
                  <a:schemeClr val="bg1"/>
                </a:solidFill>
                <a:latin typeface="Consolas" pitchFamily="49" charset="0"/>
                <a:cs typeface="Consolas" pitchFamily="49" charset="0"/>
              </a:rPr>
              <a:t>”</a:t>
            </a:r>
          </a:p>
          <a:p>
            <a:pPr algn="ctr"/>
            <a:r>
              <a:rPr lang="en-US" sz="1600" dirty="0" smtClean="0">
                <a:solidFill>
                  <a:schemeClr val="bg1"/>
                </a:solidFill>
                <a:latin typeface="Consolas" pitchFamily="49" charset="0"/>
                <a:cs typeface="Consolas" pitchFamily="49" charset="0"/>
              </a:rPr>
              <a:t>x = 7</a:t>
            </a:r>
          </a:p>
        </p:txBody>
      </p:sp>
      <p:sp>
        <p:nvSpPr>
          <p:cNvPr id="58" name="Rounded Rectangle 57"/>
          <p:cNvSpPr/>
          <p:nvPr/>
        </p:nvSpPr>
        <p:spPr>
          <a:xfrm>
            <a:off x="5181600" y="4384537"/>
            <a:ext cx="1295400" cy="5334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sz="1600" dirty="0" smtClean="0">
                <a:solidFill>
                  <a:schemeClr val="bg1"/>
                </a:solidFill>
                <a:latin typeface="Consolas" pitchFamily="49" charset="0"/>
                <a:cs typeface="Consolas" pitchFamily="49" charset="0"/>
              </a:rPr>
              <a:t>t = “</a:t>
            </a:r>
            <a:r>
              <a:rPr lang="en-US" sz="1600" dirty="0" err="1" smtClean="0">
                <a:solidFill>
                  <a:schemeClr val="bg1"/>
                </a:solidFill>
                <a:latin typeface="Consolas" pitchFamily="49" charset="0"/>
                <a:cs typeface="Consolas" pitchFamily="49" charset="0"/>
              </a:rPr>
              <a:t>gt</a:t>
            </a:r>
            <a:r>
              <a:rPr lang="en-US" sz="1600" dirty="0" smtClean="0">
                <a:solidFill>
                  <a:schemeClr val="bg1"/>
                </a:solidFill>
                <a:latin typeface="Consolas" pitchFamily="49" charset="0"/>
                <a:cs typeface="Consolas" pitchFamily="49" charset="0"/>
              </a:rPr>
              <a:t>”</a:t>
            </a:r>
          </a:p>
          <a:p>
            <a:pPr algn="ctr"/>
            <a:r>
              <a:rPr lang="en-US" sz="1600" dirty="0" smtClean="0">
                <a:solidFill>
                  <a:schemeClr val="bg1"/>
                </a:solidFill>
                <a:latin typeface="Consolas" pitchFamily="49" charset="0"/>
                <a:cs typeface="Consolas" pitchFamily="49" charset="0"/>
              </a:rPr>
              <a:t>x = 42</a:t>
            </a:r>
          </a:p>
        </p:txBody>
      </p:sp>
      <p:cxnSp>
        <p:nvCxnSpPr>
          <p:cNvPr id="16" name="Straight Arrow Connector 15"/>
          <p:cNvCxnSpPr>
            <a:stCxn id="6" idx="2"/>
            <a:endCxn id="58" idx="0"/>
          </p:cNvCxnSpPr>
          <p:nvPr/>
        </p:nvCxnSpPr>
        <p:spPr>
          <a:xfrm flipH="1">
            <a:off x="5829300" y="3785267"/>
            <a:ext cx="910154" cy="59927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6" idx="2"/>
            <a:endCxn id="12" idx="0"/>
          </p:cNvCxnSpPr>
          <p:nvPr/>
        </p:nvCxnSpPr>
        <p:spPr>
          <a:xfrm>
            <a:off x="6739454" y="3785267"/>
            <a:ext cx="918646" cy="59927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2" idx="2"/>
            <a:endCxn id="10" idx="0"/>
          </p:cNvCxnSpPr>
          <p:nvPr/>
        </p:nvCxnSpPr>
        <p:spPr>
          <a:xfrm flipH="1">
            <a:off x="6739454" y="4917937"/>
            <a:ext cx="918646" cy="599271"/>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58" idx="2"/>
            <a:endCxn id="10" idx="0"/>
          </p:cNvCxnSpPr>
          <p:nvPr/>
        </p:nvCxnSpPr>
        <p:spPr>
          <a:xfrm>
            <a:off x="5829300" y="4917937"/>
            <a:ext cx="910154" cy="599271"/>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607477" y="1295400"/>
            <a:ext cx="7929046" cy="1785104"/>
          </a:xfrm>
          <a:prstGeom prst="rect">
            <a:avLst/>
          </a:prstGeom>
          <a:noFill/>
        </p:spPr>
        <p:txBody>
          <a:bodyPr wrap="square" lIns="0" tIns="0" rIns="0" bIns="0" rtlCol="0" anchor="t" anchorCtr="0">
            <a:spAutoFit/>
          </a:bodyPr>
          <a:lstStyle/>
          <a:p>
            <a:pPr marL="292608" indent="-292608">
              <a:buFont typeface="Arial" pitchFamily="34" charset="0"/>
              <a:buChar char="•"/>
            </a:pPr>
            <a:r>
              <a:rPr lang="en-US" sz="2800" dirty="0">
                <a:solidFill>
                  <a:schemeClr val="tx1"/>
                </a:solidFill>
              </a:rPr>
              <a:t>each vertex </a:t>
            </a:r>
            <a:r>
              <a:rPr lang="en-US" sz="2800" i="1" dirty="0">
                <a:solidFill>
                  <a:schemeClr val="tx1"/>
                </a:solidFill>
              </a:rPr>
              <a:t>v</a:t>
            </a:r>
            <a:r>
              <a:rPr lang="en-US" sz="2800" i="1" baseline="-25000" dirty="0">
                <a:solidFill>
                  <a:schemeClr val="tx1"/>
                </a:solidFill>
              </a:rPr>
              <a:t>i</a:t>
            </a:r>
            <a:r>
              <a:rPr lang="en-US" sz="2800" dirty="0">
                <a:solidFill>
                  <a:schemeClr val="tx1"/>
                </a:solidFill>
              </a:rPr>
              <a:t> is a basic block, and</a:t>
            </a:r>
          </a:p>
          <a:p>
            <a:pPr marL="292608" indent="-292608">
              <a:buFont typeface="Arial" pitchFamily="34" charset="0"/>
              <a:buChar char="•"/>
            </a:pPr>
            <a:r>
              <a:rPr lang="en-US" sz="2800" dirty="0">
                <a:solidFill>
                  <a:schemeClr val="tx1"/>
                </a:solidFill>
              </a:rPr>
              <a:t>there is an edge (</a:t>
            </a:r>
            <a:r>
              <a:rPr lang="en-US" sz="2800" i="1" dirty="0">
                <a:solidFill>
                  <a:schemeClr val="tx1"/>
                </a:solidFill>
              </a:rPr>
              <a:t>v</a:t>
            </a:r>
            <a:r>
              <a:rPr lang="en-US" sz="2800" i="1" baseline="-25000" dirty="0">
                <a:solidFill>
                  <a:schemeClr val="tx1"/>
                </a:solidFill>
              </a:rPr>
              <a:t>i</a:t>
            </a:r>
            <a:r>
              <a:rPr lang="en-US" sz="2800" i="1" dirty="0">
                <a:solidFill>
                  <a:schemeClr val="tx1"/>
                </a:solidFill>
              </a:rPr>
              <a:t>, </a:t>
            </a:r>
            <a:r>
              <a:rPr lang="en-US" sz="2800" i="1" dirty="0" err="1">
                <a:solidFill>
                  <a:schemeClr val="tx1"/>
                </a:solidFill>
              </a:rPr>
              <a:t>v</a:t>
            </a:r>
            <a:r>
              <a:rPr lang="en-US" sz="2800" i="1" baseline="-25000" dirty="0" err="1">
                <a:solidFill>
                  <a:schemeClr val="tx1"/>
                </a:solidFill>
              </a:rPr>
              <a:t>j</a:t>
            </a:r>
            <a:r>
              <a:rPr lang="en-US" sz="2800" i="1" dirty="0">
                <a:solidFill>
                  <a:schemeClr val="tx1"/>
                </a:solidFill>
              </a:rPr>
              <a:t>)</a:t>
            </a:r>
            <a:r>
              <a:rPr lang="en-US" sz="2800" dirty="0">
                <a:solidFill>
                  <a:schemeClr val="tx1"/>
                </a:solidFill>
              </a:rPr>
              <a:t> if there </a:t>
            </a:r>
            <a:r>
              <a:rPr lang="en-US" sz="2800" b="1" i="1" dirty="0">
                <a:solidFill>
                  <a:schemeClr val="tx1"/>
                </a:solidFill>
              </a:rPr>
              <a:t>may</a:t>
            </a:r>
            <a:r>
              <a:rPr lang="en-US" sz="2800" dirty="0">
                <a:solidFill>
                  <a:schemeClr val="tx1"/>
                </a:solidFill>
              </a:rPr>
              <a:t> be a </a:t>
            </a:r>
            <a:r>
              <a:rPr lang="en-US" sz="2800" dirty="0" smtClean="0">
                <a:solidFill>
                  <a:schemeClr val="tx1"/>
                </a:solidFill>
              </a:rPr>
              <a:t>transfer</a:t>
            </a:r>
            <a:br>
              <a:rPr lang="en-US" sz="2800" dirty="0" smtClean="0">
                <a:solidFill>
                  <a:schemeClr val="tx1"/>
                </a:solidFill>
              </a:rPr>
            </a:br>
            <a:r>
              <a:rPr lang="en-US" sz="2800" dirty="0" smtClean="0">
                <a:solidFill>
                  <a:schemeClr val="tx1"/>
                </a:solidFill>
              </a:rPr>
              <a:t>of control </a:t>
            </a:r>
            <a:r>
              <a:rPr lang="en-US" sz="2800" dirty="0">
                <a:solidFill>
                  <a:schemeClr val="tx1"/>
                </a:solidFill>
              </a:rPr>
              <a:t>from block </a:t>
            </a:r>
            <a:r>
              <a:rPr lang="en-US" sz="2800" i="1" dirty="0">
                <a:solidFill>
                  <a:schemeClr val="tx1"/>
                </a:solidFill>
              </a:rPr>
              <a:t>v</a:t>
            </a:r>
            <a:r>
              <a:rPr lang="en-US" sz="2800" i="1" baseline="-25000" dirty="0">
                <a:solidFill>
                  <a:schemeClr val="tx1"/>
                </a:solidFill>
              </a:rPr>
              <a:t>i</a:t>
            </a:r>
            <a:r>
              <a:rPr lang="en-US" sz="2800" i="1" dirty="0">
                <a:solidFill>
                  <a:schemeClr val="tx1"/>
                </a:solidFill>
              </a:rPr>
              <a:t> </a:t>
            </a:r>
            <a:r>
              <a:rPr lang="en-US" sz="2800" dirty="0">
                <a:solidFill>
                  <a:schemeClr val="tx1"/>
                </a:solidFill>
              </a:rPr>
              <a:t>to block</a:t>
            </a:r>
            <a:r>
              <a:rPr lang="en-US" sz="2800" i="1" dirty="0">
                <a:solidFill>
                  <a:schemeClr val="tx1"/>
                </a:solidFill>
              </a:rPr>
              <a:t> </a:t>
            </a:r>
            <a:r>
              <a:rPr lang="en-US" sz="2800" i="1" dirty="0" err="1">
                <a:solidFill>
                  <a:schemeClr val="tx1"/>
                </a:solidFill>
              </a:rPr>
              <a:t>v</a:t>
            </a:r>
            <a:r>
              <a:rPr lang="en-US" sz="2800" i="1" baseline="-25000" dirty="0" err="1">
                <a:solidFill>
                  <a:schemeClr val="tx1"/>
                </a:solidFill>
              </a:rPr>
              <a:t>j</a:t>
            </a:r>
            <a:r>
              <a:rPr lang="en-US" sz="2800" dirty="0">
                <a:solidFill>
                  <a:schemeClr val="tx1"/>
                </a:solidFill>
              </a:rPr>
              <a:t>.</a:t>
            </a:r>
          </a:p>
          <a:p>
            <a:endParaRPr lang="en-US" sz="3200" dirty="0" smtClean="0">
              <a:solidFill>
                <a:schemeClr val="tx1"/>
              </a:solidFill>
            </a:endParaRPr>
          </a:p>
        </p:txBody>
      </p:sp>
    </p:spTree>
    <p:custDataLst>
      <p:tags r:id="rId1"/>
    </p:custDataLst>
    <p:extLst>
      <p:ext uri="{BB962C8B-B14F-4D97-AF65-F5344CB8AC3E}">
        <p14:creationId xmlns:p14="http://schemas.microsoft.com/office/powerpoint/2010/main" val="3982115907"/>
      </p:ext>
    </p:extLst>
  </p:cSld>
  <p:clrMapOvr>
    <a:masterClrMapping/>
  </p:clrMapOvr>
  <mc:AlternateContent xmlns:mc="http://schemas.openxmlformats.org/markup-compatibility/2006" xmlns:p14="http://schemas.microsoft.com/office/powerpoint/2010/main">
    <mc:Choice Requires="p14">
      <p:transition spd="slow" p14:dur="2000" advTm="34975"/>
    </mc:Choice>
    <mc:Fallback xmlns="">
      <p:transition spd="slow" advTm="349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6" grpId="0" animBg="1"/>
      <p:bldP spid="48" grpId="0" animBg="1"/>
      <p:bldP spid="47" grpId="0" animBg="1"/>
      <p:bldP spid="6" grpId="0" animBg="1"/>
      <p:bldP spid="10" grpId="0" animBg="1"/>
      <p:bldP spid="12" grpId="0" animBg="1"/>
      <p:bldP spid="5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Call Graph</a:t>
            </a:r>
            <a:endParaRPr lang="en-US" dirty="0"/>
          </a:p>
        </p:txBody>
      </p:sp>
      <p:sp>
        <p:nvSpPr>
          <p:cNvPr id="3" name="Content Placeholder 2"/>
          <p:cNvSpPr>
            <a:spLocks noGrp="1"/>
          </p:cNvSpPr>
          <p:nvPr>
            <p:ph idx="1"/>
          </p:nvPr>
        </p:nvSpPr>
        <p:spPr/>
        <p:txBody>
          <a:bodyPr/>
          <a:lstStyle/>
          <a:p>
            <a:pPr marL="0" indent="0">
              <a:buNone/>
            </a:pPr>
            <a:r>
              <a:rPr lang="en-US" dirty="0" smtClean="0"/>
              <a:t>Nodes are functions. There is an edge </a:t>
            </a:r>
            <a:r>
              <a:rPr lang="en-US" i="1" dirty="0" smtClean="0"/>
              <a:t>(v</a:t>
            </a:r>
            <a:r>
              <a:rPr lang="en-US" i="1" baseline="-25000" dirty="0" smtClean="0"/>
              <a:t>i</a:t>
            </a:r>
            <a:r>
              <a:rPr lang="en-US" i="1" dirty="0" smtClean="0"/>
              <a:t>, </a:t>
            </a:r>
            <a:r>
              <a:rPr lang="en-US" i="1" dirty="0" err="1" smtClean="0"/>
              <a:t>v</a:t>
            </a:r>
            <a:r>
              <a:rPr lang="en-US" i="1" baseline="-25000" dirty="0" err="1" smtClean="0"/>
              <a:t>j</a:t>
            </a:r>
            <a:r>
              <a:rPr lang="en-US" i="1" dirty="0" smtClean="0"/>
              <a:t>)</a:t>
            </a:r>
            <a:r>
              <a:rPr lang="en-US" dirty="0" smtClean="0"/>
              <a:t> if function </a:t>
            </a:r>
            <a:r>
              <a:rPr lang="en-US" i="1" dirty="0" smtClean="0"/>
              <a:t>v</a:t>
            </a:r>
            <a:r>
              <a:rPr lang="en-US" i="1" baseline="-25000" dirty="0" smtClean="0"/>
              <a:t>i</a:t>
            </a:r>
            <a:r>
              <a:rPr lang="en-US" dirty="0" smtClean="0"/>
              <a:t> calls function </a:t>
            </a:r>
            <a:r>
              <a:rPr lang="en-US" i="1" dirty="0" err="1" smtClean="0"/>
              <a:t>v</a:t>
            </a:r>
            <a:r>
              <a:rPr lang="en-US" i="1" baseline="-25000" dirty="0" err="1" smtClean="0"/>
              <a:t>j</a:t>
            </a:r>
            <a:r>
              <a:rPr lang="en-US" dirty="0" smtClean="0"/>
              <a:t>.</a:t>
            </a:r>
            <a:endParaRPr lang="en-US" baseline="-25000" dirty="0" smtClean="0"/>
          </a:p>
        </p:txBody>
      </p:sp>
      <p:sp>
        <p:nvSpPr>
          <p:cNvPr id="4" name="TextBox 3"/>
          <p:cNvSpPr txBox="1"/>
          <p:nvPr/>
        </p:nvSpPr>
        <p:spPr>
          <a:xfrm>
            <a:off x="700647" y="2774853"/>
            <a:ext cx="3218600" cy="1631216"/>
          </a:xfrm>
          <a:prstGeom prst="rect">
            <a:avLst/>
          </a:prstGeom>
          <a:noFill/>
        </p:spPr>
        <p:txBody>
          <a:bodyPr wrap="square" rtlCol="0">
            <a:spAutoFit/>
          </a:bodyPr>
          <a:lstStyle/>
          <a:p>
            <a:r>
              <a:rPr lang="en-US" sz="2000" dirty="0" smtClean="0">
                <a:solidFill>
                  <a:schemeClr val="tx1"/>
                </a:solidFill>
                <a:latin typeface="Courier New" pitchFamily="49" charset="0"/>
                <a:cs typeface="Courier New" pitchFamily="49" charset="0"/>
              </a:rPr>
              <a:t>void orange()</a:t>
            </a:r>
          </a:p>
          <a:p>
            <a:r>
              <a:rPr lang="en-US" sz="2000" dirty="0" smtClean="0">
                <a:solidFill>
                  <a:schemeClr val="tx1"/>
                </a:solidFill>
                <a:latin typeface="Courier New" pitchFamily="49" charset="0"/>
                <a:cs typeface="Courier New" pitchFamily="49" charset="0"/>
              </a:rPr>
              <a:t>{</a:t>
            </a:r>
          </a:p>
          <a:p>
            <a:r>
              <a:rPr lang="en-US" sz="2000" dirty="0" smtClean="0">
                <a:solidFill>
                  <a:schemeClr val="tx1"/>
                </a:solidFill>
                <a:latin typeface="Courier New" pitchFamily="49" charset="0"/>
                <a:cs typeface="Courier New" pitchFamily="49" charset="0"/>
              </a:rPr>
              <a:t>  green</a:t>
            </a:r>
            <a:r>
              <a:rPr lang="en-US" sz="2000" dirty="0">
                <a:solidFill>
                  <a:schemeClr val="tx1"/>
                </a:solidFill>
                <a:latin typeface="Courier New" pitchFamily="49" charset="0"/>
                <a:cs typeface="Courier New" pitchFamily="49" charset="0"/>
              </a:rPr>
              <a:t>();</a:t>
            </a:r>
            <a:endParaRPr lang="en-US" sz="2000" dirty="0" smtClean="0">
              <a:solidFill>
                <a:schemeClr val="tx1"/>
              </a:solidFill>
              <a:latin typeface="Courier New" pitchFamily="49" charset="0"/>
              <a:cs typeface="Courier New" pitchFamily="49" charset="0"/>
            </a:endParaRPr>
          </a:p>
          <a:p>
            <a:r>
              <a:rPr lang="en-US" sz="2000" dirty="0">
                <a:solidFill>
                  <a:schemeClr val="tx1"/>
                </a:solidFill>
                <a:latin typeface="Courier New" pitchFamily="49" charset="0"/>
                <a:cs typeface="Courier New" pitchFamily="49" charset="0"/>
              </a:rPr>
              <a:t> </a:t>
            </a:r>
            <a:r>
              <a:rPr lang="en-US" sz="2000" dirty="0" smtClean="0">
                <a:solidFill>
                  <a:schemeClr val="tx1"/>
                </a:solidFill>
                <a:latin typeface="Courier New" pitchFamily="49" charset="0"/>
                <a:cs typeface="Courier New" pitchFamily="49" charset="0"/>
              </a:rPr>
              <a:t> red();</a:t>
            </a:r>
            <a:br>
              <a:rPr lang="en-US" sz="2000" dirty="0" smtClean="0">
                <a:solidFill>
                  <a:schemeClr val="tx1"/>
                </a:solidFill>
                <a:latin typeface="Courier New" pitchFamily="49" charset="0"/>
                <a:cs typeface="Courier New" pitchFamily="49" charset="0"/>
              </a:rPr>
            </a:br>
            <a:r>
              <a:rPr lang="en-US" sz="2000" dirty="0" smtClean="0">
                <a:solidFill>
                  <a:schemeClr val="tx1"/>
                </a:solidFill>
                <a:latin typeface="Courier New" pitchFamily="49" charset="0"/>
                <a:cs typeface="Courier New" pitchFamily="49" charset="0"/>
              </a:rPr>
              <a:t>}</a:t>
            </a:r>
            <a:endParaRPr lang="en-US" sz="2000" dirty="0">
              <a:solidFill>
                <a:schemeClr val="tx1"/>
              </a:solidFill>
              <a:latin typeface="Courier New" pitchFamily="49" charset="0"/>
              <a:cs typeface="Courier New" pitchFamily="49" charset="0"/>
            </a:endParaRPr>
          </a:p>
        </p:txBody>
      </p:sp>
      <p:sp>
        <p:nvSpPr>
          <p:cNvPr id="5" name="TextBox 4"/>
          <p:cNvSpPr txBox="1"/>
          <p:nvPr/>
        </p:nvSpPr>
        <p:spPr>
          <a:xfrm>
            <a:off x="3238411" y="2774853"/>
            <a:ext cx="1747517" cy="1323439"/>
          </a:xfrm>
          <a:prstGeom prst="rect">
            <a:avLst/>
          </a:prstGeom>
          <a:noFill/>
        </p:spPr>
        <p:txBody>
          <a:bodyPr wrap="square" rtlCol="0">
            <a:spAutoFit/>
          </a:bodyPr>
          <a:lstStyle/>
          <a:p>
            <a:r>
              <a:rPr lang="en-US" sz="2000" dirty="0" smtClean="0">
                <a:solidFill>
                  <a:schemeClr val="tx1"/>
                </a:solidFill>
                <a:latin typeface="Courier New" pitchFamily="49" charset="0"/>
                <a:cs typeface="Courier New" pitchFamily="49" charset="0"/>
              </a:rPr>
              <a:t>void red()</a:t>
            </a:r>
          </a:p>
          <a:p>
            <a:r>
              <a:rPr lang="en-US" sz="2000" dirty="0" smtClean="0">
                <a:solidFill>
                  <a:schemeClr val="tx1"/>
                </a:solidFill>
                <a:latin typeface="Courier New" pitchFamily="49" charset="0"/>
                <a:cs typeface="Courier New" pitchFamily="49" charset="0"/>
              </a:rPr>
              <a:t>{</a:t>
            </a:r>
          </a:p>
          <a:p>
            <a:r>
              <a:rPr lang="en-US" sz="2000" dirty="0" smtClean="0">
                <a:solidFill>
                  <a:schemeClr val="tx1"/>
                </a:solidFill>
                <a:latin typeface="Courier New" pitchFamily="49" charset="0"/>
                <a:cs typeface="Courier New" pitchFamily="49" charset="0"/>
              </a:rPr>
              <a:t>...</a:t>
            </a:r>
          </a:p>
          <a:p>
            <a:r>
              <a:rPr lang="en-US" sz="2000" dirty="0" smtClean="0">
                <a:solidFill>
                  <a:schemeClr val="tx1"/>
                </a:solidFill>
                <a:latin typeface="Courier New" pitchFamily="49" charset="0"/>
                <a:cs typeface="Courier New" pitchFamily="49" charset="0"/>
              </a:rPr>
              <a:t>}</a:t>
            </a:r>
            <a:endParaRPr lang="en-US" sz="2000" dirty="0">
              <a:solidFill>
                <a:schemeClr val="tx1"/>
              </a:solidFill>
              <a:latin typeface="Courier New" pitchFamily="49" charset="0"/>
              <a:cs typeface="Courier New" pitchFamily="49" charset="0"/>
            </a:endParaRPr>
          </a:p>
        </p:txBody>
      </p:sp>
      <p:sp>
        <p:nvSpPr>
          <p:cNvPr id="6" name="TextBox 5"/>
          <p:cNvSpPr txBox="1"/>
          <p:nvPr/>
        </p:nvSpPr>
        <p:spPr>
          <a:xfrm>
            <a:off x="5774730" y="2774853"/>
            <a:ext cx="3218600" cy="1631216"/>
          </a:xfrm>
          <a:prstGeom prst="rect">
            <a:avLst/>
          </a:prstGeom>
          <a:noFill/>
        </p:spPr>
        <p:txBody>
          <a:bodyPr wrap="square" rtlCol="0">
            <a:spAutoFit/>
          </a:bodyPr>
          <a:lstStyle/>
          <a:p>
            <a:r>
              <a:rPr lang="en-US" sz="2000" dirty="0" smtClean="0">
                <a:solidFill>
                  <a:schemeClr val="tx1"/>
                </a:solidFill>
                <a:latin typeface="Courier New" pitchFamily="49" charset="0"/>
                <a:cs typeface="Courier New" pitchFamily="49" charset="0"/>
              </a:rPr>
              <a:t>void green()</a:t>
            </a:r>
          </a:p>
          <a:p>
            <a:r>
              <a:rPr lang="en-US" sz="2000" dirty="0" smtClean="0">
                <a:solidFill>
                  <a:schemeClr val="tx1"/>
                </a:solidFill>
                <a:latin typeface="Courier New" pitchFamily="49" charset="0"/>
                <a:cs typeface="Courier New" pitchFamily="49" charset="0"/>
              </a:rPr>
              <a:t>{</a:t>
            </a:r>
          </a:p>
          <a:p>
            <a:r>
              <a:rPr lang="en-US" sz="2000" dirty="0">
                <a:solidFill>
                  <a:schemeClr val="tx1"/>
                </a:solidFill>
                <a:latin typeface="Courier New" pitchFamily="49" charset="0"/>
                <a:cs typeface="Courier New" pitchFamily="49" charset="0"/>
              </a:rPr>
              <a:t> </a:t>
            </a:r>
            <a:r>
              <a:rPr lang="en-US" sz="2000" dirty="0" smtClean="0">
                <a:solidFill>
                  <a:schemeClr val="tx1"/>
                </a:solidFill>
                <a:latin typeface="Courier New" pitchFamily="49" charset="0"/>
                <a:cs typeface="Courier New" pitchFamily="49" charset="0"/>
              </a:rPr>
              <a:t> green();</a:t>
            </a:r>
          </a:p>
          <a:p>
            <a:r>
              <a:rPr lang="en-US" sz="2000" dirty="0">
                <a:solidFill>
                  <a:schemeClr val="tx1"/>
                </a:solidFill>
                <a:latin typeface="Courier New" pitchFamily="49" charset="0"/>
                <a:cs typeface="Courier New" pitchFamily="49" charset="0"/>
              </a:rPr>
              <a:t> </a:t>
            </a:r>
            <a:r>
              <a:rPr lang="en-US" sz="2000" dirty="0" smtClean="0">
                <a:solidFill>
                  <a:schemeClr val="tx1"/>
                </a:solidFill>
                <a:latin typeface="Courier New" pitchFamily="49" charset="0"/>
                <a:cs typeface="Courier New" pitchFamily="49" charset="0"/>
              </a:rPr>
              <a:t> orange();</a:t>
            </a:r>
          </a:p>
          <a:p>
            <a:r>
              <a:rPr lang="en-US" sz="2000" dirty="0" smtClean="0">
                <a:solidFill>
                  <a:schemeClr val="tx1"/>
                </a:solidFill>
                <a:latin typeface="Courier New" pitchFamily="49" charset="0"/>
                <a:cs typeface="Courier New" pitchFamily="49" charset="0"/>
              </a:rPr>
              <a:t>}</a:t>
            </a:r>
            <a:endParaRPr lang="en-US" sz="2000" dirty="0">
              <a:solidFill>
                <a:schemeClr val="tx1"/>
              </a:solidFill>
              <a:latin typeface="Courier New" pitchFamily="49" charset="0"/>
              <a:cs typeface="Courier New" pitchFamily="49" charset="0"/>
            </a:endParaRPr>
          </a:p>
        </p:txBody>
      </p:sp>
      <p:sp>
        <p:nvSpPr>
          <p:cNvPr id="12" name="Slide Number Placeholder 11"/>
          <p:cNvSpPr>
            <a:spLocks noGrp="1"/>
          </p:cNvSpPr>
          <p:nvPr>
            <p:ph type="sldNum" sz="quarter" idx="12"/>
          </p:nvPr>
        </p:nvSpPr>
        <p:spPr/>
        <p:txBody>
          <a:bodyPr/>
          <a:lstStyle/>
          <a:p>
            <a:fld id="{B747839D-A323-47F3-909F-548499399628}" type="slidenum">
              <a:rPr lang="en-US" smtClean="0"/>
              <a:t>21</a:t>
            </a:fld>
            <a:endParaRPr lang="en-US"/>
          </a:p>
        </p:txBody>
      </p:sp>
      <p:sp>
        <p:nvSpPr>
          <p:cNvPr id="7" name="Rounded Rectangle 6"/>
          <p:cNvSpPr/>
          <p:nvPr/>
        </p:nvSpPr>
        <p:spPr>
          <a:xfrm>
            <a:off x="983348" y="5429478"/>
            <a:ext cx="1576457" cy="83193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o</a:t>
            </a:r>
            <a:r>
              <a:rPr lang="en-US" sz="2800" dirty="0" smtClean="0"/>
              <a:t>range</a:t>
            </a:r>
          </a:p>
        </p:txBody>
      </p:sp>
      <p:sp>
        <p:nvSpPr>
          <p:cNvPr id="8" name="Rounded Rectangle 7"/>
          <p:cNvSpPr/>
          <p:nvPr/>
        </p:nvSpPr>
        <p:spPr>
          <a:xfrm>
            <a:off x="3566119" y="5429478"/>
            <a:ext cx="1576457" cy="831936"/>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r</a:t>
            </a:r>
            <a:r>
              <a:rPr lang="en-US" sz="2800" dirty="0" smtClean="0"/>
              <a:t>ed</a:t>
            </a:r>
          </a:p>
        </p:txBody>
      </p:sp>
      <p:sp>
        <p:nvSpPr>
          <p:cNvPr id="10" name="Freeform 9"/>
          <p:cNvSpPr/>
          <p:nvPr/>
        </p:nvSpPr>
        <p:spPr>
          <a:xfrm>
            <a:off x="2249603" y="5072580"/>
            <a:ext cx="1515536" cy="358736"/>
          </a:xfrm>
          <a:custGeom>
            <a:avLst/>
            <a:gdLst>
              <a:gd name="connsiteX0" fmla="*/ 0 w 2633032"/>
              <a:gd name="connsiteY0" fmla="*/ 517793 h 517793"/>
              <a:gd name="connsiteX1" fmla="*/ 1322024 w 2633032"/>
              <a:gd name="connsiteY1" fmla="*/ 0 h 517793"/>
              <a:gd name="connsiteX2" fmla="*/ 2633032 w 2633032"/>
              <a:gd name="connsiteY2" fmla="*/ 517793 h 517793"/>
            </a:gdLst>
            <a:ahLst/>
            <a:cxnLst>
              <a:cxn ang="0">
                <a:pos x="connsiteX0" y="connsiteY0"/>
              </a:cxn>
              <a:cxn ang="0">
                <a:pos x="connsiteX1" y="connsiteY1"/>
              </a:cxn>
              <a:cxn ang="0">
                <a:pos x="connsiteX2" y="connsiteY2"/>
              </a:cxn>
            </a:cxnLst>
            <a:rect l="l" t="t" r="r" b="b"/>
            <a:pathLst>
              <a:path w="2633032" h="517793">
                <a:moveTo>
                  <a:pt x="0" y="517793"/>
                </a:moveTo>
                <a:cubicBezTo>
                  <a:pt x="441592" y="258896"/>
                  <a:pt x="883185" y="0"/>
                  <a:pt x="1322024" y="0"/>
                </a:cubicBezTo>
                <a:cubicBezTo>
                  <a:pt x="1760863" y="0"/>
                  <a:pt x="2196947" y="258896"/>
                  <a:pt x="2633032" y="517793"/>
                </a:cubicBezTo>
              </a:path>
            </a:pathLst>
          </a:custGeom>
          <a:ln>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Rounded Rectangle 8"/>
          <p:cNvSpPr/>
          <p:nvPr/>
        </p:nvSpPr>
        <p:spPr>
          <a:xfrm>
            <a:off x="6126996" y="5451371"/>
            <a:ext cx="1576457" cy="831936"/>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t>g</a:t>
            </a:r>
            <a:r>
              <a:rPr lang="en-US" sz="2800" dirty="0" smtClean="0"/>
              <a:t>reen</a:t>
            </a:r>
          </a:p>
        </p:txBody>
      </p:sp>
      <p:sp>
        <p:nvSpPr>
          <p:cNvPr id="14" name="Arc 13"/>
          <p:cNvSpPr/>
          <p:nvPr/>
        </p:nvSpPr>
        <p:spPr>
          <a:xfrm>
            <a:off x="7246253" y="4974116"/>
            <a:ext cx="914400" cy="914400"/>
          </a:xfrm>
          <a:prstGeom prst="arc">
            <a:avLst>
              <a:gd name="adj1" fmla="val 10755932"/>
              <a:gd name="adj2" fmla="val 5551564"/>
            </a:avLst>
          </a:prstGeom>
          <a:ln w="28575" cap="rnd" cmpd="sng">
            <a:solidFill>
              <a:schemeClr val="accent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2167693" y="6257581"/>
            <a:ext cx="4472848" cy="396727"/>
          </a:xfrm>
          <a:custGeom>
            <a:avLst/>
            <a:gdLst>
              <a:gd name="connsiteX0" fmla="*/ 4472848 w 4472848"/>
              <a:gd name="connsiteY0" fmla="*/ 33050 h 396727"/>
              <a:gd name="connsiteX1" fmla="*/ 2082188 w 4472848"/>
              <a:gd name="connsiteY1" fmla="*/ 396607 h 396727"/>
              <a:gd name="connsiteX2" fmla="*/ 0 w 4472848"/>
              <a:gd name="connsiteY2" fmla="*/ 0 h 396727"/>
            </a:gdLst>
            <a:ahLst/>
            <a:cxnLst>
              <a:cxn ang="0">
                <a:pos x="connsiteX0" y="connsiteY0"/>
              </a:cxn>
              <a:cxn ang="0">
                <a:pos x="connsiteX1" y="connsiteY1"/>
              </a:cxn>
              <a:cxn ang="0">
                <a:pos x="connsiteX2" y="connsiteY2"/>
              </a:cxn>
            </a:cxnLst>
            <a:rect l="l" t="t" r="r" b="b"/>
            <a:pathLst>
              <a:path w="4472848" h="396727">
                <a:moveTo>
                  <a:pt x="4472848" y="33050"/>
                </a:moveTo>
                <a:cubicBezTo>
                  <a:pt x="3650255" y="217582"/>
                  <a:pt x="2827663" y="402115"/>
                  <a:pt x="2082188" y="396607"/>
                </a:cubicBezTo>
                <a:cubicBezTo>
                  <a:pt x="1336713" y="391099"/>
                  <a:pt x="668356" y="195549"/>
                  <a:pt x="0" y="0"/>
                </a:cubicBezTo>
              </a:path>
            </a:pathLst>
          </a:custGeom>
          <a:ln>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1815153" y="4538927"/>
            <a:ext cx="4594034" cy="914422"/>
          </a:xfrm>
          <a:custGeom>
            <a:avLst/>
            <a:gdLst>
              <a:gd name="connsiteX0" fmla="*/ 0 w 4594034"/>
              <a:gd name="connsiteY0" fmla="*/ 892389 h 914422"/>
              <a:gd name="connsiteX1" fmla="*/ 1806767 w 4594034"/>
              <a:gd name="connsiteY1" fmla="*/ 22 h 914422"/>
              <a:gd name="connsiteX2" fmla="*/ 4594034 w 4594034"/>
              <a:gd name="connsiteY2" fmla="*/ 914422 h 914422"/>
            </a:gdLst>
            <a:ahLst/>
            <a:cxnLst>
              <a:cxn ang="0">
                <a:pos x="connsiteX0" y="connsiteY0"/>
              </a:cxn>
              <a:cxn ang="0">
                <a:pos x="connsiteX1" y="connsiteY1"/>
              </a:cxn>
              <a:cxn ang="0">
                <a:pos x="connsiteX2" y="connsiteY2"/>
              </a:cxn>
            </a:cxnLst>
            <a:rect l="l" t="t" r="r" b="b"/>
            <a:pathLst>
              <a:path w="4594034" h="914422">
                <a:moveTo>
                  <a:pt x="0" y="892389"/>
                </a:moveTo>
                <a:cubicBezTo>
                  <a:pt x="520547" y="444369"/>
                  <a:pt x="1041095" y="-3650"/>
                  <a:pt x="1806767" y="22"/>
                </a:cubicBezTo>
                <a:cubicBezTo>
                  <a:pt x="2572439" y="3694"/>
                  <a:pt x="3583236" y="459058"/>
                  <a:pt x="4594034" y="914422"/>
                </a:cubicBezTo>
              </a:path>
            </a:pathLst>
          </a:custGeom>
          <a:ln>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Right Arrow 24"/>
          <p:cNvSpPr/>
          <p:nvPr/>
        </p:nvSpPr>
        <p:spPr>
          <a:xfrm>
            <a:off x="319647" y="3436572"/>
            <a:ext cx="762000" cy="359580"/>
          </a:xfrm>
          <a:prstGeom prst="rightArrow">
            <a:avLst/>
          </a:prstGeom>
          <a:solidFill>
            <a:schemeClr val="accent1"/>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27" name="Right Arrow 26"/>
          <p:cNvSpPr/>
          <p:nvPr/>
        </p:nvSpPr>
        <p:spPr>
          <a:xfrm>
            <a:off x="319647" y="3738712"/>
            <a:ext cx="762000" cy="359580"/>
          </a:xfrm>
          <a:prstGeom prst="rightArrow">
            <a:avLst/>
          </a:prstGeom>
          <a:solidFill>
            <a:schemeClr val="accent1"/>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28" name="Right Arrow 27"/>
          <p:cNvSpPr/>
          <p:nvPr/>
        </p:nvSpPr>
        <p:spPr>
          <a:xfrm>
            <a:off x="5257457" y="3436572"/>
            <a:ext cx="762000" cy="359580"/>
          </a:xfrm>
          <a:prstGeom prst="rightArrow">
            <a:avLst/>
          </a:prstGeom>
          <a:solidFill>
            <a:schemeClr val="accent1"/>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29" name="Right Arrow 28"/>
          <p:cNvSpPr/>
          <p:nvPr/>
        </p:nvSpPr>
        <p:spPr>
          <a:xfrm>
            <a:off x="5257457" y="3736162"/>
            <a:ext cx="762000" cy="359580"/>
          </a:xfrm>
          <a:prstGeom prst="rightArrow">
            <a:avLst/>
          </a:prstGeom>
          <a:solidFill>
            <a:schemeClr val="accent1"/>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Tree>
    <p:custDataLst>
      <p:tags r:id="rId1"/>
    </p:custDataLst>
    <p:extLst>
      <p:ext uri="{BB962C8B-B14F-4D97-AF65-F5344CB8AC3E}">
        <p14:creationId xmlns:p14="http://schemas.microsoft.com/office/powerpoint/2010/main" val="2278198168"/>
      </p:ext>
    </p:extLst>
  </p:cSld>
  <p:clrMapOvr>
    <a:masterClrMapping/>
  </p:clrMapOvr>
  <mc:AlternateContent xmlns:mc="http://schemas.openxmlformats.org/markup-compatibility/2006" xmlns:p14="http://schemas.microsoft.com/office/powerpoint/2010/main">
    <mc:Choice Requires="p14">
      <p:transition spd="slow" p14:dur="2000" advTm="39888"/>
    </mc:Choice>
    <mc:Fallback xmlns="">
      <p:transition spd="slow" advTm="398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2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2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19" grpId="0" animBg="1"/>
      <p:bldP spid="25" grpId="0" animBg="1"/>
      <p:bldP spid="25" grpId="1" animBg="1"/>
      <p:bldP spid="27" grpId="0" animBg="1"/>
      <p:bldP spid="27" grpId="1" animBg="1"/>
      <p:bldP spid="28" grpId="0" animBg="1"/>
      <p:bldP spid="28" grpId="1" animBg="1"/>
      <p:bldP spid="29" grpId="0" animBg="1"/>
      <p:bldP spid="2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1787526" y="2984083"/>
            <a:ext cx="4556124" cy="1740317"/>
          </a:xfrm>
          <a:custGeom>
            <a:avLst/>
            <a:gdLst>
              <a:gd name="connsiteX0" fmla="*/ 4826000 w 4826000"/>
              <a:gd name="connsiteY0" fmla="*/ 1714023 h 1714023"/>
              <a:gd name="connsiteX1" fmla="*/ 2247900 w 4826000"/>
              <a:gd name="connsiteY1" fmla="*/ 24923 h 1714023"/>
              <a:gd name="connsiteX2" fmla="*/ 0 w 4826000"/>
              <a:gd name="connsiteY2" fmla="*/ 659923 h 1714023"/>
              <a:gd name="connsiteX3" fmla="*/ 0 w 4826000"/>
              <a:gd name="connsiteY3" fmla="*/ 659923 h 1714023"/>
            </a:gdLst>
            <a:ahLst/>
            <a:cxnLst>
              <a:cxn ang="0">
                <a:pos x="connsiteX0" y="connsiteY0"/>
              </a:cxn>
              <a:cxn ang="0">
                <a:pos x="connsiteX1" y="connsiteY1"/>
              </a:cxn>
              <a:cxn ang="0">
                <a:pos x="connsiteX2" y="connsiteY2"/>
              </a:cxn>
              <a:cxn ang="0">
                <a:pos x="connsiteX3" y="connsiteY3"/>
              </a:cxn>
            </a:cxnLst>
            <a:rect l="l" t="t" r="r" b="b"/>
            <a:pathLst>
              <a:path w="4826000" h="1714023">
                <a:moveTo>
                  <a:pt x="4826000" y="1714023"/>
                </a:moveTo>
                <a:cubicBezTo>
                  <a:pt x="3939116" y="957314"/>
                  <a:pt x="3052233" y="200606"/>
                  <a:pt x="2247900" y="24923"/>
                </a:cubicBezTo>
                <a:cubicBezTo>
                  <a:pt x="1443567" y="-150760"/>
                  <a:pt x="0" y="659923"/>
                  <a:pt x="0" y="659923"/>
                </a:cubicBezTo>
                <a:lnTo>
                  <a:pt x="0" y="659923"/>
                </a:lnTo>
              </a:path>
            </a:pathLst>
          </a:custGeom>
          <a:ln>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Freeform 79"/>
          <p:cNvSpPr/>
          <p:nvPr/>
        </p:nvSpPr>
        <p:spPr>
          <a:xfrm>
            <a:off x="7475028" y="3848765"/>
            <a:ext cx="960766" cy="872460"/>
          </a:xfrm>
          <a:custGeom>
            <a:avLst/>
            <a:gdLst>
              <a:gd name="connsiteX0" fmla="*/ 319489 w 530337"/>
              <a:gd name="connsiteY0" fmla="*/ 572877 h 572877"/>
              <a:gd name="connsiteX1" fmla="*/ 517793 w 530337"/>
              <a:gd name="connsiteY1" fmla="*/ 297455 h 572877"/>
              <a:gd name="connsiteX2" fmla="*/ 0 w 530337"/>
              <a:gd name="connsiteY2" fmla="*/ 0 h 572877"/>
            </a:gdLst>
            <a:ahLst/>
            <a:cxnLst>
              <a:cxn ang="0">
                <a:pos x="connsiteX0" y="connsiteY0"/>
              </a:cxn>
              <a:cxn ang="0">
                <a:pos x="connsiteX1" y="connsiteY1"/>
              </a:cxn>
              <a:cxn ang="0">
                <a:pos x="connsiteX2" y="connsiteY2"/>
              </a:cxn>
            </a:cxnLst>
            <a:rect l="l" t="t" r="r" b="b"/>
            <a:pathLst>
              <a:path w="530337" h="572877">
                <a:moveTo>
                  <a:pt x="319489" y="572877"/>
                </a:moveTo>
                <a:cubicBezTo>
                  <a:pt x="445265" y="482905"/>
                  <a:pt x="571041" y="392934"/>
                  <a:pt x="517793" y="297455"/>
                </a:cubicBezTo>
                <a:cubicBezTo>
                  <a:pt x="464545" y="201975"/>
                  <a:pt x="232272" y="100987"/>
                  <a:pt x="0" y="0"/>
                </a:cubicBezTo>
              </a:path>
            </a:pathLst>
          </a:custGeom>
          <a:ln>
            <a:solidFill>
              <a:schemeClr val="tx2"/>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Content Placeholder 2"/>
          <p:cNvSpPr>
            <a:spLocks noGrp="1"/>
          </p:cNvSpPr>
          <p:nvPr>
            <p:ph idx="1"/>
          </p:nvPr>
        </p:nvSpPr>
        <p:spPr>
          <a:xfrm>
            <a:off x="457200" y="1371600"/>
            <a:ext cx="8229600" cy="1676399"/>
          </a:xfrm>
        </p:spPr>
        <p:txBody>
          <a:bodyPr>
            <a:normAutofit/>
          </a:bodyPr>
          <a:lstStyle/>
          <a:p>
            <a:pPr marL="0" indent="0">
              <a:buNone/>
            </a:pPr>
            <a:r>
              <a:rPr lang="en-US" dirty="0" smtClean="0"/>
              <a:t>Superimpose CFGs of all procedures over the call graph </a:t>
            </a:r>
            <a:br>
              <a:rPr lang="en-US" dirty="0" smtClean="0"/>
            </a:br>
            <a:r>
              <a:rPr lang="en-US" dirty="0" smtClean="0"/>
              <a:t>	</a:t>
            </a:r>
            <a:endParaRPr lang="en-US" sz="1600" dirty="0"/>
          </a:p>
        </p:txBody>
      </p:sp>
      <p:sp>
        <p:nvSpPr>
          <p:cNvPr id="2" name="Title 1"/>
          <p:cNvSpPr>
            <a:spLocks noGrp="1"/>
          </p:cNvSpPr>
          <p:nvPr>
            <p:ph type="title"/>
          </p:nvPr>
        </p:nvSpPr>
        <p:spPr/>
        <p:txBody>
          <a:bodyPr/>
          <a:lstStyle/>
          <a:p>
            <a:r>
              <a:rPr lang="en-US" dirty="0" smtClean="0"/>
              <a:t>Super Control Flow Graph</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22</a:t>
            </a:fld>
            <a:endParaRPr lang="en-US" dirty="0"/>
          </a:p>
        </p:txBody>
      </p:sp>
      <p:sp>
        <p:nvSpPr>
          <p:cNvPr id="19" name="Freeform 18"/>
          <p:cNvSpPr/>
          <p:nvPr/>
        </p:nvSpPr>
        <p:spPr>
          <a:xfrm>
            <a:off x="1488709" y="2524599"/>
            <a:ext cx="5331191" cy="1069501"/>
          </a:xfrm>
          <a:custGeom>
            <a:avLst/>
            <a:gdLst>
              <a:gd name="connsiteX0" fmla="*/ 0 w 4594034"/>
              <a:gd name="connsiteY0" fmla="*/ 892389 h 914422"/>
              <a:gd name="connsiteX1" fmla="*/ 1806767 w 4594034"/>
              <a:gd name="connsiteY1" fmla="*/ 22 h 914422"/>
              <a:gd name="connsiteX2" fmla="*/ 4594034 w 4594034"/>
              <a:gd name="connsiteY2" fmla="*/ 914422 h 914422"/>
            </a:gdLst>
            <a:ahLst/>
            <a:cxnLst>
              <a:cxn ang="0">
                <a:pos x="connsiteX0" y="connsiteY0"/>
              </a:cxn>
              <a:cxn ang="0">
                <a:pos x="connsiteX1" y="connsiteY1"/>
              </a:cxn>
              <a:cxn ang="0">
                <a:pos x="connsiteX2" y="connsiteY2"/>
              </a:cxn>
            </a:cxnLst>
            <a:rect l="l" t="t" r="r" b="b"/>
            <a:pathLst>
              <a:path w="4594034" h="914422">
                <a:moveTo>
                  <a:pt x="0" y="892389"/>
                </a:moveTo>
                <a:cubicBezTo>
                  <a:pt x="520547" y="444369"/>
                  <a:pt x="1041095" y="-3650"/>
                  <a:pt x="1806767" y="22"/>
                </a:cubicBezTo>
                <a:cubicBezTo>
                  <a:pt x="2572439" y="3694"/>
                  <a:pt x="3583236" y="459058"/>
                  <a:pt x="4594034" y="914422"/>
                </a:cubicBezTo>
              </a:path>
            </a:pathLst>
          </a:custGeom>
          <a:ln>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49" name="Group 48"/>
          <p:cNvGrpSpPr/>
          <p:nvPr/>
        </p:nvGrpSpPr>
        <p:grpSpPr>
          <a:xfrm>
            <a:off x="495907" y="3562989"/>
            <a:ext cx="1927906" cy="2683358"/>
            <a:chOff x="6629400" y="1203705"/>
            <a:chExt cx="1600200" cy="2227241"/>
          </a:xfrm>
        </p:grpSpPr>
        <p:sp>
          <p:nvSpPr>
            <p:cNvPr id="24" name="Rounded Rectangle 23"/>
            <p:cNvSpPr/>
            <p:nvPr/>
          </p:nvSpPr>
          <p:spPr>
            <a:xfrm>
              <a:off x="7140191" y="3088046"/>
              <a:ext cx="563262" cy="342900"/>
            </a:xfrm>
            <a:prstGeom prst="roundRect">
              <a:avLst/>
            </a:prstGeom>
            <a:solidFill>
              <a:schemeClr val="accent2"/>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1200" dirty="0" smtClean="0">
                  <a:solidFill>
                    <a:schemeClr val="bg1"/>
                  </a:solidFill>
                  <a:latin typeface="Courier New" pitchFamily="49" charset="0"/>
                  <a:cs typeface="Courier New" pitchFamily="49" charset="0"/>
                </a:rPr>
                <a:t>...</a:t>
              </a:r>
            </a:p>
          </p:txBody>
        </p:sp>
        <p:cxnSp>
          <p:nvCxnSpPr>
            <p:cNvPr id="27" name="Straight Arrow Connector 26"/>
            <p:cNvCxnSpPr>
              <a:stCxn id="38" idx="2"/>
              <a:endCxn id="37" idx="0"/>
            </p:cNvCxnSpPr>
            <p:nvPr/>
          </p:nvCxnSpPr>
          <p:spPr>
            <a:xfrm>
              <a:off x="7421822" y="1546605"/>
              <a:ext cx="526147" cy="599270"/>
            </a:xfrm>
            <a:prstGeom prst="straightConnector1">
              <a:avLst/>
            </a:prstGeom>
            <a:ln w="25400"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38" idx="2"/>
              <a:endCxn id="36" idx="0"/>
            </p:cNvCxnSpPr>
            <p:nvPr/>
          </p:nvCxnSpPr>
          <p:spPr>
            <a:xfrm flipH="1">
              <a:off x="6911031" y="1546605"/>
              <a:ext cx="510791" cy="599270"/>
            </a:xfrm>
            <a:prstGeom prst="straightConnector1">
              <a:avLst/>
            </a:prstGeom>
            <a:ln w="25400"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36" idx="2"/>
              <a:endCxn id="24" idx="0"/>
            </p:cNvCxnSpPr>
            <p:nvPr/>
          </p:nvCxnSpPr>
          <p:spPr>
            <a:xfrm>
              <a:off x="6911031" y="2488775"/>
              <a:ext cx="510791" cy="599271"/>
            </a:xfrm>
            <a:prstGeom prst="straightConnector1">
              <a:avLst/>
            </a:prstGeom>
            <a:ln w="25400"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37" idx="2"/>
              <a:endCxn id="24" idx="0"/>
            </p:cNvCxnSpPr>
            <p:nvPr/>
          </p:nvCxnSpPr>
          <p:spPr>
            <a:xfrm flipH="1">
              <a:off x="7421822" y="2488775"/>
              <a:ext cx="526147" cy="599271"/>
            </a:xfrm>
            <a:prstGeom prst="straightConnector1">
              <a:avLst/>
            </a:prstGeom>
            <a:ln w="25400"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36" name="Rounded Rectangle 35"/>
            <p:cNvSpPr/>
            <p:nvPr/>
          </p:nvSpPr>
          <p:spPr>
            <a:xfrm>
              <a:off x="6629400" y="2145875"/>
              <a:ext cx="563262" cy="342900"/>
            </a:xfrm>
            <a:prstGeom prst="roundRect">
              <a:avLst/>
            </a:prstGeom>
            <a:solidFill>
              <a:schemeClr val="accent2"/>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1200" dirty="0" smtClean="0">
                  <a:solidFill>
                    <a:schemeClr val="bg1"/>
                  </a:solidFill>
                  <a:latin typeface="Courier New" pitchFamily="49" charset="0"/>
                  <a:cs typeface="Courier New" pitchFamily="49" charset="0"/>
                </a:rPr>
                <a:t>...</a:t>
              </a:r>
            </a:p>
          </p:txBody>
        </p:sp>
        <p:sp>
          <p:nvSpPr>
            <p:cNvPr id="37" name="Rounded Rectangle 36"/>
            <p:cNvSpPr/>
            <p:nvPr/>
          </p:nvSpPr>
          <p:spPr>
            <a:xfrm>
              <a:off x="7666338" y="2145875"/>
              <a:ext cx="563262" cy="342900"/>
            </a:xfrm>
            <a:prstGeom prst="roundRect">
              <a:avLst/>
            </a:prstGeom>
            <a:solidFill>
              <a:schemeClr val="accent2"/>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1200" dirty="0" smtClean="0">
                  <a:solidFill>
                    <a:schemeClr val="bg1"/>
                  </a:solidFill>
                  <a:latin typeface="Courier New" pitchFamily="49" charset="0"/>
                  <a:cs typeface="Courier New" pitchFamily="49" charset="0"/>
                </a:rPr>
                <a:t>...</a:t>
              </a:r>
            </a:p>
          </p:txBody>
        </p:sp>
        <p:sp>
          <p:nvSpPr>
            <p:cNvPr id="38" name="Rounded Rectangle 37"/>
            <p:cNvSpPr/>
            <p:nvPr/>
          </p:nvSpPr>
          <p:spPr>
            <a:xfrm>
              <a:off x="7140191" y="1203705"/>
              <a:ext cx="563262" cy="342900"/>
            </a:xfrm>
            <a:prstGeom prst="roundRect">
              <a:avLst/>
            </a:prstGeom>
            <a:solidFill>
              <a:schemeClr val="accent2"/>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1200" dirty="0" smtClean="0">
                  <a:solidFill>
                    <a:schemeClr val="bg1"/>
                  </a:solidFill>
                  <a:latin typeface="Courier New" pitchFamily="49" charset="0"/>
                  <a:cs typeface="Courier New" pitchFamily="49" charset="0"/>
                </a:rPr>
                <a:t>...</a:t>
              </a:r>
            </a:p>
          </p:txBody>
        </p:sp>
      </p:grpSp>
      <p:grpSp>
        <p:nvGrpSpPr>
          <p:cNvPr id="9" name="Group 8"/>
          <p:cNvGrpSpPr/>
          <p:nvPr/>
        </p:nvGrpSpPr>
        <p:grpSpPr>
          <a:xfrm>
            <a:off x="6181019" y="3562989"/>
            <a:ext cx="1927906" cy="2683358"/>
            <a:chOff x="6870113" y="4110960"/>
            <a:chExt cx="1140507" cy="1587415"/>
          </a:xfrm>
        </p:grpSpPr>
        <p:sp>
          <p:nvSpPr>
            <p:cNvPr id="61" name="Rounded Rectangle 60"/>
            <p:cNvSpPr/>
            <p:nvPr/>
          </p:nvSpPr>
          <p:spPr>
            <a:xfrm>
              <a:off x="7234168" y="5453981"/>
              <a:ext cx="401452" cy="244394"/>
            </a:xfrm>
            <a:prstGeom prst="roundRect">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1200" dirty="0" smtClean="0">
                  <a:solidFill>
                    <a:schemeClr val="bg1"/>
                  </a:solidFill>
                  <a:latin typeface="Courier New" pitchFamily="49" charset="0"/>
                  <a:cs typeface="Courier New" pitchFamily="49" charset="0"/>
                </a:rPr>
                <a:t>...</a:t>
              </a:r>
            </a:p>
          </p:txBody>
        </p:sp>
        <p:cxnSp>
          <p:nvCxnSpPr>
            <p:cNvPr id="62" name="Straight Arrow Connector 61"/>
            <p:cNvCxnSpPr>
              <a:stCxn id="68" idx="2"/>
              <a:endCxn id="67" idx="0"/>
            </p:cNvCxnSpPr>
            <p:nvPr/>
          </p:nvCxnSpPr>
          <p:spPr>
            <a:xfrm>
              <a:off x="7434894" y="4355354"/>
              <a:ext cx="375000" cy="427116"/>
            </a:xfrm>
            <a:prstGeom prst="straightConnector1">
              <a:avLst/>
            </a:prstGeom>
            <a:ln w="25400"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68" idx="2"/>
              <a:endCxn id="66" idx="0"/>
            </p:cNvCxnSpPr>
            <p:nvPr/>
          </p:nvCxnSpPr>
          <p:spPr>
            <a:xfrm flipH="1">
              <a:off x="7070839" y="4355354"/>
              <a:ext cx="364055" cy="427116"/>
            </a:xfrm>
            <a:prstGeom prst="straightConnector1">
              <a:avLst/>
            </a:prstGeom>
            <a:ln w="25400"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66" idx="2"/>
              <a:endCxn id="61" idx="0"/>
            </p:cNvCxnSpPr>
            <p:nvPr/>
          </p:nvCxnSpPr>
          <p:spPr>
            <a:xfrm>
              <a:off x="7070839" y="5026864"/>
              <a:ext cx="364055" cy="427117"/>
            </a:xfrm>
            <a:prstGeom prst="straightConnector1">
              <a:avLst/>
            </a:prstGeom>
            <a:ln w="25400"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67" idx="2"/>
              <a:endCxn id="61" idx="0"/>
            </p:cNvCxnSpPr>
            <p:nvPr/>
          </p:nvCxnSpPr>
          <p:spPr>
            <a:xfrm flipH="1">
              <a:off x="7434894" y="5026864"/>
              <a:ext cx="375000" cy="427117"/>
            </a:xfrm>
            <a:prstGeom prst="straightConnector1">
              <a:avLst/>
            </a:prstGeom>
            <a:ln w="25400"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66" name="Rounded Rectangle 65"/>
            <p:cNvSpPr/>
            <p:nvPr/>
          </p:nvSpPr>
          <p:spPr>
            <a:xfrm>
              <a:off x="6870113" y="4782470"/>
              <a:ext cx="401452" cy="244394"/>
            </a:xfrm>
            <a:prstGeom prst="roundRect">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1200" dirty="0" smtClean="0">
                  <a:solidFill>
                    <a:schemeClr val="bg1"/>
                  </a:solidFill>
                  <a:latin typeface="Courier New" pitchFamily="49" charset="0"/>
                  <a:cs typeface="Courier New" pitchFamily="49" charset="0"/>
                </a:rPr>
                <a:t>...</a:t>
              </a:r>
            </a:p>
          </p:txBody>
        </p:sp>
        <p:sp>
          <p:nvSpPr>
            <p:cNvPr id="67" name="Rounded Rectangle 66"/>
            <p:cNvSpPr/>
            <p:nvPr/>
          </p:nvSpPr>
          <p:spPr>
            <a:xfrm>
              <a:off x="7609168" y="4782470"/>
              <a:ext cx="401452" cy="244394"/>
            </a:xfrm>
            <a:prstGeom prst="roundRect">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1200" dirty="0" smtClean="0">
                  <a:solidFill>
                    <a:schemeClr val="bg1"/>
                  </a:solidFill>
                  <a:latin typeface="Courier New" pitchFamily="49" charset="0"/>
                  <a:cs typeface="Courier New" pitchFamily="49" charset="0"/>
                </a:rPr>
                <a:t>...</a:t>
              </a:r>
            </a:p>
          </p:txBody>
        </p:sp>
        <p:sp>
          <p:nvSpPr>
            <p:cNvPr id="68" name="Rounded Rectangle 67"/>
            <p:cNvSpPr/>
            <p:nvPr/>
          </p:nvSpPr>
          <p:spPr>
            <a:xfrm>
              <a:off x="7234168" y="4110960"/>
              <a:ext cx="401452" cy="244394"/>
            </a:xfrm>
            <a:prstGeom prst="roundRect">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1200" dirty="0" smtClean="0">
                  <a:solidFill>
                    <a:schemeClr val="bg1"/>
                  </a:solidFill>
                  <a:latin typeface="Courier New" pitchFamily="49" charset="0"/>
                  <a:cs typeface="Courier New" pitchFamily="49" charset="0"/>
                </a:rPr>
                <a:t>...</a:t>
              </a:r>
            </a:p>
          </p:txBody>
        </p:sp>
      </p:grpSp>
      <p:grpSp>
        <p:nvGrpSpPr>
          <p:cNvPr id="69" name="Group 68"/>
          <p:cNvGrpSpPr/>
          <p:nvPr/>
        </p:nvGrpSpPr>
        <p:grpSpPr>
          <a:xfrm>
            <a:off x="3963109" y="3562987"/>
            <a:ext cx="678614" cy="2683362"/>
            <a:chOff x="7140189" y="1203705"/>
            <a:chExt cx="563264" cy="2227241"/>
          </a:xfrm>
        </p:grpSpPr>
        <p:sp>
          <p:nvSpPr>
            <p:cNvPr id="70" name="Rounded Rectangle 69"/>
            <p:cNvSpPr/>
            <p:nvPr/>
          </p:nvSpPr>
          <p:spPr>
            <a:xfrm>
              <a:off x="7140191" y="3088046"/>
              <a:ext cx="563262" cy="342900"/>
            </a:xfrm>
            <a:prstGeom prst="roundRect">
              <a:avLst/>
            </a:prstGeom>
            <a:solidFill>
              <a:schemeClr val="accent1"/>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1200" dirty="0" smtClean="0">
                  <a:solidFill>
                    <a:schemeClr val="bg1"/>
                  </a:solidFill>
                  <a:latin typeface="Courier New" pitchFamily="49" charset="0"/>
                  <a:cs typeface="Courier New" pitchFamily="49" charset="0"/>
                </a:rPr>
                <a:t>...</a:t>
              </a:r>
            </a:p>
          </p:txBody>
        </p:sp>
        <p:cxnSp>
          <p:nvCxnSpPr>
            <p:cNvPr id="72" name="Straight Arrow Connector 71"/>
            <p:cNvCxnSpPr>
              <a:stCxn id="77" idx="2"/>
              <a:endCxn id="75" idx="0"/>
            </p:cNvCxnSpPr>
            <p:nvPr/>
          </p:nvCxnSpPr>
          <p:spPr>
            <a:xfrm flipH="1">
              <a:off x="7421821" y="1546604"/>
              <a:ext cx="2" cy="599272"/>
            </a:xfrm>
            <a:prstGeom prst="straightConnector1">
              <a:avLst/>
            </a:prstGeom>
            <a:ln w="25400"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stCxn id="75" idx="2"/>
              <a:endCxn id="70" idx="0"/>
            </p:cNvCxnSpPr>
            <p:nvPr/>
          </p:nvCxnSpPr>
          <p:spPr>
            <a:xfrm>
              <a:off x="7421821" y="2488775"/>
              <a:ext cx="2" cy="599272"/>
            </a:xfrm>
            <a:prstGeom prst="straightConnector1">
              <a:avLst/>
            </a:prstGeom>
            <a:ln w="25400"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75" name="Rounded Rectangle 74"/>
            <p:cNvSpPr/>
            <p:nvPr/>
          </p:nvSpPr>
          <p:spPr>
            <a:xfrm>
              <a:off x="7140189" y="2145876"/>
              <a:ext cx="563262" cy="342899"/>
            </a:xfrm>
            <a:prstGeom prst="roundRect">
              <a:avLst/>
            </a:prstGeom>
            <a:solidFill>
              <a:schemeClr val="accent1"/>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1200" dirty="0" smtClean="0">
                  <a:solidFill>
                    <a:schemeClr val="bg1"/>
                  </a:solidFill>
                  <a:latin typeface="Courier New" pitchFamily="49" charset="0"/>
                  <a:cs typeface="Courier New" pitchFamily="49" charset="0"/>
                </a:rPr>
                <a:t>...</a:t>
              </a:r>
            </a:p>
          </p:txBody>
        </p:sp>
        <p:sp>
          <p:nvSpPr>
            <p:cNvPr id="77" name="Rounded Rectangle 76"/>
            <p:cNvSpPr/>
            <p:nvPr/>
          </p:nvSpPr>
          <p:spPr>
            <a:xfrm>
              <a:off x="7140191" y="1203705"/>
              <a:ext cx="563262" cy="342900"/>
            </a:xfrm>
            <a:prstGeom prst="roundRect">
              <a:avLst/>
            </a:prstGeom>
            <a:solidFill>
              <a:schemeClr val="accent1"/>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1200" dirty="0" smtClean="0">
                  <a:solidFill>
                    <a:schemeClr val="bg1"/>
                  </a:solidFill>
                  <a:latin typeface="Courier New" pitchFamily="49" charset="0"/>
                  <a:cs typeface="Courier New" pitchFamily="49" charset="0"/>
                </a:rPr>
                <a:t>...</a:t>
              </a:r>
            </a:p>
          </p:txBody>
        </p:sp>
      </p:grpSp>
      <p:pic>
        <p:nvPicPr>
          <p:cNvPr id="82"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2700000">
            <a:off x="4570745" y="5803372"/>
            <a:ext cx="629749" cy="4728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36720">
                <a:solidFill>
                  <a:srgbClr val="008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39521" y="5809689"/>
            <a:ext cx="460196" cy="46019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36720">
                <a:solidFill>
                  <a:srgbClr val="008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Arc 4"/>
          <p:cNvSpPr/>
          <p:nvPr/>
        </p:nvSpPr>
        <p:spPr>
          <a:xfrm flipH="1">
            <a:off x="2197098" y="3721101"/>
            <a:ext cx="3530602" cy="1939790"/>
          </a:xfrm>
          <a:prstGeom prst="arc">
            <a:avLst/>
          </a:prstGeom>
          <a:ln w="25400" cap="rnd" cmpd="sng">
            <a:solidFill>
              <a:schemeClr val="tx2"/>
            </a:solidFill>
            <a:miter lim="800000"/>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40560870"/>
      </p:ext>
    </p:extLst>
  </p:cSld>
  <p:clrMapOvr>
    <a:masterClrMapping/>
  </p:clrMapOvr>
  <mc:AlternateContent xmlns:mc="http://schemas.openxmlformats.org/markup-compatibility/2006" xmlns:p14="http://schemas.microsoft.com/office/powerpoint/2010/main">
    <mc:Choice Requires="p14">
      <p:transition spd="slow" p14:dur="2000" advTm="37682"/>
    </mc:Choice>
    <mc:Fallback xmlns="">
      <p:transition spd="slow" advTm="376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ln/>
        </p:spPr>
        <p:txBody>
          <a:bodyPr tIns="31752"/>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PiOS</a:t>
            </a:r>
            <a:r>
              <a:rPr lang="en-US" dirty="0"/>
              <a:t> – </a:t>
            </a:r>
            <a:r>
              <a:rPr lang="en-US" dirty="0" smtClean="0"/>
              <a:t>Static Analysis</a:t>
            </a:r>
            <a:endParaRPr lang="en-US" dirty="0"/>
          </a:p>
        </p:txBody>
      </p:sp>
      <p:sp>
        <p:nvSpPr>
          <p:cNvPr id="21506" name="Rectangle 2"/>
          <p:cNvSpPr>
            <a:spLocks noGrp="1" noChangeArrowheads="1"/>
          </p:cNvSpPr>
          <p:nvPr>
            <p:ph idx="1"/>
          </p:nvPr>
        </p:nvSpPr>
        <p:spPr>
          <a:xfrm>
            <a:off x="457200" y="3429000"/>
            <a:ext cx="8229600" cy="2925763"/>
          </a:xfrm>
          <a:ln/>
        </p:spPr>
        <p:txBody>
          <a:bodyPr>
            <a:normAutofit/>
          </a:bodyPr>
          <a:lstStyle/>
          <a:p>
            <a:pPr marL="341313" indent="-341313">
              <a:buFont typeface="Times New Roman" pitchFamily="16" charset="0"/>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Extract </a:t>
            </a:r>
            <a:r>
              <a:rPr lang="en-US" dirty="0" smtClean="0"/>
              <a:t>super control </a:t>
            </a:r>
            <a:r>
              <a:rPr lang="en-US" dirty="0"/>
              <a:t>flow graph </a:t>
            </a:r>
            <a:r>
              <a:rPr lang="en-US" dirty="0" smtClean="0"/>
              <a:t>from </a:t>
            </a:r>
            <a:r>
              <a:rPr lang="en-US" dirty="0"/>
              <a:t>binary application</a:t>
            </a:r>
          </a:p>
          <a:p>
            <a:pPr marL="341313" indent="-341313">
              <a:buFont typeface="Times New Roman" pitchFamily="16" charset="0"/>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Identify </a:t>
            </a:r>
            <a:r>
              <a:rPr lang="en-US" i="1" dirty="0"/>
              <a:t>sources</a:t>
            </a:r>
            <a:r>
              <a:rPr lang="en-US" dirty="0"/>
              <a:t> of sensitive information and network communication </a:t>
            </a:r>
            <a:r>
              <a:rPr lang="en-US" i="1" dirty="0"/>
              <a:t>sinks</a:t>
            </a:r>
          </a:p>
          <a:p>
            <a:pPr marL="341313" indent="-341313">
              <a:buFont typeface="StarSymbol" charset="0"/>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Data flow </a:t>
            </a:r>
            <a:r>
              <a:rPr lang="en-US" dirty="0"/>
              <a:t>analysis </a:t>
            </a:r>
            <a:r>
              <a:rPr lang="en-US" dirty="0" smtClean="0"/>
              <a:t>between sources &amp; sinks</a:t>
            </a:r>
            <a:endParaRPr lang="en-US" dirty="0"/>
          </a:p>
        </p:txBody>
      </p:sp>
      <p:pic>
        <p:nvPicPr>
          <p:cNvPr id="215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143000"/>
            <a:ext cx="8442325" cy="1676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36720">
                <a:solidFill>
                  <a:srgbClr val="008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8" name="Text Box 4"/>
          <p:cNvSpPr txBox="1">
            <a:spLocks noChangeArrowheads="1"/>
          </p:cNvSpPr>
          <p:nvPr/>
        </p:nvSpPr>
        <p:spPr bwMode="auto">
          <a:xfrm>
            <a:off x="228600" y="2760663"/>
            <a:ext cx="1609725"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72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9pPr>
          </a:lstStyle>
          <a:p>
            <a:pPr algn="ctr"/>
            <a:r>
              <a:rPr lang="en-US" sz="1800" dirty="0">
                <a:latin typeface="+mj-lt"/>
              </a:rPr>
              <a:t>Start from </a:t>
            </a:r>
          </a:p>
          <a:p>
            <a:pPr algn="ctr"/>
            <a:r>
              <a:rPr lang="en-US" sz="1800" dirty="0">
                <a:latin typeface="+mj-lt"/>
              </a:rPr>
              <a:t>Application Binary</a:t>
            </a:r>
          </a:p>
        </p:txBody>
      </p:sp>
      <p:sp>
        <p:nvSpPr>
          <p:cNvPr id="21509" name="Text Box 5"/>
          <p:cNvSpPr txBox="1">
            <a:spLocks noChangeArrowheads="1"/>
          </p:cNvSpPr>
          <p:nvPr/>
        </p:nvSpPr>
        <p:spPr bwMode="auto">
          <a:xfrm>
            <a:off x="2384425" y="2776538"/>
            <a:ext cx="1165225"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72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9pPr>
          </a:lstStyle>
          <a:p>
            <a:pPr algn="ctr"/>
            <a:r>
              <a:rPr lang="en-US" sz="1800" dirty="0">
                <a:latin typeface="+mj-lt"/>
              </a:rPr>
              <a:t>Step 1:</a:t>
            </a:r>
          </a:p>
          <a:p>
            <a:pPr algn="ctr"/>
            <a:r>
              <a:rPr lang="en-US" sz="1800" dirty="0">
                <a:latin typeface="+mj-lt"/>
              </a:rPr>
              <a:t>Extract </a:t>
            </a:r>
            <a:r>
              <a:rPr lang="en-US" sz="1800" dirty="0" smtClean="0">
                <a:latin typeface="+mj-lt"/>
              </a:rPr>
              <a:t>Super CFG</a:t>
            </a:r>
            <a:endParaRPr lang="en-US" sz="1800" dirty="0">
              <a:latin typeface="+mj-lt"/>
            </a:endParaRPr>
          </a:p>
        </p:txBody>
      </p:sp>
      <p:sp>
        <p:nvSpPr>
          <p:cNvPr id="21510" name="Text Box 6"/>
          <p:cNvSpPr txBox="1">
            <a:spLocks noChangeArrowheads="1"/>
          </p:cNvSpPr>
          <p:nvPr/>
        </p:nvSpPr>
        <p:spPr bwMode="auto">
          <a:xfrm>
            <a:off x="4097338" y="2776538"/>
            <a:ext cx="1671637"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72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9pPr>
          </a:lstStyle>
          <a:p>
            <a:pPr algn="ctr"/>
            <a:r>
              <a:rPr lang="en-US" sz="1800" dirty="0">
                <a:latin typeface="+mj-lt"/>
              </a:rPr>
              <a:t>Step 2: Identify </a:t>
            </a:r>
          </a:p>
          <a:p>
            <a:pPr algn="ctr"/>
            <a:r>
              <a:rPr lang="en-US" sz="1800" dirty="0">
                <a:latin typeface="+mj-lt"/>
              </a:rPr>
              <a:t>Sources and Sinks</a:t>
            </a:r>
          </a:p>
        </p:txBody>
      </p:sp>
      <p:sp>
        <p:nvSpPr>
          <p:cNvPr id="21511" name="Text Box 7"/>
          <p:cNvSpPr txBox="1">
            <a:spLocks noChangeArrowheads="1"/>
          </p:cNvSpPr>
          <p:nvPr/>
        </p:nvSpPr>
        <p:spPr bwMode="auto">
          <a:xfrm>
            <a:off x="6784975" y="2776538"/>
            <a:ext cx="1711325"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72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9pPr>
          </a:lstStyle>
          <a:p>
            <a:pPr algn="ctr"/>
            <a:r>
              <a:rPr lang="en-US" sz="1800" dirty="0">
                <a:latin typeface="+mj-lt"/>
              </a:rPr>
              <a:t>Step 3:</a:t>
            </a:r>
          </a:p>
          <a:p>
            <a:pPr algn="ctr"/>
            <a:r>
              <a:rPr lang="en-US" sz="1800" dirty="0">
                <a:latin typeface="+mj-lt"/>
              </a:rPr>
              <a:t>Data-Flow Analysis</a:t>
            </a:r>
          </a:p>
        </p:txBody>
      </p:sp>
      <p:sp>
        <p:nvSpPr>
          <p:cNvPr id="2" name="Slide Number Placeholder 1"/>
          <p:cNvSpPr>
            <a:spLocks noGrp="1"/>
          </p:cNvSpPr>
          <p:nvPr>
            <p:ph type="sldNum" sz="quarter" idx="12"/>
          </p:nvPr>
        </p:nvSpPr>
        <p:spPr/>
        <p:txBody>
          <a:bodyPr/>
          <a:lstStyle/>
          <a:p>
            <a:fld id="{B747839D-A323-47F3-909F-548499399628}" type="slidenum">
              <a:rPr lang="en-US" smtClean="0"/>
              <a:t>23</a:t>
            </a:fld>
            <a:endParaRPr lang="en-US" dirty="0"/>
          </a:p>
        </p:txBody>
      </p:sp>
    </p:spTree>
  </p:cSld>
  <p:clrMapOvr>
    <a:masterClrMapping/>
  </p:clrMapOvr>
  <p:transition advTm="26755"/>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Example (Tank Wars)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1716881"/>
            <a:ext cx="6096000" cy="4064000"/>
          </a:xfrm>
        </p:spPr>
      </p:pic>
      <p:sp>
        <p:nvSpPr>
          <p:cNvPr id="5" name="Slide Number Placeholder 4"/>
          <p:cNvSpPr>
            <a:spLocks noGrp="1"/>
          </p:cNvSpPr>
          <p:nvPr>
            <p:ph type="sldNum" sz="quarter" idx="12"/>
          </p:nvPr>
        </p:nvSpPr>
        <p:spPr/>
        <p:txBody>
          <a:bodyPr/>
          <a:lstStyle/>
          <a:p>
            <a:fld id="{B747839D-A323-47F3-909F-548499399628}" type="slidenum">
              <a:rPr lang="en-US" smtClean="0"/>
              <a:t>24</a:t>
            </a:fld>
            <a:endParaRPr lang="en-US" dirty="0"/>
          </a:p>
        </p:txBody>
      </p:sp>
    </p:spTree>
    <p:extLst>
      <p:ext uri="{BB962C8B-B14F-4D97-AF65-F5344CB8AC3E}">
        <p14:creationId xmlns:p14="http://schemas.microsoft.com/office/powerpoint/2010/main" val="4026047167"/>
      </p:ext>
    </p:extLst>
  </p:cSld>
  <p:clrMapOvr>
    <a:masterClrMapping/>
  </p:clrMapOvr>
  <mc:AlternateContent xmlns:mc="http://schemas.openxmlformats.org/markup-compatibility/2006" xmlns:p14="http://schemas.microsoft.com/office/powerpoint/2010/main">
    <mc:Choice Requires="p14">
      <p:transition spd="slow" p14:dur="2000" advTm="7153"/>
    </mc:Choice>
    <mc:Fallback xmlns="">
      <p:transition spd="slow" advTm="7153"/>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tIns="31752"/>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Static </a:t>
            </a:r>
            <a:r>
              <a:rPr lang="en-US" dirty="0" smtClean="0"/>
              <a:t>Analysis of </a:t>
            </a:r>
            <a:r>
              <a:rPr lang="en-US" dirty="0" err="1" smtClean="0"/>
              <a:t>iOS</a:t>
            </a:r>
            <a:r>
              <a:rPr lang="en-US" dirty="0" smtClean="0"/>
              <a:t> Apps</a:t>
            </a:r>
            <a:endParaRPr lang="en-US" dirty="0"/>
          </a:p>
        </p:txBody>
      </p:sp>
      <p:sp>
        <p:nvSpPr>
          <p:cNvPr id="24578" name="Rectangle 2"/>
          <p:cNvSpPr>
            <a:spLocks noGrp="1" noChangeArrowheads="1"/>
          </p:cNvSpPr>
          <p:nvPr>
            <p:ph idx="1"/>
          </p:nvPr>
        </p:nvSpPr>
        <p:spPr>
          <a:ln/>
        </p:spPr>
        <p:txBody>
          <a:bodyPr/>
          <a:lstStyle/>
          <a:p>
            <a:pPr marL="0" indent="0" algn="ctr">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dirty="0" smtClean="0"/>
              <a:t>IDA Pro: Call-graph </a:t>
            </a:r>
            <a:r>
              <a:rPr lang="en-US" dirty="0"/>
              <a:t>for </a:t>
            </a:r>
            <a:r>
              <a:rPr lang="en-US" dirty="0" smtClean="0"/>
              <a:t>“Tank Wars”</a:t>
            </a:r>
            <a:endParaRPr lang="en-US" dirty="0"/>
          </a:p>
          <a:p>
            <a:pPr>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n-US" dirty="0"/>
          </a:p>
          <a:p>
            <a:pPr>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n-US" dirty="0"/>
          </a:p>
        </p:txBody>
      </p:sp>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138" y="2819400"/>
            <a:ext cx="7705725" cy="1211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36720">
                <a:solidFill>
                  <a:srgbClr val="008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Slide Number Placeholder 2"/>
          <p:cNvSpPr>
            <a:spLocks noGrp="1"/>
          </p:cNvSpPr>
          <p:nvPr>
            <p:ph type="sldNum" sz="quarter" idx="12"/>
          </p:nvPr>
        </p:nvSpPr>
        <p:spPr/>
        <p:txBody>
          <a:bodyPr/>
          <a:lstStyle/>
          <a:p>
            <a:fld id="{B747839D-A323-47F3-909F-548499399628}" type="slidenum">
              <a:rPr lang="en-US" smtClean="0"/>
              <a:t>25</a:t>
            </a:fld>
            <a:endParaRPr lang="en-US" dirty="0"/>
          </a:p>
        </p:txBody>
      </p:sp>
      <p:sp>
        <p:nvSpPr>
          <p:cNvPr id="2" name="Rounded Rectangle 1"/>
          <p:cNvSpPr/>
          <p:nvPr/>
        </p:nvSpPr>
        <p:spPr>
          <a:xfrm>
            <a:off x="4724400" y="3648056"/>
            <a:ext cx="2133600" cy="609600"/>
          </a:xfrm>
          <a:prstGeom prst="roundRect">
            <a:avLst/>
          </a:prstGeom>
          <a:solidFill>
            <a:schemeClr val="accent5"/>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000" dirty="0" smtClean="0">
                <a:solidFill>
                  <a:schemeClr val="bg1"/>
                </a:solidFill>
              </a:rPr>
              <a:t>_</a:t>
            </a:r>
            <a:r>
              <a:rPr lang="en-US" sz="2000" dirty="0" err="1" smtClean="0">
                <a:solidFill>
                  <a:schemeClr val="bg1"/>
                </a:solidFill>
              </a:rPr>
              <a:t>objc_msgSend</a:t>
            </a:r>
            <a:endParaRPr lang="en-US" sz="2000" dirty="0" smtClean="0">
              <a:solidFill>
                <a:schemeClr val="bg1"/>
              </a:solidFill>
            </a:endParaRPr>
          </a:p>
        </p:txBody>
      </p:sp>
    </p:spTree>
    <p:custDataLst>
      <p:tags r:id="rId1"/>
    </p:custDataLst>
    <p:extLst>
      <p:ext uri="{BB962C8B-B14F-4D97-AF65-F5344CB8AC3E}">
        <p14:creationId xmlns:p14="http://schemas.microsoft.com/office/powerpoint/2010/main" val="652104446"/>
      </p:ext>
    </p:extLst>
  </p:cSld>
  <p:clrMapOvr>
    <a:masterClrMapping/>
  </p:clrMapOvr>
  <p:transition advTm="2527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7280" y="2013343"/>
            <a:ext cx="6951274" cy="753670"/>
          </a:xfrm>
        </p:spPr>
        <p:txBody>
          <a:bodyPr/>
          <a:lstStyle/>
          <a:p>
            <a:r>
              <a:rPr lang="en-US" dirty="0" smtClean="0"/>
              <a:t>Extract Super CFG</a:t>
            </a:r>
            <a:endParaRPr lang="en-US" dirty="0"/>
          </a:p>
        </p:txBody>
      </p:sp>
      <p:sp>
        <p:nvSpPr>
          <p:cNvPr id="6" name="Text Placeholder 5"/>
          <p:cNvSpPr>
            <a:spLocks noGrp="1"/>
          </p:cNvSpPr>
          <p:nvPr>
            <p:ph type="body" idx="1"/>
          </p:nvPr>
        </p:nvSpPr>
        <p:spPr>
          <a:xfrm>
            <a:off x="1264380" y="2919413"/>
            <a:ext cx="6951274" cy="1500187"/>
          </a:xfrm>
        </p:spPr>
        <p:txBody>
          <a:bodyPr/>
          <a:lstStyle/>
          <a:p>
            <a:endParaRPr lang="en-US"/>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7280" y="2991832"/>
            <a:ext cx="6949440" cy="13799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36720">
                <a:solidFill>
                  <a:srgbClr val="008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Oval 7"/>
          <p:cNvSpPr/>
          <p:nvPr/>
        </p:nvSpPr>
        <p:spPr>
          <a:xfrm>
            <a:off x="2438400" y="2847788"/>
            <a:ext cx="1371600" cy="1571812"/>
          </a:xfrm>
          <a:prstGeom prst="ellipse">
            <a:avLst/>
          </a:prstGeom>
          <a:noFill/>
          <a:ln w="63500" cap="rnd" cmpd="sng">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2" name="Slide Number Placeholder 1"/>
          <p:cNvSpPr>
            <a:spLocks noGrp="1"/>
          </p:cNvSpPr>
          <p:nvPr>
            <p:ph type="sldNum" sz="quarter" idx="12"/>
          </p:nvPr>
        </p:nvSpPr>
        <p:spPr/>
        <p:txBody>
          <a:bodyPr/>
          <a:lstStyle/>
          <a:p>
            <a:fld id="{B747839D-A323-47F3-909F-548499399628}" type="slidenum">
              <a:rPr lang="en-US" smtClean="0"/>
              <a:t>26</a:t>
            </a:fld>
            <a:endParaRPr lang="en-US"/>
          </a:p>
        </p:txBody>
      </p:sp>
    </p:spTree>
    <p:extLst>
      <p:ext uri="{BB962C8B-B14F-4D97-AF65-F5344CB8AC3E}">
        <p14:creationId xmlns:p14="http://schemas.microsoft.com/office/powerpoint/2010/main" val="1394647758"/>
      </p:ext>
    </p:extLst>
  </p:cSld>
  <p:clrMapOvr>
    <a:masterClrMapping/>
  </p:clrMapOvr>
  <mc:AlternateContent xmlns:mc="http://schemas.openxmlformats.org/markup-compatibility/2006" xmlns:p14="http://schemas.microsoft.com/office/powerpoint/2010/main">
    <mc:Choice Requires="p14">
      <p:transition spd="slow" p14:dur="2000" advTm="6124"/>
    </mc:Choice>
    <mc:Fallback xmlns="">
      <p:transition spd="slow" advTm="6124"/>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ln/>
        </p:spPr>
        <p:txBody>
          <a:bodyPr tIns="31752"/>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PiOS</a:t>
            </a:r>
            <a:r>
              <a:rPr lang="en-US" dirty="0"/>
              <a:t> </a:t>
            </a:r>
            <a:r>
              <a:rPr lang="en-US" dirty="0" smtClean="0"/>
              <a:t>– Analysis</a:t>
            </a:r>
            <a:endParaRPr lang="en-US" dirty="0"/>
          </a:p>
        </p:txBody>
      </p:sp>
      <p:sp>
        <p:nvSpPr>
          <p:cNvPr id="25602" name="Rectangle 2"/>
          <p:cNvSpPr>
            <a:spLocks noGrp="1" noChangeArrowheads="1"/>
          </p:cNvSpPr>
          <p:nvPr>
            <p:ph idx="1"/>
          </p:nvPr>
        </p:nvSpPr>
        <p:spPr>
          <a:ln/>
        </p:spPr>
        <p:txBody>
          <a:bodyPr tIns="0">
            <a:normAutofit/>
          </a:bodyPr>
          <a:lstStyle/>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Most </a:t>
            </a:r>
            <a:r>
              <a:rPr lang="en-US" sz="2800" dirty="0" err="1"/>
              <a:t>iOS</a:t>
            </a:r>
            <a:r>
              <a:rPr lang="en-US" sz="2800" dirty="0"/>
              <a:t> apps are written in Objective-C</a:t>
            </a:r>
          </a:p>
          <a:p>
            <a:pPr marL="341313" indent="-341313">
              <a:lnSpc>
                <a:spcPct val="14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Cornerstone: </a:t>
            </a:r>
            <a:r>
              <a:rPr lang="en-US" sz="2800" dirty="0" err="1">
                <a:latin typeface="+mj-lt"/>
              </a:rPr>
              <a:t>objc_msgSend</a:t>
            </a:r>
            <a:r>
              <a:rPr lang="en-US" sz="2800" dirty="0">
                <a:latin typeface="Courier 10 Pitch" pitchFamily="1" charset="0"/>
              </a:rPr>
              <a:t> </a:t>
            </a:r>
            <a:r>
              <a:rPr lang="en-US" sz="2800" dirty="0"/>
              <a:t>dispatch function</a:t>
            </a:r>
          </a:p>
          <a:p>
            <a:pPr marL="341313" indent="-341313">
              <a:lnSpc>
                <a:spcPct val="140000"/>
              </a:lnSpc>
              <a:buClrTx/>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Task: Resolve type of receiver and value of selector for </a:t>
            </a:r>
            <a:r>
              <a:rPr lang="en-US" sz="2800" dirty="0" err="1">
                <a:latin typeface="+mj-lt"/>
              </a:rPr>
              <a:t>objc_msgSend</a:t>
            </a:r>
            <a:r>
              <a:rPr lang="en-US" sz="2800" dirty="0"/>
              <a:t> calls</a:t>
            </a:r>
          </a:p>
          <a:p>
            <a:pPr marL="741363" lvl="1" indent="-284163">
              <a:buClrTx/>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Backwards slicing</a:t>
            </a:r>
          </a:p>
          <a:p>
            <a:pPr marL="741363" lvl="1" indent="-284163">
              <a:buClrTx/>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Forward propagation of constants and </a:t>
            </a:r>
            <a:r>
              <a:rPr lang="en-US" sz="2400" dirty="0" smtClean="0"/>
              <a:t>types</a:t>
            </a:r>
            <a:endParaRPr lang="en-US" sz="2400" dirty="0"/>
          </a:p>
        </p:txBody>
      </p:sp>
      <p:sp>
        <p:nvSpPr>
          <p:cNvPr id="3" name="Slide Number Placeholder 2"/>
          <p:cNvSpPr>
            <a:spLocks noGrp="1"/>
          </p:cNvSpPr>
          <p:nvPr>
            <p:ph type="sldNum" sz="quarter" idx="12"/>
          </p:nvPr>
        </p:nvSpPr>
        <p:spPr/>
        <p:txBody>
          <a:bodyPr/>
          <a:lstStyle/>
          <a:p>
            <a:fld id="{B747839D-A323-47F3-909F-548499399628}" type="slidenum">
              <a:rPr lang="en-US" smtClean="0"/>
              <a:t>27</a:t>
            </a:fld>
            <a:endParaRPr lang="en-US" dirty="0"/>
          </a:p>
        </p:txBody>
      </p:sp>
    </p:spTree>
  </p:cSld>
  <p:clrMapOvr>
    <a:masterClrMapping/>
  </p:clrMapOvr>
  <p:transition advTm="9694"/>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133350" y="152400"/>
            <a:ext cx="8877300" cy="1143000"/>
          </a:xfrm>
          <a:ln/>
        </p:spPr>
        <p:txBody>
          <a:bodyPr tIns="31752">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smtClean="0">
                <a:latin typeface="Consolas" pitchFamily="49" charset="0"/>
                <a:cs typeface="Consolas" pitchFamily="49" charset="0"/>
              </a:rPr>
              <a:t>objc_msgSend</a:t>
            </a:r>
            <a:r>
              <a:rPr lang="en-US" dirty="0" smtClean="0"/>
              <a:t/>
            </a:r>
            <a:br>
              <a:rPr lang="en-US" dirty="0" smtClean="0"/>
            </a:br>
            <a:r>
              <a:rPr lang="en-US" dirty="0" smtClean="0"/>
              <a:t>Dynamic Dispatch Function</a:t>
            </a:r>
            <a:endParaRPr lang="en-US" dirty="0"/>
          </a:p>
        </p:txBody>
      </p:sp>
      <p:sp>
        <p:nvSpPr>
          <p:cNvPr id="26626" name="Rectangle 2"/>
          <p:cNvSpPr>
            <a:spLocks noGrp="1" noChangeArrowheads="1"/>
          </p:cNvSpPr>
          <p:nvPr>
            <p:ph idx="1"/>
          </p:nvPr>
        </p:nvSpPr>
        <p:spPr>
          <a:xfrm>
            <a:off x="457200" y="1371600"/>
            <a:ext cx="8229600" cy="4953000"/>
          </a:xfrm>
          <a:ln/>
        </p:spPr>
        <p:txBody>
          <a:bodyPr tIns="9072">
            <a:normAutofit fontScale="62500" lnSpcReduction="20000"/>
          </a:bodyPr>
          <a:lstStyle/>
          <a:p>
            <a:pPr marL="0" indent="0">
              <a:lnSpc>
                <a:spcPct val="110000"/>
              </a:lnSpc>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4500" b="1" dirty="0" smtClean="0"/>
              <a:t>Arguments</a:t>
            </a:r>
            <a:endParaRPr lang="en-US" b="1" dirty="0"/>
          </a:p>
          <a:p>
            <a:pPr>
              <a:lnSpc>
                <a:spcPct val="11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4100" dirty="0"/>
              <a:t>Receiver (Object)</a:t>
            </a:r>
          </a:p>
          <a:p>
            <a:pPr>
              <a:lnSpc>
                <a:spcPct val="11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4100" dirty="0"/>
              <a:t>Selector (Name of method, string)</a:t>
            </a:r>
          </a:p>
          <a:p>
            <a:pPr>
              <a:lnSpc>
                <a:spcPct val="11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4100" dirty="0"/>
              <a:t>Arguments (</a:t>
            </a:r>
            <a:r>
              <a:rPr lang="en-US" sz="4100" dirty="0" err="1"/>
              <a:t>vararg</a:t>
            </a:r>
            <a:r>
              <a:rPr lang="en-US" sz="4100" dirty="0"/>
              <a:t>)</a:t>
            </a:r>
          </a:p>
          <a:p>
            <a:pPr marL="0" indent="0">
              <a:lnSpc>
                <a:spcPct val="110000"/>
              </a:lnSpc>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4500" b="1" dirty="0"/>
              <a:t>Method </a:t>
            </a:r>
            <a:r>
              <a:rPr lang="en-US" sz="4500" b="1" dirty="0" smtClean="0"/>
              <a:t>look-up at runtime</a:t>
            </a:r>
            <a:endParaRPr lang="en-US" sz="4500" b="1" dirty="0"/>
          </a:p>
          <a:p>
            <a:pPr>
              <a:lnSpc>
                <a:spcPct val="11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4100" dirty="0"/>
              <a:t>Traverses class hierarchy</a:t>
            </a:r>
          </a:p>
          <a:p>
            <a:pPr>
              <a:lnSpc>
                <a:spcPct val="11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4100" dirty="0"/>
              <a:t>Calls method denoted by selector</a:t>
            </a:r>
          </a:p>
          <a:p>
            <a:pPr>
              <a:lnSpc>
                <a:spcPct val="11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4100" dirty="0"/>
              <a:t>Information available at runtime,</a:t>
            </a:r>
            <a:br>
              <a:rPr lang="en-US" sz="4100" dirty="0"/>
            </a:br>
            <a:r>
              <a:rPr lang="en-US" sz="4100" dirty="0"/>
              <a:t>challenging to extract statically</a:t>
            </a:r>
          </a:p>
          <a:p>
            <a:pPr marL="0" indent="0">
              <a:lnSpc>
                <a:spcPct val="110000"/>
              </a:lnSpc>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4500" b="1" dirty="0" smtClean="0"/>
              <a:t>Similar to reflection in Java</a:t>
            </a:r>
            <a:endParaRPr lang="en-US" sz="4500" b="1" dirty="0"/>
          </a:p>
          <a:p>
            <a:pPr>
              <a:lnSpc>
                <a:spcPct val="11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4200" dirty="0"/>
              <a:t>Objective-C only uses reflection</a:t>
            </a:r>
          </a:p>
        </p:txBody>
      </p:sp>
      <p:sp>
        <p:nvSpPr>
          <p:cNvPr id="2" name="Slide Number Placeholder 1"/>
          <p:cNvSpPr>
            <a:spLocks noGrp="1"/>
          </p:cNvSpPr>
          <p:nvPr>
            <p:ph type="sldNum" sz="quarter" idx="12"/>
          </p:nvPr>
        </p:nvSpPr>
        <p:spPr/>
        <p:txBody>
          <a:bodyPr/>
          <a:lstStyle/>
          <a:p>
            <a:fld id="{B747839D-A323-47F3-909F-548499399628}" type="slidenum">
              <a:rPr lang="en-US" smtClean="0"/>
              <a:t>28</a:t>
            </a:fld>
            <a:endParaRPr lang="en-US" dirty="0"/>
          </a:p>
        </p:txBody>
      </p:sp>
    </p:spTree>
  </p:cSld>
  <p:clrMapOvr>
    <a:masterClrMapping/>
  </p:clrMapOvr>
  <p:transition advTm="68756"/>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ln/>
        </p:spPr>
        <p:txBody>
          <a:bodyPr tIns="31752"/>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PiOS</a:t>
            </a:r>
            <a:r>
              <a:rPr lang="en-US" dirty="0"/>
              <a:t> – Analysis </a:t>
            </a:r>
            <a:r>
              <a:rPr lang="en-US" dirty="0" smtClean="0"/>
              <a:t>(Super CFG</a:t>
            </a:r>
            <a:r>
              <a:rPr lang="en-US" dirty="0"/>
              <a:t>)</a:t>
            </a:r>
          </a:p>
        </p:txBody>
      </p:sp>
      <p:sp>
        <p:nvSpPr>
          <p:cNvPr id="27650" name="Rectangle 2"/>
          <p:cNvSpPr>
            <a:spLocks noGrp="1" noChangeArrowheads="1"/>
          </p:cNvSpPr>
          <p:nvPr>
            <p:ph idx="1"/>
          </p:nvPr>
        </p:nvSpPr>
        <p:spPr>
          <a:xfrm>
            <a:off x="457200" y="1371600"/>
            <a:ext cx="8229600" cy="3886199"/>
          </a:xfrm>
          <a:ln/>
        </p:spPr>
        <p:txBody>
          <a:bodyPr tIns="0">
            <a:normAutofit fontScale="85000" lnSpcReduction="10000"/>
          </a:bodyPr>
          <a:lstStyle/>
          <a:p>
            <a:pPr marL="1587" indent="0" algn="ctr">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dirty="0"/>
              <a:t>Novel analysis approach for object-oriented binaries written in </a:t>
            </a:r>
            <a:r>
              <a:rPr lang="en-US" dirty="0" smtClean="0"/>
              <a:t>Objective-C </a:t>
            </a:r>
            <a:r>
              <a:rPr lang="en-US" dirty="0"/>
              <a:t>based on two key techniques:</a:t>
            </a:r>
          </a:p>
          <a:p>
            <a:pPr marL="515937" indent="-514350">
              <a:lnSpc>
                <a:spcPct val="117000"/>
              </a:lnSpc>
              <a:buAutoNum type="arabicParen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dirty="0" smtClean="0"/>
              <a:t>Resolve </a:t>
            </a:r>
            <a:r>
              <a:rPr lang="en-US" i="1" dirty="0"/>
              <a:t>type</a:t>
            </a:r>
            <a:r>
              <a:rPr lang="en-US" dirty="0"/>
              <a:t> of receiver and </a:t>
            </a:r>
            <a:r>
              <a:rPr lang="en-US" i="1" dirty="0"/>
              <a:t>value</a:t>
            </a:r>
            <a:r>
              <a:rPr lang="en-US" dirty="0"/>
              <a:t> of selector for </a:t>
            </a:r>
            <a:r>
              <a:rPr lang="en-US" dirty="0" err="1">
                <a:latin typeface="+mj-lt"/>
              </a:rPr>
              <a:t>objc_msgSend</a:t>
            </a:r>
            <a:r>
              <a:rPr lang="en-US" dirty="0"/>
              <a:t> </a:t>
            </a:r>
            <a:r>
              <a:rPr lang="en-US" dirty="0" smtClean="0"/>
              <a:t>calls</a:t>
            </a:r>
          </a:p>
          <a:p>
            <a:pPr marL="730250" lvl="1" indent="-514350">
              <a:lnSpc>
                <a:spcPct val="117000"/>
              </a:lnSpc>
              <a:buAutoNum type="alphaLcParen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dirty="0"/>
              <a:t>Backwards </a:t>
            </a:r>
            <a:r>
              <a:rPr lang="en-US" dirty="0" smtClean="0"/>
              <a:t>slicing [Weiser ‘81]</a:t>
            </a:r>
            <a:endParaRPr lang="en-US" dirty="0"/>
          </a:p>
          <a:p>
            <a:pPr marL="730250" lvl="1" indent="-514350">
              <a:lnSpc>
                <a:spcPct val="117000"/>
              </a:lnSpc>
              <a:buAutoNum type="alphaLcParen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dirty="0"/>
              <a:t>Forward propagation of constants and types</a:t>
            </a:r>
            <a:endParaRPr lang="en-US" dirty="0" smtClean="0"/>
          </a:p>
          <a:p>
            <a:pPr marL="515937" indent="-514350">
              <a:lnSpc>
                <a:spcPct val="117000"/>
              </a:lnSpc>
              <a:buClr>
                <a:schemeClr val="accent4"/>
              </a:buClr>
              <a:buAutoNum type="arabicParen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dirty="0">
                <a:solidFill>
                  <a:schemeClr val="accent4"/>
                </a:solidFill>
              </a:rPr>
              <a:t>Multiple candidate types for receiver </a:t>
            </a:r>
            <a:br>
              <a:rPr lang="en-US" dirty="0">
                <a:solidFill>
                  <a:schemeClr val="accent4"/>
                </a:solidFill>
              </a:rPr>
            </a:br>
            <a:r>
              <a:rPr lang="en-US" dirty="0">
                <a:solidFill>
                  <a:schemeClr val="accent4"/>
                </a:solidFill>
              </a:rPr>
              <a:t>⇒ class hierarchy </a:t>
            </a:r>
            <a:endParaRPr lang="en-US" dirty="0" smtClean="0"/>
          </a:p>
        </p:txBody>
      </p:sp>
      <p:sp>
        <p:nvSpPr>
          <p:cNvPr id="4" name="Slide Number Placeholder 3"/>
          <p:cNvSpPr>
            <a:spLocks noGrp="1"/>
          </p:cNvSpPr>
          <p:nvPr>
            <p:ph type="sldNum" sz="quarter" idx="12"/>
          </p:nvPr>
        </p:nvSpPr>
        <p:spPr/>
        <p:txBody>
          <a:bodyPr/>
          <a:lstStyle/>
          <a:p>
            <a:fld id="{B747839D-A323-47F3-909F-548499399628}" type="slidenum">
              <a:rPr lang="en-US" smtClean="0"/>
              <a:t>29</a:t>
            </a:fld>
            <a:endParaRPr lang="en-US" dirty="0"/>
          </a:p>
        </p:txBody>
      </p:sp>
    </p:spTree>
  </p:cSld>
  <p:clrMapOvr>
    <a:masterClrMapping/>
  </p:clrMapOvr>
  <p:transition advTm="32647"/>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p:txBody>
          <a:bodyPr/>
          <a:lstStyle/>
          <a:p>
            <a:r>
              <a:rPr lang="en-US" dirty="0" smtClean="0"/>
              <a:t>Mobile Apps – A Success Story</a:t>
            </a:r>
            <a:endParaRPr lang="en-US" dirty="0"/>
          </a:p>
        </p:txBody>
      </p:sp>
      <p:sp>
        <p:nvSpPr>
          <p:cNvPr id="8194" name="Rectangle 2"/>
          <p:cNvSpPr>
            <a:spLocks noGrp="1" noChangeArrowheads="1"/>
          </p:cNvSpPr>
          <p:nvPr>
            <p:ph type="body" idx="1"/>
          </p:nvPr>
        </p:nvSpPr>
        <p:spPr>
          <a:xfrm>
            <a:off x="457200" y="1371601"/>
            <a:ext cx="8229600" cy="4876799"/>
          </a:xfrm>
        </p:spPr>
        <p:txBody>
          <a:bodyPr>
            <a:normAutofit/>
          </a:bodyPr>
          <a:lstStyle/>
          <a:p>
            <a:pPr marL="0" indent="0">
              <a:buNone/>
            </a:pPr>
            <a:r>
              <a:rPr lang="en-US" b="1" dirty="0" smtClean="0"/>
              <a:t>Apple App Store</a:t>
            </a:r>
          </a:p>
          <a:p>
            <a:r>
              <a:rPr lang="en-US" dirty="0" smtClean="0"/>
              <a:t>775,000 apps</a:t>
            </a:r>
          </a:p>
          <a:p>
            <a:r>
              <a:rPr lang="en-US" dirty="0"/>
              <a:t>4</a:t>
            </a:r>
            <a:r>
              <a:rPr lang="en-US" dirty="0" smtClean="0"/>
              <a:t>0 billion downloads</a:t>
            </a:r>
          </a:p>
          <a:p>
            <a:r>
              <a:rPr lang="en-US" dirty="0" smtClean="0"/>
              <a:t>$5 billion to developers</a:t>
            </a:r>
          </a:p>
          <a:p>
            <a:pPr marL="0" indent="0">
              <a:spcBef>
                <a:spcPts val="1400"/>
              </a:spcBef>
              <a:buNone/>
            </a:pPr>
            <a:r>
              <a:rPr lang="en-US" b="1" dirty="0" smtClean="0"/>
              <a:t>Google Play</a:t>
            </a:r>
          </a:p>
          <a:p>
            <a:r>
              <a:rPr lang="en-US" dirty="0" smtClean="0"/>
              <a:t>490,000 apps</a:t>
            </a:r>
          </a:p>
          <a:p>
            <a:r>
              <a:rPr lang="en-US" dirty="0" smtClean="0"/>
              <a:t>~ $247 million / year</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4091" y="3733800"/>
            <a:ext cx="2343150" cy="2343150"/>
          </a:xfrm>
          <a:prstGeom prst="rect">
            <a:avLst/>
          </a:prstGeom>
        </p:spPr>
      </p:pic>
      <p:sp>
        <p:nvSpPr>
          <p:cNvPr id="3" name="Slide Number Placeholder 2"/>
          <p:cNvSpPr>
            <a:spLocks noGrp="1"/>
          </p:cNvSpPr>
          <p:nvPr>
            <p:ph type="sldNum" sz="quarter" idx="12"/>
          </p:nvPr>
        </p:nvSpPr>
        <p:spPr/>
        <p:txBody>
          <a:bodyPr/>
          <a:lstStyle/>
          <a:p>
            <a:fld id="{B747839D-A323-47F3-909F-548499399628}" type="slidenum">
              <a:rPr lang="en-US" smtClean="0"/>
              <a:t>3</a:t>
            </a:fld>
            <a:endParaRPr lang="en-US"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4140" y="3352800"/>
            <a:ext cx="1012374" cy="101237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6375" y="1600200"/>
            <a:ext cx="1524000" cy="1524000"/>
          </a:xfrm>
          <a:prstGeom prst="rect">
            <a:avLst/>
          </a:prstGeom>
        </p:spPr>
      </p:pic>
      <p:pic>
        <p:nvPicPr>
          <p:cNvPr id="12" name="Content Placeholder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59285" y="1089111"/>
            <a:ext cx="1562084" cy="1027686"/>
          </a:xfrm>
          <a:prstGeom prst="rect">
            <a:avLst/>
          </a:prstGeom>
        </p:spPr>
      </p:pic>
    </p:spTree>
    <p:custDataLst>
      <p:tags r:id="rId1"/>
    </p:custDataLst>
    <p:extLst>
      <p:ext uri="{BB962C8B-B14F-4D97-AF65-F5344CB8AC3E}">
        <p14:creationId xmlns:p14="http://schemas.microsoft.com/office/powerpoint/2010/main" val="3907373403"/>
      </p:ext>
    </p:extLst>
  </p:cSld>
  <p:clrMapOvr>
    <a:masterClrMapping/>
  </p:clrMapOvr>
  <p:transition advTm="29693"/>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err="1" smtClean="0"/>
              <a:t>objc_msgSend</a:t>
            </a:r>
            <a:r>
              <a:rPr lang="en-US" dirty="0" smtClean="0"/>
              <a:t> Example</a:t>
            </a:r>
            <a:endParaRPr lang="en-US" dirty="0"/>
          </a:p>
        </p:txBody>
      </p:sp>
      <p:sp>
        <p:nvSpPr>
          <p:cNvPr id="3" name="Content Placeholder 2"/>
          <p:cNvSpPr>
            <a:spLocks noGrp="1"/>
          </p:cNvSpPr>
          <p:nvPr>
            <p:ph idx="1"/>
          </p:nvPr>
        </p:nvSpPr>
        <p:spPr>
          <a:xfrm>
            <a:off x="457200" y="1371600"/>
            <a:ext cx="8229600" cy="4754563"/>
          </a:xfrm>
        </p:spPr>
        <p:txBody>
          <a:bodyPr/>
          <a:lstStyle/>
          <a:p>
            <a:pPr marL="0" indent="0">
              <a:lnSpc>
                <a:spcPct val="97000"/>
              </a:lnSpc>
              <a:spcBef>
                <a:spcPct val="0"/>
              </a:spcBef>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dirty="0" smtClean="0">
                <a:latin typeface="Consolas" pitchFamily="49" charset="0"/>
                <a:cs typeface="Consolas" pitchFamily="49" charset="0"/>
              </a:rPr>
              <a:t>1	LDR R0</a:t>
            </a:r>
            <a:r>
              <a:rPr lang="en-US" dirty="0">
                <a:latin typeface="Consolas" pitchFamily="49" charset="0"/>
                <a:cs typeface="Consolas" pitchFamily="49" charset="0"/>
              </a:rPr>
              <a:t>, =off_24C58</a:t>
            </a:r>
          </a:p>
          <a:p>
            <a:pPr marL="0" indent="0">
              <a:lnSpc>
                <a:spcPct val="97000"/>
              </a:lnSpc>
              <a:spcBef>
                <a:spcPct val="0"/>
              </a:spcBef>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dirty="0" smtClean="0">
                <a:latin typeface="Consolas" pitchFamily="49" charset="0"/>
                <a:cs typeface="Consolas" pitchFamily="49" charset="0"/>
              </a:rPr>
              <a:t>2	LDR R1</a:t>
            </a:r>
            <a:r>
              <a:rPr lang="en-US" dirty="0">
                <a:latin typeface="Consolas" pitchFamily="49" charset="0"/>
                <a:cs typeface="Consolas" pitchFamily="49" charset="0"/>
              </a:rPr>
              <a:t>, =off_247F4</a:t>
            </a:r>
          </a:p>
          <a:p>
            <a:pPr marL="0" indent="0">
              <a:lnSpc>
                <a:spcPct val="97000"/>
              </a:lnSpc>
              <a:spcBef>
                <a:spcPct val="0"/>
              </a:spcBef>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dirty="0" smtClean="0">
                <a:latin typeface="Consolas" pitchFamily="49" charset="0"/>
                <a:cs typeface="Consolas" pitchFamily="49" charset="0"/>
              </a:rPr>
              <a:t>3	LDR R0</a:t>
            </a:r>
            <a:r>
              <a:rPr lang="en-US" dirty="0">
                <a:latin typeface="Consolas" pitchFamily="49" charset="0"/>
                <a:cs typeface="Consolas" pitchFamily="49" charset="0"/>
              </a:rPr>
              <a:t>, [R0]</a:t>
            </a:r>
          </a:p>
          <a:p>
            <a:pPr marL="0" indent="0">
              <a:lnSpc>
                <a:spcPct val="97000"/>
              </a:lnSpc>
              <a:spcBef>
                <a:spcPct val="0"/>
              </a:spcBef>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dirty="0" smtClean="0">
                <a:latin typeface="Consolas" pitchFamily="49" charset="0"/>
                <a:cs typeface="Consolas" pitchFamily="49" charset="0"/>
              </a:rPr>
              <a:t>4	LDR R1</a:t>
            </a:r>
            <a:r>
              <a:rPr lang="en-US" dirty="0">
                <a:latin typeface="Consolas" pitchFamily="49" charset="0"/>
                <a:cs typeface="Consolas" pitchFamily="49" charset="0"/>
              </a:rPr>
              <a:t>, [R1]</a:t>
            </a:r>
          </a:p>
          <a:p>
            <a:pPr marL="0" indent="0">
              <a:lnSpc>
                <a:spcPct val="97000"/>
              </a:lnSpc>
              <a:spcBef>
                <a:spcPct val="0"/>
              </a:spcBef>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dirty="0" smtClean="0">
                <a:latin typeface="Consolas" pitchFamily="49" charset="0"/>
                <a:cs typeface="Consolas" pitchFamily="49" charset="0"/>
              </a:rPr>
              <a:t>5	BLX _</a:t>
            </a:r>
            <a:r>
              <a:rPr lang="en-US" dirty="0" err="1" smtClean="0">
                <a:latin typeface="Consolas" pitchFamily="49" charset="0"/>
                <a:cs typeface="Consolas" pitchFamily="49" charset="0"/>
              </a:rPr>
              <a:t>objc_msgSend</a:t>
            </a:r>
            <a:endParaRPr lang="en-US" dirty="0" smtClean="0">
              <a:latin typeface="Consolas" pitchFamily="49" charset="0"/>
              <a:cs typeface="Consolas" pitchFamily="49" charset="0"/>
            </a:endParaRPr>
          </a:p>
          <a:p>
            <a:pPr marL="0" indent="0">
              <a:lnSpc>
                <a:spcPct val="97000"/>
              </a:lnSpc>
              <a:spcBef>
                <a:spcPct val="0"/>
              </a:spcBef>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dirty="0" smtClean="0">
                <a:latin typeface="Consolas" pitchFamily="49" charset="0"/>
                <a:cs typeface="Consolas" pitchFamily="49" charset="0"/>
              </a:rPr>
              <a:t>...</a:t>
            </a:r>
          </a:p>
          <a:p>
            <a:pPr marL="0" indent="0">
              <a:lnSpc>
                <a:spcPct val="97000"/>
              </a:lnSpc>
              <a:spcBef>
                <a:spcPct val="0"/>
              </a:spcBef>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dirty="0" smtClean="0">
                <a:latin typeface="Consolas" pitchFamily="49" charset="0"/>
                <a:cs typeface="Consolas" pitchFamily="49" charset="0"/>
              </a:rPr>
              <a:t>13 </a:t>
            </a:r>
            <a:r>
              <a:rPr lang="en-US" dirty="0">
                <a:latin typeface="Consolas" pitchFamily="49" charset="0"/>
                <a:cs typeface="Consolas" pitchFamily="49" charset="0"/>
              </a:rPr>
              <a:t>BLX _</a:t>
            </a:r>
            <a:r>
              <a:rPr lang="en-US" dirty="0" err="1">
                <a:latin typeface="Consolas" pitchFamily="49" charset="0"/>
                <a:cs typeface="Consolas" pitchFamily="49" charset="0"/>
              </a:rPr>
              <a:t>objc_msgSend</a:t>
            </a:r>
            <a:r>
              <a:rPr lang="en-US" sz="3600" dirty="0">
                <a:latin typeface="Consolas" pitchFamily="49" charset="0"/>
                <a:cs typeface="Consolas" pitchFamily="49" charset="0"/>
              </a:rPr>
              <a:t> </a:t>
            </a:r>
          </a:p>
          <a:p>
            <a:pPr marL="0" indent="0">
              <a:lnSpc>
                <a:spcPct val="97000"/>
              </a:lnSpc>
              <a:spcBef>
                <a:spcPct val="0"/>
              </a:spcBef>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n-US" dirty="0" smtClean="0">
              <a:latin typeface="Consolas" pitchFamily="49" charset="0"/>
              <a:cs typeface="Consolas" pitchFamily="49" charset="0"/>
            </a:endParaRPr>
          </a:p>
        </p:txBody>
      </p:sp>
      <p:sp>
        <p:nvSpPr>
          <p:cNvPr id="4" name="Rounded Rectangle 3"/>
          <p:cNvSpPr/>
          <p:nvPr/>
        </p:nvSpPr>
        <p:spPr>
          <a:xfrm>
            <a:off x="5118347" y="3276600"/>
            <a:ext cx="1600200" cy="5334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sz="2400" dirty="0" smtClean="0">
                <a:solidFill>
                  <a:schemeClr val="bg1"/>
                </a:solidFill>
              </a:rPr>
              <a:t>Type of R0</a:t>
            </a:r>
          </a:p>
        </p:txBody>
      </p:sp>
      <p:sp>
        <p:nvSpPr>
          <p:cNvPr id="8" name="Rounded Rectangle 7"/>
          <p:cNvSpPr/>
          <p:nvPr/>
        </p:nvSpPr>
        <p:spPr>
          <a:xfrm>
            <a:off x="6858000" y="3276600"/>
            <a:ext cx="1600200" cy="5334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Autofit/>
          </a:bodyPr>
          <a:lstStyle/>
          <a:p>
            <a:pPr algn="ctr"/>
            <a:r>
              <a:rPr lang="en-US" dirty="0">
                <a:solidFill>
                  <a:schemeClr val="bg1"/>
                </a:solidFill>
              </a:rPr>
              <a:t>Value of R1</a:t>
            </a:r>
          </a:p>
        </p:txBody>
      </p:sp>
      <p:sp>
        <p:nvSpPr>
          <p:cNvPr id="9" name="Freeform 8"/>
          <p:cNvSpPr/>
          <p:nvPr/>
        </p:nvSpPr>
        <p:spPr>
          <a:xfrm>
            <a:off x="248493" y="2610035"/>
            <a:ext cx="852338" cy="949911"/>
          </a:xfrm>
          <a:custGeom>
            <a:avLst/>
            <a:gdLst>
              <a:gd name="connsiteX0" fmla="*/ 852338 w 852338"/>
              <a:gd name="connsiteY0" fmla="*/ 949911 h 949911"/>
              <a:gd name="connsiteX1" fmla="*/ 82 w 852338"/>
              <a:gd name="connsiteY1" fmla="*/ 452761 h 949911"/>
              <a:gd name="connsiteX2" fmla="*/ 799072 w 852338"/>
              <a:gd name="connsiteY2" fmla="*/ 0 h 949911"/>
            </a:gdLst>
            <a:ahLst/>
            <a:cxnLst>
              <a:cxn ang="0">
                <a:pos x="connsiteX0" y="connsiteY0"/>
              </a:cxn>
              <a:cxn ang="0">
                <a:pos x="connsiteX1" y="connsiteY1"/>
              </a:cxn>
              <a:cxn ang="0">
                <a:pos x="connsiteX2" y="connsiteY2"/>
              </a:cxn>
            </a:cxnLst>
            <a:rect l="l" t="t" r="r" b="b"/>
            <a:pathLst>
              <a:path w="852338" h="949911">
                <a:moveTo>
                  <a:pt x="852338" y="949911"/>
                </a:moveTo>
                <a:cubicBezTo>
                  <a:pt x="430649" y="780495"/>
                  <a:pt x="8960" y="611079"/>
                  <a:pt x="82" y="452761"/>
                </a:cubicBezTo>
                <a:cubicBezTo>
                  <a:pt x="-8796" y="294443"/>
                  <a:pt x="701418" y="76940"/>
                  <a:pt x="799072" y="0"/>
                </a:cubicBezTo>
              </a:path>
            </a:pathLst>
          </a:custGeom>
          <a:ln>
            <a:solidFill>
              <a:schemeClr val="accent5"/>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248493" y="1651246"/>
            <a:ext cx="852338" cy="949911"/>
          </a:xfrm>
          <a:custGeom>
            <a:avLst/>
            <a:gdLst>
              <a:gd name="connsiteX0" fmla="*/ 852338 w 852338"/>
              <a:gd name="connsiteY0" fmla="*/ 949911 h 949911"/>
              <a:gd name="connsiteX1" fmla="*/ 82 w 852338"/>
              <a:gd name="connsiteY1" fmla="*/ 452761 h 949911"/>
              <a:gd name="connsiteX2" fmla="*/ 799072 w 852338"/>
              <a:gd name="connsiteY2" fmla="*/ 0 h 949911"/>
            </a:gdLst>
            <a:ahLst/>
            <a:cxnLst>
              <a:cxn ang="0">
                <a:pos x="connsiteX0" y="connsiteY0"/>
              </a:cxn>
              <a:cxn ang="0">
                <a:pos x="connsiteX1" y="connsiteY1"/>
              </a:cxn>
              <a:cxn ang="0">
                <a:pos x="connsiteX2" y="connsiteY2"/>
              </a:cxn>
            </a:cxnLst>
            <a:rect l="l" t="t" r="r" b="b"/>
            <a:pathLst>
              <a:path w="852338" h="949911">
                <a:moveTo>
                  <a:pt x="852338" y="949911"/>
                </a:moveTo>
                <a:cubicBezTo>
                  <a:pt x="430649" y="780495"/>
                  <a:pt x="8960" y="611079"/>
                  <a:pt x="82" y="452761"/>
                </a:cubicBezTo>
                <a:cubicBezTo>
                  <a:pt x="-8796" y="294443"/>
                  <a:pt x="701418" y="76940"/>
                  <a:pt x="799072" y="0"/>
                </a:cubicBezTo>
              </a:path>
            </a:pathLst>
          </a:custGeom>
          <a:ln>
            <a:solidFill>
              <a:schemeClr val="accent5"/>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Arrow Connector 12"/>
          <p:cNvCxnSpPr/>
          <p:nvPr/>
        </p:nvCxnSpPr>
        <p:spPr>
          <a:xfrm>
            <a:off x="5263857" y="1651246"/>
            <a:ext cx="520453" cy="0"/>
          </a:xfrm>
          <a:prstGeom prst="straightConnector1">
            <a:avLst/>
          </a:prstGeom>
          <a:ln w="28575" cap="rnd" cmpd="sng">
            <a:solidFill>
              <a:schemeClr val="accent5"/>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798366" y="1405024"/>
            <a:ext cx="1479187" cy="492443"/>
          </a:xfrm>
          <a:prstGeom prst="rect">
            <a:avLst/>
          </a:prstGeom>
          <a:noFill/>
        </p:spPr>
        <p:txBody>
          <a:bodyPr wrap="none" lIns="0" tIns="0" rIns="0" bIns="0" rtlCol="0" anchor="t" anchorCtr="0">
            <a:spAutoFit/>
          </a:bodyPr>
          <a:lstStyle/>
          <a:p>
            <a:r>
              <a:rPr lang="en-US" sz="3200" dirty="0" err="1" smtClean="0">
                <a:solidFill>
                  <a:schemeClr val="accent5"/>
                </a:solidFill>
                <a:latin typeface="+mj-lt"/>
              </a:rPr>
              <a:t>UIDevice</a:t>
            </a:r>
            <a:endParaRPr lang="en-US" sz="3200" dirty="0" smtClean="0">
              <a:solidFill>
                <a:schemeClr val="accent5"/>
              </a:solidFill>
              <a:latin typeface="+mj-lt"/>
            </a:endParaRPr>
          </a:p>
        </p:txBody>
      </p:sp>
      <p:sp>
        <p:nvSpPr>
          <p:cNvPr id="17" name="Freeform 16"/>
          <p:cNvSpPr/>
          <p:nvPr/>
        </p:nvSpPr>
        <p:spPr>
          <a:xfrm>
            <a:off x="248493" y="2057400"/>
            <a:ext cx="852338" cy="949911"/>
          </a:xfrm>
          <a:custGeom>
            <a:avLst/>
            <a:gdLst>
              <a:gd name="connsiteX0" fmla="*/ 852338 w 852338"/>
              <a:gd name="connsiteY0" fmla="*/ 949911 h 949911"/>
              <a:gd name="connsiteX1" fmla="*/ 82 w 852338"/>
              <a:gd name="connsiteY1" fmla="*/ 452761 h 949911"/>
              <a:gd name="connsiteX2" fmla="*/ 799072 w 852338"/>
              <a:gd name="connsiteY2" fmla="*/ 0 h 949911"/>
            </a:gdLst>
            <a:ahLst/>
            <a:cxnLst>
              <a:cxn ang="0">
                <a:pos x="connsiteX0" y="connsiteY0"/>
              </a:cxn>
              <a:cxn ang="0">
                <a:pos x="connsiteX1" y="connsiteY1"/>
              </a:cxn>
              <a:cxn ang="0">
                <a:pos x="connsiteX2" y="connsiteY2"/>
              </a:cxn>
            </a:cxnLst>
            <a:rect l="l" t="t" r="r" b="b"/>
            <a:pathLst>
              <a:path w="852338" h="949911">
                <a:moveTo>
                  <a:pt x="852338" y="949911"/>
                </a:moveTo>
                <a:cubicBezTo>
                  <a:pt x="430649" y="780495"/>
                  <a:pt x="8960" y="611079"/>
                  <a:pt x="82" y="452761"/>
                </a:cubicBezTo>
                <a:cubicBezTo>
                  <a:pt x="-8796" y="294443"/>
                  <a:pt x="701418" y="76940"/>
                  <a:pt x="799072" y="0"/>
                </a:cubicBezTo>
              </a:path>
            </a:pathLst>
          </a:custGeom>
          <a:ln>
            <a:solidFill>
              <a:schemeClr val="accent1"/>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248493" y="3084990"/>
            <a:ext cx="852338" cy="474956"/>
          </a:xfrm>
          <a:custGeom>
            <a:avLst/>
            <a:gdLst>
              <a:gd name="connsiteX0" fmla="*/ 852338 w 852338"/>
              <a:gd name="connsiteY0" fmla="*/ 949911 h 949911"/>
              <a:gd name="connsiteX1" fmla="*/ 82 w 852338"/>
              <a:gd name="connsiteY1" fmla="*/ 452761 h 949911"/>
              <a:gd name="connsiteX2" fmla="*/ 799072 w 852338"/>
              <a:gd name="connsiteY2" fmla="*/ 0 h 949911"/>
            </a:gdLst>
            <a:ahLst/>
            <a:cxnLst>
              <a:cxn ang="0">
                <a:pos x="connsiteX0" y="connsiteY0"/>
              </a:cxn>
              <a:cxn ang="0">
                <a:pos x="connsiteX1" y="connsiteY1"/>
              </a:cxn>
              <a:cxn ang="0">
                <a:pos x="connsiteX2" y="connsiteY2"/>
              </a:cxn>
            </a:cxnLst>
            <a:rect l="l" t="t" r="r" b="b"/>
            <a:pathLst>
              <a:path w="852338" h="949911">
                <a:moveTo>
                  <a:pt x="852338" y="949911"/>
                </a:moveTo>
                <a:cubicBezTo>
                  <a:pt x="430649" y="780495"/>
                  <a:pt x="8960" y="611079"/>
                  <a:pt x="82" y="452761"/>
                </a:cubicBezTo>
                <a:cubicBezTo>
                  <a:pt x="-8796" y="294443"/>
                  <a:pt x="701418" y="76940"/>
                  <a:pt x="799072" y="0"/>
                </a:cubicBezTo>
              </a:path>
            </a:pathLst>
          </a:custGeom>
          <a:ln>
            <a:solidFill>
              <a:schemeClr val="accent1"/>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9" name="Straight Arrow Connector 18"/>
          <p:cNvCxnSpPr/>
          <p:nvPr/>
        </p:nvCxnSpPr>
        <p:spPr>
          <a:xfrm>
            <a:off x="5263857" y="2117055"/>
            <a:ext cx="520453" cy="0"/>
          </a:xfrm>
          <a:prstGeom prst="straightConnector1">
            <a:avLst/>
          </a:prstGeom>
          <a:ln w="28575" cap="rnd" cmpd="sng">
            <a:solidFill>
              <a:schemeClr val="accent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798366" y="1879979"/>
            <a:ext cx="2335639" cy="492443"/>
          </a:xfrm>
          <a:prstGeom prst="rect">
            <a:avLst/>
          </a:prstGeom>
          <a:noFill/>
        </p:spPr>
        <p:txBody>
          <a:bodyPr wrap="none" lIns="0" tIns="0" rIns="0" bIns="0" rtlCol="0" anchor="t" anchorCtr="0">
            <a:spAutoFit/>
          </a:bodyPr>
          <a:lstStyle/>
          <a:p>
            <a:r>
              <a:rPr lang="en-US" sz="3200" dirty="0" err="1">
                <a:solidFill>
                  <a:schemeClr val="tx2"/>
                </a:solidFill>
                <a:latin typeface="+mj-lt"/>
              </a:rPr>
              <a:t>c</a:t>
            </a:r>
            <a:r>
              <a:rPr lang="en-US" sz="3200" dirty="0" err="1" smtClean="0">
                <a:solidFill>
                  <a:schemeClr val="tx2"/>
                </a:solidFill>
                <a:latin typeface="+mj-lt"/>
              </a:rPr>
              <a:t>urrentDevice</a:t>
            </a:r>
            <a:endParaRPr lang="en-US" sz="3200" dirty="0" smtClean="0">
              <a:solidFill>
                <a:schemeClr val="tx2"/>
              </a:solidFill>
              <a:latin typeface="+mj-lt"/>
            </a:endParaRPr>
          </a:p>
        </p:txBody>
      </p:sp>
      <p:sp>
        <p:nvSpPr>
          <p:cNvPr id="21" name="TextBox 20"/>
          <p:cNvSpPr txBox="1"/>
          <p:nvPr/>
        </p:nvSpPr>
        <p:spPr>
          <a:xfrm>
            <a:off x="6564316" y="3297078"/>
            <a:ext cx="109004" cy="492443"/>
          </a:xfrm>
          <a:prstGeom prst="rect">
            <a:avLst/>
          </a:prstGeom>
          <a:noFill/>
        </p:spPr>
        <p:txBody>
          <a:bodyPr wrap="none" lIns="0" tIns="0" rIns="0" bIns="0" rtlCol="0" anchor="t" anchorCtr="0">
            <a:spAutoFit/>
          </a:bodyPr>
          <a:lstStyle/>
          <a:p>
            <a:r>
              <a:rPr lang="en-US" sz="3200" dirty="0" smtClean="0">
                <a:solidFill>
                  <a:schemeClr val="tx2"/>
                </a:solidFill>
                <a:latin typeface="Cambria" pitchFamily="18" charset="0"/>
              </a:rPr>
              <a:t>:</a:t>
            </a:r>
          </a:p>
        </p:txBody>
      </p:sp>
      <p:sp>
        <p:nvSpPr>
          <p:cNvPr id="22" name="Rounded Rectangular Callout 21"/>
          <p:cNvSpPr/>
          <p:nvPr/>
        </p:nvSpPr>
        <p:spPr>
          <a:xfrm>
            <a:off x="762000" y="4191000"/>
            <a:ext cx="4526317" cy="533400"/>
          </a:xfrm>
          <a:prstGeom prst="wedgeRoundRectCallout">
            <a:avLst>
              <a:gd name="adj1" fmla="val -20521"/>
              <a:gd name="adj2" fmla="val -116921"/>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dirty="0">
                <a:solidFill>
                  <a:schemeClr val="bg1"/>
                </a:solidFill>
              </a:rPr>
              <a:t>Q: What method is invoked here</a:t>
            </a:r>
            <a:r>
              <a:rPr lang="en-US" dirty="0" smtClean="0">
                <a:solidFill>
                  <a:schemeClr val="bg1"/>
                </a:solidFill>
              </a:rPr>
              <a:t>?</a:t>
            </a:r>
            <a:endParaRPr lang="en-US" dirty="0">
              <a:solidFill>
                <a:schemeClr val="bg1"/>
              </a:solidFill>
            </a:endParaRPr>
          </a:p>
        </p:txBody>
      </p:sp>
      <p:sp>
        <p:nvSpPr>
          <p:cNvPr id="6" name="Slide Number Placeholder 5"/>
          <p:cNvSpPr>
            <a:spLocks noGrp="1"/>
          </p:cNvSpPr>
          <p:nvPr>
            <p:ph type="sldNum" sz="quarter" idx="12"/>
          </p:nvPr>
        </p:nvSpPr>
        <p:spPr/>
        <p:txBody>
          <a:bodyPr/>
          <a:lstStyle/>
          <a:p>
            <a:fld id="{B747839D-A323-47F3-909F-548499399628}" type="slidenum">
              <a:rPr lang="en-US" smtClean="0"/>
              <a:t>30</a:t>
            </a:fld>
            <a:endParaRPr lang="en-US" dirty="0"/>
          </a:p>
        </p:txBody>
      </p:sp>
      <p:sp>
        <p:nvSpPr>
          <p:cNvPr id="25" name="TextBox 24"/>
          <p:cNvSpPr txBox="1"/>
          <p:nvPr/>
        </p:nvSpPr>
        <p:spPr>
          <a:xfrm>
            <a:off x="2826769" y="5374948"/>
            <a:ext cx="5915081" cy="430887"/>
          </a:xfrm>
          <a:prstGeom prst="rect">
            <a:avLst/>
          </a:prstGeom>
          <a:noFill/>
        </p:spPr>
        <p:txBody>
          <a:bodyPr wrap="none" lIns="0" tIns="0" rIns="0" bIns="0" rtlCol="0" anchor="t" anchorCtr="0">
            <a:spAutoFit/>
          </a:bodyPr>
          <a:lstStyle/>
          <a:p>
            <a:r>
              <a:rPr lang="en-US" sz="2800" dirty="0" smtClean="0">
                <a:solidFill>
                  <a:schemeClr val="tx1"/>
                </a:solidFill>
                <a:latin typeface="Consolas" pitchFamily="49" charset="0"/>
                <a:cs typeface="Consolas" pitchFamily="49" charset="0"/>
              </a:rPr>
              <a:t>(</a:t>
            </a:r>
            <a:r>
              <a:rPr lang="en-US" sz="2800" dirty="0" err="1" smtClean="0">
                <a:solidFill>
                  <a:schemeClr val="tx1"/>
                </a:solidFill>
                <a:latin typeface="Consolas" pitchFamily="49" charset="0"/>
                <a:cs typeface="Consolas" pitchFamily="49" charset="0"/>
              </a:rPr>
              <a:t>fmt</a:t>
            </a:r>
            <a:r>
              <a:rPr lang="en-US" sz="2800" dirty="0" smtClean="0">
                <a:solidFill>
                  <a:schemeClr val="tx1"/>
                </a:solidFill>
                <a:latin typeface="Consolas" pitchFamily="49" charset="0"/>
                <a:cs typeface="Consolas" pitchFamily="49" charset="0"/>
              </a:rPr>
              <a:t>: “</a:t>
            </a:r>
            <a:r>
              <a:rPr lang="en-US" sz="2800" dirty="0" err="1">
                <a:solidFill>
                  <a:schemeClr val="tx1"/>
                </a:solidFill>
                <a:latin typeface="Consolas" pitchFamily="49" charset="0"/>
                <a:cs typeface="Consolas" pitchFamily="49" charset="0"/>
              </a:rPr>
              <a:t>uniqueid</a:t>
            </a:r>
            <a:r>
              <a:rPr lang="en-US" sz="2800" dirty="0">
                <a:solidFill>
                  <a:schemeClr val="tx1"/>
                </a:solidFill>
                <a:latin typeface="Consolas" pitchFamily="49" charset="0"/>
                <a:cs typeface="Consolas" pitchFamily="49" charset="0"/>
              </a:rPr>
              <a:t>=%@&amp;scores=%</a:t>
            </a:r>
            <a:r>
              <a:rPr lang="en-US" sz="2800" dirty="0" smtClean="0">
                <a:solidFill>
                  <a:schemeClr val="tx1"/>
                </a:solidFill>
                <a:latin typeface="Consolas" pitchFamily="49" charset="0"/>
                <a:cs typeface="Consolas" pitchFamily="49" charset="0"/>
              </a:rPr>
              <a:t>d”)</a:t>
            </a:r>
          </a:p>
        </p:txBody>
      </p:sp>
      <p:sp>
        <p:nvSpPr>
          <p:cNvPr id="7" name="TextBox 6"/>
          <p:cNvSpPr txBox="1"/>
          <p:nvPr/>
        </p:nvSpPr>
        <p:spPr>
          <a:xfrm>
            <a:off x="457200" y="4457700"/>
            <a:ext cx="65" cy="553998"/>
          </a:xfrm>
          <a:prstGeom prst="rect">
            <a:avLst/>
          </a:prstGeom>
          <a:noFill/>
        </p:spPr>
        <p:txBody>
          <a:bodyPr wrap="none" lIns="0" tIns="0" rIns="0" bIns="0" rtlCol="0" anchor="t" anchorCtr="0">
            <a:spAutoFit/>
          </a:bodyPr>
          <a:lstStyle/>
          <a:p>
            <a:endParaRPr lang="en-US" sz="3600" dirty="0">
              <a:solidFill>
                <a:schemeClr val="tx1"/>
              </a:solidFill>
              <a:latin typeface="Consolas" pitchFamily="49" charset="0"/>
              <a:cs typeface="Consolas" pitchFamily="49" charset="0"/>
            </a:endParaRPr>
          </a:p>
        </p:txBody>
      </p:sp>
      <p:sp>
        <p:nvSpPr>
          <p:cNvPr id="29" name="TextBox 28"/>
          <p:cNvSpPr txBox="1"/>
          <p:nvPr/>
        </p:nvSpPr>
        <p:spPr>
          <a:xfrm>
            <a:off x="2826769" y="4860081"/>
            <a:ext cx="5198539" cy="492443"/>
          </a:xfrm>
          <a:prstGeom prst="rect">
            <a:avLst/>
          </a:prstGeom>
          <a:noFill/>
        </p:spPr>
        <p:txBody>
          <a:bodyPr wrap="none" lIns="0" tIns="0" rIns="0" bIns="0" rtlCol="0" anchor="t" anchorCtr="0">
            <a:spAutoFit/>
          </a:bodyPr>
          <a:lstStyle/>
          <a:p>
            <a:r>
              <a:rPr lang="en-US" sz="3200" dirty="0" err="1" smtClean="0">
                <a:solidFill>
                  <a:schemeClr val="accent5"/>
                </a:solidFill>
                <a:latin typeface="Consolas" pitchFamily="49" charset="0"/>
                <a:cs typeface="Consolas" pitchFamily="49" charset="0"/>
              </a:rPr>
              <a:t>NSString</a:t>
            </a:r>
            <a:r>
              <a:rPr lang="en-US" sz="3200" dirty="0" err="1" smtClean="0">
                <a:solidFill>
                  <a:schemeClr val="tx2"/>
                </a:solidFill>
                <a:latin typeface="Consolas" pitchFamily="49" charset="0"/>
                <a:cs typeface="Consolas" pitchFamily="49" charset="0"/>
              </a:rPr>
              <a:t>:initWithFormat</a:t>
            </a:r>
            <a:endParaRPr lang="en-US" sz="3200" dirty="0">
              <a:solidFill>
                <a:schemeClr val="tx2"/>
              </a:solidFill>
              <a:latin typeface="Consolas" pitchFamily="49" charset="0"/>
              <a:cs typeface="Consolas" pitchFamily="49" charset="0"/>
            </a:endParaRPr>
          </a:p>
        </p:txBody>
      </p:sp>
      <p:sp>
        <p:nvSpPr>
          <p:cNvPr id="15" name="Oval 14"/>
          <p:cNvSpPr/>
          <p:nvPr/>
        </p:nvSpPr>
        <p:spPr>
          <a:xfrm>
            <a:off x="5638800" y="5486400"/>
            <a:ext cx="609600" cy="609600"/>
          </a:xfrm>
          <a:prstGeom prst="ellipse">
            <a:avLst/>
          </a:prstGeom>
          <a:no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6" name="Oval 15"/>
          <p:cNvSpPr/>
          <p:nvPr/>
        </p:nvSpPr>
        <p:spPr>
          <a:xfrm>
            <a:off x="5825677" y="5224226"/>
            <a:ext cx="775782" cy="775782"/>
          </a:xfrm>
          <a:prstGeom prst="ellipse">
            <a:avLst/>
          </a:prstGeom>
          <a:noFill/>
          <a:ln w="38100" cap="rnd" cmpd="sng">
            <a:solidFill>
              <a:schemeClr val="accent5"/>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32" name="Oval 31"/>
          <p:cNvSpPr/>
          <p:nvPr/>
        </p:nvSpPr>
        <p:spPr>
          <a:xfrm>
            <a:off x="7746114" y="5224226"/>
            <a:ext cx="775782" cy="775782"/>
          </a:xfrm>
          <a:prstGeom prst="ellipse">
            <a:avLst/>
          </a:prstGeom>
          <a:noFill/>
          <a:ln w="38100" cap="rnd" cmpd="sng">
            <a:solidFill>
              <a:schemeClr val="accent5"/>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Tree>
    <p:custDataLst>
      <p:tags r:id="rId1"/>
    </p:custDataLst>
    <p:extLst>
      <p:ext uri="{BB962C8B-B14F-4D97-AF65-F5344CB8AC3E}">
        <p14:creationId xmlns:p14="http://schemas.microsoft.com/office/powerpoint/2010/main" val="26372864"/>
      </p:ext>
    </p:extLst>
  </p:cSld>
  <p:clrMapOvr>
    <a:masterClrMapping/>
  </p:clrMapOvr>
  <mc:AlternateContent xmlns:mc="http://schemas.openxmlformats.org/markup-compatibility/2006" xmlns:p14="http://schemas.microsoft.com/office/powerpoint/2010/main">
    <mc:Choice Requires="p14">
      <p:transition spd="slow" p14:dur="2000" advTm="105228"/>
    </mc:Choice>
    <mc:Fallback xmlns="">
      <p:transition spd="slow" advTm="1052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5.55556E-7 -3.67569E-6 L -0.07326 0.28129 " pathEditMode="relative" rAng="0" ptsTypes="AA">
                                      <p:cBhvr>
                                        <p:cTn id="30" dur="2000" fill="hold"/>
                                        <p:tgtEl>
                                          <p:spTgt spid="14"/>
                                        </p:tgtEl>
                                        <p:attrNameLst>
                                          <p:attrName>ppt_x</p:attrName>
                                          <p:attrName>ppt_y</p:attrName>
                                        </p:attrNameLst>
                                      </p:cBhvr>
                                      <p:rCtr x="-3663" y="14064"/>
                                    </p:animMotion>
                                  </p:childTnLst>
                                </p:cTn>
                              </p:par>
                              <p:par>
                                <p:cTn id="31" presetID="1" presetClass="exit" presetSubtype="0" fill="hold" grpId="1" nodeType="withEffect">
                                  <p:stCondLst>
                                    <p:cond delay="0"/>
                                  </p:stCondLst>
                                  <p:childTnLst>
                                    <p:set>
                                      <p:cBhvr>
                                        <p:cTn id="32" dur="1" fill="hold">
                                          <p:stCondLst>
                                            <p:cond delay="0"/>
                                          </p:stCondLst>
                                        </p:cTn>
                                        <p:tgtEl>
                                          <p:spTgt spid="4"/>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grpId="0" nodeType="clickEffect">
                                  <p:stCondLst>
                                    <p:cond delay="0"/>
                                  </p:stCondLst>
                                  <p:childTnLst>
                                    <p:animMotion origin="layout" path="M 4.44444E-6 1.39255E-6 L 0.09652 0.21212 " pathEditMode="relative" rAng="0" ptsTypes="AA">
                                      <p:cBhvr>
                                        <p:cTn id="56" dur="2000" fill="hold"/>
                                        <p:tgtEl>
                                          <p:spTgt spid="20"/>
                                        </p:tgtEl>
                                        <p:attrNameLst>
                                          <p:attrName>ppt_x</p:attrName>
                                          <p:attrName>ppt_y</p:attrName>
                                        </p:attrNameLst>
                                      </p:cBhvr>
                                      <p:rCtr x="4826" y="10594"/>
                                    </p:animMotion>
                                  </p:childTnLst>
                                </p:cTn>
                              </p:par>
                              <p:par>
                                <p:cTn id="57" presetID="1" presetClass="exit" presetSubtype="0" fill="hold" grpId="1" nodeType="withEffect">
                                  <p:stCondLst>
                                    <p:cond delay="0"/>
                                  </p:stCondLst>
                                  <p:childTnLst>
                                    <p:set>
                                      <p:cBhvr>
                                        <p:cTn id="58" dur="1" fill="hold">
                                          <p:stCondLst>
                                            <p:cond delay="0"/>
                                          </p:stCondLst>
                                        </p:cTn>
                                        <p:tgtEl>
                                          <p:spTgt spid="8"/>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8"/>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7"/>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19"/>
                                        </p:tgtEl>
                                        <p:attrNameLst>
                                          <p:attrName>style.visibility</p:attrName>
                                        </p:attrNameLst>
                                      </p:cBhvr>
                                      <p:to>
                                        <p:strVal val="hidden"/>
                                      </p:to>
                                    </p:set>
                                  </p:childTnLst>
                                </p:cTn>
                              </p:par>
                            </p:childTnLst>
                          </p:cTn>
                        </p:par>
                        <p:par>
                          <p:cTn id="65" fill="hold">
                            <p:stCondLst>
                              <p:cond delay="2000"/>
                            </p:stCondLst>
                            <p:childTnLst>
                              <p:par>
                                <p:cTn id="66" presetID="1" presetClass="entr" presetSubtype="0" fill="hold" grpId="0" nodeType="afterEffect">
                                  <p:stCondLst>
                                    <p:cond delay="0"/>
                                  </p:stCondLst>
                                  <p:childTnLst>
                                    <p:set>
                                      <p:cBhvr>
                                        <p:cTn id="67" dur="1" fill="hold">
                                          <p:stCondLst>
                                            <p:cond delay="0"/>
                                          </p:stCondLst>
                                        </p:cTn>
                                        <p:tgtEl>
                                          <p:spTgt spid="21"/>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grpId="1" nodeType="clickEffect">
                                  <p:stCondLst>
                                    <p:cond delay="0"/>
                                  </p:stCondLst>
                                  <p:childTnLst>
                                    <p:set>
                                      <p:cBhvr>
                                        <p:cTn id="71" dur="1" fill="hold">
                                          <p:stCondLst>
                                            <p:cond delay="0"/>
                                          </p:stCondLst>
                                        </p:cTn>
                                        <p:tgtEl>
                                          <p:spTgt spid="22"/>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3">
                                            <p:txEl>
                                              <p:pRg st="5" end="5"/>
                                            </p:txEl>
                                          </p:spTgt>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3">
                                            <p:txEl>
                                              <p:pRg st="6" end="6"/>
                                            </p:txEl>
                                          </p:spTgt>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29"/>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16"/>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animBg="1"/>
      <p:bldP spid="8" grpId="1" animBg="1"/>
      <p:bldP spid="9" grpId="0" animBg="1"/>
      <p:bldP spid="9" grpId="1" animBg="1"/>
      <p:bldP spid="11" grpId="0" animBg="1"/>
      <p:bldP spid="11" grpId="1" animBg="1"/>
      <p:bldP spid="14" grpId="0"/>
      <p:bldP spid="14" grpId="1"/>
      <p:bldP spid="17" grpId="0" animBg="1"/>
      <p:bldP spid="17" grpId="1" animBg="1"/>
      <p:bldP spid="18" grpId="0" animBg="1"/>
      <p:bldP spid="18" grpId="1" animBg="1"/>
      <p:bldP spid="20" grpId="0"/>
      <p:bldP spid="20" grpId="1"/>
      <p:bldP spid="21" grpId="0"/>
      <p:bldP spid="22" grpId="0" animBg="1"/>
      <p:bldP spid="22" grpId="1" animBg="1"/>
      <p:bldP spid="25" grpId="0"/>
      <p:bldP spid="29" grpId="0"/>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ln/>
        </p:spPr>
        <p:txBody>
          <a:bodyPr tIns="31752"/>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PiOS</a:t>
            </a:r>
            <a:r>
              <a:rPr lang="en-US" dirty="0"/>
              <a:t> – Analysis </a:t>
            </a:r>
            <a:r>
              <a:rPr lang="en-US" dirty="0" smtClean="0"/>
              <a:t>(Super CFG</a:t>
            </a:r>
            <a:r>
              <a:rPr lang="en-US" dirty="0"/>
              <a:t>)</a:t>
            </a:r>
          </a:p>
        </p:txBody>
      </p:sp>
      <p:sp>
        <p:nvSpPr>
          <p:cNvPr id="27650" name="Rectangle 2"/>
          <p:cNvSpPr>
            <a:spLocks noGrp="1" noChangeArrowheads="1"/>
          </p:cNvSpPr>
          <p:nvPr>
            <p:ph idx="1"/>
          </p:nvPr>
        </p:nvSpPr>
        <p:spPr>
          <a:xfrm>
            <a:off x="457200" y="1371600"/>
            <a:ext cx="8229600" cy="3886199"/>
          </a:xfrm>
          <a:ln/>
        </p:spPr>
        <p:txBody>
          <a:bodyPr tIns="0">
            <a:normAutofit fontScale="85000" lnSpcReduction="10000"/>
          </a:bodyPr>
          <a:lstStyle/>
          <a:p>
            <a:pPr marL="1587" indent="0" algn="ctr">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dirty="0"/>
              <a:t>Novel analysis approach for object-oriented binaries written in </a:t>
            </a:r>
            <a:r>
              <a:rPr lang="en-US" dirty="0" smtClean="0"/>
              <a:t>Objective-C </a:t>
            </a:r>
            <a:r>
              <a:rPr lang="en-US" dirty="0"/>
              <a:t>based on two key techniques:</a:t>
            </a:r>
          </a:p>
          <a:p>
            <a:pPr marL="515937" indent="-514350">
              <a:lnSpc>
                <a:spcPct val="117000"/>
              </a:lnSpc>
              <a:buAutoNum type="arabicParen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dirty="0" smtClean="0"/>
              <a:t>Resolve </a:t>
            </a:r>
            <a:r>
              <a:rPr lang="en-US" i="1" dirty="0"/>
              <a:t>type</a:t>
            </a:r>
            <a:r>
              <a:rPr lang="en-US" dirty="0"/>
              <a:t> of receiver and </a:t>
            </a:r>
            <a:r>
              <a:rPr lang="en-US" i="1" dirty="0"/>
              <a:t>value</a:t>
            </a:r>
            <a:r>
              <a:rPr lang="en-US" dirty="0"/>
              <a:t> of selector for </a:t>
            </a:r>
            <a:r>
              <a:rPr lang="en-US" dirty="0" err="1">
                <a:latin typeface="+mj-lt"/>
              </a:rPr>
              <a:t>objc_msgSend</a:t>
            </a:r>
            <a:r>
              <a:rPr lang="en-US" dirty="0"/>
              <a:t> </a:t>
            </a:r>
            <a:r>
              <a:rPr lang="en-US" dirty="0" smtClean="0"/>
              <a:t>calls</a:t>
            </a:r>
          </a:p>
          <a:p>
            <a:pPr marL="730250" lvl="1" indent="-514350">
              <a:lnSpc>
                <a:spcPct val="117000"/>
              </a:lnSpc>
              <a:buFont typeface="Arial"/>
              <a:buAutoNum type="alphaLcParen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dirty="0"/>
              <a:t>Backwards slicing [Weiser </a:t>
            </a:r>
            <a:r>
              <a:rPr lang="en-US" dirty="0" smtClean="0"/>
              <a:t>‘81]</a:t>
            </a:r>
            <a:endParaRPr lang="en-US" dirty="0"/>
          </a:p>
          <a:p>
            <a:pPr marL="730250" lvl="1" indent="-514350">
              <a:lnSpc>
                <a:spcPct val="117000"/>
              </a:lnSpc>
              <a:buAutoNum type="alphaLcParen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dirty="0"/>
              <a:t>Forward propagation of constants and types</a:t>
            </a:r>
            <a:endParaRPr lang="en-US" dirty="0" smtClean="0"/>
          </a:p>
          <a:p>
            <a:pPr marL="515937" indent="-514350">
              <a:lnSpc>
                <a:spcPct val="117000"/>
              </a:lnSpc>
              <a:buClrTx/>
              <a:buAutoNum type="arabicParen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dirty="0"/>
              <a:t>Multiple candidate types for receiver </a:t>
            </a:r>
            <a:br>
              <a:rPr lang="en-US" dirty="0"/>
            </a:br>
            <a:r>
              <a:rPr lang="en-US" dirty="0"/>
              <a:t>⇒ class hierarchy </a:t>
            </a:r>
            <a:endParaRPr lang="en-US" dirty="0" smtClean="0"/>
          </a:p>
        </p:txBody>
      </p:sp>
      <p:sp>
        <p:nvSpPr>
          <p:cNvPr id="4" name="Slide Number Placeholder 3"/>
          <p:cNvSpPr>
            <a:spLocks noGrp="1"/>
          </p:cNvSpPr>
          <p:nvPr>
            <p:ph type="sldNum" sz="quarter" idx="12"/>
          </p:nvPr>
        </p:nvSpPr>
        <p:spPr/>
        <p:txBody>
          <a:bodyPr/>
          <a:lstStyle/>
          <a:p>
            <a:fld id="{B747839D-A323-47F3-909F-548499399628}" type="slidenum">
              <a:rPr lang="en-US" smtClean="0"/>
              <a:t>31</a:t>
            </a:fld>
            <a:endParaRPr lang="en-US" dirty="0"/>
          </a:p>
        </p:txBody>
      </p:sp>
    </p:spTree>
    <p:extLst>
      <p:ext uri="{BB962C8B-B14F-4D97-AF65-F5344CB8AC3E}">
        <p14:creationId xmlns:p14="http://schemas.microsoft.com/office/powerpoint/2010/main" val="3839316122"/>
      </p:ext>
    </p:extLst>
  </p:cSld>
  <p:clrMapOvr>
    <a:masterClrMapping/>
  </p:clrMapOvr>
  <p:transition advTm="34519"/>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ln/>
        </p:spPr>
        <p:txBody>
          <a:bodyPr tIns="31752"/>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PiOS – Analysis (Class Hierarchy)</a:t>
            </a:r>
          </a:p>
        </p:txBody>
      </p:sp>
      <p:sp>
        <p:nvSpPr>
          <p:cNvPr id="28674" name="Rectangle 2"/>
          <p:cNvSpPr>
            <a:spLocks noGrp="1" noChangeArrowheads="1"/>
          </p:cNvSpPr>
          <p:nvPr>
            <p:ph idx="1"/>
          </p:nvPr>
        </p:nvSpPr>
        <p:spPr>
          <a:ln/>
        </p:spPr>
        <p:txBody>
          <a:bodyPr tIns="0">
            <a:normAutofit fontScale="92500"/>
          </a:bodyPr>
          <a:lstStyle/>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Problem: Multiple candidate types for receiver</a:t>
            </a:r>
          </a:p>
          <a:p>
            <a:pPr marL="341313" indent="-341313">
              <a:lnSpc>
                <a:spcPct val="14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Class hierarchy is extracted from application and libraries</a:t>
            </a:r>
          </a:p>
          <a:p>
            <a:pPr marL="341313" indent="-341313">
              <a:lnSpc>
                <a:spcPct val="14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All possible candidate types are inspected whether they implement a method</a:t>
            </a:r>
          </a:p>
          <a:p>
            <a:pPr marL="341313" indent="-341313">
              <a:lnSpc>
                <a:spcPct val="14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If only one candidate implements the method that type is chosen for the receiver</a:t>
            </a:r>
          </a:p>
        </p:txBody>
      </p:sp>
      <p:sp>
        <p:nvSpPr>
          <p:cNvPr id="3" name="Slide Number Placeholder 2"/>
          <p:cNvSpPr>
            <a:spLocks noGrp="1"/>
          </p:cNvSpPr>
          <p:nvPr>
            <p:ph type="sldNum" sz="quarter" idx="12"/>
          </p:nvPr>
        </p:nvSpPr>
        <p:spPr/>
        <p:txBody>
          <a:bodyPr/>
          <a:lstStyle/>
          <a:p>
            <a:fld id="{B747839D-A323-47F3-909F-548499399628}" type="slidenum">
              <a:rPr lang="en-US" smtClean="0"/>
              <a:t>32</a:t>
            </a:fld>
            <a:endParaRPr lang="en-US" dirty="0"/>
          </a:p>
        </p:txBody>
      </p:sp>
    </p:spTree>
  </p:cSld>
  <p:clrMapOvr>
    <a:masterClrMapping/>
  </p:clrMapOvr>
  <p:transition advTm="27848"/>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ln/>
        </p:spPr>
        <p:txBody>
          <a:bodyPr tIns="31752"/>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PiOS</a:t>
            </a:r>
            <a:r>
              <a:rPr lang="en-US" dirty="0"/>
              <a:t> – Analysis </a:t>
            </a:r>
            <a:r>
              <a:rPr lang="en-US" dirty="0" smtClean="0"/>
              <a:t>(Super CFG</a:t>
            </a:r>
            <a:r>
              <a:rPr lang="en-US" dirty="0"/>
              <a:t>)</a:t>
            </a:r>
          </a:p>
        </p:txBody>
      </p:sp>
      <p:sp>
        <p:nvSpPr>
          <p:cNvPr id="27650" name="Rectangle 2"/>
          <p:cNvSpPr>
            <a:spLocks noGrp="1" noChangeArrowheads="1"/>
          </p:cNvSpPr>
          <p:nvPr>
            <p:ph idx="1"/>
          </p:nvPr>
        </p:nvSpPr>
        <p:spPr>
          <a:xfrm>
            <a:off x="457200" y="1371600"/>
            <a:ext cx="8229600" cy="3886199"/>
          </a:xfrm>
          <a:ln/>
        </p:spPr>
        <p:txBody>
          <a:bodyPr tIns="0">
            <a:normAutofit fontScale="85000" lnSpcReduction="10000"/>
          </a:bodyPr>
          <a:lstStyle/>
          <a:p>
            <a:pPr marL="1587" indent="0" algn="ctr">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dirty="0"/>
              <a:t>Novel analysis approach for object-oriented binaries written in </a:t>
            </a:r>
            <a:r>
              <a:rPr lang="en-US" dirty="0" smtClean="0"/>
              <a:t>Objective-C </a:t>
            </a:r>
            <a:r>
              <a:rPr lang="en-US" dirty="0"/>
              <a:t>based on two key techniques:</a:t>
            </a:r>
          </a:p>
          <a:p>
            <a:pPr marL="515937" indent="-514350">
              <a:lnSpc>
                <a:spcPct val="117000"/>
              </a:lnSpc>
              <a:buAutoNum type="arabicParen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dirty="0" smtClean="0"/>
              <a:t>Resolve </a:t>
            </a:r>
            <a:r>
              <a:rPr lang="en-US" i="1" dirty="0"/>
              <a:t>type</a:t>
            </a:r>
            <a:r>
              <a:rPr lang="en-US" dirty="0"/>
              <a:t> of receiver and </a:t>
            </a:r>
            <a:r>
              <a:rPr lang="en-US" i="1" dirty="0"/>
              <a:t>value</a:t>
            </a:r>
            <a:r>
              <a:rPr lang="en-US" dirty="0"/>
              <a:t> of selector for </a:t>
            </a:r>
            <a:r>
              <a:rPr lang="en-US" dirty="0" err="1">
                <a:latin typeface="+mj-lt"/>
              </a:rPr>
              <a:t>objc_msgSend</a:t>
            </a:r>
            <a:r>
              <a:rPr lang="en-US" dirty="0"/>
              <a:t> </a:t>
            </a:r>
            <a:r>
              <a:rPr lang="en-US" dirty="0" smtClean="0"/>
              <a:t>calls</a:t>
            </a:r>
          </a:p>
          <a:p>
            <a:pPr marL="730250" lvl="1" indent="-514350">
              <a:lnSpc>
                <a:spcPct val="117000"/>
              </a:lnSpc>
              <a:buAutoNum type="alphaLcParen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dirty="0"/>
              <a:t>Backwards slicing [Weiser ‘81]</a:t>
            </a:r>
          </a:p>
          <a:p>
            <a:pPr marL="730250" lvl="1" indent="-514350">
              <a:lnSpc>
                <a:spcPct val="117000"/>
              </a:lnSpc>
              <a:buAutoNum type="alphaLcParen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dirty="0"/>
              <a:t>Forward propagation of constants and types</a:t>
            </a:r>
            <a:endParaRPr lang="en-US" dirty="0" smtClean="0"/>
          </a:p>
          <a:p>
            <a:pPr marL="515937" indent="-514350">
              <a:lnSpc>
                <a:spcPct val="117000"/>
              </a:lnSpc>
              <a:buClrTx/>
              <a:buAutoNum type="arabicParen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dirty="0"/>
              <a:t>Multiple candidate types for receiver </a:t>
            </a:r>
            <a:br>
              <a:rPr lang="en-US" dirty="0"/>
            </a:br>
            <a:r>
              <a:rPr lang="en-US" dirty="0"/>
              <a:t>⇒ class hierarchy </a:t>
            </a:r>
            <a:endParaRPr lang="en-US" dirty="0" smtClean="0"/>
          </a:p>
        </p:txBody>
      </p:sp>
      <p:sp>
        <p:nvSpPr>
          <p:cNvPr id="4" name="Slide Number Placeholder 3"/>
          <p:cNvSpPr>
            <a:spLocks noGrp="1"/>
          </p:cNvSpPr>
          <p:nvPr>
            <p:ph type="sldNum" sz="quarter" idx="12"/>
          </p:nvPr>
        </p:nvSpPr>
        <p:spPr/>
        <p:txBody>
          <a:bodyPr/>
          <a:lstStyle/>
          <a:p>
            <a:fld id="{B747839D-A323-47F3-909F-548499399628}" type="slidenum">
              <a:rPr lang="en-US" smtClean="0"/>
              <a:t>33</a:t>
            </a:fld>
            <a:endParaRPr lang="en-US" dirty="0"/>
          </a:p>
        </p:txBody>
      </p:sp>
      <p:sp>
        <p:nvSpPr>
          <p:cNvPr id="5" name="Rounded Rectangle 4"/>
          <p:cNvSpPr/>
          <p:nvPr/>
        </p:nvSpPr>
        <p:spPr>
          <a:xfrm>
            <a:off x="647700" y="5257800"/>
            <a:ext cx="7848600" cy="12192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sz="2800" dirty="0"/>
              <a:t>Result: Super-CFG </a:t>
            </a:r>
            <a:r>
              <a:rPr lang="en-US" sz="2800" dirty="0" smtClean="0"/>
              <a:t>constructed </a:t>
            </a:r>
            <a:r>
              <a:rPr lang="en-US" sz="2800" dirty="0"/>
              <a:t>from successfully resolved </a:t>
            </a:r>
            <a:r>
              <a:rPr lang="en-US" sz="2800" dirty="0" smtClean="0"/>
              <a:t>calls to </a:t>
            </a:r>
            <a:r>
              <a:rPr lang="en-US" sz="2800" dirty="0" err="1" smtClean="0">
                <a:latin typeface="+mj-lt"/>
              </a:rPr>
              <a:t>objc_msgSend</a:t>
            </a:r>
            <a:endParaRPr lang="en-US" sz="2800" dirty="0"/>
          </a:p>
        </p:txBody>
      </p:sp>
    </p:spTree>
    <p:extLst>
      <p:ext uri="{BB962C8B-B14F-4D97-AF65-F5344CB8AC3E}">
        <p14:creationId xmlns:p14="http://schemas.microsoft.com/office/powerpoint/2010/main" val="4284545686"/>
      </p:ext>
    </p:extLst>
  </p:cSld>
  <p:clrMapOvr>
    <a:masterClrMapping/>
  </p:clrMapOvr>
  <p:transition advTm="25296"/>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7280" y="2013343"/>
            <a:ext cx="6951274" cy="753670"/>
          </a:xfrm>
        </p:spPr>
        <p:txBody>
          <a:bodyPr/>
          <a:lstStyle/>
          <a:p>
            <a:r>
              <a:rPr lang="en-US" dirty="0" smtClean="0"/>
              <a:t>Identify Sources and Sinks</a:t>
            </a:r>
            <a:endParaRPr lang="en-US" dirty="0"/>
          </a:p>
        </p:txBody>
      </p:sp>
      <p:sp>
        <p:nvSpPr>
          <p:cNvPr id="6" name="Text Placeholder 5"/>
          <p:cNvSpPr>
            <a:spLocks noGrp="1"/>
          </p:cNvSpPr>
          <p:nvPr>
            <p:ph type="body" idx="1"/>
          </p:nvPr>
        </p:nvSpPr>
        <p:spPr>
          <a:xfrm>
            <a:off x="1264380" y="2919413"/>
            <a:ext cx="6951274" cy="1500187"/>
          </a:xfrm>
        </p:spPr>
        <p:txBody>
          <a:bodyPr/>
          <a:lstStyle/>
          <a:p>
            <a:endParaRPr lang="en-US"/>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7280" y="2991832"/>
            <a:ext cx="6949440" cy="13799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36720">
                <a:solidFill>
                  <a:srgbClr val="008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Oval 7"/>
          <p:cNvSpPr/>
          <p:nvPr/>
        </p:nvSpPr>
        <p:spPr>
          <a:xfrm>
            <a:off x="4064977" y="2847788"/>
            <a:ext cx="1371600" cy="1571812"/>
          </a:xfrm>
          <a:prstGeom prst="ellipse">
            <a:avLst/>
          </a:prstGeom>
          <a:noFill/>
          <a:ln w="63500" cap="rnd" cmpd="sng">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2" name="Slide Number Placeholder 1"/>
          <p:cNvSpPr>
            <a:spLocks noGrp="1"/>
          </p:cNvSpPr>
          <p:nvPr>
            <p:ph type="sldNum" sz="quarter" idx="12"/>
          </p:nvPr>
        </p:nvSpPr>
        <p:spPr/>
        <p:txBody>
          <a:bodyPr/>
          <a:lstStyle/>
          <a:p>
            <a:fld id="{B747839D-A323-47F3-909F-548499399628}" type="slidenum">
              <a:rPr lang="en-US" smtClean="0"/>
              <a:t>34</a:t>
            </a:fld>
            <a:endParaRPr lang="en-US"/>
          </a:p>
        </p:txBody>
      </p:sp>
    </p:spTree>
    <p:extLst>
      <p:ext uri="{BB962C8B-B14F-4D97-AF65-F5344CB8AC3E}">
        <p14:creationId xmlns:p14="http://schemas.microsoft.com/office/powerpoint/2010/main" val="2658759234"/>
      </p:ext>
    </p:extLst>
  </p:cSld>
  <p:clrMapOvr>
    <a:masterClrMapping/>
  </p:clrMapOvr>
  <mc:AlternateContent xmlns:mc="http://schemas.openxmlformats.org/markup-compatibility/2006" xmlns:p14="http://schemas.microsoft.com/office/powerpoint/2010/main">
    <mc:Choice Requires="p14">
      <p:transition spd="slow" p14:dur="2000" advTm="3812"/>
    </mc:Choice>
    <mc:Fallback xmlns="">
      <p:transition spd="slow" advTm="3812"/>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ln/>
        </p:spPr>
        <p:txBody>
          <a:bodyPr tIns="31752"/>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PiOS</a:t>
            </a:r>
            <a:r>
              <a:rPr lang="en-US" dirty="0"/>
              <a:t> – Finding Privacy Leaks</a:t>
            </a:r>
          </a:p>
        </p:txBody>
      </p:sp>
      <p:sp>
        <p:nvSpPr>
          <p:cNvPr id="32770" name="Rectangle 2"/>
          <p:cNvSpPr>
            <a:spLocks noGrp="1" noChangeArrowheads="1"/>
          </p:cNvSpPr>
          <p:nvPr>
            <p:ph idx="1"/>
          </p:nvPr>
        </p:nvSpPr>
        <p:spPr>
          <a:ln/>
        </p:spPr>
        <p:txBody>
          <a:bodyPr tIns="0"/>
          <a:lstStyle/>
          <a:p>
            <a:pPr marL="679450" indent="-660400">
              <a:spcBef>
                <a:spcPct val="0"/>
              </a:spcBef>
              <a:buFont typeface="Arial" charset="0"/>
              <a:buChar char="•"/>
              <a:tabLst>
                <a:tab pos="1249363" algn="l"/>
                <a:tab pos="2163763" algn="l"/>
                <a:tab pos="3078163" algn="l"/>
                <a:tab pos="3992563" algn="l"/>
                <a:tab pos="4906963" algn="l"/>
                <a:tab pos="5821363" algn="l"/>
                <a:tab pos="6735763" algn="l"/>
                <a:tab pos="7650163" algn="l"/>
                <a:tab pos="8564563" algn="l"/>
                <a:tab pos="9478963" algn="l"/>
                <a:tab pos="10393363" algn="l"/>
              </a:tabLst>
            </a:pPr>
            <a:r>
              <a:rPr lang="en-US" dirty="0"/>
              <a:t>Based on s</a:t>
            </a:r>
            <a:r>
              <a:rPr lang="en-US" dirty="0" smtClean="0"/>
              <a:t>uper-CFG</a:t>
            </a:r>
            <a:endParaRPr lang="en-US" dirty="0"/>
          </a:p>
          <a:p>
            <a:pPr marL="679450" indent="-660400">
              <a:lnSpc>
                <a:spcPct val="140000"/>
              </a:lnSpc>
              <a:spcBef>
                <a:spcPct val="0"/>
              </a:spcBef>
              <a:buFont typeface="Arial" charset="0"/>
              <a:buChar char="•"/>
              <a:tabLst>
                <a:tab pos="1249363" algn="l"/>
                <a:tab pos="2163763" algn="l"/>
                <a:tab pos="3078163" algn="l"/>
                <a:tab pos="3992563" algn="l"/>
                <a:tab pos="4906963" algn="l"/>
                <a:tab pos="5821363" algn="l"/>
                <a:tab pos="6735763" algn="l"/>
                <a:tab pos="7650163" algn="l"/>
                <a:tab pos="8564563" algn="l"/>
                <a:tab pos="9478963" algn="l"/>
                <a:tab pos="10393363" algn="l"/>
              </a:tabLst>
            </a:pPr>
            <a:r>
              <a:rPr lang="en-US" dirty="0"/>
              <a:t>Reachability Analysis (find paths)</a:t>
            </a:r>
          </a:p>
          <a:p>
            <a:pPr marL="741363" lvl="1" indent="-284163">
              <a:lnSpc>
                <a:spcPct val="187000"/>
              </a:lnSpc>
              <a:spcBef>
                <a:spcPts val="513"/>
              </a:spcBef>
              <a:spcAft>
                <a:spcPts val="3600"/>
              </a:spcAft>
              <a:buFont typeface="Arial" charset="0"/>
              <a:buChar char="–"/>
              <a:tabLst>
                <a:tab pos="1249363" algn="l"/>
                <a:tab pos="2163763" algn="l"/>
                <a:tab pos="3078163" algn="l"/>
                <a:tab pos="3992563" algn="l"/>
                <a:tab pos="4906963" algn="l"/>
                <a:tab pos="5821363" algn="l"/>
                <a:tab pos="6735763" algn="l"/>
                <a:tab pos="7650163" algn="l"/>
                <a:tab pos="8564563" algn="l"/>
                <a:tab pos="9478963" algn="l"/>
                <a:tab pos="10393363" algn="l"/>
              </a:tabLst>
            </a:pPr>
            <a:r>
              <a:rPr lang="en-US" dirty="0"/>
              <a:t>From interesting </a:t>
            </a:r>
            <a:r>
              <a:rPr lang="en-US" i="1" dirty="0"/>
              <a:t>sources</a:t>
            </a:r>
          </a:p>
          <a:p>
            <a:pPr marL="741363" lvl="1" indent="-284163">
              <a:lnSpc>
                <a:spcPct val="187000"/>
              </a:lnSpc>
              <a:spcBef>
                <a:spcPts val="513"/>
              </a:spcBef>
              <a:spcAft>
                <a:spcPts val="3600"/>
              </a:spcAft>
              <a:buFont typeface="Arial" charset="0"/>
              <a:buChar char="–"/>
              <a:tabLst>
                <a:tab pos="1249363" algn="l"/>
                <a:tab pos="2163763" algn="l"/>
                <a:tab pos="3078163" algn="l"/>
                <a:tab pos="3992563" algn="l"/>
                <a:tab pos="4906963" algn="l"/>
                <a:tab pos="5821363" algn="l"/>
                <a:tab pos="6735763" algn="l"/>
                <a:tab pos="7650163" algn="l"/>
                <a:tab pos="8564563" algn="l"/>
                <a:tab pos="9478963" algn="l"/>
                <a:tab pos="10393363" algn="l"/>
              </a:tabLst>
            </a:pPr>
            <a:r>
              <a:rPr lang="en-US" dirty="0"/>
              <a:t>To network</a:t>
            </a:r>
            <a:r>
              <a:rPr lang="en-US" i="1" dirty="0"/>
              <a:t> sinks</a:t>
            </a:r>
          </a:p>
          <a:p>
            <a:pPr marL="679450" indent="-660400">
              <a:lnSpc>
                <a:spcPct val="140000"/>
              </a:lnSpc>
              <a:buFont typeface="Arial" charset="0"/>
              <a:buChar char="•"/>
              <a:tabLst>
                <a:tab pos="1249363" algn="l"/>
                <a:tab pos="2163763" algn="l"/>
                <a:tab pos="3078163" algn="l"/>
                <a:tab pos="3992563" algn="l"/>
                <a:tab pos="4906963" algn="l"/>
                <a:tab pos="5821363" algn="l"/>
                <a:tab pos="6735763" algn="l"/>
                <a:tab pos="7650163" algn="l"/>
                <a:tab pos="8564563" algn="l"/>
                <a:tab pos="9478963" algn="l"/>
                <a:tab pos="10393363" algn="l"/>
              </a:tabLst>
            </a:pPr>
            <a:r>
              <a:rPr lang="en-US" dirty="0" smtClean="0"/>
              <a:t>Sources and sinks identified by API calls</a:t>
            </a:r>
            <a:endParaRPr lang="en-US" dirty="0"/>
          </a:p>
        </p:txBody>
      </p:sp>
      <p:pic>
        <p:nvPicPr>
          <p:cNvPr id="327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4950" y="2761795"/>
            <a:ext cx="1143000" cy="1143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36720">
                <a:solidFill>
                  <a:srgbClr val="008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904670"/>
            <a:ext cx="1428750" cy="1000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36720">
                <a:solidFill>
                  <a:srgbClr val="008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08861" y="2776975"/>
            <a:ext cx="955178" cy="1097438"/>
          </a:xfrm>
          <a:prstGeom prst="rect">
            <a:avLst/>
          </a:prstGeom>
        </p:spPr>
      </p:pic>
      <p:sp>
        <p:nvSpPr>
          <p:cNvPr id="4" name="Slide Number Placeholder 3"/>
          <p:cNvSpPr>
            <a:spLocks noGrp="1"/>
          </p:cNvSpPr>
          <p:nvPr>
            <p:ph type="sldNum" sz="quarter" idx="12"/>
          </p:nvPr>
        </p:nvSpPr>
        <p:spPr/>
        <p:txBody>
          <a:bodyPr/>
          <a:lstStyle/>
          <a:p>
            <a:fld id="{B747839D-A323-47F3-909F-548499399628}" type="slidenum">
              <a:rPr lang="en-US" smtClean="0"/>
              <a:t>35</a:t>
            </a:fld>
            <a:endParaRPr lang="en-US" dirty="0"/>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64931" y="2563352"/>
            <a:ext cx="1443037" cy="1539885"/>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700000">
            <a:off x="3611696" y="3572679"/>
            <a:ext cx="1524000" cy="1144248"/>
          </a:xfrm>
          <a:prstGeom prst="rect">
            <a:avLst/>
          </a:prstGeom>
        </p:spPr>
      </p:pic>
    </p:spTree>
    <p:custDataLst>
      <p:tags r:id="rId1"/>
    </p:custDataLst>
  </p:cSld>
  <p:clrMapOvr>
    <a:masterClrMapping/>
  </p:clrMapOvr>
  <p:transition advTm="3853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27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fill="hold" nodeType="clickEffect">
                                  <p:stCondLst>
                                    <p:cond delay="0"/>
                                  </p:stCondLst>
                                  <p:childTnLst>
                                    <p:set>
                                      <p:cBhvr additive="repl">
                                        <p:cTn id="10" dur="1" fill="hold">
                                          <p:stCondLst>
                                            <p:cond delay="0"/>
                                          </p:stCondLst>
                                        </p:cTn>
                                        <p:tgtEl>
                                          <p:spTgt spid="32771"/>
                                        </p:tgtEl>
                                        <p:attrNameLst>
                                          <p:attrName>style.visibility</p:attrName>
                                        </p:attrNameLst>
                                      </p:cBhvr>
                                      <p:to>
                                        <p:strVal val="hidden"/>
                                      </p:to>
                                    </p:set>
                                  </p:childTnLst>
                                </p:cTn>
                              </p:par>
                              <p:par>
                                <p:cTn id="11" presetID="1" presetClass="entr" fill="hold" nodeType="withEffect">
                                  <p:stCondLst>
                                    <p:cond delay="0"/>
                                  </p:stCondLst>
                                  <p:childTnLst>
                                    <p:set>
                                      <p:cBhvr additive="repl">
                                        <p:cTn id="12" dur="1" fill="hold">
                                          <p:stCondLst>
                                            <p:cond delay="0"/>
                                          </p:stCondLst>
                                        </p:cTn>
                                        <p:tgtEl>
                                          <p:spTgt spid="3277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fill="hold" nodeType="clickEffect">
                                  <p:stCondLst>
                                    <p:cond delay="0"/>
                                  </p:stCondLst>
                                  <p:childTnLst>
                                    <p:set>
                                      <p:cBhvr additive="repl">
                                        <p:cTn id="16" dur="1" fill="hold">
                                          <p:stCondLst>
                                            <p:cond delay="0"/>
                                          </p:stCondLst>
                                        </p:cTn>
                                        <p:tgtEl>
                                          <p:spTgt spid="3277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7280" y="2013343"/>
            <a:ext cx="6951274" cy="753670"/>
          </a:xfrm>
        </p:spPr>
        <p:txBody>
          <a:bodyPr/>
          <a:lstStyle/>
          <a:p>
            <a:r>
              <a:rPr lang="en-US" dirty="0" smtClean="0"/>
              <a:t>Dataflow Analysis</a:t>
            </a:r>
            <a:endParaRPr lang="en-US" dirty="0"/>
          </a:p>
        </p:txBody>
      </p:sp>
      <p:sp>
        <p:nvSpPr>
          <p:cNvPr id="6" name="Text Placeholder 5"/>
          <p:cNvSpPr>
            <a:spLocks noGrp="1"/>
          </p:cNvSpPr>
          <p:nvPr>
            <p:ph type="body" idx="1"/>
          </p:nvPr>
        </p:nvSpPr>
        <p:spPr>
          <a:xfrm>
            <a:off x="1264380" y="2919413"/>
            <a:ext cx="6951274" cy="1500187"/>
          </a:xfrm>
        </p:spPr>
        <p:txBody>
          <a:bodyPr/>
          <a:lstStyle/>
          <a:p>
            <a:endParaRPr lang="en-US"/>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7280" y="2991832"/>
            <a:ext cx="6949440" cy="13799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36720">
                <a:solidFill>
                  <a:srgbClr val="008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Oval 7"/>
          <p:cNvSpPr/>
          <p:nvPr/>
        </p:nvSpPr>
        <p:spPr>
          <a:xfrm>
            <a:off x="5410200" y="2847788"/>
            <a:ext cx="3124200" cy="1571812"/>
          </a:xfrm>
          <a:prstGeom prst="ellipse">
            <a:avLst/>
          </a:prstGeom>
          <a:noFill/>
          <a:ln w="63500" cap="rnd" cmpd="sng">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2" name="Slide Number Placeholder 1"/>
          <p:cNvSpPr>
            <a:spLocks noGrp="1"/>
          </p:cNvSpPr>
          <p:nvPr>
            <p:ph type="sldNum" sz="quarter" idx="12"/>
          </p:nvPr>
        </p:nvSpPr>
        <p:spPr/>
        <p:txBody>
          <a:bodyPr/>
          <a:lstStyle/>
          <a:p>
            <a:fld id="{B747839D-A323-47F3-909F-548499399628}" type="slidenum">
              <a:rPr lang="en-US" smtClean="0"/>
              <a:t>36</a:t>
            </a:fld>
            <a:endParaRPr lang="en-US"/>
          </a:p>
        </p:txBody>
      </p:sp>
    </p:spTree>
    <p:extLst>
      <p:ext uri="{BB962C8B-B14F-4D97-AF65-F5344CB8AC3E}">
        <p14:creationId xmlns:p14="http://schemas.microsoft.com/office/powerpoint/2010/main" val="1895242523"/>
      </p:ext>
    </p:extLst>
  </p:cSld>
  <p:clrMapOvr>
    <a:masterClrMapping/>
  </p:clrMapOvr>
  <mc:AlternateContent xmlns:mc="http://schemas.openxmlformats.org/markup-compatibility/2006" xmlns:p14="http://schemas.microsoft.com/office/powerpoint/2010/main">
    <mc:Choice Requires="p14">
      <p:transition spd="slow" p14:dur="2000" advTm="4943"/>
    </mc:Choice>
    <mc:Fallback xmlns="">
      <p:transition spd="slow" advTm="4943"/>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152400" y="152400"/>
            <a:ext cx="8839200" cy="1143000"/>
          </a:xfrm>
          <a:ln/>
        </p:spPr>
        <p:txBody>
          <a:bodyPr tIns="31752">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Data-Flow to Model Security Properties</a:t>
            </a:r>
            <a:endParaRPr lang="en-US" dirty="0"/>
          </a:p>
        </p:txBody>
      </p:sp>
      <p:sp>
        <p:nvSpPr>
          <p:cNvPr id="16386" name="Rectangle 2"/>
          <p:cNvSpPr>
            <a:spLocks noGrp="1" noChangeArrowheads="1"/>
          </p:cNvSpPr>
          <p:nvPr>
            <p:ph idx="1"/>
          </p:nvPr>
        </p:nvSpPr>
        <p:spPr>
          <a:xfrm>
            <a:off x="457200" y="1371601"/>
            <a:ext cx="8229600" cy="4571999"/>
          </a:xfrm>
          <a:ln/>
        </p:spPr>
        <p:txBody>
          <a:bodyPr tIns="0">
            <a:normAutofit/>
          </a:bodyPr>
          <a:lstStyle/>
          <a:p>
            <a:pPr marL="341313" indent="-341313">
              <a:spcBef>
                <a:spcPts val="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Tracks </a:t>
            </a:r>
            <a:r>
              <a:rPr lang="en-US" sz="2800" i="1" dirty="0"/>
              <a:t>how</a:t>
            </a:r>
            <a:r>
              <a:rPr lang="en-US" sz="2800" dirty="0"/>
              <a:t> information is propagated </a:t>
            </a:r>
            <a:r>
              <a:rPr lang="en-US" sz="2800" dirty="0" smtClean="0"/>
              <a:t>through an application or system</a:t>
            </a:r>
          </a:p>
          <a:p>
            <a:pPr marL="341313" indent="-341313">
              <a:spcBef>
                <a:spcPts val="20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t>Data-flow </a:t>
            </a:r>
            <a:r>
              <a:rPr lang="en-US" sz="2800" dirty="0"/>
              <a:t>captures confidentiality problems </a:t>
            </a:r>
            <a:r>
              <a:rPr lang="en-US" sz="2800" dirty="0" smtClean="0"/>
              <a:t>well (e.g</a:t>
            </a:r>
            <a:r>
              <a:rPr lang="en-US" sz="2800" dirty="0"/>
              <a:t>., how </a:t>
            </a:r>
            <a:r>
              <a:rPr lang="en-US" sz="2800" dirty="0" smtClean="0"/>
              <a:t>is sensitive </a:t>
            </a:r>
            <a:r>
              <a:rPr lang="en-US" sz="2800" dirty="0"/>
              <a:t>information </a:t>
            </a:r>
            <a:r>
              <a:rPr lang="en-US" sz="2800" dirty="0" smtClean="0"/>
              <a:t>used)</a:t>
            </a:r>
          </a:p>
          <a:p>
            <a:pPr marL="457200" lvl="1" indent="0">
              <a:lnSpc>
                <a:spcPct val="120000"/>
              </a:lnSpc>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smtClean="0"/>
          </a:p>
        </p:txBody>
      </p:sp>
      <p:sp>
        <p:nvSpPr>
          <p:cNvPr id="4" name="Slide Number Placeholder 3"/>
          <p:cNvSpPr>
            <a:spLocks noGrp="1"/>
          </p:cNvSpPr>
          <p:nvPr>
            <p:ph type="sldNum" sz="quarter" idx="12"/>
          </p:nvPr>
        </p:nvSpPr>
        <p:spPr/>
        <p:txBody>
          <a:bodyPr/>
          <a:lstStyle/>
          <a:p>
            <a:fld id="{B747839D-A323-47F3-909F-548499399628}" type="slidenum">
              <a:rPr lang="en-US" smtClean="0"/>
              <a:t>37</a:t>
            </a:fld>
            <a:endParaRPr lang="en-US" dirty="0"/>
          </a:p>
        </p:txBody>
      </p:sp>
      <p:sp>
        <p:nvSpPr>
          <p:cNvPr id="2" name="Rounded Rectangle 1"/>
          <p:cNvSpPr/>
          <p:nvPr/>
        </p:nvSpPr>
        <p:spPr>
          <a:xfrm>
            <a:off x="952500" y="3733800"/>
            <a:ext cx="7239000" cy="20574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dirty="0"/>
              <a:t>Now we can detect apps that </a:t>
            </a:r>
            <a:r>
              <a:rPr lang="en-US" i="1" dirty="0"/>
              <a:t>access privacy sensitive</a:t>
            </a:r>
            <a:r>
              <a:rPr lang="en-US" dirty="0"/>
              <a:t> </a:t>
            </a:r>
            <a:r>
              <a:rPr lang="en-US" i="1" dirty="0"/>
              <a:t>information</a:t>
            </a:r>
            <a:r>
              <a:rPr lang="en-US" dirty="0"/>
              <a:t> and </a:t>
            </a:r>
            <a:r>
              <a:rPr lang="en-US" i="1" dirty="0"/>
              <a:t>transmit this information over the Internet</a:t>
            </a:r>
            <a:r>
              <a:rPr lang="en-US" dirty="0"/>
              <a:t> without user intervention or consent</a:t>
            </a:r>
            <a:r>
              <a:rPr lang="en-US" dirty="0" smtClean="0"/>
              <a:t>.</a:t>
            </a:r>
            <a:endParaRPr lang="en-US" dirty="0"/>
          </a:p>
        </p:txBody>
      </p:sp>
    </p:spTree>
    <p:extLst>
      <p:ext uri="{BB962C8B-B14F-4D97-AF65-F5344CB8AC3E}">
        <p14:creationId xmlns:p14="http://schemas.microsoft.com/office/powerpoint/2010/main" val="4044318466"/>
      </p:ext>
    </p:extLst>
  </p:cSld>
  <p:clrMapOvr>
    <a:masterClrMapping/>
  </p:clrMapOvr>
  <p:transition advTm="2284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ln/>
        </p:spPr>
        <p:txBody>
          <a:bodyPr tIns="31752"/>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PiOS – Evaluation</a:t>
            </a:r>
          </a:p>
        </p:txBody>
      </p:sp>
      <p:sp>
        <p:nvSpPr>
          <p:cNvPr id="33794" name="Rectangle 2"/>
          <p:cNvSpPr>
            <a:spLocks noGrp="1" noChangeArrowheads="1"/>
          </p:cNvSpPr>
          <p:nvPr>
            <p:ph idx="1"/>
          </p:nvPr>
        </p:nvSpPr>
        <p:spPr>
          <a:xfrm>
            <a:off x="457200" y="1371600"/>
            <a:ext cx="7696200" cy="4754563"/>
          </a:xfrm>
          <a:ln/>
        </p:spPr>
        <p:txBody>
          <a:bodyPr/>
          <a:lstStyle/>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1,407 Applications </a:t>
            </a:r>
            <a:r>
              <a:rPr lang="en-US" dirty="0" smtClean="0"/>
              <a:t/>
            </a:r>
            <a:br>
              <a:rPr lang="en-US" dirty="0" smtClean="0"/>
            </a:br>
            <a:r>
              <a:rPr lang="en-US" dirty="0" smtClean="0"/>
              <a:t>(</a:t>
            </a:r>
            <a:r>
              <a:rPr lang="en-US" dirty="0"/>
              <a:t>825 from App Store, 582 from </a:t>
            </a:r>
            <a:r>
              <a:rPr lang="en-US" dirty="0" err="1"/>
              <a:t>Cydia</a:t>
            </a:r>
            <a:r>
              <a:rPr lang="en-US" dirty="0" smtClean="0"/>
              <a:t>)</a:t>
            </a:r>
          </a:p>
          <a:p>
            <a:pPr marL="341313" indent="-341313">
              <a:lnSpc>
                <a:spcPct val="14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Pervasive ad and </a:t>
            </a:r>
            <a:r>
              <a:rPr lang="en-US" dirty="0" smtClean="0"/>
              <a:t>app-telemetry libraries</a:t>
            </a:r>
            <a:endParaRPr lang="en-US" dirty="0"/>
          </a:p>
          <a:p>
            <a:pPr marL="741363" lvl="1" indent="-284163">
              <a:lnSpc>
                <a:spcPct val="14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772 </a:t>
            </a:r>
            <a:r>
              <a:rPr lang="en-US" sz="2400" dirty="0" smtClean="0"/>
              <a:t>apps </a:t>
            </a:r>
            <a:r>
              <a:rPr lang="en-US" sz="2400" dirty="0"/>
              <a:t>(55%) contain at least one such library</a:t>
            </a:r>
          </a:p>
          <a:p>
            <a:pPr marL="741363" lvl="1" indent="-284163">
              <a:lnSpc>
                <a:spcPct val="14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Leak UDIDs, GPS coordinates, etc. </a:t>
            </a:r>
            <a:endParaRPr lang="en-US" dirty="0"/>
          </a:p>
          <a:p>
            <a:pPr marL="341313" indent="-341313">
              <a:lnSpc>
                <a:spcPct val="14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Apple requires that libraries are statically linked</a:t>
            </a:r>
          </a:p>
          <a:p>
            <a:pPr marL="341313" indent="-341313">
              <a:lnSpc>
                <a:spcPct val="140000"/>
              </a:lnSpc>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000" dirty="0"/>
          </a:p>
        </p:txBody>
      </p:sp>
      <p:sp>
        <p:nvSpPr>
          <p:cNvPr id="3" name="Slide Number Placeholder 2"/>
          <p:cNvSpPr>
            <a:spLocks noGrp="1"/>
          </p:cNvSpPr>
          <p:nvPr>
            <p:ph type="sldNum" sz="quarter" idx="12"/>
          </p:nvPr>
        </p:nvSpPr>
        <p:spPr/>
        <p:txBody>
          <a:bodyPr/>
          <a:lstStyle/>
          <a:p>
            <a:fld id="{B747839D-A323-47F3-909F-548499399628}" type="slidenum">
              <a:rPr lang="en-US" smtClean="0"/>
              <a:t>38</a:t>
            </a:fld>
            <a:endParaRPr lang="en-US" dirty="0"/>
          </a:p>
        </p:txBody>
      </p:sp>
    </p:spTree>
  </p:cSld>
  <p:clrMapOvr>
    <a:masterClrMapping/>
  </p:clrMapOvr>
  <p:transition advTm="49096"/>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ln/>
        </p:spPr>
        <p:txBody>
          <a:bodyPr tIns="31752"/>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Advertisement Libraries</a:t>
            </a:r>
            <a:endParaRPr lang="en-US" dirty="0"/>
          </a:p>
        </p:txBody>
      </p:sp>
      <p:sp>
        <p:nvSpPr>
          <p:cNvPr id="34818" name="Rectangle 2"/>
          <p:cNvSpPr>
            <a:spLocks noGrp="1" noChangeArrowheads="1"/>
          </p:cNvSpPr>
          <p:nvPr>
            <p:ph idx="1"/>
          </p:nvPr>
        </p:nvSpPr>
        <p:spPr>
          <a:ln/>
        </p:spPr>
        <p:txBody>
          <a:bodyPr tIns="0">
            <a:normAutofit fontScale="92500"/>
          </a:bodyPr>
          <a:lstStyle/>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82% </a:t>
            </a:r>
            <a:r>
              <a:rPr lang="en-US" dirty="0" smtClean="0"/>
              <a:t>of apps that use Ads use </a:t>
            </a:r>
            <a:r>
              <a:rPr lang="en-US" dirty="0" err="1"/>
              <a:t>AdMob</a:t>
            </a:r>
            <a:r>
              <a:rPr lang="en-US" dirty="0"/>
              <a:t> (Google)</a:t>
            </a:r>
          </a:p>
          <a:p>
            <a:pPr marL="341313" indent="-341313">
              <a:lnSpc>
                <a:spcPct val="112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Send </a:t>
            </a:r>
            <a:r>
              <a:rPr lang="en-US" dirty="0"/>
              <a:t>UDID and </a:t>
            </a:r>
            <a:r>
              <a:rPr lang="en-US" dirty="0" err="1"/>
              <a:t>AppID</a:t>
            </a:r>
            <a:r>
              <a:rPr lang="en-US" dirty="0"/>
              <a:t> on </a:t>
            </a:r>
            <a:r>
              <a:rPr lang="en-US" dirty="0" smtClean="0"/>
              <a:t>start </a:t>
            </a:r>
            <a:r>
              <a:rPr lang="en-US" dirty="0"/>
              <a:t>and </a:t>
            </a:r>
            <a:r>
              <a:rPr lang="en-US" dirty="0" smtClean="0"/>
              <a:t>ad-request</a:t>
            </a:r>
            <a:endParaRPr lang="en-US" dirty="0"/>
          </a:p>
          <a:p>
            <a:pPr marL="341313" indent="-341313">
              <a:lnSpc>
                <a:spcPct val="112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Ad company can build detailed usage profiles</a:t>
            </a:r>
          </a:p>
          <a:p>
            <a:pPr marL="341313" indent="-341313">
              <a:lnSpc>
                <a:spcPct val="112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Problem: </a:t>
            </a:r>
            <a:r>
              <a:rPr lang="en-US" dirty="0" smtClean="0"/>
              <a:t>Location-aware apps</a:t>
            </a:r>
            <a:endParaRPr lang="en-US" dirty="0"/>
          </a:p>
          <a:p>
            <a:pPr marL="741363" lvl="1" indent="-284163">
              <a:lnSpc>
                <a:spcPct val="112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dirty="0"/>
              <a:t>Access to GPS is granted per a</a:t>
            </a:r>
            <a:r>
              <a:rPr lang="en-US" sz="3200" dirty="0" smtClean="0"/>
              <a:t>pp/binary</a:t>
            </a:r>
            <a:endParaRPr lang="en-US" sz="3200" dirty="0"/>
          </a:p>
          <a:p>
            <a:pPr marL="741363" lvl="1" indent="-284163">
              <a:lnSpc>
                <a:spcPct val="112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dirty="0"/>
              <a:t>Libraries linked into </a:t>
            </a:r>
            <a:r>
              <a:rPr lang="en-US" sz="3200" dirty="0" smtClean="0"/>
              <a:t>location-aware apps </a:t>
            </a:r>
            <a:r>
              <a:rPr lang="en-US" sz="3200" dirty="0"/>
              <a:t>have access to GPS </a:t>
            </a:r>
          </a:p>
        </p:txBody>
      </p:sp>
      <p:sp>
        <p:nvSpPr>
          <p:cNvPr id="3" name="Slide Number Placeholder 2"/>
          <p:cNvSpPr>
            <a:spLocks noGrp="1"/>
          </p:cNvSpPr>
          <p:nvPr>
            <p:ph type="sldNum" sz="quarter" idx="12"/>
          </p:nvPr>
        </p:nvSpPr>
        <p:spPr/>
        <p:txBody>
          <a:bodyPr/>
          <a:lstStyle/>
          <a:p>
            <a:fld id="{B747839D-A323-47F3-909F-548499399628}" type="slidenum">
              <a:rPr lang="en-US" smtClean="0"/>
              <a:t>39</a:t>
            </a:fld>
            <a:endParaRPr lang="en-US" dirty="0"/>
          </a:p>
        </p:txBody>
      </p:sp>
    </p:spTree>
  </p:cSld>
  <p:clrMapOvr>
    <a:masterClrMapping/>
  </p:clrMapOvr>
  <p:transition advTm="59785"/>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itle 136"/>
          <p:cNvSpPr>
            <a:spLocks noGrp="1"/>
          </p:cNvSpPr>
          <p:nvPr>
            <p:ph type="title"/>
          </p:nvPr>
        </p:nvSpPr>
        <p:spPr/>
        <p:txBody>
          <a:bodyPr/>
          <a:lstStyle/>
          <a:p>
            <a:r>
              <a:rPr lang="en-US" dirty="0" smtClean="0"/>
              <a:t>Are All Apps Good?</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4</a:t>
            </a:fld>
            <a:endParaRPr lang="en-US" dirty="0"/>
          </a:p>
        </p:txBody>
      </p:sp>
      <p:grpSp>
        <p:nvGrpSpPr>
          <p:cNvPr id="52" name="Group 51"/>
          <p:cNvGrpSpPr/>
          <p:nvPr/>
        </p:nvGrpSpPr>
        <p:grpSpPr>
          <a:xfrm>
            <a:off x="667718" y="1783433"/>
            <a:ext cx="1027538" cy="4242879"/>
            <a:chOff x="849566" y="1476562"/>
            <a:chExt cx="1027538" cy="4242879"/>
          </a:xfrm>
        </p:grpSpPr>
        <p:pic>
          <p:nvPicPr>
            <p:cNvPr id="40"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566" y="2189935"/>
              <a:ext cx="1027538" cy="676012"/>
            </a:xfrm>
            <a:prstGeom prst="rect">
              <a:avLst/>
            </a:prstGeom>
          </p:spPr>
        </p:pic>
        <p:pic>
          <p:nvPicPr>
            <p:cNvPr id="41"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566" y="2903308"/>
              <a:ext cx="1027538" cy="676012"/>
            </a:xfrm>
            <a:prstGeom prst="rect">
              <a:avLst/>
            </a:prstGeom>
          </p:spPr>
        </p:pic>
        <p:pic>
          <p:nvPicPr>
            <p:cNvPr id="42"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566" y="1476562"/>
              <a:ext cx="1027538" cy="676012"/>
            </a:xfrm>
            <a:prstGeom prst="rect">
              <a:avLst/>
            </a:prstGeom>
          </p:spPr>
        </p:pic>
        <p:pic>
          <p:nvPicPr>
            <p:cNvPr id="43"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566" y="3616681"/>
              <a:ext cx="1027538" cy="676012"/>
            </a:xfrm>
            <a:prstGeom prst="rect">
              <a:avLst/>
            </a:prstGeom>
          </p:spPr>
        </p:pic>
        <p:pic>
          <p:nvPicPr>
            <p:cNvPr id="44"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566" y="4330054"/>
              <a:ext cx="1027538" cy="676012"/>
            </a:xfrm>
            <a:prstGeom prst="rect">
              <a:avLst/>
            </a:prstGeom>
          </p:spPr>
        </p:pic>
        <p:pic>
          <p:nvPicPr>
            <p:cNvPr id="4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566" y="5043429"/>
              <a:ext cx="1027538" cy="676012"/>
            </a:xfrm>
            <a:prstGeom prst="rect">
              <a:avLst/>
            </a:prstGeom>
          </p:spPr>
        </p:pic>
      </p:grpSp>
      <p:grpSp>
        <p:nvGrpSpPr>
          <p:cNvPr id="67" name="Group 66"/>
          <p:cNvGrpSpPr/>
          <p:nvPr/>
        </p:nvGrpSpPr>
        <p:grpSpPr>
          <a:xfrm>
            <a:off x="2362975" y="1783433"/>
            <a:ext cx="1027538" cy="4242879"/>
            <a:chOff x="849566" y="1476562"/>
            <a:chExt cx="1027538" cy="4242879"/>
          </a:xfrm>
        </p:grpSpPr>
        <p:pic>
          <p:nvPicPr>
            <p:cNvPr id="68"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566" y="2189935"/>
              <a:ext cx="1027538" cy="676012"/>
            </a:xfrm>
            <a:prstGeom prst="rect">
              <a:avLst/>
            </a:prstGeom>
          </p:spPr>
        </p:pic>
        <p:pic>
          <p:nvPicPr>
            <p:cNvPr id="69"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566" y="2903308"/>
              <a:ext cx="1027538" cy="676012"/>
            </a:xfrm>
            <a:prstGeom prst="rect">
              <a:avLst/>
            </a:prstGeom>
          </p:spPr>
        </p:pic>
        <p:pic>
          <p:nvPicPr>
            <p:cNvPr id="70"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566" y="1476562"/>
              <a:ext cx="1027538" cy="676012"/>
            </a:xfrm>
            <a:prstGeom prst="rect">
              <a:avLst/>
            </a:prstGeom>
          </p:spPr>
        </p:pic>
        <p:pic>
          <p:nvPicPr>
            <p:cNvPr id="71"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566" y="3616681"/>
              <a:ext cx="1027538" cy="676012"/>
            </a:xfrm>
            <a:prstGeom prst="rect">
              <a:avLst/>
            </a:prstGeom>
          </p:spPr>
        </p:pic>
        <p:pic>
          <p:nvPicPr>
            <p:cNvPr id="72"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566" y="4330054"/>
              <a:ext cx="1027538" cy="676012"/>
            </a:xfrm>
            <a:prstGeom prst="rect">
              <a:avLst/>
            </a:prstGeom>
          </p:spPr>
        </p:pic>
        <p:pic>
          <p:nvPicPr>
            <p:cNvPr id="73"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566" y="5043429"/>
              <a:ext cx="1027538" cy="676012"/>
            </a:xfrm>
            <a:prstGeom prst="rect">
              <a:avLst/>
            </a:prstGeom>
          </p:spPr>
        </p:pic>
      </p:grpSp>
      <p:grpSp>
        <p:nvGrpSpPr>
          <p:cNvPr id="81" name="Group 80"/>
          <p:cNvGrpSpPr/>
          <p:nvPr/>
        </p:nvGrpSpPr>
        <p:grpSpPr>
          <a:xfrm>
            <a:off x="5753489" y="1783433"/>
            <a:ext cx="1027538" cy="4242879"/>
            <a:chOff x="849566" y="1476562"/>
            <a:chExt cx="1027538" cy="4242879"/>
          </a:xfrm>
        </p:grpSpPr>
        <p:pic>
          <p:nvPicPr>
            <p:cNvPr id="82"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566" y="2189935"/>
              <a:ext cx="1027538" cy="676012"/>
            </a:xfrm>
            <a:prstGeom prst="rect">
              <a:avLst/>
            </a:prstGeom>
          </p:spPr>
        </p:pic>
        <p:pic>
          <p:nvPicPr>
            <p:cNvPr id="83"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566" y="2903308"/>
              <a:ext cx="1027538" cy="676012"/>
            </a:xfrm>
            <a:prstGeom prst="rect">
              <a:avLst/>
            </a:prstGeom>
          </p:spPr>
        </p:pic>
        <p:pic>
          <p:nvPicPr>
            <p:cNvPr id="84"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566" y="1476562"/>
              <a:ext cx="1027538" cy="676012"/>
            </a:xfrm>
            <a:prstGeom prst="rect">
              <a:avLst/>
            </a:prstGeom>
          </p:spPr>
        </p:pic>
        <p:pic>
          <p:nvPicPr>
            <p:cNvPr id="8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566" y="3616681"/>
              <a:ext cx="1027538" cy="676012"/>
            </a:xfrm>
            <a:prstGeom prst="rect">
              <a:avLst/>
            </a:prstGeom>
          </p:spPr>
        </p:pic>
        <p:pic>
          <p:nvPicPr>
            <p:cNvPr id="8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566" y="4330054"/>
              <a:ext cx="1027538" cy="676012"/>
            </a:xfrm>
            <a:prstGeom prst="rect">
              <a:avLst/>
            </a:prstGeom>
          </p:spPr>
        </p:pic>
        <p:pic>
          <p:nvPicPr>
            <p:cNvPr id="8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566" y="5043429"/>
              <a:ext cx="1027538" cy="676012"/>
            </a:xfrm>
            <a:prstGeom prst="rect">
              <a:avLst/>
            </a:prstGeom>
          </p:spPr>
        </p:pic>
      </p:grpSp>
      <p:grpSp>
        <p:nvGrpSpPr>
          <p:cNvPr id="88" name="Group 87"/>
          <p:cNvGrpSpPr/>
          <p:nvPr/>
        </p:nvGrpSpPr>
        <p:grpSpPr>
          <a:xfrm>
            <a:off x="7448742" y="1783433"/>
            <a:ext cx="1027538" cy="4242879"/>
            <a:chOff x="849566" y="1476562"/>
            <a:chExt cx="1027538" cy="4242879"/>
          </a:xfrm>
        </p:grpSpPr>
        <p:pic>
          <p:nvPicPr>
            <p:cNvPr id="89"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566" y="2189935"/>
              <a:ext cx="1027538" cy="676012"/>
            </a:xfrm>
            <a:prstGeom prst="rect">
              <a:avLst/>
            </a:prstGeom>
          </p:spPr>
        </p:pic>
        <p:pic>
          <p:nvPicPr>
            <p:cNvPr id="90"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566" y="2903308"/>
              <a:ext cx="1027538" cy="676012"/>
            </a:xfrm>
            <a:prstGeom prst="rect">
              <a:avLst/>
            </a:prstGeom>
          </p:spPr>
        </p:pic>
        <p:pic>
          <p:nvPicPr>
            <p:cNvPr id="91"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566" y="1476562"/>
              <a:ext cx="1027538" cy="676012"/>
            </a:xfrm>
            <a:prstGeom prst="rect">
              <a:avLst/>
            </a:prstGeom>
          </p:spPr>
        </p:pic>
        <p:pic>
          <p:nvPicPr>
            <p:cNvPr id="92"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566" y="3616681"/>
              <a:ext cx="1027538" cy="676012"/>
            </a:xfrm>
            <a:prstGeom prst="rect">
              <a:avLst/>
            </a:prstGeom>
          </p:spPr>
        </p:pic>
        <p:pic>
          <p:nvPicPr>
            <p:cNvPr id="93"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566" y="4330054"/>
              <a:ext cx="1027538" cy="676012"/>
            </a:xfrm>
            <a:prstGeom prst="rect">
              <a:avLst/>
            </a:prstGeom>
          </p:spPr>
        </p:pic>
        <p:pic>
          <p:nvPicPr>
            <p:cNvPr id="94"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566" y="5043429"/>
              <a:ext cx="1027538" cy="676012"/>
            </a:xfrm>
            <a:prstGeom prst="rect">
              <a:avLst/>
            </a:prstGeom>
          </p:spPr>
        </p:pic>
      </p:grpSp>
      <p:grpSp>
        <p:nvGrpSpPr>
          <p:cNvPr id="132" name="Group 131"/>
          <p:cNvGrpSpPr/>
          <p:nvPr/>
        </p:nvGrpSpPr>
        <p:grpSpPr>
          <a:xfrm>
            <a:off x="4058232" y="1783433"/>
            <a:ext cx="1027538" cy="4242879"/>
            <a:chOff x="4058230" y="1783433"/>
            <a:chExt cx="1027538" cy="4242879"/>
          </a:xfrm>
        </p:grpSpPr>
        <p:pic>
          <p:nvPicPr>
            <p:cNvPr id="7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8230" y="3210179"/>
              <a:ext cx="1027538" cy="676012"/>
            </a:xfrm>
            <a:prstGeom prst="rect">
              <a:avLst/>
            </a:prstGeom>
          </p:spPr>
        </p:pic>
        <p:pic>
          <p:nvPicPr>
            <p:cNvPr id="7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8230" y="1783433"/>
              <a:ext cx="1027538" cy="676012"/>
            </a:xfrm>
            <a:prstGeom prst="rect">
              <a:avLst/>
            </a:prstGeom>
          </p:spPr>
        </p:pic>
        <p:pic>
          <p:nvPicPr>
            <p:cNvPr id="78"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8230" y="3923552"/>
              <a:ext cx="1027538" cy="676012"/>
            </a:xfrm>
            <a:prstGeom prst="rect">
              <a:avLst/>
            </a:prstGeom>
          </p:spPr>
        </p:pic>
        <p:pic>
          <p:nvPicPr>
            <p:cNvPr id="79"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8230" y="4636925"/>
              <a:ext cx="1027538" cy="676012"/>
            </a:xfrm>
            <a:prstGeom prst="rect">
              <a:avLst/>
            </a:prstGeom>
          </p:spPr>
        </p:pic>
        <p:pic>
          <p:nvPicPr>
            <p:cNvPr id="80"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8230" y="5350300"/>
              <a:ext cx="1027538" cy="676012"/>
            </a:xfrm>
            <a:prstGeom prst="rect">
              <a:avLst/>
            </a:prstGeom>
          </p:spPr>
        </p:pic>
        <p:pic>
          <p:nvPicPr>
            <p:cNvPr id="95" name="Picture 9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773" y="2532254"/>
              <a:ext cx="864451" cy="605116"/>
            </a:xfrm>
            <a:prstGeom prst="rect">
              <a:avLst/>
            </a:prstGeom>
            <a:effectLst>
              <a:glow rad="228600">
                <a:schemeClr val="accent1">
                  <a:satMod val="175000"/>
                  <a:alpha val="40000"/>
                </a:schemeClr>
              </a:glow>
            </a:effectLst>
          </p:spPr>
        </p:pic>
      </p:grpSp>
      <p:grpSp>
        <p:nvGrpSpPr>
          <p:cNvPr id="140" name="Group 139"/>
          <p:cNvGrpSpPr/>
          <p:nvPr/>
        </p:nvGrpSpPr>
        <p:grpSpPr>
          <a:xfrm>
            <a:off x="1663750" y="2481060"/>
            <a:ext cx="5840514" cy="754743"/>
            <a:chOff x="1663750" y="2481060"/>
            <a:chExt cx="5840514" cy="754743"/>
          </a:xfrm>
        </p:grpSpPr>
        <p:pic>
          <p:nvPicPr>
            <p:cNvPr id="96" name="Picture 9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9007" y="2481060"/>
              <a:ext cx="754743" cy="754743"/>
            </a:xfrm>
            <a:prstGeom prst="rect">
              <a:avLst/>
            </a:prstGeom>
          </p:spPr>
        </p:pic>
        <p:pic>
          <p:nvPicPr>
            <p:cNvPr id="105" name="Picture 10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4264" y="2481060"/>
              <a:ext cx="754743" cy="754743"/>
            </a:xfrm>
            <a:prstGeom prst="rect">
              <a:avLst/>
            </a:prstGeom>
          </p:spPr>
        </p:pic>
        <p:pic>
          <p:nvPicPr>
            <p:cNvPr id="112" name="Picture 1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9521" y="2481060"/>
              <a:ext cx="754743" cy="754743"/>
            </a:xfrm>
            <a:prstGeom prst="rect">
              <a:avLst/>
            </a:prstGeom>
          </p:spPr>
        </p:pic>
        <p:pic>
          <p:nvPicPr>
            <p:cNvPr id="119" name="Picture 1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3750" y="2481060"/>
              <a:ext cx="754743" cy="754743"/>
            </a:xfrm>
            <a:prstGeom prst="rect">
              <a:avLst/>
            </a:prstGeom>
          </p:spPr>
        </p:pic>
      </p:grpSp>
      <p:grpSp>
        <p:nvGrpSpPr>
          <p:cNvPr id="141" name="Group 140"/>
          <p:cNvGrpSpPr/>
          <p:nvPr/>
        </p:nvGrpSpPr>
        <p:grpSpPr>
          <a:xfrm>
            <a:off x="1663750" y="3178687"/>
            <a:ext cx="5840514" cy="754743"/>
            <a:chOff x="1663750" y="3178687"/>
            <a:chExt cx="5840514" cy="754743"/>
          </a:xfrm>
        </p:grpSpPr>
        <p:pic>
          <p:nvPicPr>
            <p:cNvPr id="97" name="Picture 9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9007" y="3178687"/>
              <a:ext cx="754743" cy="754743"/>
            </a:xfrm>
            <a:prstGeom prst="rect">
              <a:avLst/>
            </a:prstGeom>
          </p:spPr>
        </p:pic>
        <p:pic>
          <p:nvPicPr>
            <p:cNvPr id="106" name="Picture 10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4264" y="3178687"/>
              <a:ext cx="754743" cy="754743"/>
            </a:xfrm>
            <a:prstGeom prst="rect">
              <a:avLst/>
            </a:prstGeom>
          </p:spPr>
        </p:pic>
        <p:pic>
          <p:nvPicPr>
            <p:cNvPr id="113" name="Picture 1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9521" y="3178687"/>
              <a:ext cx="754743" cy="754743"/>
            </a:xfrm>
            <a:prstGeom prst="rect">
              <a:avLst/>
            </a:prstGeom>
          </p:spPr>
        </p:pic>
        <p:pic>
          <p:nvPicPr>
            <p:cNvPr id="120" name="Picture 1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3750" y="3178687"/>
              <a:ext cx="754743" cy="754743"/>
            </a:xfrm>
            <a:prstGeom prst="rect">
              <a:avLst/>
            </a:prstGeom>
          </p:spPr>
        </p:pic>
      </p:grpSp>
      <p:grpSp>
        <p:nvGrpSpPr>
          <p:cNvPr id="139" name="Group 138"/>
          <p:cNvGrpSpPr/>
          <p:nvPr/>
        </p:nvGrpSpPr>
        <p:grpSpPr>
          <a:xfrm>
            <a:off x="1663750" y="1783433"/>
            <a:ext cx="5840514" cy="754743"/>
            <a:chOff x="1663750" y="1783433"/>
            <a:chExt cx="5840514" cy="754743"/>
          </a:xfrm>
        </p:grpSpPr>
        <p:pic>
          <p:nvPicPr>
            <p:cNvPr id="98" name="Picture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9007" y="1783433"/>
              <a:ext cx="754743" cy="754743"/>
            </a:xfrm>
            <a:prstGeom prst="rect">
              <a:avLst/>
            </a:prstGeom>
          </p:spPr>
        </p:pic>
        <p:pic>
          <p:nvPicPr>
            <p:cNvPr id="107" name="Picture 10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4264" y="1783433"/>
              <a:ext cx="754743" cy="754743"/>
            </a:xfrm>
            <a:prstGeom prst="rect">
              <a:avLst/>
            </a:prstGeom>
          </p:spPr>
        </p:pic>
        <p:pic>
          <p:nvPicPr>
            <p:cNvPr id="114" name="Picture 1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9521" y="1783433"/>
              <a:ext cx="754743" cy="754743"/>
            </a:xfrm>
            <a:prstGeom prst="rect">
              <a:avLst/>
            </a:prstGeom>
          </p:spPr>
        </p:pic>
        <p:pic>
          <p:nvPicPr>
            <p:cNvPr id="121" name="Picture 1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3750" y="1783433"/>
              <a:ext cx="754743" cy="754743"/>
            </a:xfrm>
            <a:prstGeom prst="rect">
              <a:avLst/>
            </a:prstGeom>
          </p:spPr>
        </p:pic>
      </p:grpSp>
      <p:grpSp>
        <p:nvGrpSpPr>
          <p:cNvPr id="145" name="Group 144"/>
          <p:cNvGrpSpPr/>
          <p:nvPr/>
        </p:nvGrpSpPr>
        <p:grpSpPr>
          <a:xfrm>
            <a:off x="1663750" y="3876314"/>
            <a:ext cx="5840514" cy="754743"/>
            <a:chOff x="1663750" y="3876314"/>
            <a:chExt cx="5840514" cy="754743"/>
          </a:xfrm>
        </p:grpSpPr>
        <p:pic>
          <p:nvPicPr>
            <p:cNvPr id="99" name="Picture 9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9007" y="3876314"/>
              <a:ext cx="754743" cy="754743"/>
            </a:xfrm>
            <a:prstGeom prst="rect">
              <a:avLst/>
            </a:prstGeom>
          </p:spPr>
        </p:pic>
        <p:pic>
          <p:nvPicPr>
            <p:cNvPr id="108" name="Picture 10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4264" y="3876314"/>
              <a:ext cx="754743" cy="754743"/>
            </a:xfrm>
            <a:prstGeom prst="rect">
              <a:avLst/>
            </a:prstGeom>
          </p:spPr>
        </p:pic>
        <p:pic>
          <p:nvPicPr>
            <p:cNvPr id="115" name="Picture 1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9521" y="3876314"/>
              <a:ext cx="754743" cy="754743"/>
            </a:xfrm>
            <a:prstGeom prst="rect">
              <a:avLst/>
            </a:prstGeom>
          </p:spPr>
        </p:pic>
        <p:pic>
          <p:nvPicPr>
            <p:cNvPr id="122" name="Picture 1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3750" y="3876314"/>
              <a:ext cx="754743" cy="754743"/>
            </a:xfrm>
            <a:prstGeom prst="rect">
              <a:avLst/>
            </a:prstGeom>
          </p:spPr>
        </p:pic>
      </p:grpSp>
      <p:grpSp>
        <p:nvGrpSpPr>
          <p:cNvPr id="144" name="Group 143"/>
          <p:cNvGrpSpPr/>
          <p:nvPr/>
        </p:nvGrpSpPr>
        <p:grpSpPr>
          <a:xfrm>
            <a:off x="1663750" y="5271569"/>
            <a:ext cx="5840514" cy="754743"/>
            <a:chOff x="1663750" y="5271569"/>
            <a:chExt cx="5840514" cy="754743"/>
          </a:xfrm>
        </p:grpSpPr>
        <p:pic>
          <p:nvPicPr>
            <p:cNvPr id="101" name="Picture 10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9007" y="5271569"/>
              <a:ext cx="754743" cy="754743"/>
            </a:xfrm>
            <a:prstGeom prst="rect">
              <a:avLst/>
            </a:prstGeom>
          </p:spPr>
        </p:pic>
        <p:pic>
          <p:nvPicPr>
            <p:cNvPr id="110" name="Picture 10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4264" y="5271569"/>
              <a:ext cx="754743" cy="754743"/>
            </a:xfrm>
            <a:prstGeom prst="rect">
              <a:avLst/>
            </a:prstGeom>
          </p:spPr>
        </p:pic>
        <p:pic>
          <p:nvPicPr>
            <p:cNvPr id="117" name="Picture 1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9521" y="5271569"/>
              <a:ext cx="754743" cy="754743"/>
            </a:xfrm>
            <a:prstGeom prst="rect">
              <a:avLst/>
            </a:prstGeom>
          </p:spPr>
        </p:pic>
        <p:pic>
          <p:nvPicPr>
            <p:cNvPr id="124" name="Picture 1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3750" y="5271569"/>
              <a:ext cx="754743" cy="754743"/>
            </a:xfrm>
            <a:prstGeom prst="rect">
              <a:avLst/>
            </a:prstGeom>
          </p:spPr>
        </p:pic>
      </p:grpSp>
      <p:grpSp>
        <p:nvGrpSpPr>
          <p:cNvPr id="146" name="Group 145"/>
          <p:cNvGrpSpPr/>
          <p:nvPr/>
        </p:nvGrpSpPr>
        <p:grpSpPr>
          <a:xfrm>
            <a:off x="1735810" y="4573941"/>
            <a:ext cx="5768454" cy="754743"/>
            <a:chOff x="1735810" y="4573941"/>
            <a:chExt cx="5768454" cy="754743"/>
          </a:xfrm>
        </p:grpSpPr>
        <p:pic>
          <p:nvPicPr>
            <p:cNvPr id="100" name="Picture 9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9007" y="4573941"/>
              <a:ext cx="754743" cy="754743"/>
            </a:xfrm>
            <a:prstGeom prst="rect">
              <a:avLst/>
            </a:prstGeom>
          </p:spPr>
        </p:pic>
        <p:pic>
          <p:nvPicPr>
            <p:cNvPr id="109" name="Picture 10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4264" y="4573941"/>
              <a:ext cx="754743" cy="754743"/>
            </a:xfrm>
            <a:prstGeom prst="rect">
              <a:avLst/>
            </a:prstGeom>
          </p:spPr>
        </p:pic>
        <p:pic>
          <p:nvPicPr>
            <p:cNvPr id="116" name="Picture 1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9521" y="4573941"/>
              <a:ext cx="754743" cy="754743"/>
            </a:xfrm>
            <a:prstGeom prst="rect">
              <a:avLst/>
            </a:prstGeom>
          </p:spPr>
        </p:pic>
        <p:pic>
          <p:nvPicPr>
            <p:cNvPr id="134" name="Picture 1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5810" y="4581880"/>
              <a:ext cx="610622" cy="746804"/>
            </a:xfrm>
            <a:prstGeom prst="rect">
              <a:avLst/>
            </a:prstGeom>
          </p:spPr>
        </p:pic>
      </p:grpSp>
    </p:spTree>
    <p:extLst>
      <p:ext uri="{BB962C8B-B14F-4D97-AF65-F5344CB8AC3E}">
        <p14:creationId xmlns:p14="http://schemas.microsoft.com/office/powerpoint/2010/main" val="4287417970"/>
      </p:ext>
    </p:extLst>
  </p:cSld>
  <p:clrMapOvr>
    <a:masterClrMapping/>
  </p:clrMapOvr>
  <mc:AlternateContent xmlns:mc="http://schemas.openxmlformats.org/markup-compatibility/2006" xmlns:p14="http://schemas.microsoft.com/office/powerpoint/2010/main">
    <mc:Choice Requires="p14">
      <p:transition spd="slow" p14:dur="2000" advTm="34666"/>
    </mc:Choice>
    <mc:Fallback xmlns="">
      <p:transition spd="slow" advTm="346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52"/>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50"/>
                                  </p:stCondLst>
                                  <p:childTnLst>
                                    <p:set>
                                      <p:cBhvr>
                                        <p:cTn id="9" dur="1" fill="hold">
                                          <p:stCondLst>
                                            <p:cond delay="0"/>
                                          </p:stCondLst>
                                        </p:cTn>
                                        <p:tgtEl>
                                          <p:spTgt spid="67"/>
                                        </p:tgtEl>
                                        <p:attrNameLst>
                                          <p:attrName>style.visibility</p:attrName>
                                        </p:attrNameLst>
                                      </p:cBhvr>
                                      <p:to>
                                        <p:strVal val="visible"/>
                                      </p:to>
                                    </p:set>
                                  </p:childTnLst>
                                </p:cTn>
                              </p:par>
                            </p:childTnLst>
                          </p:cTn>
                        </p:par>
                        <p:par>
                          <p:cTn id="10" fill="hold">
                            <p:stCondLst>
                              <p:cond delay="1150"/>
                            </p:stCondLst>
                            <p:childTnLst>
                              <p:par>
                                <p:cTn id="11" presetID="1" presetClass="entr" presetSubtype="0" fill="hold" nodeType="afterEffect">
                                  <p:stCondLst>
                                    <p:cond delay="150"/>
                                  </p:stCondLst>
                                  <p:childTnLst>
                                    <p:set>
                                      <p:cBhvr>
                                        <p:cTn id="12" dur="1" fill="hold">
                                          <p:stCondLst>
                                            <p:cond delay="0"/>
                                          </p:stCondLst>
                                        </p:cTn>
                                        <p:tgtEl>
                                          <p:spTgt spid="132"/>
                                        </p:tgtEl>
                                        <p:attrNameLst>
                                          <p:attrName>style.visibility</p:attrName>
                                        </p:attrNameLst>
                                      </p:cBhvr>
                                      <p:to>
                                        <p:strVal val="visible"/>
                                      </p:to>
                                    </p:set>
                                  </p:childTnLst>
                                </p:cTn>
                              </p:par>
                            </p:childTnLst>
                          </p:cTn>
                        </p:par>
                        <p:par>
                          <p:cTn id="13" fill="hold">
                            <p:stCondLst>
                              <p:cond delay="1300"/>
                            </p:stCondLst>
                            <p:childTnLst>
                              <p:par>
                                <p:cTn id="14" presetID="1" presetClass="entr" presetSubtype="0" fill="hold" nodeType="afterEffect">
                                  <p:stCondLst>
                                    <p:cond delay="150"/>
                                  </p:stCondLst>
                                  <p:childTnLst>
                                    <p:set>
                                      <p:cBhvr>
                                        <p:cTn id="15" dur="1" fill="hold">
                                          <p:stCondLst>
                                            <p:cond delay="0"/>
                                          </p:stCondLst>
                                        </p:cTn>
                                        <p:tgtEl>
                                          <p:spTgt spid="81"/>
                                        </p:tgtEl>
                                        <p:attrNameLst>
                                          <p:attrName>style.visibility</p:attrName>
                                        </p:attrNameLst>
                                      </p:cBhvr>
                                      <p:to>
                                        <p:strVal val="visible"/>
                                      </p:to>
                                    </p:set>
                                  </p:childTnLst>
                                </p:cTn>
                              </p:par>
                            </p:childTnLst>
                          </p:cTn>
                        </p:par>
                        <p:par>
                          <p:cTn id="16" fill="hold">
                            <p:stCondLst>
                              <p:cond delay="1450"/>
                            </p:stCondLst>
                            <p:childTnLst>
                              <p:par>
                                <p:cTn id="17" presetID="1" presetClass="entr" presetSubtype="0" fill="hold" nodeType="afterEffect">
                                  <p:stCondLst>
                                    <p:cond delay="150"/>
                                  </p:stCondLst>
                                  <p:childTnLst>
                                    <p:set>
                                      <p:cBhvr>
                                        <p:cTn id="18" dur="1" fill="hold">
                                          <p:stCondLst>
                                            <p:cond delay="0"/>
                                          </p:stCondLst>
                                        </p:cTn>
                                        <p:tgtEl>
                                          <p:spTgt spid="88"/>
                                        </p:tgtEl>
                                        <p:attrNameLst>
                                          <p:attrName>style.visibility</p:attrName>
                                        </p:attrNameLst>
                                      </p:cBhvr>
                                      <p:to>
                                        <p:strVal val="visible"/>
                                      </p:to>
                                    </p:set>
                                  </p:childTnLst>
                                </p:cTn>
                              </p:par>
                            </p:childTnLst>
                          </p:cTn>
                        </p:par>
                        <p:par>
                          <p:cTn id="19" fill="hold">
                            <p:stCondLst>
                              <p:cond delay="1600"/>
                            </p:stCondLst>
                            <p:childTnLst>
                              <p:par>
                                <p:cTn id="20" presetID="1" presetClass="entr" presetSubtype="0" fill="hold" nodeType="afterEffect">
                                  <p:stCondLst>
                                    <p:cond delay="150"/>
                                  </p:stCondLst>
                                  <p:childTnLst>
                                    <p:set>
                                      <p:cBhvr>
                                        <p:cTn id="21" dur="1" fill="hold">
                                          <p:stCondLst>
                                            <p:cond delay="0"/>
                                          </p:stCondLst>
                                        </p:cTn>
                                        <p:tgtEl>
                                          <p:spTgt spid="139"/>
                                        </p:tgtEl>
                                        <p:attrNameLst>
                                          <p:attrName>style.visibility</p:attrName>
                                        </p:attrNameLst>
                                      </p:cBhvr>
                                      <p:to>
                                        <p:strVal val="visible"/>
                                      </p:to>
                                    </p:set>
                                  </p:childTnLst>
                                </p:cTn>
                              </p:par>
                            </p:childTnLst>
                          </p:cTn>
                        </p:par>
                        <p:par>
                          <p:cTn id="22" fill="hold">
                            <p:stCondLst>
                              <p:cond delay="1750"/>
                            </p:stCondLst>
                            <p:childTnLst>
                              <p:par>
                                <p:cTn id="23" presetID="1" presetClass="entr" presetSubtype="0" fill="hold" nodeType="afterEffect">
                                  <p:stCondLst>
                                    <p:cond delay="150"/>
                                  </p:stCondLst>
                                  <p:childTnLst>
                                    <p:set>
                                      <p:cBhvr>
                                        <p:cTn id="24" dur="1" fill="hold">
                                          <p:stCondLst>
                                            <p:cond delay="0"/>
                                          </p:stCondLst>
                                        </p:cTn>
                                        <p:tgtEl>
                                          <p:spTgt spid="140"/>
                                        </p:tgtEl>
                                        <p:attrNameLst>
                                          <p:attrName>style.visibility</p:attrName>
                                        </p:attrNameLst>
                                      </p:cBhvr>
                                      <p:to>
                                        <p:strVal val="visible"/>
                                      </p:to>
                                    </p:set>
                                  </p:childTnLst>
                                </p:cTn>
                              </p:par>
                            </p:childTnLst>
                          </p:cTn>
                        </p:par>
                        <p:par>
                          <p:cTn id="25" fill="hold">
                            <p:stCondLst>
                              <p:cond delay="1900"/>
                            </p:stCondLst>
                            <p:childTnLst>
                              <p:par>
                                <p:cTn id="26" presetID="1" presetClass="entr" presetSubtype="0" fill="hold" nodeType="afterEffect">
                                  <p:stCondLst>
                                    <p:cond delay="150"/>
                                  </p:stCondLst>
                                  <p:childTnLst>
                                    <p:set>
                                      <p:cBhvr>
                                        <p:cTn id="27" dur="1" fill="hold">
                                          <p:stCondLst>
                                            <p:cond delay="0"/>
                                          </p:stCondLst>
                                        </p:cTn>
                                        <p:tgtEl>
                                          <p:spTgt spid="141"/>
                                        </p:tgtEl>
                                        <p:attrNameLst>
                                          <p:attrName>style.visibility</p:attrName>
                                        </p:attrNameLst>
                                      </p:cBhvr>
                                      <p:to>
                                        <p:strVal val="visible"/>
                                      </p:to>
                                    </p:set>
                                  </p:childTnLst>
                                </p:cTn>
                              </p:par>
                            </p:childTnLst>
                          </p:cTn>
                        </p:par>
                        <p:par>
                          <p:cTn id="28" fill="hold">
                            <p:stCondLst>
                              <p:cond delay="2050"/>
                            </p:stCondLst>
                            <p:childTnLst>
                              <p:par>
                                <p:cTn id="29" presetID="1" presetClass="entr" presetSubtype="0" fill="hold" nodeType="afterEffect">
                                  <p:stCondLst>
                                    <p:cond delay="150"/>
                                  </p:stCondLst>
                                  <p:childTnLst>
                                    <p:set>
                                      <p:cBhvr>
                                        <p:cTn id="30" dur="1" fill="hold">
                                          <p:stCondLst>
                                            <p:cond delay="0"/>
                                          </p:stCondLst>
                                        </p:cTn>
                                        <p:tgtEl>
                                          <p:spTgt spid="145"/>
                                        </p:tgtEl>
                                        <p:attrNameLst>
                                          <p:attrName>style.visibility</p:attrName>
                                        </p:attrNameLst>
                                      </p:cBhvr>
                                      <p:to>
                                        <p:strVal val="visible"/>
                                      </p:to>
                                    </p:set>
                                  </p:childTnLst>
                                </p:cTn>
                              </p:par>
                            </p:childTnLst>
                          </p:cTn>
                        </p:par>
                        <p:par>
                          <p:cTn id="31" fill="hold">
                            <p:stCondLst>
                              <p:cond delay="2200"/>
                            </p:stCondLst>
                            <p:childTnLst>
                              <p:par>
                                <p:cTn id="32" presetID="1" presetClass="entr" presetSubtype="0" fill="hold" nodeType="afterEffect">
                                  <p:stCondLst>
                                    <p:cond delay="150"/>
                                  </p:stCondLst>
                                  <p:childTnLst>
                                    <p:set>
                                      <p:cBhvr>
                                        <p:cTn id="33" dur="1" fill="hold">
                                          <p:stCondLst>
                                            <p:cond delay="0"/>
                                          </p:stCondLst>
                                        </p:cTn>
                                        <p:tgtEl>
                                          <p:spTgt spid="146"/>
                                        </p:tgtEl>
                                        <p:attrNameLst>
                                          <p:attrName>style.visibility</p:attrName>
                                        </p:attrNameLst>
                                      </p:cBhvr>
                                      <p:to>
                                        <p:strVal val="visible"/>
                                      </p:to>
                                    </p:set>
                                  </p:childTnLst>
                                </p:cTn>
                              </p:par>
                            </p:childTnLst>
                          </p:cTn>
                        </p:par>
                        <p:par>
                          <p:cTn id="34" fill="hold">
                            <p:stCondLst>
                              <p:cond delay="2350"/>
                            </p:stCondLst>
                            <p:childTnLst>
                              <p:par>
                                <p:cTn id="35" presetID="1" presetClass="entr" presetSubtype="0" fill="hold" nodeType="afterEffect">
                                  <p:stCondLst>
                                    <p:cond delay="150"/>
                                  </p:stCondLst>
                                  <p:childTnLst>
                                    <p:set>
                                      <p:cBhvr>
                                        <p:cTn id="36"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ln/>
        </p:spPr>
        <p:txBody>
          <a:bodyPr tIns="31752"/>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PiOS – Evaluation: Leaked Data</a:t>
            </a:r>
          </a:p>
        </p:txBody>
      </p:sp>
      <p:graphicFrame>
        <p:nvGraphicFramePr>
          <p:cNvPr id="35842" name="Group 2"/>
          <p:cNvGraphicFramePr>
            <a:graphicFrameLocks noGrp="1"/>
          </p:cNvGraphicFramePr>
          <p:nvPr>
            <p:extLst>
              <p:ext uri="{D42A27DB-BD31-4B8C-83A1-F6EECF244321}">
                <p14:modId xmlns:p14="http://schemas.microsoft.com/office/powerpoint/2010/main" val="1620101521"/>
              </p:ext>
            </p:extLst>
          </p:nvPr>
        </p:nvGraphicFramePr>
        <p:xfrm>
          <a:off x="1028700" y="1676400"/>
          <a:ext cx="7086600" cy="2852738"/>
        </p:xfrm>
        <a:graphic>
          <a:graphicData uri="http://schemas.openxmlformats.org/drawingml/2006/table">
            <a:tbl>
              <a:tblPr/>
              <a:tblGrid>
                <a:gridCol w="1770062"/>
                <a:gridCol w="2073275"/>
                <a:gridCol w="1470025"/>
                <a:gridCol w="1773238"/>
              </a:tblGrid>
              <a:tr h="639763">
                <a:tc>
                  <a:txBody>
                    <a:bodyPr/>
                    <a:lstStyle/>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dirty="0" smtClean="0">
                          <a:ln>
                            <a:noFill/>
                          </a:ln>
                          <a:solidFill>
                            <a:srgbClr val="000000"/>
                          </a:solidFill>
                          <a:effectLst/>
                          <a:latin typeface="Calibri" pitchFamily="34" charset="0"/>
                          <a:ea typeface="DejaVu Sans" charset="0"/>
                          <a:cs typeface="DejaVu Sans" charset="0"/>
                        </a:rPr>
                        <a:t>Source</a:t>
                      </a:r>
                    </a:p>
                  </a:txBody>
                  <a:tcPr marL="90000" marR="90000" marT="67968" marB="46800"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dirty="0" smtClean="0">
                          <a:ln>
                            <a:noFill/>
                          </a:ln>
                          <a:solidFill>
                            <a:srgbClr val="000000"/>
                          </a:solidFill>
                          <a:effectLst/>
                          <a:latin typeface="Calibri" pitchFamily="34" charset="0"/>
                          <a:ea typeface="DejaVu Sans" charset="0"/>
                          <a:cs typeface="DejaVu Sans" charset="0"/>
                        </a:rPr>
                        <a:t>#App Store</a:t>
                      </a:r>
                      <a:br>
                        <a:rPr kumimoji="0" lang="en-US" sz="1800" b="0" i="0" u="none" strike="noStrike" cap="none" normalizeH="0" baseline="0" dirty="0" smtClean="0">
                          <a:ln>
                            <a:noFill/>
                          </a:ln>
                          <a:solidFill>
                            <a:srgbClr val="000000"/>
                          </a:solidFill>
                          <a:effectLst/>
                          <a:latin typeface="Calibri" pitchFamily="34" charset="0"/>
                          <a:ea typeface="DejaVu Sans" charset="0"/>
                          <a:cs typeface="DejaVu Sans" charset="0"/>
                        </a:rPr>
                      </a:br>
                      <a:r>
                        <a:rPr kumimoji="0" lang="en-US" sz="1800" b="0" i="0" u="none" strike="noStrike" cap="none" normalizeH="0" baseline="0" dirty="0" smtClean="0">
                          <a:ln>
                            <a:noFill/>
                          </a:ln>
                          <a:solidFill>
                            <a:srgbClr val="000000"/>
                          </a:solidFill>
                          <a:effectLst/>
                          <a:latin typeface="Calibri" pitchFamily="34" charset="0"/>
                          <a:ea typeface="DejaVu Sans" charset="0"/>
                          <a:cs typeface="DejaVu Sans" charset="0"/>
                        </a:rPr>
                        <a:t>825</a:t>
                      </a:r>
                    </a:p>
                  </a:txBody>
                  <a:tcPr marL="90000" marR="90000" marT="62676" marB="46800"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dirty="0" smtClean="0">
                          <a:ln>
                            <a:noFill/>
                          </a:ln>
                          <a:solidFill>
                            <a:srgbClr val="000000"/>
                          </a:solidFill>
                          <a:effectLst/>
                          <a:latin typeface="Calibri" pitchFamily="34" charset="0"/>
                          <a:ea typeface="DejaVu Sans" charset="0"/>
                          <a:cs typeface="DejaVu Sans" charset="0"/>
                        </a:rPr>
                        <a:t>#</a:t>
                      </a:r>
                      <a:r>
                        <a:rPr kumimoji="0" lang="en-US" sz="1800" b="0" i="0" u="none" strike="noStrike" cap="none" normalizeH="0" baseline="0" dirty="0" err="1" smtClean="0">
                          <a:ln>
                            <a:noFill/>
                          </a:ln>
                          <a:solidFill>
                            <a:srgbClr val="000000"/>
                          </a:solidFill>
                          <a:effectLst/>
                          <a:latin typeface="Calibri" pitchFamily="34" charset="0"/>
                          <a:ea typeface="DejaVu Sans" charset="0"/>
                          <a:cs typeface="DejaVu Sans" charset="0"/>
                        </a:rPr>
                        <a:t>Cydia</a:t>
                      </a:r>
                      <a:r>
                        <a:rPr kumimoji="0" lang="en-US" sz="1800" b="0" i="0" u="none" strike="noStrike" cap="none" normalizeH="0" baseline="0" dirty="0" smtClean="0">
                          <a:ln>
                            <a:noFill/>
                          </a:ln>
                          <a:solidFill>
                            <a:srgbClr val="000000"/>
                          </a:solidFill>
                          <a:effectLst/>
                          <a:latin typeface="Calibri" pitchFamily="34" charset="0"/>
                          <a:ea typeface="DejaVu Sans" charset="0"/>
                          <a:cs typeface="DejaVu Sans" charset="0"/>
                        </a:rPr>
                        <a:t/>
                      </a:r>
                      <a:br>
                        <a:rPr kumimoji="0" lang="en-US" sz="1800" b="0" i="0" u="none" strike="noStrike" cap="none" normalizeH="0" baseline="0" dirty="0" smtClean="0">
                          <a:ln>
                            <a:noFill/>
                          </a:ln>
                          <a:solidFill>
                            <a:srgbClr val="000000"/>
                          </a:solidFill>
                          <a:effectLst/>
                          <a:latin typeface="Calibri" pitchFamily="34" charset="0"/>
                          <a:ea typeface="DejaVu Sans" charset="0"/>
                          <a:cs typeface="DejaVu Sans" charset="0"/>
                        </a:rPr>
                      </a:br>
                      <a:r>
                        <a:rPr kumimoji="0" lang="en-US" sz="1800" b="0" i="0" u="none" strike="noStrike" cap="none" normalizeH="0" baseline="0" dirty="0" smtClean="0">
                          <a:ln>
                            <a:noFill/>
                          </a:ln>
                          <a:solidFill>
                            <a:srgbClr val="000000"/>
                          </a:solidFill>
                          <a:effectLst/>
                          <a:latin typeface="Calibri" pitchFamily="34" charset="0"/>
                          <a:ea typeface="DejaVu Sans" charset="0"/>
                          <a:cs typeface="DejaVu Sans" charset="0"/>
                        </a:rPr>
                        <a:t>582</a:t>
                      </a:r>
                    </a:p>
                  </a:txBody>
                  <a:tcPr marL="90000" marR="90000" marT="62676" marB="46800"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dirty="0" smtClean="0">
                          <a:ln>
                            <a:noFill/>
                          </a:ln>
                          <a:solidFill>
                            <a:srgbClr val="000000"/>
                          </a:solidFill>
                          <a:effectLst/>
                          <a:latin typeface="Calibri" pitchFamily="34" charset="0"/>
                          <a:ea typeface="DejaVu Sans" charset="0"/>
                          <a:cs typeface="DejaVu Sans" charset="0"/>
                        </a:rPr>
                        <a:t>Total</a:t>
                      </a:r>
                      <a:br>
                        <a:rPr kumimoji="0" lang="en-US" sz="1800" b="0" i="0" u="none" strike="noStrike" cap="none" normalizeH="0" baseline="0" dirty="0" smtClean="0">
                          <a:ln>
                            <a:noFill/>
                          </a:ln>
                          <a:solidFill>
                            <a:srgbClr val="000000"/>
                          </a:solidFill>
                          <a:effectLst/>
                          <a:latin typeface="Calibri" pitchFamily="34" charset="0"/>
                          <a:ea typeface="DejaVu Sans" charset="0"/>
                          <a:cs typeface="DejaVu Sans" charset="0"/>
                        </a:rPr>
                      </a:br>
                      <a:r>
                        <a:rPr kumimoji="0" lang="en-US" sz="1800" b="0" i="0" u="none" strike="noStrike" cap="none" normalizeH="0" baseline="0" dirty="0" smtClean="0">
                          <a:ln>
                            <a:noFill/>
                          </a:ln>
                          <a:solidFill>
                            <a:srgbClr val="000000"/>
                          </a:solidFill>
                          <a:effectLst/>
                          <a:latin typeface="Calibri" pitchFamily="34" charset="0"/>
                          <a:ea typeface="DejaVu Sans" charset="0"/>
                          <a:cs typeface="DejaVu Sans" charset="0"/>
                        </a:rPr>
                        <a:t>1407</a:t>
                      </a:r>
                    </a:p>
                  </a:txBody>
                  <a:tcPr marL="90000" marR="90000" marT="62676" marB="46800"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r>
              <a:tr h="368300">
                <a:tc>
                  <a:txBody>
                    <a:body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dirty="0" err="1" smtClean="0">
                          <a:ln>
                            <a:noFill/>
                          </a:ln>
                          <a:solidFill>
                            <a:srgbClr val="000000"/>
                          </a:solidFill>
                          <a:effectLst/>
                          <a:latin typeface="Calibri" pitchFamily="34" charset="0"/>
                          <a:ea typeface="DejaVu Sans" charset="0"/>
                          <a:cs typeface="DejaVu Sans" charset="0"/>
                        </a:rPr>
                        <a:t>DeviceID</a:t>
                      </a:r>
                      <a:endParaRPr kumimoji="0" lang="en-US" sz="1800" b="0" i="0" u="none" strike="noStrike" cap="none" normalizeH="0" baseline="0" dirty="0" smtClean="0">
                        <a:ln>
                          <a:noFill/>
                        </a:ln>
                        <a:solidFill>
                          <a:srgbClr val="000000"/>
                        </a:solidFill>
                        <a:effectLst/>
                        <a:latin typeface="Calibri" pitchFamily="34" charset="0"/>
                        <a:ea typeface="DejaVu Sans" charset="0"/>
                        <a:cs typeface="DejaVu Sans" charset="0"/>
                      </a:endParaRPr>
                    </a:p>
                  </a:txBody>
                  <a:tcPr marL="90000" marR="90000" marT="62676" marB="46800"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dirty="0" smtClean="0">
                          <a:ln>
                            <a:noFill/>
                          </a:ln>
                          <a:solidFill>
                            <a:srgbClr val="000000"/>
                          </a:solidFill>
                          <a:effectLst/>
                          <a:latin typeface="Calibri" pitchFamily="34" charset="0"/>
                          <a:ea typeface="DejaVu Sans" charset="0"/>
                          <a:cs typeface="DejaVu Sans" charset="0"/>
                        </a:rPr>
                        <a:t>170 (21%)</a:t>
                      </a:r>
                    </a:p>
                  </a:txBody>
                  <a:tcPr marL="90000" marR="90000" marT="62676" marB="46800"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dirty="0" smtClean="0">
                          <a:ln>
                            <a:noFill/>
                          </a:ln>
                          <a:solidFill>
                            <a:srgbClr val="000000"/>
                          </a:solidFill>
                          <a:effectLst/>
                          <a:latin typeface="Calibri" pitchFamily="34" charset="0"/>
                          <a:ea typeface="DejaVu Sans" charset="0"/>
                          <a:cs typeface="DejaVu Sans" charset="0"/>
                        </a:rPr>
                        <a:t>25(4%)</a:t>
                      </a:r>
                    </a:p>
                  </a:txBody>
                  <a:tcPr marL="90000" marR="90000" marT="62676" marB="46800"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dirty="0" smtClean="0">
                          <a:ln>
                            <a:noFill/>
                          </a:ln>
                          <a:solidFill>
                            <a:srgbClr val="000000"/>
                          </a:solidFill>
                          <a:effectLst/>
                          <a:latin typeface="Calibri" pitchFamily="34" charset="0"/>
                          <a:ea typeface="DejaVu Sans" charset="0"/>
                          <a:cs typeface="DejaVu Sans" charset="0"/>
                        </a:rPr>
                        <a:t>195(14%)</a:t>
                      </a:r>
                    </a:p>
                  </a:txBody>
                  <a:tcPr marL="90000" marR="90000" marT="62676" marB="46800"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r>
              <a:tr h="368300">
                <a:tc>
                  <a:txBody>
                    <a:body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dirty="0" smtClean="0">
                          <a:ln>
                            <a:noFill/>
                          </a:ln>
                          <a:solidFill>
                            <a:srgbClr val="000000"/>
                          </a:solidFill>
                          <a:effectLst/>
                          <a:latin typeface="Calibri" pitchFamily="34" charset="0"/>
                          <a:ea typeface="DejaVu Sans" charset="0"/>
                          <a:cs typeface="DejaVu Sans" charset="0"/>
                        </a:rPr>
                        <a:t>Location</a:t>
                      </a:r>
                    </a:p>
                  </a:txBody>
                  <a:tcPr marL="90000" marR="90000" marT="62676" marB="46800"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dirty="0" smtClean="0">
                          <a:ln>
                            <a:noFill/>
                          </a:ln>
                          <a:solidFill>
                            <a:srgbClr val="000000"/>
                          </a:solidFill>
                          <a:effectLst/>
                          <a:latin typeface="Calibri" pitchFamily="34" charset="0"/>
                          <a:ea typeface="DejaVu Sans" charset="0"/>
                          <a:cs typeface="DejaVu Sans" charset="0"/>
                        </a:rPr>
                        <a:t>35(4%)</a:t>
                      </a:r>
                    </a:p>
                  </a:txBody>
                  <a:tcPr marL="90000" marR="90000" marT="62676" marB="46800"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dirty="0" smtClean="0">
                          <a:ln>
                            <a:noFill/>
                          </a:ln>
                          <a:solidFill>
                            <a:srgbClr val="000000"/>
                          </a:solidFill>
                          <a:effectLst/>
                          <a:latin typeface="Calibri" pitchFamily="34" charset="0"/>
                          <a:ea typeface="DejaVu Sans" charset="0"/>
                          <a:cs typeface="DejaVu Sans" charset="0"/>
                        </a:rPr>
                        <a:t>1(0.2%)</a:t>
                      </a:r>
                    </a:p>
                  </a:txBody>
                  <a:tcPr marL="90000" marR="90000" marT="62676" marB="46800"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dirty="0" smtClean="0">
                          <a:ln>
                            <a:noFill/>
                          </a:ln>
                          <a:solidFill>
                            <a:srgbClr val="000000"/>
                          </a:solidFill>
                          <a:effectLst/>
                          <a:latin typeface="Calibri" pitchFamily="34" charset="0"/>
                          <a:ea typeface="DejaVu Sans" charset="0"/>
                          <a:cs typeface="DejaVu Sans" charset="0"/>
                        </a:rPr>
                        <a:t>36(3%)</a:t>
                      </a:r>
                    </a:p>
                  </a:txBody>
                  <a:tcPr marL="90000" marR="90000" marT="62676" marB="46800"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r>
              <a:tr h="368300">
                <a:tc>
                  <a:txBody>
                    <a:body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dirty="0" smtClean="0">
                          <a:ln>
                            <a:noFill/>
                          </a:ln>
                          <a:solidFill>
                            <a:srgbClr val="000000"/>
                          </a:solidFill>
                          <a:effectLst/>
                          <a:latin typeface="Calibri" pitchFamily="34" charset="0"/>
                          <a:ea typeface="DejaVu Sans" charset="0"/>
                          <a:cs typeface="DejaVu Sans" charset="0"/>
                        </a:rPr>
                        <a:t>Address book</a:t>
                      </a:r>
                    </a:p>
                  </a:txBody>
                  <a:tcPr marL="90000" marR="90000" marT="62676" marB="46800"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dirty="0" smtClean="0">
                          <a:ln>
                            <a:noFill/>
                          </a:ln>
                          <a:solidFill>
                            <a:srgbClr val="000000"/>
                          </a:solidFill>
                          <a:effectLst/>
                          <a:latin typeface="Calibri" pitchFamily="34" charset="0"/>
                          <a:ea typeface="DejaVu Sans" charset="0"/>
                          <a:cs typeface="DejaVu Sans" charset="0"/>
                        </a:rPr>
                        <a:t>4(0.5%)</a:t>
                      </a:r>
                    </a:p>
                  </a:txBody>
                  <a:tcPr marL="90000" marR="90000" marT="62676" marB="46800"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dirty="0" smtClean="0">
                          <a:ln>
                            <a:noFill/>
                          </a:ln>
                          <a:solidFill>
                            <a:srgbClr val="000000"/>
                          </a:solidFill>
                          <a:effectLst/>
                          <a:latin typeface="Calibri" pitchFamily="34" charset="0"/>
                          <a:ea typeface="DejaVu Sans" charset="0"/>
                          <a:cs typeface="DejaVu Sans" charset="0"/>
                        </a:rPr>
                        <a:t>1(0.2%)</a:t>
                      </a:r>
                    </a:p>
                  </a:txBody>
                  <a:tcPr marL="90000" marR="90000" marT="62676" marB="46800"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dirty="0" smtClean="0">
                          <a:ln>
                            <a:noFill/>
                          </a:ln>
                          <a:solidFill>
                            <a:srgbClr val="000000"/>
                          </a:solidFill>
                          <a:effectLst/>
                          <a:latin typeface="Calibri" pitchFamily="34" charset="0"/>
                          <a:ea typeface="DejaVu Sans" charset="0"/>
                          <a:cs typeface="DejaVu Sans" charset="0"/>
                        </a:rPr>
                        <a:t>5(0.4%)</a:t>
                      </a:r>
                    </a:p>
                  </a:txBody>
                  <a:tcPr marL="90000" marR="90000" marT="62676" marB="46800"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r>
              <a:tr h="368300">
                <a:tc>
                  <a:txBody>
                    <a:body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dirty="0" smtClean="0">
                          <a:ln>
                            <a:noFill/>
                          </a:ln>
                          <a:solidFill>
                            <a:srgbClr val="000000"/>
                          </a:solidFill>
                          <a:effectLst/>
                          <a:latin typeface="Calibri" pitchFamily="34" charset="0"/>
                          <a:ea typeface="DejaVu Sans" charset="0"/>
                          <a:cs typeface="DejaVu Sans" charset="0"/>
                        </a:rPr>
                        <a:t>Phone number</a:t>
                      </a:r>
                    </a:p>
                  </a:txBody>
                  <a:tcPr marL="90000" marR="90000" marT="62676" marB="46800"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dirty="0" smtClean="0">
                          <a:ln>
                            <a:noFill/>
                          </a:ln>
                          <a:solidFill>
                            <a:srgbClr val="000000"/>
                          </a:solidFill>
                          <a:effectLst/>
                          <a:latin typeface="Calibri" pitchFamily="34" charset="0"/>
                          <a:ea typeface="DejaVu Sans" charset="0"/>
                          <a:cs typeface="DejaVu Sans" charset="0"/>
                        </a:rPr>
                        <a:t>1(0.1%)</a:t>
                      </a:r>
                    </a:p>
                  </a:txBody>
                  <a:tcPr marL="90000" marR="90000" marT="62676" marB="46800"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dirty="0" smtClean="0">
                          <a:ln>
                            <a:noFill/>
                          </a:ln>
                          <a:solidFill>
                            <a:srgbClr val="000000"/>
                          </a:solidFill>
                          <a:effectLst/>
                          <a:latin typeface="Calibri" pitchFamily="34" charset="0"/>
                          <a:ea typeface="DejaVu Sans" charset="0"/>
                          <a:cs typeface="DejaVu Sans" charset="0"/>
                        </a:rPr>
                        <a:t>0(0%)</a:t>
                      </a:r>
                    </a:p>
                  </a:txBody>
                  <a:tcPr marL="90000" marR="90000" marT="62676" marB="46800"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dirty="0" smtClean="0">
                          <a:ln>
                            <a:noFill/>
                          </a:ln>
                          <a:solidFill>
                            <a:srgbClr val="000000"/>
                          </a:solidFill>
                          <a:effectLst/>
                          <a:latin typeface="Calibri" pitchFamily="34" charset="0"/>
                          <a:ea typeface="DejaVu Sans" charset="0"/>
                          <a:cs typeface="DejaVu Sans" charset="0"/>
                        </a:rPr>
                        <a:t>1(0.1%)</a:t>
                      </a:r>
                    </a:p>
                  </a:txBody>
                  <a:tcPr marL="90000" marR="90000" marT="62676" marB="46800"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r>
              <a:tr h="368300">
                <a:tc>
                  <a:txBody>
                    <a:body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dirty="0" smtClean="0">
                          <a:ln>
                            <a:noFill/>
                          </a:ln>
                          <a:solidFill>
                            <a:srgbClr val="000000"/>
                          </a:solidFill>
                          <a:effectLst/>
                          <a:latin typeface="Calibri" pitchFamily="34" charset="0"/>
                          <a:ea typeface="DejaVu Sans" charset="0"/>
                          <a:cs typeface="DejaVu Sans" charset="0"/>
                        </a:rPr>
                        <a:t>Safari history</a:t>
                      </a:r>
                    </a:p>
                  </a:txBody>
                  <a:tcPr marL="90000" marR="90000" marT="62676" marB="46800"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dirty="0" smtClean="0">
                          <a:ln>
                            <a:noFill/>
                          </a:ln>
                          <a:solidFill>
                            <a:srgbClr val="000000"/>
                          </a:solidFill>
                          <a:effectLst/>
                          <a:latin typeface="Calibri" pitchFamily="34" charset="0"/>
                          <a:ea typeface="DejaVu Sans" charset="0"/>
                          <a:cs typeface="DejaVu Sans" charset="0"/>
                        </a:rPr>
                        <a:t>0(0%)</a:t>
                      </a:r>
                    </a:p>
                  </a:txBody>
                  <a:tcPr marL="90000" marR="90000" marT="62676" marB="46800"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dirty="0" smtClean="0">
                          <a:ln>
                            <a:noFill/>
                          </a:ln>
                          <a:solidFill>
                            <a:srgbClr val="000000"/>
                          </a:solidFill>
                          <a:effectLst/>
                          <a:latin typeface="Calibri" pitchFamily="34" charset="0"/>
                          <a:ea typeface="DejaVu Sans" charset="0"/>
                          <a:cs typeface="DejaVu Sans" charset="0"/>
                        </a:rPr>
                        <a:t>1(0.2%)</a:t>
                      </a:r>
                    </a:p>
                  </a:txBody>
                  <a:tcPr marL="90000" marR="90000" marT="62676" marB="46800"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dirty="0" smtClean="0">
                          <a:ln>
                            <a:noFill/>
                          </a:ln>
                          <a:solidFill>
                            <a:srgbClr val="000000"/>
                          </a:solidFill>
                          <a:effectLst/>
                          <a:latin typeface="Calibri" pitchFamily="34" charset="0"/>
                          <a:ea typeface="DejaVu Sans" charset="0"/>
                          <a:cs typeface="DejaVu Sans" charset="0"/>
                        </a:rPr>
                        <a:t>1(0.1%)</a:t>
                      </a:r>
                    </a:p>
                  </a:txBody>
                  <a:tcPr marL="90000" marR="90000" marT="62676" marB="46800"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dirty="0" smtClean="0">
                          <a:ln>
                            <a:noFill/>
                          </a:ln>
                          <a:solidFill>
                            <a:srgbClr val="000000"/>
                          </a:solidFill>
                          <a:effectLst/>
                          <a:latin typeface="Calibri" pitchFamily="34" charset="0"/>
                          <a:ea typeface="DejaVu Sans" charset="0"/>
                          <a:cs typeface="DejaVu Sans" charset="0"/>
                        </a:rPr>
                        <a:t>Photos</a:t>
                      </a:r>
                    </a:p>
                  </a:txBody>
                  <a:tcPr marL="90000" marR="90000" marT="62676" marB="46800"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dirty="0" smtClean="0">
                          <a:ln>
                            <a:noFill/>
                          </a:ln>
                          <a:solidFill>
                            <a:srgbClr val="000000"/>
                          </a:solidFill>
                          <a:effectLst/>
                          <a:latin typeface="Calibri" pitchFamily="34" charset="0"/>
                          <a:ea typeface="DejaVu Sans" charset="0"/>
                          <a:cs typeface="DejaVu Sans" charset="0"/>
                        </a:rPr>
                        <a:t>0(0%)</a:t>
                      </a:r>
                    </a:p>
                  </a:txBody>
                  <a:tcPr marL="90000" marR="90000" marT="62676" marB="46800"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dirty="0" smtClean="0">
                          <a:ln>
                            <a:noFill/>
                          </a:ln>
                          <a:solidFill>
                            <a:srgbClr val="000000"/>
                          </a:solidFill>
                          <a:effectLst/>
                          <a:latin typeface="Calibri" pitchFamily="34" charset="0"/>
                          <a:ea typeface="DejaVu Sans" charset="0"/>
                          <a:cs typeface="DejaVu Sans" charset="0"/>
                        </a:rPr>
                        <a:t>1(0.2%)</a:t>
                      </a:r>
                    </a:p>
                  </a:txBody>
                  <a:tcPr marL="90000" marR="90000" marT="62676" marB="46800"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800" b="0" i="0" u="none" strike="noStrike" cap="none" normalizeH="0" baseline="0" dirty="0" smtClean="0">
                          <a:ln>
                            <a:noFill/>
                          </a:ln>
                          <a:solidFill>
                            <a:srgbClr val="000000"/>
                          </a:solidFill>
                          <a:effectLst/>
                          <a:latin typeface="Calibri" pitchFamily="34" charset="0"/>
                          <a:ea typeface="DejaVu Sans" charset="0"/>
                          <a:cs typeface="DejaVu Sans" charset="0"/>
                        </a:rPr>
                        <a:t>1(0.1%)</a:t>
                      </a:r>
                    </a:p>
                  </a:txBody>
                  <a:tcPr marL="90000" marR="90000" marT="62676" marB="46800"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Oval 3"/>
          <p:cNvSpPr/>
          <p:nvPr/>
        </p:nvSpPr>
        <p:spPr>
          <a:xfrm>
            <a:off x="3733800" y="2198914"/>
            <a:ext cx="609600" cy="609600"/>
          </a:xfrm>
          <a:prstGeom prst="ellipse">
            <a:avLst/>
          </a:prstGeom>
          <a:solidFill>
            <a:schemeClr val="accent5">
              <a:alpha val="50000"/>
            </a:schemeClr>
          </a:solidFill>
          <a:ln w="28575" cap="rnd" cmpd="sng">
            <a:solidFill>
              <a:schemeClr val="accent5"/>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04" name="Oval 103"/>
          <p:cNvSpPr/>
          <p:nvPr/>
        </p:nvSpPr>
        <p:spPr>
          <a:xfrm>
            <a:off x="3581400" y="2950028"/>
            <a:ext cx="609600" cy="609600"/>
          </a:xfrm>
          <a:prstGeom prst="ellipse">
            <a:avLst/>
          </a:prstGeom>
          <a:solidFill>
            <a:schemeClr val="accent5">
              <a:alpha val="50000"/>
            </a:schemeClr>
          </a:solidFill>
          <a:ln w="28575" cap="rnd" cmpd="sng">
            <a:solidFill>
              <a:schemeClr val="accent5"/>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7" name="Slide Number Placeholder 6"/>
          <p:cNvSpPr>
            <a:spLocks noGrp="1"/>
          </p:cNvSpPr>
          <p:nvPr>
            <p:ph type="sldNum" sz="quarter" idx="12"/>
          </p:nvPr>
        </p:nvSpPr>
        <p:spPr/>
        <p:txBody>
          <a:bodyPr/>
          <a:lstStyle/>
          <a:p>
            <a:fld id="{B747839D-A323-47F3-909F-548499399628}" type="slidenum">
              <a:rPr lang="en-US" smtClean="0"/>
              <a:t>40</a:t>
            </a:fld>
            <a:endParaRPr lang="en-US" dirty="0"/>
          </a:p>
        </p:txBody>
      </p:sp>
    </p:spTree>
    <p:custDataLst>
      <p:tags r:id="rId1"/>
    </p:custDataLst>
  </p:cSld>
  <p:clrMapOvr>
    <a:masterClrMapping/>
  </p:clrMapOvr>
  <p:transition advTm="1357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idx="1"/>
          </p:nvPr>
        </p:nvSpPr>
        <p:spPr>
          <a:ln/>
        </p:spPr>
        <p:txBody>
          <a:bodyPr tIns="0">
            <a:normAutofit fontScale="92500" lnSpcReduction="10000"/>
          </a:bodyPr>
          <a:lstStyle/>
          <a:p>
            <a:pPr marL="341313" indent="-341313">
              <a:lnSpc>
                <a:spcPct val="110000"/>
              </a:lnSpc>
              <a:spcBef>
                <a:spcPts val="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UDIDs cannot be linked to a person directly</a:t>
            </a:r>
          </a:p>
          <a:p>
            <a:pPr marL="341313" indent="-341313">
              <a:lnSpc>
                <a:spcPct val="110000"/>
              </a:lnSpc>
              <a:spcBef>
                <a:spcPts val="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But UDID can be aggregated with </a:t>
            </a:r>
            <a:r>
              <a:rPr lang="en-US" dirty="0"/>
              <a:t>additional information e.g.,</a:t>
            </a:r>
          </a:p>
          <a:p>
            <a:pPr marL="741363" lvl="1" indent="-284163">
              <a:lnSpc>
                <a:spcPct val="12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dirty="0"/>
              <a:t>Google </a:t>
            </a:r>
            <a:r>
              <a:rPr lang="en-US" sz="2600" dirty="0" smtClean="0"/>
              <a:t>app </a:t>
            </a:r>
            <a:r>
              <a:rPr lang="en-US" sz="2600" dirty="0"/>
              <a:t>can link UDID to a Google account</a:t>
            </a:r>
          </a:p>
          <a:p>
            <a:pPr marL="741363" lvl="1" indent="-284163">
              <a:lnSpc>
                <a:spcPct val="12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600" dirty="0"/>
              <a:t>Social networking app get user's profile (often name</a:t>
            </a:r>
            <a:r>
              <a:rPr lang="en-US" sz="2600" dirty="0" smtClean="0"/>
              <a:t>)</a:t>
            </a:r>
          </a:p>
          <a:p>
            <a:pPr>
              <a:lnSpc>
                <a:spcPct val="120000"/>
              </a:lnSpc>
              <a:spcBef>
                <a:spcPct val="0"/>
              </a:spcBef>
              <a:tabLst>
                <a:tab pos="908050" algn="l"/>
                <a:tab pos="1822450" algn="l"/>
                <a:tab pos="2736850" algn="l"/>
                <a:tab pos="3651250" algn="l"/>
                <a:tab pos="4565650" algn="l"/>
                <a:tab pos="5480050" algn="l"/>
                <a:tab pos="6394450" algn="l"/>
                <a:tab pos="7308850" algn="l"/>
                <a:tab pos="8223250" algn="l"/>
                <a:tab pos="9137650" algn="l"/>
                <a:tab pos="10052050" algn="l"/>
              </a:tabLst>
            </a:pPr>
            <a:r>
              <a:rPr lang="en-US" dirty="0"/>
              <a:t>Address book </a:t>
            </a:r>
            <a:r>
              <a:rPr lang="en-US" dirty="0" smtClean="0"/>
              <a:t>contents</a:t>
            </a:r>
            <a:endParaRPr lang="en-US" dirty="0"/>
          </a:p>
          <a:p>
            <a:pPr marL="741363" lvl="1" indent="-284163">
              <a:lnSpc>
                <a:spcPct val="120000"/>
              </a:lnSpc>
              <a:spcBef>
                <a:spcPts val="513"/>
              </a:spcBef>
              <a:buFont typeface="Arial" charset="0"/>
              <a:buChar char="–"/>
              <a:tabLst>
                <a:tab pos="908050" algn="l"/>
                <a:tab pos="1822450" algn="l"/>
                <a:tab pos="2736850" algn="l"/>
                <a:tab pos="3651250" algn="l"/>
                <a:tab pos="4565650" algn="l"/>
                <a:tab pos="5480050" algn="l"/>
                <a:tab pos="6394450" algn="l"/>
                <a:tab pos="7308850" algn="l"/>
                <a:tab pos="8223250" algn="l"/>
                <a:tab pos="9137650" algn="l"/>
                <a:tab pos="10052050" algn="l"/>
              </a:tabLst>
            </a:pPr>
            <a:r>
              <a:rPr lang="en-US" sz="2400" dirty="0"/>
              <a:t>A</a:t>
            </a:r>
            <a:r>
              <a:rPr lang="en-US" sz="2400" dirty="0" smtClean="0"/>
              <a:t>pps had </a:t>
            </a:r>
            <a:r>
              <a:rPr lang="en-US" sz="2400" dirty="0"/>
              <a:t>unrestricted access to the address book</a:t>
            </a:r>
          </a:p>
          <a:p>
            <a:pPr marL="741363" lvl="1" indent="-284163">
              <a:lnSpc>
                <a:spcPct val="120000"/>
              </a:lnSpc>
              <a:spcBef>
                <a:spcPts val="513"/>
              </a:spcBef>
              <a:buFont typeface="Arial" charset="0"/>
              <a:buChar char="–"/>
              <a:tabLst>
                <a:tab pos="908050" algn="l"/>
                <a:tab pos="1822450" algn="l"/>
                <a:tab pos="2736850" algn="l"/>
                <a:tab pos="3651250" algn="l"/>
                <a:tab pos="4565650" algn="l"/>
                <a:tab pos="5480050" algn="l"/>
                <a:tab pos="6394450" algn="l"/>
                <a:tab pos="7308850" algn="l"/>
                <a:tab pos="8223250" algn="l"/>
                <a:tab pos="9137650" algn="l"/>
                <a:tab pos="10052050" algn="l"/>
              </a:tabLst>
            </a:pPr>
            <a:r>
              <a:rPr lang="en-US" sz="2400" dirty="0" err="1"/>
              <a:t>Gowalla</a:t>
            </a:r>
            <a:r>
              <a:rPr lang="en-US" sz="2400" dirty="0"/>
              <a:t> transmits the complete address book</a:t>
            </a:r>
          </a:p>
          <a:p>
            <a:pPr marL="741363" lvl="1" indent="-284163">
              <a:lnSpc>
                <a:spcPct val="120000"/>
              </a:lnSpc>
              <a:spcBef>
                <a:spcPts val="513"/>
              </a:spcBef>
              <a:buFont typeface="Arial" charset="0"/>
              <a:buChar char="–"/>
              <a:tabLst>
                <a:tab pos="908050" algn="l"/>
                <a:tab pos="1822450" algn="l"/>
                <a:tab pos="2736850" algn="l"/>
                <a:tab pos="3651250" algn="l"/>
                <a:tab pos="4565650" algn="l"/>
                <a:tab pos="5480050" algn="l"/>
                <a:tab pos="6394450" algn="l"/>
                <a:tab pos="7308850" algn="l"/>
                <a:tab pos="8223250" algn="l"/>
                <a:tab pos="9137650" algn="l"/>
                <a:tab pos="10052050" algn="l"/>
              </a:tabLst>
            </a:pPr>
            <a:r>
              <a:rPr lang="en-US" sz="2400" dirty="0"/>
              <a:t>Feb. 2012: </a:t>
            </a:r>
            <a:r>
              <a:rPr lang="en-US" sz="2400" dirty="0" smtClean="0"/>
              <a:t>Media </a:t>
            </a:r>
            <a:r>
              <a:rPr lang="en-US" sz="2400" dirty="0"/>
              <a:t>picks up this and similar cases </a:t>
            </a:r>
            <a:br>
              <a:rPr lang="en-US" sz="2400" dirty="0"/>
            </a:br>
            <a:r>
              <a:rPr lang="en-US" sz="2400" dirty="0"/>
              <a:t>⇒ Apple changed policies and implements </a:t>
            </a:r>
            <a:r>
              <a:rPr lang="en-US" sz="2400" dirty="0" smtClean="0"/>
              <a:t>restrictions</a:t>
            </a:r>
            <a:endParaRPr lang="en-US" sz="24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311" y="1143000"/>
            <a:ext cx="8059378" cy="6502704"/>
          </a:xfrm>
          <a:prstGeom prst="rect">
            <a:avLst/>
          </a:prstGeom>
        </p:spPr>
      </p:pic>
      <p:sp>
        <p:nvSpPr>
          <p:cNvPr id="6" name="Oval 5"/>
          <p:cNvSpPr/>
          <p:nvPr/>
        </p:nvSpPr>
        <p:spPr>
          <a:xfrm>
            <a:off x="228597" y="4909178"/>
            <a:ext cx="8609767" cy="913423"/>
          </a:xfrm>
          <a:prstGeom prst="ellipse">
            <a:avLst/>
          </a:prstGeom>
          <a:noFill/>
          <a:ln w="28575" cap="rnd" cmpd="sng">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7" name="Oval 6"/>
          <p:cNvSpPr/>
          <p:nvPr/>
        </p:nvSpPr>
        <p:spPr>
          <a:xfrm>
            <a:off x="542310" y="4228364"/>
            <a:ext cx="2658090" cy="521957"/>
          </a:xfrm>
          <a:prstGeom prst="ellipse">
            <a:avLst/>
          </a:prstGeom>
          <a:noFill/>
          <a:ln w="28575" cap="rnd" cmpd="sng">
            <a:solidFill>
              <a:schemeClr val="accent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3" name="Slide Number Placeholder 2"/>
          <p:cNvSpPr>
            <a:spLocks noGrp="1"/>
          </p:cNvSpPr>
          <p:nvPr>
            <p:ph type="sldNum" sz="quarter" idx="12"/>
          </p:nvPr>
        </p:nvSpPr>
        <p:spPr/>
        <p:txBody>
          <a:bodyPr/>
          <a:lstStyle/>
          <a:p>
            <a:fld id="{B747839D-A323-47F3-909F-548499399628}" type="slidenum">
              <a:rPr lang="en-US" smtClean="0"/>
              <a:t>41</a:t>
            </a:fld>
            <a:endParaRPr lang="en-US" dirty="0"/>
          </a:p>
        </p:txBody>
      </p:sp>
      <p:sp>
        <p:nvSpPr>
          <p:cNvPr id="61441" name="Rectangle 1"/>
          <p:cNvSpPr>
            <a:spLocks noGrp="1" noChangeArrowheads="1"/>
          </p:cNvSpPr>
          <p:nvPr>
            <p:ph type="title"/>
          </p:nvPr>
        </p:nvSpPr>
        <p:spPr>
          <a:ln/>
        </p:spPr>
        <p:txBody>
          <a:bodyPr tIns="31752"/>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PiOS</a:t>
            </a:r>
            <a:r>
              <a:rPr lang="en-US" dirty="0"/>
              <a:t> – Evaluation: Case Studies</a:t>
            </a:r>
          </a:p>
        </p:txBody>
      </p:sp>
    </p:spTree>
    <p:custDataLst>
      <p:tags r:id="rId1"/>
    </p:custDataLst>
    <p:extLst>
      <p:ext uri="{BB962C8B-B14F-4D97-AF65-F5344CB8AC3E}">
        <p14:creationId xmlns:p14="http://schemas.microsoft.com/office/powerpoint/2010/main" val="2587054502"/>
      </p:ext>
    </p:extLst>
  </p:cSld>
  <p:clrMapOvr>
    <a:masterClrMapping/>
  </p:clrMapOvr>
  <p:transition advTm="7781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5038" y="2016125"/>
            <a:ext cx="3941762" cy="3013075"/>
          </a:xfrm>
          <a:prstGeom prst="rect">
            <a:avLst/>
          </a:prstGeom>
          <a:noFill/>
          <a:ln>
            <a:noFill/>
          </a:ln>
          <a:effectLst>
            <a:outerShdw blurRad="50800" dist="38100" dir="2700000" algn="tl" rotWithShape="0">
              <a:schemeClr val="tx1">
                <a:lumMod val="75000"/>
                <a:lumOff val="25000"/>
                <a:alpha val="40000"/>
              </a:scheme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36720">
                <a:solidFill>
                  <a:srgbClr val="008000"/>
                </a:solidFill>
                <a:round/>
                <a:headEnd/>
                <a:tailEnd/>
              </a14:hiddenLine>
            </a:ext>
          </a:extLst>
        </p:spPr>
      </p:pic>
      <p:sp>
        <p:nvSpPr>
          <p:cNvPr id="36866" name="Rectangle 2"/>
          <p:cNvSpPr>
            <a:spLocks noGrp="1" noChangeArrowheads="1"/>
          </p:cNvSpPr>
          <p:nvPr>
            <p:ph type="title"/>
          </p:nvPr>
        </p:nvSpPr>
        <p:spPr>
          <a:ln/>
        </p:spPr>
        <p:txBody>
          <a:bodyPr tIns="31752"/>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Impact in Popular Media</a:t>
            </a:r>
            <a:endParaRPr lang="en-US" dirty="0"/>
          </a:p>
        </p:txBody>
      </p:sp>
      <p:sp>
        <p:nvSpPr>
          <p:cNvPr id="36867" name="Rectangle 3"/>
          <p:cNvSpPr>
            <a:spLocks noGrp="1" noChangeArrowheads="1"/>
          </p:cNvSpPr>
          <p:nvPr>
            <p:ph idx="1"/>
          </p:nvPr>
        </p:nvSpPr>
        <p:spPr>
          <a:ln/>
        </p:spPr>
        <p:txBody>
          <a:bodyPr tIns="0"/>
          <a:lstStyle/>
          <a:p>
            <a:pPr>
              <a:spcBef>
                <a:spcPts val="1425"/>
              </a:spcBef>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n-US" dirty="0"/>
          </a:p>
          <a:p>
            <a:pPr>
              <a:lnSpc>
                <a:spcPct val="140000"/>
              </a:lnSpc>
              <a:spcBef>
                <a:spcPts val="1425"/>
              </a:spcBef>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n-US" dirty="0"/>
          </a:p>
        </p:txBody>
      </p:sp>
      <p:pic>
        <p:nvPicPr>
          <p:cNvPr id="3686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1716088"/>
            <a:ext cx="3040063" cy="3084512"/>
          </a:xfrm>
          <a:prstGeom prst="rect">
            <a:avLst/>
          </a:prstGeom>
          <a:noFill/>
          <a:ln>
            <a:noFill/>
          </a:ln>
          <a:effectLst>
            <a:outerShdw blurRad="50800" dist="38100" dir="2700000" algn="tl" rotWithShape="0">
              <a:schemeClr val="tx1">
                <a:lumMod val="75000"/>
                <a:lumOff val="25000"/>
                <a:alpha val="40000"/>
              </a:scheme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36720">
                <a:solidFill>
                  <a:srgbClr val="008000"/>
                </a:solidFill>
                <a:round/>
                <a:headEnd/>
                <a:tailEnd/>
              </a14:hiddenLine>
            </a:ext>
          </a:extLst>
        </p:spPr>
      </p:pic>
      <p:pic>
        <p:nvPicPr>
          <p:cNvPr id="3686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4343400"/>
            <a:ext cx="5029200" cy="1944688"/>
          </a:xfrm>
          <a:prstGeom prst="rect">
            <a:avLst/>
          </a:prstGeom>
          <a:noFill/>
          <a:ln>
            <a:noFill/>
          </a:ln>
          <a:effectLst>
            <a:outerShdw blurRad="50800" dist="38100" dir="2700000" algn="tl" rotWithShape="0">
              <a:schemeClr val="tx1">
                <a:lumMod val="75000"/>
                <a:lumOff val="25000"/>
                <a:alpha val="40000"/>
              </a:scheme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36720">
                <a:solidFill>
                  <a:srgbClr val="008000"/>
                </a:solidFill>
                <a:round/>
                <a:headEnd/>
                <a:tailEnd/>
              </a14:hiddenLine>
            </a:ext>
          </a:extLst>
        </p:spPr>
      </p:pic>
      <p:pic>
        <p:nvPicPr>
          <p:cNvPr id="3687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886200"/>
            <a:ext cx="3429000" cy="2497138"/>
          </a:xfrm>
          <a:prstGeom prst="rect">
            <a:avLst/>
          </a:prstGeom>
          <a:noFill/>
          <a:ln>
            <a:noFill/>
          </a:ln>
          <a:effectLst>
            <a:outerShdw blurRad="50800" dist="38100" dir="2700000" algn="tl" rotWithShape="0">
              <a:schemeClr val="tx1">
                <a:lumMod val="75000"/>
                <a:lumOff val="25000"/>
                <a:alpha val="40000"/>
              </a:scheme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36720">
                <a:solidFill>
                  <a:srgbClr val="008000"/>
                </a:solidFill>
                <a:round/>
                <a:headEnd/>
                <a:tailEnd/>
              </a14:hiddenLine>
            </a:ext>
          </a:extLst>
        </p:spPr>
      </p:pic>
      <p:pic>
        <p:nvPicPr>
          <p:cNvPr id="3687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1662113"/>
            <a:ext cx="3657600" cy="3484562"/>
          </a:xfrm>
          <a:prstGeom prst="rect">
            <a:avLst/>
          </a:prstGeom>
          <a:noFill/>
          <a:ln>
            <a:noFill/>
          </a:ln>
          <a:effectLst>
            <a:outerShdw blurRad="50800" dist="38100" dir="2700000" algn="tl" rotWithShape="0">
              <a:schemeClr val="tx1">
                <a:lumMod val="75000"/>
                <a:lumOff val="25000"/>
                <a:alpha val="40000"/>
              </a:scheme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36720">
                <a:solidFill>
                  <a:srgbClr val="008000"/>
                </a:solidFill>
                <a:round/>
                <a:headEnd/>
                <a:tailEnd/>
              </a14:hiddenLine>
            </a:ext>
          </a:extLst>
        </p:spPr>
      </p:pic>
      <p:sp>
        <p:nvSpPr>
          <p:cNvPr id="3" name="Slide Number Placeholder 2"/>
          <p:cNvSpPr>
            <a:spLocks noGrp="1"/>
          </p:cNvSpPr>
          <p:nvPr>
            <p:ph type="sldNum" sz="quarter" idx="12"/>
          </p:nvPr>
        </p:nvSpPr>
        <p:spPr/>
        <p:txBody>
          <a:bodyPr/>
          <a:lstStyle/>
          <a:p>
            <a:fld id="{B747839D-A323-47F3-909F-548499399628}" type="slidenum">
              <a:rPr lang="en-US" smtClean="0"/>
              <a:t>42</a:t>
            </a:fld>
            <a:endParaRPr lang="en-US" dirty="0"/>
          </a:p>
        </p:txBody>
      </p:sp>
    </p:spTree>
    <p:custDataLst>
      <p:tags r:id="rId1"/>
    </p:custDataLst>
  </p:cSld>
  <p:clrMapOvr>
    <a:masterClrMapping/>
  </p:clrMapOvr>
  <p:transition advTm="1674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686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3686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36870"/>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36869"/>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1000"/>
                                  </p:stCondLst>
                                  <p:childTnLst>
                                    <p:set>
                                      <p:cBhvr>
                                        <p:cTn id="18" dur="1" fill="hold">
                                          <p:stCondLst>
                                            <p:cond delay="0"/>
                                          </p:stCondLst>
                                        </p:cTn>
                                        <p:tgtEl>
                                          <p:spTgt spid="368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3" name="Content Placeholder 2"/>
          <p:cNvSpPr>
            <a:spLocks noGrp="1"/>
          </p:cNvSpPr>
          <p:nvPr>
            <p:ph idx="1"/>
          </p:nvPr>
        </p:nvSpPr>
        <p:spPr/>
        <p:txBody>
          <a:bodyPr/>
          <a:lstStyle/>
          <a:p>
            <a:pPr>
              <a:buClrTx/>
            </a:pPr>
            <a:r>
              <a:rPr lang="en-US" dirty="0" smtClean="0">
                <a:solidFill>
                  <a:schemeClr val="accent4"/>
                </a:solidFill>
              </a:rPr>
              <a:t>Mobile security challenges</a:t>
            </a:r>
          </a:p>
          <a:p>
            <a:pPr>
              <a:buClrTx/>
            </a:pPr>
            <a:r>
              <a:rPr lang="en-US" dirty="0" smtClean="0">
                <a:solidFill>
                  <a:schemeClr val="accent4"/>
                </a:solidFill>
              </a:rPr>
              <a:t>Analysis of mobile apps</a:t>
            </a:r>
          </a:p>
          <a:p>
            <a:pPr lvl="1">
              <a:buClrTx/>
            </a:pPr>
            <a:r>
              <a:rPr lang="en-US" dirty="0" smtClean="0">
                <a:solidFill>
                  <a:schemeClr val="accent4"/>
                </a:solidFill>
              </a:rPr>
              <a:t>Statically detect privacy leaks</a:t>
            </a:r>
          </a:p>
          <a:p>
            <a:pPr lvl="1">
              <a:buClrTx/>
            </a:pPr>
            <a:r>
              <a:rPr lang="en-US" dirty="0" smtClean="0"/>
              <a:t>Retrofit apps with CFI</a:t>
            </a:r>
          </a:p>
          <a:p>
            <a:pPr lvl="1">
              <a:buClrTx/>
            </a:pPr>
            <a:r>
              <a:rPr lang="en-US" dirty="0" smtClean="0"/>
              <a:t>Misused crypto</a:t>
            </a:r>
          </a:p>
        </p:txBody>
      </p:sp>
      <p:sp>
        <p:nvSpPr>
          <p:cNvPr id="5" name="Slide Number Placeholder 4"/>
          <p:cNvSpPr>
            <a:spLocks noGrp="1"/>
          </p:cNvSpPr>
          <p:nvPr>
            <p:ph type="sldNum" sz="quarter" idx="12"/>
          </p:nvPr>
        </p:nvSpPr>
        <p:spPr/>
        <p:txBody>
          <a:bodyPr/>
          <a:lstStyle/>
          <a:p>
            <a:fld id="{B747839D-A323-47F3-909F-548499399628}" type="slidenum">
              <a:rPr lang="en-US" smtClean="0"/>
              <a:t>43</a:t>
            </a:fld>
            <a:endParaRPr lang="en-US" dirty="0"/>
          </a:p>
        </p:txBody>
      </p:sp>
    </p:spTree>
    <p:extLst>
      <p:ext uri="{BB962C8B-B14F-4D97-AF65-F5344CB8AC3E}">
        <p14:creationId xmlns:p14="http://schemas.microsoft.com/office/powerpoint/2010/main" val="189704866"/>
      </p:ext>
    </p:extLst>
  </p:cSld>
  <p:clrMapOvr>
    <a:masterClrMapping/>
  </p:clrMapOvr>
  <mc:AlternateContent xmlns:mc="http://schemas.openxmlformats.org/markup-compatibility/2006" xmlns:p14="http://schemas.microsoft.com/office/powerpoint/2010/main">
    <mc:Choice Requires="p14">
      <p:transition spd="slow" p14:dur="2000" advTm="11340"/>
    </mc:Choice>
    <mc:Fallback xmlns="">
      <p:transition spd="slow" advTm="1134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Attacks on Mobile Software</a:t>
            </a:r>
            <a:endParaRPr lang="en-US" dirty="0"/>
          </a:p>
        </p:txBody>
      </p:sp>
      <p:sp>
        <p:nvSpPr>
          <p:cNvPr id="3" name="Content Placeholder 2"/>
          <p:cNvSpPr>
            <a:spLocks noGrp="1"/>
          </p:cNvSpPr>
          <p:nvPr>
            <p:ph idx="1"/>
          </p:nvPr>
        </p:nvSpPr>
        <p:spPr>
          <a:xfrm>
            <a:off x="457200" y="1371601"/>
            <a:ext cx="8229600" cy="2514599"/>
          </a:xfrm>
        </p:spPr>
        <p:txBody>
          <a:bodyPr>
            <a:normAutofit lnSpcReduction="10000"/>
          </a:bodyPr>
          <a:lstStyle/>
          <a:p>
            <a:r>
              <a:rPr lang="en-US" dirty="0"/>
              <a:t>Developers make </a:t>
            </a:r>
            <a:r>
              <a:rPr lang="en-US" dirty="0" smtClean="0"/>
              <a:t>mistakes (bugs)</a:t>
            </a:r>
          </a:p>
          <a:p>
            <a:r>
              <a:rPr lang="en-US" dirty="0" smtClean="0"/>
              <a:t>A bug becomes a security vulnerability if it can be exploited through an attack</a:t>
            </a:r>
          </a:p>
          <a:p>
            <a:r>
              <a:rPr lang="en-US" dirty="0" smtClean="0"/>
              <a:t>Attackers can compromise a device through such attacks</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44</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312" y="3505200"/>
            <a:ext cx="1969376" cy="2958686"/>
          </a:xfrm>
          <a:prstGeom prst="rect">
            <a:avLst/>
          </a:prstGeom>
        </p:spPr>
      </p:pic>
    </p:spTree>
    <p:extLst>
      <p:ext uri="{BB962C8B-B14F-4D97-AF65-F5344CB8AC3E}">
        <p14:creationId xmlns:p14="http://schemas.microsoft.com/office/powerpoint/2010/main" val="3293684030"/>
      </p:ext>
    </p:extLst>
  </p:cSld>
  <p:clrMapOvr>
    <a:masterClrMapping/>
  </p:clrMapOvr>
  <mc:AlternateContent xmlns:mc="http://schemas.openxmlformats.org/markup-compatibility/2006" xmlns:p14="http://schemas.microsoft.com/office/powerpoint/2010/main">
    <mc:Choice Requires="p14">
      <p:transition spd="slow" p14:dur="2000" advTm="25930"/>
    </mc:Choice>
    <mc:Fallback xmlns="">
      <p:transition spd="slow" advTm="2593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Flow Attacks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Many attacks rely on hijacking of control flow</a:t>
            </a:r>
          </a:p>
          <a:p>
            <a:pPr lvl="1"/>
            <a:r>
              <a:rPr lang="en-US" dirty="0" smtClean="0"/>
              <a:t>Buffer overflows</a:t>
            </a:r>
          </a:p>
          <a:p>
            <a:pPr lvl="1"/>
            <a:r>
              <a:rPr lang="en-US" dirty="0" smtClean="0"/>
              <a:t>Function pointer overwrites</a:t>
            </a:r>
          </a:p>
          <a:p>
            <a:r>
              <a:rPr lang="en-US" dirty="0" err="1" smtClean="0"/>
              <a:t>iOS</a:t>
            </a:r>
            <a:r>
              <a:rPr lang="en-US" dirty="0" smtClean="0"/>
              <a:t> has powerful defenses</a:t>
            </a:r>
          </a:p>
          <a:p>
            <a:pPr lvl="1"/>
            <a:r>
              <a:rPr lang="en-US" dirty="0" smtClean="0"/>
              <a:t>W </a:t>
            </a:r>
            <a:r>
              <a:rPr lang="en-US" dirty="0">
                <a:latin typeface="Cambria"/>
              </a:rPr>
              <a:t>⊕</a:t>
            </a:r>
            <a:r>
              <a:rPr lang="en-US" dirty="0" smtClean="0">
                <a:latin typeface="Cambria"/>
              </a:rPr>
              <a:t> X</a:t>
            </a:r>
          </a:p>
          <a:p>
            <a:pPr lvl="1"/>
            <a:r>
              <a:rPr lang="en-US" dirty="0" smtClean="0"/>
              <a:t>Stack canaries</a:t>
            </a:r>
          </a:p>
          <a:p>
            <a:pPr lvl="1"/>
            <a:r>
              <a:rPr lang="en-US" dirty="0" smtClean="0"/>
              <a:t>Mandatory code signing</a:t>
            </a:r>
          </a:p>
          <a:p>
            <a:pPr lvl="1"/>
            <a:r>
              <a:rPr lang="en-US" dirty="0" smtClean="0"/>
              <a:t>ASLR</a:t>
            </a:r>
          </a:p>
          <a:p>
            <a:r>
              <a:rPr lang="en-US" dirty="0" smtClean="0"/>
              <a:t>Attacks leverage return-oriented-programming</a:t>
            </a:r>
          </a:p>
          <a:p>
            <a:pPr lvl="1"/>
            <a:r>
              <a:rPr lang="en-US" dirty="0" smtClean="0"/>
              <a:t>pwn2own contest</a:t>
            </a:r>
          </a:p>
        </p:txBody>
      </p:sp>
      <p:sp>
        <p:nvSpPr>
          <p:cNvPr id="6" name="Slide Number Placeholder 5"/>
          <p:cNvSpPr>
            <a:spLocks noGrp="1"/>
          </p:cNvSpPr>
          <p:nvPr>
            <p:ph type="sldNum" sz="quarter" idx="12"/>
          </p:nvPr>
        </p:nvSpPr>
        <p:spPr/>
        <p:txBody>
          <a:bodyPr/>
          <a:lstStyle/>
          <a:p>
            <a:fld id="{B747839D-A323-47F3-909F-548499399628}" type="slidenum">
              <a:rPr lang="en-US" smtClean="0"/>
              <a:t>45</a:t>
            </a:fld>
            <a:endParaRPr lang="en-US" dirty="0"/>
          </a:p>
        </p:txBody>
      </p:sp>
    </p:spTree>
    <p:extLst>
      <p:ext uri="{BB962C8B-B14F-4D97-AF65-F5344CB8AC3E}">
        <p14:creationId xmlns:p14="http://schemas.microsoft.com/office/powerpoint/2010/main" val="1498649376"/>
      </p:ext>
    </p:extLst>
  </p:cSld>
  <p:clrMapOvr>
    <a:masterClrMapping/>
  </p:clrMapOvr>
  <mc:AlternateContent xmlns:mc="http://schemas.openxmlformats.org/markup-compatibility/2006" xmlns:p14="http://schemas.microsoft.com/office/powerpoint/2010/main">
    <mc:Choice Requires="p14">
      <p:transition spd="slow" p14:dur="2000" advTm="46900"/>
    </mc:Choice>
    <mc:Fallback xmlns="">
      <p:transition spd="slow" advTm="4690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492876"/>
            <a:ext cx="2133600" cy="365124"/>
          </a:xfrm>
        </p:spPr>
        <p:txBody>
          <a:bodyPr/>
          <a:lstStyle/>
          <a:p>
            <a:fld id="{B747839D-A323-47F3-909F-548499399628}" type="slidenum">
              <a:rPr lang="en-US" smtClean="0"/>
              <a:t>46</a:t>
            </a:fld>
            <a:endParaRPr lang="en-US" dirty="0"/>
          </a:p>
        </p:txBody>
      </p:sp>
      <p:sp>
        <p:nvSpPr>
          <p:cNvPr id="5" name="Oval 4"/>
          <p:cNvSpPr/>
          <p:nvPr/>
        </p:nvSpPr>
        <p:spPr>
          <a:xfrm>
            <a:off x="4611744" y="4553533"/>
            <a:ext cx="663058" cy="663058"/>
          </a:xfrm>
          <a:prstGeom prst="ellipse">
            <a:avLst/>
          </a:prstGeom>
          <a:solidFill>
            <a:schemeClr val="accent4"/>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bg1"/>
                </a:solidFill>
              </a:rPr>
              <a:t>5</a:t>
            </a:r>
          </a:p>
        </p:txBody>
      </p:sp>
      <p:cxnSp>
        <p:nvCxnSpPr>
          <p:cNvPr id="12" name="Straight Arrow Connector 11"/>
          <p:cNvCxnSpPr>
            <a:stCxn id="9" idx="3"/>
          </p:cNvCxnSpPr>
          <p:nvPr/>
        </p:nvCxnSpPr>
        <p:spPr>
          <a:xfrm flipH="1">
            <a:off x="2819400" y="1804198"/>
            <a:ext cx="784351" cy="1114433"/>
          </a:xfrm>
          <a:prstGeom prst="straightConnector1">
            <a:avLst/>
          </a:prstGeom>
          <a:ln w="25400" cap="rnd" cmpd="sng">
            <a:solidFill>
              <a:schemeClr val="accent5"/>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9" idx="5"/>
          </p:cNvCxnSpPr>
          <p:nvPr/>
        </p:nvCxnSpPr>
        <p:spPr>
          <a:xfrm>
            <a:off x="4072603" y="1804198"/>
            <a:ext cx="714319" cy="1134265"/>
          </a:xfrm>
          <a:prstGeom prst="straightConnector1">
            <a:avLst/>
          </a:prstGeom>
          <a:ln w="25400" cap="rnd" cmpd="sng">
            <a:solidFill>
              <a:schemeClr val="accent5"/>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7" idx="4"/>
            <a:endCxn id="5" idx="0"/>
          </p:cNvCxnSpPr>
          <p:nvPr/>
        </p:nvCxnSpPr>
        <p:spPr>
          <a:xfrm>
            <a:off x="4943273" y="3558946"/>
            <a:ext cx="0" cy="994587"/>
          </a:xfrm>
          <a:prstGeom prst="straightConnector1">
            <a:avLst/>
          </a:prstGeom>
          <a:ln w="25400" cap="rnd" cmpd="sng">
            <a:solidFill>
              <a:schemeClr val="accent5"/>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4"/>
          </p:cNvCxnSpPr>
          <p:nvPr/>
        </p:nvCxnSpPr>
        <p:spPr>
          <a:xfrm>
            <a:off x="2733080" y="3558946"/>
            <a:ext cx="455852" cy="1008401"/>
          </a:xfrm>
          <a:prstGeom prst="straightConnector1">
            <a:avLst/>
          </a:prstGeom>
          <a:ln w="25400" cap="rnd" cmpd="sng">
            <a:solidFill>
              <a:schemeClr val="accent5"/>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26" name="Oval 25"/>
          <p:cNvSpPr/>
          <p:nvPr/>
        </p:nvSpPr>
        <p:spPr>
          <a:xfrm>
            <a:off x="2954099" y="5990159"/>
            <a:ext cx="663058" cy="663058"/>
          </a:xfrm>
          <a:prstGeom prst="ellipse">
            <a:avLst/>
          </a:prstGeom>
          <a:solidFill>
            <a:schemeClr val="accent4"/>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bg1"/>
                </a:solidFill>
              </a:rPr>
              <a:t>6</a:t>
            </a:r>
          </a:p>
        </p:txBody>
      </p:sp>
      <p:sp>
        <p:nvSpPr>
          <p:cNvPr id="27" name="Freeform 26"/>
          <p:cNvSpPr/>
          <p:nvPr/>
        </p:nvSpPr>
        <p:spPr>
          <a:xfrm>
            <a:off x="1464802" y="3227417"/>
            <a:ext cx="1516925" cy="2969947"/>
          </a:xfrm>
          <a:custGeom>
            <a:avLst/>
            <a:gdLst>
              <a:gd name="connsiteX0" fmla="*/ 655444 w 1045969"/>
              <a:gd name="connsiteY0" fmla="*/ 0 h 1952625"/>
              <a:gd name="connsiteX1" fmla="*/ 7744 w 1045969"/>
              <a:gd name="connsiteY1" fmla="*/ 1152525 h 1952625"/>
              <a:gd name="connsiteX2" fmla="*/ 1045969 w 1045969"/>
              <a:gd name="connsiteY2" fmla="*/ 1952625 h 1952625"/>
            </a:gdLst>
            <a:ahLst/>
            <a:cxnLst>
              <a:cxn ang="0">
                <a:pos x="connsiteX0" y="connsiteY0"/>
              </a:cxn>
              <a:cxn ang="0">
                <a:pos x="connsiteX1" y="connsiteY1"/>
              </a:cxn>
              <a:cxn ang="0">
                <a:pos x="connsiteX2" y="connsiteY2"/>
              </a:cxn>
            </a:cxnLst>
            <a:rect l="l" t="t" r="r" b="b"/>
            <a:pathLst>
              <a:path w="1045969" h="1952625">
                <a:moveTo>
                  <a:pt x="655444" y="0"/>
                </a:moveTo>
                <a:cubicBezTo>
                  <a:pt x="299050" y="413543"/>
                  <a:pt x="-57344" y="827087"/>
                  <a:pt x="7744" y="1152525"/>
                </a:cubicBezTo>
                <a:cubicBezTo>
                  <a:pt x="72832" y="1477963"/>
                  <a:pt x="869757" y="1817688"/>
                  <a:pt x="1045969" y="1952625"/>
                </a:cubicBezTo>
              </a:path>
            </a:pathLst>
          </a:custGeom>
          <a:ln w="25400">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9" name="Straight Arrow Connector 28"/>
          <p:cNvCxnSpPr/>
          <p:nvPr/>
        </p:nvCxnSpPr>
        <p:spPr>
          <a:xfrm>
            <a:off x="3285628" y="5221354"/>
            <a:ext cx="0" cy="773568"/>
          </a:xfrm>
          <a:prstGeom prst="straightConnector1">
            <a:avLst/>
          </a:prstGeom>
          <a:ln w="25400" cap="rnd" cmpd="sng">
            <a:solidFill>
              <a:schemeClr val="accent5"/>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4611744" y="2895888"/>
            <a:ext cx="663058" cy="663058"/>
          </a:xfrm>
          <a:prstGeom prst="ellipse">
            <a:avLst/>
          </a:prstGeom>
          <a:solidFill>
            <a:schemeClr val="accent4"/>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bg1"/>
                </a:solidFill>
              </a:rPr>
              <a:t>3</a:t>
            </a:r>
          </a:p>
        </p:txBody>
      </p:sp>
      <p:sp>
        <p:nvSpPr>
          <p:cNvPr id="10" name="Oval 9"/>
          <p:cNvSpPr/>
          <p:nvPr/>
        </p:nvSpPr>
        <p:spPr>
          <a:xfrm>
            <a:off x="2954099" y="4553533"/>
            <a:ext cx="663058" cy="663058"/>
          </a:xfrm>
          <a:prstGeom prst="ellipse">
            <a:avLst/>
          </a:prstGeom>
          <a:solidFill>
            <a:schemeClr val="accent4"/>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bg1"/>
                </a:solidFill>
              </a:rPr>
              <a:t>4</a:t>
            </a:r>
          </a:p>
        </p:txBody>
      </p:sp>
      <p:sp>
        <p:nvSpPr>
          <p:cNvPr id="8" name="Oval 7"/>
          <p:cNvSpPr/>
          <p:nvPr/>
        </p:nvSpPr>
        <p:spPr>
          <a:xfrm>
            <a:off x="2401551" y="2895888"/>
            <a:ext cx="663058" cy="663058"/>
          </a:xfrm>
          <a:prstGeom prst="ellipse">
            <a:avLst/>
          </a:prstGeom>
          <a:solidFill>
            <a:schemeClr val="accent4"/>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bg1"/>
                </a:solidFill>
              </a:rPr>
              <a:t>2</a:t>
            </a:r>
          </a:p>
        </p:txBody>
      </p:sp>
      <p:sp>
        <p:nvSpPr>
          <p:cNvPr id="9" name="Oval 8"/>
          <p:cNvSpPr/>
          <p:nvPr/>
        </p:nvSpPr>
        <p:spPr>
          <a:xfrm>
            <a:off x="3506648" y="1238243"/>
            <a:ext cx="663058" cy="663058"/>
          </a:xfrm>
          <a:prstGeom prst="ellipse">
            <a:avLst/>
          </a:prstGeom>
          <a:solidFill>
            <a:schemeClr val="accent4"/>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r>
              <a:rPr lang="en-US" sz="2400" dirty="0" smtClean="0">
                <a:solidFill>
                  <a:schemeClr val="bg1"/>
                </a:solidFill>
              </a:rPr>
              <a:t>1</a:t>
            </a:r>
          </a:p>
        </p:txBody>
      </p:sp>
      <p:grpSp>
        <p:nvGrpSpPr>
          <p:cNvPr id="40" name="Group 39"/>
          <p:cNvGrpSpPr/>
          <p:nvPr/>
        </p:nvGrpSpPr>
        <p:grpSpPr>
          <a:xfrm>
            <a:off x="5167078" y="3467100"/>
            <a:ext cx="3148065" cy="1768791"/>
            <a:chOff x="5176157" y="2955471"/>
            <a:chExt cx="3138986" cy="1763690"/>
          </a:xfrm>
        </p:grpSpPr>
        <p:sp>
          <p:nvSpPr>
            <p:cNvPr id="36" name="Freeform 35"/>
            <p:cNvSpPr/>
            <p:nvPr/>
          </p:nvSpPr>
          <p:spPr>
            <a:xfrm>
              <a:off x="5176157" y="2955471"/>
              <a:ext cx="1975757" cy="850104"/>
            </a:xfrm>
            <a:custGeom>
              <a:avLst/>
              <a:gdLst>
                <a:gd name="connsiteX0" fmla="*/ 0 w 1975757"/>
                <a:gd name="connsiteY0" fmla="*/ 0 h 850104"/>
                <a:gd name="connsiteX1" fmla="*/ 767443 w 1975757"/>
                <a:gd name="connsiteY1" fmla="*/ 849086 h 850104"/>
                <a:gd name="connsiteX2" fmla="*/ 1224643 w 1975757"/>
                <a:gd name="connsiteY2" fmla="*/ 179615 h 850104"/>
                <a:gd name="connsiteX3" fmla="*/ 1975757 w 1975757"/>
                <a:gd name="connsiteY3" fmla="*/ 489858 h 850104"/>
              </a:gdLst>
              <a:ahLst/>
              <a:cxnLst>
                <a:cxn ang="0">
                  <a:pos x="connsiteX0" y="connsiteY0"/>
                </a:cxn>
                <a:cxn ang="0">
                  <a:pos x="connsiteX1" y="connsiteY1"/>
                </a:cxn>
                <a:cxn ang="0">
                  <a:pos x="connsiteX2" y="connsiteY2"/>
                </a:cxn>
                <a:cxn ang="0">
                  <a:pos x="connsiteX3" y="connsiteY3"/>
                </a:cxn>
              </a:cxnLst>
              <a:rect l="l" t="t" r="r" b="b"/>
              <a:pathLst>
                <a:path w="1975757" h="850104">
                  <a:moveTo>
                    <a:pt x="0" y="0"/>
                  </a:moveTo>
                  <a:cubicBezTo>
                    <a:pt x="281668" y="409575"/>
                    <a:pt x="563336" y="819150"/>
                    <a:pt x="767443" y="849086"/>
                  </a:cubicBezTo>
                  <a:cubicBezTo>
                    <a:pt x="971550" y="879022"/>
                    <a:pt x="1023257" y="239486"/>
                    <a:pt x="1224643" y="179615"/>
                  </a:cubicBezTo>
                  <a:cubicBezTo>
                    <a:pt x="1426029" y="119744"/>
                    <a:pt x="1700893" y="304801"/>
                    <a:pt x="1975757" y="489858"/>
                  </a:cubicBezTo>
                </a:path>
              </a:pathLst>
            </a:custGeom>
            <a:ln>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Oval 36"/>
            <p:cNvSpPr/>
            <p:nvPr/>
          </p:nvSpPr>
          <p:spPr>
            <a:xfrm>
              <a:off x="7066473" y="3282672"/>
              <a:ext cx="663058" cy="663058"/>
            </a:xfrm>
            <a:prstGeom prst="ellipse">
              <a:avLst/>
            </a:prstGeom>
            <a:solidFill>
              <a:schemeClr val="tx2"/>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38" name="TextBox 37"/>
            <p:cNvSpPr txBox="1"/>
            <p:nvPr/>
          </p:nvSpPr>
          <p:spPr>
            <a:xfrm>
              <a:off x="6480858" y="4103608"/>
              <a:ext cx="1834285" cy="615553"/>
            </a:xfrm>
            <a:prstGeom prst="rect">
              <a:avLst/>
            </a:prstGeom>
            <a:noFill/>
          </p:spPr>
          <p:txBody>
            <a:bodyPr wrap="none" lIns="0" tIns="0" rIns="0" bIns="0" rtlCol="0" anchor="t" anchorCtr="0">
              <a:spAutoFit/>
            </a:bodyPr>
            <a:lstStyle/>
            <a:p>
              <a:pPr algn="ctr"/>
              <a:r>
                <a:rPr lang="en-US" sz="2000" dirty="0" err="1" smtClean="0">
                  <a:solidFill>
                    <a:schemeClr val="tx1"/>
                  </a:solidFill>
                  <a:latin typeface="Cambria" pitchFamily="18" charset="0"/>
                </a:rPr>
                <a:t>Shellcode</a:t>
              </a:r>
              <a:r>
                <a:rPr lang="en-US" sz="2000" dirty="0" smtClean="0">
                  <a:solidFill>
                    <a:schemeClr val="tx1"/>
                  </a:solidFill>
                  <a:latin typeface="Cambria" pitchFamily="18" charset="0"/>
                </a:rPr>
                <a:t/>
              </a:r>
              <a:br>
                <a:rPr lang="en-US" sz="2000" dirty="0" smtClean="0">
                  <a:solidFill>
                    <a:schemeClr val="tx1"/>
                  </a:solidFill>
                  <a:latin typeface="Cambria" pitchFamily="18" charset="0"/>
                </a:rPr>
              </a:br>
              <a:r>
                <a:rPr lang="en-US" sz="2000" dirty="0" smtClean="0">
                  <a:solidFill>
                    <a:schemeClr val="tx1"/>
                  </a:solidFill>
                  <a:latin typeface="Cambria" pitchFamily="18" charset="0"/>
                </a:rPr>
                <a:t>Library function </a:t>
              </a:r>
            </a:p>
          </p:txBody>
        </p:sp>
      </p:grpSp>
      <p:sp>
        <p:nvSpPr>
          <p:cNvPr id="41" name="Cross 40"/>
          <p:cNvSpPr/>
          <p:nvPr/>
        </p:nvSpPr>
        <p:spPr>
          <a:xfrm rot="2700000">
            <a:off x="6381232" y="3359646"/>
            <a:ext cx="638454" cy="638454"/>
          </a:xfrm>
          <a:prstGeom prst="plus">
            <a:avLst>
              <a:gd name="adj" fmla="val 46154"/>
            </a:avLst>
          </a:prstGeom>
          <a:solidFill>
            <a:schemeClr val="accent1"/>
          </a:solidFill>
          <a:ln w="28575" cap="rnd" cmpd="sng">
            <a:no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43" name="Title 1"/>
          <p:cNvSpPr>
            <a:spLocks noGrp="1"/>
          </p:cNvSpPr>
          <p:nvPr>
            <p:ph type="title"/>
          </p:nvPr>
        </p:nvSpPr>
        <p:spPr>
          <a:xfrm>
            <a:off x="457200" y="152400"/>
            <a:ext cx="8229600" cy="1143000"/>
          </a:xfrm>
        </p:spPr>
        <p:txBody>
          <a:bodyPr/>
          <a:lstStyle/>
          <a:p>
            <a:r>
              <a:rPr lang="en-US" dirty="0"/>
              <a:t>Control Flow Integrity [Abadi’05]</a:t>
            </a:r>
          </a:p>
        </p:txBody>
      </p:sp>
    </p:spTree>
    <p:custDataLst>
      <p:tags r:id="rId1"/>
    </p:custDataLst>
    <p:extLst>
      <p:ext uri="{BB962C8B-B14F-4D97-AF65-F5344CB8AC3E}">
        <p14:creationId xmlns:p14="http://schemas.microsoft.com/office/powerpoint/2010/main" val="1357723"/>
      </p:ext>
    </p:extLst>
  </p:cSld>
  <p:clrMapOvr>
    <a:masterClrMapping/>
  </p:clrMapOvr>
  <mc:AlternateContent xmlns:mc="http://schemas.openxmlformats.org/markup-compatibility/2006" xmlns:p14="http://schemas.microsoft.com/office/powerpoint/2010/main">
    <mc:Choice Requires="p14">
      <p:transition spd="slow" p14:dur="2000" advTm="89138"/>
    </mc:Choice>
    <mc:Fallback xmlns="">
      <p:transition spd="slow" advTm="891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1" nodeType="clickEffect">
                                  <p:stCondLst>
                                    <p:cond delay="0"/>
                                  </p:stCondLst>
                                  <p:childTnLst>
                                    <p:set>
                                      <p:cBhvr>
                                        <p:cTn id="6" dur="indefinite"/>
                                        <p:tgtEl>
                                          <p:spTgt spid="14"/>
                                        </p:tgtEl>
                                        <p:attrNameLst>
                                          <p:attrName>stroke.color</p:attrName>
                                        </p:attrNameLst>
                                      </p:cBhvr>
                                      <p:to>
                                        <p:clrVal>
                                          <a:schemeClr val="tx2"/>
                                        </p:clrVal>
                                      </p:to>
                                    </p:set>
                                    <p:set>
                                      <p:cBhvr>
                                        <p:cTn id="7" dur="indefinite"/>
                                        <p:tgtEl>
                                          <p:spTgt spid="14"/>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Flow Integrity</a:t>
            </a:r>
            <a:endParaRPr lang="en-US" dirty="0"/>
          </a:p>
        </p:txBody>
      </p:sp>
      <p:sp>
        <p:nvSpPr>
          <p:cNvPr id="3" name="Content Placeholder 2"/>
          <p:cNvSpPr>
            <a:spLocks noGrp="1"/>
          </p:cNvSpPr>
          <p:nvPr>
            <p:ph idx="1"/>
          </p:nvPr>
        </p:nvSpPr>
        <p:spPr/>
        <p:txBody>
          <a:bodyPr/>
          <a:lstStyle/>
          <a:p>
            <a:r>
              <a:rPr lang="en-US" dirty="0" smtClean="0"/>
              <a:t>CFG contains all valid control transfers</a:t>
            </a:r>
          </a:p>
          <a:p>
            <a:r>
              <a:rPr lang="en-US" dirty="0" smtClean="0"/>
              <a:t>CFI detects execution deviations from CFG</a:t>
            </a:r>
          </a:p>
          <a:p>
            <a:pPr lvl="1"/>
            <a:r>
              <a:rPr lang="en-US" dirty="0" smtClean="0"/>
              <a:t>Enforce that only valid paths are executed</a:t>
            </a:r>
          </a:p>
          <a:p>
            <a:r>
              <a:rPr lang="en-US" dirty="0" smtClean="0"/>
              <a:t>Two-step approach</a:t>
            </a:r>
          </a:p>
          <a:p>
            <a:pPr marL="857250" lvl="1" indent="-514350">
              <a:buFont typeface="+mj-lt"/>
              <a:buAutoNum type="arabicPeriod"/>
            </a:pPr>
            <a:r>
              <a:rPr lang="en-US" dirty="0" smtClean="0"/>
              <a:t>Static analysis to recover the CFG</a:t>
            </a:r>
          </a:p>
          <a:p>
            <a:pPr marL="857250" lvl="1" indent="-514350">
              <a:buFont typeface="+mj-lt"/>
              <a:buAutoNum type="arabicPeriod"/>
            </a:pPr>
            <a:r>
              <a:rPr lang="en-US" dirty="0" smtClean="0"/>
              <a:t>Dynamic enforcement of control transfers</a:t>
            </a:r>
            <a:endParaRPr lang="en-US" dirty="0"/>
          </a:p>
        </p:txBody>
      </p:sp>
      <p:sp>
        <p:nvSpPr>
          <p:cNvPr id="5" name="Slide Number Placeholder 4"/>
          <p:cNvSpPr>
            <a:spLocks noGrp="1"/>
          </p:cNvSpPr>
          <p:nvPr>
            <p:ph type="sldNum" sz="quarter" idx="12"/>
          </p:nvPr>
        </p:nvSpPr>
        <p:spPr/>
        <p:txBody>
          <a:bodyPr/>
          <a:lstStyle/>
          <a:p>
            <a:fld id="{B747839D-A323-47F3-909F-548499399628}" type="slidenum">
              <a:rPr lang="en-US" smtClean="0"/>
              <a:t>47</a:t>
            </a:fld>
            <a:endParaRPr lang="en-US" dirty="0"/>
          </a:p>
        </p:txBody>
      </p:sp>
    </p:spTree>
    <p:extLst>
      <p:ext uri="{BB962C8B-B14F-4D97-AF65-F5344CB8AC3E}">
        <p14:creationId xmlns:p14="http://schemas.microsoft.com/office/powerpoint/2010/main" val="1980383980"/>
      </p:ext>
    </p:extLst>
  </p:cSld>
  <p:clrMapOvr>
    <a:masterClrMapping/>
  </p:clrMapOvr>
  <mc:AlternateContent xmlns:mc="http://schemas.openxmlformats.org/markup-compatibility/2006" xmlns:p14="http://schemas.microsoft.com/office/powerpoint/2010/main">
    <mc:Choice Requires="p14">
      <p:transition spd="slow" p14:dur="2000" advTm="21056"/>
    </mc:Choice>
    <mc:Fallback xmlns="">
      <p:transition spd="slow" advTm="21056"/>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MoCFI</a:t>
            </a:r>
            <a:r>
              <a:rPr lang="en-US" dirty="0" smtClean="0"/>
              <a:t> – Static Analysis </a:t>
            </a:r>
            <a:r>
              <a:rPr lang="en-US" dirty="0">
                <a:latin typeface="Calibri" pitchFamily="34" charset="0"/>
              </a:rPr>
              <a:t>[NDSS'12</a:t>
            </a:r>
            <a:r>
              <a:rPr lang="en-US" dirty="0" smtClean="0">
                <a:latin typeface="Calibri" pitchFamily="34" charset="0"/>
              </a:rPr>
              <a:t>]</a:t>
            </a:r>
            <a:endParaRPr lang="en-US" dirty="0"/>
          </a:p>
        </p:txBody>
      </p:sp>
      <p:sp>
        <p:nvSpPr>
          <p:cNvPr id="3" name="Content Placeholder 2"/>
          <p:cNvSpPr>
            <a:spLocks noGrp="1"/>
          </p:cNvSpPr>
          <p:nvPr>
            <p:ph idx="1"/>
          </p:nvPr>
        </p:nvSpPr>
        <p:spPr/>
        <p:txBody>
          <a:bodyPr/>
          <a:lstStyle/>
          <a:p>
            <a:r>
              <a:rPr lang="en-US" dirty="0" err="1" smtClean="0"/>
              <a:t>sCFG</a:t>
            </a:r>
            <a:r>
              <a:rPr lang="en-US" dirty="0" smtClean="0"/>
              <a:t> recovery using </a:t>
            </a:r>
            <a:r>
              <a:rPr lang="en-US" dirty="0" err="1" smtClean="0"/>
              <a:t>PiOS</a:t>
            </a:r>
            <a:endParaRPr lang="en-US" dirty="0" smtClean="0"/>
          </a:p>
          <a:p>
            <a:r>
              <a:rPr lang="en-US" dirty="0" smtClean="0"/>
              <a:t>Identify branch instructions</a:t>
            </a:r>
          </a:p>
          <a:p>
            <a:r>
              <a:rPr lang="en-US" dirty="0" smtClean="0"/>
              <a:t>Identify instructions implementing “return”</a:t>
            </a:r>
          </a:p>
          <a:p>
            <a:pPr lvl="1"/>
            <a:r>
              <a:rPr lang="en-US" dirty="0" err="1" smtClean="0">
                <a:latin typeface="Consolas" pitchFamily="49" charset="0"/>
                <a:cs typeface="Consolas" pitchFamily="49" charset="0"/>
              </a:rPr>
              <a:t>ldr</a:t>
            </a:r>
            <a:r>
              <a:rPr lang="en-US" dirty="0" smtClean="0">
                <a:latin typeface="Consolas" pitchFamily="49" charset="0"/>
                <a:cs typeface="Consolas" pitchFamily="49" charset="0"/>
              </a:rPr>
              <a:t> </a:t>
            </a:r>
            <a:r>
              <a:rPr lang="en-US" dirty="0">
                <a:latin typeface="Consolas" pitchFamily="49" charset="0"/>
                <a:cs typeface="Consolas" pitchFamily="49" charset="0"/>
              </a:rPr>
              <a:t>PC,[R12</a:t>
            </a:r>
            <a:r>
              <a:rPr lang="en-US" dirty="0" smtClean="0">
                <a:latin typeface="Consolas" pitchFamily="49" charset="0"/>
                <a:cs typeface="Consolas" pitchFamily="49" charset="0"/>
              </a:rPr>
              <a:t>]</a:t>
            </a:r>
            <a:endParaRPr lang="en-US" dirty="0">
              <a:latin typeface="Consolas" pitchFamily="49" charset="0"/>
              <a:cs typeface="Consolas" pitchFamily="49" charset="0"/>
            </a:endParaRPr>
          </a:p>
          <a:p>
            <a:pPr lvl="1"/>
            <a:r>
              <a:rPr lang="en-US" dirty="0" smtClean="0">
                <a:latin typeface="Consolas" pitchFamily="49" charset="0"/>
                <a:cs typeface="Consolas" pitchFamily="49" charset="0"/>
              </a:rPr>
              <a:t>pop </a:t>
            </a:r>
            <a:r>
              <a:rPr lang="en-US" dirty="0">
                <a:latin typeface="Consolas" pitchFamily="49" charset="0"/>
                <a:cs typeface="Consolas" pitchFamily="49" charset="0"/>
              </a:rPr>
              <a:t>{R4-R7,PC</a:t>
            </a:r>
            <a:r>
              <a:rPr lang="en-US" dirty="0" smtClean="0">
                <a:latin typeface="Consolas" pitchFamily="49" charset="0"/>
                <a:cs typeface="Consolas" pitchFamily="49" charset="0"/>
              </a:rPr>
              <a:t>}</a:t>
            </a:r>
          </a:p>
          <a:p>
            <a:r>
              <a:rPr lang="en-US" dirty="0" smtClean="0"/>
              <a:t>Bundle meta information with the app</a:t>
            </a:r>
            <a:endParaRPr lang="en-US" dirty="0"/>
          </a:p>
        </p:txBody>
      </p:sp>
      <p:sp>
        <p:nvSpPr>
          <p:cNvPr id="5" name="Slide Number Placeholder 4"/>
          <p:cNvSpPr>
            <a:spLocks noGrp="1"/>
          </p:cNvSpPr>
          <p:nvPr>
            <p:ph type="sldNum" sz="quarter" idx="12"/>
          </p:nvPr>
        </p:nvSpPr>
        <p:spPr/>
        <p:txBody>
          <a:bodyPr/>
          <a:lstStyle/>
          <a:p>
            <a:fld id="{B747839D-A323-47F3-909F-548499399628}" type="slidenum">
              <a:rPr lang="en-US" smtClean="0"/>
              <a:t>48</a:t>
            </a:fld>
            <a:endParaRPr lang="en-US" dirty="0"/>
          </a:p>
        </p:txBody>
      </p:sp>
    </p:spTree>
    <p:extLst>
      <p:ext uri="{BB962C8B-B14F-4D97-AF65-F5344CB8AC3E}">
        <p14:creationId xmlns:p14="http://schemas.microsoft.com/office/powerpoint/2010/main" val="183625162"/>
      </p:ext>
    </p:extLst>
  </p:cSld>
  <p:clrMapOvr>
    <a:masterClrMapping/>
  </p:clrMapOvr>
  <mc:AlternateContent xmlns:mc="http://schemas.openxmlformats.org/markup-compatibility/2006" xmlns:p14="http://schemas.microsoft.com/office/powerpoint/2010/main">
    <mc:Choice Requires="p14">
      <p:transition spd="slow" p14:dur="2000" advTm="53912"/>
    </mc:Choice>
    <mc:Fallback xmlns="">
      <p:transition spd="slow" advTm="53912"/>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MoCFI</a:t>
            </a:r>
            <a:r>
              <a:rPr lang="en-US" dirty="0" smtClean="0"/>
              <a:t> – Dynamic Enforcement</a:t>
            </a:r>
            <a:endParaRPr lang="en-US" dirty="0"/>
          </a:p>
        </p:txBody>
      </p:sp>
      <p:sp>
        <p:nvSpPr>
          <p:cNvPr id="3" name="Content Placeholder 2"/>
          <p:cNvSpPr>
            <a:spLocks noGrp="1"/>
          </p:cNvSpPr>
          <p:nvPr>
            <p:ph idx="1"/>
          </p:nvPr>
        </p:nvSpPr>
        <p:spPr/>
        <p:txBody>
          <a:bodyPr>
            <a:normAutofit/>
          </a:bodyPr>
          <a:lstStyle/>
          <a:p>
            <a:r>
              <a:rPr lang="en-US" dirty="0" smtClean="0"/>
              <a:t>Enforcement code in dynamic library</a:t>
            </a:r>
          </a:p>
          <a:p>
            <a:r>
              <a:rPr lang="en-US" dirty="0" smtClean="0"/>
              <a:t>Library parses the metadata and modifies application in memory</a:t>
            </a:r>
          </a:p>
          <a:p>
            <a:pPr lvl="1"/>
            <a:r>
              <a:rPr lang="en-US" dirty="0" smtClean="0"/>
              <a:t>Rewrite control-flow instructions to enforce CFI (i.e., only perform the original control-flow instruction if validation succeeds)</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B747839D-A323-47F3-909F-548499399628}" type="slidenum">
              <a:rPr lang="en-US" smtClean="0"/>
              <a:t>49</a:t>
            </a:fld>
            <a:endParaRPr lang="en-US" dirty="0"/>
          </a:p>
        </p:txBody>
      </p:sp>
      <p:sp>
        <p:nvSpPr>
          <p:cNvPr id="4" name="Rounded Rectangle 3"/>
          <p:cNvSpPr/>
          <p:nvPr/>
        </p:nvSpPr>
        <p:spPr>
          <a:xfrm>
            <a:off x="914400" y="4800600"/>
            <a:ext cx="7315200" cy="9906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r>
              <a:rPr lang="en-US" sz="2800" dirty="0"/>
              <a:t>Attackers </a:t>
            </a:r>
            <a:r>
              <a:rPr lang="en-US" sz="2800" dirty="0" smtClean="0"/>
              <a:t>can no longer </a:t>
            </a:r>
            <a:r>
              <a:rPr lang="en-US" sz="2800" dirty="0"/>
              <a:t>hijack control flow</a:t>
            </a:r>
          </a:p>
        </p:txBody>
      </p:sp>
    </p:spTree>
    <p:extLst>
      <p:ext uri="{BB962C8B-B14F-4D97-AF65-F5344CB8AC3E}">
        <p14:creationId xmlns:p14="http://schemas.microsoft.com/office/powerpoint/2010/main" val="2793996057"/>
      </p:ext>
    </p:extLst>
  </p:cSld>
  <p:clrMapOvr>
    <a:masterClrMapping/>
  </p:clrMapOvr>
  <mc:AlternateContent xmlns:mc="http://schemas.openxmlformats.org/markup-compatibility/2006" xmlns:p14="http://schemas.microsoft.com/office/powerpoint/2010/main">
    <mc:Choice Requires="p14">
      <p:transition spd="slow" p14:dur="2000" advTm="37458"/>
    </mc:Choice>
    <mc:Fallback xmlns="">
      <p:transition spd="slow" advTm="37458"/>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Bad Apps</a:t>
            </a:r>
            <a:endParaRPr lang="en-US" dirty="0"/>
          </a:p>
        </p:txBody>
      </p:sp>
      <p:sp>
        <p:nvSpPr>
          <p:cNvPr id="3" name="Content Placeholder 2"/>
          <p:cNvSpPr>
            <a:spLocks noGrp="1"/>
          </p:cNvSpPr>
          <p:nvPr>
            <p:ph idx="1"/>
          </p:nvPr>
        </p:nvSpPr>
        <p:spPr>
          <a:xfrm>
            <a:off x="457200" y="1371601"/>
            <a:ext cx="6546323" cy="3137064"/>
          </a:xfrm>
        </p:spPr>
        <p:txBody>
          <a:bodyPr>
            <a:normAutofit/>
          </a:bodyPr>
          <a:lstStyle/>
          <a:p>
            <a:pPr marL="0" indent="0">
              <a:buNone/>
            </a:pPr>
            <a:r>
              <a:rPr lang="en-US" sz="2800" b="1" dirty="0" smtClean="0"/>
              <a:t>Bad apps available on App Stores</a:t>
            </a:r>
          </a:p>
          <a:p>
            <a:r>
              <a:rPr lang="en-US" sz="2400" dirty="0" smtClean="0"/>
              <a:t>Find &amp; Call—leak address book from </a:t>
            </a:r>
            <a:r>
              <a:rPr lang="en-US" sz="2400" dirty="0" err="1" smtClean="0"/>
              <a:t>iOS</a:t>
            </a:r>
            <a:r>
              <a:rPr lang="en-US" sz="2400" dirty="0" smtClean="0"/>
              <a:t> and Android, contacts receive spam SMS</a:t>
            </a:r>
          </a:p>
          <a:p>
            <a:r>
              <a:rPr lang="en-US" sz="2400" dirty="0" smtClean="0"/>
              <a:t>Path—circumvent denied location access</a:t>
            </a:r>
          </a:p>
          <a:p>
            <a:r>
              <a:rPr lang="en-US" sz="2400" dirty="0" err="1" smtClean="0"/>
              <a:t>MogoRoad</a:t>
            </a:r>
            <a:r>
              <a:rPr lang="en-US" sz="2400" dirty="0" smtClean="0"/>
              <a:t>—leaked phone numbers lead to marketing calls</a:t>
            </a:r>
            <a:endParaRPr lang="en-US" sz="2400" dirty="0"/>
          </a:p>
        </p:txBody>
      </p:sp>
      <p:sp>
        <p:nvSpPr>
          <p:cNvPr id="5" name="Slide Number Placeholder 4"/>
          <p:cNvSpPr>
            <a:spLocks noGrp="1"/>
          </p:cNvSpPr>
          <p:nvPr>
            <p:ph type="sldNum" sz="quarter" idx="12"/>
          </p:nvPr>
        </p:nvSpPr>
        <p:spPr/>
        <p:txBody>
          <a:bodyPr/>
          <a:lstStyle/>
          <a:p>
            <a:fld id="{B747839D-A323-47F3-909F-548499399628}" type="slidenum">
              <a:rPr lang="en-US" smtClean="0"/>
              <a:t>5</a:t>
            </a:fld>
            <a:endParaRPr lang="en-US" dirty="0"/>
          </a:p>
        </p:txBody>
      </p:sp>
      <p:sp>
        <p:nvSpPr>
          <p:cNvPr id="11" name="Rounded Rectangle 10"/>
          <p:cNvSpPr/>
          <p:nvPr/>
        </p:nvSpPr>
        <p:spPr>
          <a:xfrm>
            <a:off x="1981200" y="4267200"/>
            <a:ext cx="5181600" cy="13335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sz="2800" dirty="0" smtClean="0">
                <a:solidFill>
                  <a:schemeClr val="bg1"/>
                </a:solidFill>
              </a:rPr>
              <a:t>My system identified </a:t>
            </a:r>
            <a:br>
              <a:rPr lang="en-US" sz="2800" dirty="0" smtClean="0">
                <a:solidFill>
                  <a:schemeClr val="bg1"/>
                </a:solidFill>
              </a:rPr>
            </a:br>
            <a:r>
              <a:rPr lang="en-US" sz="2800" dirty="0" smtClean="0">
                <a:solidFill>
                  <a:schemeClr val="bg1"/>
                </a:solidFill>
              </a:rPr>
              <a:t>more than 200 bad apps</a:t>
            </a:r>
          </a:p>
        </p:txBody>
      </p:sp>
    </p:spTree>
    <p:custDataLst>
      <p:tags r:id="rId1"/>
    </p:custDataLst>
    <p:extLst>
      <p:ext uri="{BB962C8B-B14F-4D97-AF65-F5344CB8AC3E}">
        <p14:creationId xmlns:p14="http://schemas.microsoft.com/office/powerpoint/2010/main" val="2922558605"/>
      </p:ext>
    </p:extLst>
  </p:cSld>
  <p:clrMapOvr>
    <a:masterClrMapping/>
  </p:clrMapOvr>
  <mc:AlternateContent xmlns:mc="http://schemas.openxmlformats.org/markup-compatibility/2006" xmlns:p14="http://schemas.microsoft.com/office/powerpoint/2010/main">
    <mc:Choice Requires="p14">
      <p:transition spd="slow" p14:dur="2000" advTm="56687"/>
    </mc:Choice>
    <mc:Fallback xmlns="">
      <p:transition spd="slow" advTm="566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3" name="Content Placeholder 2"/>
          <p:cNvSpPr>
            <a:spLocks noGrp="1"/>
          </p:cNvSpPr>
          <p:nvPr>
            <p:ph idx="1"/>
          </p:nvPr>
        </p:nvSpPr>
        <p:spPr/>
        <p:txBody>
          <a:bodyPr/>
          <a:lstStyle/>
          <a:p>
            <a:pPr>
              <a:buClrTx/>
            </a:pPr>
            <a:r>
              <a:rPr lang="en-US" dirty="0" smtClean="0">
                <a:solidFill>
                  <a:schemeClr val="accent4"/>
                </a:solidFill>
              </a:rPr>
              <a:t>Mobile security challenges</a:t>
            </a:r>
          </a:p>
          <a:p>
            <a:pPr>
              <a:buClrTx/>
            </a:pPr>
            <a:r>
              <a:rPr lang="en-US" dirty="0" smtClean="0">
                <a:solidFill>
                  <a:schemeClr val="accent4"/>
                </a:solidFill>
              </a:rPr>
              <a:t>Analysis of mobile apps</a:t>
            </a:r>
          </a:p>
          <a:p>
            <a:pPr lvl="1">
              <a:buClrTx/>
            </a:pPr>
            <a:r>
              <a:rPr lang="en-US" dirty="0" smtClean="0">
                <a:solidFill>
                  <a:schemeClr val="accent4"/>
                </a:solidFill>
              </a:rPr>
              <a:t>Statically detect privacy leaks</a:t>
            </a:r>
          </a:p>
          <a:p>
            <a:pPr lvl="1">
              <a:buClrTx/>
            </a:pPr>
            <a:r>
              <a:rPr lang="en-US" dirty="0" smtClean="0">
                <a:solidFill>
                  <a:schemeClr val="accent4"/>
                </a:solidFill>
              </a:rPr>
              <a:t>Retrofit apps with CFI</a:t>
            </a:r>
          </a:p>
          <a:p>
            <a:pPr lvl="1">
              <a:buClrTx/>
            </a:pPr>
            <a:r>
              <a:rPr lang="en-US" dirty="0" smtClean="0"/>
              <a:t>Misused crypto</a:t>
            </a:r>
          </a:p>
        </p:txBody>
      </p:sp>
      <p:sp>
        <p:nvSpPr>
          <p:cNvPr id="5" name="Slide Number Placeholder 4"/>
          <p:cNvSpPr>
            <a:spLocks noGrp="1"/>
          </p:cNvSpPr>
          <p:nvPr>
            <p:ph type="sldNum" sz="quarter" idx="12"/>
          </p:nvPr>
        </p:nvSpPr>
        <p:spPr/>
        <p:txBody>
          <a:bodyPr/>
          <a:lstStyle/>
          <a:p>
            <a:fld id="{B747839D-A323-47F3-909F-548499399628}" type="slidenum">
              <a:rPr lang="en-US" smtClean="0"/>
              <a:t>50</a:t>
            </a:fld>
            <a:endParaRPr lang="en-US" dirty="0"/>
          </a:p>
        </p:txBody>
      </p:sp>
    </p:spTree>
    <p:extLst>
      <p:ext uri="{BB962C8B-B14F-4D97-AF65-F5344CB8AC3E}">
        <p14:creationId xmlns:p14="http://schemas.microsoft.com/office/powerpoint/2010/main" val="3212441933"/>
      </p:ext>
    </p:extLst>
  </p:cSld>
  <p:clrMapOvr>
    <a:masterClrMapping/>
  </p:clrMapOvr>
  <mc:AlternateContent xmlns:mc="http://schemas.openxmlformats.org/markup-compatibility/2006" xmlns:p14="http://schemas.microsoft.com/office/powerpoint/2010/main">
    <mc:Choice Requires="p14">
      <p:transition spd="slow" p14:dur="2000" advTm="14540"/>
    </mc:Choice>
    <mc:Fallback xmlns="">
      <p:transition spd="slow" advTm="1454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Properties</a:t>
            </a:r>
            <a:endParaRPr lang="en-US" dirty="0"/>
          </a:p>
        </p:txBody>
      </p:sp>
      <p:sp>
        <p:nvSpPr>
          <p:cNvPr id="3" name="Content Placeholder 2"/>
          <p:cNvSpPr>
            <a:spLocks noGrp="1"/>
          </p:cNvSpPr>
          <p:nvPr>
            <p:ph idx="1"/>
          </p:nvPr>
        </p:nvSpPr>
        <p:spPr/>
        <p:txBody>
          <a:bodyPr>
            <a:normAutofit/>
          </a:bodyPr>
          <a:lstStyle/>
          <a:p>
            <a:pPr marL="0" indent="0">
              <a:buNone/>
            </a:pPr>
            <a:r>
              <a:rPr lang="en-US" sz="2800" b="1" dirty="0" smtClean="0"/>
              <a:t>Approach is to evaluate security properties</a:t>
            </a:r>
          </a:p>
          <a:p>
            <a:pPr>
              <a:spcBef>
                <a:spcPts val="2000"/>
              </a:spcBef>
            </a:pPr>
            <a:r>
              <a:rPr lang="en-US" dirty="0" smtClean="0"/>
              <a:t>Privacy of sensitive data</a:t>
            </a:r>
          </a:p>
          <a:p>
            <a:pPr>
              <a:spcBef>
                <a:spcPts val="2000"/>
              </a:spcBef>
            </a:pPr>
            <a:r>
              <a:rPr lang="en-US" dirty="0" smtClean="0"/>
              <a:t>Integrity of control-flow</a:t>
            </a:r>
          </a:p>
          <a:p>
            <a:pPr>
              <a:spcBef>
                <a:spcPts val="2000"/>
              </a:spcBef>
            </a:pPr>
            <a:r>
              <a:rPr lang="en-US" dirty="0" smtClean="0"/>
              <a:t>What about programming errors?</a:t>
            </a:r>
          </a:p>
          <a:p>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51</a:t>
            </a:fld>
            <a:endParaRPr lang="en-US" dirty="0"/>
          </a:p>
        </p:txBody>
      </p:sp>
      <p:sp>
        <p:nvSpPr>
          <p:cNvPr id="5" name="Rounded Rectangle 4"/>
          <p:cNvSpPr/>
          <p:nvPr/>
        </p:nvSpPr>
        <p:spPr>
          <a:xfrm>
            <a:off x="1257300" y="4495800"/>
            <a:ext cx="6629400" cy="12192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sz="2800" dirty="0" smtClean="0"/>
              <a:t>Do developers apply </a:t>
            </a:r>
            <a:r>
              <a:rPr lang="en-US" sz="2800" dirty="0"/>
              <a:t>crypto </a:t>
            </a:r>
            <a:r>
              <a:rPr lang="en-US" sz="2800" dirty="0" smtClean="0"/>
              <a:t>correctly?</a:t>
            </a:r>
            <a:endParaRPr lang="en-US" sz="2800" dirty="0"/>
          </a:p>
        </p:txBody>
      </p:sp>
    </p:spTree>
    <p:custDataLst>
      <p:tags r:id="rId1"/>
    </p:custDataLst>
    <p:extLst>
      <p:ext uri="{BB962C8B-B14F-4D97-AF65-F5344CB8AC3E}">
        <p14:creationId xmlns:p14="http://schemas.microsoft.com/office/powerpoint/2010/main" val="567408710"/>
      </p:ext>
    </p:extLst>
  </p:cSld>
  <p:clrMapOvr>
    <a:masterClrMapping/>
  </p:clrMapOvr>
  <mc:AlternateContent xmlns:mc="http://schemas.openxmlformats.org/markup-compatibility/2006" xmlns:p14="http://schemas.microsoft.com/office/powerpoint/2010/main">
    <mc:Choice Requires="p14">
      <p:transition spd="slow" p14:dur="2000" advTm="40050"/>
    </mc:Choice>
    <mc:Fallback xmlns="">
      <p:transition spd="slow" advTm="400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Crypto Misuse</a:t>
            </a:r>
            <a:endParaRPr lang="en-US" dirty="0"/>
          </a:p>
        </p:txBody>
      </p:sp>
      <p:sp>
        <p:nvSpPr>
          <p:cNvPr id="3" name="Content Placeholder 2"/>
          <p:cNvSpPr>
            <a:spLocks noGrp="1"/>
          </p:cNvSpPr>
          <p:nvPr>
            <p:ph idx="1"/>
          </p:nvPr>
        </p:nvSpPr>
        <p:spPr/>
        <p:txBody>
          <a:bodyPr/>
          <a:lstStyle/>
          <a:p>
            <a:r>
              <a:rPr lang="en-US" dirty="0" smtClean="0"/>
              <a:t>App developers handle sensitive data</a:t>
            </a:r>
          </a:p>
          <a:p>
            <a:r>
              <a:rPr lang="en-US" dirty="0" smtClean="0"/>
              <a:t>They realize encryption is good</a:t>
            </a:r>
          </a:p>
          <a:p>
            <a:r>
              <a:rPr lang="en-US" dirty="0" smtClean="0"/>
              <a:t>App developers are no security experts</a:t>
            </a:r>
          </a:p>
        </p:txBody>
      </p:sp>
      <p:sp>
        <p:nvSpPr>
          <p:cNvPr id="5" name="Slide Number Placeholder 4"/>
          <p:cNvSpPr>
            <a:spLocks noGrp="1"/>
          </p:cNvSpPr>
          <p:nvPr>
            <p:ph type="sldNum" sz="quarter" idx="12"/>
          </p:nvPr>
        </p:nvSpPr>
        <p:spPr/>
        <p:txBody>
          <a:bodyPr/>
          <a:lstStyle/>
          <a:p>
            <a:fld id="{B747839D-A323-47F3-909F-548499399628}" type="slidenum">
              <a:rPr lang="en-US" smtClean="0"/>
              <a:t>52</a:t>
            </a:fld>
            <a:endParaRPr lang="en-US" dirty="0"/>
          </a:p>
        </p:txBody>
      </p:sp>
      <p:grpSp>
        <p:nvGrpSpPr>
          <p:cNvPr id="9" name="Group 8"/>
          <p:cNvGrpSpPr/>
          <p:nvPr/>
        </p:nvGrpSpPr>
        <p:grpSpPr>
          <a:xfrm>
            <a:off x="3534834" y="3125007"/>
            <a:ext cx="2074333" cy="2778443"/>
            <a:chOff x="3534834" y="3125007"/>
            <a:chExt cx="2074333" cy="2778443"/>
          </a:xfrm>
        </p:grpSpPr>
        <p:pic>
          <p:nvPicPr>
            <p:cNvPr id="7"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4834" y="3125007"/>
              <a:ext cx="2074333" cy="2286000"/>
            </a:xfrm>
            <a:prstGeom prst="rect">
              <a:avLst/>
            </a:prstGeom>
          </p:spPr>
        </p:pic>
        <p:sp>
          <p:nvSpPr>
            <p:cNvPr id="8" name="TextBox 7"/>
            <p:cNvSpPr txBox="1"/>
            <p:nvPr/>
          </p:nvSpPr>
          <p:spPr>
            <a:xfrm>
              <a:off x="3793133" y="5411007"/>
              <a:ext cx="1557734" cy="492443"/>
            </a:xfrm>
            <a:prstGeom prst="rect">
              <a:avLst/>
            </a:prstGeom>
            <a:noFill/>
          </p:spPr>
          <p:txBody>
            <a:bodyPr wrap="none" lIns="0" tIns="0" rIns="0" bIns="0" rtlCol="0" anchor="t" anchorCtr="0">
              <a:spAutoFit/>
            </a:bodyPr>
            <a:lstStyle/>
            <a:p>
              <a:r>
                <a:rPr lang="en-US" sz="3200" dirty="0" smtClean="0">
                  <a:solidFill>
                    <a:schemeClr val="tx1"/>
                  </a:solidFill>
                  <a:latin typeface="Cambria" pitchFamily="18" charset="0"/>
                </a:rPr>
                <a:t>Plaintext</a:t>
              </a:r>
            </a:p>
          </p:txBody>
        </p:sp>
      </p:grpSp>
    </p:spTree>
    <p:custDataLst>
      <p:tags r:id="rId1"/>
    </p:custDataLst>
    <p:extLst>
      <p:ext uri="{BB962C8B-B14F-4D97-AF65-F5344CB8AC3E}">
        <p14:creationId xmlns:p14="http://schemas.microsoft.com/office/powerpoint/2010/main" val="2738060831"/>
      </p:ext>
    </p:extLst>
  </p:cSld>
  <p:clrMapOvr>
    <a:masterClrMapping/>
  </p:clrMapOvr>
  <mc:AlternateContent xmlns:mc="http://schemas.openxmlformats.org/markup-compatibility/2006" xmlns:p14="http://schemas.microsoft.com/office/powerpoint/2010/main">
    <mc:Choice Requires="p14">
      <p:transition spd="slow" p14:dur="2000" advTm="2432"/>
    </mc:Choice>
    <mc:Fallback xmlns="">
      <p:transition spd="slow" advTm="24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Cipher Modes (ECB)</a:t>
            </a:r>
            <a:endParaRPr lang="en-US" dirty="0"/>
          </a:p>
        </p:txBody>
      </p:sp>
      <p:sp>
        <p:nvSpPr>
          <p:cNvPr id="7" name="Slide Number Placeholder 6"/>
          <p:cNvSpPr>
            <a:spLocks noGrp="1"/>
          </p:cNvSpPr>
          <p:nvPr>
            <p:ph type="sldNum" sz="quarter" idx="12"/>
          </p:nvPr>
        </p:nvSpPr>
        <p:spPr/>
        <p:txBody>
          <a:bodyPr/>
          <a:lstStyle/>
          <a:p>
            <a:fld id="{B747839D-A323-47F3-909F-548499399628}" type="slidenum">
              <a:rPr lang="en-US" smtClean="0"/>
              <a:t>53</a:t>
            </a:fld>
            <a:endParaRPr lang="en-US" dirty="0"/>
          </a:p>
        </p:txBody>
      </p:sp>
      <p:pic>
        <p:nvPicPr>
          <p:cNvPr id="17"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8704" y="457200"/>
            <a:ext cx="1557734" cy="1716687"/>
          </a:xfrm>
          <a:prstGeom prst="rect">
            <a:avLst/>
          </a:prstGeom>
        </p:spPr>
      </p:pic>
      <p:sp>
        <p:nvSpPr>
          <p:cNvPr id="3" name="Content Placeholder 2"/>
          <p:cNvSpPr>
            <a:spLocks noGrp="1"/>
          </p:cNvSpPr>
          <p:nvPr>
            <p:ph idx="1"/>
          </p:nvPr>
        </p:nvSpPr>
        <p:spPr>
          <a:xfrm>
            <a:off x="457200" y="1371600"/>
            <a:ext cx="8458200" cy="4754563"/>
          </a:xfrm>
        </p:spPr>
        <p:txBody>
          <a:bodyPr/>
          <a:lstStyle/>
          <a:p>
            <a:pPr marL="0" indent="0">
              <a:buNone/>
            </a:pPr>
            <a:r>
              <a:rPr lang="en-US" b="1" dirty="0" err="1" smtClean="0"/>
              <a:t>Blockcipher</a:t>
            </a:r>
            <a:endParaRPr lang="en-US" b="1" dirty="0" smtClean="0"/>
          </a:p>
          <a:p>
            <a:pPr marL="342900" lvl="1" indent="0">
              <a:buNone/>
            </a:pPr>
            <a:r>
              <a:rPr lang="en-US" dirty="0" smtClean="0"/>
              <a:t>Encrypt one block of n-bit length plaintext into one block of n-bits of cipher text (For AES128, n = 128)</a:t>
            </a:r>
          </a:p>
          <a:p>
            <a:pPr marL="342900" lvl="1" indent="0">
              <a:buNone/>
            </a:pPr>
            <a:endParaRPr lang="en-US" dirty="0"/>
          </a:p>
        </p:txBody>
      </p:sp>
      <p:sp>
        <p:nvSpPr>
          <p:cNvPr id="112" name="TextBox 111"/>
          <p:cNvSpPr txBox="1"/>
          <p:nvPr/>
        </p:nvSpPr>
        <p:spPr>
          <a:xfrm>
            <a:off x="2091994" y="6248400"/>
            <a:ext cx="4960011" cy="430887"/>
          </a:xfrm>
          <a:prstGeom prst="rect">
            <a:avLst/>
          </a:prstGeom>
          <a:noFill/>
        </p:spPr>
        <p:txBody>
          <a:bodyPr wrap="none" lIns="0" tIns="0" rIns="0" bIns="0" rtlCol="0" anchor="t" anchorCtr="0">
            <a:spAutoFit/>
          </a:bodyPr>
          <a:lstStyle/>
          <a:p>
            <a:pPr algn="ctr"/>
            <a:r>
              <a:rPr lang="en-US" dirty="0">
                <a:solidFill>
                  <a:schemeClr val="tx1"/>
                </a:solidFill>
                <a:latin typeface="+mn-lt"/>
                <a:cs typeface="Calibri"/>
              </a:rPr>
              <a:t>Electronic</a:t>
            </a:r>
            <a:r>
              <a:rPr lang="en-US" sz="2800" dirty="0" smtClean="0">
                <a:solidFill>
                  <a:schemeClr val="tx1"/>
                </a:solidFill>
                <a:latin typeface="+mn-lt"/>
              </a:rPr>
              <a:t> Code Book (ECB) Mode</a:t>
            </a:r>
          </a:p>
        </p:txBody>
      </p:sp>
      <p:grpSp>
        <p:nvGrpSpPr>
          <p:cNvPr id="116" name="Group 115"/>
          <p:cNvGrpSpPr/>
          <p:nvPr/>
        </p:nvGrpSpPr>
        <p:grpSpPr>
          <a:xfrm>
            <a:off x="5770048" y="2992646"/>
            <a:ext cx="2468584" cy="3023711"/>
            <a:chOff x="6053695" y="2992646"/>
            <a:chExt cx="2468584" cy="3023711"/>
          </a:xfrm>
        </p:grpSpPr>
        <p:grpSp>
          <p:nvGrpSpPr>
            <p:cNvPr id="114" name="Group 113"/>
            <p:cNvGrpSpPr/>
            <p:nvPr/>
          </p:nvGrpSpPr>
          <p:grpSpPr>
            <a:xfrm>
              <a:off x="6053695" y="4348824"/>
              <a:ext cx="1046166" cy="369332"/>
              <a:chOff x="6053695" y="4348824"/>
              <a:chExt cx="1046166" cy="369332"/>
            </a:xfrm>
          </p:grpSpPr>
          <p:cxnSp>
            <p:nvCxnSpPr>
              <p:cNvPr id="83" name="Straight Arrow Connector 82"/>
              <p:cNvCxnSpPr/>
              <p:nvPr/>
            </p:nvCxnSpPr>
            <p:spPr>
              <a:xfrm>
                <a:off x="6585955" y="4504503"/>
                <a:ext cx="513906"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6053695" y="4348824"/>
                <a:ext cx="490391" cy="369332"/>
              </a:xfrm>
              <a:prstGeom prst="rect">
                <a:avLst/>
              </a:prstGeom>
              <a:noFill/>
            </p:spPr>
            <p:txBody>
              <a:bodyPr wrap="none" lIns="0" tIns="0" rIns="0" bIns="0" rtlCol="0" anchor="t" anchorCtr="0">
                <a:spAutoFit/>
              </a:bodyPr>
              <a:lstStyle/>
              <a:p>
                <a:r>
                  <a:rPr lang="en-US" dirty="0">
                    <a:solidFill>
                      <a:schemeClr val="tx1"/>
                    </a:solidFill>
                    <a:latin typeface="+mn-lt"/>
                    <a:cs typeface="Calibri"/>
                  </a:rPr>
                  <a:t>Key</a:t>
                </a:r>
              </a:p>
            </p:txBody>
          </p:sp>
        </p:grpSp>
        <p:sp>
          <p:nvSpPr>
            <p:cNvPr id="65" name="TextBox 64"/>
            <p:cNvSpPr txBox="1"/>
            <p:nvPr/>
          </p:nvSpPr>
          <p:spPr>
            <a:xfrm>
              <a:off x="7205597" y="2992646"/>
              <a:ext cx="1091646" cy="369332"/>
            </a:xfrm>
            <a:prstGeom prst="rect">
              <a:avLst/>
            </a:prstGeom>
            <a:noFill/>
          </p:spPr>
          <p:txBody>
            <a:bodyPr wrap="none" lIns="0" tIns="0" rIns="0" bIns="0" rtlCol="0" anchor="t" anchorCtr="0">
              <a:spAutoFit/>
            </a:bodyPr>
            <a:lstStyle/>
            <a:p>
              <a:pPr algn="ctr"/>
              <a:r>
                <a:rPr lang="en-US" dirty="0" smtClean="0">
                  <a:solidFill>
                    <a:schemeClr val="tx1"/>
                  </a:solidFill>
                </a:rPr>
                <a:t>Plaintext</a:t>
              </a:r>
            </a:p>
          </p:txBody>
        </p:sp>
        <p:grpSp>
          <p:nvGrpSpPr>
            <p:cNvPr id="115" name="Group 114"/>
            <p:cNvGrpSpPr/>
            <p:nvPr/>
          </p:nvGrpSpPr>
          <p:grpSpPr>
            <a:xfrm>
              <a:off x="6971384" y="3361978"/>
              <a:ext cx="1550895" cy="2285047"/>
              <a:chOff x="6971384" y="3361978"/>
              <a:chExt cx="1550895" cy="2285047"/>
            </a:xfrm>
          </p:grpSpPr>
          <p:sp>
            <p:nvSpPr>
              <p:cNvPr id="59" name="Rectangle 58"/>
              <p:cNvSpPr/>
              <p:nvPr/>
            </p:nvSpPr>
            <p:spPr>
              <a:xfrm>
                <a:off x="7228336" y="4247549"/>
                <a:ext cx="1027812" cy="51390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sz="2400" dirty="0" smtClean="0">
                    <a:solidFill>
                      <a:schemeClr val="bg1"/>
                    </a:solidFill>
                  </a:rPr>
                  <a:t>AES128</a:t>
                </a:r>
              </a:p>
            </p:txBody>
          </p:sp>
          <p:grpSp>
            <p:nvGrpSpPr>
              <p:cNvPr id="61" name="Group 60"/>
              <p:cNvGrpSpPr/>
              <p:nvPr/>
            </p:nvGrpSpPr>
            <p:grpSpPr>
              <a:xfrm flipV="1">
                <a:off x="6980562" y="3361978"/>
                <a:ext cx="1541717" cy="192715"/>
                <a:chOff x="1654629" y="3581400"/>
                <a:chExt cx="3657600" cy="457200"/>
              </a:xfrm>
            </p:grpSpPr>
            <p:sp>
              <p:nvSpPr>
                <p:cNvPr id="75" name="Rectangle 74"/>
                <p:cNvSpPr/>
                <p:nvPr/>
              </p:nvSpPr>
              <p:spPr>
                <a:xfrm>
                  <a:off x="16546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76" name="Rectangle 75"/>
                <p:cNvSpPr/>
                <p:nvPr/>
              </p:nvSpPr>
              <p:spPr>
                <a:xfrm>
                  <a:off x="21118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77" name="Rectangle 76"/>
                <p:cNvSpPr/>
                <p:nvPr/>
              </p:nvSpPr>
              <p:spPr>
                <a:xfrm>
                  <a:off x="25690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78" name="Rectangle 77"/>
                <p:cNvSpPr/>
                <p:nvPr/>
              </p:nvSpPr>
              <p:spPr>
                <a:xfrm>
                  <a:off x="30262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79" name="Rectangle 78"/>
                <p:cNvSpPr/>
                <p:nvPr/>
              </p:nvSpPr>
              <p:spPr>
                <a:xfrm>
                  <a:off x="34834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80" name="Rectangle 79"/>
                <p:cNvSpPr/>
                <p:nvPr/>
              </p:nvSpPr>
              <p:spPr>
                <a:xfrm>
                  <a:off x="39406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81" name="Rectangle 80"/>
                <p:cNvSpPr/>
                <p:nvPr/>
              </p:nvSpPr>
              <p:spPr>
                <a:xfrm>
                  <a:off x="43978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82" name="Rectangle 81"/>
                <p:cNvSpPr/>
                <p:nvPr/>
              </p:nvSpPr>
              <p:spPr>
                <a:xfrm>
                  <a:off x="48550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grpSp>
          <p:cxnSp>
            <p:nvCxnSpPr>
              <p:cNvPr id="62" name="Straight Arrow Connector 61"/>
              <p:cNvCxnSpPr/>
              <p:nvPr/>
            </p:nvCxnSpPr>
            <p:spPr>
              <a:xfrm rot="5400000">
                <a:off x="7485290" y="3901121"/>
                <a:ext cx="513906"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rot="5400000">
                <a:off x="7485290" y="5107883"/>
                <a:ext cx="513906"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nvGrpSpPr>
              <p:cNvPr id="63" name="Group 62"/>
              <p:cNvGrpSpPr/>
              <p:nvPr/>
            </p:nvGrpSpPr>
            <p:grpSpPr>
              <a:xfrm>
                <a:off x="6971384" y="5454310"/>
                <a:ext cx="1541717" cy="192715"/>
                <a:chOff x="2035629" y="5793921"/>
                <a:chExt cx="1828800" cy="228600"/>
              </a:xfrm>
            </p:grpSpPr>
            <p:sp>
              <p:nvSpPr>
                <p:cNvPr id="67" name="Rectangle 66"/>
                <p:cNvSpPr/>
                <p:nvPr/>
              </p:nvSpPr>
              <p:spPr>
                <a:xfrm flipV="1">
                  <a:off x="2035629" y="5793921"/>
                  <a:ext cx="228600" cy="228600"/>
                </a:xfrm>
                <a:prstGeom prst="rect">
                  <a:avLst/>
                </a:prstGeom>
                <a:pattFill prst="ltUpDiag">
                  <a:fgClr>
                    <a:schemeClr val="accent4"/>
                  </a:fgClr>
                  <a:bgClr>
                    <a:schemeClr val="bg1"/>
                  </a:bgClr>
                </a:patt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68" name="Rectangle 67"/>
                <p:cNvSpPr/>
                <p:nvPr/>
              </p:nvSpPr>
              <p:spPr>
                <a:xfrm flipV="1">
                  <a:off x="2264229" y="5793921"/>
                  <a:ext cx="228600" cy="228600"/>
                </a:xfrm>
                <a:prstGeom prst="rect">
                  <a:avLst/>
                </a:prstGeom>
                <a:pattFill prst="ltUpDiag">
                  <a:fgClr>
                    <a:schemeClr val="accent4"/>
                  </a:fgClr>
                  <a:bgClr>
                    <a:schemeClr val="bg1"/>
                  </a:bgClr>
                </a:patt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69" name="Rectangle 68"/>
                <p:cNvSpPr/>
                <p:nvPr/>
              </p:nvSpPr>
              <p:spPr>
                <a:xfrm flipV="1">
                  <a:off x="2492829" y="5793921"/>
                  <a:ext cx="228600" cy="228600"/>
                </a:xfrm>
                <a:prstGeom prst="rect">
                  <a:avLst/>
                </a:prstGeom>
                <a:pattFill prst="ltUpDiag">
                  <a:fgClr>
                    <a:schemeClr val="accent4"/>
                  </a:fgClr>
                  <a:bgClr>
                    <a:schemeClr val="bg1"/>
                  </a:bgClr>
                </a:patt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70" name="Rectangle 69"/>
                <p:cNvSpPr/>
                <p:nvPr/>
              </p:nvSpPr>
              <p:spPr>
                <a:xfrm flipV="1">
                  <a:off x="2721429" y="5793921"/>
                  <a:ext cx="228600" cy="228600"/>
                </a:xfrm>
                <a:prstGeom prst="rect">
                  <a:avLst/>
                </a:prstGeom>
                <a:pattFill prst="ltUpDiag">
                  <a:fgClr>
                    <a:schemeClr val="accent4"/>
                  </a:fgClr>
                  <a:bgClr>
                    <a:schemeClr val="bg1"/>
                  </a:bgClr>
                </a:patt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71" name="Rectangle 70"/>
                <p:cNvSpPr/>
                <p:nvPr/>
              </p:nvSpPr>
              <p:spPr>
                <a:xfrm flipV="1">
                  <a:off x="2950029" y="5793921"/>
                  <a:ext cx="228600" cy="228600"/>
                </a:xfrm>
                <a:prstGeom prst="rect">
                  <a:avLst/>
                </a:prstGeom>
                <a:pattFill prst="ltUpDiag">
                  <a:fgClr>
                    <a:schemeClr val="accent4"/>
                  </a:fgClr>
                  <a:bgClr>
                    <a:schemeClr val="bg1"/>
                  </a:bgClr>
                </a:patt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72" name="Rectangle 71"/>
                <p:cNvSpPr/>
                <p:nvPr/>
              </p:nvSpPr>
              <p:spPr>
                <a:xfrm flipV="1">
                  <a:off x="3178629" y="5793921"/>
                  <a:ext cx="228600" cy="228600"/>
                </a:xfrm>
                <a:prstGeom prst="rect">
                  <a:avLst/>
                </a:prstGeom>
                <a:pattFill prst="ltUpDiag">
                  <a:fgClr>
                    <a:schemeClr val="accent4"/>
                  </a:fgClr>
                  <a:bgClr>
                    <a:schemeClr val="bg1"/>
                  </a:bgClr>
                </a:patt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73" name="Rectangle 72"/>
                <p:cNvSpPr/>
                <p:nvPr/>
              </p:nvSpPr>
              <p:spPr>
                <a:xfrm flipV="1">
                  <a:off x="3407229" y="5793921"/>
                  <a:ext cx="228600" cy="228600"/>
                </a:xfrm>
                <a:prstGeom prst="rect">
                  <a:avLst/>
                </a:prstGeom>
                <a:pattFill prst="ltUpDiag">
                  <a:fgClr>
                    <a:schemeClr val="accent4"/>
                  </a:fgClr>
                  <a:bgClr>
                    <a:schemeClr val="bg1"/>
                  </a:bgClr>
                </a:patt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74" name="Rectangle 73"/>
                <p:cNvSpPr/>
                <p:nvPr/>
              </p:nvSpPr>
              <p:spPr>
                <a:xfrm flipV="1">
                  <a:off x="3635829" y="5793921"/>
                  <a:ext cx="228600" cy="228600"/>
                </a:xfrm>
                <a:prstGeom prst="rect">
                  <a:avLst/>
                </a:prstGeom>
                <a:pattFill prst="ltUpDiag">
                  <a:fgClr>
                    <a:schemeClr val="accent4"/>
                  </a:fgClr>
                  <a:bgClr>
                    <a:schemeClr val="bg1"/>
                  </a:bgClr>
                </a:patt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grpSp>
        </p:grpSp>
        <p:sp>
          <p:nvSpPr>
            <p:cNvPr id="66" name="TextBox 65"/>
            <p:cNvSpPr txBox="1"/>
            <p:nvPr/>
          </p:nvSpPr>
          <p:spPr>
            <a:xfrm>
              <a:off x="6989105" y="5647025"/>
              <a:ext cx="1491185" cy="369332"/>
            </a:xfrm>
            <a:prstGeom prst="rect">
              <a:avLst/>
            </a:prstGeom>
            <a:noFill/>
          </p:spPr>
          <p:txBody>
            <a:bodyPr wrap="square" lIns="0" tIns="0" rIns="0" bIns="0" rtlCol="0" anchor="t" anchorCtr="0">
              <a:spAutoFit/>
            </a:bodyPr>
            <a:lstStyle/>
            <a:p>
              <a:pPr algn="ctr"/>
              <a:r>
                <a:rPr lang="en-US" dirty="0" err="1">
                  <a:solidFill>
                    <a:schemeClr val="tx1"/>
                  </a:solidFill>
                  <a:latin typeface="+mn-lt"/>
                  <a:cs typeface="Calibri"/>
                </a:rPr>
                <a:t>Ciphertext</a:t>
              </a:r>
              <a:endParaRPr lang="en-US" dirty="0">
                <a:solidFill>
                  <a:schemeClr val="tx1"/>
                </a:solidFill>
                <a:latin typeface="+mn-lt"/>
                <a:cs typeface="Calibri"/>
              </a:endParaRPr>
            </a:p>
          </p:txBody>
        </p:sp>
      </p:grpSp>
      <p:grpSp>
        <p:nvGrpSpPr>
          <p:cNvPr id="117" name="Group 116"/>
          <p:cNvGrpSpPr/>
          <p:nvPr/>
        </p:nvGrpSpPr>
        <p:grpSpPr>
          <a:xfrm>
            <a:off x="3337708" y="2992646"/>
            <a:ext cx="2468584" cy="3023711"/>
            <a:chOff x="6053695" y="2992646"/>
            <a:chExt cx="2468584" cy="3023711"/>
          </a:xfrm>
        </p:grpSpPr>
        <p:grpSp>
          <p:nvGrpSpPr>
            <p:cNvPr id="118" name="Group 117"/>
            <p:cNvGrpSpPr/>
            <p:nvPr/>
          </p:nvGrpSpPr>
          <p:grpSpPr>
            <a:xfrm>
              <a:off x="6053695" y="4348824"/>
              <a:ext cx="1046166" cy="369332"/>
              <a:chOff x="6053695" y="4348824"/>
              <a:chExt cx="1046166" cy="369332"/>
            </a:xfrm>
          </p:grpSpPr>
          <p:cxnSp>
            <p:nvCxnSpPr>
              <p:cNvPr id="143" name="Straight Arrow Connector 142"/>
              <p:cNvCxnSpPr/>
              <p:nvPr/>
            </p:nvCxnSpPr>
            <p:spPr>
              <a:xfrm>
                <a:off x="6585955" y="4504503"/>
                <a:ext cx="513906"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44" name="TextBox 143"/>
              <p:cNvSpPr txBox="1"/>
              <p:nvPr/>
            </p:nvSpPr>
            <p:spPr>
              <a:xfrm>
                <a:off x="6053695" y="4348824"/>
                <a:ext cx="490391" cy="369332"/>
              </a:xfrm>
              <a:prstGeom prst="rect">
                <a:avLst/>
              </a:prstGeom>
              <a:noFill/>
            </p:spPr>
            <p:txBody>
              <a:bodyPr wrap="none" lIns="0" tIns="0" rIns="0" bIns="0" rtlCol="0" anchor="t" anchorCtr="0">
                <a:spAutoFit/>
              </a:bodyPr>
              <a:lstStyle/>
              <a:p>
                <a:r>
                  <a:rPr lang="en-US" dirty="0">
                    <a:solidFill>
                      <a:schemeClr val="tx1"/>
                    </a:solidFill>
                    <a:latin typeface="+mn-lt"/>
                    <a:cs typeface="Calibri"/>
                  </a:rPr>
                  <a:t>Key</a:t>
                </a:r>
              </a:p>
            </p:txBody>
          </p:sp>
        </p:grpSp>
        <p:sp>
          <p:nvSpPr>
            <p:cNvPr id="119" name="TextBox 118"/>
            <p:cNvSpPr txBox="1"/>
            <p:nvPr/>
          </p:nvSpPr>
          <p:spPr>
            <a:xfrm>
              <a:off x="7205597" y="2992646"/>
              <a:ext cx="1091646" cy="369332"/>
            </a:xfrm>
            <a:prstGeom prst="rect">
              <a:avLst/>
            </a:prstGeom>
            <a:noFill/>
          </p:spPr>
          <p:txBody>
            <a:bodyPr wrap="none" lIns="0" tIns="0" rIns="0" bIns="0" rtlCol="0" anchor="t" anchorCtr="0">
              <a:spAutoFit/>
            </a:bodyPr>
            <a:lstStyle/>
            <a:p>
              <a:pPr algn="ctr"/>
              <a:r>
                <a:rPr lang="en-US" dirty="0" smtClean="0">
                  <a:solidFill>
                    <a:schemeClr val="tx1"/>
                  </a:solidFill>
                </a:rPr>
                <a:t>Plaintext</a:t>
              </a:r>
            </a:p>
          </p:txBody>
        </p:sp>
        <p:grpSp>
          <p:nvGrpSpPr>
            <p:cNvPr id="120" name="Group 119"/>
            <p:cNvGrpSpPr/>
            <p:nvPr/>
          </p:nvGrpSpPr>
          <p:grpSpPr>
            <a:xfrm>
              <a:off x="6971384" y="3361978"/>
              <a:ext cx="1550895" cy="2285047"/>
              <a:chOff x="6971384" y="3361978"/>
              <a:chExt cx="1550895" cy="2285047"/>
            </a:xfrm>
          </p:grpSpPr>
          <p:sp>
            <p:nvSpPr>
              <p:cNvPr id="122" name="Rectangle 121"/>
              <p:cNvSpPr/>
              <p:nvPr/>
            </p:nvSpPr>
            <p:spPr>
              <a:xfrm>
                <a:off x="7228336" y="4247549"/>
                <a:ext cx="1027812" cy="51390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sz="2400" dirty="0" smtClean="0">
                    <a:solidFill>
                      <a:schemeClr val="bg1"/>
                    </a:solidFill>
                  </a:rPr>
                  <a:t>AES128</a:t>
                </a:r>
              </a:p>
            </p:txBody>
          </p:sp>
          <p:grpSp>
            <p:nvGrpSpPr>
              <p:cNvPr id="123" name="Group 122"/>
              <p:cNvGrpSpPr/>
              <p:nvPr/>
            </p:nvGrpSpPr>
            <p:grpSpPr>
              <a:xfrm flipV="1">
                <a:off x="6980562" y="3361978"/>
                <a:ext cx="1541717" cy="192715"/>
                <a:chOff x="1654629" y="3581400"/>
                <a:chExt cx="3657600" cy="457200"/>
              </a:xfrm>
            </p:grpSpPr>
            <p:sp>
              <p:nvSpPr>
                <p:cNvPr id="135" name="Rectangle 134"/>
                <p:cNvSpPr/>
                <p:nvPr/>
              </p:nvSpPr>
              <p:spPr>
                <a:xfrm>
                  <a:off x="16546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36" name="Rectangle 135"/>
                <p:cNvSpPr/>
                <p:nvPr/>
              </p:nvSpPr>
              <p:spPr>
                <a:xfrm>
                  <a:off x="21118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37" name="Rectangle 136"/>
                <p:cNvSpPr/>
                <p:nvPr/>
              </p:nvSpPr>
              <p:spPr>
                <a:xfrm>
                  <a:off x="25690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38" name="Rectangle 137"/>
                <p:cNvSpPr/>
                <p:nvPr/>
              </p:nvSpPr>
              <p:spPr>
                <a:xfrm>
                  <a:off x="30262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39" name="Rectangle 138"/>
                <p:cNvSpPr/>
                <p:nvPr/>
              </p:nvSpPr>
              <p:spPr>
                <a:xfrm>
                  <a:off x="34834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40" name="Rectangle 139"/>
                <p:cNvSpPr/>
                <p:nvPr/>
              </p:nvSpPr>
              <p:spPr>
                <a:xfrm>
                  <a:off x="39406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41" name="Rectangle 140"/>
                <p:cNvSpPr/>
                <p:nvPr/>
              </p:nvSpPr>
              <p:spPr>
                <a:xfrm>
                  <a:off x="43978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42" name="Rectangle 141"/>
                <p:cNvSpPr/>
                <p:nvPr/>
              </p:nvSpPr>
              <p:spPr>
                <a:xfrm>
                  <a:off x="48550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grpSp>
          <p:cxnSp>
            <p:nvCxnSpPr>
              <p:cNvPr id="124" name="Straight Arrow Connector 123"/>
              <p:cNvCxnSpPr/>
              <p:nvPr/>
            </p:nvCxnSpPr>
            <p:spPr>
              <a:xfrm rot="5400000">
                <a:off x="7485290" y="3901121"/>
                <a:ext cx="513906"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25" name="Straight Arrow Connector 124"/>
              <p:cNvCxnSpPr/>
              <p:nvPr/>
            </p:nvCxnSpPr>
            <p:spPr>
              <a:xfrm rot="5400000">
                <a:off x="7485290" y="5107883"/>
                <a:ext cx="513906"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nvGrpSpPr>
              <p:cNvPr id="126" name="Group 125"/>
              <p:cNvGrpSpPr/>
              <p:nvPr/>
            </p:nvGrpSpPr>
            <p:grpSpPr>
              <a:xfrm>
                <a:off x="6971384" y="5454310"/>
                <a:ext cx="1541717" cy="192715"/>
                <a:chOff x="2035629" y="5793921"/>
                <a:chExt cx="1828800" cy="228600"/>
              </a:xfrm>
            </p:grpSpPr>
            <p:sp>
              <p:nvSpPr>
                <p:cNvPr id="127" name="Rectangle 126"/>
                <p:cNvSpPr/>
                <p:nvPr/>
              </p:nvSpPr>
              <p:spPr>
                <a:xfrm flipV="1">
                  <a:off x="2035629" y="5793921"/>
                  <a:ext cx="228600" cy="228600"/>
                </a:xfrm>
                <a:prstGeom prst="rect">
                  <a:avLst/>
                </a:prstGeom>
                <a:pattFill prst="ltUpDiag">
                  <a:fgClr>
                    <a:schemeClr val="accent4"/>
                  </a:fgClr>
                  <a:bgClr>
                    <a:schemeClr val="bg1"/>
                  </a:bgClr>
                </a:patt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28" name="Rectangle 127"/>
                <p:cNvSpPr/>
                <p:nvPr/>
              </p:nvSpPr>
              <p:spPr>
                <a:xfrm flipV="1">
                  <a:off x="2264229" y="5793921"/>
                  <a:ext cx="228600" cy="228600"/>
                </a:xfrm>
                <a:prstGeom prst="rect">
                  <a:avLst/>
                </a:prstGeom>
                <a:pattFill prst="ltUpDiag">
                  <a:fgClr>
                    <a:schemeClr val="accent4"/>
                  </a:fgClr>
                  <a:bgClr>
                    <a:schemeClr val="bg1"/>
                  </a:bgClr>
                </a:patt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29" name="Rectangle 128"/>
                <p:cNvSpPr/>
                <p:nvPr/>
              </p:nvSpPr>
              <p:spPr>
                <a:xfrm flipV="1">
                  <a:off x="2492829" y="5793921"/>
                  <a:ext cx="228600" cy="228600"/>
                </a:xfrm>
                <a:prstGeom prst="rect">
                  <a:avLst/>
                </a:prstGeom>
                <a:pattFill prst="ltUpDiag">
                  <a:fgClr>
                    <a:schemeClr val="accent4"/>
                  </a:fgClr>
                  <a:bgClr>
                    <a:schemeClr val="bg1"/>
                  </a:bgClr>
                </a:patt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30" name="Rectangle 129"/>
                <p:cNvSpPr/>
                <p:nvPr/>
              </p:nvSpPr>
              <p:spPr>
                <a:xfrm flipV="1">
                  <a:off x="2721429" y="5793921"/>
                  <a:ext cx="228600" cy="228600"/>
                </a:xfrm>
                <a:prstGeom prst="rect">
                  <a:avLst/>
                </a:prstGeom>
                <a:pattFill prst="ltUpDiag">
                  <a:fgClr>
                    <a:schemeClr val="accent4"/>
                  </a:fgClr>
                  <a:bgClr>
                    <a:schemeClr val="bg1"/>
                  </a:bgClr>
                </a:patt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31" name="Rectangle 130"/>
                <p:cNvSpPr/>
                <p:nvPr/>
              </p:nvSpPr>
              <p:spPr>
                <a:xfrm flipV="1">
                  <a:off x="2950029" y="5793921"/>
                  <a:ext cx="228600" cy="228600"/>
                </a:xfrm>
                <a:prstGeom prst="rect">
                  <a:avLst/>
                </a:prstGeom>
                <a:pattFill prst="ltUpDiag">
                  <a:fgClr>
                    <a:schemeClr val="accent4"/>
                  </a:fgClr>
                  <a:bgClr>
                    <a:schemeClr val="bg1"/>
                  </a:bgClr>
                </a:patt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32" name="Rectangle 131"/>
                <p:cNvSpPr/>
                <p:nvPr/>
              </p:nvSpPr>
              <p:spPr>
                <a:xfrm flipV="1">
                  <a:off x="3178629" y="5793921"/>
                  <a:ext cx="228600" cy="228600"/>
                </a:xfrm>
                <a:prstGeom prst="rect">
                  <a:avLst/>
                </a:prstGeom>
                <a:pattFill prst="ltUpDiag">
                  <a:fgClr>
                    <a:schemeClr val="accent4"/>
                  </a:fgClr>
                  <a:bgClr>
                    <a:schemeClr val="bg1"/>
                  </a:bgClr>
                </a:patt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33" name="Rectangle 132"/>
                <p:cNvSpPr/>
                <p:nvPr/>
              </p:nvSpPr>
              <p:spPr>
                <a:xfrm flipV="1">
                  <a:off x="3407229" y="5793921"/>
                  <a:ext cx="228600" cy="228600"/>
                </a:xfrm>
                <a:prstGeom prst="rect">
                  <a:avLst/>
                </a:prstGeom>
                <a:pattFill prst="ltUpDiag">
                  <a:fgClr>
                    <a:schemeClr val="accent4"/>
                  </a:fgClr>
                  <a:bgClr>
                    <a:schemeClr val="bg1"/>
                  </a:bgClr>
                </a:patt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34" name="Rectangle 133"/>
                <p:cNvSpPr/>
                <p:nvPr/>
              </p:nvSpPr>
              <p:spPr>
                <a:xfrm flipV="1">
                  <a:off x="3635829" y="5793921"/>
                  <a:ext cx="228600" cy="228600"/>
                </a:xfrm>
                <a:prstGeom prst="rect">
                  <a:avLst/>
                </a:prstGeom>
                <a:pattFill prst="ltUpDiag">
                  <a:fgClr>
                    <a:schemeClr val="accent4"/>
                  </a:fgClr>
                  <a:bgClr>
                    <a:schemeClr val="bg1"/>
                  </a:bgClr>
                </a:patt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grpSp>
        </p:grpSp>
        <p:sp>
          <p:nvSpPr>
            <p:cNvPr id="121" name="TextBox 120"/>
            <p:cNvSpPr txBox="1"/>
            <p:nvPr/>
          </p:nvSpPr>
          <p:spPr>
            <a:xfrm>
              <a:off x="6989105" y="5647025"/>
              <a:ext cx="1491185" cy="369332"/>
            </a:xfrm>
            <a:prstGeom prst="rect">
              <a:avLst/>
            </a:prstGeom>
            <a:noFill/>
          </p:spPr>
          <p:txBody>
            <a:bodyPr wrap="square" lIns="0" tIns="0" rIns="0" bIns="0" rtlCol="0" anchor="t" anchorCtr="0">
              <a:spAutoFit/>
            </a:bodyPr>
            <a:lstStyle/>
            <a:p>
              <a:pPr algn="ctr"/>
              <a:r>
                <a:rPr lang="en-US" dirty="0" err="1">
                  <a:solidFill>
                    <a:schemeClr val="tx1"/>
                  </a:solidFill>
                  <a:latin typeface="+mn-lt"/>
                  <a:cs typeface="Calibri"/>
                </a:rPr>
                <a:t>Ciphertext</a:t>
              </a:r>
              <a:endParaRPr lang="en-US" dirty="0">
                <a:solidFill>
                  <a:schemeClr val="tx1"/>
                </a:solidFill>
                <a:latin typeface="+mn-lt"/>
                <a:cs typeface="Calibri"/>
              </a:endParaRPr>
            </a:p>
          </p:txBody>
        </p:sp>
      </p:grpSp>
      <p:grpSp>
        <p:nvGrpSpPr>
          <p:cNvPr id="145" name="Group 144"/>
          <p:cNvGrpSpPr/>
          <p:nvPr/>
        </p:nvGrpSpPr>
        <p:grpSpPr>
          <a:xfrm>
            <a:off x="905369" y="2992646"/>
            <a:ext cx="2468584" cy="3023711"/>
            <a:chOff x="6053695" y="2992646"/>
            <a:chExt cx="2468584" cy="3023711"/>
          </a:xfrm>
        </p:grpSpPr>
        <p:grpSp>
          <p:nvGrpSpPr>
            <p:cNvPr id="146" name="Group 145"/>
            <p:cNvGrpSpPr/>
            <p:nvPr/>
          </p:nvGrpSpPr>
          <p:grpSpPr>
            <a:xfrm>
              <a:off x="6053695" y="4348824"/>
              <a:ext cx="1046166" cy="369332"/>
              <a:chOff x="6053695" y="4348824"/>
              <a:chExt cx="1046166" cy="369332"/>
            </a:xfrm>
          </p:grpSpPr>
          <p:cxnSp>
            <p:nvCxnSpPr>
              <p:cNvPr id="171" name="Straight Arrow Connector 170"/>
              <p:cNvCxnSpPr/>
              <p:nvPr/>
            </p:nvCxnSpPr>
            <p:spPr>
              <a:xfrm>
                <a:off x="6585955" y="4504503"/>
                <a:ext cx="513906"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72" name="TextBox 171"/>
              <p:cNvSpPr txBox="1"/>
              <p:nvPr/>
            </p:nvSpPr>
            <p:spPr>
              <a:xfrm>
                <a:off x="6053695" y="4348824"/>
                <a:ext cx="490391" cy="369332"/>
              </a:xfrm>
              <a:prstGeom prst="rect">
                <a:avLst/>
              </a:prstGeom>
              <a:noFill/>
            </p:spPr>
            <p:txBody>
              <a:bodyPr wrap="none" lIns="0" tIns="0" rIns="0" bIns="0" rtlCol="0" anchor="t" anchorCtr="0">
                <a:spAutoFit/>
              </a:bodyPr>
              <a:lstStyle/>
              <a:p>
                <a:r>
                  <a:rPr lang="en-US" dirty="0">
                    <a:solidFill>
                      <a:schemeClr val="tx1"/>
                    </a:solidFill>
                    <a:latin typeface="+mn-lt"/>
                    <a:cs typeface="Calibri"/>
                  </a:rPr>
                  <a:t>Key</a:t>
                </a:r>
              </a:p>
            </p:txBody>
          </p:sp>
        </p:grpSp>
        <p:sp>
          <p:nvSpPr>
            <p:cNvPr id="147" name="TextBox 146"/>
            <p:cNvSpPr txBox="1"/>
            <p:nvPr/>
          </p:nvSpPr>
          <p:spPr>
            <a:xfrm>
              <a:off x="7167863" y="2992646"/>
              <a:ext cx="1167114" cy="369332"/>
            </a:xfrm>
            <a:prstGeom prst="rect">
              <a:avLst/>
            </a:prstGeom>
            <a:noFill/>
          </p:spPr>
          <p:txBody>
            <a:bodyPr wrap="none" lIns="0" tIns="0" rIns="0" bIns="0" rtlCol="0" anchor="t" anchorCtr="0">
              <a:spAutoFit/>
            </a:bodyPr>
            <a:lstStyle/>
            <a:p>
              <a:pPr algn="ctr"/>
              <a:r>
                <a:rPr lang="en-US" dirty="0">
                  <a:solidFill>
                    <a:schemeClr val="tx1"/>
                  </a:solidFill>
                  <a:latin typeface="+mn-lt"/>
                  <a:cs typeface="Calibri"/>
                </a:rPr>
                <a:t>Plaintext</a:t>
              </a:r>
              <a:endParaRPr lang="en-US" sz="2800" dirty="0">
                <a:solidFill>
                  <a:schemeClr val="tx1"/>
                </a:solidFill>
                <a:latin typeface="+mn-lt"/>
                <a:cs typeface="Calibri"/>
              </a:endParaRPr>
            </a:p>
          </p:txBody>
        </p:sp>
        <p:grpSp>
          <p:nvGrpSpPr>
            <p:cNvPr id="148" name="Group 147"/>
            <p:cNvGrpSpPr/>
            <p:nvPr/>
          </p:nvGrpSpPr>
          <p:grpSpPr>
            <a:xfrm>
              <a:off x="6971384" y="3361978"/>
              <a:ext cx="1550895" cy="2285047"/>
              <a:chOff x="6971384" y="3361978"/>
              <a:chExt cx="1550895" cy="2285047"/>
            </a:xfrm>
          </p:grpSpPr>
          <p:sp>
            <p:nvSpPr>
              <p:cNvPr id="150" name="Rectangle 149"/>
              <p:cNvSpPr/>
              <p:nvPr/>
            </p:nvSpPr>
            <p:spPr>
              <a:xfrm>
                <a:off x="7228336" y="4247549"/>
                <a:ext cx="1027812" cy="51390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sz="2400" dirty="0" smtClean="0">
                    <a:solidFill>
                      <a:schemeClr val="bg1"/>
                    </a:solidFill>
                  </a:rPr>
                  <a:t>AES128</a:t>
                </a:r>
              </a:p>
            </p:txBody>
          </p:sp>
          <p:grpSp>
            <p:nvGrpSpPr>
              <p:cNvPr id="151" name="Group 150"/>
              <p:cNvGrpSpPr/>
              <p:nvPr/>
            </p:nvGrpSpPr>
            <p:grpSpPr>
              <a:xfrm flipV="1">
                <a:off x="6980562" y="3361978"/>
                <a:ext cx="1541717" cy="192715"/>
                <a:chOff x="1654629" y="3581400"/>
                <a:chExt cx="3657600" cy="457200"/>
              </a:xfrm>
            </p:grpSpPr>
            <p:sp>
              <p:nvSpPr>
                <p:cNvPr id="163" name="Rectangle 162"/>
                <p:cNvSpPr/>
                <p:nvPr/>
              </p:nvSpPr>
              <p:spPr>
                <a:xfrm>
                  <a:off x="16546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64" name="Rectangle 163"/>
                <p:cNvSpPr/>
                <p:nvPr/>
              </p:nvSpPr>
              <p:spPr>
                <a:xfrm>
                  <a:off x="21118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65" name="Rectangle 164"/>
                <p:cNvSpPr/>
                <p:nvPr/>
              </p:nvSpPr>
              <p:spPr>
                <a:xfrm>
                  <a:off x="25690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66" name="Rectangle 165"/>
                <p:cNvSpPr/>
                <p:nvPr/>
              </p:nvSpPr>
              <p:spPr>
                <a:xfrm>
                  <a:off x="30262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67" name="Rectangle 166"/>
                <p:cNvSpPr/>
                <p:nvPr/>
              </p:nvSpPr>
              <p:spPr>
                <a:xfrm>
                  <a:off x="34834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68" name="Rectangle 167"/>
                <p:cNvSpPr/>
                <p:nvPr/>
              </p:nvSpPr>
              <p:spPr>
                <a:xfrm>
                  <a:off x="39406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69" name="Rectangle 168"/>
                <p:cNvSpPr/>
                <p:nvPr/>
              </p:nvSpPr>
              <p:spPr>
                <a:xfrm>
                  <a:off x="43978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70" name="Rectangle 169"/>
                <p:cNvSpPr/>
                <p:nvPr/>
              </p:nvSpPr>
              <p:spPr>
                <a:xfrm>
                  <a:off x="48550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grpSp>
          <p:cxnSp>
            <p:nvCxnSpPr>
              <p:cNvPr id="152" name="Straight Arrow Connector 151"/>
              <p:cNvCxnSpPr/>
              <p:nvPr/>
            </p:nvCxnSpPr>
            <p:spPr>
              <a:xfrm rot="5400000">
                <a:off x="7485290" y="3901121"/>
                <a:ext cx="513906"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p:nvPr/>
            </p:nvCxnSpPr>
            <p:spPr>
              <a:xfrm rot="5400000">
                <a:off x="7485290" y="5107883"/>
                <a:ext cx="513906"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nvGrpSpPr>
              <p:cNvPr id="154" name="Group 153"/>
              <p:cNvGrpSpPr/>
              <p:nvPr/>
            </p:nvGrpSpPr>
            <p:grpSpPr>
              <a:xfrm>
                <a:off x="6971384" y="5454310"/>
                <a:ext cx="1541717" cy="192715"/>
                <a:chOff x="2035629" y="5793921"/>
                <a:chExt cx="1828800" cy="228600"/>
              </a:xfrm>
            </p:grpSpPr>
            <p:sp>
              <p:nvSpPr>
                <p:cNvPr id="155" name="Rectangle 154"/>
                <p:cNvSpPr/>
                <p:nvPr/>
              </p:nvSpPr>
              <p:spPr>
                <a:xfrm flipV="1">
                  <a:off x="2035629" y="5793921"/>
                  <a:ext cx="228600" cy="228600"/>
                </a:xfrm>
                <a:prstGeom prst="rect">
                  <a:avLst/>
                </a:prstGeom>
                <a:pattFill prst="ltUpDiag">
                  <a:fgClr>
                    <a:schemeClr val="accent4"/>
                  </a:fgClr>
                  <a:bgClr>
                    <a:schemeClr val="bg1"/>
                  </a:bgClr>
                </a:patt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56" name="Rectangle 155"/>
                <p:cNvSpPr/>
                <p:nvPr/>
              </p:nvSpPr>
              <p:spPr>
                <a:xfrm flipV="1">
                  <a:off x="2264229" y="5793921"/>
                  <a:ext cx="228600" cy="228600"/>
                </a:xfrm>
                <a:prstGeom prst="rect">
                  <a:avLst/>
                </a:prstGeom>
                <a:pattFill prst="ltUpDiag">
                  <a:fgClr>
                    <a:schemeClr val="accent4"/>
                  </a:fgClr>
                  <a:bgClr>
                    <a:schemeClr val="bg1"/>
                  </a:bgClr>
                </a:patt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57" name="Rectangle 156"/>
                <p:cNvSpPr/>
                <p:nvPr/>
              </p:nvSpPr>
              <p:spPr>
                <a:xfrm flipV="1">
                  <a:off x="2492829" y="5793921"/>
                  <a:ext cx="228600" cy="228600"/>
                </a:xfrm>
                <a:prstGeom prst="rect">
                  <a:avLst/>
                </a:prstGeom>
                <a:pattFill prst="ltUpDiag">
                  <a:fgClr>
                    <a:schemeClr val="accent4"/>
                  </a:fgClr>
                  <a:bgClr>
                    <a:schemeClr val="bg1"/>
                  </a:bgClr>
                </a:patt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58" name="Rectangle 157"/>
                <p:cNvSpPr/>
                <p:nvPr/>
              </p:nvSpPr>
              <p:spPr>
                <a:xfrm flipV="1">
                  <a:off x="2721429" y="5793921"/>
                  <a:ext cx="228600" cy="228600"/>
                </a:xfrm>
                <a:prstGeom prst="rect">
                  <a:avLst/>
                </a:prstGeom>
                <a:pattFill prst="ltUpDiag">
                  <a:fgClr>
                    <a:schemeClr val="accent4"/>
                  </a:fgClr>
                  <a:bgClr>
                    <a:schemeClr val="bg1"/>
                  </a:bgClr>
                </a:patt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59" name="Rectangle 158"/>
                <p:cNvSpPr/>
                <p:nvPr/>
              </p:nvSpPr>
              <p:spPr>
                <a:xfrm flipV="1">
                  <a:off x="2950029" y="5793921"/>
                  <a:ext cx="228600" cy="228600"/>
                </a:xfrm>
                <a:prstGeom prst="rect">
                  <a:avLst/>
                </a:prstGeom>
                <a:pattFill prst="ltUpDiag">
                  <a:fgClr>
                    <a:schemeClr val="accent4"/>
                  </a:fgClr>
                  <a:bgClr>
                    <a:schemeClr val="bg1"/>
                  </a:bgClr>
                </a:patt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60" name="Rectangle 159"/>
                <p:cNvSpPr/>
                <p:nvPr/>
              </p:nvSpPr>
              <p:spPr>
                <a:xfrm flipV="1">
                  <a:off x="3178629" y="5793921"/>
                  <a:ext cx="228600" cy="228600"/>
                </a:xfrm>
                <a:prstGeom prst="rect">
                  <a:avLst/>
                </a:prstGeom>
                <a:pattFill prst="ltUpDiag">
                  <a:fgClr>
                    <a:schemeClr val="accent4"/>
                  </a:fgClr>
                  <a:bgClr>
                    <a:schemeClr val="bg1"/>
                  </a:bgClr>
                </a:patt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61" name="Rectangle 160"/>
                <p:cNvSpPr/>
                <p:nvPr/>
              </p:nvSpPr>
              <p:spPr>
                <a:xfrm flipV="1">
                  <a:off x="3407229" y="5793921"/>
                  <a:ext cx="228600" cy="228600"/>
                </a:xfrm>
                <a:prstGeom prst="rect">
                  <a:avLst/>
                </a:prstGeom>
                <a:pattFill prst="ltUpDiag">
                  <a:fgClr>
                    <a:schemeClr val="accent4"/>
                  </a:fgClr>
                  <a:bgClr>
                    <a:schemeClr val="bg1"/>
                  </a:bgClr>
                </a:patt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62" name="Rectangle 161"/>
                <p:cNvSpPr/>
                <p:nvPr/>
              </p:nvSpPr>
              <p:spPr>
                <a:xfrm flipV="1">
                  <a:off x="3635829" y="5793921"/>
                  <a:ext cx="228600" cy="228600"/>
                </a:xfrm>
                <a:prstGeom prst="rect">
                  <a:avLst/>
                </a:prstGeom>
                <a:pattFill prst="ltUpDiag">
                  <a:fgClr>
                    <a:schemeClr val="accent4"/>
                  </a:fgClr>
                  <a:bgClr>
                    <a:schemeClr val="bg1"/>
                  </a:bgClr>
                </a:patt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grpSp>
        </p:grpSp>
        <p:sp>
          <p:nvSpPr>
            <p:cNvPr id="149" name="TextBox 148"/>
            <p:cNvSpPr txBox="1"/>
            <p:nvPr/>
          </p:nvSpPr>
          <p:spPr>
            <a:xfrm>
              <a:off x="6989105" y="5647025"/>
              <a:ext cx="1491185" cy="369332"/>
            </a:xfrm>
            <a:prstGeom prst="rect">
              <a:avLst/>
            </a:prstGeom>
            <a:noFill/>
          </p:spPr>
          <p:txBody>
            <a:bodyPr wrap="square" lIns="0" tIns="0" rIns="0" bIns="0" rtlCol="0" anchor="t" anchorCtr="0">
              <a:spAutoFit/>
            </a:bodyPr>
            <a:lstStyle/>
            <a:p>
              <a:pPr algn="ctr"/>
              <a:r>
                <a:rPr lang="en-US" dirty="0" err="1">
                  <a:solidFill>
                    <a:schemeClr val="tx1"/>
                  </a:solidFill>
                  <a:latin typeface="+mn-lt"/>
                  <a:cs typeface="Calibri"/>
                </a:rPr>
                <a:t>Ciphertext</a:t>
              </a:r>
              <a:endParaRPr lang="en-US" dirty="0">
                <a:solidFill>
                  <a:schemeClr val="tx1"/>
                </a:solidFill>
                <a:latin typeface="+mn-lt"/>
                <a:cs typeface="Calibri"/>
              </a:endParaRPr>
            </a:p>
          </p:txBody>
        </p:sp>
      </p:grpSp>
    </p:spTree>
    <p:custDataLst>
      <p:tags r:id="rId1"/>
    </p:custDataLst>
    <p:extLst>
      <p:ext uri="{BB962C8B-B14F-4D97-AF65-F5344CB8AC3E}">
        <p14:creationId xmlns:p14="http://schemas.microsoft.com/office/powerpoint/2010/main" val="2142968986"/>
      </p:ext>
    </p:extLst>
  </p:cSld>
  <p:clrMapOvr>
    <a:masterClrMapping/>
  </p:clrMapOvr>
  <mc:AlternateContent xmlns:mc="http://schemas.openxmlformats.org/markup-compatibility/2006" xmlns:p14="http://schemas.microsoft.com/office/powerpoint/2010/main">
    <mc:Choice Requires="p14">
      <p:transition spd="slow" p14:dur="2000" advTm="34917"/>
    </mc:Choice>
    <mc:Fallback xmlns="">
      <p:transition spd="slow" advTm="349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500"/>
                                  </p:stCondLst>
                                  <p:childTnLst>
                                    <p:set>
                                      <p:cBhvr>
                                        <p:cTn id="12" dur="1" fill="hold">
                                          <p:stCondLst>
                                            <p:cond delay="0"/>
                                          </p:stCondLst>
                                        </p:cTn>
                                        <p:tgtEl>
                                          <p:spTgt spid="117"/>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500"/>
                                  </p:stCondLst>
                                  <p:childTnLst>
                                    <p:set>
                                      <p:cBhvr>
                                        <p:cTn id="15"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Cipher Modes (ECB)</a:t>
            </a:r>
            <a:endParaRPr lang="en-US" dirty="0"/>
          </a:p>
        </p:txBody>
      </p:sp>
      <p:sp>
        <p:nvSpPr>
          <p:cNvPr id="7" name="Slide Number Placeholder 6"/>
          <p:cNvSpPr>
            <a:spLocks noGrp="1"/>
          </p:cNvSpPr>
          <p:nvPr>
            <p:ph type="sldNum" sz="quarter" idx="12"/>
          </p:nvPr>
        </p:nvSpPr>
        <p:spPr/>
        <p:txBody>
          <a:bodyPr/>
          <a:lstStyle/>
          <a:p>
            <a:fld id="{B747839D-A323-47F3-909F-548499399628}" type="slidenum">
              <a:rPr lang="en-US" smtClean="0"/>
              <a:t>54</a:t>
            </a:fld>
            <a:endParaRPr lang="en-US" dirty="0"/>
          </a:p>
        </p:txBody>
      </p:sp>
      <p:grpSp>
        <p:nvGrpSpPr>
          <p:cNvPr id="8" name="Group 7"/>
          <p:cNvGrpSpPr/>
          <p:nvPr/>
        </p:nvGrpSpPr>
        <p:grpSpPr>
          <a:xfrm>
            <a:off x="5050699" y="1870564"/>
            <a:ext cx="2301912" cy="3116872"/>
            <a:chOff x="4724400" y="1566571"/>
            <a:chExt cx="2301912" cy="3116872"/>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8190" y="1566571"/>
              <a:ext cx="2074333" cy="2286000"/>
            </a:xfrm>
            <a:prstGeom prst="rect">
              <a:avLst/>
            </a:prstGeom>
          </p:spPr>
        </p:pic>
        <p:sp>
          <p:nvSpPr>
            <p:cNvPr id="13" name="TextBox 12"/>
            <p:cNvSpPr txBox="1"/>
            <p:nvPr/>
          </p:nvSpPr>
          <p:spPr>
            <a:xfrm>
              <a:off x="4724400" y="4191000"/>
              <a:ext cx="2301912" cy="492443"/>
            </a:xfrm>
            <a:prstGeom prst="rect">
              <a:avLst/>
            </a:prstGeom>
            <a:noFill/>
          </p:spPr>
          <p:txBody>
            <a:bodyPr wrap="none" lIns="0" tIns="0" rIns="0" bIns="0" rtlCol="0" anchor="t" anchorCtr="0">
              <a:spAutoFit/>
            </a:bodyPr>
            <a:lstStyle/>
            <a:p>
              <a:r>
                <a:rPr lang="en-US" sz="3200" dirty="0" smtClean="0">
                  <a:solidFill>
                    <a:schemeClr val="tx1"/>
                  </a:solidFill>
                  <a:latin typeface="Cambria" pitchFamily="18" charset="0"/>
                </a:rPr>
                <a:t>AES128/ECB</a:t>
              </a:r>
            </a:p>
          </p:txBody>
        </p:sp>
      </p:grpSp>
      <p:grpSp>
        <p:nvGrpSpPr>
          <p:cNvPr id="9" name="Group 8"/>
          <p:cNvGrpSpPr/>
          <p:nvPr/>
        </p:nvGrpSpPr>
        <p:grpSpPr>
          <a:xfrm>
            <a:off x="1791390" y="1867295"/>
            <a:ext cx="2074333" cy="3123410"/>
            <a:chOff x="1465091" y="1560033"/>
            <a:chExt cx="2074333" cy="3123410"/>
          </a:xfrm>
        </p:grpSpPr>
        <p:pic>
          <p:nvPicPr>
            <p:cNvPr id="21"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5091" y="1560033"/>
              <a:ext cx="2074333" cy="2286000"/>
            </a:xfrm>
            <a:prstGeom prst="rect">
              <a:avLst/>
            </a:prstGeom>
          </p:spPr>
        </p:pic>
        <p:sp>
          <p:nvSpPr>
            <p:cNvPr id="22" name="TextBox 21"/>
            <p:cNvSpPr txBox="1"/>
            <p:nvPr/>
          </p:nvSpPr>
          <p:spPr>
            <a:xfrm>
              <a:off x="1723390" y="4191000"/>
              <a:ext cx="1557734" cy="492443"/>
            </a:xfrm>
            <a:prstGeom prst="rect">
              <a:avLst/>
            </a:prstGeom>
            <a:noFill/>
          </p:spPr>
          <p:txBody>
            <a:bodyPr wrap="none" lIns="0" tIns="0" rIns="0" bIns="0" rtlCol="0" anchor="t" anchorCtr="0">
              <a:spAutoFit/>
            </a:bodyPr>
            <a:lstStyle/>
            <a:p>
              <a:r>
                <a:rPr lang="en-US" sz="3200" dirty="0" smtClean="0">
                  <a:solidFill>
                    <a:schemeClr val="tx1"/>
                  </a:solidFill>
                  <a:latin typeface="Cambria" pitchFamily="18" charset="0"/>
                </a:rPr>
                <a:t>Plaintext</a:t>
              </a:r>
            </a:p>
          </p:txBody>
        </p:sp>
      </p:grpSp>
    </p:spTree>
    <p:custDataLst>
      <p:tags r:id="rId1"/>
    </p:custDataLst>
    <p:extLst>
      <p:ext uri="{BB962C8B-B14F-4D97-AF65-F5344CB8AC3E}">
        <p14:creationId xmlns:p14="http://schemas.microsoft.com/office/powerpoint/2010/main" val="3053168111"/>
      </p:ext>
    </p:extLst>
  </p:cSld>
  <p:clrMapOvr>
    <a:masterClrMapping/>
  </p:clrMapOvr>
  <mc:AlternateContent xmlns:mc="http://schemas.openxmlformats.org/markup-compatibility/2006" xmlns:p14="http://schemas.microsoft.com/office/powerpoint/2010/main">
    <mc:Choice Requires="p14">
      <p:transition spd="slow" p14:dur="2000" advTm="15040"/>
    </mc:Choice>
    <mc:Fallback xmlns="">
      <p:transition spd="slow" advTm="150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Cipher Modes (CBC)</a:t>
            </a:r>
            <a:endParaRPr lang="en-US" dirty="0"/>
          </a:p>
        </p:txBody>
      </p:sp>
      <p:sp>
        <p:nvSpPr>
          <p:cNvPr id="7" name="Slide Number Placeholder 6"/>
          <p:cNvSpPr>
            <a:spLocks noGrp="1"/>
          </p:cNvSpPr>
          <p:nvPr>
            <p:ph type="sldNum" sz="quarter" idx="12"/>
          </p:nvPr>
        </p:nvSpPr>
        <p:spPr/>
        <p:txBody>
          <a:bodyPr/>
          <a:lstStyle/>
          <a:p>
            <a:fld id="{B747839D-A323-47F3-909F-548499399628}" type="slidenum">
              <a:rPr lang="en-US" smtClean="0"/>
              <a:t>55</a:t>
            </a:fld>
            <a:endParaRPr lang="en-US" dirty="0"/>
          </a:p>
        </p:txBody>
      </p:sp>
      <p:pic>
        <p:nvPicPr>
          <p:cNvPr id="17"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8704" y="457200"/>
            <a:ext cx="1557734" cy="1716687"/>
          </a:xfrm>
          <a:prstGeom prst="rect">
            <a:avLst/>
          </a:prstGeom>
        </p:spPr>
      </p:pic>
      <p:sp>
        <p:nvSpPr>
          <p:cNvPr id="3" name="Content Placeholder 2"/>
          <p:cNvSpPr>
            <a:spLocks noGrp="1"/>
          </p:cNvSpPr>
          <p:nvPr>
            <p:ph idx="1"/>
          </p:nvPr>
        </p:nvSpPr>
        <p:spPr>
          <a:xfrm>
            <a:off x="457200" y="1371600"/>
            <a:ext cx="8458200" cy="4754563"/>
          </a:xfrm>
        </p:spPr>
        <p:txBody>
          <a:bodyPr/>
          <a:lstStyle/>
          <a:p>
            <a:pPr marL="0" indent="0">
              <a:buNone/>
            </a:pPr>
            <a:r>
              <a:rPr lang="en-US" b="1" dirty="0" err="1" smtClean="0"/>
              <a:t>Blockcipher</a:t>
            </a:r>
            <a:endParaRPr lang="en-US" b="1" dirty="0" smtClean="0"/>
          </a:p>
          <a:p>
            <a:pPr marL="342900" lvl="1" indent="0">
              <a:buNone/>
            </a:pPr>
            <a:r>
              <a:rPr lang="en-US" dirty="0" smtClean="0"/>
              <a:t>Encrypt one block of n-bit length plaintext into one block of n-bits of cipher text (For AES128, n = 128)</a:t>
            </a:r>
          </a:p>
          <a:p>
            <a:pPr marL="342900" lvl="1" indent="0">
              <a:buNone/>
            </a:pPr>
            <a:endParaRPr lang="en-US" dirty="0"/>
          </a:p>
        </p:txBody>
      </p:sp>
      <p:grpSp>
        <p:nvGrpSpPr>
          <p:cNvPr id="37" name="Group 36"/>
          <p:cNvGrpSpPr/>
          <p:nvPr/>
        </p:nvGrpSpPr>
        <p:grpSpPr>
          <a:xfrm>
            <a:off x="377192" y="3424492"/>
            <a:ext cx="2055623" cy="842512"/>
            <a:chOff x="377192" y="3424492"/>
            <a:chExt cx="2055623" cy="842512"/>
          </a:xfrm>
        </p:grpSpPr>
        <p:grpSp>
          <p:nvGrpSpPr>
            <p:cNvPr id="140" name="Group 139"/>
            <p:cNvGrpSpPr/>
            <p:nvPr/>
          </p:nvGrpSpPr>
          <p:grpSpPr>
            <a:xfrm flipV="1">
              <a:off x="377192" y="4074289"/>
              <a:ext cx="1541717" cy="192715"/>
              <a:chOff x="1654629" y="3581400"/>
              <a:chExt cx="3657600" cy="457200"/>
            </a:xfrm>
          </p:grpSpPr>
          <p:sp>
            <p:nvSpPr>
              <p:cNvPr id="141" name="Rectangle 140"/>
              <p:cNvSpPr/>
              <p:nvPr/>
            </p:nvSpPr>
            <p:spPr>
              <a:xfrm>
                <a:off x="16546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42" name="Rectangle 141"/>
              <p:cNvSpPr/>
              <p:nvPr/>
            </p:nvSpPr>
            <p:spPr>
              <a:xfrm>
                <a:off x="21118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43" name="Rectangle 142"/>
              <p:cNvSpPr/>
              <p:nvPr/>
            </p:nvSpPr>
            <p:spPr>
              <a:xfrm>
                <a:off x="25690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44" name="Rectangle 143"/>
              <p:cNvSpPr/>
              <p:nvPr/>
            </p:nvSpPr>
            <p:spPr>
              <a:xfrm>
                <a:off x="30262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45" name="Rectangle 144"/>
              <p:cNvSpPr/>
              <p:nvPr/>
            </p:nvSpPr>
            <p:spPr>
              <a:xfrm>
                <a:off x="34834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46" name="Rectangle 145"/>
              <p:cNvSpPr/>
              <p:nvPr/>
            </p:nvSpPr>
            <p:spPr>
              <a:xfrm>
                <a:off x="39406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47" name="Rectangle 146"/>
              <p:cNvSpPr/>
              <p:nvPr/>
            </p:nvSpPr>
            <p:spPr>
              <a:xfrm>
                <a:off x="43978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48" name="Rectangle 147"/>
              <p:cNvSpPr/>
              <p:nvPr/>
            </p:nvSpPr>
            <p:spPr>
              <a:xfrm>
                <a:off x="48550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grpSp>
        <p:sp>
          <p:nvSpPr>
            <p:cNvPr id="149" name="TextBox 148"/>
            <p:cNvSpPr txBox="1"/>
            <p:nvPr/>
          </p:nvSpPr>
          <p:spPr>
            <a:xfrm>
              <a:off x="395426" y="3424492"/>
              <a:ext cx="1452321" cy="615553"/>
            </a:xfrm>
            <a:prstGeom prst="rect">
              <a:avLst/>
            </a:prstGeom>
            <a:noFill/>
          </p:spPr>
          <p:txBody>
            <a:bodyPr wrap="none" lIns="0" tIns="0" rIns="0" bIns="0" rtlCol="0" anchor="t" anchorCtr="0">
              <a:spAutoFit/>
            </a:bodyPr>
            <a:lstStyle/>
            <a:p>
              <a:pPr algn="ctr"/>
              <a:r>
                <a:rPr lang="en-US" sz="2000" dirty="0" smtClean="0">
                  <a:solidFill>
                    <a:schemeClr val="tx1"/>
                  </a:solidFill>
                  <a:latin typeface="+mn-lt"/>
                </a:rPr>
                <a:t>Initialization </a:t>
              </a:r>
              <a:br>
                <a:rPr lang="en-US" sz="2000" dirty="0" smtClean="0">
                  <a:solidFill>
                    <a:schemeClr val="tx1"/>
                  </a:solidFill>
                  <a:latin typeface="+mn-lt"/>
                </a:rPr>
              </a:br>
              <a:r>
                <a:rPr lang="en-US" sz="2000" dirty="0" smtClean="0">
                  <a:solidFill>
                    <a:schemeClr val="tx1"/>
                  </a:solidFill>
                  <a:latin typeface="+mn-lt"/>
                </a:rPr>
                <a:t>Vector</a:t>
              </a:r>
            </a:p>
          </p:txBody>
        </p:sp>
        <p:cxnSp>
          <p:nvCxnSpPr>
            <p:cNvPr id="151" name="Straight Arrow Connector 150"/>
            <p:cNvCxnSpPr/>
            <p:nvPr/>
          </p:nvCxnSpPr>
          <p:spPr>
            <a:xfrm>
              <a:off x="1918909" y="4170647"/>
              <a:ext cx="513906"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grpSp>
        <p:nvGrpSpPr>
          <p:cNvPr id="34" name="Group 33"/>
          <p:cNvGrpSpPr/>
          <p:nvPr/>
        </p:nvGrpSpPr>
        <p:grpSpPr>
          <a:xfrm>
            <a:off x="3657600" y="2917238"/>
            <a:ext cx="2455633" cy="3767671"/>
            <a:chOff x="3657600" y="2917238"/>
            <a:chExt cx="2455633" cy="3767671"/>
          </a:xfrm>
        </p:grpSpPr>
        <p:grpSp>
          <p:nvGrpSpPr>
            <p:cNvPr id="153" name="Group 152"/>
            <p:cNvGrpSpPr/>
            <p:nvPr/>
          </p:nvGrpSpPr>
          <p:grpSpPr>
            <a:xfrm>
              <a:off x="3657600" y="5017376"/>
              <a:ext cx="1046166" cy="369332"/>
              <a:chOff x="6053695" y="4348824"/>
              <a:chExt cx="1046166" cy="369332"/>
            </a:xfrm>
          </p:grpSpPr>
          <p:cxnSp>
            <p:nvCxnSpPr>
              <p:cNvPr id="180" name="Straight Arrow Connector 179"/>
              <p:cNvCxnSpPr/>
              <p:nvPr/>
            </p:nvCxnSpPr>
            <p:spPr>
              <a:xfrm>
                <a:off x="6585955" y="4504503"/>
                <a:ext cx="513906"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81" name="TextBox 180"/>
              <p:cNvSpPr txBox="1"/>
              <p:nvPr/>
            </p:nvSpPr>
            <p:spPr>
              <a:xfrm>
                <a:off x="6053695" y="4348824"/>
                <a:ext cx="490391" cy="369332"/>
              </a:xfrm>
              <a:prstGeom prst="rect">
                <a:avLst/>
              </a:prstGeom>
              <a:noFill/>
            </p:spPr>
            <p:txBody>
              <a:bodyPr wrap="none" lIns="0" tIns="0" rIns="0" bIns="0" rtlCol="0" anchor="t" anchorCtr="0">
                <a:spAutoFit/>
              </a:bodyPr>
              <a:lstStyle/>
              <a:p>
                <a:r>
                  <a:rPr lang="en-US" dirty="0" smtClean="0">
                    <a:solidFill>
                      <a:schemeClr val="tx1"/>
                    </a:solidFill>
                    <a:latin typeface="+mn-lt"/>
                  </a:rPr>
                  <a:t>Key</a:t>
                </a:r>
              </a:p>
            </p:txBody>
          </p:sp>
        </p:grpSp>
        <p:sp>
          <p:nvSpPr>
            <p:cNvPr id="154" name="TextBox 153"/>
            <p:cNvSpPr txBox="1"/>
            <p:nvPr/>
          </p:nvSpPr>
          <p:spPr>
            <a:xfrm>
              <a:off x="4755045" y="2917238"/>
              <a:ext cx="1167115" cy="369332"/>
            </a:xfrm>
            <a:prstGeom prst="rect">
              <a:avLst/>
            </a:prstGeom>
            <a:noFill/>
          </p:spPr>
          <p:txBody>
            <a:bodyPr wrap="none" lIns="0" tIns="0" rIns="0" bIns="0" rtlCol="0" anchor="t" anchorCtr="0">
              <a:spAutoFit/>
            </a:bodyPr>
            <a:lstStyle/>
            <a:p>
              <a:pPr algn="ctr"/>
              <a:r>
                <a:rPr lang="en-US" dirty="0" smtClean="0">
                  <a:solidFill>
                    <a:schemeClr val="tx1"/>
                  </a:solidFill>
                  <a:latin typeface="+mn-lt"/>
                </a:rPr>
                <a:t>Plaintext</a:t>
              </a:r>
            </a:p>
          </p:txBody>
        </p:sp>
        <p:sp>
          <p:nvSpPr>
            <p:cNvPr id="155" name="TextBox 154"/>
            <p:cNvSpPr txBox="1"/>
            <p:nvPr/>
          </p:nvSpPr>
          <p:spPr>
            <a:xfrm>
              <a:off x="4596782" y="6315577"/>
              <a:ext cx="1491185" cy="369332"/>
            </a:xfrm>
            <a:prstGeom prst="rect">
              <a:avLst/>
            </a:prstGeom>
            <a:noFill/>
          </p:spPr>
          <p:txBody>
            <a:bodyPr wrap="square" lIns="0" tIns="0" rIns="0" bIns="0" rtlCol="0" anchor="t" anchorCtr="0">
              <a:spAutoFit/>
            </a:bodyPr>
            <a:lstStyle/>
            <a:p>
              <a:pPr algn="ctr"/>
              <a:r>
                <a:rPr lang="en-US" dirty="0" err="1" smtClean="0">
                  <a:solidFill>
                    <a:schemeClr val="tx1"/>
                  </a:solidFill>
                  <a:latin typeface="+mn-lt"/>
                </a:rPr>
                <a:t>Ciphertext</a:t>
              </a:r>
              <a:endParaRPr lang="en-US" dirty="0" smtClean="0">
                <a:solidFill>
                  <a:schemeClr val="tx1"/>
                </a:solidFill>
                <a:latin typeface="+mn-lt"/>
              </a:endParaRPr>
            </a:p>
          </p:txBody>
        </p:sp>
        <p:sp>
          <p:nvSpPr>
            <p:cNvPr id="156" name="Rectangle 155"/>
            <p:cNvSpPr/>
            <p:nvPr/>
          </p:nvSpPr>
          <p:spPr>
            <a:xfrm>
              <a:off x="4828468" y="4916101"/>
              <a:ext cx="1027812" cy="51390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sz="2400" dirty="0" smtClean="0">
                  <a:solidFill>
                    <a:schemeClr val="bg1"/>
                  </a:solidFill>
                </a:rPr>
                <a:t>AES128</a:t>
              </a:r>
            </a:p>
          </p:txBody>
        </p:sp>
        <p:cxnSp>
          <p:nvCxnSpPr>
            <p:cNvPr id="157" name="Straight Arrow Connector 156"/>
            <p:cNvCxnSpPr/>
            <p:nvPr/>
          </p:nvCxnSpPr>
          <p:spPr>
            <a:xfrm rot="5400000">
              <a:off x="5081649" y="3768281"/>
              <a:ext cx="513906"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58" name="Straight Arrow Connector 157"/>
            <p:cNvCxnSpPr/>
            <p:nvPr/>
          </p:nvCxnSpPr>
          <p:spPr>
            <a:xfrm rot="5400000">
              <a:off x="5085421" y="5776435"/>
              <a:ext cx="513906"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nvGrpSpPr>
            <p:cNvPr id="159" name="Group 158"/>
            <p:cNvGrpSpPr/>
            <p:nvPr/>
          </p:nvGrpSpPr>
          <p:grpSpPr>
            <a:xfrm>
              <a:off x="4571516" y="6122862"/>
              <a:ext cx="1541717" cy="192715"/>
              <a:chOff x="2035629" y="5793921"/>
              <a:chExt cx="1828800" cy="228600"/>
            </a:xfrm>
          </p:grpSpPr>
          <p:sp>
            <p:nvSpPr>
              <p:cNvPr id="172" name="Rectangle 171"/>
              <p:cNvSpPr/>
              <p:nvPr/>
            </p:nvSpPr>
            <p:spPr>
              <a:xfrm flipV="1">
                <a:off x="2035629" y="5793921"/>
                <a:ext cx="228600" cy="228600"/>
              </a:xfrm>
              <a:prstGeom prst="rect">
                <a:avLst/>
              </a:prstGeom>
              <a:pattFill prst="ltUpDiag">
                <a:fgClr>
                  <a:schemeClr val="accent4"/>
                </a:fgClr>
                <a:bgClr>
                  <a:schemeClr val="bg1"/>
                </a:bgClr>
              </a:patt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73" name="Rectangle 172"/>
              <p:cNvSpPr/>
              <p:nvPr/>
            </p:nvSpPr>
            <p:spPr>
              <a:xfrm flipV="1">
                <a:off x="2264229" y="5793921"/>
                <a:ext cx="228600" cy="228600"/>
              </a:xfrm>
              <a:prstGeom prst="rect">
                <a:avLst/>
              </a:prstGeom>
              <a:pattFill prst="ltUpDiag">
                <a:fgClr>
                  <a:schemeClr val="accent4"/>
                </a:fgClr>
                <a:bgClr>
                  <a:schemeClr val="bg1"/>
                </a:bgClr>
              </a:patt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74" name="Rectangle 173"/>
              <p:cNvSpPr/>
              <p:nvPr/>
            </p:nvSpPr>
            <p:spPr>
              <a:xfrm flipV="1">
                <a:off x="2492829" y="5793921"/>
                <a:ext cx="228600" cy="228600"/>
              </a:xfrm>
              <a:prstGeom prst="rect">
                <a:avLst/>
              </a:prstGeom>
              <a:pattFill prst="ltUpDiag">
                <a:fgClr>
                  <a:schemeClr val="accent4"/>
                </a:fgClr>
                <a:bgClr>
                  <a:schemeClr val="bg1"/>
                </a:bgClr>
              </a:patt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75" name="Rectangle 174"/>
              <p:cNvSpPr/>
              <p:nvPr/>
            </p:nvSpPr>
            <p:spPr>
              <a:xfrm flipV="1">
                <a:off x="2721429" y="5793921"/>
                <a:ext cx="228600" cy="228600"/>
              </a:xfrm>
              <a:prstGeom prst="rect">
                <a:avLst/>
              </a:prstGeom>
              <a:pattFill prst="ltUpDiag">
                <a:fgClr>
                  <a:schemeClr val="accent4"/>
                </a:fgClr>
                <a:bgClr>
                  <a:schemeClr val="bg1"/>
                </a:bgClr>
              </a:patt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76" name="Rectangle 175"/>
              <p:cNvSpPr/>
              <p:nvPr/>
            </p:nvSpPr>
            <p:spPr>
              <a:xfrm flipV="1">
                <a:off x="2950029" y="5793921"/>
                <a:ext cx="228600" cy="228600"/>
              </a:xfrm>
              <a:prstGeom prst="rect">
                <a:avLst/>
              </a:prstGeom>
              <a:pattFill prst="ltUpDiag">
                <a:fgClr>
                  <a:schemeClr val="accent4"/>
                </a:fgClr>
                <a:bgClr>
                  <a:schemeClr val="bg1"/>
                </a:bgClr>
              </a:patt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77" name="Rectangle 176"/>
              <p:cNvSpPr/>
              <p:nvPr/>
            </p:nvSpPr>
            <p:spPr>
              <a:xfrm flipV="1">
                <a:off x="3178629" y="5793921"/>
                <a:ext cx="228600" cy="228600"/>
              </a:xfrm>
              <a:prstGeom prst="rect">
                <a:avLst/>
              </a:prstGeom>
              <a:pattFill prst="ltUpDiag">
                <a:fgClr>
                  <a:schemeClr val="accent4"/>
                </a:fgClr>
                <a:bgClr>
                  <a:schemeClr val="bg1"/>
                </a:bgClr>
              </a:patt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78" name="Rectangle 177"/>
              <p:cNvSpPr/>
              <p:nvPr/>
            </p:nvSpPr>
            <p:spPr>
              <a:xfrm flipV="1">
                <a:off x="3407229" y="5793921"/>
                <a:ext cx="228600" cy="228600"/>
              </a:xfrm>
              <a:prstGeom prst="rect">
                <a:avLst/>
              </a:prstGeom>
              <a:pattFill prst="ltUpDiag">
                <a:fgClr>
                  <a:schemeClr val="accent4"/>
                </a:fgClr>
                <a:bgClr>
                  <a:schemeClr val="bg1"/>
                </a:bgClr>
              </a:patt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79" name="Rectangle 178"/>
              <p:cNvSpPr/>
              <p:nvPr/>
            </p:nvSpPr>
            <p:spPr>
              <a:xfrm flipV="1">
                <a:off x="3635829" y="5793921"/>
                <a:ext cx="228600" cy="228600"/>
              </a:xfrm>
              <a:prstGeom prst="rect">
                <a:avLst/>
              </a:prstGeom>
              <a:pattFill prst="ltUpDiag">
                <a:fgClr>
                  <a:schemeClr val="accent4"/>
                </a:fgClr>
                <a:bgClr>
                  <a:schemeClr val="bg1"/>
                </a:bgClr>
              </a:patt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grpSp>
        <p:grpSp>
          <p:nvGrpSpPr>
            <p:cNvPr id="161" name="Group 160"/>
            <p:cNvGrpSpPr/>
            <p:nvPr/>
          </p:nvGrpSpPr>
          <p:grpSpPr>
            <a:xfrm flipV="1">
              <a:off x="4571516" y="3286570"/>
              <a:ext cx="1541717" cy="192715"/>
              <a:chOff x="1654629" y="3581400"/>
              <a:chExt cx="3657600" cy="457200"/>
            </a:xfrm>
          </p:grpSpPr>
          <p:sp>
            <p:nvSpPr>
              <p:cNvPr id="164" name="Rectangle 163"/>
              <p:cNvSpPr/>
              <p:nvPr/>
            </p:nvSpPr>
            <p:spPr>
              <a:xfrm>
                <a:off x="16546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65" name="Rectangle 164"/>
              <p:cNvSpPr/>
              <p:nvPr/>
            </p:nvSpPr>
            <p:spPr>
              <a:xfrm>
                <a:off x="21118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66" name="Rectangle 165"/>
              <p:cNvSpPr/>
              <p:nvPr/>
            </p:nvSpPr>
            <p:spPr>
              <a:xfrm>
                <a:off x="25690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67" name="Rectangle 166"/>
              <p:cNvSpPr/>
              <p:nvPr/>
            </p:nvSpPr>
            <p:spPr>
              <a:xfrm>
                <a:off x="30262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68" name="Rectangle 167"/>
              <p:cNvSpPr/>
              <p:nvPr/>
            </p:nvSpPr>
            <p:spPr>
              <a:xfrm>
                <a:off x="34834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69" name="Rectangle 168"/>
              <p:cNvSpPr/>
              <p:nvPr/>
            </p:nvSpPr>
            <p:spPr>
              <a:xfrm>
                <a:off x="39406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70" name="Rectangle 169"/>
              <p:cNvSpPr/>
              <p:nvPr/>
            </p:nvSpPr>
            <p:spPr>
              <a:xfrm>
                <a:off x="43978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71" name="Rectangle 170"/>
              <p:cNvSpPr/>
              <p:nvPr/>
            </p:nvSpPr>
            <p:spPr>
              <a:xfrm>
                <a:off x="48550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grpSp>
        <p:cxnSp>
          <p:nvCxnSpPr>
            <p:cNvPr id="162" name="Straight Arrow Connector 161"/>
            <p:cNvCxnSpPr/>
            <p:nvPr/>
          </p:nvCxnSpPr>
          <p:spPr>
            <a:xfrm rot="5400000">
              <a:off x="5085422" y="4605777"/>
              <a:ext cx="513906"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63" name="TextBox 162"/>
            <p:cNvSpPr txBox="1"/>
            <p:nvPr/>
          </p:nvSpPr>
          <p:spPr>
            <a:xfrm>
              <a:off x="5137992" y="3902123"/>
              <a:ext cx="408766" cy="492443"/>
            </a:xfrm>
            <a:prstGeom prst="rect">
              <a:avLst/>
            </a:prstGeom>
            <a:noFill/>
          </p:spPr>
          <p:txBody>
            <a:bodyPr wrap="none" lIns="0" tIns="0" rIns="0" bIns="0" rtlCol="0" anchor="ctr" anchorCtr="0">
              <a:spAutoFit/>
            </a:bodyPr>
            <a:lstStyle/>
            <a:p>
              <a:pPr algn="ctr"/>
              <a:r>
                <a:rPr lang="en-US" sz="3200" dirty="0" smtClean="0">
                  <a:solidFill>
                    <a:schemeClr val="tx1"/>
                  </a:solidFill>
                  <a:latin typeface="Cambria"/>
                </a:rPr>
                <a:t>⊕</a:t>
              </a:r>
              <a:endParaRPr lang="en-US" sz="3200" dirty="0" smtClean="0">
                <a:solidFill>
                  <a:schemeClr val="tx1"/>
                </a:solidFill>
              </a:endParaRPr>
            </a:p>
          </p:txBody>
        </p:sp>
      </p:grpSp>
      <p:grpSp>
        <p:nvGrpSpPr>
          <p:cNvPr id="36" name="Group 35"/>
          <p:cNvGrpSpPr/>
          <p:nvPr/>
        </p:nvGrpSpPr>
        <p:grpSpPr>
          <a:xfrm>
            <a:off x="905369" y="2917238"/>
            <a:ext cx="4279677" cy="3767671"/>
            <a:chOff x="905369" y="2917238"/>
            <a:chExt cx="4279677" cy="3767671"/>
          </a:xfrm>
        </p:grpSpPr>
        <p:grpSp>
          <p:nvGrpSpPr>
            <p:cNvPr id="113" name="Group 112"/>
            <p:cNvGrpSpPr/>
            <p:nvPr/>
          </p:nvGrpSpPr>
          <p:grpSpPr>
            <a:xfrm>
              <a:off x="905369" y="5017376"/>
              <a:ext cx="1046166" cy="369332"/>
              <a:chOff x="6053695" y="4348824"/>
              <a:chExt cx="1046166" cy="369332"/>
            </a:xfrm>
          </p:grpSpPr>
          <p:cxnSp>
            <p:nvCxnSpPr>
              <p:cNvPr id="138" name="Straight Arrow Connector 137"/>
              <p:cNvCxnSpPr/>
              <p:nvPr/>
            </p:nvCxnSpPr>
            <p:spPr>
              <a:xfrm>
                <a:off x="6585955" y="4504503"/>
                <a:ext cx="513906"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39" name="TextBox 138"/>
              <p:cNvSpPr txBox="1"/>
              <p:nvPr/>
            </p:nvSpPr>
            <p:spPr>
              <a:xfrm>
                <a:off x="6053695" y="4348824"/>
                <a:ext cx="490391" cy="369332"/>
              </a:xfrm>
              <a:prstGeom prst="rect">
                <a:avLst/>
              </a:prstGeom>
              <a:noFill/>
            </p:spPr>
            <p:txBody>
              <a:bodyPr wrap="none" lIns="0" tIns="0" rIns="0" bIns="0" rtlCol="0" anchor="t" anchorCtr="0">
                <a:spAutoFit/>
              </a:bodyPr>
              <a:lstStyle/>
              <a:p>
                <a:r>
                  <a:rPr lang="en-US" dirty="0">
                    <a:solidFill>
                      <a:schemeClr val="tx1"/>
                    </a:solidFill>
                    <a:latin typeface="+mn-lt"/>
                  </a:rPr>
                  <a:t>Key</a:t>
                </a:r>
              </a:p>
            </p:txBody>
          </p:sp>
        </p:grpSp>
        <p:sp>
          <p:nvSpPr>
            <p:cNvPr id="114" name="TextBox 113"/>
            <p:cNvSpPr txBox="1"/>
            <p:nvPr/>
          </p:nvSpPr>
          <p:spPr>
            <a:xfrm>
              <a:off x="2002814" y="2917238"/>
              <a:ext cx="1167115" cy="369332"/>
            </a:xfrm>
            <a:prstGeom prst="rect">
              <a:avLst/>
            </a:prstGeom>
            <a:noFill/>
          </p:spPr>
          <p:txBody>
            <a:bodyPr wrap="none" lIns="0" tIns="0" rIns="0" bIns="0" rtlCol="0" anchor="t" anchorCtr="0">
              <a:spAutoFit/>
            </a:bodyPr>
            <a:lstStyle/>
            <a:p>
              <a:pPr algn="ctr"/>
              <a:r>
                <a:rPr lang="en-US" dirty="0" smtClean="0">
                  <a:solidFill>
                    <a:schemeClr val="tx1"/>
                  </a:solidFill>
                  <a:latin typeface="+mn-lt"/>
                </a:rPr>
                <a:t>Plaintext</a:t>
              </a:r>
            </a:p>
          </p:txBody>
        </p:sp>
        <p:sp>
          <p:nvSpPr>
            <p:cNvPr id="116" name="TextBox 115"/>
            <p:cNvSpPr txBox="1"/>
            <p:nvPr/>
          </p:nvSpPr>
          <p:spPr>
            <a:xfrm>
              <a:off x="1844551" y="6315577"/>
              <a:ext cx="1491185" cy="369332"/>
            </a:xfrm>
            <a:prstGeom prst="rect">
              <a:avLst/>
            </a:prstGeom>
            <a:noFill/>
          </p:spPr>
          <p:txBody>
            <a:bodyPr wrap="square" lIns="0" tIns="0" rIns="0" bIns="0" rtlCol="0" anchor="t" anchorCtr="0">
              <a:spAutoFit/>
            </a:bodyPr>
            <a:lstStyle/>
            <a:p>
              <a:pPr algn="ctr"/>
              <a:r>
                <a:rPr lang="en-US" dirty="0" err="1" smtClean="0">
                  <a:solidFill>
                    <a:schemeClr val="tx1"/>
                  </a:solidFill>
                  <a:latin typeface="+mn-lt"/>
                </a:rPr>
                <a:t>Ciphertext</a:t>
              </a:r>
              <a:endParaRPr lang="en-US" dirty="0" smtClean="0">
                <a:solidFill>
                  <a:schemeClr val="tx1"/>
                </a:solidFill>
                <a:latin typeface="+mn-lt"/>
              </a:endParaRPr>
            </a:p>
          </p:txBody>
        </p:sp>
        <p:sp>
          <p:nvSpPr>
            <p:cNvPr id="117" name="Rectangle 116"/>
            <p:cNvSpPr/>
            <p:nvPr/>
          </p:nvSpPr>
          <p:spPr>
            <a:xfrm>
              <a:off x="2076237" y="4916101"/>
              <a:ext cx="1027812" cy="51390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sz="2400" dirty="0" smtClean="0">
                  <a:solidFill>
                    <a:schemeClr val="bg1"/>
                  </a:solidFill>
                </a:rPr>
                <a:t>AES128</a:t>
              </a:r>
            </a:p>
          </p:txBody>
        </p:sp>
        <p:cxnSp>
          <p:nvCxnSpPr>
            <p:cNvPr id="119" name="Straight Arrow Connector 118"/>
            <p:cNvCxnSpPr/>
            <p:nvPr/>
          </p:nvCxnSpPr>
          <p:spPr>
            <a:xfrm rot="5400000">
              <a:off x="2329418" y="3768281"/>
              <a:ext cx="513906"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rot="5400000">
              <a:off x="2333190" y="5776435"/>
              <a:ext cx="513906"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nvGrpSpPr>
            <p:cNvPr id="121" name="Group 120"/>
            <p:cNvGrpSpPr/>
            <p:nvPr/>
          </p:nvGrpSpPr>
          <p:grpSpPr>
            <a:xfrm>
              <a:off x="1819285" y="6122862"/>
              <a:ext cx="1541717" cy="192715"/>
              <a:chOff x="2035629" y="5793921"/>
              <a:chExt cx="1828800" cy="228600"/>
            </a:xfrm>
          </p:grpSpPr>
          <p:sp>
            <p:nvSpPr>
              <p:cNvPr id="122" name="Rectangle 121"/>
              <p:cNvSpPr/>
              <p:nvPr/>
            </p:nvSpPr>
            <p:spPr>
              <a:xfrm flipV="1">
                <a:off x="2035629" y="5793921"/>
                <a:ext cx="228600" cy="228600"/>
              </a:xfrm>
              <a:prstGeom prst="rect">
                <a:avLst/>
              </a:prstGeom>
              <a:pattFill prst="ltUpDiag">
                <a:fgClr>
                  <a:schemeClr val="accent4"/>
                </a:fgClr>
                <a:bgClr>
                  <a:schemeClr val="bg1"/>
                </a:bgClr>
              </a:patt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23" name="Rectangle 122"/>
              <p:cNvSpPr/>
              <p:nvPr/>
            </p:nvSpPr>
            <p:spPr>
              <a:xfrm flipV="1">
                <a:off x="2264229" y="5793921"/>
                <a:ext cx="228600" cy="228600"/>
              </a:xfrm>
              <a:prstGeom prst="rect">
                <a:avLst/>
              </a:prstGeom>
              <a:pattFill prst="ltUpDiag">
                <a:fgClr>
                  <a:schemeClr val="accent4"/>
                </a:fgClr>
                <a:bgClr>
                  <a:schemeClr val="bg1"/>
                </a:bgClr>
              </a:patt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24" name="Rectangle 123"/>
              <p:cNvSpPr/>
              <p:nvPr/>
            </p:nvSpPr>
            <p:spPr>
              <a:xfrm flipV="1">
                <a:off x="2492829" y="5793921"/>
                <a:ext cx="228600" cy="228600"/>
              </a:xfrm>
              <a:prstGeom prst="rect">
                <a:avLst/>
              </a:prstGeom>
              <a:pattFill prst="ltUpDiag">
                <a:fgClr>
                  <a:schemeClr val="accent4"/>
                </a:fgClr>
                <a:bgClr>
                  <a:schemeClr val="bg1"/>
                </a:bgClr>
              </a:patt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25" name="Rectangle 124"/>
              <p:cNvSpPr/>
              <p:nvPr/>
            </p:nvSpPr>
            <p:spPr>
              <a:xfrm flipV="1">
                <a:off x="2721429" y="5793921"/>
                <a:ext cx="228600" cy="228600"/>
              </a:xfrm>
              <a:prstGeom prst="rect">
                <a:avLst/>
              </a:prstGeom>
              <a:pattFill prst="ltUpDiag">
                <a:fgClr>
                  <a:schemeClr val="accent4"/>
                </a:fgClr>
                <a:bgClr>
                  <a:schemeClr val="bg1"/>
                </a:bgClr>
              </a:patt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26" name="Rectangle 125"/>
              <p:cNvSpPr/>
              <p:nvPr/>
            </p:nvSpPr>
            <p:spPr>
              <a:xfrm flipV="1">
                <a:off x="2950029" y="5793921"/>
                <a:ext cx="228600" cy="228600"/>
              </a:xfrm>
              <a:prstGeom prst="rect">
                <a:avLst/>
              </a:prstGeom>
              <a:pattFill prst="ltUpDiag">
                <a:fgClr>
                  <a:schemeClr val="accent4"/>
                </a:fgClr>
                <a:bgClr>
                  <a:schemeClr val="bg1"/>
                </a:bgClr>
              </a:patt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27" name="Rectangle 126"/>
              <p:cNvSpPr/>
              <p:nvPr/>
            </p:nvSpPr>
            <p:spPr>
              <a:xfrm flipV="1">
                <a:off x="3178629" y="5793921"/>
                <a:ext cx="228600" cy="228600"/>
              </a:xfrm>
              <a:prstGeom prst="rect">
                <a:avLst/>
              </a:prstGeom>
              <a:pattFill prst="ltUpDiag">
                <a:fgClr>
                  <a:schemeClr val="accent4"/>
                </a:fgClr>
                <a:bgClr>
                  <a:schemeClr val="bg1"/>
                </a:bgClr>
              </a:patt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28" name="Rectangle 127"/>
              <p:cNvSpPr/>
              <p:nvPr/>
            </p:nvSpPr>
            <p:spPr>
              <a:xfrm flipV="1">
                <a:off x="3407229" y="5793921"/>
                <a:ext cx="228600" cy="228600"/>
              </a:xfrm>
              <a:prstGeom prst="rect">
                <a:avLst/>
              </a:prstGeom>
              <a:pattFill prst="ltUpDiag">
                <a:fgClr>
                  <a:schemeClr val="accent4"/>
                </a:fgClr>
                <a:bgClr>
                  <a:schemeClr val="bg1"/>
                </a:bgClr>
              </a:patt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29" name="Rectangle 128"/>
              <p:cNvSpPr/>
              <p:nvPr/>
            </p:nvSpPr>
            <p:spPr>
              <a:xfrm flipV="1">
                <a:off x="3635829" y="5793921"/>
                <a:ext cx="228600" cy="228600"/>
              </a:xfrm>
              <a:prstGeom prst="rect">
                <a:avLst/>
              </a:prstGeom>
              <a:pattFill prst="ltUpDiag">
                <a:fgClr>
                  <a:schemeClr val="accent4"/>
                </a:fgClr>
                <a:bgClr>
                  <a:schemeClr val="bg1"/>
                </a:bgClr>
              </a:patt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grpSp>
        <p:grpSp>
          <p:nvGrpSpPr>
            <p:cNvPr id="118" name="Group 117"/>
            <p:cNvGrpSpPr/>
            <p:nvPr/>
          </p:nvGrpSpPr>
          <p:grpSpPr>
            <a:xfrm flipV="1">
              <a:off x="1819285" y="3286570"/>
              <a:ext cx="1541717" cy="192715"/>
              <a:chOff x="1654629" y="3581400"/>
              <a:chExt cx="3657600" cy="457200"/>
            </a:xfrm>
          </p:grpSpPr>
          <p:sp>
            <p:nvSpPr>
              <p:cNvPr id="130" name="Rectangle 129"/>
              <p:cNvSpPr/>
              <p:nvPr/>
            </p:nvSpPr>
            <p:spPr>
              <a:xfrm>
                <a:off x="16546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31" name="Rectangle 130"/>
              <p:cNvSpPr/>
              <p:nvPr/>
            </p:nvSpPr>
            <p:spPr>
              <a:xfrm>
                <a:off x="21118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32" name="Rectangle 131"/>
              <p:cNvSpPr/>
              <p:nvPr/>
            </p:nvSpPr>
            <p:spPr>
              <a:xfrm>
                <a:off x="25690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33" name="Rectangle 132"/>
              <p:cNvSpPr/>
              <p:nvPr/>
            </p:nvSpPr>
            <p:spPr>
              <a:xfrm>
                <a:off x="30262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34" name="Rectangle 133"/>
              <p:cNvSpPr/>
              <p:nvPr/>
            </p:nvSpPr>
            <p:spPr>
              <a:xfrm>
                <a:off x="34834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35" name="Rectangle 134"/>
              <p:cNvSpPr/>
              <p:nvPr/>
            </p:nvSpPr>
            <p:spPr>
              <a:xfrm>
                <a:off x="39406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36" name="Rectangle 135"/>
              <p:cNvSpPr/>
              <p:nvPr/>
            </p:nvSpPr>
            <p:spPr>
              <a:xfrm>
                <a:off x="43978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137" name="Rectangle 136"/>
              <p:cNvSpPr/>
              <p:nvPr/>
            </p:nvSpPr>
            <p:spPr>
              <a:xfrm>
                <a:off x="4855029" y="3581400"/>
                <a:ext cx="457200" cy="457200"/>
              </a:xfrm>
              <a:prstGeom prst="rect">
                <a:avLst/>
              </a:prstGeom>
              <a:noFill/>
              <a:ln w="28575" cap="rnd" cmpd="sng">
                <a:solidFill>
                  <a:schemeClr val="tx1"/>
                </a:solidFill>
                <a:prstDash val="solid"/>
                <a:miter lim="800000"/>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grpSp>
        <p:cxnSp>
          <p:nvCxnSpPr>
            <p:cNvPr id="150" name="Straight Arrow Connector 149"/>
            <p:cNvCxnSpPr/>
            <p:nvPr/>
          </p:nvCxnSpPr>
          <p:spPr>
            <a:xfrm rot="5400000">
              <a:off x="2333191" y="4605777"/>
              <a:ext cx="513906"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385761" y="3902123"/>
              <a:ext cx="408766" cy="492443"/>
            </a:xfrm>
            <a:prstGeom prst="rect">
              <a:avLst/>
            </a:prstGeom>
            <a:noFill/>
          </p:spPr>
          <p:txBody>
            <a:bodyPr wrap="none" lIns="0" tIns="0" rIns="0" bIns="0" rtlCol="0" anchor="ctr" anchorCtr="0">
              <a:spAutoFit/>
            </a:bodyPr>
            <a:lstStyle/>
            <a:p>
              <a:pPr algn="ctr"/>
              <a:r>
                <a:rPr lang="en-US" sz="3200" dirty="0" smtClean="0">
                  <a:solidFill>
                    <a:schemeClr val="tx1"/>
                  </a:solidFill>
                  <a:latin typeface="Cambria"/>
                </a:rPr>
                <a:t>⊕</a:t>
              </a:r>
              <a:endParaRPr lang="en-US" sz="3200" dirty="0" smtClean="0">
                <a:solidFill>
                  <a:schemeClr val="tx1"/>
                </a:solidFill>
              </a:endParaRPr>
            </a:p>
          </p:txBody>
        </p:sp>
        <p:grpSp>
          <p:nvGrpSpPr>
            <p:cNvPr id="35" name="Group 34"/>
            <p:cNvGrpSpPr/>
            <p:nvPr/>
          </p:nvGrpSpPr>
          <p:grpSpPr>
            <a:xfrm>
              <a:off x="2590144" y="4170646"/>
              <a:ext cx="2594902" cy="1605789"/>
              <a:chOff x="2590144" y="4170646"/>
              <a:chExt cx="2594902" cy="1605789"/>
            </a:xfrm>
          </p:grpSpPr>
          <p:cxnSp>
            <p:nvCxnSpPr>
              <p:cNvPr id="160" name="Straight Arrow Connector 159"/>
              <p:cNvCxnSpPr/>
              <p:nvPr/>
            </p:nvCxnSpPr>
            <p:spPr>
              <a:xfrm>
                <a:off x="3361002" y="4170647"/>
                <a:ext cx="1824044" cy="0"/>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2590144" y="5776435"/>
                <a:ext cx="770858" cy="0"/>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3361002" y="4170646"/>
                <a:ext cx="0" cy="1605789"/>
              </a:xfrm>
              <a:prstGeom prst="line">
                <a:avLst/>
              </a:prstGeom>
              <a:ln w="28575" cap="rnd" cmpd="sng">
                <a:solidFill>
                  <a:schemeClr val="tx1"/>
                </a:solidFill>
                <a:miter lim="800000"/>
                <a:headEnd type="none"/>
                <a:tailEnd type="none"/>
              </a:ln>
              <a:effectLst/>
            </p:spPr>
            <p:style>
              <a:lnRef idx="2">
                <a:schemeClr val="accent1"/>
              </a:lnRef>
              <a:fillRef idx="0">
                <a:schemeClr val="accent1"/>
              </a:fillRef>
              <a:effectRef idx="1">
                <a:schemeClr val="accent1"/>
              </a:effectRef>
              <a:fontRef idx="minor">
                <a:schemeClr val="tx1"/>
              </a:fontRef>
            </p:style>
          </p:cxnSp>
        </p:grpSp>
      </p:grpSp>
      <p:sp>
        <p:nvSpPr>
          <p:cNvPr id="42" name="TextBox 41"/>
          <p:cNvSpPr txBox="1"/>
          <p:nvPr/>
        </p:nvSpPr>
        <p:spPr>
          <a:xfrm>
            <a:off x="5856547" y="3801315"/>
            <a:ext cx="2934835" cy="738664"/>
          </a:xfrm>
          <a:prstGeom prst="rect">
            <a:avLst/>
          </a:prstGeom>
          <a:noFill/>
        </p:spPr>
        <p:txBody>
          <a:bodyPr wrap="square" lIns="0" tIns="0" rIns="0" bIns="0" rtlCol="0" anchor="t" anchorCtr="0">
            <a:spAutoFit/>
          </a:bodyPr>
          <a:lstStyle/>
          <a:p>
            <a:r>
              <a:rPr lang="en-US" dirty="0" smtClean="0">
                <a:solidFill>
                  <a:schemeClr val="tx1"/>
                </a:solidFill>
                <a:latin typeface="+mn-lt"/>
              </a:rPr>
              <a:t>Cipher Block Chaining</a:t>
            </a:r>
          </a:p>
          <a:p>
            <a:r>
              <a:rPr lang="en-US" dirty="0" smtClean="0">
                <a:solidFill>
                  <a:schemeClr val="tx1"/>
                </a:solidFill>
                <a:latin typeface="+mn-lt"/>
              </a:rPr>
              <a:t>(CBC) Mode</a:t>
            </a:r>
          </a:p>
        </p:txBody>
      </p:sp>
    </p:spTree>
    <p:custDataLst>
      <p:tags r:id="rId1"/>
    </p:custDataLst>
    <p:extLst>
      <p:ext uri="{BB962C8B-B14F-4D97-AF65-F5344CB8AC3E}">
        <p14:creationId xmlns:p14="http://schemas.microsoft.com/office/powerpoint/2010/main" val="1675917789"/>
      </p:ext>
    </p:extLst>
  </p:cSld>
  <p:clrMapOvr>
    <a:masterClrMapping/>
  </p:clrMapOvr>
  <mc:AlternateContent xmlns:mc="http://schemas.openxmlformats.org/markup-compatibility/2006" xmlns:p14="http://schemas.microsoft.com/office/powerpoint/2010/main">
    <mc:Choice Requires="p14">
      <p:transition spd="slow" p14:dur="2000" advTm="13644"/>
    </mc:Choice>
    <mc:Fallback xmlns="">
      <p:transition spd="slow" advTm="136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Cipher Modes (CBC)</a:t>
            </a:r>
            <a:endParaRPr lang="en-US" dirty="0"/>
          </a:p>
        </p:txBody>
      </p:sp>
      <p:sp>
        <p:nvSpPr>
          <p:cNvPr id="7" name="Slide Number Placeholder 6"/>
          <p:cNvSpPr>
            <a:spLocks noGrp="1"/>
          </p:cNvSpPr>
          <p:nvPr>
            <p:ph type="sldNum" sz="quarter" idx="12"/>
          </p:nvPr>
        </p:nvSpPr>
        <p:spPr/>
        <p:txBody>
          <a:bodyPr/>
          <a:lstStyle/>
          <a:p>
            <a:fld id="{B747839D-A323-47F3-909F-548499399628}" type="slidenum">
              <a:rPr lang="en-US" smtClean="0"/>
              <a:t>56</a:t>
            </a:fld>
            <a:endParaRPr lang="en-US" dirty="0"/>
          </a:p>
        </p:txBody>
      </p:sp>
      <p:grpSp>
        <p:nvGrpSpPr>
          <p:cNvPr id="14" name="Group 13"/>
          <p:cNvGrpSpPr/>
          <p:nvPr/>
        </p:nvGrpSpPr>
        <p:grpSpPr>
          <a:xfrm>
            <a:off x="5027926" y="1873833"/>
            <a:ext cx="2325958" cy="3116872"/>
            <a:chOff x="3438654" y="1566571"/>
            <a:chExt cx="2325958" cy="3116872"/>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4467" y="1566571"/>
              <a:ext cx="2074332" cy="2286000"/>
            </a:xfrm>
            <a:prstGeom prst="rect">
              <a:avLst/>
            </a:prstGeom>
          </p:spPr>
        </p:pic>
        <p:sp>
          <p:nvSpPr>
            <p:cNvPr id="12" name="TextBox 11"/>
            <p:cNvSpPr txBox="1"/>
            <p:nvPr/>
          </p:nvSpPr>
          <p:spPr>
            <a:xfrm>
              <a:off x="3438654" y="4191000"/>
              <a:ext cx="2325958" cy="492443"/>
            </a:xfrm>
            <a:prstGeom prst="rect">
              <a:avLst/>
            </a:prstGeom>
            <a:noFill/>
          </p:spPr>
          <p:txBody>
            <a:bodyPr wrap="none" lIns="0" tIns="0" rIns="0" bIns="0" rtlCol="0" anchor="t" anchorCtr="0">
              <a:spAutoFit/>
            </a:bodyPr>
            <a:lstStyle/>
            <a:p>
              <a:r>
                <a:rPr lang="en-US" sz="3200" dirty="0" smtClean="0">
                  <a:solidFill>
                    <a:schemeClr val="tx1"/>
                  </a:solidFill>
                  <a:latin typeface="Cambria" pitchFamily="18" charset="0"/>
                </a:rPr>
                <a:t>AES128/CBC</a:t>
              </a:r>
            </a:p>
          </p:txBody>
        </p:sp>
      </p:grpSp>
      <p:grpSp>
        <p:nvGrpSpPr>
          <p:cNvPr id="16" name="Group 15"/>
          <p:cNvGrpSpPr/>
          <p:nvPr/>
        </p:nvGrpSpPr>
        <p:grpSpPr>
          <a:xfrm>
            <a:off x="1790116" y="1867295"/>
            <a:ext cx="2074333" cy="3123410"/>
            <a:chOff x="1465091" y="1560033"/>
            <a:chExt cx="2074333" cy="3123410"/>
          </a:xfrm>
        </p:grpSpPr>
        <p:pic>
          <p:nvPicPr>
            <p:cNvPr id="17"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5091" y="1560033"/>
              <a:ext cx="2074333" cy="2286000"/>
            </a:xfrm>
            <a:prstGeom prst="rect">
              <a:avLst/>
            </a:prstGeom>
          </p:spPr>
        </p:pic>
        <p:sp>
          <p:nvSpPr>
            <p:cNvPr id="18" name="TextBox 17"/>
            <p:cNvSpPr txBox="1"/>
            <p:nvPr/>
          </p:nvSpPr>
          <p:spPr>
            <a:xfrm>
              <a:off x="1723390" y="4191000"/>
              <a:ext cx="1557734" cy="492443"/>
            </a:xfrm>
            <a:prstGeom prst="rect">
              <a:avLst/>
            </a:prstGeom>
            <a:noFill/>
          </p:spPr>
          <p:txBody>
            <a:bodyPr wrap="none" lIns="0" tIns="0" rIns="0" bIns="0" rtlCol="0" anchor="t" anchorCtr="0">
              <a:spAutoFit/>
            </a:bodyPr>
            <a:lstStyle/>
            <a:p>
              <a:r>
                <a:rPr lang="en-US" sz="3200" dirty="0" smtClean="0">
                  <a:solidFill>
                    <a:schemeClr val="tx1"/>
                  </a:solidFill>
                  <a:latin typeface="Cambria" pitchFamily="18" charset="0"/>
                </a:rPr>
                <a:t>Plaintext</a:t>
              </a:r>
            </a:p>
          </p:txBody>
        </p:sp>
      </p:grpSp>
    </p:spTree>
    <p:custDataLst>
      <p:tags r:id="rId1"/>
    </p:custDataLst>
    <p:extLst>
      <p:ext uri="{BB962C8B-B14F-4D97-AF65-F5344CB8AC3E}">
        <p14:creationId xmlns:p14="http://schemas.microsoft.com/office/powerpoint/2010/main" val="757707705"/>
      </p:ext>
    </p:extLst>
  </p:cSld>
  <p:clrMapOvr>
    <a:masterClrMapping/>
  </p:clrMapOvr>
  <mc:AlternateContent xmlns:mc="http://schemas.openxmlformats.org/markup-compatibility/2006" xmlns:p14="http://schemas.microsoft.com/office/powerpoint/2010/main">
    <mc:Choice Requires="p14">
      <p:transition spd="slow" p14:dur="2000" advTm="18502"/>
    </mc:Choice>
    <mc:Fallback xmlns="">
      <p:transition spd="slow" advTm="185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Crypto APIs in Android</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Cryptographic service providers (CSP) are interfaces to:</a:t>
            </a:r>
          </a:p>
          <a:p>
            <a:pPr lvl="1"/>
            <a:r>
              <a:rPr lang="en-US" dirty="0" smtClean="0"/>
              <a:t>(A-) symmetric crypto</a:t>
            </a:r>
          </a:p>
          <a:p>
            <a:pPr lvl="1"/>
            <a:r>
              <a:rPr lang="en-US" dirty="0" smtClean="0"/>
              <a:t>MAC algorithms</a:t>
            </a:r>
          </a:p>
          <a:p>
            <a:pPr lvl="1"/>
            <a:r>
              <a:rPr lang="en-US" dirty="0" smtClean="0"/>
              <a:t>Key generation</a:t>
            </a:r>
          </a:p>
          <a:p>
            <a:pPr lvl="1"/>
            <a:r>
              <a:rPr lang="en-US" dirty="0" smtClean="0"/>
              <a:t>TLS, </a:t>
            </a:r>
            <a:r>
              <a:rPr lang="en-US" dirty="0" err="1" smtClean="0"/>
              <a:t>OpenPGP</a:t>
            </a:r>
            <a:r>
              <a:rPr lang="en-US" dirty="0" smtClean="0"/>
              <a:t>, etc.</a:t>
            </a:r>
          </a:p>
          <a:p>
            <a:pPr marL="0" indent="0">
              <a:buNone/>
            </a:pPr>
            <a:r>
              <a:rPr lang="en-US" dirty="0" smtClean="0"/>
              <a:t>Android uses BouncyCastle as CSP</a:t>
            </a:r>
          </a:p>
          <a:p>
            <a:pPr marL="0" indent="0">
              <a:buNone/>
            </a:pPr>
            <a:r>
              <a:rPr lang="en-US" dirty="0" smtClean="0"/>
              <a:t>BouncyCastle is compatible to Java Sun JCP</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57</a:t>
            </a:fld>
            <a:endParaRPr lang="en-US"/>
          </a:p>
        </p:txBody>
      </p:sp>
    </p:spTree>
    <p:extLst>
      <p:ext uri="{BB962C8B-B14F-4D97-AF65-F5344CB8AC3E}">
        <p14:creationId xmlns:p14="http://schemas.microsoft.com/office/powerpoint/2010/main" val="2563290234"/>
      </p:ext>
    </p:extLst>
  </p:cSld>
  <p:clrMapOvr>
    <a:masterClrMapping/>
  </p:clrMapOvr>
  <mc:AlternateContent xmlns:mc="http://schemas.openxmlformats.org/markup-compatibility/2006" xmlns:p14="http://schemas.microsoft.com/office/powerpoint/2010/main">
    <mc:Choice Requires="p14">
      <p:transition spd="slow" p14:dur="2000" advTm="72909"/>
    </mc:Choice>
    <mc:Fallback xmlns="">
      <p:transition spd="slow" advTm="72909"/>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Commonly Used Crypto Primitives</a:t>
            </a:r>
            <a:endParaRPr lang="en-US" dirty="0"/>
          </a:p>
        </p:txBody>
      </p:sp>
      <p:sp>
        <p:nvSpPr>
          <p:cNvPr id="3" name="Content Placeholder 2"/>
          <p:cNvSpPr>
            <a:spLocks noGrp="1"/>
          </p:cNvSpPr>
          <p:nvPr>
            <p:ph idx="1"/>
          </p:nvPr>
        </p:nvSpPr>
        <p:spPr/>
        <p:txBody>
          <a:bodyPr>
            <a:normAutofit fontScale="92500" lnSpcReduction="10000"/>
          </a:bodyPr>
          <a:lstStyle/>
          <a:p>
            <a:pPr marL="0" indent="0">
              <a:lnSpc>
                <a:spcPct val="150000"/>
              </a:lnSpc>
              <a:buNone/>
            </a:pPr>
            <a:r>
              <a:rPr lang="en-US" b="1" dirty="0" smtClean="0"/>
              <a:t>Symmetric encryption </a:t>
            </a:r>
            <a:r>
              <a:rPr lang="en-US" b="1" dirty="0"/>
              <a:t>s</a:t>
            </a:r>
            <a:r>
              <a:rPr lang="en-US" b="1" dirty="0" smtClean="0"/>
              <a:t>chemes</a:t>
            </a:r>
          </a:p>
          <a:p>
            <a:pPr marL="342900" lvl="1" indent="0">
              <a:lnSpc>
                <a:spcPct val="150000"/>
              </a:lnSpc>
              <a:buNone/>
            </a:pPr>
            <a:r>
              <a:rPr lang="en-US" dirty="0" smtClean="0"/>
              <a:t>Block ciphers: AES/[3]DES</a:t>
            </a:r>
          </a:p>
          <a:p>
            <a:pPr marL="342900" lvl="1" indent="0">
              <a:lnSpc>
                <a:spcPct val="150000"/>
              </a:lnSpc>
              <a:buNone/>
            </a:pPr>
            <a:r>
              <a:rPr lang="en-US" dirty="0" smtClean="0"/>
              <a:t>Encryption modes: ECB/CBC/CTR</a:t>
            </a:r>
          </a:p>
          <a:p>
            <a:pPr marL="0" indent="0">
              <a:lnSpc>
                <a:spcPct val="150000"/>
              </a:lnSpc>
              <a:buNone/>
            </a:pPr>
            <a:r>
              <a:rPr lang="en-US" b="1" dirty="0" smtClean="0"/>
              <a:t>Password-based encryption</a:t>
            </a:r>
          </a:p>
          <a:p>
            <a:pPr marL="342900" lvl="1" indent="0">
              <a:lnSpc>
                <a:spcPct val="150000"/>
              </a:lnSpc>
              <a:buNone/>
            </a:pPr>
            <a:r>
              <a:rPr lang="en-US" dirty="0" smtClean="0"/>
              <a:t>Deriving key material from user passwords</a:t>
            </a:r>
          </a:p>
          <a:p>
            <a:pPr marL="0" indent="0">
              <a:lnSpc>
                <a:spcPct val="150000"/>
              </a:lnSpc>
              <a:buNone/>
            </a:pPr>
            <a:r>
              <a:rPr lang="en-US" b="1" dirty="0" smtClean="0"/>
              <a:t>Pseudo random number generators</a:t>
            </a:r>
          </a:p>
          <a:p>
            <a:pPr marL="342900" lvl="1" indent="0">
              <a:lnSpc>
                <a:spcPct val="150000"/>
              </a:lnSpc>
              <a:buNone/>
            </a:pPr>
            <a:r>
              <a:rPr lang="en-US" dirty="0" smtClean="0"/>
              <a:t>Random seed</a:t>
            </a:r>
          </a:p>
        </p:txBody>
      </p:sp>
      <p:sp>
        <p:nvSpPr>
          <p:cNvPr id="4" name="Slide Number Placeholder 3"/>
          <p:cNvSpPr>
            <a:spLocks noGrp="1"/>
          </p:cNvSpPr>
          <p:nvPr>
            <p:ph type="sldNum" sz="quarter" idx="12"/>
          </p:nvPr>
        </p:nvSpPr>
        <p:spPr/>
        <p:txBody>
          <a:bodyPr/>
          <a:lstStyle/>
          <a:p>
            <a:fld id="{B747839D-A323-47F3-909F-548499399628}" type="slidenum">
              <a:rPr lang="en-US" smtClean="0"/>
              <a:t>58</a:t>
            </a:fld>
            <a:endParaRPr lang="en-US"/>
          </a:p>
        </p:txBody>
      </p:sp>
      <p:sp>
        <p:nvSpPr>
          <p:cNvPr id="5" name="Rounded Rectangle 4"/>
          <p:cNvSpPr/>
          <p:nvPr/>
        </p:nvSpPr>
        <p:spPr>
          <a:xfrm>
            <a:off x="7391400" y="1524000"/>
            <a:ext cx="1447800" cy="4572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sz="2400" dirty="0" smtClean="0">
                <a:solidFill>
                  <a:schemeClr val="bg1"/>
                </a:solidFill>
              </a:rPr>
              <a:t>IND-CPA</a:t>
            </a:r>
          </a:p>
        </p:txBody>
      </p:sp>
      <p:sp>
        <p:nvSpPr>
          <p:cNvPr id="8" name="Rounded Rectangle 7"/>
          <p:cNvSpPr/>
          <p:nvPr/>
        </p:nvSpPr>
        <p:spPr>
          <a:xfrm>
            <a:off x="6096000" y="3573462"/>
            <a:ext cx="2743200" cy="4572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sz="2400" dirty="0" smtClean="0">
                <a:solidFill>
                  <a:schemeClr val="bg1"/>
                </a:solidFill>
              </a:rPr>
              <a:t>Cracking resistance</a:t>
            </a:r>
          </a:p>
        </p:txBody>
      </p:sp>
      <p:sp>
        <p:nvSpPr>
          <p:cNvPr id="10" name="Rounded Rectangle 9"/>
          <p:cNvSpPr/>
          <p:nvPr/>
        </p:nvSpPr>
        <p:spPr>
          <a:xfrm>
            <a:off x="7010400" y="4876800"/>
            <a:ext cx="1828800" cy="4572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sz="2400" dirty="0" smtClean="0">
                <a:solidFill>
                  <a:schemeClr val="bg1"/>
                </a:solidFill>
              </a:rPr>
              <a:t>Secure seed</a:t>
            </a:r>
          </a:p>
        </p:txBody>
      </p:sp>
    </p:spTree>
    <p:extLst>
      <p:ext uri="{BB962C8B-B14F-4D97-AF65-F5344CB8AC3E}">
        <p14:creationId xmlns:p14="http://schemas.microsoft.com/office/powerpoint/2010/main" val="4105712401"/>
      </p:ext>
    </p:extLst>
  </p:cSld>
  <p:clrMapOvr>
    <a:masterClrMapping/>
  </p:clrMapOvr>
  <mc:AlternateContent xmlns:mc="http://schemas.openxmlformats.org/markup-compatibility/2006" xmlns:p14="http://schemas.microsoft.com/office/powerpoint/2010/main">
    <mc:Choice Requires="p14">
      <p:transition spd="slow" p14:dur="2000" advTm="65164"/>
    </mc:Choice>
    <mc:Fallback xmlns="">
      <p:transition spd="slow" advTm="651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Rules</a:t>
            </a:r>
            <a:endParaRPr lang="en-US" dirty="0"/>
          </a:p>
        </p:txBody>
      </p:sp>
      <p:sp>
        <p:nvSpPr>
          <p:cNvPr id="3" name="Content Placeholder 2"/>
          <p:cNvSpPr>
            <a:spLocks noGrp="1"/>
          </p:cNvSpPr>
          <p:nvPr>
            <p:ph idx="1"/>
          </p:nvPr>
        </p:nvSpPr>
        <p:spPr/>
        <p:txBody>
          <a:bodyPr>
            <a:normAutofit/>
          </a:bodyPr>
          <a:lstStyle/>
          <a:p>
            <a:pPr marL="514350" indent="-514350">
              <a:lnSpc>
                <a:spcPct val="150000"/>
              </a:lnSpc>
              <a:buFont typeface="+mj-lt"/>
              <a:buAutoNum type="arabicParenR"/>
            </a:pPr>
            <a:r>
              <a:rPr lang="en-US" sz="2800" dirty="0" smtClean="0"/>
              <a:t>Do not use ECB mode for encryption</a:t>
            </a:r>
          </a:p>
          <a:p>
            <a:pPr marL="514350" indent="-514350">
              <a:lnSpc>
                <a:spcPct val="150000"/>
              </a:lnSpc>
              <a:buFont typeface="+mj-lt"/>
              <a:buAutoNum type="arabicParenR"/>
            </a:pPr>
            <a:r>
              <a:rPr lang="en-US" sz="2800" dirty="0" smtClean="0"/>
              <a:t>Do not use a static IV for CBC mode</a:t>
            </a:r>
          </a:p>
          <a:p>
            <a:pPr marL="514350" indent="-514350">
              <a:lnSpc>
                <a:spcPct val="150000"/>
              </a:lnSpc>
              <a:buFont typeface="+mj-lt"/>
              <a:buAutoNum type="arabicParenR"/>
            </a:pPr>
            <a:r>
              <a:rPr lang="en-US" sz="2800" dirty="0" smtClean="0"/>
              <a:t>Do not use constant symmetric encryption keys</a:t>
            </a:r>
          </a:p>
          <a:p>
            <a:pPr marL="514350" indent="-514350">
              <a:lnSpc>
                <a:spcPct val="150000"/>
              </a:lnSpc>
              <a:buFont typeface="+mj-lt"/>
              <a:buAutoNum type="arabicParenR"/>
            </a:pPr>
            <a:r>
              <a:rPr lang="en-US" sz="2800" dirty="0" smtClean="0"/>
              <a:t>Do not use constant salts for PBE</a:t>
            </a:r>
          </a:p>
          <a:p>
            <a:pPr marL="514350" indent="-514350">
              <a:lnSpc>
                <a:spcPct val="150000"/>
              </a:lnSpc>
              <a:buFont typeface="+mj-lt"/>
              <a:buAutoNum type="arabicParenR"/>
            </a:pPr>
            <a:r>
              <a:rPr lang="en-US" sz="2800" dirty="0" smtClean="0"/>
              <a:t>Do not use fewer than 1,000 iterations for PBE</a:t>
            </a:r>
          </a:p>
          <a:p>
            <a:pPr marL="514350" indent="-514350">
              <a:lnSpc>
                <a:spcPct val="150000"/>
              </a:lnSpc>
              <a:buFont typeface="+mj-lt"/>
              <a:buAutoNum type="arabicParenR"/>
            </a:pPr>
            <a:r>
              <a:rPr lang="en-US" sz="2800" dirty="0" smtClean="0"/>
              <a:t>Do not use static seeds to seed </a:t>
            </a:r>
            <a:r>
              <a:rPr lang="en-US" sz="2400" dirty="0" err="1" smtClean="0">
                <a:latin typeface="Consolas" pitchFamily="49" charset="0"/>
                <a:cs typeface="Consolas" pitchFamily="49" charset="0"/>
              </a:rPr>
              <a:t>SecureRandom</a:t>
            </a:r>
            <a:r>
              <a:rPr lang="en-US" sz="2400" dirty="0" smtClean="0">
                <a:latin typeface="Consolas" pitchFamily="49" charset="0"/>
                <a:cs typeface="Consolas" pitchFamily="49" charset="0"/>
              </a:rPr>
              <a:t>()</a:t>
            </a:r>
            <a:endParaRPr lang="en-US" sz="2800" dirty="0">
              <a:latin typeface="Consolas" pitchFamily="49" charset="0"/>
              <a:cs typeface="Consolas" pitchFamily="49" charset="0"/>
            </a:endParaRPr>
          </a:p>
        </p:txBody>
      </p:sp>
      <p:sp>
        <p:nvSpPr>
          <p:cNvPr id="4" name="Slide Number Placeholder 3"/>
          <p:cNvSpPr>
            <a:spLocks noGrp="1"/>
          </p:cNvSpPr>
          <p:nvPr>
            <p:ph type="sldNum" sz="quarter" idx="12"/>
          </p:nvPr>
        </p:nvSpPr>
        <p:spPr/>
        <p:txBody>
          <a:bodyPr/>
          <a:lstStyle/>
          <a:p>
            <a:fld id="{B747839D-A323-47F3-909F-548499399628}" type="slidenum">
              <a:rPr lang="en-US" smtClean="0"/>
              <a:t>59</a:t>
            </a:fld>
            <a:endParaRPr lang="en-US"/>
          </a:p>
        </p:txBody>
      </p:sp>
    </p:spTree>
    <p:extLst>
      <p:ext uri="{BB962C8B-B14F-4D97-AF65-F5344CB8AC3E}">
        <p14:creationId xmlns:p14="http://schemas.microsoft.com/office/powerpoint/2010/main" val="3986472954"/>
      </p:ext>
    </p:extLst>
  </p:cSld>
  <p:clrMapOvr>
    <a:masterClrMapping/>
  </p:clrMapOvr>
  <mc:AlternateContent xmlns:mc="http://schemas.openxmlformats.org/markup-compatibility/2006" xmlns:p14="http://schemas.microsoft.com/office/powerpoint/2010/main">
    <mc:Choice Requires="p14">
      <p:transition spd="slow" p14:dur="2000" advTm="103772"/>
    </mc:Choice>
    <mc:Fallback xmlns="">
      <p:transition spd="slow" advTm="10377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47839D-A323-47F3-909F-548499399628}" type="slidenum">
              <a:rPr lang="en-US" smtClean="0"/>
              <a:t>6</a:t>
            </a:fld>
            <a:endParaRPr lang="en-US" dirty="0"/>
          </a:p>
        </p:txBody>
      </p:sp>
      <p:sp>
        <p:nvSpPr>
          <p:cNvPr id="8" name="TextBox 7"/>
          <p:cNvSpPr txBox="1"/>
          <p:nvPr/>
        </p:nvSpPr>
        <p:spPr>
          <a:xfrm>
            <a:off x="697434" y="2074783"/>
            <a:ext cx="7749133" cy="2031325"/>
          </a:xfrm>
          <a:prstGeom prst="rect">
            <a:avLst/>
          </a:prstGeom>
          <a:noFill/>
        </p:spPr>
        <p:txBody>
          <a:bodyPr wrap="square" lIns="0" tIns="0" rIns="0" bIns="0" rtlCol="0" anchor="t" anchorCtr="0">
            <a:spAutoFit/>
          </a:bodyPr>
          <a:lstStyle/>
          <a:p>
            <a:pPr algn="ctr"/>
            <a:r>
              <a:rPr lang="en-US" sz="4400" dirty="0" smtClean="0">
                <a:solidFill>
                  <a:schemeClr val="tx1"/>
                </a:solidFill>
                <a:latin typeface="+mn-lt"/>
              </a:rPr>
              <a:t>My Vision:</a:t>
            </a:r>
          </a:p>
          <a:p>
            <a:pPr algn="ctr"/>
            <a:r>
              <a:rPr lang="en-US" sz="4400" dirty="0" smtClean="0">
                <a:solidFill>
                  <a:schemeClr val="tx1"/>
                </a:solidFill>
                <a:latin typeface="+mn-lt"/>
              </a:rPr>
              <a:t>Automatically assess the security </a:t>
            </a:r>
            <a:r>
              <a:rPr lang="en-US" sz="4400" dirty="0">
                <a:solidFill>
                  <a:schemeClr val="tx1"/>
                </a:solidFill>
                <a:latin typeface="+mn-lt"/>
              </a:rPr>
              <a:t>of </a:t>
            </a:r>
            <a:r>
              <a:rPr lang="en-US" sz="4400" dirty="0" smtClean="0">
                <a:solidFill>
                  <a:schemeClr val="tx1"/>
                </a:solidFill>
                <a:latin typeface="+mn-lt"/>
              </a:rPr>
              <a:t>mobile applications.</a:t>
            </a:r>
            <a:endParaRPr lang="en-US" sz="4400" dirty="0">
              <a:solidFill>
                <a:schemeClr val="tx1"/>
              </a:solidFill>
              <a:latin typeface="+mn-lt"/>
            </a:endParaRPr>
          </a:p>
        </p:txBody>
      </p:sp>
    </p:spTree>
    <p:extLst>
      <p:ext uri="{BB962C8B-B14F-4D97-AF65-F5344CB8AC3E}">
        <p14:creationId xmlns:p14="http://schemas.microsoft.com/office/powerpoint/2010/main" val="3989191138"/>
      </p:ext>
    </p:extLst>
  </p:cSld>
  <p:clrMapOvr>
    <a:masterClrMapping/>
  </p:clrMapOvr>
  <mc:AlternateContent xmlns:mc="http://schemas.openxmlformats.org/markup-compatibility/2006" xmlns:p14="http://schemas.microsoft.com/office/powerpoint/2010/main">
    <mc:Choice Requires="p14">
      <p:transition spd="slow" p14:dur="2000" advTm="60335"/>
    </mc:Choice>
    <mc:Fallback xmlns="">
      <p:transition spd="slow" advTm="60335"/>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Cryptolint</a:t>
            </a:r>
            <a:endParaRPr lang="en-US" dirty="0"/>
          </a:p>
        </p:txBody>
      </p:sp>
      <p:sp>
        <p:nvSpPr>
          <p:cNvPr id="3" name="Content Placeholder 2"/>
          <p:cNvSpPr>
            <a:spLocks noGrp="1"/>
          </p:cNvSpPr>
          <p:nvPr>
            <p:ph idx="1"/>
          </p:nvPr>
        </p:nvSpPr>
        <p:spPr>
          <a:xfrm>
            <a:off x="457200" y="1570037"/>
            <a:ext cx="8458200" cy="4754563"/>
          </a:xfrm>
        </p:spPr>
        <p:txBody>
          <a:bodyPr/>
          <a:lstStyle/>
          <a:p>
            <a:pPr marL="0" indent="0">
              <a:buNone/>
            </a:pPr>
            <a:r>
              <a:rPr lang="en-US" b="1" dirty="0" smtClean="0"/>
              <a:t>Static program analysis techniques</a:t>
            </a:r>
          </a:p>
          <a:p>
            <a:pPr marL="857250" lvl="1" indent="-514350">
              <a:buFont typeface="+mj-lt"/>
              <a:buAutoNum type="arabicPeriod"/>
            </a:pPr>
            <a:r>
              <a:rPr lang="en-US" dirty="0" smtClean="0"/>
              <a:t>Extract a super control flow graph from app</a:t>
            </a:r>
          </a:p>
          <a:p>
            <a:pPr marL="857250" lvl="1" indent="-514350">
              <a:buFont typeface="+mj-lt"/>
              <a:buAutoNum type="arabicPeriod"/>
            </a:pPr>
            <a:r>
              <a:rPr lang="en-US" dirty="0" smtClean="0"/>
              <a:t>Identify calls to cryptographic APIs</a:t>
            </a:r>
          </a:p>
          <a:p>
            <a:pPr marL="857250" lvl="1" indent="-514350">
              <a:buFont typeface="+mj-lt"/>
              <a:buAutoNum type="arabicPeriod"/>
            </a:pPr>
            <a:r>
              <a:rPr lang="en-US" dirty="0" smtClean="0"/>
              <a:t>Static backward slicing to evaluate security rules</a:t>
            </a:r>
          </a:p>
          <a:p>
            <a:endParaRPr lang="en-US" dirty="0"/>
          </a:p>
        </p:txBody>
      </p:sp>
      <p:sp>
        <p:nvSpPr>
          <p:cNvPr id="5" name="Slide Number Placeholder 4"/>
          <p:cNvSpPr>
            <a:spLocks noGrp="1"/>
          </p:cNvSpPr>
          <p:nvPr>
            <p:ph type="sldNum" sz="quarter" idx="12"/>
          </p:nvPr>
        </p:nvSpPr>
        <p:spPr/>
        <p:txBody>
          <a:bodyPr/>
          <a:lstStyle/>
          <a:p>
            <a:fld id="{B747839D-A323-47F3-909F-548499399628}" type="slidenum">
              <a:rPr lang="en-US" smtClean="0"/>
              <a:t>60</a:t>
            </a:fld>
            <a:endParaRPr lang="en-US" dirty="0"/>
          </a:p>
        </p:txBody>
      </p:sp>
      <p:sp>
        <p:nvSpPr>
          <p:cNvPr id="6" name="Rounded Rectangle 5"/>
          <p:cNvSpPr/>
          <p:nvPr/>
        </p:nvSpPr>
        <p:spPr>
          <a:xfrm>
            <a:off x="1257300" y="4419600"/>
            <a:ext cx="6629400" cy="12192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sz="2800" dirty="0" smtClean="0"/>
              <a:t>Automatically detect if developers do not use crypto correctly!</a:t>
            </a:r>
            <a:endParaRPr lang="en-US" sz="2800" dirty="0"/>
          </a:p>
        </p:txBody>
      </p:sp>
    </p:spTree>
    <p:custDataLst>
      <p:tags r:id="rId1"/>
    </p:custDataLst>
    <p:extLst>
      <p:ext uri="{BB962C8B-B14F-4D97-AF65-F5344CB8AC3E}">
        <p14:creationId xmlns:p14="http://schemas.microsoft.com/office/powerpoint/2010/main" val="2412163194"/>
      </p:ext>
    </p:extLst>
  </p:cSld>
  <p:clrMapOvr>
    <a:masterClrMapping/>
  </p:clrMapOvr>
  <mc:AlternateContent xmlns:mc="http://schemas.openxmlformats.org/markup-compatibility/2006" xmlns:p14="http://schemas.microsoft.com/office/powerpoint/2010/main">
    <mc:Choice Requires="p14">
      <p:transition spd="slow" p14:dur="2000" advTm="98350"/>
    </mc:Choice>
    <mc:Fallback xmlns="">
      <p:transition spd="slow" advTm="983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Static </a:t>
            </a:r>
            <a:r>
              <a:rPr lang="en-US" dirty="0"/>
              <a:t>Program Slicing [</a:t>
            </a:r>
            <a:r>
              <a:rPr lang="en-US" dirty="0" smtClean="0"/>
              <a:t>Weiser ‘81]</a:t>
            </a:r>
            <a:endParaRPr lang="en-US" dirty="0"/>
          </a:p>
        </p:txBody>
      </p:sp>
      <p:sp>
        <p:nvSpPr>
          <p:cNvPr id="3" name="Content Placeholder 2"/>
          <p:cNvSpPr>
            <a:spLocks noGrp="1"/>
          </p:cNvSpPr>
          <p:nvPr>
            <p:ph idx="1"/>
          </p:nvPr>
        </p:nvSpPr>
        <p:spPr>
          <a:xfrm>
            <a:off x="457200" y="1570037"/>
            <a:ext cx="8458200" cy="4754563"/>
          </a:xfrm>
        </p:spPr>
        <p:txBody>
          <a:bodyPr/>
          <a:lstStyle/>
          <a:p>
            <a:pPr marL="0" indent="0">
              <a:lnSpc>
                <a:spcPct val="150000"/>
              </a:lnSpc>
              <a:buNone/>
            </a:pPr>
            <a:r>
              <a:rPr lang="de-AT" b="1" dirty="0" smtClean="0"/>
              <a:t>Slicing criterion:</a:t>
            </a:r>
            <a:endParaRPr lang="en-US" dirty="0" smtClean="0"/>
          </a:p>
          <a:p>
            <a:pPr marL="342900" lvl="1" indent="0">
              <a:lnSpc>
                <a:spcPct val="150000"/>
              </a:lnSpc>
              <a:buNone/>
            </a:pPr>
            <a:r>
              <a:rPr lang="de-AT" dirty="0" smtClean="0"/>
              <a:t>Program point </a:t>
            </a:r>
            <a:r>
              <a:rPr lang="de-AT" b="1" dirty="0" smtClean="0">
                <a:solidFill>
                  <a:schemeClr val="tx2"/>
                </a:solidFill>
                <a:latin typeface="Consolas" pitchFamily="49" charset="0"/>
              </a:rPr>
              <a:t>p</a:t>
            </a:r>
            <a:r>
              <a:rPr lang="de-AT" dirty="0" smtClean="0"/>
              <a:t> </a:t>
            </a:r>
            <a:r>
              <a:rPr lang="de-AT" dirty="0"/>
              <a:t>and a variable </a:t>
            </a:r>
            <a:r>
              <a:rPr lang="de-AT" b="1" dirty="0" smtClean="0">
                <a:solidFill>
                  <a:schemeClr val="tx2"/>
                </a:solidFill>
                <a:latin typeface="Consolas" pitchFamily="49" charset="0"/>
              </a:rPr>
              <a:t>x</a:t>
            </a:r>
            <a:endParaRPr lang="de-AT" b="1" dirty="0">
              <a:solidFill>
                <a:schemeClr val="tx2"/>
              </a:solidFill>
            </a:endParaRPr>
          </a:p>
          <a:p>
            <a:pPr marL="0" indent="0">
              <a:lnSpc>
                <a:spcPct val="150000"/>
              </a:lnSpc>
              <a:buNone/>
            </a:pPr>
            <a:r>
              <a:rPr lang="de-AT" b="1" dirty="0" smtClean="0"/>
              <a:t>Slice:</a:t>
            </a:r>
          </a:p>
          <a:p>
            <a:pPr marL="342900" lvl="1" indent="0">
              <a:lnSpc>
                <a:spcPct val="150000"/>
              </a:lnSpc>
              <a:buNone/>
            </a:pPr>
            <a:r>
              <a:rPr lang="de-AT" dirty="0" smtClean="0"/>
              <a:t>All </a:t>
            </a:r>
            <a:r>
              <a:rPr lang="de-AT" dirty="0"/>
              <a:t>program instructions that </a:t>
            </a:r>
            <a:r>
              <a:rPr lang="de-AT" dirty="0" smtClean="0"/>
              <a:t>might affect </a:t>
            </a:r>
            <a:r>
              <a:rPr lang="de-AT" dirty="0"/>
              <a:t>the value of </a:t>
            </a:r>
            <a:r>
              <a:rPr lang="de-AT" b="1" dirty="0">
                <a:solidFill>
                  <a:schemeClr val="tx2"/>
                </a:solidFill>
                <a:latin typeface="Consolas" pitchFamily="49" charset="0"/>
              </a:rPr>
              <a:t>x</a:t>
            </a:r>
            <a:r>
              <a:rPr lang="de-AT" dirty="0"/>
              <a:t> </a:t>
            </a:r>
            <a:r>
              <a:rPr lang="de-AT" dirty="0" smtClean="0"/>
              <a:t>at point </a:t>
            </a:r>
            <a:r>
              <a:rPr lang="de-AT" b="1" dirty="0" smtClean="0">
                <a:solidFill>
                  <a:schemeClr val="tx2"/>
                </a:solidFill>
                <a:latin typeface="Consolas" pitchFamily="49" charset="0"/>
              </a:rPr>
              <a:t>p</a:t>
            </a:r>
            <a:endParaRPr lang="de-AT" b="1" dirty="0">
              <a:solidFill>
                <a:schemeClr val="tx2"/>
              </a:solidFill>
              <a:latin typeface="Consolas" pitchFamily="49" charset="0"/>
            </a:endParaRPr>
          </a:p>
        </p:txBody>
      </p:sp>
      <p:sp>
        <p:nvSpPr>
          <p:cNvPr id="5" name="Slide Number Placeholder 4"/>
          <p:cNvSpPr>
            <a:spLocks noGrp="1"/>
          </p:cNvSpPr>
          <p:nvPr>
            <p:ph type="sldNum" sz="quarter" idx="12"/>
          </p:nvPr>
        </p:nvSpPr>
        <p:spPr/>
        <p:txBody>
          <a:bodyPr/>
          <a:lstStyle/>
          <a:p>
            <a:fld id="{B747839D-A323-47F3-909F-548499399628}" type="slidenum">
              <a:rPr lang="en-US" smtClean="0"/>
              <a:t>61</a:t>
            </a:fld>
            <a:endParaRPr lang="en-US" dirty="0"/>
          </a:p>
        </p:txBody>
      </p:sp>
    </p:spTree>
    <p:custDataLst>
      <p:tags r:id="rId1"/>
    </p:custDataLst>
    <p:extLst>
      <p:ext uri="{BB962C8B-B14F-4D97-AF65-F5344CB8AC3E}">
        <p14:creationId xmlns:p14="http://schemas.microsoft.com/office/powerpoint/2010/main" val="1676315003"/>
      </p:ext>
    </p:extLst>
  </p:cSld>
  <p:clrMapOvr>
    <a:masterClrMapping/>
  </p:clrMapOvr>
  <mc:AlternateContent xmlns:mc="http://schemas.openxmlformats.org/markup-compatibility/2006" xmlns:p14="http://schemas.microsoft.com/office/powerpoint/2010/main">
    <mc:Choice Requires="p14">
      <p:transition spd="slow" p14:dur="2000" advTm="88910"/>
    </mc:Choice>
    <mc:Fallback xmlns="">
      <p:transition spd="slow" advTm="8891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use Crypto in Android</a:t>
            </a:r>
            <a:endParaRPr lang="en-US" dirty="0"/>
          </a:p>
        </p:txBody>
      </p:sp>
      <p:sp>
        <p:nvSpPr>
          <p:cNvPr id="3" name="Content Placeholder 2"/>
          <p:cNvSpPr>
            <a:spLocks noGrp="1"/>
          </p:cNvSpPr>
          <p:nvPr>
            <p:ph idx="1"/>
          </p:nvPr>
        </p:nvSpPr>
        <p:spPr/>
        <p:txBody>
          <a:bodyPr>
            <a:normAutofit/>
          </a:bodyPr>
          <a:lstStyle/>
          <a:p>
            <a:pPr marL="342900" indent="-342900">
              <a:buNone/>
            </a:pPr>
            <a:r>
              <a:rPr lang="en-US" sz="2000" dirty="0" smtClean="0">
                <a:latin typeface="Consolas" pitchFamily="49" charset="0"/>
                <a:cs typeface="Consolas" pitchFamily="49" charset="0"/>
              </a:rPr>
              <a:t>import </a:t>
            </a:r>
            <a:r>
              <a:rPr lang="en-US" sz="2000" dirty="0" err="1" smtClean="0">
                <a:latin typeface="Consolas" pitchFamily="49" charset="0"/>
                <a:cs typeface="Consolas" pitchFamily="49" charset="0"/>
              </a:rPr>
              <a:t>javax.crypto.Cipher</a:t>
            </a:r>
            <a:r>
              <a:rPr lang="en-US" sz="2000" dirty="0" smtClean="0">
                <a:latin typeface="Consolas" pitchFamily="49" charset="0"/>
                <a:cs typeface="Consolas" pitchFamily="49" charset="0"/>
              </a:rPr>
              <a:t>;</a:t>
            </a:r>
          </a:p>
          <a:p>
            <a:pPr marL="342900" indent="-342900">
              <a:buNone/>
            </a:pPr>
            <a:r>
              <a:rPr lang="en-US" sz="2000" dirty="0" smtClean="0">
                <a:latin typeface="Consolas" pitchFamily="49" charset="0"/>
                <a:cs typeface="Consolas" pitchFamily="49" charset="0"/>
              </a:rPr>
              <a:t>import </a:t>
            </a:r>
            <a:r>
              <a:rPr lang="en-US" sz="2000" dirty="0" err="1" smtClean="0">
                <a:latin typeface="Consolas" pitchFamily="49" charset="0"/>
                <a:cs typeface="Consolas" pitchFamily="49" charset="0"/>
              </a:rPr>
              <a:t>javax.crypto.spec.IvParameterSpec</a:t>
            </a:r>
            <a:r>
              <a:rPr lang="en-US" sz="2000" dirty="0" smtClean="0">
                <a:latin typeface="Consolas" pitchFamily="49" charset="0"/>
                <a:cs typeface="Consolas" pitchFamily="49" charset="0"/>
              </a:rPr>
              <a:t>;</a:t>
            </a:r>
          </a:p>
          <a:p>
            <a:pPr marL="342900" indent="-342900">
              <a:buNone/>
            </a:pPr>
            <a:endParaRPr lang="en-US" sz="2000" dirty="0" smtClean="0">
              <a:latin typeface="Consolas" pitchFamily="49" charset="0"/>
              <a:cs typeface="Consolas" pitchFamily="49" charset="0"/>
            </a:endParaRPr>
          </a:p>
          <a:p>
            <a:pPr marL="342900" indent="-342900">
              <a:buNone/>
            </a:pPr>
            <a:r>
              <a:rPr lang="en-US" sz="2000" dirty="0" smtClean="0">
                <a:latin typeface="Consolas" pitchFamily="49" charset="0"/>
                <a:cs typeface="Consolas" pitchFamily="49" charset="0"/>
              </a:rPr>
              <a:t>Cipher </a:t>
            </a:r>
            <a:r>
              <a:rPr lang="en-US" sz="2000" dirty="0" err="1" smtClean="0">
                <a:latin typeface="Consolas" pitchFamily="49" charset="0"/>
                <a:cs typeface="Consolas" pitchFamily="49" charset="0"/>
              </a:rPr>
              <a:t>cipher</a:t>
            </a:r>
            <a:r>
              <a:rPr lang="en-US" sz="2000" dirty="0" smtClean="0">
                <a:latin typeface="Consolas" pitchFamily="49" charset="0"/>
                <a:cs typeface="Consolas" pitchFamily="49" charset="0"/>
              </a:rPr>
              <a:t> = </a:t>
            </a:r>
            <a:r>
              <a:rPr lang="en-US" sz="2000" dirty="0" err="1" smtClean="0">
                <a:latin typeface="Consolas" pitchFamily="49" charset="0"/>
                <a:cs typeface="Consolas" pitchFamily="49" charset="0"/>
              </a:rPr>
              <a:t>Cipher.getInstance</a:t>
            </a:r>
            <a:r>
              <a:rPr lang="en-US" sz="2000" dirty="0" smtClean="0">
                <a:latin typeface="Consolas" pitchFamily="49" charset="0"/>
                <a:cs typeface="Consolas" pitchFamily="49" charset="0"/>
              </a:rPr>
              <a:t>(“AES/CBC/PKCS7Padding”, “BC”);</a:t>
            </a:r>
          </a:p>
          <a:p>
            <a:pPr marL="342900" indent="-342900">
              <a:buNone/>
            </a:pPr>
            <a:r>
              <a:rPr lang="en-US" sz="2000" dirty="0" err="1" smtClean="0">
                <a:latin typeface="Consolas" pitchFamily="49" charset="0"/>
                <a:cs typeface="Consolas" pitchFamily="49" charset="0"/>
              </a:rPr>
              <a:t>IvParameterSpec</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ivSpec</a:t>
            </a:r>
            <a:r>
              <a:rPr lang="en-US" sz="2000" dirty="0" smtClean="0">
                <a:latin typeface="Consolas" pitchFamily="49" charset="0"/>
                <a:cs typeface="Consolas" pitchFamily="49" charset="0"/>
              </a:rPr>
              <a:t> = </a:t>
            </a:r>
            <a:r>
              <a:rPr lang="en-US" sz="2000" dirty="0" err="1" smtClean="0">
                <a:latin typeface="Consolas" pitchFamily="49" charset="0"/>
                <a:cs typeface="Consolas" pitchFamily="49" charset="0"/>
              </a:rPr>
              <a:t>cipher.getIV</a:t>
            </a:r>
            <a:r>
              <a:rPr lang="en-US" sz="2000" dirty="0" smtClean="0">
                <a:latin typeface="Consolas" pitchFamily="49" charset="0"/>
                <a:cs typeface="Consolas" pitchFamily="49" charset="0"/>
              </a:rPr>
              <a:t>();</a:t>
            </a:r>
          </a:p>
          <a:p>
            <a:pPr marL="342900" indent="-342900">
              <a:buNone/>
            </a:pPr>
            <a:r>
              <a:rPr lang="en-US" sz="2000" dirty="0" err="1" smtClean="0">
                <a:latin typeface="Consolas" pitchFamily="49" charset="0"/>
                <a:cs typeface="Consolas" pitchFamily="49" charset="0"/>
              </a:rPr>
              <a:t>cipher.init</a:t>
            </a:r>
            <a:r>
              <a:rPr lang="en-US" sz="2000" dirty="0" smtClean="0">
                <a:latin typeface="Consolas" pitchFamily="49" charset="0"/>
                <a:cs typeface="Consolas" pitchFamily="49" charset="0"/>
              </a:rPr>
              <a:t>(</a:t>
            </a:r>
            <a:r>
              <a:rPr lang="en-US" sz="2000" dirty="0" err="1" smtClean="0">
                <a:latin typeface="Consolas" pitchFamily="49" charset="0"/>
                <a:cs typeface="Consolas" pitchFamily="49" charset="0"/>
              </a:rPr>
              <a:t>Cipher.ENCRYPT_MODE</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skeySpec</a:t>
            </a:r>
            <a:r>
              <a:rPr lang="en-US" sz="2000" dirty="0" smtClean="0">
                <a:latin typeface="Consolas" pitchFamily="49" charset="0"/>
                <a:cs typeface="Consolas" pitchFamily="49" charset="0"/>
              </a:rPr>
              <a:t>, </a:t>
            </a:r>
            <a:r>
              <a:rPr lang="en-US" sz="2000" dirty="0" err="1" smtClean="0">
                <a:latin typeface="Consolas" pitchFamily="49" charset="0"/>
                <a:cs typeface="Consolas" pitchFamily="49" charset="0"/>
              </a:rPr>
              <a:t>ivSpec</a:t>
            </a:r>
            <a:r>
              <a:rPr lang="en-US" sz="2000" dirty="0" smtClean="0">
                <a:latin typeface="Consolas" pitchFamily="49" charset="0"/>
                <a:cs typeface="Consolas" pitchFamily="49" charset="0"/>
              </a:rPr>
              <a:t>);</a:t>
            </a:r>
          </a:p>
          <a:p>
            <a:pPr marL="342900" indent="-342900">
              <a:buNone/>
            </a:pPr>
            <a:r>
              <a:rPr lang="en-US" sz="2000" dirty="0" smtClean="0">
                <a:latin typeface="Consolas" pitchFamily="49" charset="0"/>
                <a:cs typeface="Consolas" pitchFamily="49" charset="0"/>
              </a:rPr>
              <a:t>byte[] encrypted = </a:t>
            </a:r>
            <a:r>
              <a:rPr lang="en-US" sz="2000" dirty="0" err="1" smtClean="0">
                <a:latin typeface="Consolas" pitchFamily="49" charset="0"/>
                <a:cs typeface="Consolas" pitchFamily="49" charset="0"/>
              </a:rPr>
              <a:t>cipher.doFinal</a:t>
            </a:r>
            <a:endParaRPr lang="en-US" sz="2000" dirty="0" smtClean="0">
              <a:latin typeface="Consolas" pitchFamily="49" charset="0"/>
              <a:cs typeface="Consolas" pitchFamily="49" charset="0"/>
            </a:endParaRPr>
          </a:p>
          <a:p>
            <a:pPr marL="342900" indent="-342900">
              <a:buNone/>
            </a:pPr>
            <a:r>
              <a:rPr lang="en-US" sz="2000" dirty="0">
                <a:latin typeface="Consolas" pitchFamily="49" charset="0"/>
                <a:cs typeface="Consolas" pitchFamily="49" charset="0"/>
              </a:rPr>
              <a:t> </a:t>
            </a:r>
            <a:r>
              <a:rPr lang="en-US" sz="2000" dirty="0" smtClean="0">
                <a:latin typeface="Consolas" pitchFamily="49" charset="0"/>
                <a:cs typeface="Consolas" pitchFamily="49" charset="0"/>
              </a:rPr>
              <a:t> (“message plaintext”.</a:t>
            </a:r>
            <a:r>
              <a:rPr lang="en-US" sz="2000" dirty="0" err="1" smtClean="0">
                <a:latin typeface="Consolas" pitchFamily="49" charset="0"/>
                <a:cs typeface="Consolas" pitchFamily="49" charset="0"/>
              </a:rPr>
              <a:t>getBytes</a:t>
            </a:r>
            <a:r>
              <a:rPr lang="en-US" sz="2000" dirty="0" smtClean="0">
                <a:latin typeface="Consolas" pitchFamily="49" charset="0"/>
                <a:cs typeface="Consolas" pitchFamily="49" charset="0"/>
              </a:rPr>
              <a:t>());</a:t>
            </a:r>
            <a:endParaRPr lang="en-US" sz="2000" dirty="0">
              <a:latin typeface="Consolas" pitchFamily="49" charset="0"/>
              <a:cs typeface="Consolas" pitchFamily="49" charset="0"/>
            </a:endParaRPr>
          </a:p>
        </p:txBody>
      </p:sp>
      <p:sp>
        <p:nvSpPr>
          <p:cNvPr id="4" name="Slide Number Placeholder 3"/>
          <p:cNvSpPr>
            <a:spLocks noGrp="1"/>
          </p:cNvSpPr>
          <p:nvPr>
            <p:ph type="sldNum" sz="quarter" idx="12"/>
          </p:nvPr>
        </p:nvSpPr>
        <p:spPr/>
        <p:txBody>
          <a:bodyPr/>
          <a:lstStyle/>
          <a:p>
            <a:fld id="{B747839D-A323-47F3-909F-548499399628}" type="slidenum">
              <a:rPr lang="en-US" smtClean="0"/>
              <a:t>62</a:t>
            </a:fld>
            <a:endParaRPr lang="en-US"/>
          </a:p>
        </p:txBody>
      </p:sp>
    </p:spTree>
    <p:extLst>
      <p:ext uri="{BB962C8B-B14F-4D97-AF65-F5344CB8AC3E}">
        <p14:creationId xmlns:p14="http://schemas.microsoft.com/office/powerpoint/2010/main" val="2628095677"/>
      </p:ext>
    </p:extLst>
  </p:cSld>
  <p:clrMapOvr>
    <a:masterClrMapping/>
  </p:clrMapOvr>
  <mc:AlternateContent xmlns:mc="http://schemas.openxmlformats.org/markup-compatibility/2006" xmlns:p14="http://schemas.microsoft.com/office/powerpoint/2010/main">
    <mc:Choice Requires="p14">
      <p:transition spd="slow" p14:dur="2000" advTm="1768"/>
    </mc:Choice>
    <mc:Fallback xmlns="">
      <p:transition spd="slow" advTm="1768"/>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1: Thou Shalt Not Use ECB</a:t>
            </a:r>
            <a:endParaRPr lang="en-US" dirty="0"/>
          </a:p>
        </p:txBody>
      </p:sp>
      <p:sp>
        <p:nvSpPr>
          <p:cNvPr id="3" name="Content Placeholder 2"/>
          <p:cNvSpPr>
            <a:spLocks noGrp="1"/>
          </p:cNvSpPr>
          <p:nvPr>
            <p:ph idx="1"/>
          </p:nvPr>
        </p:nvSpPr>
        <p:spPr>
          <a:xfrm>
            <a:off x="457200" y="1371601"/>
            <a:ext cx="8458200" cy="4190999"/>
          </a:xfrm>
        </p:spPr>
        <p:txBody>
          <a:bodyPr>
            <a:normAutofit/>
          </a:bodyPr>
          <a:lstStyle/>
          <a:p>
            <a:pPr marL="0" indent="0">
              <a:buNone/>
            </a:pPr>
            <a:r>
              <a:rPr lang="en-US" dirty="0" smtClean="0"/>
              <a:t>Transformation string specifies:</a:t>
            </a:r>
          </a:p>
          <a:p>
            <a:pPr lvl="1"/>
            <a:r>
              <a:rPr lang="en-US" dirty="0"/>
              <a:t>	</a:t>
            </a:r>
            <a:r>
              <a:rPr lang="en-US" dirty="0" smtClean="0"/>
              <a:t>Algorithm</a:t>
            </a:r>
          </a:p>
          <a:p>
            <a:pPr lvl="1"/>
            <a:r>
              <a:rPr lang="en-US" dirty="0"/>
              <a:t>	</a:t>
            </a:r>
            <a:r>
              <a:rPr lang="en-US" dirty="0" smtClean="0"/>
              <a:t>Block Cipher Mode (optional)</a:t>
            </a:r>
          </a:p>
          <a:p>
            <a:pPr lvl="1"/>
            <a:r>
              <a:rPr lang="en-US" dirty="0"/>
              <a:t>	</a:t>
            </a:r>
            <a:r>
              <a:rPr lang="en-US" dirty="0" smtClean="0"/>
              <a:t>Padding (optional)</a:t>
            </a:r>
          </a:p>
          <a:p>
            <a:pPr lvl="1"/>
            <a:endParaRPr lang="en-US" sz="1400" dirty="0" smtClean="0"/>
          </a:p>
          <a:p>
            <a:pPr marL="0" indent="0">
              <a:buNone/>
            </a:pPr>
            <a:r>
              <a:rPr lang="en-US" sz="2400" dirty="0" err="1" smtClean="0">
                <a:latin typeface="Consolas" pitchFamily="49" charset="0"/>
                <a:cs typeface="Consolas" pitchFamily="49" charset="0"/>
              </a:rPr>
              <a:t>Cipher.getInstance</a:t>
            </a:r>
            <a:r>
              <a:rPr lang="en-US" sz="2400" dirty="0" smtClean="0">
                <a:latin typeface="Consolas" pitchFamily="49" charset="0"/>
                <a:cs typeface="Consolas" pitchFamily="49" charset="0"/>
              </a:rPr>
              <a:t>(“AES/ECB/PKCS7Padding”, “BC”);</a:t>
            </a:r>
          </a:p>
          <a:p>
            <a:pPr marL="0" indent="0">
              <a:buNone/>
            </a:pPr>
            <a:endParaRPr lang="en-US" sz="1400" dirty="0" smtClean="0">
              <a:cs typeface="Consolas" pitchFamily="49" charset="0"/>
            </a:endParaRPr>
          </a:p>
          <a:p>
            <a:pPr marL="0" indent="0">
              <a:buNone/>
            </a:pPr>
            <a:r>
              <a:rPr lang="en-US" dirty="0" smtClean="0">
                <a:cs typeface="Consolas" pitchFamily="49" charset="0"/>
              </a:rPr>
              <a:t>Default </a:t>
            </a:r>
            <a:r>
              <a:rPr lang="en-US" dirty="0">
                <a:cs typeface="Consolas" pitchFamily="49" charset="0"/>
              </a:rPr>
              <a:t>for </a:t>
            </a:r>
            <a:r>
              <a:rPr lang="en-US" dirty="0" smtClean="0">
                <a:cs typeface="Consolas" pitchFamily="49" charset="0"/>
              </a:rPr>
              <a:t>block ciphers: ECB</a:t>
            </a:r>
            <a:r>
              <a:rPr lang="en-US" sz="2800" dirty="0">
                <a:cs typeface="Consolas" pitchFamily="49" charset="0"/>
              </a:rPr>
              <a:t> </a:t>
            </a:r>
            <a:r>
              <a:rPr lang="en-US" dirty="0" smtClean="0">
                <a:cs typeface="Consolas" pitchFamily="49" charset="0"/>
              </a:rPr>
              <a:t>(undocumented)</a:t>
            </a:r>
            <a:endParaRPr lang="en-US" sz="2400" dirty="0" smtClean="0">
              <a:latin typeface="Consolas" pitchFamily="49" charset="0"/>
              <a:cs typeface="Consolas" pitchFamily="49" charset="0"/>
            </a:endParaRPr>
          </a:p>
        </p:txBody>
      </p:sp>
      <p:sp>
        <p:nvSpPr>
          <p:cNvPr id="5" name="Slide Number Placeholder 4"/>
          <p:cNvSpPr>
            <a:spLocks noGrp="1"/>
          </p:cNvSpPr>
          <p:nvPr>
            <p:ph type="sldNum" sz="quarter" idx="12"/>
          </p:nvPr>
        </p:nvSpPr>
        <p:spPr/>
        <p:txBody>
          <a:bodyPr/>
          <a:lstStyle/>
          <a:p>
            <a:fld id="{B747839D-A323-47F3-909F-548499399628}" type="slidenum">
              <a:rPr lang="en-US" smtClean="0"/>
              <a:t>63</a:t>
            </a:fld>
            <a:endParaRPr lang="en-US" dirty="0"/>
          </a:p>
        </p:txBody>
      </p:sp>
      <p:sp>
        <p:nvSpPr>
          <p:cNvPr id="4" name="Oval 3"/>
          <p:cNvSpPr/>
          <p:nvPr/>
        </p:nvSpPr>
        <p:spPr>
          <a:xfrm>
            <a:off x="3733800" y="3581400"/>
            <a:ext cx="3810000" cy="685800"/>
          </a:xfrm>
          <a:prstGeom prst="ellipse">
            <a:avLst/>
          </a:prstGeom>
          <a:no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endParaRPr lang="en-US" sz="2400" dirty="0" smtClean="0">
              <a:solidFill>
                <a:schemeClr val="bg1"/>
              </a:solidFill>
            </a:endParaRPr>
          </a:p>
        </p:txBody>
      </p:sp>
      <p:sp>
        <p:nvSpPr>
          <p:cNvPr id="7" name="Rounded Rectangle 6"/>
          <p:cNvSpPr/>
          <p:nvPr/>
        </p:nvSpPr>
        <p:spPr>
          <a:xfrm>
            <a:off x="1581150" y="5486400"/>
            <a:ext cx="5981700" cy="838199"/>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r>
              <a:rPr lang="en-US" sz="2800" dirty="0" smtClean="0">
                <a:solidFill>
                  <a:schemeClr val="bg1"/>
                </a:solidFill>
              </a:rPr>
              <a:t>Problem: Bad defaults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00" y="1562488"/>
            <a:ext cx="1624540" cy="1790312"/>
          </a:xfrm>
          <a:prstGeom prst="rect">
            <a:avLst/>
          </a:prstGeom>
        </p:spPr>
      </p:pic>
    </p:spTree>
    <p:custDataLst>
      <p:tags r:id="rId1"/>
    </p:custDataLst>
    <p:extLst>
      <p:ext uri="{BB962C8B-B14F-4D97-AF65-F5344CB8AC3E}">
        <p14:creationId xmlns:p14="http://schemas.microsoft.com/office/powerpoint/2010/main" val="1121816716"/>
      </p:ext>
    </p:extLst>
  </p:cSld>
  <p:clrMapOvr>
    <a:masterClrMapping/>
  </p:clrMapOvr>
  <mc:AlternateContent xmlns:mc="http://schemas.openxmlformats.org/markup-compatibility/2006" xmlns:p14="http://schemas.microsoft.com/office/powerpoint/2010/main">
    <mc:Choice Requires="p14">
      <p:transition spd="slow" p14:dur="2000" advTm="106610"/>
    </mc:Choice>
    <mc:Fallback xmlns="">
      <p:transition spd="slow" advTm="1066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2: Thou Shall Use Random IVs</a:t>
            </a:r>
            <a:endParaRPr lang="en-US" dirty="0"/>
          </a:p>
        </p:txBody>
      </p:sp>
      <p:sp>
        <p:nvSpPr>
          <p:cNvPr id="3" name="Content Placeholder 2"/>
          <p:cNvSpPr>
            <a:spLocks noGrp="1"/>
          </p:cNvSpPr>
          <p:nvPr>
            <p:ph idx="1"/>
          </p:nvPr>
        </p:nvSpPr>
        <p:spPr/>
        <p:txBody>
          <a:bodyPr/>
          <a:lstStyle/>
          <a:p>
            <a:pPr marL="0" indent="0">
              <a:buNone/>
            </a:pPr>
            <a:r>
              <a:rPr lang="en-US" dirty="0" smtClean="0"/>
              <a:t>CBC$ algorithm specifies random IV</a:t>
            </a:r>
          </a:p>
          <a:p>
            <a:pPr marL="0" indent="0">
              <a:buNone/>
            </a:pPr>
            <a:endParaRPr lang="en-US" sz="1000" dirty="0" smtClean="0"/>
          </a:p>
          <a:p>
            <a:pPr marL="0" indent="0">
              <a:buNone/>
            </a:pPr>
            <a:r>
              <a:rPr lang="en-US" sz="2400" dirty="0" smtClean="0">
                <a:latin typeface="Consolas" pitchFamily="49" charset="0"/>
                <a:cs typeface="Consolas" pitchFamily="49" charset="0"/>
              </a:rPr>
              <a:t>c = </a:t>
            </a:r>
            <a:r>
              <a:rPr lang="en-US" sz="2400" dirty="0" err="1" smtClean="0">
                <a:latin typeface="Consolas" pitchFamily="49" charset="0"/>
                <a:cs typeface="Consolas" pitchFamily="49" charset="0"/>
              </a:rPr>
              <a:t>Cipher.getInstance</a:t>
            </a:r>
            <a:r>
              <a:rPr lang="en-US" sz="2400" dirty="0">
                <a:latin typeface="Consolas" pitchFamily="49" charset="0"/>
                <a:cs typeface="Consolas" pitchFamily="49" charset="0"/>
              </a:rPr>
              <a:t>(“</a:t>
            </a:r>
            <a:r>
              <a:rPr lang="en-US" sz="2400" dirty="0" smtClean="0">
                <a:latin typeface="Consolas" pitchFamily="49" charset="0"/>
                <a:cs typeface="Consolas" pitchFamily="49" charset="0"/>
              </a:rPr>
              <a:t>AES/CBC/PKCS7Padding”);</a:t>
            </a:r>
          </a:p>
          <a:p>
            <a:pPr marL="0" indent="0">
              <a:buNone/>
            </a:pPr>
            <a:r>
              <a:rPr lang="en-US" sz="2400" dirty="0" err="1" smtClean="0">
                <a:latin typeface="Consolas" pitchFamily="49" charset="0"/>
                <a:cs typeface="Consolas" pitchFamily="49" charset="0"/>
              </a:rPr>
              <a:t>c.getIV</a:t>
            </a:r>
            <a:r>
              <a:rPr lang="en-US" sz="2400" dirty="0" smtClean="0">
                <a:latin typeface="Consolas" pitchFamily="49" charset="0"/>
                <a:cs typeface="Consolas" pitchFamily="49" charset="0"/>
              </a:rPr>
              <a:t>();</a:t>
            </a:r>
            <a:endParaRPr lang="en-US" sz="2400" dirty="0">
              <a:latin typeface="Consolas" pitchFamily="49" charset="0"/>
              <a:cs typeface="Consolas" pitchFamily="49" charset="0"/>
            </a:endParaRPr>
          </a:p>
          <a:p>
            <a:pPr marL="0" indent="0">
              <a:buNone/>
            </a:pPr>
            <a:endParaRPr lang="en-US" sz="1000" dirty="0" smtClean="0">
              <a:cs typeface="Consolas" pitchFamily="49" charset="0"/>
            </a:endParaRPr>
          </a:p>
          <a:p>
            <a:pPr marL="0" indent="0">
              <a:buNone/>
            </a:pPr>
            <a:r>
              <a:rPr lang="en-US" dirty="0" smtClean="0">
                <a:cs typeface="Consolas" pitchFamily="49" charset="0"/>
              </a:rPr>
              <a:t>Developer can specify IV herself</a:t>
            </a:r>
          </a:p>
          <a:p>
            <a:pPr marL="0" indent="0">
              <a:buNone/>
            </a:pPr>
            <a:endParaRPr lang="en-US" sz="1000" dirty="0" smtClean="0">
              <a:cs typeface="Consolas" pitchFamily="49" charset="0"/>
            </a:endParaRPr>
          </a:p>
          <a:p>
            <a:pPr marL="0" indent="0">
              <a:buNone/>
            </a:pPr>
            <a:r>
              <a:rPr lang="en-US" sz="2400" dirty="0">
                <a:latin typeface="Consolas" pitchFamily="49" charset="0"/>
                <a:cs typeface="Consolas" pitchFamily="49" charset="0"/>
              </a:rPr>
              <a:t>public final void </a:t>
            </a:r>
            <a:r>
              <a:rPr lang="en-US" sz="2400" dirty="0" err="1">
                <a:latin typeface="Consolas" pitchFamily="49" charset="0"/>
                <a:cs typeface="Consolas" pitchFamily="49" charset="0"/>
              </a:rPr>
              <a:t>init</a:t>
            </a:r>
            <a:r>
              <a:rPr lang="en-US" sz="2400" dirty="0">
                <a:latin typeface="Consolas" pitchFamily="49" charset="0"/>
                <a:cs typeface="Consolas" pitchFamily="49" charset="0"/>
              </a:rPr>
              <a:t> (</a:t>
            </a:r>
            <a:r>
              <a:rPr lang="en-US" sz="2400" dirty="0" err="1">
                <a:latin typeface="Consolas" pitchFamily="49" charset="0"/>
                <a:cs typeface="Consolas" pitchFamily="49" charset="0"/>
              </a:rPr>
              <a:t>int</a:t>
            </a:r>
            <a:r>
              <a:rPr lang="en-US" sz="2400" dirty="0">
                <a:latin typeface="Consolas" pitchFamily="49" charset="0"/>
                <a:cs typeface="Consolas" pitchFamily="49" charset="0"/>
              </a:rPr>
              <a:t> </a:t>
            </a:r>
            <a:r>
              <a:rPr lang="en-US" sz="2400" dirty="0" err="1">
                <a:latin typeface="Consolas" pitchFamily="49" charset="0"/>
                <a:cs typeface="Consolas" pitchFamily="49" charset="0"/>
              </a:rPr>
              <a:t>opmode</a:t>
            </a:r>
            <a:r>
              <a:rPr lang="en-US" sz="2400" dirty="0">
                <a:latin typeface="Consolas" pitchFamily="49" charset="0"/>
                <a:cs typeface="Consolas" pitchFamily="49" charset="0"/>
              </a:rPr>
              <a:t>, Key </a:t>
            </a:r>
            <a:r>
              <a:rPr lang="en-US" sz="2400" dirty="0" err="1">
                <a:latin typeface="Consolas" pitchFamily="49" charset="0"/>
                <a:cs typeface="Consolas" pitchFamily="49" charset="0"/>
              </a:rPr>
              <a:t>key</a:t>
            </a:r>
            <a:r>
              <a:rPr lang="en-US" sz="2400" dirty="0">
                <a:latin typeface="Consolas" pitchFamily="49" charset="0"/>
                <a:cs typeface="Consolas" pitchFamily="49" charset="0"/>
              </a:rPr>
              <a:t>, </a:t>
            </a:r>
            <a:r>
              <a:rPr lang="en-US" sz="2400" dirty="0" smtClean="0">
                <a:latin typeface="Consolas" pitchFamily="49" charset="0"/>
                <a:cs typeface="Consolas" pitchFamily="49" charset="0"/>
              </a:rPr>
              <a:t>	</a:t>
            </a:r>
            <a:r>
              <a:rPr lang="en-US" sz="2400" dirty="0" err="1" smtClean="0">
                <a:latin typeface="Consolas" pitchFamily="49" charset="0"/>
                <a:cs typeface="Consolas" pitchFamily="49" charset="0"/>
              </a:rPr>
              <a:t>AlgorithmParameterSpec</a:t>
            </a:r>
            <a:r>
              <a:rPr lang="en-US" sz="2400" dirty="0" smtClean="0">
                <a:latin typeface="Consolas" pitchFamily="49" charset="0"/>
                <a:cs typeface="Consolas" pitchFamily="49" charset="0"/>
              </a:rPr>
              <a:t> </a:t>
            </a:r>
            <a:r>
              <a:rPr lang="en-US" sz="2400" dirty="0" err="1">
                <a:latin typeface="Consolas" pitchFamily="49" charset="0"/>
                <a:cs typeface="Consolas" pitchFamily="49" charset="0"/>
              </a:rPr>
              <a:t>params</a:t>
            </a:r>
            <a:r>
              <a:rPr lang="en-US" sz="2400" dirty="0">
                <a:latin typeface="Consolas" pitchFamily="49" charset="0"/>
                <a:cs typeface="Consolas" pitchFamily="49" charset="0"/>
              </a:rPr>
              <a:t>)</a:t>
            </a:r>
            <a:endParaRPr lang="en-US" dirty="0" smtClean="0">
              <a:latin typeface="Consolas" pitchFamily="49" charset="0"/>
              <a:cs typeface="Consolas" pitchFamily="49" charset="0"/>
            </a:endParaRPr>
          </a:p>
          <a:p>
            <a:pPr marL="0" indent="0">
              <a:buNone/>
            </a:pPr>
            <a:r>
              <a:rPr lang="en-US" sz="2400" dirty="0" err="1" smtClean="0">
                <a:latin typeface="Consolas" pitchFamily="49" charset="0"/>
                <a:cs typeface="Consolas" pitchFamily="49" charset="0"/>
              </a:rPr>
              <a:t>IvParameterSpec</a:t>
            </a:r>
            <a:r>
              <a:rPr lang="en-US" sz="2400" dirty="0" smtClean="0">
                <a:latin typeface="Consolas" pitchFamily="49" charset="0"/>
                <a:cs typeface="Consolas" pitchFamily="49" charset="0"/>
              </a:rPr>
              <a:t>(byte</a:t>
            </a:r>
            <a:r>
              <a:rPr lang="en-US" sz="2400" dirty="0">
                <a:latin typeface="Consolas" pitchFamily="49" charset="0"/>
                <a:cs typeface="Consolas" pitchFamily="49" charset="0"/>
              </a:rPr>
              <a:t>[] iv</a:t>
            </a:r>
            <a:r>
              <a:rPr lang="en-US" sz="2400" dirty="0" smtClean="0">
                <a:latin typeface="Consolas" pitchFamily="49" charset="0"/>
                <a:cs typeface="Consolas" pitchFamily="49" charset="0"/>
              </a:rPr>
              <a:t>)</a:t>
            </a:r>
            <a:endParaRPr lang="en-US" sz="2400" dirty="0">
              <a:latin typeface="Consolas" pitchFamily="49" charset="0"/>
              <a:cs typeface="Consolas" pitchFamily="49"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64</a:t>
            </a:fld>
            <a:endParaRPr lang="en-US"/>
          </a:p>
        </p:txBody>
      </p:sp>
      <p:sp>
        <p:nvSpPr>
          <p:cNvPr id="5" name="Rounded Rectangle 4"/>
          <p:cNvSpPr/>
          <p:nvPr/>
        </p:nvSpPr>
        <p:spPr>
          <a:xfrm>
            <a:off x="1581150" y="5562601"/>
            <a:ext cx="5981700" cy="838199"/>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r>
              <a:rPr lang="en-US" sz="2800" dirty="0" smtClean="0">
                <a:solidFill>
                  <a:schemeClr val="bg1"/>
                </a:solidFill>
              </a:rPr>
              <a:t>Problem: Insufficient Documentation</a:t>
            </a:r>
          </a:p>
        </p:txBody>
      </p:sp>
      <p:sp>
        <p:nvSpPr>
          <p:cNvPr id="6" name="Oval 5"/>
          <p:cNvSpPr/>
          <p:nvPr/>
        </p:nvSpPr>
        <p:spPr>
          <a:xfrm>
            <a:off x="3124200" y="4648200"/>
            <a:ext cx="1828800" cy="609600"/>
          </a:xfrm>
          <a:prstGeom prst="ellipse">
            <a:avLst/>
          </a:prstGeom>
          <a:no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endParaRPr lang="de-AT" sz="2400" dirty="0" smtClean="0">
              <a:solidFill>
                <a:schemeClr val="bg1"/>
              </a:solidFill>
            </a:endParaRPr>
          </a:p>
        </p:txBody>
      </p:sp>
    </p:spTree>
    <p:extLst>
      <p:ext uri="{BB962C8B-B14F-4D97-AF65-F5344CB8AC3E}">
        <p14:creationId xmlns:p14="http://schemas.microsoft.com/office/powerpoint/2010/main" val="3010723760"/>
      </p:ext>
    </p:extLst>
  </p:cSld>
  <p:clrMapOvr>
    <a:masterClrMapping/>
  </p:clrMapOvr>
  <mc:AlternateContent xmlns:mc="http://schemas.openxmlformats.org/markup-compatibility/2006" xmlns:p14="http://schemas.microsoft.com/office/powerpoint/2010/main">
    <mc:Choice Requires="p14">
      <p:transition spd="slow" p14:dur="2000" advTm="126553"/>
    </mc:Choice>
    <mc:Fallback xmlns="">
      <p:transition spd="slow" advTm="1265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3009900"/>
            <a:ext cx="2082800" cy="1562100"/>
          </a:xfrm>
          <a:prstGeom prst="rect">
            <a:avLst/>
          </a:prstGeom>
        </p:spPr>
      </p:pic>
      <p:sp>
        <p:nvSpPr>
          <p:cNvPr id="3" name="Content Placeholder 2"/>
          <p:cNvSpPr>
            <a:spLocks noGrp="1"/>
          </p:cNvSpPr>
          <p:nvPr>
            <p:ph idx="1"/>
          </p:nvPr>
        </p:nvSpPr>
        <p:spPr>
          <a:xfrm>
            <a:off x="457200" y="1646237"/>
            <a:ext cx="8229600" cy="4754563"/>
          </a:xfrm>
        </p:spPr>
        <p:txBody>
          <a:bodyPr/>
          <a:lstStyle/>
          <a:p>
            <a:pPr marL="0" indent="0">
              <a:buNone/>
            </a:pPr>
            <a:r>
              <a:rPr lang="en-US" dirty="0"/>
              <a:t>Key embedded in application </a:t>
            </a:r>
            <a:r>
              <a:rPr lang="en-US" dirty="0" smtClean="0"/>
              <a:t>⇒ not secret</a:t>
            </a:r>
          </a:p>
          <a:p>
            <a:pPr marL="0" indent="0">
              <a:buNone/>
            </a:pPr>
            <a:r>
              <a:rPr lang="en-US" dirty="0" smtClean="0"/>
              <a:t>Symmetric encryption schemes often specify a randomized key generation function</a:t>
            </a:r>
          </a:p>
          <a:p>
            <a:pPr marL="0" indent="0">
              <a:buNone/>
            </a:pPr>
            <a:endParaRPr lang="en-US" sz="2400" dirty="0">
              <a:latin typeface="Consolas" pitchFamily="49" charset="0"/>
              <a:cs typeface="Consolas" pitchFamily="49" charset="0"/>
            </a:endParaRPr>
          </a:p>
          <a:p>
            <a:pPr marL="0" indent="0">
              <a:buNone/>
            </a:pPr>
            <a:r>
              <a:rPr lang="en-US" dirty="0" smtClean="0">
                <a:cs typeface="Consolas" pitchFamily="49" charset="0"/>
              </a:rPr>
              <a:t>To instantiate a key object:</a:t>
            </a:r>
            <a:endParaRPr lang="en-US" dirty="0">
              <a:cs typeface="Consolas" pitchFamily="49" charset="0"/>
            </a:endParaRPr>
          </a:p>
          <a:p>
            <a:pPr marL="0" indent="0">
              <a:buNone/>
            </a:pPr>
            <a:r>
              <a:rPr lang="en-US" sz="2400" dirty="0" err="1">
                <a:latin typeface="Consolas" pitchFamily="49" charset="0"/>
                <a:cs typeface="Consolas" pitchFamily="49" charset="0"/>
              </a:rPr>
              <a:t>SecretKeySpec</a:t>
            </a:r>
            <a:r>
              <a:rPr lang="en-US" sz="2400" dirty="0">
                <a:latin typeface="Consolas" pitchFamily="49" charset="0"/>
                <a:cs typeface="Consolas" pitchFamily="49" charset="0"/>
              </a:rPr>
              <a:t>(byte[] key, String algorithm</a:t>
            </a:r>
            <a:r>
              <a:rPr lang="en-US" sz="2400" dirty="0" smtClean="0">
                <a:latin typeface="Consolas" pitchFamily="49" charset="0"/>
                <a:cs typeface="Consolas" pitchFamily="49" charset="0"/>
              </a:rPr>
              <a:t>)</a:t>
            </a:r>
          </a:p>
          <a:p>
            <a:pPr marL="0" indent="0">
              <a:buNone/>
            </a:pPr>
            <a:endParaRPr lang="en-US" dirty="0"/>
          </a:p>
        </p:txBody>
      </p:sp>
      <p:sp>
        <p:nvSpPr>
          <p:cNvPr id="2" name="Title 1"/>
          <p:cNvSpPr>
            <a:spLocks noGrp="1"/>
          </p:cNvSpPr>
          <p:nvPr>
            <p:ph type="title"/>
          </p:nvPr>
        </p:nvSpPr>
        <p:spPr/>
        <p:txBody>
          <a:bodyPr>
            <a:normAutofit fontScale="90000"/>
          </a:bodyPr>
          <a:lstStyle/>
          <a:p>
            <a:r>
              <a:rPr lang="en-US" dirty="0" smtClean="0"/>
              <a:t>Rule 3: Thou Shalt Not Use Static Symmetric Encryption Keys</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65</a:t>
            </a:fld>
            <a:endParaRPr lang="en-US"/>
          </a:p>
        </p:txBody>
      </p:sp>
      <p:sp>
        <p:nvSpPr>
          <p:cNvPr id="5" name="Rounded Rectangle 4"/>
          <p:cNvSpPr/>
          <p:nvPr/>
        </p:nvSpPr>
        <p:spPr>
          <a:xfrm>
            <a:off x="1581150" y="5181600"/>
            <a:ext cx="5981700" cy="838199"/>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r>
              <a:rPr lang="en-US" sz="2800" dirty="0" smtClean="0">
                <a:solidFill>
                  <a:schemeClr val="bg1"/>
                </a:solidFill>
              </a:rPr>
              <a:t>Problem: Developer Understanding</a:t>
            </a:r>
          </a:p>
        </p:txBody>
      </p:sp>
      <p:sp>
        <p:nvSpPr>
          <p:cNvPr id="7" name="Oval 6"/>
          <p:cNvSpPr/>
          <p:nvPr/>
        </p:nvSpPr>
        <p:spPr>
          <a:xfrm>
            <a:off x="2819400" y="4267200"/>
            <a:ext cx="1905000" cy="609600"/>
          </a:xfrm>
          <a:prstGeom prst="ellipse">
            <a:avLst/>
          </a:prstGeom>
          <a:no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endParaRPr lang="de-AT" sz="2400" dirty="0" smtClean="0">
              <a:solidFill>
                <a:schemeClr val="bg1"/>
              </a:solidFill>
            </a:endParaRPr>
          </a:p>
        </p:txBody>
      </p:sp>
    </p:spTree>
    <p:extLst>
      <p:ext uri="{BB962C8B-B14F-4D97-AF65-F5344CB8AC3E}">
        <p14:creationId xmlns:p14="http://schemas.microsoft.com/office/powerpoint/2010/main" val="3026191445"/>
      </p:ext>
    </p:extLst>
  </p:cSld>
  <p:clrMapOvr>
    <a:masterClrMapping/>
  </p:clrMapOvr>
  <mc:AlternateContent xmlns:mc="http://schemas.openxmlformats.org/markup-compatibility/2006" xmlns:p14="http://schemas.microsoft.com/office/powerpoint/2010/main">
    <mc:Choice Requires="p14">
      <p:transition spd="slow" p14:dur="2000" advTm="71990"/>
    </mc:Choice>
    <mc:Fallback xmlns="">
      <p:transition spd="slow" advTm="719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Password Based Encryption</a:t>
            </a:r>
            <a:endParaRPr lang="en-US" dirty="0"/>
          </a:p>
        </p:txBody>
      </p:sp>
      <p:sp>
        <p:nvSpPr>
          <p:cNvPr id="3" name="Content Placeholder 2"/>
          <p:cNvSpPr>
            <a:spLocks noGrp="1"/>
          </p:cNvSpPr>
          <p:nvPr>
            <p:ph idx="1"/>
          </p:nvPr>
        </p:nvSpPr>
        <p:spPr>
          <a:xfrm>
            <a:off x="361950" y="1493837"/>
            <a:ext cx="8420100" cy="4754563"/>
          </a:xfrm>
        </p:spPr>
        <p:txBody>
          <a:bodyPr>
            <a:normAutofit/>
          </a:bodyPr>
          <a:lstStyle/>
          <a:p>
            <a:pPr marL="0" indent="0">
              <a:buNone/>
            </a:pPr>
            <a:r>
              <a:rPr lang="en-US" sz="2800" dirty="0" smtClean="0"/>
              <a:t>Passwords are not directly applicable as crypto keys</a:t>
            </a:r>
          </a:p>
          <a:p>
            <a:pPr marL="0" indent="0">
              <a:buNone/>
            </a:pPr>
            <a:r>
              <a:rPr lang="en-US" sz="2800" dirty="0"/>
              <a:t>RFC2898: </a:t>
            </a:r>
            <a:r>
              <a:rPr lang="en-US" sz="2800" dirty="0" smtClean="0"/>
              <a:t>Password-based </a:t>
            </a:r>
            <a:r>
              <a:rPr lang="en-US" sz="2800" dirty="0"/>
              <a:t>cryptography </a:t>
            </a:r>
            <a:r>
              <a:rPr lang="en-US" sz="2800" dirty="0" smtClean="0"/>
              <a:t>specification</a:t>
            </a:r>
          </a:p>
          <a:p>
            <a:pPr marL="0" indent="0">
              <a:buNone/>
            </a:pPr>
            <a:r>
              <a:rPr lang="en-US" sz="2800" dirty="0" smtClean="0"/>
              <a:t>PKCS#5 defines two key derivation functions (KDF)</a:t>
            </a:r>
          </a:p>
          <a:p>
            <a:pPr marL="0" indent="0">
              <a:buNone/>
            </a:pPr>
            <a:endParaRPr lang="en-US" sz="2800" dirty="0" smtClean="0"/>
          </a:p>
          <a:p>
            <a:pPr marL="0" indent="0">
              <a:buNone/>
            </a:pPr>
            <a:endParaRPr lang="en-US" sz="2800" dirty="0"/>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66</a:t>
            </a:fld>
            <a:endParaRPr lang="en-US">
              <a:solidFill>
                <a:srgbClr val="000000"/>
              </a:solidFill>
            </a:endParaRPr>
          </a:p>
        </p:txBody>
      </p:sp>
      <p:sp>
        <p:nvSpPr>
          <p:cNvPr id="6" name="TextBox 5"/>
          <p:cNvSpPr txBox="1"/>
          <p:nvPr/>
        </p:nvSpPr>
        <p:spPr>
          <a:xfrm>
            <a:off x="2138642" y="3765590"/>
            <a:ext cx="4866717" cy="3016210"/>
          </a:xfrm>
          <a:prstGeom prst="rect">
            <a:avLst/>
          </a:prstGeom>
          <a:noFill/>
        </p:spPr>
        <p:txBody>
          <a:bodyPr wrap="none" lIns="0" tIns="0" rIns="0" bIns="0" rtlCol="0" anchor="t" anchorCtr="0">
            <a:spAutoFit/>
          </a:bodyPr>
          <a:lstStyle/>
          <a:p>
            <a:pPr defTabSz="914400" eaLnBrk="1" fontAlgn="auto" hangingPunct="1">
              <a:spcBef>
                <a:spcPts val="0"/>
              </a:spcBef>
              <a:spcAft>
                <a:spcPts val="0"/>
              </a:spcAft>
              <a:buClrTx/>
              <a:buSzTx/>
              <a:buFontTx/>
              <a:buNone/>
            </a:pPr>
            <a:r>
              <a:rPr lang="en-US" sz="2800" dirty="0">
                <a:solidFill>
                  <a:srgbClr val="000000"/>
                </a:solidFill>
                <a:latin typeface="Consolas" pitchFamily="49" charset="0"/>
                <a:cs typeface="Consolas" pitchFamily="49" charset="0"/>
              </a:rPr>
              <a:t>PBKDF1(</a:t>
            </a:r>
            <a:r>
              <a:rPr lang="en-US" sz="2800" dirty="0" err="1">
                <a:solidFill>
                  <a:srgbClr val="000000"/>
                </a:solidFill>
                <a:latin typeface="Consolas" pitchFamily="49" charset="0"/>
                <a:cs typeface="Consolas" pitchFamily="49" charset="0"/>
              </a:rPr>
              <a:t>P,S,c,dkLen</a:t>
            </a:r>
            <a:r>
              <a:rPr lang="en-US" sz="2800" dirty="0">
                <a:solidFill>
                  <a:srgbClr val="000000"/>
                </a:solidFill>
                <a:latin typeface="Consolas" pitchFamily="49" charset="0"/>
                <a:cs typeface="Consolas" pitchFamily="49" charset="0"/>
              </a:rPr>
              <a:t>):</a:t>
            </a:r>
          </a:p>
          <a:p>
            <a:pPr defTabSz="914400" eaLnBrk="1" fontAlgn="auto" hangingPunct="1">
              <a:spcBef>
                <a:spcPts val="0"/>
              </a:spcBef>
              <a:spcAft>
                <a:spcPts val="0"/>
              </a:spcAft>
              <a:buClrTx/>
              <a:buSzTx/>
              <a:buFontTx/>
              <a:buNone/>
            </a:pPr>
            <a:r>
              <a:rPr lang="en-US" sz="2800" dirty="0">
                <a:solidFill>
                  <a:srgbClr val="000000"/>
                </a:solidFill>
                <a:latin typeface="Consolas" pitchFamily="49" charset="0"/>
                <a:cs typeface="Consolas" pitchFamily="49" charset="0"/>
              </a:rPr>
              <a:t>	T_1 = Hash(P || S)</a:t>
            </a:r>
          </a:p>
          <a:p>
            <a:pPr defTabSz="914400" eaLnBrk="1" fontAlgn="auto" hangingPunct="1">
              <a:spcBef>
                <a:spcPts val="0"/>
              </a:spcBef>
              <a:spcAft>
                <a:spcPts val="0"/>
              </a:spcAft>
              <a:buClrTx/>
              <a:buSzTx/>
              <a:buFontTx/>
              <a:buNone/>
            </a:pPr>
            <a:r>
              <a:rPr lang="en-US" sz="2800" dirty="0">
                <a:solidFill>
                  <a:srgbClr val="000000"/>
                </a:solidFill>
                <a:latin typeface="Consolas" pitchFamily="49" charset="0"/>
                <a:cs typeface="Consolas" pitchFamily="49" charset="0"/>
              </a:rPr>
              <a:t>	T_2 = Hash(T_1)</a:t>
            </a:r>
          </a:p>
          <a:p>
            <a:pPr defTabSz="914400" eaLnBrk="1" fontAlgn="auto" hangingPunct="1">
              <a:spcBef>
                <a:spcPts val="0"/>
              </a:spcBef>
              <a:spcAft>
                <a:spcPts val="0"/>
              </a:spcAft>
              <a:buClrTx/>
              <a:buSzTx/>
              <a:buFontTx/>
              <a:buNone/>
            </a:pPr>
            <a:r>
              <a:rPr lang="en-US" sz="2800" dirty="0">
                <a:solidFill>
                  <a:srgbClr val="000000"/>
                </a:solidFill>
                <a:latin typeface="Consolas" pitchFamily="49" charset="0"/>
                <a:cs typeface="Consolas" pitchFamily="49" charset="0"/>
              </a:rPr>
              <a:t>	</a:t>
            </a:r>
            <a:r>
              <a:rPr lang="en-US" sz="2800" dirty="0" smtClean="0">
                <a:solidFill>
                  <a:srgbClr val="000000"/>
                </a:solidFill>
                <a:latin typeface="Consolas" pitchFamily="49" charset="0"/>
                <a:cs typeface="Consolas" pitchFamily="49" charset="0"/>
              </a:rPr>
              <a:t>...</a:t>
            </a:r>
            <a:endParaRPr lang="en-US" sz="2800" dirty="0">
              <a:solidFill>
                <a:srgbClr val="000000"/>
              </a:solidFill>
              <a:latin typeface="Consolas" pitchFamily="49" charset="0"/>
              <a:cs typeface="Consolas" pitchFamily="49" charset="0"/>
            </a:endParaRPr>
          </a:p>
          <a:p>
            <a:pPr defTabSz="914400" eaLnBrk="1" fontAlgn="auto" hangingPunct="1">
              <a:spcBef>
                <a:spcPts val="0"/>
              </a:spcBef>
              <a:spcAft>
                <a:spcPts val="0"/>
              </a:spcAft>
              <a:buClrTx/>
              <a:buSzTx/>
              <a:buFontTx/>
              <a:buNone/>
            </a:pPr>
            <a:r>
              <a:rPr lang="en-US" sz="2800" dirty="0">
                <a:solidFill>
                  <a:srgbClr val="000000"/>
                </a:solidFill>
                <a:latin typeface="Consolas" pitchFamily="49" charset="0"/>
                <a:cs typeface="Consolas" pitchFamily="49" charset="0"/>
              </a:rPr>
              <a:t>	</a:t>
            </a:r>
            <a:r>
              <a:rPr lang="en-US" sz="2800" dirty="0" err="1">
                <a:solidFill>
                  <a:srgbClr val="000000"/>
                </a:solidFill>
                <a:latin typeface="Consolas" pitchFamily="49" charset="0"/>
                <a:cs typeface="Consolas" pitchFamily="49" charset="0"/>
              </a:rPr>
              <a:t>T_c</a:t>
            </a:r>
            <a:r>
              <a:rPr lang="en-US" sz="2800" dirty="0">
                <a:solidFill>
                  <a:srgbClr val="000000"/>
                </a:solidFill>
                <a:latin typeface="Consolas" pitchFamily="49" charset="0"/>
                <a:cs typeface="Consolas" pitchFamily="49" charset="0"/>
              </a:rPr>
              <a:t> = Hash(T_{c-1})</a:t>
            </a:r>
          </a:p>
          <a:p>
            <a:pPr defTabSz="914400" eaLnBrk="1" fontAlgn="auto" hangingPunct="1">
              <a:spcBef>
                <a:spcPts val="0"/>
              </a:spcBef>
              <a:spcAft>
                <a:spcPts val="0"/>
              </a:spcAft>
              <a:buClrTx/>
              <a:buSzTx/>
              <a:buFontTx/>
              <a:buNone/>
            </a:pPr>
            <a:r>
              <a:rPr lang="en-US" sz="2800" dirty="0">
                <a:solidFill>
                  <a:srgbClr val="000000"/>
                </a:solidFill>
                <a:latin typeface="Consolas" pitchFamily="49" charset="0"/>
                <a:cs typeface="Consolas" pitchFamily="49" charset="0"/>
              </a:rPr>
              <a:t>	DK = </a:t>
            </a:r>
            <a:r>
              <a:rPr lang="en-US" sz="2800" dirty="0" err="1">
                <a:solidFill>
                  <a:srgbClr val="000000"/>
                </a:solidFill>
                <a:latin typeface="Consolas" pitchFamily="49" charset="0"/>
                <a:cs typeface="Consolas" pitchFamily="49" charset="0"/>
              </a:rPr>
              <a:t>T_c</a:t>
            </a:r>
            <a:r>
              <a:rPr lang="en-US" sz="2800" dirty="0">
                <a:solidFill>
                  <a:srgbClr val="000000"/>
                </a:solidFill>
                <a:latin typeface="Consolas" pitchFamily="49" charset="0"/>
                <a:cs typeface="Consolas" pitchFamily="49" charset="0"/>
              </a:rPr>
              <a:t>[0..dkLen-1</a:t>
            </a:r>
            <a:r>
              <a:rPr lang="en-US" sz="2800" dirty="0" smtClean="0">
                <a:solidFill>
                  <a:srgbClr val="000000"/>
                </a:solidFill>
                <a:latin typeface="Consolas" pitchFamily="49" charset="0"/>
                <a:cs typeface="Consolas" pitchFamily="49" charset="0"/>
              </a:rPr>
              <a:t>]</a:t>
            </a:r>
          </a:p>
          <a:p>
            <a:pPr defTabSz="914400" eaLnBrk="1" fontAlgn="auto" hangingPunct="1">
              <a:spcBef>
                <a:spcPts val="0"/>
              </a:spcBef>
              <a:spcAft>
                <a:spcPts val="0"/>
              </a:spcAft>
              <a:buClrTx/>
              <a:buSzTx/>
              <a:buFontTx/>
              <a:buNone/>
            </a:pPr>
            <a:r>
              <a:rPr lang="en-US" sz="2800" dirty="0">
                <a:solidFill>
                  <a:srgbClr val="000000"/>
                </a:solidFill>
                <a:latin typeface="Consolas" pitchFamily="49" charset="0"/>
                <a:cs typeface="Consolas" pitchFamily="49" charset="0"/>
              </a:rPr>
              <a:t>	</a:t>
            </a:r>
            <a:r>
              <a:rPr lang="en-US" sz="2800" dirty="0" smtClean="0">
                <a:solidFill>
                  <a:srgbClr val="000000"/>
                </a:solidFill>
                <a:latin typeface="Consolas" pitchFamily="49" charset="0"/>
                <a:cs typeface="Consolas" pitchFamily="49" charset="0"/>
              </a:rPr>
              <a:t>return DK</a:t>
            </a:r>
            <a:endParaRPr lang="en-US" sz="2800" dirty="0">
              <a:solidFill>
                <a:srgbClr val="000000"/>
              </a:solidFill>
              <a:latin typeface="Consolas" pitchFamily="49" charset="0"/>
              <a:cs typeface="Consolas" pitchFamily="49" charset="0"/>
            </a:endParaRPr>
          </a:p>
        </p:txBody>
      </p:sp>
      <p:grpSp>
        <p:nvGrpSpPr>
          <p:cNvPr id="21" name="Group 20"/>
          <p:cNvGrpSpPr/>
          <p:nvPr/>
        </p:nvGrpSpPr>
        <p:grpSpPr>
          <a:xfrm>
            <a:off x="1219200" y="3074313"/>
            <a:ext cx="2286000" cy="762000"/>
            <a:chOff x="1219200" y="3074313"/>
            <a:chExt cx="2286000" cy="762000"/>
          </a:xfrm>
        </p:grpSpPr>
        <p:sp>
          <p:nvSpPr>
            <p:cNvPr id="7" name="TextBox 6"/>
            <p:cNvSpPr txBox="1"/>
            <p:nvPr/>
          </p:nvSpPr>
          <p:spPr>
            <a:xfrm>
              <a:off x="1219200" y="3074313"/>
              <a:ext cx="1276119" cy="369332"/>
            </a:xfrm>
            <a:prstGeom prst="rect">
              <a:avLst/>
            </a:prstGeom>
            <a:noFill/>
          </p:spPr>
          <p:txBody>
            <a:bodyPr wrap="none" lIns="0" tIns="0" rIns="0" bIns="0" rtlCol="0" anchor="t" anchorCtr="0">
              <a:spAutoFit/>
            </a:bodyPr>
            <a:lstStyle/>
            <a:p>
              <a:pPr defTabSz="914400" eaLnBrk="1" fontAlgn="auto" hangingPunct="1">
                <a:spcBef>
                  <a:spcPts val="0"/>
                </a:spcBef>
                <a:spcAft>
                  <a:spcPts val="0"/>
                </a:spcAft>
                <a:buClrTx/>
                <a:buSzTx/>
                <a:buFontTx/>
                <a:buNone/>
              </a:pPr>
              <a:r>
                <a:rPr lang="en-US" dirty="0" smtClean="0">
                  <a:solidFill>
                    <a:srgbClr val="000000"/>
                  </a:solidFill>
                  <a:latin typeface="Cambria"/>
                </a:rPr>
                <a:t>Password</a:t>
              </a:r>
            </a:p>
          </p:txBody>
        </p:sp>
        <p:cxnSp>
          <p:nvCxnSpPr>
            <p:cNvPr id="13" name="Straight Arrow Connector 12"/>
            <p:cNvCxnSpPr>
              <a:stCxn id="7" idx="3"/>
            </p:cNvCxnSpPr>
            <p:nvPr/>
          </p:nvCxnSpPr>
          <p:spPr>
            <a:xfrm>
              <a:off x="2495319" y="3258979"/>
              <a:ext cx="1009881" cy="577334"/>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grpSp>
        <p:nvGrpSpPr>
          <p:cNvPr id="22" name="Group 21"/>
          <p:cNvGrpSpPr/>
          <p:nvPr/>
        </p:nvGrpSpPr>
        <p:grpSpPr>
          <a:xfrm>
            <a:off x="3776681" y="3074313"/>
            <a:ext cx="490519" cy="762000"/>
            <a:chOff x="3776681" y="3074313"/>
            <a:chExt cx="490519" cy="762000"/>
          </a:xfrm>
        </p:grpSpPr>
        <p:sp>
          <p:nvSpPr>
            <p:cNvPr id="8" name="TextBox 7"/>
            <p:cNvSpPr txBox="1"/>
            <p:nvPr/>
          </p:nvSpPr>
          <p:spPr>
            <a:xfrm>
              <a:off x="3776681" y="3074313"/>
              <a:ext cx="490519" cy="369332"/>
            </a:xfrm>
            <a:prstGeom prst="rect">
              <a:avLst/>
            </a:prstGeom>
            <a:noFill/>
          </p:spPr>
          <p:txBody>
            <a:bodyPr wrap="none" lIns="0" tIns="0" rIns="0" bIns="0" rtlCol="0" anchor="t" anchorCtr="0">
              <a:spAutoFit/>
            </a:bodyPr>
            <a:lstStyle/>
            <a:p>
              <a:pPr defTabSz="914400" eaLnBrk="1" fontAlgn="auto" hangingPunct="1">
                <a:spcBef>
                  <a:spcPts val="0"/>
                </a:spcBef>
                <a:spcAft>
                  <a:spcPts val="0"/>
                </a:spcAft>
                <a:buClrTx/>
                <a:buSzTx/>
                <a:buFontTx/>
                <a:buNone/>
              </a:pPr>
              <a:r>
                <a:rPr lang="en-US" dirty="0" smtClean="0">
                  <a:solidFill>
                    <a:srgbClr val="000000"/>
                  </a:solidFill>
                  <a:latin typeface="Cambria"/>
                </a:rPr>
                <a:t>Salt</a:t>
              </a:r>
              <a:endParaRPr lang="en-US" sz="2800" dirty="0" smtClean="0">
                <a:solidFill>
                  <a:srgbClr val="000000"/>
                </a:solidFill>
                <a:latin typeface="Cambria"/>
              </a:endParaRPr>
            </a:p>
          </p:txBody>
        </p:sp>
        <p:cxnSp>
          <p:nvCxnSpPr>
            <p:cNvPr id="15" name="Straight Arrow Connector 14"/>
            <p:cNvCxnSpPr>
              <a:stCxn id="8" idx="2"/>
            </p:cNvCxnSpPr>
            <p:nvPr/>
          </p:nvCxnSpPr>
          <p:spPr>
            <a:xfrm flipH="1">
              <a:off x="4021940" y="3443645"/>
              <a:ext cx="1" cy="392668"/>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4495800" y="3074313"/>
            <a:ext cx="2493937" cy="838200"/>
            <a:chOff x="4495800" y="3074313"/>
            <a:chExt cx="2493937" cy="838200"/>
          </a:xfrm>
        </p:grpSpPr>
        <p:sp>
          <p:nvSpPr>
            <p:cNvPr id="9" name="TextBox 8"/>
            <p:cNvSpPr txBox="1"/>
            <p:nvPr/>
          </p:nvSpPr>
          <p:spPr>
            <a:xfrm>
              <a:off x="5029200" y="3074313"/>
              <a:ext cx="1960537" cy="369332"/>
            </a:xfrm>
            <a:prstGeom prst="rect">
              <a:avLst/>
            </a:prstGeom>
            <a:noFill/>
          </p:spPr>
          <p:txBody>
            <a:bodyPr wrap="none" lIns="0" tIns="0" rIns="0" bIns="0" rtlCol="0" anchor="t" anchorCtr="0">
              <a:spAutoFit/>
            </a:bodyPr>
            <a:lstStyle/>
            <a:p>
              <a:pPr defTabSz="914400" eaLnBrk="1" fontAlgn="auto" hangingPunct="1">
                <a:spcBef>
                  <a:spcPts val="0"/>
                </a:spcBef>
                <a:spcAft>
                  <a:spcPts val="0"/>
                </a:spcAft>
                <a:buClrTx/>
                <a:buSzTx/>
                <a:buFontTx/>
                <a:buNone/>
              </a:pPr>
              <a:r>
                <a:rPr lang="en-US" dirty="0" smtClean="0">
                  <a:solidFill>
                    <a:srgbClr val="000000"/>
                  </a:solidFill>
                  <a:latin typeface="Cambria"/>
                </a:rPr>
                <a:t>Iteration count</a:t>
              </a:r>
            </a:p>
          </p:txBody>
        </p:sp>
        <p:cxnSp>
          <p:nvCxnSpPr>
            <p:cNvPr id="18" name="Straight Arrow Connector 17"/>
            <p:cNvCxnSpPr>
              <a:stCxn id="9" idx="1"/>
            </p:cNvCxnSpPr>
            <p:nvPr/>
          </p:nvCxnSpPr>
          <p:spPr>
            <a:xfrm flipH="1">
              <a:off x="4495800" y="3258979"/>
              <a:ext cx="533400" cy="653534"/>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a:off x="5181600" y="3466981"/>
            <a:ext cx="2837020" cy="369332"/>
            <a:chOff x="3663608" y="3074313"/>
            <a:chExt cx="2837020" cy="369332"/>
          </a:xfrm>
        </p:grpSpPr>
        <p:sp>
          <p:nvSpPr>
            <p:cNvPr id="17" name="TextBox 16"/>
            <p:cNvSpPr txBox="1"/>
            <p:nvPr/>
          </p:nvSpPr>
          <p:spPr>
            <a:xfrm>
              <a:off x="5029200" y="3074313"/>
              <a:ext cx="1471428" cy="369332"/>
            </a:xfrm>
            <a:prstGeom prst="rect">
              <a:avLst/>
            </a:prstGeom>
            <a:noFill/>
          </p:spPr>
          <p:txBody>
            <a:bodyPr wrap="none" lIns="0" tIns="0" rIns="0" bIns="0" rtlCol="0" anchor="t" anchorCtr="0">
              <a:spAutoFit/>
            </a:bodyPr>
            <a:lstStyle/>
            <a:p>
              <a:pPr defTabSz="914400" eaLnBrk="1" fontAlgn="auto" hangingPunct="1">
                <a:spcBef>
                  <a:spcPts val="0"/>
                </a:spcBef>
                <a:spcAft>
                  <a:spcPts val="0"/>
                </a:spcAft>
                <a:buClrTx/>
                <a:buSzTx/>
                <a:buFontTx/>
                <a:buNone/>
              </a:pPr>
              <a:r>
                <a:rPr lang="en-US" dirty="0" smtClean="0">
                  <a:solidFill>
                    <a:srgbClr val="000000"/>
                  </a:solidFill>
                  <a:latin typeface="Cambria"/>
                </a:rPr>
                <a:t>Key Length</a:t>
              </a:r>
            </a:p>
          </p:txBody>
        </p:sp>
        <p:cxnSp>
          <p:nvCxnSpPr>
            <p:cNvPr id="19" name="Straight Arrow Connector 18"/>
            <p:cNvCxnSpPr>
              <a:stCxn id="17" idx="1"/>
            </p:cNvCxnSpPr>
            <p:nvPr/>
          </p:nvCxnSpPr>
          <p:spPr>
            <a:xfrm flipH="1">
              <a:off x="3663608" y="3258979"/>
              <a:ext cx="1365592" cy="184666"/>
            </a:xfrm>
            <a:prstGeom prst="straightConnector1">
              <a:avLst/>
            </a:prstGeom>
            <a:ln w="28575" cap="rnd" cmpd="sng">
              <a:solidFill>
                <a:schemeClr val="tx1"/>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183130576"/>
      </p:ext>
    </p:extLst>
  </p:cSld>
  <p:clrMapOvr>
    <a:masterClrMapping/>
  </p:clrMapOvr>
  <mc:AlternateContent xmlns:mc="http://schemas.openxmlformats.org/markup-compatibility/2006" xmlns:p14="http://schemas.microsoft.com/office/powerpoint/2010/main">
    <mc:Choice Requires="p14">
      <p:transition spd="slow" p14:dur="2000" advTm="150156"/>
    </mc:Choice>
    <mc:Fallback xmlns="">
      <p:transition spd="slow" advTm="1501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Rule </a:t>
            </a:r>
            <a:r>
              <a:rPr lang="en-US" dirty="0"/>
              <a:t>4</a:t>
            </a:r>
            <a:r>
              <a:rPr lang="en-US" dirty="0" smtClean="0"/>
              <a:t>: Thou Shalt Not Use Constant Salts for Password Based Encryption</a:t>
            </a:r>
            <a:endParaRPr lang="en-US" dirty="0"/>
          </a:p>
        </p:txBody>
      </p:sp>
      <p:sp>
        <p:nvSpPr>
          <p:cNvPr id="3" name="Content Placeholder 2"/>
          <p:cNvSpPr>
            <a:spLocks noGrp="1"/>
          </p:cNvSpPr>
          <p:nvPr>
            <p:ph idx="1"/>
          </p:nvPr>
        </p:nvSpPr>
        <p:spPr>
          <a:xfrm>
            <a:off x="457200" y="1646237"/>
            <a:ext cx="8229600" cy="4754563"/>
          </a:xfrm>
        </p:spPr>
        <p:txBody>
          <a:bodyPr/>
          <a:lstStyle/>
          <a:p>
            <a:pPr marL="0" indent="0">
              <a:buNone/>
            </a:pPr>
            <a:r>
              <a:rPr lang="en-US" sz="2800" dirty="0"/>
              <a:t>RFC2898 (PKCS#5</a:t>
            </a:r>
            <a:r>
              <a:rPr lang="en-US" sz="2800" dirty="0" smtClean="0"/>
              <a:t>):</a:t>
            </a:r>
          </a:p>
          <a:p>
            <a:pPr marL="0" indent="0">
              <a:buNone/>
            </a:pPr>
            <a:endParaRPr lang="en-US" sz="1400" dirty="0" smtClean="0"/>
          </a:p>
          <a:p>
            <a:pPr marL="0" indent="0" algn="ctr">
              <a:buNone/>
            </a:pPr>
            <a:r>
              <a:rPr lang="en-US" sz="2800" dirty="0" smtClean="0"/>
              <a:t>“</a:t>
            </a:r>
            <a:r>
              <a:rPr lang="en-US" sz="2800" i="1" dirty="0" smtClean="0"/>
              <a:t>4.1 Salt … producing a large set of keys … one is selected at random according to the salt.</a:t>
            </a:r>
            <a:r>
              <a:rPr lang="en-US" sz="2800" dirty="0" smtClean="0"/>
              <a:t>”</a:t>
            </a:r>
          </a:p>
          <a:p>
            <a:pPr marL="0" indent="0">
              <a:buNone/>
            </a:pPr>
            <a:endParaRPr lang="en-US" sz="1400" dirty="0" smtClean="0">
              <a:latin typeface="Consolas" pitchFamily="49" charset="0"/>
              <a:cs typeface="Consolas" pitchFamily="49" charset="0"/>
            </a:endParaRPr>
          </a:p>
          <a:p>
            <a:pPr marL="0" indent="0">
              <a:buNone/>
            </a:pPr>
            <a:r>
              <a:rPr lang="en-US" sz="2800" dirty="0" err="1" smtClean="0">
                <a:latin typeface="Consolas" pitchFamily="49" charset="0"/>
                <a:cs typeface="Consolas" pitchFamily="49" charset="0"/>
              </a:rPr>
              <a:t>PBEParameterSpec</a:t>
            </a:r>
            <a:r>
              <a:rPr lang="en-US" sz="2800" dirty="0" smtClean="0">
                <a:latin typeface="Consolas" pitchFamily="49" charset="0"/>
                <a:cs typeface="Consolas" pitchFamily="49" charset="0"/>
              </a:rPr>
              <a:t>(byte</a:t>
            </a:r>
            <a:r>
              <a:rPr lang="en-US" sz="2800" dirty="0">
                <a:latin typeface="Consolas" pitchFamily="49" charset="0"/>
                <a:cs typeface="Consolas" pitchFamily="49" charset="0"/>
              </a:rPr>
              <a:t>[] salt</a:t>
            </a:r>
            <a:r>
              <a:rPr lang="en-US" sz="2800" dirty="0" smtClean="0">
                <a:latin typeface="Consolas" pitchFamily="49" charset="0"/>
                <a:cs typeface="Consolas" pitchFamily="49" charset="0"/>
              </a:rPr>
              <a:t>,</a:t>
            </a:r>
            <a:br>
              <a:rPr lang="en-US" sz="2800" dirty="0" smtClean="0">
                <a:latin typeface="Consolas" pitchFamily="49" charset="0"/>
                <a:cs typeface="Consolas" pitchFamily="49" charset="0"/>
              </a:rPr>
            </a:br>
            <a:r>
              <a:rPr lang="en-US" sz="2800" dirty="0" smtClean="0">
                <a:latin typeface="Consolas" pitchFamily="49" charset="0"/>
                <a:cs typeface="Consolas" pitchFamily="49" charset="0"/>
              </a:rPr>
              <a:t>	</a:t>
            </a:r>
            <a:r>
              <a:rPr lang="en-US" sz="2800" dirty="0" err="1" smtClean="0">
                <a:latin typeface="Consolas" pitchFamily="49" charset="0"/>
                <a:cs typeface="Consolas" pitchFamily="49" charset="0"/>
              </a:rPr>
              <a:t>int</a:t>
            </a:r>
            <a:r>
              <a:rPr lang="en-US" sz="2800" dirty="0" smtClean="0">
                <a:latin typeface="Consolas" pitchFamily="49" charset="0"/>
                <a:cs typeface="Consolas" pitchFamily="49" charset="0"/>
              </a:rPr>
              <a:t> </a:t>
            </a:r>
            <a:r>
              <a:rPr lang="en-US" sz="2800" dirty="0" err="1">
                <a:latin typeface="Consolas" pitchFamily="49" charset="0"/>
                <a:cs typeface="Consolas" pitchFamily="49" charset="0"/>
              </a:rPr>
              <a:t>iterationCount</a:t>
            </a:r>
            <a:r>
              <a:rPr lang="en-US" sz="2800" dirty="0">
                <a:latin typeface="Consolas" pitchFamily="49" charset="0"/>
                <a:cs typeface="Consolas" pitchFamily="49" charset="0"/>
              </a:rPr>
              <a:t>)</a:t>
            </a:r>
          </a:p>
          <a:p>
            <a:pPr marL="0" indent="0">
              <a:buNone/>
            </a:pPr>
            <a:endParaRPr lang="en-US" sz="2800" dirty="0"/>
          </a:p>
        </p:txBody>
      </p:sp>
      <p:sp>
        <p:nvSpPr>
          <p:cNvPr id="4" name="Slide Number Placeholder 3"/>
          <p:cNvSpPr>
            <a:spLocks noGrp="1"/>
          </p:cNvSpPr>
          <p:nvPr>
            <p:ph type="sldNum" sz="quarter" idx="12"/>
          </p:nvPr>
        </p:nvSpPr>
        <p:spPr/>
        <p:txBody>
          <a:bodyPr/>
          <a:lstStyle/>
          <a:p>
            <a:fld id="{B747839D-A323-47F3-909F-548499399628}" type="slidenum">
              <a:rPr lang="en-US" smtClean="0"/>
              <a:t>67</a:t>
            </a:fld>
            <a:endParaRPr lang="en-US"/>
          </a:p>
        </p:txBody>
      </p:sp>
      <p:sp>
        <p:nvSpPr>
          <p:cNvPr id="5" name="Rounded Rectangle 4"/>
          <p:cNvSpPr/>
          <p:nvPr/>
        </p:nvSpPr>
        <p:spPr>
          <a:xfrm>
            <a:off x="1581150" y="4876800"/>
            <a:ext cx="5981700" cy="838199"/>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r>
              <a:rPr lang="en-US" sz="2800" dirty="0" smtClean="0">
                <a:solidFill>
                  <a:schemeClr val="bg1"/>
                </a:solidFill>
              </a:rPr>
              <a:t>Problem: Poor Documentation</a:t>
            </a:r>
          </a:p>
        </p:txBody>
      </p:sp>
      <p:sp>
        <p:nvSpPr>
          <p:cNvPr id="6" name="Oval 5"/>
          <p:cNvSpPr/>
          <p:nvPr/>
        </p:nvSpPr>
        <p:spPr>
          <a:xfrm>
            <a:off x="3810000" y="3505200"/>
            <a:ext cx="2438400" cy="762000"/>
          </a:xfrm>
          <a:prstGeom prst="ellipse">
            <a:avLst/>
          </a:prstGeom>
          <a:no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endParaRPr lang="de-AT" sz="2400" dirty="0" smtClean="0">
              <a:solidFill>
                <a:schemeClr val="bg1"/>
              </a:solidFill>
            </a:endParaRPr>
          </a:p>
        </p:txBody>
      </p:sp>
    </p:spTree>
    <p:extLst>
      <p:ext uri="{BB962C8B-B14F-4D97-AF65-F5344CB8AC3E}">
        <p14:creationId xmlns:p14="http://schemas.microsoft.com/office/powerpoint/2010/main" val="3845890145"/>
      </p:ext>
    </p:extLst>
  </p:cSld>
  <p:clrMapOvr>
    <a:masterClrMapping/>
  </p:clrMapOvr>
  <mc:AlternateContent xmlns:mc="http://schemas.openxmlformats.org/markup-compatibility/2006" xmlns:p14="http://schemas.microsoft.com/office/powerpoint/2010/main">
    <mc:Choice Requires="p14">
      <p:transition spd="slow" p14:dur="2000" advTm="73892"/>
    </mc:Choice>
    <mc:Fallback xmlns="">
      <p:transition spd="slow" advTm="738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Rule </a:t>
            </a:r>
            <a:r>
              <a:rPr lang="en-US" dirty="0"/>
              <a:t>5</a:t>
            </a:r>
            <a:r>
              <a:rPr lang="en-US" dirty="0" smtClean="0"/>
              <a:t>: Thou Shalt Not Use Small Iteration Counts for PBE</a:t>
            </a:r>
            <a:endParaRPr lang="en-US" dirty="0"/>
          </a:p>
        </p:txBody>
      </p:sp>
      <p:sp>
        <p:nvSpPr>
          <p:cNvPr id="3" name="Content Placeholder 2"/>
          <p:cNvSpPr>
            <a:spLocks noGrp="1"/>
          </p:cNvSpPr>
          <p:nvPr>
            <p:ph idx="1"/>
          </p:nvPr>
        </p:nvSpPr>
        <p:spPr>
          <a:xfrm>
            <a:off x="457200" y="1646237"/>
            <a:ext cx="8229600" cy="4754563"/>
          </a:xfrm>
        </p:spPr>
        <p:txBody>
          <a:bodyPr/>
          <a:lstStyle/>
          <a:p>
            <a:pPr marL="0" indent="0">
              <a:buNone/>
            </a:pPr>
            <a:r>
              <a:rPr lang="en-US" sz="2800" dirty="0" smtClean="0"/>
              <a:t>RFC2898 (PKCS#5):</a:t>
            </a:r>
          </a:p>
          <a:p>
            <a:pPr marL="0" indent="0">
              <a:buNone/>
            </a:pPr>
            <a:endParaRPr lang="en-US" sz="1400" dirty="0" smtClean="0"/>
          </a:p>
          <a:p>
            <a:pPr marL="0" indent="0" algn="ctr">
              <a:buNone/>
            </a:pPr>
            <a:r>
              <a:rPr lang="en-US" sz="2800" dirty="0" smtClean="0"/>
              <a:t>“</a:t>
            </a:r>
            <a:r>
              <a:rPr lang="en-US" sz="2800" i="1" dirty="0" smtClean="0"/>
              <a:t>4.2 Iteration Count: For </a:t>
            </a:r>
            <a:r>
              <a:rPr lang="en-US" sz="2800" i="1" dirty="0"/>
              <a:t>the methods in this document, a </a:t>
            </a:r>
            <a:r>
              <a:rPr lang="en-US" sz="2800" i="1" dirty="0" smtClean="0"/>
              <a:t>minimum of 1,000 iterations is recommended.</a:t>
            </a:r>
            <a:r>
              <a:rPr lang="en-US" sz="2800" dirty="0" smtClean="0"/>
              <a:t>”</a:t>
            </a:r>
          </a:p>
          <a:p>
            <a:pPr marL="0" indent="0">
              <a:buNone/>
            </a:pPr>
            <a:endParaRPr lang="en-US" sz="1400" dirty="0" smtClean="0">
              <a:latin typeface="Consolas" pitchFamily="49" charset="0"/>
              <a:cs typeface="Consolas" pitchFamily="49" charset="0"/>
            </a:endParaRPr>
          </a:p>
          <a:p>
            <a:pPr marL="0" indent="0">
              <a:buNone/>
            </a:pPr>
            <a:r>
              <a:rPr lang="en-US" sz="2800" dirty="0" err="1" smtClean="0">
                <a:latin typeface="Consolas" pitchFamily="49" charset="0"/>
                <a:cs typeface="Consolas" pitchFamily="49" charset="0"/>
              </a:rPr>
              <a:t>PBEParameterSpec</a:t>
            </a:r>
            <a:r>
              <a:rPr lang="en-US" sz="2800" dirty="0" smtClean="0">
                <a:latin typeface="Consolas" pitchFamily="49" charset="0"/>
                <a:cs typeface="Consolas" pitchFamily="49" charset="0"/>
              </a:rPr>
              <a:t>(byte</a:t>
            </a:r>
            <a:r>
              <a:rPr lang="en-US" sz="2800" dirty="0">
                <a:latin typeface="Consolas" pitchFamily="49" charset="0"/>
                <a:cs typeface="Consolas" pitchFamily="49" charset="0"/>
              </a:rPr>
              <a:t>[] salt</a:t>
            </a:r>
            <a:r>
              <a:rPr lang="en-US" sz="2800" dirty="0" smtClean="0">
                <a:latin typeface="Consolas" pitchFamily="49" charset="0"/>
                <a:cs typeface="Consolas" pitchFamily="49" charset="0"/>
              </a:rPr>
              <a:t>,</a:t>
            </a:r>
          </a:p>
          <a:p>
            <a:pPr marL="0" indent="0">
              <a:buNone/>
            </a:pPr>
            <a:r>
              <a:rPr lang="en-US" sz="2800" dirty="0" smtClean="0">
                <a:latin typeface="Consolas" pitchFamily="49" charset="0"/>
                <a:cs typeface="Consolas" pitchFamily="49" charset="0"/>
              </a:rPr>
              <a:t>	</a:t>
            </a:r>
            <a:r>
              <a:rPr lang="en-US" sz="2800" dirty="0" err="1" smtClean="0">
                <a:latin typeface="Consolas" pitchFamily="49" charset="0"/>
                <a:cs typeface="Consolas" pitchFamily="49" charset="0"/>
              </a:rPr>
              <a:t>int</a:t>
            </a:r>
            <a:r>
              <a:rPr lang="en-US" sz="2800" dirty="0" smtClean="0">
                <a:latin typeface="Consolas" pitchFamily="49" charset="0"/>
                <a:cs typeface="Consolas" pitchFamily="49" charset="0"/>
              </a:rPr>
              <a:t> </a:t>
            </a:r>
            <a:r>
              <a:rPr lang="en-US" sz="2800" dirty="0" err="1">
                <a:latin typeface="Consolas" pitchFamily="49" charset="0"/>
                <a:cs typeface="Consolas" pitchFamily="49" charset="0"/>
              </a:rPr>
              <a:t>iterationCount</a:t>
            </a:r>
            <a:r>
              <a:rPr lang="en-US" sz="2800" dirty="0" smtClean="0">
                <a:latin typeface="Consolas" pitchFamily="49" charset="0"/>
                <a:cs typeface="Consolas" pitchFamily="49" charset="0"/>
              </a:rPr>
              <a:t>)</a:t>
            </a:r>
            <a:endParaRPr lang="en-US" sz="2800" dirty="0">
              <a:latin typeface="Consolas" pitchFamily="49" charset="0"/>
              <a:cs typeface="Consolas" pitchFamily="49" charset="0"/>
            </a:endParaRPr>
          </a:p>
        </p:txBody>
      </p:sp>
      <p:sp>
        <p:nvSpPr>
          <p:cNvPr id="4" name="Slide Number Placeholder 3"/>
          <p:cNvSpPr>
            <a:spLocks noGrp="1"/>
          </p:cNvSpPr>
          <p:nvPr>
            <p:ph type="sldNum" sz="quarter" idx="12"/>
          </p:nvPr>
        </p:nvSpPr>
        <p:spPr/>
        <p:txBody>
          <a:bodyPr/>
          <a:lstStyle/>
          <a:p>
            <a:fld id="{B747839D-A323-47F3-909F-548499399628}" type="slidenum">
              <a:rPr lang="en-US" smtClean="0"/>
              <a:t>68</a:t>
            </a:fld>
            <a:endParaRPr lang="en-US"/>
          </a:p>
        </p:txBody>
      </p:sp>
      <p:sp>
        <p:nvSpPr>
          <p:cNvPr id="5" name="Rounded Rectangle 4"/>
          <p:cNvSpPr/>
          <p:nvPr/>
        </p:nvSpPr>
        <p:spPr>
          <a:xfrm>
            <a:off x="1581150" y="5181600"/>
            <a:ext cx="5981700" cy="838199"/>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r>
              <a:rPr lang="en-US" sz="2800" dirty="0" smtClean="0">
                <a:solidFill>
                  <a:schemeClr val="bg1"/>
                </a:solidFill>
              </a:rPr>
              <a:t>Problem:</a:t>
            </a:r>
            <a:r>
              <a:rPr lang="en-US" sz="2400" dirty="0" smtClean="0">
                <a:solidFill>
                  <a:schemeClr val="bg1"/>
                </a:solidFill>
              </a:rPr>
              <a:t> </a:t>
            </a:r>
            <a:r>
              <a:rPr lang="en-US" sz="2800" dirty="0" smtClean="0">
                <a:solidFill>
                  <a:schemeClr val="bg1"/>
                </a:solidFill>
              </a:rPr>
              <a:t>Poor Documentation</a:t>
            </a:r>
            <a:endParaRPr lang="en-US" sz="2400" dirty="0" smtClean="0">
              <a:solidFill>
                <a:schemeClr val="bg1"/>
              </a:solidFill>
            </a:endParaRPr>
          </a:p>
        </p:txBody>
      </p:sp>
      <p:sp>
        <p:nvSpPr>
          <p:cNvPr id="6" name="Oval 5"/>
          <p:cNvSpPr/>
          <p:nvPr/>
        </p:nvSpPr>
        <p:spPr>
          <a:xfrm>
            <a:off x="873533" y="4540372"/>
            <a:ext cx="3927067" cy="520456"/>
          </a:xfrm>
          <a:prstGeom prst="ellipse">
            <a:avLst/>
          </a:prstGeom>
          <a:no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endParaRPr lang="de-AT" sz="2400" dirty="0" smtClean="0">
              <a:solidFill>
                <a:schemeClr val="bg1"/>
              </a:solidFill>
            </a:endParaRPr>
          </a:p>
        </p:txBody>
      </p:sp>
    </p:spTree>
    <p:extLst>
      <p:ext uri="{BB962C8B-B14F-4D97-AF65-F5344CB8AC3E}">
        <p14:creationId xmlns:p14="http://schemas.microsoft.com/office/powerpoint/2010/main" val="1206225065"/>
      </p:ext>
    </p:extLst>
  </p:cSld>
  <p:clrMapOvr>
    <a:masterClrMapping/>
  </p:clrMapOvr>
  <mc:AlternateContent xmlns:mc="http://schemas.openxmlformats.org/markup-compatibility/2006" xmlns:p14="http://schemas.microsoft.com/office/powerpoint/2010/main">
    <mc:Choice Requires="p14">
      <p:transition spd="slow" p14:dur="2000" advTm="66412"/>
    </mc:Choice>
    <mc:Fallback xmlns="">
      <p:transition spd="slow" advTm="664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3048000"/>
            <a:ext cx="1828800" cy="1219200"/>
          </a:xfrm>
          <a:prstGeom prst="rect">
            <a:avLst/>
          </a:prstGeom>
        </p:spPr>
      </p:pic>
      <p:sp>
        <p:nvSpPr>
          <p:cNvPr id="2" name="Title 1"/>
          <p:cNvSpPr>
            <a:spLocks noGrp="1"/>
          </p:cNvSpPr>
          <p:nvPr>
            <p:ph type="title"/>
          </p:nvPr>
        </p:nvSpPr>
        <p:spPr/>
        <p:txBody>
          <a:bodyPr>
            <a:normAutofit fontScale="90000"/>
          </a:bodyPr>
          <a:lstStyle/>
          <a:p>
            <a:r>
              <a:rPr lang="en-US" dirty="0" smtClean="0"/>
              <a:t>Rule </a:t>
            </a:r>
            <a:r>
              <a:rPr lang="en-US" dirty="0"/>
              <a:t>6</a:t>
            </a:r>
            <a:r>
              <a:rPr lang="en-US" dirty="0" smtClean="0"/>
              <a:t>: Thou Shalt not Seed </a:t>
            </a:r>
            <a:r>
              <a:rPr lang="en-US" sz="4000" dirty="0" err="1" smtClean="0">
                <a:latin typeface="Consolas" pitchFamily="49" charset="0"/>
                <a:cs typeface="Consolas" pitchFamily="49" charset="0"/>
              </a:rPr>
              <a:t>SecureRandom</a:t>
            </a:r>
            <a:r>
              <a:rPr lang="en-US" sz="4000" dirty="0" smtClean="0">
                <a:latin typeface="Consolas" pitchFamily="49" charset="0"/>
                <a:cs typeface="Consolas" pitchFamily="49" charset="0"/>
              </a:rPr>
              <a:t>()</a:t>
            </a:r>
            <a:r>
              <a:rPr lang="en-US" sz="4000" dirty="0" smtClean="0"/>
              <a:t> </a:t>
            </a:r>
            <a:r>
              <a:rPr lang="en-US" dirty="0" smtClean="0"/>
              <a:t>With Static Values</a:t>
            </a:r>
            <a:endParaRPr lang="en-US" dirty="0"/>
          </a:p>
        </p:txBody>
      </p:sp>
      <p:sp>
        <p:nvSpPr>
          <p:cNvPr id="3" name="Content Placeholder 2"/>
          <p:cNvSpPr>
            <a:spLocks noGrp="1"/>
          </p:cNvSpPr>
          <p:nvPr>
            <p:ph idx="1"/>
          </p:nvPr>
        </p:nvSpPr>
        <p:spPr>
          <a:xfrm>
            <a:off x="457200" y="1790700"/>
            <a:ext cx="8229600" cy="3810000"/>
          </a:xfrm>
        </p:spPr>
        <p:txBody>
          <a:bodyPr>
            <a:normAutofit lnSpcReduction="10000"/>
          </a:bodyPr>
          <a:lstStyle/>
          <a:p>
            <a:pPr marL="0" indent="0">
              <a:buNone/>
            </a:pPr>
            <a:r>
              <a:rPr lang="en-US" sz="2800" dirty="0" smtClean="0"/>
              <a:t>Android documentation for </a:t>
            </a:r>
            <a:r>
              <a:rPr lang="en-US" sz="2800" dirty="0" err="1" smtClean="0">
                <a:latin typeface="Consolas" pitchFamily="49" charset="0"/>
                <a:cs typeface="Consolas" pitchFamily="49" charset="0"/>
              </a:rPr>
              <a:t>SecureRandom</a:t>
            </a:r>
            <a:r>
              <a:rPr lang="en-US" sz="2800" dirty="0" smtClean="0">
                <a:latin typeface="Consolas" pitchFamily="49" charset="0"/>
                <a:cs typeface="Consolas" pitchFamily="49" charset="0"/>
              </a:rPr>
              <a:t>()</a:t>
            </a:r>
            <a:r>
              <a:rPr lang="en-US" sz="2800" dirty="0" smtClean="0"/>
              <a:t> PRNG:</a:t>
            </a:r>
          </a:p>
          <a:p>
            <a:pPr marL="0" indent="0" algn="ctr">
              <a:buNone/>
            </a:pPr>
            <a:r>
              <a:rPr lang="en-US" sz="2800" dirty="0"/>
              <a:t>“</a:t>
            </a:r>
            <a:r>
              <a:rPr lang="en-US" sz="2800" i="1" dirty="0"/>
              <a:t>This class generates cryptographically secure pseudo-random numbers. It is best to invoke </a:t>
            </a:r>
            <a:r>
              <a:rPr lang="en-US" sz="2800" i="1" dirty="0" err="1">
                <a:latin typeface="Consolas" pitchFamily="49" charset="0"/>
                <a:cs typeface="Consolas" pitchFamily="49" charset="0"/>
              </a:rPr>
              <a:t>SecureRandom</a:t>
            </a:r>
            <a:r>
              <a:rPr lang="en-US" sz="2800" i="1" dirty="0"/>
              <a:t> using the default constructor. </a:t>
            </a:r>
            <a:r>
              <a:rPr lang="en-US" sz="2800" dirty="0"/>
              <a:t>“</a:t>
            </a:r>
          </a:p>
          <a:p>
            <a:pPr marL="0" indent="0" algn="ctr">
              <a:buNone/>
            </a:pPr>
            <a:r>
              <a:rPr lang="en-US" sz="2800" dirty="0"/>
              <a:t>…</a:t>
            </a:r>
          </a:p>
          <a:p>
            <a:pPr marL="0" indent="0" algn="ctr">
              <a:buNone/>
            </a:pPr>
            <a:r>
              <a:rPr lang="en-US" sz="2800" dirty="0"/>
              <a:t>“</a:t>
            </a:r>
            <a:r>
              <a:rPr lang="en-US" sz="2800" i="1" dirty="0"/>
              <a:t>Seeding </a:t>
            </a:r>
            <a:r>
              <a:rPr lang="en-US" sz="2800" i="1" dirty="0" err="1">
                <a:latin typeface="Consolas" pitchFamily="49" charset="0"/>
                <a:cs typeface="Consolas" pitchFamily="49" charset="0"/>
              </a:rPr>
              <a:t>SecureRandom</a:t>
            </a:r>
            <a:r>
              <a:rPr lang="en-US" sz="2800" i="1" dirty="0"/>
              <a:t> may be insecure</a:t>
            </a:r>
            <a:r>
              <a:rPr lang="en-US" sz="2800" dirty="0" smtClean="0"/>
              <a:t>”</a:t>
            </a:r>
          </a:p>
          <a:p>
            <a:pPr marL="0" indent="0" algn="ctr">
              <a:buNone/>
            </a:pPr>
            <a:endParaRPr lang="en-US" sz="2400" dirty="0" smtClean="0">
              <a:latin typeface="Consolas" pitchFamily="49" charset="0"/>
              <a:cs typeface="Consolas" pitchFamily="49" charset="0"/>
            </a:endParaRPr>
          </a:p>
          <a:p>
            <a:pPr marL="0" indent="0" algn="ctr">
              <a:buNone/>
            </a:pPr>
            <a:r>
              <a:rPr lang="en-US" sz="2400" dirty="0" err="1" smtClean="0">
                <a:latin typeface="Consolas" pitchFamily="49" charset="0"/>
                <a:cs typeface="Consolas" pitchFamily="49" charset="0"/>
              </a:rPr>
              <a:t>SecureRandom</a:t>
            </a:r>
            <a:r>
              <a:rPr lang="en-US" sz="2400" dirty="0" smtClean="0">
                <a:latin typeface="Consolas" pitchFamily="49" charset="0"/>
                <a:cs typeface="Consolas" pitchFamily="49" charset="0"/>
              </a:rPr>
              <a:t>()</a:t>
            </a:r>
            <a:r>
              <a:rPr lang="en-US" sz="2800" dirty="0" smtClean="0"/>
              <a:t> vs. </a:t>
            </a:r>
            <a:r>
              <a:rPr lang="en-US" sz="2400" dirty="0" err="1" smtClean="0">
                <a:latin typeface="Consolas" pitchFamily="49" charset="0"/>
                <a:cs typeface="Consolas" pitchFamily="49" charset="0"/>
              </a:rPr>
              <a:t>SecureRandom</a:t>
            </a:r>
            <a:r>
              <a:rPr lang="en-US" sz="2400" dirty="0" smtClean="0">
                <a:latin typeface="Consolas" pitchFamily="49" charset="0"/>
                <a:cs typeface="Consolas" pitchFamily="49" charset="0"/>
              </a:rPr>
              <a:t>(byte[] seed)</a:t>
            </a:r>
            <a:endParaRPr lang="en-US" sz="2800" dirty="0">
              <a:latin typeface="Consolas" pitchFamily="49" charset="0"/>
              <a:cs typeface="Consolas" pitchFamily="49" charset="0"/>
            </a:endParaRPr>
          </a:p>
          <a:p>
            <a:pPr marL="0" indent="0">
              <a:buNone/>
            </a:pPr>
            <a:endParaRPr lang="en-US" sz="2800" dirty="0"/>
          </a:p>
        </p:txBody>
      </p:sp>
      <p:sp>
        <p:nvSpPr>
          <p:cNvPr id="4" name="Slide Number Placeholder 3"/>
          <p:cNvSpPr>
            <a:spLocks noGrp="1"/>
          </p:cNvSpPr>
          <p:nvPr>
            <p:ph type="sldNum" sz="quarter" idx="12"/>
          </p:nvPr>
        </p:nvSpPr>
        <p:spPr/>
        <p:txBody>
          <a:bodyPr/>
          <a:lstStyle/>
          <a:p>
            <a:fld id="{B747839D-A323-47F3-909F-548499399628}" type="slidenum">
              <a:rPr lang="en-US" smtClean="0"/>
              <a:t>69</a:t>
            </a:fld>
            <a:endParaRPr lang="en-US"/>
          </a:p>
        </p:txBody>
      </p:sp>
      <p:sp>
        <p:nvSpPr>
          <p:cNvPr id="5" name="Rounded Rectangle 4"/>
          <p:cNvSpPr/>
          <p:nvPr/>
        </p:nvSpPr>
        <p:spPr>
          <a:xfrm>
            <a:off x="1581150" y="5638801"/>
            <a:ext cx="5981700" cy="838199"/>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r>
              <a:rPr lang="en-US" sz="2800" dirty="0" smtClean="0">
                <a:solidFill>
                  <a:schemeClr val="bg1"/>
                </a:solidFill>
              </a:rPr>
              <a:t>Problem: Developer Understanding</a:t>
            </a:r>
          </a:p>
        </p:txBody>
      </p:sp>
      <p:sp>
        <p:nvSpPr>
          <p:cNvPr id="6" name="Oval 5"/>
          <p:cNvSpPr/>
          <p:nvPr/>
        </p:nvSpPr>
        <p:spPr>
          <a:xfrm>
            <a:off x="3733800" y="4800600"/>
            <a:ext cx="4572000" cy="553212"/>
          </a:xfrm>
          <a:prstGeom prst="ellipse">
            <a:avLst/>
          </a:prstGeom>
          <a:no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endParaRPr lang="de-AT" sz="2400" dirty="0" smtClean="0">
              <a:solidFill>
                <a:schemeClr val="bg1"/>
              </a:solidFill>
            </a:endParaRPr>
          </a:p>
        </p:txBody>
      </p:sp>
    </p:spTree>
    <p:extLst>
      <p:ext uri="{BB962C8B-B14F-4D97-AF65-F5344CB8AC3E}">
        <p14:creationId xmlns:p14="http://schemas.microsoft.com/office/powerpoint/2010/main" val="3515258032"/>
      </p:ext>
    </p:extLst>
  </p:cSld>
  <p:clrMapOvr>
    <a:masterClrMapping/>
  </p:clrMapOvr>
  <mc:AlternateContent xmlns:mc="http://schemas.openxmlformats.org/markup-compatibility/2006" xmlns:p14="http://schemas.microsoft.com/office/powerpoint/2010/main">
    <mc:Choice Requires="p14">
      <p:transition spd="slow" p14:dur="2000" advTm="94681"/>
    </mc:Choice>
    <mc:Fallback xmlns="">
      <p:transition spd="slow" advTm="946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Properties</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b="1" dirty="0" smtClean="0"/>
              <a:t>Define a security property</a:t>
            </a:r>
          </a:p>
          <a:p>
            <a:pPr lvl="1"/>
            <a:r>
              <a:rPr lang="en-US" dirty="0" smtClean="0"/>
              <a:t>Privacy of sensitive data</a:t>
            </a:r>
          </a:p>
          <a:p>
            <a:pPr lvl="1"/>
            <a:r>
              <a:rPr lang="en-US" dirty="0" smtClean="0"/>
              <a:t>Integrity of control-flow</a:t>
            </a:r>
          </a:p>
          <a:p>
            <a:pPr lvl="1"/>
            <a:r>
              <a:rPr lang="en-US" dirty="0" smtClean="0"/>
              <a:t>Correct application of crypto primitives</a:t>
            </a:r>
          </a:p>
          <a:p>
            <a:pPr marL="514350" indent="-514350">
              <a:buFont typeface="+mj-lt"/>
              <a:buAutoNum type="arabicPeriod"/>
            </a:pPr>
            <a:r>
              <a:rPr lang="en-US" b="1" dirty="0" smtClean="0"/>
              <a:t>Build system to evaluate security property</a:t>
            </a:r>
          </a:p>
          <a:p>
            <a:pPr lvl="1"/>
            <a:r>
              <a:rPr lang="en-US" dirty="0" err="1" smtClean="0"/>
              <a:t>PiOS</a:t>
            </a:r>
            <a:r>
              <a:rPr lang="en-US" dirty="0" smtClean="0"/>
              <a:t> (Privacy)</a:t>
            </a:r>
          </a:p>
          <a:p>
            <a:pPr lvl="1"/>
            <a:r>
              <a:rPr lang="en-US" dirty="0" err="1" smtClean="0"/>
              <a:t>MoCFI</a:t>
            </a:r>
            <a:r>
              <a:rPr lang="en-US" dirty="0" smtClean="0"/>
              <a:t> (Control-flow integrity)</a:t>
            </a:r>
          </a:p>
          <a:p>
            <a:pPr lvl="1"/>
            <a:r>
              <a:rPr lang="en-US" dirty="0" err="1" smtClean="0"/>
              <a:t>Cryptolint</a:t>
            </a:r>
            <a:r>
              <a:rPr lang="en-US" dirty="0" smtClean="0"/>
              <a:t> (Crypto primitives)</a:t>
            </a:r>
          </a:p>
          <a:p>
            <a:pPr marL="514350" indent="-514350">
              <a:buFont typeface="+mj-lt"/>
              <a:buAutoNum type="arabicPeriod"/>
            </a:pPr>
            <a:r>
              <a:rPr lang="en-US" b="1" dirty="0" smtClean="0"/>
              <a:t>Evaluate the property on real-world data</a:t>
            </a:r>
          </a:p>
          <a:p>
            <a:pPr lvl="1"/>
            <a:r>
              <a:rPr lang="en-US" dirty="0" smtClean="0"/>
              <a:t>1,407 </a:t>
            </a:r>
            <a:r>
              <a:rPr lang="en-US" dirty="0" err="1" smtClean="0"/>
              <a:t>iOS</a:t>
            </a:r>
            <a:r>
              <a:rPr lang="en-US" dirty="0" smtClean="0"/>
              <a:t> apps</a:t>
            </a:r>
          </a:p>
          <a:p>
            <a:pPr lvl="1"/>
            <a:r>
              <a:rPr lang="en-US" dirty="0"/>
              <a:t>16,943 </a:t>
            </a:r>
            <a:r>
              <a:rPr lang="en-US" dirty="0" smtClean="0"/>
              <a:t>Android apps</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7</a:t>
            </a:fld>
            <a:endParaRPr lang="en-US" dirty="0"/>
          </a:p>
        </p:txBody>
      </p:sp>
    </p:spTree>
    <p:custDataLst>
      <p:tags r:id="rId1"/>
    </p:custDataLst>
    <p:extLst>
      <p:ext uri="{BB962C8B-B14F-4D97-AF65-F5344CB8AC3E}">
        <p14:creationId xmlns:p14="http://schemas.microsoft.com/office/powerpoint/2010/main" val="963848538"/>
      </p:ext>
    </p:extLst>
  </p:cSld>
  <p:clrMapOvr>
    <a:masterClrMapping/>
  </p:clrMapOvr>
  <mc:AlternateContent xmlns:mc="http://schemas.openxmlformats.org/markup-compatibility/2006" xmlns:p14="http://schemas.microsoft.com/office/powerpoint/2010/main">
    <mc:Choice Requires="p14">
      <p:transition spd="slow" p14:dur="2000" advTm="59334"/>
    </mc:Choice>
    <mc:Fallback xmlns="">
      <p:transition spd="slow" advTm="593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17" name="Content Placeholder 16"/>
          <p:cNvSpPr>
            <a:spLocks noGrp="1"/>
          </p:cNvSpPr>
          <p:nvPr>
            <p:ph idx="1"/>
          </p:nvPr>
        </p:nvSpPr>
        <p:spPr/>
        <p:txBody>
          <a:bodyPr>
            <a:normAutofit fontScale="92500"/>
          </a:bodyPr>
          <a:lstStyle/>
          <a:p>
            <a:pPr>
              <a:lnSpc>
                <a:spcPct val="150000"/>
              </a:lnSpc>
            </a:pPr>
            <a:r>
              <a:rPr lang="en-US" dirty="0" smtClean="0"/>
              <a:t>145,095 Apps downloaded from Google Play</a:t>
            </a:r>
          </a:p>
          <a:p>
            <a:pPr>
              <a:lnSpc>
                <a:spcPct val="150000"/>
              </a:lnSpc>
            </a:pPr>
            <a:r>
              <a:rPr lang="en-US" dirty="0" smtClean="0"/>
              <a:t>Only Apps that use </a:t>
            </a:r>
          </a:p>
          <a:p>
            <a:pPr lvl="1">
              <a:lnSpc>
                <a:spcPct val="150000"/>
              </a:lnSpc>
            </a:pPr>
            <a:r>
              <a:rPr lang="en-US" sz="2400" dirty="0" err="1" smtClean="0">
                <a:latin typeface="Consolas" pitchFamily="49" charset="0"/>
                <a:cs typeface="Consolas" pitchFamily="49" charset="0"/>
              </a:rPr>
              <a:t>javax</a:t>
            </a:r>
            <a:r>
              <a:rPr lang="en-US" sz="2400" dirty="0" smtClean="0">
                <a:latin typeface="Consolas" pitchFamily="49" charset="0"/>
                <a:cs typeface="Consolas" pitchFamily="49" charset="0"/>
              </a:rPr>
              <a:t>/crypto</a:t>
            </a:r>
            <a:r>
              <a:rPr lang="en-US" sz="2400" dirty="0" smtClean="0"/>
              <a:t> </a:t>
            </a:r>
          </a:p>
          <a:p>
            <a:pPr lvl="1">
              <a:lnSpc>
                <a:spcPct val="150000"/>
              </a:lnSpc>
            </a:pPr>
            <a:r>
              <a:rPr lang="en-US" sz="2400" dirty="0" smtClean="0">
                <a:latin typeface="Consolas" pitchFamily="49" charset="0"/>
                <a:cs typeface="Consolas" pitchFamily="49" charset="0"/>
              </a:rPr>
              <a:t>java/security</a:t>
            </a:r>
            <a:r>
              <a:rPr lang="en-US" dirty="0" smtClean="0"/>
              <a:t> </a:t>
            </a:r>
          </a:p>
          <a:p>
            <a:pPr lvl="1">
              <a:lnSpc>
                <a:spcPct val="150000"/>
              </a:lnSpc>
            </a:pPr>
            <a:r>
              <a:rPr lang="en-US" dirty="0" smtClean="0"/>
              <a:t>Filter popular libraries (advertising, statistics, etc.)</a:t>
            </a:r>
          </a:p>
          <a:p>
            <a:pPr>
              <a:lnSpc>
                <a:spcPct val="150000"/>
              </a:lnSpc>
            </a:pPr>
            <a:r>
              <a:rPr lang="en-US" dirty="0" smtClean="0"/>
              <a:t>11,748 Apps analyzed</a:t>
            </a:r>
          </a:p>
          <a:p>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70</a:t>
            </a:fld>
            <a:endParaRPr lang="en-US"/>
          </a:p>
        </p:txBody>
      </p:sp>
    </p:spTree>
    <p:extLst>
      <p:ext uri="{BB962C8B-B14F-4D97-AF65-F5344CB8AC3E}">
        <p14:creationId xmlns:p14="http://schemas.microsoft.com/office/powerpoint/2010/main" val="1336552832"/>
      </p:ext>
    </p:extLst>
  </p:cSld>
  <p:clrMapOvr>
    <a:masterClrMapping/>
  </p:clrMapOvr>
  <mc:AlternateContent xmlns:mc="http://schemas.openxmlformats.org/markup-compatibility/2006" xmlns:p14="http://schemas.microsoft.com/office/powerpoint/2010/main">
    <mc:Choice Requires="p14">
      <p:transition spd="slow" p14:dur="2000" advTm="56616"/>
    </mc:Choice>
    <mc:Fallback xmlns="">
      <p:transition spd="slow" advTm="56616"/>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71</a:t>
            </a:fld>
            <a:endParaRPr lang="en-US">
              <a:solidFill>
                <a:srgbClr val="000000"/>
              </a:solidFill>
            </a:endParaRPr>
          </a:p>
        </p:txBody>
      </p:sp>
      <p:grpSp>
        <p:nvGrpSpPr>
          <p:cNvPr id="5" name="Group 4"/>
          <p:cNvGrpSpPr/>
          <p:nvPr/>
        </p:nvGrpSpPr>
        <p:grpSpPr>
          <a:xfrm>
            <a:off x="3454498" y="1905000"/>
            <a:ext cx="2235005" cy="2786881"/>
            <a:chOff x="3218928" y="1785119"/>
            <a:chExt cx="2706144" cy="3287762"/>
          </a:xfrm>
        </p:grpSpPr>
        <p:pic>
          <p:nvPicPr>
            <p:cNvPr id="6" name="Picture 5" descr="Android_robot.png"/>
            <p:cNvPicPr>
              <a:picLocks noChangeAspect="1"/>
            </p:cNvPicPr>
            <p:nvPr/>
          </p:nvPicPr>
          <p:blipFill>
            <a:blip r:embed="rId4" cstate="print">
              <a:alphaModFix amt="19000"/>
              <a:extLst>
                <a:ext uri="{28A0092B-C50C-407E-A947-70E740481C1C}">
                  <a14:useLocalDpi xmlns:a14="http://schemas.microsoft.com/office/drawing/2010/main" val="0"/>
                </a:ext>
              </a:extLst>
            </a:blip>
            <a:stretch>
              <a:fillRect/>
            </a:stretch>
          </p:blipFill>
          <p:spPr>
            <a:xfrm>
              <a:off x="3218928" y="1785119"/>
              <a:ext cx="2706144" cy="3287762"/>
            </a:xfrm>
            <a:prstGeom prst="rect">
              <a:avLst/>
            </a:prstGeom>
          </p:spPr>
        </p:pic>
        <p:grpSp>
          <p:nvGrpSpPr>
            <p:cNvPr id="7" name="Group 6"/>
            <p:cNvGrpSpPr/>
            <p:nvPr/>
          </p:nvGrpSpPr>
          <p:grpSpPr>
            <a:xfrm>
              <a:off x="3690068" y="2117662"/>
              <a:ext cx="1763865" cy="2622677"/>
              <a:chOff x="5410200" y="9753600"/>
              <a:chExt cx="5400000" cy="7751019"/>
            </a:xfrm>
          </p:grpSpPr>
          <p:pic>
            <p:nvPicPr>
              <p:cNvPr id="8" name="Picture 7"/>
              <p:cNvPicPr>
                <a:picLocks noChangeAspect="1"/>
              </p:cNvPicPr>
              <p:nvPr/>
            </p:nvPicPr>
            <p:blipFill>
              <a:blip r:embed="rId5" cstate="print">
                <a:alphaModFix amt="65000"/>
                <a:extLst>
                  <a:ext uri="{28A0092B-C50C-407E-A947-70E740481C1C}">
                    <a14:useLocalDpi xmlns:a14="http://schemas.microsoft.com/office/drawing/2010/main" val="0"/>
                  </a:ext>
                </a:extLst>
              </a:blip>
              <a:stretch>
                <a:fillRect/>
              </a:stretch>
            </p:blipFill>
            <p:spPr>
              <a:xfrm>
                <a:off x="5443533" y="9753600"/>
                <a:ext cx="5333334" cy="4609524"/>
              </a:xfrm>
              <a:prstGeom prst="rect">
                <a:avLst/>
              </a:prstGeom>
            </p:spPr>
          </p:pic>
          <p:pic>
            <p:nvPicPr>
              <p:cNvPr id="9" name="Picture 8"/>
              <p:cNvPicPr>
                <a:picLocks noChangeAspect="1"/>
              </p:cNvPicPr>
              <p:nvPr/>
            </p:nvPicPr>
            <p:blipFill>
              <a:blip r:embed="rId6" cstate="print">
                <a:alphaModFix amt="65000"/>
                <a:extLst>
                  <a:ext uri="{28A0092B-C50C-407E-A947-70E740481C1C}">
                    <a14:useLocalDpi xmlns:a14="http://schemas.microsoft.com/office/drawing/2010/main" val="0"/>
                  </a:ext>
                </a:extLst>
              </a:blip>
              <a:stretch>
                <a:fillRect/>
              </a:stretch>
            </p:blipFill>
            <p:spPr>
              <a:xfrm>
                <a:off x="5410200" y="14352238"/>
                <a:ext cx="5400000" cy="3152381"/>
              </a:xfrm>
              <a:prstGeom prst="rect">
                <a:avLst/>
              </a:prstGeom>
            </p:spPr>
          </p:pic>
        </p:grpSp>
      </p:grpSp>
      <p:sp>
        <p:nvSpPr>
          <p:cNvPr id="10" name="TextBox 9"/>
          <p:cNvSpPr txBox="1"/>
          <p:nvPr/>
        </p:nvSpPr>
        <p:spPr>
          <a:xfrm>
            <a:off x="457200" y="1447800"/>
            <a:ext cx="3561271" cy="430887"/>
          </a:xfrm>
          <a:prstGeom prst="rect">
            <a:avLst/>
          </a:prstGeom>
          <a:noFill/>
        </p:spPr>
        <p:txBody>
          <a:bodyPr wrap="none" lIns="0" tIns="0" rIns="0" bIns="0" rtlCol="0" anchor="t" anchorCtr="0">
            <a:spAutoFit/>
          </a:bodyPr>
          <a:lstStyle/>
          <a:p>
            <a:pPr defTabSz="914400" eaLnBrk="1" fontAlgn="auto" hangingPunct="1">
              <a:spcBef>
                <a:spcPts val="0"/>
              </a:spcBef>
              <a:spcAft>
                <a:spcPts val="0"/>
              </a:spcAft>
              <a:buClrTx/>
              <a:buSzTx/>
              <a:buFontTx/>
              <a:buNone/>
            </a:pPr>
            <a:r>
              <a:rPr lang="en-US" sz="2800" dirty="0" smtClean="0">
                <a:solidFill>
                  <a:srgbClr val="000000"/>
                </a:solidFill>
                <a:latin typeface="Cambria"/>
              </a:rPr>
              <a:t>11,748 apps use crypto</a:t>
            </a:r>
          </a:p>
        </p:txBody>
      </p:sp>
      <p:sp>
        <p:nvSpPr>
          <p:cNvPr id="11" name="TextBox 10"/>
          <p:cNvSpPr txBox="1"/>
          <p:nvPr/>
        </p:nvSpPr>
        <p:spPr>
          <a:xfrm>
            <a:off x="2083038" y="6105714"/>
            <a:ext cx="4977925" cy="430887"/>
          </a:xfrm>
          <a:prstGeom prst="rect">
            <a:avLst/>
          </a:prstGeom>
          <a:noFill/>
        </p:spPr>
        <p:txBody>
          <a:bodyPr wrap="none" lIns="0" tIns="0" rIns="0" bIns="0" rtlCol="0" anchor="t" anchorCtr="0">
            <a:spAutoFit/>
          </a:bodyPr>
          <a:lstStyle/>
          <a:p>
            <a:pPr algn="r" defTabSz="914400" eaLnBrk="1" fontAlgn="auto" hangingPunct="1">
              <a:spcBef>
                <a:spcPts val="0"/>
              </a:spcBef>
              <a:spcAft>
                <a:spcPts val="0"/>
              </a:spcAft>
              <a:buClrTx/>
              <a:buSzTx/>
              <a:buFontTx/>
              <a:buNone/>
            </a:pPr>
            <a:r>
              <a:rPr lang="en-US" sz="2800" dirty="0" smtClean="0">
                <a:solidFill>
                  <a:srgbClr val="000000"/>
                </a:solidFill>
                <a:latin typeface="Cambria"/>
              </a:rPr>
              <a:t>88% have </a:t>
            </a:r>
            <a:r>
              <a:rPr lang="en-US" sz="2800" i="1" u="sng" dirty="0" smtClean="0">
                <a:solidFill>
                  <a:srgbClr val="990000"/>
                </a:solidFill>
                <a:latin typeface="Cambria"/>
              </a:rPr>
              <a:t>major</a:t>
            </a:r>
            <a:r>
              <a:rPr lang="en-US" sz="2800" dirty="0" smtClean="0">
                <a:solidFill>
                  <a:srgbClr val="990000"/>
                </a:solidFill>
                <a:latin typeface="Cambria"/>
              </a:rPr>
              <a:t> </a:t>
            </a:r>
            <a:r>
              <a:rPr lang="en-US" sz="2800" dirty="0" smtClean="0">
                <a:solidFill>
                  <a:srgbClr val="000000"/>
                </a:solidFill>
                <a:latin typeface="Cambria"/>
              </a:rPr>
              <a:t>crypto problem</a:t>
            </a:r>
          </a:p>
        </p:txBody>
      </p:sp>
      <p:sp>
        <p:nvSpPr>
          <p:cNvPr id="12" name="TextBox 11"/>
          <p:cNvSpPr txBox="1"/>
          <p:nvPr/>
        </p:nvSpPr>
        <p:spPr>
          <a:xfrm>
            <a:off x="448608" y="2514600"/>
            <a:ext cx="2031005" cy="430887"/>
          </a:xfrm>
          <a:prstGeom prst="rect">
            <a:avLst/>
          </a:prstGeom>
          <a:noFill/>
        </p:spPr>
        <p:txBody>
          <a:bodyPr wrap="none" lIns="0" tIns="0" rIns="0" bIns="0" rtlCol="0" anchor="t" anchorCtr="0">
            <a:spAutoFit/>
          </a:bodyPr>
          <a:lstStyle/>
          <a:p>
            <a:pPr defTabSz="914400" eaLnBrk="1" fontAlgn="auto" hangingPunct="1">
              <a:spcBef>
                <a:spcPts val="0"/>
              </a:spcBef>
              <a:spcAft>
                <a:spcPts val="0"/>
              </a:spcAft>
              <a:buClrTx/>
              <a:buSzTx/>
              <a:buFontTx/>
              <a:buNone/>
            </a:pPr>
            <a:r>
              <a:rPr lang="en-US" sz="2800" dirty="0" smtClean="0">
                <a:solidFill>
                  <a:srgbClr val="000000"/>
                </a:solidFill>
                <a:latin typeface="Cambria"/>
              </a:rPr>
              <a:t>65% use ECB</a:t>
            </a:r>
          </a:p>
        </p:txBody>
      </p:sp>
      <p:sp>
        <p:nvSpPr>
          <p:cNvPr id="13" name="TextBox 12"/>
          <p:cNvSpPr txBox="1"/>
          <p:nvPr/>
        </p:nvSpPr>
        <p:spPr>
          <a:xfrm>
            <a:off x="6479374" y="3298441"/>
            <a:ext cx="2309927" cy="861774"/>
          </a:xfrm>
          <a:prstGeom prst="rect">
            <a:avLst/>
          </a:prstGeom>
          <a:noFill/>
        </p:spPr>
        <p:txBody>
          <a:bodyPr wrap="none" lIns="0" tIns="0" rIns="0" bIns="0" rtlCol="0" anchor="t" anchorCtr="0">
            <a:spAutoFit/>
          </a:bodyPr>
          <a:lstStyle/>
          <a:p>
            <a:pPr algn="r" defTabSz="914400" eaLnBrk="1" fontAlgn="auto" hangingPunct="1">
              <a:spcBef>
                <a:spcPts val="0"/>
              </a:spcBef>
              <a:spcAft>
                <a:spcPts val="0"/>
              </a:spcAft>
              <a:buClrTx/>
              <a:buSzTx/>
              <a:buFontTx/>
              <a:buNone/>
            </a:pPr>
            <a:r>
              <a:rPr lang="en-US" sz="2800" dirty="0" smtClean="0">
                <a:solidFill>
                  <a:srgbClr val="000000"/>
                </a:solidFill>
                <a:latin typeface="Cambria"/>
              </a:rPr>
              <a:t>31% use static </a:t>
            </a:r>
            <a:br>
              <a:rPr lang="en-US" sz="2800" dirty="0" smtClean="0">
                <a:solidFill>
                  <a:srgbClr val="000000"/>
                </a:solidFill>
                <a:latin typeface="Cambria"/>
              </a:rPr>
            </a:br>
            <a:r>
              <a:rPr lang="en-US" sz="2800" dirty="0" smtClean="0">
                <a:solidFill>
                  <a:srgbClr val="000000"/>
                </a:solidFill>
                <a:latin typeface="Cambria"/>
              </a:rPr>
              <a:t>symmetric key</a:t>
            </a:r>
          </a:p>
        </p:txBody>
      </p:sp>
      <p:sp>
        <p:nvSpPr>
          <p:cNvPr id="14" name="TextBox 13"/>
          <p:cNvSpPr txBox="1"/>
          <p:nvPr/>
        </p:nvSpPr>
        <p:spPr>
          <a:xfrm>
            <a:off x="4686966" y="4691881"/>
            <a:ext cx="4102335" cy="430887"/>
          </a:xfrm>
          <a:prstGeom prst="rect">
            <a:avLst/>
          </a:prstGeom>
          <a:noFill/>
        </p:spPr>
        <p:txBody>
          <a:bodyPr wrap="none" lIns="0" tIns="0" rIns="0" bIns="0" rtlCol="0" anchor="t" anchorCtr="0">
            <a:spAutoFit/>
          </a:bodyPr>
          <a:lstStyle/>
          <a:p>
            <a:pPr algn="r" defTabSz="914400" eaLnBrk="1" fontAlgn="auto" hangingPunct="1">
              <a:spcBef>
                <a:spcPts val="0"/>
              </a:spcBef>
              <a:spcAft>
                <a:spcPts val="0"/>
              </a:spcAft>
              <a:buClrTx/>
              <a:buSzTx/>
              <a:buFontTx/>
              <a:buNone/>
            </a:pPr>
            <a:r>
              <a:rPr lang="en-US" sz="2800" dirty="0" smtClean="0">
                <a:solidFill>
                  <a:srgbClr val="000000"/>
                </a:solidFill>
                <a:latin typeface="Cambria"/>
              </a:rPr>
              <a:t>16% use known IV for CBC</a:t>
            </a:r>
          </a:p>
        </p:txBody>
      </p:sp>
      <p:sp>
        <p:nvSpPr>
          <p:cNvPr id="15" name="TextBox 14"/>
          <p:cNvSpPr txBox="1"/>
          <p:nvPr/>
        </p:nvSpPr>
        <p:spPr>
          <a:xfrm>
            <a:off x="448608" y="5332214"/>
            <a:ext cx="4712829" cy="430887"/>
          </a:xfrm>
          <a:prstGeom prst="rect">
            <a:avLst/>
          </a:prstGeom>
          <a:noFill/>
        </p:spPr>
        <p:txBody>
          <a:bodyPr wrap="none" lIns="0" tIns="0" rIns="0" bIns="0" rtlCol="0" anchor="t" anchorCtr="0">
            <a:spAutoFit/>
          </a:bodyPr>
          <a:lstStyle/>
          <a:p>
            <a:pPr defTabSz="914400" eaLnBrk="1" fontAlgn="auto" hangingPunct="1">
              <a:spcBef>
                <a:spcPts val="0"/>
              </a:spcBef>
              <a:spcAft>
                <a:spcPts val="0"/>
              </a:spcAft>
              <a:buClrTx/>
              <a:buSzTx/>
              <a:buFontTx/>
              <a:buNone/>
            </a:pPr>
            <a:r>
              <a:rPr lang="en-US" sz="2800" dirty="0" smtClean="0">
                <a:solidFill>
                  <a:srgbClr val="000000"/>
                </a:solidFill>
                <a:latin typeface="Cambria"/>
              </a:rPr>
              <a:t>14% misuse </a:t>
            </a:r>
            <a:r>
              <a:rPr lang="en-US" sz="2800" dirty="0" err="1" smtClean="0">
                <a:solidFill>
                  <a:srgbClr val="000000"/>
                </a:solidFill>
                <a:latin typeface="Consolas" pitchFamily="49" charset="0"/>
              </a:rPr>
              <a:t>SecureRandom</a:t>
            </a:r>
            <a:r>
              <a:rPr lang="en-US" sz="2800" dirty="0" smtClean="0">
                <a:solidFill>
                  <a:srgbClr val="000000"/>
                </a:solidFill>
                <a:latin typeface="Consolas" pitchFamily="49" charset="0"/>
              </a:rPr>
              <a:t>()</a:t>
            </a:r>
          </a:p>
        </p:txBody>
      </p:sp>
      <p:sp>
        <p:nvSpPr>
          <p:cNvPr id="16" name="TextBox 15"/>
          <p:cNvSpPr txBox="1"/>
          <p:nvPr/>
        </p:nvSpPr>
        <p:spPr>
          <a:xfrm>
            <a:off x="5927941" y="1905000"/>
            <a:ext cx="2861360" cy="861774"/>
          </a:xfrm>
          <a:prstGeom prst="rect">
            <a:avLst/>
          </a:prstGeom>
          <a:noFill/>
        </p:spPr>
        <p:txBody>
          <a:bodyPr wrap="none" lIns="0" tIns="0" rIns="0" bIns="0" rtlCol="0" anchor="t" anchorCtr="0">
            <a:spAutoFit/>
          </a:bodyPr>
          <a:lstStyle/>
          <a:p>
            <a:pPr algn="r" defTabSz="914400" eaLnBrk="1" fontAlgn="auto" hangingPunct="1">
              <a:spcBef>
                <a:spcPts val="0"/>
              </a:spcBef>
              <a:spcAft>
                <a:spcPts val="0"/>
              </a:spcAft>
              <a:buClrTx/>
              <a:buSzTx/>
              <a:buFontTx/>
              <a:buNone/>
            </a:pPr>
            <a:r>
              <a:rPr lang="en-US" sz="2800" dirty="0" smtClean="0">
                <a:solidFill>
                  <a:srgbClr val="000000"/>
                </a:solidFill>
                <a:latin typeface="Cambria"/>
              </a:rPr>
              <a:t>13% use static salt </a:t>
            </a:r>
            <a:br>
              <a:rPr lang="en-US" sz="2800" dirty="0" smtClean="0">
                <a:solidFill>
                  <a:srgbClr val="000000"/>
                </a:solidFill>
                <a:latin typeface="Cambria"/>
              </a:rPr>
            </a:br>
            <a:r>
              <a:rPr lang="en-US" sz="2800" dirty="0" smtClean="0">
                <a:solidFill>
                  <a:srgbClr val="000000"/>
                </a:solidFill>
                <a:latin typeface="Cambria"/>
              </a:rPr>
              <a:t>for passwords</a:t>
            </a:r>
          </a:p>
        </p:txBody>
      </p:sp>
      <p:sp>
        <p:nvSpPr>
          <p:cNvPr id="17" name="TextBox 16"/>
          <p:cNvSpPr txBox="1"/>
          <p:nvPr/>
        </p:nvSpPr>
        <p:spPr>
          <a:xfrm>
            <a:off x="448608" y="3707963"/>
            <a:ext cx="2425664" cy="861774"/>
          </a:xfrm>
          <a:prstGeom prst="rect">
            <a:avLst/>
          </a:prstGeom>
          <a:noFill/>
        </p:spPr>
        <p:txBody>
          <a:bodyPr wrap="none" lIns="0" tIns="0" rIns="0" bIns="0" rtlCol="0" anchor="t" anchorCtr="0">
            <a:spAutoFit/>
          </a:bodyPr>
          <a:lstStyle/>
          <a:p>
            <a:pPr defTabSz="914400" eaLnBrk="1" fontAlgn="auto" hangingPunct="1">
              <a:spcBef>
                <a:spcPts val="0"/>
              </a:spcBef>
              <a:spcAft>
                <a:spcPts val="0"/>
              </a:spcAft>
              <a:buClrTx/>
              <a:buSzTx/>
              <a:buFontTx/>
              <a:buNone/>
            </a:pPr>
            <a:r>
              <a:rPr lang="en-US" sz="2800" dirty="0" smtClean="0">
                <a:solidFill>
                  <a:srgbClr val="000000"/>
                </a:solidFill>
                <a:latin typeface="Cambria"/>
              </a:rPr>
              <a:t>13% use small </a:t>
            </a:r>
            <a:br>
              <a:rPr lang="en-US" sz="2800" dirty="0" smtClean="0">
                <a:solidFill>
                  <a:srgbClr val="000000"/>
                </a:solidFill>
                <a:latin typeface="Cambria"/>
              </a:rPr>
            </a:br>
            <a:r>
              <a:rPr lang="en-US" sz="2800" dirty="0" smtClean="0">
                <a:solidFill>
                  <a:srgbClr val="000000"/>
                </a:solidFill>
                <a:latin typeface="Cambria"/>
              </a:rPr>
              <a:t>iteration counts</a:t>
            </a:r>
          </a:p>
        </p:txBody>
      </p:sp>
    </p:spTree>
    <p:custDataLst>
      <p:tags r:id="rId1"/>
    </p:custDataLst>
    <p:extLst>
      <p:ext uri="{BB962C8B-B14F-4D97-AF65-F5344CB8AC3E}">
        <p14:creationId xmlns:p14="http://schemas.microsoft.com/office/powerpoint/2010/main" val="1584619892"/>
      </p:ext>
    </p:extLst>
  </p:cSld>
  <p:clrMapOvr>
    <a:masterClrMapping/>
  </p:clrMapOvr>
  <mc:AlternateContent xmlns:mc="http://schemas.openxmlformats.org/markup-compatibility/2006" xmlns:p14="http://schemas.microsoft.com/office/powerpoint/2010/main">
    <mc:Choice Requires="p14">
      <p:transition spd="slow" p14:dur="2000" advTm="56995"/>
    </mc:Choice>
    <mc:Fallback xmlns="">
      <p:transition spd="slow" advTm="569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Manager (2010)</a:t>
            </a:r>
            <a:endParaRPr lang="en-US" dirty="0"/>
          </a:p>
        </p:txBody>
      </p:sp>
      <p:sp>
        <p:nvSpPr>
          <p:cNvPr id="3" name="Content Placeholder 2"/>
          <p:cNvSpPr>
            <a:spLocks noGrp="1"/>
          </p:cNvSpPr>
          <p:nvPr>
            <p:ph idx="1"/>
          </p:nvPr>
        </p:nvSpPr>
        <p:spPr>
          <a:xfrm>
            <a:off x="457200" y="1371600"/>
            <a:ext cx="8534400" cy="4754563"/>
          </a:xfrm>
        </p:spPr>
        <p:txBody>
          <a:bodyPr>
            <a:normAutofit fontScale="70000" lnSpcReduction="20000"/>
          </a:bodyPr>
          <a:lstStyle/>
          <a:p>
            <a:pPr marL="0" indent="0">
              <a:buNone/>
            </a:pPr>
            <a:r>
              <a:rPr lang="en-US" dirty="0">
                <a:latin typeface="Consolas" pitchFamily="49" charset="0"/>
                <a:cs typeface="Consolas" pitchFamily="49" charset="0"/>
              </a:rPr>
              <a:t>private String encrypt(byte [] key, String clear) </a:t>
            </a:r>
            <a:r>
              <a:rPr lang="en-US" dirty="0" smtClean="0">
                <a:latin typeface="Consolas" pitchFamily="49" charset="0"/>
                <a:cs typeface="Consolas" pitchFamily="49" charset="0"/>
              </a:rPr>
              <a:t>{</a:t>
            </a:r>
          </a:p>
          <a:p>
            <a:pPr marL="0" indent="0">
              <a:buNone/>
            </a:pPr>
            <a:r>
              <a:rPr lang="en-US" dirty="0" smtClean="0">
                <a:latin typeface="Consolas" pitchFamily="49" charset="0"/>
                <a:cs typeface="Consolas" pitchFamily="49" charset="0"/>
              </a:rPr>
              <a:t>  byte </a:t>
            </a:r>
            <a:r>
              <a:rPr lang="en-US" dirty="0">
                <a:latin typeface="Consolas" pitchFamily="49" charset="0"/>
                <a:cs typeface="Consolas" pitchFamily="49" charset="0"/>
              </a:rPr>
              <a:t>[] encrypted;</a:t>
            </a:r>
          </a:p>
          <a:p>
            <a:pPr marL="0" indent="0">
              <a:buNone/>
            </a:pPr>
            <a:r>
              <a:rPr lang="en-US" dirty="0" smtClean="0">
                <a:latin typeface="Consolas" pitchFamily="49" charset="0"/>
                <a:cs typeface="Consolas" pitchFamily="49" charset="0"/>
              </a:rPr>
              <a:t>  byte </a:t>
            </a:r>
            <a:r>
              <a:rPr lang="en-US" dirty="0">
                <a:latin typeface="Consolas" pitchFamily="49" charset="0"/>
                <a:cs typeface="Consolas" pitchFamily="49" charset="0"/>
              </a:rPr>
              <a:t>[] salt = new byte[2];</a:t>
            </a:r>
          </a:p>
          <a:p>
            <a:pPr marL="0" indent="0">
              <a:buNone/>
            </a:pPr>
            <a:r>
              <a:rPr lang="en-US" dirty="0" smtClean="0">
                <a:latin typeface="Consolas" pitchFamily="49" charset="0"/>
                <a:cs typeface="Consolas" pitchFamily="49" charset="0"/>
              </a:rPr>
              <a:t>  ...</a:t>
            </a:r>
            <a:endParaRPr lang="en-US" dirty="0">
              <a:latin typeface="Consolas" pitchFamily="49" charset="0"/>
              <a:cs typeface="Consolas" pitchFamily="49" charset="0"/>
            </a:endParaRPr>
          </a:p>
          <a:p>
            <a:pPr marL="0" indent="0">
              <a:buNone/>
            </a:pPr>
            <a:r>
              <a:rPr lang="en-US" dirty="0" smtClean="0">
                <a:latin typeface="Consolas" pitchFamily="49" charset="0"/>
                <a:cs typeface="Consolas" pitchFamily="49" charset="0"/>
              </a:rPr>
              <a:t>  Random </a:t>
            </a:r>
            <a:r>
              <a:rPr lang="en-US" dirty="0" err="1">
                <a:latin typeface="Consolas" pitchFamily="49" charset="0"/>
                <a:cs typeface="Consolas" pitchFamily="49" charset="0"/>
              </a:rPr>
              <a:t>rnd</a:t>
            </a:r>
            <a:r>
              <a:rPr lang="en-US" dirty="0">
                <a:latin typeface="Consolas" pitchFamily="49" charset="0"/>
                <a:cs typeface="Consolas" pitchFamily="49" charset="0"/>
              </a:rPr>
              <a:t> = new Random();</a:t>
            </a:r>
          </a:p>
          <a:p>
            <a:pPr marL="0" indent="0">
              <a:buNone/>
            </a:pPr>
            <a:r>
              <a:rPr lang="en-US" dirty="0" smtClean="0">
                <a:latin typeface="Consolas" pitchFamily="49" charset="0"/>
                <a:cs typeface="Consolas" pitchFamily="49" charset="0"/>
              </a:rPr>
              <a:t>  //</a:t>
            </a:r>
            <a:r>
              <a:rPr lang="en-US" dirty="0">
                <a:latin typeface="Consolas" pitchFamily="49" charset="0"/>
                <a:cs typeface="Consolas" pitchFamily="49" charset="0"/>
              </a:rPr>
              <a:t>Cipher </a:t>
            </a:r>
            <a:r>
              <a:rPr lang="en-US" dirty="0" err="1">
                <a:latin typeface="Consolas" pitchFamily="49" charset="0"/>
                <a:cs typeface="Consolas" pitchFamily="49" charset="0"/>
              </a:rPr>
              <a:t>cipher</a:t>
            </a:r>
            <a:r>
              <a:rPr lang="en-US" dirty="0">
                <a:latin typeface="Consolas" pitchFamily="49" charset="0"/>
                <a:cs typeface="Consolas" pitchFamily="49" charset="0"/>
              </a:rPr>
              <a:t> = </a:t>
            </a:r>
            <a:r>
              <a:rPr lang="en-US" dirty="0" err="1">
                <a:latin typeface="Consolas" pitchFamily="49" charset="0"/>
                <a:cs typeface="Consolas" pitchFamily="49" charset="0"/>
              </a:rPr>
              <a:t>Cipher.getInstance</a:t>
            </a:r>
            <a:r>
              <a:rPr lang="en-US" dirty="0">
                <a:latin typeface="Consolas" pitchFamily="49" charset="0"/>
                <a:cs typeface="Consolas" pitchFamily="49" charset="0"/>
              </a:rPr>
              <a:t>("AES");</a:t>
            </a:r>
          </a:p>
          <a:p>
            <a:pPr marL="0" indent="0">
              <a:buNone/>
            </a:pPr>
            <a:r>
              <a:rPr lang="en-US" dirty="0" smtClean="0">
                <a:latin typeface="Consolas" pitchFamily="49" charset="0"/>
                <a:cs typeface="Consolas" pitchFamily="49" charset="0"/>
              </a:rPr>
              <a:t>  Cipher </a:t>
            </a:r>
            <a:r>
              <a:rPr lang="en-US" dirty="0" err="1">
                <a:latin typeface="Consolas" pitchFamily="49" charset="0"/>
                <a:cs typeface="Consolas" pitchFamily="49" charset="0"/>
              </a:rPr>
              <a:t>cipher</a:t>
            </a:r>
            <a:r>
              <a:rPr lang="en-US" dirty="0">
                <a:latin typeface="Consolas" pitchFamily="49" charset="0"/>
                <a:cs typeface="Consolas" pitchFamily="49" charset="0"/>
              </a:rPr>
              <a:t> </a:t>
            </a:r>
            <a:r>
              <a:rPr lang="en-US" dirty="0" smtClean="0">
                <a:latin typeface="Consolas" pitchFamily="49" charset="0"/>
                <a:cs typeface="Consolas" pitchFamily="49" charset="0"/>
              </a:rPr>
              <a:t>=</a:t>
            </a:r>
          </a:p>
          <a:p>
            <a:pPr marL="0" indent="0">
              <a:buNone/>
            </a:pPr>
            <a:r>
              <a:rPr lang="en-US" dirty="0">
                <a:latin typeface="Consolas" pitchFamily="49" charset="0"/>
                <a:cs typeface="Consolas" pitchFamily="49" charset="0"/>
              </a:rPr>
              <a:t> </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Cipher.getInstance</a:t>
            </a:r>
            <a:r>
              <a:rPr lang="en-US" dirty="0">
                <a:latin typeface="Consolas" pitchFamily="49" charset="0"/>
                <a:cs typeface="Consolas" pitchFamily="49" charset="0"/>
              </a:rPr>
              <a:t>("AES/ECB/PKCS7Padding", "BC"); </a:t>
            </a:r>
          </a:p>
          <a:p>
            <a:pPr marL="0" indent="0">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cipher.init</a:t>
            </a:r>
            <a:r>
              <a:rPr lang="en-US" dirty="0" smtClean="0">
                <a:latin typeface="Consolas" pitchFamily="49" charset="0"/>
                <a:cs typeface="Consolas" pitchFamily="49" charset="0"/>
              </a:rPr>
              <a:t>(</a:t>
            </a:r>
            <a:r>
              <a:rPr lang="en-US" dirty="0" err="1" smtClean="0">
                <a:latin typeface="Consolas" pitchFamily="49" charset="0"/>
                <a:cs typeface="Consolas" pitchFamily="49" charset="0"/>
              </a:rPr>
              <a:t>Cipher.ENCRYPT_MODE</a:t>
            </a:r>
            <a:r>
              <a:rPr lang="en-US" dirty="0">
                <a:latin typeface="Consolas" pitchFamily="49" charset="0"/>
                <a:cs typeface="Consolas" pitchFamily="49" charset="0"/>
              </a:rPr>
              <a:t>, </a:t>
            </a:r>
            <a:r>
              <a:rPr lang="en-US" dirty="0" err="1">
                <a:latin typeface="Consolas" pitchFamily="49" charset="0"/>
                <a:cs typeface="Consolas" pitchFamily="49" charset="0"/>
              </a:rPr>
              <a:t>skeySpec</a:t>
            </a:r>
            <a:r>
              <a:rPr lang="en-US" dirty="0">
                <a:latin typeface="Consolas" pitchFamily="49" charset="0"/>
                <a:cs typeface="Consolas" pitchFamily="49" charset="0"/>
              </a:rPr>
              <a:t>);</a:t>
            </a:r>
          </a:p>
          <a:p>
            <a:pPr marL="0" indent="0">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rnd.nextBytes</a:t>
            </a:r>
            <a:r>
              <a:rPr lang="en-US" dirty="0" smtClean="0">
                <a:latin typeface="Consolas" pitchFamily="49" charset="0"/>
                <a:cs typeface="Consolas" pitchFamily="49" charset="0"/>
              </a:rPr>
              <a:t>(salt</a:t>
            </a:r>
            <a:r>
              <a:rPr lang="en-US" dirty="0">
                <a:latin typeface="Consolas" pitchFamily="49" charset="0"/>
                <a:cs typeface="Consolas" pitchFamily="49" charset="0"/>
              </a:rPr>
              <a:t>);</a:t>
            </a:r>
          </a:p>
          <a:p>
            <a:pPr marL="0" indent="0">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cipher.update</a:t>
            </a:r>
            <a:r>
              <a:rPr lang="en-US" dirty="0" smtClean="0">
                <a:latin typeface="Consolas" pitchFamily="49" charset="0"/>
                <a:cs typeface="Consolas" pitchFamily="49" charset="0"/>
              </a:rPr>
              <a:t>(salt</a:t>
            </a:r>
            <a:r>
              <a:rPr lang="en-US" dirty="0">
                <a:latin typeface="Consolas" pitchFamily="49" charset="0"/>
                <a:cs typeface="Consolas" pitchFamily="49" charset="0"/>
              </a:rPr>
              <a:t>);</a:t>
            </a:r>
          </a:p>
          <a:p>
            <a:pPr marL="0" indent="0">
              <a:buNone/>
            </a:pPr>
            <a:r>
              <a:rPr lang="en-US" dirty="0" smtClean="0">
                <a:latin typeface="Consolas" pitchFamily="49" charset="0"/>
                <a:cs typeface="Consolas" pitchFamily="49" charset="0"/>
              </a:rPr>
              <a:t>  encrypted </a:t>
            </a:r>
            <a:r>
              <a:rPr lang="en-US" dirty="0">
                <a:latin typeface="Consolas" pitchFamily="49" charset="0"/>
                <a:cs typeface="Consolas" pitchFamily="49" charset="0"/>
              </a:rPr>
              <a:t>= </a:t>
            </a:r>
            <a:r>
              <a:rPr lang="en-US" dirty="0" err="1">
                <a:latin typeface="Consolas" pitchFamily="49" charset="0"/>
                <a:cs typeface="Consolas" pitchFamily="49" charset="0"/>
              </a:rPr>
              <a:t>cipher.doFinal</a:t>
            </a:r>
            <a:r>
              <a:rPr lang="en-US" dirty="0">
                <a:latin typeface="Consolas" pitchFamily="49" charset="0"/>
                <a:cs typeface="Consolas" pitchFamily="49" charset="0"/>
              </a:rPr>
              <a:t>(</a:t>
            </a:r>
            <a:r>
              <a:rPr lang="en-US" dirty="0" err="1">
                <a:latin typeface="Consolas" pitchFamily="49" charset="0"/>
                <a:cs typeface="Consolas" pitchFamily="49" charset="0"/>
              </a:rPr>
              <a:t>clear.getBytes</a:t>
            </a:r>
            <a:r>
              <a:rPr lang="en-US" dirty="0" smtClean="0">
                <a:latin typeface="Consolas" pitchFamily="49" charset="0"/>
                <a:cs typeface="Consolas" pitchFamily="49" charset="0"/>
              </a:rPr>
              <a:t>());</a:t>
            </a:r>
            <a:endParaRPr lang="en-US" dirty="0">
              <a:latin typeface="Consolas" pitchFamily="49" charset="0"/>
              <a:cs typeface="Consolas" pitchFamily="49" charset="0"/>
            </a:endParaRPr>
          </a:p>
        </p:txBody>
      </p:sp>
      <p:sp>
        <p:nvSpPr>
          <p:cNvPr id="4" name="Slide Number Placeholder 3"/>
          <p:cNvSpPr>
            <a:spLocks noGrp="1"/>
          </p:cNvSpPr>
          <p:nvPr>
            <p:ph type="sldNum" sz="quarter" idx="12"/>
          </p:nvPr>
        </p:nvSpPr>
        <p:spPr/>
        <p:txBody>
          <a:bodyPr/>
          <a:lstStyle/>
          <a:p>
            <a:fld id="{B747839D-A323-47F3-909F-548499399628}" type="slidenum">
              <a:rPr lang="en-US" smtClean="0"/>
              <a:t>72</a:t>
            </a:fld>
            <a:endParaRPr lang="en-US"/>
          </a:p>
        </p:txBody>
      </p:sp>
      <p:sp>
        <p:nvSpPr>
          <p:cNvPr id="5" name="Oval 4"/>
          <p:cNvSpPr/>
          <p:nvPr/>
        </p:nvSpPr>
        <p:spPr>
          <a:xfrm>
            <a:off x="4114800" y="3611880"/>
            <a:ext cx="3352800" cy="502920"/>
          </a:xfrm>
          <a:prstGeom prst="ellipse">
            <a:avLst/>
          </a:prstGeom>
          <a:no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Tree>
    <p:extLst>
      <p:ext uri="{BB962C8B-B14F-4D97-AF65-F5344CB8AC3E}">
        <p14:creationId xmlns:p14="http://schemas.microsoft.com/office/powerpoint/2010/main" val="1828512406"/>
      </p:ext>
    </p:extLst>
  </p:cSld>
  <p:clrMapOvr>
    <a:masterClrMapping/>
  </p:clrMapOvr>
  <mc:AlternateContent xmlns:mc="http://schemas.openxmlformats.org/markup-compatibility/2006" xmlns:p14="http://schemas.microsoft.com/office/powerpoint/2010/main">
    <mc:Choice Requires="p14">
      <p:transition spd="slow" p14:dur="2000" advTm="59454"/>
    </mc:Choice>
    <mc:Fallback xmlns="">
      <p:transition spd="slow" advTm="59454"/>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Manager (+6 days)</a:t>
            </a:r>
            <a:endParaRPr lang="en-US" dirty="0"/>
          </a:p>
        </p:txBody>
      </p:sp>
      <p:sp>
        <p:nvSpPr>
          <p:cNvPr id="3" name="Content Placeholder 2"/>
          <p:cNvSpPr>
            <a:spLocks noGrp="1"/>
          </p:cNvSpPr>
          <p:nvPr>
            <p:ph idx="1"/>
          </p:nvPr>
        </p:nvSpPr>
        <p:spPr>
          <a:xfrm>
            <a:off x="457200" y="1371600"/>
            <a:ext cx="8534400" cy="4754563"/>
          </a:xfrm>
        </p:spPr>
        <p:txBody>
          <a:bodyPr>
            <a:normAutofit fontScale="70000" lnSpcReduction="20000"/>
          </a:bodyPr>
          <a:lstStyle/>
          <a:p>
            <a:pPr marL="0" indent="0">
              <a:buNone/>
            </a:pPr>
            <a:r>
              <a:rPr lang="en-US" dirty="0">
                <a:latin typeface="Consolas" pitchFamily="49" charset="0"/>
                <a:cs typeface="Consolas" pitchFamily="49" charset="0"/>
              </a:rPr>
              <a:t>private String encrypt(byte [] key, String clear) {</a:t>
            </a:r>
          </a:p>
          <a:p>
            <a:pPr marL="0" indent="0">
              <a:buNone/>
            </a:pPr>
            <a:r>
              <a:rPr lang="en-US" dirty="0">
                <a:latin typeface="Consolas" pitchFamily="49" charset="0"/>
                <a:cs typeface="Consolas" pitchFamily="49" charset="0"/>
              </a:rPr>
              <a:t> </a:t>
            </a:r>
            <a:r>
              <a:rPr lang="en-US" dirty="0" smtClean="0">
                <a:latin typeface="Consolas" pitchFamily="49" charset="0"/>
                <a:cs typeface="Consolas" pitchFamily="49" charset="0"/>
              </a:rPr>
              <a:t> byte </a:t>
            </a:r>
            <a:r>
              <a:rPr lang="en-US" dirty="0">
                <a:latin typeface="Consolas" pitchFamily="49" charset="0"/>
                <a:cs typeface="Consolas" pitchFamily="49" charset="0"/>
              </a:rPr>
              <a:t>[] encrypted;</a:t>
            </a:r>
          </a:p>
          <a:p>
            <a:pPr marL="0" indent="0">
              <a:buNone/>
            </a:pPr>
            <a:r>
              <a:rPr lang="en-US" dirty="0">
                <a:latin typeface="Consolas" pitchFamily="49" charset="0"/>
                <a:cs typeface="Consolas" pitchFamily="49" charset="0"/>
              </a:rPr>
              <a:t>  </a:t>
            </a:r>
            <a:r>
              <a:rPr lang="en-US" dirty="0" smtClean="0">
                <a:latin typeface="Consolas" pitchFamily="49" charset="0"/>
                <a:cs typeface="Consolas" pitchFamily="49" charset="0"/>
              </a:rPr>
              <a:t>byte </a:t>
            </a:r>
            <a:r>
              <a:rPr lang="en-US" dirty="0">
                <a:latin typeface="Consolas" pitchFamily="49" charset="0"/>
                <a:cs typeface="Consolas" pitchFamily="49" charset="0"/>
              </a:rPr>
              <a:t>[] salt = new byte[2];</a:t>
            </a:r>
          </a:p>
          <a:p>
            <a:pPr marL="0" indent="0">
              <a:buNone/>
            </a:pPr>
            <a:r>
              <a:rPr lang="en-US" dirty="0" smtClean="0">
                <a:latin typeface="Consolas" pitchFamily="49" charset="0"/>
                <a:cs typeface="Consolas" pitchFamily="49" charset="0"/>
              </a:rPr>
              <a:t>  </a:t>
            </a:r>
            <a:r>
              <a:rPr lang="en-US" dirty="0">
                <a:latin typeface="Consolas" pitchFamily="49" charset="0"/>
                <a:cs typeface="Consolas" pitchFamily="49" charset="0"/>
              </a:rPr>
              <a:t>...</a:t>
            </a:r>
          </a:p>
          <a:p>
            <a:pPr marL="0" indent="0">
              <a:buNone/>
            </a:pPr>
            <a:r>
              <a:rPr lang="en-US" dirty="0" smtClean="0">
                <a:latin typeface="Consolas" pitchFamily="49" charset="0"/>
                <a:cs typeface="Consolas" pitchFamily="49" charset="0"/>
              </a:rPr>
              <a:t>  </a:t>
            </a:r>
            <a:r>
              <a:rPr lang="en-US" dirty="0">
                <a:latin typeface="Consolas" pitchFamily="49" charset="0"/>
                <a:cs typeface="Consolas" pitchFamily="49" charset="0"/>
              </a:rPr>
              <a:t>Random </a:t>
            </a:r>
            <a:r>
              <a:rPr lang="en-US" dirty="0" err="1">
                <a:latin typeface="Consolas" pitchFamily="49" charset="0"/>
                <a:cs typeface="Consolas" pitchFamily="49" charset="0"/>
              </a:rPr>
              <a:t>rnd</a:t>
            </a:r>
            <a:r>
              <a:rPr lang="en-US" dirty="0">
                <a:latin typeface="Consolas" pitchFamily="49" charset="0"/>
                <a:cs typeface="Consolas" pitchFamily="49" charset="0"/>
              </a:rPr>
              <a:t> = new Random();</a:t>
            </a:r>
          </a:p>
          <a:p>
            <a:pPr marL="0" indent="0">
              <a:buNone/>
            </a:pPr>
            <a:r>
              <a:rPr lang="en-US" dirty="0" smtClean="0">
                <a:latin typeface="Consolas" pitchFamily="49" charset="0"/>
                <a:cs typeface="Consolas" pitchFamily="49" charset="0"/>
              </a:rPr>
              <a:t>  </a:t>
            </a:r>
            <a:r>
              <a:rPr lang="en-US" dirty="0">
                <a:latin typeface="Consolas" pitchFamily="49" charset="0"/>
                <a:cs typeface="Consolas" pitchFamily="49" charset="0"/>
              </a:rPr>
              <a:t>Cipher </a:t>
            </a:r>
            <a:r>
              <a:rPr lang="en-US" dirty="0" err="1">
                <a:latin typeface="Consolas" pitchFamily="49" charset="0"/>
                <a:cs typeface="Consolas" pitchFamily="49" charset="0"/>
              </a:rPr>
              <a:t>cipher</a:t>
            </a:r>
            <a:r>
              <a:rPr lang="en-US" dirty="0">
                <a:latin typeface="Consolas" pitchFamily="49" charset="0"/>
                <a:cs typeface="Consolas" pitchFamily="49" charset="0"/>
              </a:rPr>
              <a:t> </a:t>
            </a:r>
            <a:r>
              <a:rPr lang="en-US" dirty="0" smtClean="0">
                <a:latin typeface="Consolas" pitchFamily="49" charset="0"/>
                <a:cs typeface="Consolas" pitchFamily="49" charset="0"/>
              </a:rPr>
              <a:t>=</a:t>
            </a:r>
          </a:p>
          <a:p>
            <a:pPr marL="0" indent="0">
              <a:buNone/>
            </a:pPr>
            <a:r>
              <a:rPr lang="en-US" dirty="0">
                <a:latin typeface="Consolas" pitchFamily="49" charset="0"/>
                <a:cs typeface="Consolas" pitchFamily="49" charset="0"/>
              </a:rPr>
              <a:t> </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Cipher.getInstance</a:t>
            </a:r>
            <a:r>
              <a:rPr lang="en-US" dirty="0">
                <a:latin typeface="Consolas" pitchFamily="49" charset="0"/>
                <a:cs typeface="Consolas" pitchFamily="49" charset="0"/>
              </a:rPr>
              <a:t>("AES/CBC/PKCS7Padding", "BC");</a:t>
            </a:r>
          </a:p>
          <a:p>
            <a:pPr marL="0" indent="0">
              <a:buNone/>
            </a:pPr>
            <a:r>
              <a:rPr lang="en-US" dirty="0">
                <a:latin typeface="Consolas" pitchFamily="49" charset="0"/>
                <a:cs typeface="Consolas" pitchFamily="49" charset="0"/>
              </a:rPr>
              <a:t>  </a:t>
            </a:r>
            <a:r>
              <a:rPr lang="en-US" dirty="0" smtClean="0">
                <a:latin typeface="Consolas" pitchFamily="49" charset="0"/>
                <a:cs typeface="Consolas" pitchFamily="49" charset="0"/>
              </a:rPr>
              <a:t>byte </a:t>
            </a:r>
            <a:r>
              <a:rPr lang="en-US" dirty="0">
                <a:latin typeface="Consolas" pitchFamily="49" charset="0"/>
                <a:cs typeface="Consolas" pitchFamily="49" charset="0"/>
              </a:rPr>
              <a:t>[] iv = </a:t>
            </a:r>
            <a:r>
              <a:rPr lang="en-US" dirty="0" smtClean="0">
                <a:latin typeface="Consolas" pitchFamily="49" charset="0"/>
                <a:cs typeface="Consolas" pitchFamily="49" charset="0"/>
              </a:rPr>
              <a:t>{0,0,0,0,0,0,0,0,0,0,0,0,0,0,0,0};</a:t>
            </a:r>
            <a:endParaRPr lang="en-US" dirty="0">
              <a:latin typeface="Consolas" pitchFamily="49" charset="0"/>
              <a:cs typeface="Consolas" pitchFamily="49" charset="0"/>
            </a:endParaRPr>
          </a:p>
          <a:p>
            <a:pPr marL="0" indent="0">
              <a:buNone/>
            </a:pPr>
            <a:r>
              <a:rPr lang="en-US" dirty="0" smtClean="0">
                <a:latin typeface="Consolas" pitchFamily="49" charset="0"/>
                <a:cs typeface="Consolas" pitchFamily="49" charset="0"/>
              </a:rPr>
              <a:t>  </a:t>
            </a:r>
            <a:r>
              <a:rPr lang="en-US" dirty="0" err="1">
                <a:latin typeface="Consolas" pitchFamily="49" charset="0"/>
                <a:cs typeface="Consolas" pitchFamily="49" charset="0"/>
              </a:rPr>
              <a:t>IvParameterSpec</a:t>
            </a:r>
            <a:r>
              <a:rPr lang="en-US" dirty="0">
                <a:latin typeface="Consolas" pitchFamily="49" charset="0"/>
                <a:cs typeface="Consolas" pitchFamily="49" charset="0"/>
              </a:rPr>
              <a:t> </a:t>
            </a:r>
            <a:r>
              <a:rPr lang="en-US" dirty="0" err="1">
                <a:latin typeface="Consolas" pitchFamily="49" charset="0"/>
                <a:cs typeface="Consolas" pitchFamily="49" charset="0"/>
              </a:rPr>
              <a:t>ivSpec</a:t>
            </a:r>
            <a:r>
              <a:rPr lang="en-US" dirty="0">
                <a:latin typeface="Consolas" pitchFamily="49" charset="0"/>
                <a:cs typeface="Consolas" pitchFamily="49" charset="0"/>
              </a:rPr>
              <a:t> = new </a:t>
            </a:r>
            <a:r>
              <a:rPr lang="en-US" dirty="0" err="1">
                <a:latin typeface="Consolas" pitchFamily="49" charset="0"/>
                <a:cs typeface="Consolas" pitchFamily="49" charset="0"/>
              </a:rPr>
              <a:t>IvParameterSpec</a:t>
            </a:r>
            <a:r>
              <a:rPr lang="en-US" dirty="0">
                <a:latin typeface="Consolas" pitchFamily="49" charset="0"/>
                <a:cs typeface="Consolas" pitchFamily="49" charset="0"/>
              </a:rPr>
              <a:t>(iv);</a:t>
            </a:r>
          </a:p>
          <a:p>
            <a:pPr marL="0" indent="0">
              <a:buNone/>
            </a:pPr>
            <a:r>
              <a:rPr lang="en-US" dirty="0" smtClean="0">
                <a:latin typeface="Consolas" pitchFamily="49" charset="0"/>
                <a:cs typeface="Consolas" pitchFamily="49" charset="0"/>
              </a:rPr>
              <a:t>  </a:t>
            </a:r>
            <a:r>
              <a:rPr lang="en-US" dirty="0" err="1">
                <a:latin typeface="Consolas" pitchFamily="49" charset="0"/>
                <a:cs typeface="Consolas" pitchFamily="49" charset="0"/>
              </a:rPr>
              <a:t>cipher.init</a:t>
            </a:r>
            <a:r>
              <a:rPr lang="en-US" dirty="0">
                <a:latin typeface="Consolas" pitchFamily="49" charset="0"/>
                <a:cs typeface="Consolas" pitchFamily="49" charset="0"/>
              </a:rPr>
              <a:t>(</a:t>
            </a:r>
            <a:r>
              <a:rPr lang="en-US" dirty="0" err="1">
                <a:latin typeface="Consolas" pitchFamily="49" charset="0"/>
                <a:cs typeface="Consolas" pitchFamily="49" charset="0"/>
              </a:rPr>
              <a:t>Cipher.ENCRYPT_MODE</a:t>
            </a:r>
            <a:r>
              <a:rPr lang="en-US" dirty="0">
                <a:latin typeface="Consolas" pitchFamily="49" charset="0"/>
                <a:cs typeface="Consolas" pitchFamily="49" charset="0"/>
              </a:rPr>
              <a:t>, </a:t>
            </a:r>
            <a:r>
              <a:rPr lang="en-US" dirty="0" err="1">
                <a:latin typeface="Consolas" pitchFamily="49" charset="0"/>
                <a:cs typeface="Consolas" pitchFamily="49" charset="0"/>
              </a:rPr>
              <a:t>skeySpec</a:t>
            </a:r>
            <a:r>
              <a:rPr lang="en-US" dirty="0">
                <a:latin typeface="Consolas" pitchFamily="49" charset="0"/>
                <a:cs typeface="Consolas" pitchFamily="49" charset="0"/>
              </a:rPr>
              <a:t>, </a:t>
            </a:r>
            <a:r>
              <a:rPr lang="en-US" dirty="0" err="1">
                <a:latin typeface="Consolas" pitchFamily="49" charset="0"/>
                <a:cs typeface="Consolas" pitchFamily="49" charset="0"/>
              </a:rPr>
              <a:t>ivSpec</a:t>
            </a:r>
            <a:r>
              <a:rPr lang="en-US" dirty="0">
                <a:latin typeface="Consolas" pitchFamily="49" charset="0"/>
                <a:cs typeface="Consolas" pitchFamily="49" charset="0"/>
              </a:rPr>
              <a:t>);</a:t>
            </a:r>
          </a:p>
          <a:p>
            <a:pPr marL="0" indent="0">
              <a:buNone/>
            </a:pPr>
            <a:r>
              <a:rPr lang="en-US" dirty="0" smtClean="0">
                <a:latin typeface="Consolas" pitchFamily="49" charset="0"/>
                <a:cs typeface="Consolas" pitchFamily="49" charset="0"/>
              </a:rPr>
              <a:t>  </a:t>
            </a:r>
            <a:r>
              <a:rPr lang="en-US" dirty="0" err="1">
                <a:latin typeface="Consolas" pitchFamily="49" charset="0"/>
                <a:cs typeface="Consolas" pitchFamily="49" charset="0"/>
              </a:rPr>
              <a:t>rnd.nextBytes</a:t>
            </a:r>
            <a:r>
              <a:rPr lang="en-US" dirty="0">
                <a:latin typeface="Consolas" pitchFamily="49" charset="0"/>
                <a:cs typeface="Consolas" pitchFamily="49" charset="0"/>
              </a:rPr>
              <a:t>(salt);</a:t>
            </a:r>
          </a:p>
          <a:p>
            <a:pPr marL="0" indent="0">
              <a:buNone/>
            </a:pPr>
            <a:r>
              <a:rPr lang="en-US" dirty="0" smtClean="0">
                <a:latin typeface="Consolas" pitchFamily="49" charset="0"/>
                <a:cs typeface="Consolas" pitchFamily="49" charset="0"/>
              </a:rPr>
              <a:t>  </a:t>
            </a:r>
            <a:r>
              <a:rPr lang="en-US" dirty="0" err="1">
                <a:latin typeface="Consolas" pitchFamily="49" charset="0"/>
                <a:cs typeface="Consolas" pitchFamily="49" charset="0"/>
              </a:rPr>
              <a:t>cipher.update</a:t>
            </a:r>
            <a:r>
              <a:rPr lang="en-US" dirty="0">
                <a:latin typeface="Consolas" pitchFamily="49" charset="0"/>
                <a:cs typeface="Consolas" pitchFamily="49" charset="0"/>
              </a:rPr>
              <a:t>(salt);</a:t>
            </a:r>
          </a:p>
          <a:p>
            <a:pPr marL="0" indent="0">
              <a:buNone/>
            </a:pPr>
            <a:r>
              <a:rPr lang="en-US" dirty="0" smtClean="0">
                <a:latin typeface="Consolas" pitchFamily="49" charset="0"/>
                <a:cs typeface="Consolas" pitchFamily="49" charset="0"/>
              </a:rPr>
              <a:t>  </a:t>
            </a:r>
            <a:r>
              <a:rPr lang="en-US" dirty="0">
                <a:latin typeface="Consolas" pitchFamily="49" charset="0"/>
                <a:cs typeface="Consolas" pitchFamily="49" charset="0"/>
              </a:rPr>
              <a:t>encrypted = </a:t>
            </a:r>
            <a:r>
              <a:rPr lang="en-US" dirty="0" err="1">
                <a:latin typeface="Consolas" pitchFamily="49" charset="0"/>
                <a:cs typeface="Consolas" pitchFamily="49" charset="0"/>
              </a:rPr>
              <a:t>cipher.doFinal</a:t>
            </a:r>
            <a:r>
              <a:rPr lang="en-US" dirty="0">
                <a:latin typeface="Consolas" pitchFamily="49" charset="0"/>
                <a:cs typeface="Consolas" pitchFamily="49" charset="0"/>
              </a:rPr>
              <a:t>(</a:t>
            </a:r>
            <a:r>
              <a:rPr lang="en-US" dirty="0" err="1">
                <a:latin typeface="Consolas" pitchFamily="49" charset="0"/>
                <a:cs typeface="Consolas" pitchFamily="49" charset="0"/>
              </a:rPr>
              <a:t>clear.getBytes</a:t>
            </a:r>
            <a:r>
              <a:rPr lang="en-US" dirty="0">
                <a:latin typeface="Consolas" pitchFamily="49" charset="0"/>
                <a:cs typeface="Consolas" pitchFamily="49" charset="0"/>
              </a:rPr>
              <a:t>());</a:t>
            </a:r>
          </a:p>
        </p:txBody>
      </p:sp>
      <p:sp>
        <p:nvSpPr>
          <p:cNvPr id="4" name="Slide Number Placeholder 3"/>
          <p:cNvSpPr>
            <a:spLocks noGrp="1"/>
          </p:cNvSpPr>
          <p:nvPr>
            <p:ph type="sldNum" sz="quarter" idx="12"/>
          </p:nvPr>
        </p:nvSpPr>
        <p:spPr/>
        <p:txBody>
          <a:bodyPr/>
          <a:lstStyle/>
          <a:p>
            <a:fld id="{B747839D-A323-47F3-909F-548499399628}" type="slidenum">
              <a:rPr lang="en-US" smtClean="0"/>
              <a:t>73</a:t>
            </a:fld>
            <a:endParaRPr lang="en-US"/>
          </a:p>
        </p:txBody>
      </p:sp>
      <p:sp>
        <p:nvSpPr>
          <p:cNvPr id="5" name="Oval 4"/>
          <p:cNvSpPr/>
          <p:nvPr/>
        </p:nvSpPr>
        <p:spPr>
          <a:xfrm>
            <a:off x="4114800" y="3276600"/>
            <a:ext cx="3429000" cy="502920"/>
          </a:xfrm>
          <a:prstGeom prst="ellipse">
            <a:avLst/>
          </a:prstGeom>
          <a:no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6" name="Oval 5"/>
          <p:cNvSpPr/>
          <p:nvPr/>
        </p:nvSpPr>
        <p:spPr>
          <a:xfrm>
            <a:off x="2895600" y="3581400"/>
            <a:ext cx="5020399" cy="553212"/>
          </a:xfrm>
          <a:prstGeom prst="ellipse">
            <a:avLst/>
          </a:prstGeom>
          <a:no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Tree>
    <p:custDataLst>
      <p:tags r:id="rId1"/>
    </p:custDataLst>
    <p:extLst>
      <p:ext uri="{BB962C8B-B14F-4D97-AF65-F5344CB8AC3E}">
        <p14:creationId xmlns:p14="http://schemas.microsoft.com/office/powerpoint/2010/main" val="2860473010"/>
      </p:ext>
    </p:extLst>
  </p:cSld>
  <p:clrMapOvr>
    <a:masterClrMapping/>
  </p:clrMapOvr>
  <mc:AlternateContent xmlns:mc="http://schemas.openxmlformats.org/markup-compatibility/2006" xmlns:p14="http://schemas.microsoft.com/office/powerpoint/2010/main">
    <mc:Choice Requires="p14">
      <p:transition spd="slow" p14:dur="2000" advTm="50895"/>
    </mc:Choice>
    <mc:Fallback xmlns="">
      <p:transition spd="slow" advTm="508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Manager (+2yrs, 5mo)</a:t>
            </a:r>
            <a:endParaRPr lang="en-US" dirty="0"/>
          </a:p>
        </p:txBody>
      </p:sp>
      <p:sp>
        <p:nvSpPr>
          <p:cNvPr id="3" name="Content Placeholder 2"/>
          <p:cNvSpPr>
            <a:spLocks noGrp="1"/>
          </p:cNvSpPr>
          <p:nvPr>
            <p:ph idx="1"/>
          </p:nvPr>
        </p:nvSpPr>
        <p:spPr>
          <a:xfrm>
            <a:off x="457200" y="1371600"/>
            <a:ext cx="8534400" cy="4754563"/>
          </a:xfrm>
        </p:spPr>
        <p:txBody>
          <a:bodyPr>
            <a:normAutofit fontScale="70000" lnSpcReduction="20000"/>
          </a:bodyPr>
          <a:lstStyle/>
          <a:p>
            <a:pPr marL="0" indent="0">
              <a:buNone/>
            </a:pPr>
            <a:r>
              <a:rPr lang="en-US" dirty="0">
                <a:latin typeface="Consolas" pitchFamily="49" charset="0"/>
                <a:cs typeface="Consolas" pitchFamily="49" charset="0"/>
              </a:rPr>
              <a:t>private String encrypt(byte [] key, String clear) {</a:t>
            </a:r>
          </a:p>
          <a:p>
            <a:pPr marL="0" indent="0">
              <a:buNone/>
            </a:pPr>
            <a:r>
              <a:rPr lang="en-US" dirty="0">
                <a:latin typeface="Consolas" pitchFamily="49" charset="0"/>
                <a:cs typeface="Consolas" pitchFamily="49" charset="0"/>
              </a:rPr>
              <a:t>  </a:t>
            </a:r>
            <a:r>
              <a:rPr lang="en-US" dirty="0" smtClean="0">
                <a:latin typeface="Consolas" pitchFamily="49" charset="0"/>
                <a:cs typeface="Consolas" pitchFamily="49" charset="0"/>
              </a:rPr>
              <a:t>...</a:t>
            </a:r>
            <a:endParaRPr lang="en-US" dirty="0">
              <a:latin typeface="Consolas" pitchFamily="49" charset="0"/>
              <a:cs typeface="Consolas" pitchFamily="49" charset="0"/>
            </a:endParaRPr>
          </a:p>
          <a:p>
            <a:pPr marL="0" indent="0">
              <a:buNone/>
            </a:pPr>
            <a:r>
              <a:rPr lang="en-US" dirty="0" smtClean="0">
                <a:latin typeface="Consolas" pitchFamily="49" charset="0"/>
                <a:cs typeface="Consolas" pitchFamily="49" charset="0"/>
              </a:rPr>
              <a:t>  </a:t>
            </a:r>
            <a:r>
              <a:rPr lang="en-US" dirty="0">
                <a:latin typeface="Consolas" pitchFamily="49" charset="0"/>
                <a:cs typeface="Consolas" pitchFamily="49" charset="0"/>
              </a:rPr>
              <a:t>Random </a:t>
            </a:r>
            <a:r>
              <a:rPr lang="en-US" dirty="0" err="1">
                <a:latin typeface="Consolas" pitchFamily="49" charset="0"/>
                <a:cs typeface="Consolas" pitchFamily="49" charset="0"/>
              </a:rPr>
              <a:t>rnd</a:t>
            </a:r>
            <a:r>
              <a:rPr lang="en-US" dirty="0">
                <a:latin typeface="Consolas" pitchFamily="49" charset="0"/>
                <a:cs typeface="Consolas" pitchFamily="49" charset="0"/>
              </a:rPr>
              <a:t> = new Random();</a:t>
            </a:r>
          </a:p>
          <a:p>
            <a:pPr marL="0" indent="0">
              <a:buNone/>
            </a:pPr>
            <a:r>
              <a:rPr lang="en-US" dirty="0" smtClean="0">
                <a:latin typeface="Consolas" pitchFamily="49" charset="0"/>
                <a:cs typeface="Consolas" pitchFamily="49" charset="0"/>
              </a:rPr>
              <a:t>  </a:t>
            </a:r>
            <a:r>
              <a:rPr lang="en-US" dirty="0">
                <a:latin typeface="Consolas" pitchFamily="49" charset="0"/>
                <a:cs typeface="Consolas" pitchFamily="49" charset="0"/>
              </a:rPr>
              <a:t>Cipher </a:t>
            </a:r>
            <a:r>
              <a:rPr lang="en-US" dirty="0" err="1">
                <a:latin typeface="Consolas" pitchFamily="49" charset="0"/>
                <a:cs typeface="Consolas" pitchFamily="49" charset="0"/>
              </a:rPr>
              <a:t>cipher</a:t>
            </a:r>
            <a:r>
              <a:rPr lang="en-US" dirty="0">
                <a:latin typeface="Consolas" pitchFamily="49" charset="0"/>
                <a:cs typeface="Consolas" pitchFamily="49" charset="0"/>
              </a:rPr>
              <a:t> </a:t>
            </a:r>
            <a:r>
              <a:rPr lang="en-US" dirty="0" smtClean="0">
                <a:latin typeface="Consolas" pitchFamily="49" charset="0"/>
                <a:cs typeface="Consolas" pitchFamily="49" charset="0"/>
              </a:rPr>
              <a:t>=</a:t>
            </a:r>
          </a:p>
          <a:p>
            <a:pPr marL="0" indent="0">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Cipher.getInstance</a:t>
            </a:r>
            <a:r>
              <a:rPr lang="en-US" dirty="0">
                <a:latin typeface="Consolas" pitchFamily="49" charset="0"/>
                <a:cs typeface="Consolas" pitchFamily="49" charset="0"/>
              </a:rPr>
              <a:t>("AES/CBC/PKCS7Padding", "BC</a:t>
            </a:r>
            <a:r>
              <a:rPr lang="en-US" dirty="0" smtClean="0">
                <a:latin typeface="Consolas" pitchFamily="49" charset="0"/>
                <a:cs typeface="Consolas" pitchFamily="49" charset="0"/>
              </a:rPr>
              <a:t>");</a:t>
            </a:r>
            <a:endParaRPr lang="en-US" dirty="0">
              <a:latin typeface="Consolas" pitchFamily="49" charset="0"/>
              <a:cs typeface="Consolas" pitchFamily="49" charset="0"/>
            </a:endParaRPr>
          </a:p>
          <a:p>
            <a:pPr marL="0" indent="0">
              <a:buNone/>
            </a:pPr>
            <a:r>
              <a:rPr lang="en-US" dirty="0">
                <a:latin typeface="Consolas" pitchFamily="49" charset="0"/>
                <a:cs typeface="Consolas" pitchFamily="49" charset="0"/>
              </a:rPr>
              <a:t>    byte [] iv = new byte[16];</a:t>
            </a:r>
          </a:p>
          <a:p>
            <a:pPr marL="0" indent="0">
              <a:buNone/>
            </a:pPr>
            <a:r>
              <a:rPr lang="en-US" dirty="0">
                <a:latin typeface="Consolas" pitchFamily="49" charset="0"/>
                <a:cs typeface="Consolas" pitchFamily="49" charset="0"/>
              </a:rPr>
              <a:t>    </a:t>
            </a:r>
            <a:r>
              <a:rPr lang="en-US" dirty="0" err="1">
                <a:latin typeface="Consolas" pitchFamily="49" charset="0"/>
                <a:cs typeface="Consolas" pitchFamily="49" charset="0"/>
              </a:rPr>
              <a:t>rnd.nextBytes</a:t>
            </a:r>
            <a:r>
              <a:rPr lang="en-US" dirty="0">
                <a:latin typeface="Consolas" pitchFamily="49" charset="0"/>
                <a:cs typeface="Consolas" pitchFamily="49" charset="0"/>
              </a:rPr>
              <a:t>(iv);</a:t>
            </a:r>
          </a:p>
          <a:p>
            <a:pPr marL="0" indent="0">
              <a:buNone/>
            </a:pPr>
            <a:r>
              <a:rPr lang="en-US" dirty="0">
                <a:latin typeface="Consolas" pitchFamily="49" charset="0"/>
                <a:cs typeface="Consolas" pitchFamily="49" charset="0"/>
              </a:rPr>
              <a:t>    </a:t>
            </a:r>
            <a:r>
              <a:rPr lang="en-US" dirty="0" err="1">
                <a:latin typeface="Consolas" pitchFamily="49" charset="0"/>
                <a:cs typeface="Consolas" pitchFamily="49" charset="0"/>
              </a:rPr>
              <a:t>IvParameterSpec</a:t>
            </a:r>
            <a:r>
              <a:rPr lang="en-US" dirty="0">
                <a:latin typeface="Consolas" pitchFamily="49" charset="0"/>
                <a:cs typeface="Consolas" pitchFamily="49" charset="0"/>
              </a:rPr>
              <a:t> </a:t>
            </a:r>
            <a:r>
              <a:rPr lang="en-US" dirty="0" err="1">
                <a:latin typeface="Consolas" pitchFamily="49" charset="0"/>
                <a:cs typeface="Consolas" pitchFamily="49" charset="0"/>
              </a:rPr>
              <a:t>ivSpec</a:t>
            </a:r>
            <a:r>
              <a:rPr lang="en-US" dirty="0">
                <a:latin typeface="Consolas" pitchFamily="49" charset="0"/>
                <a:cs typeface="Consolas" pitchFamily="49" charset="0"/>
              </a:rPr>
              <a:t> = new </a:t>
            </a:r>
            <a:r>
              <a:rPr lang="en-US" dirty="0" err="1">
                <a:latin typeface="Consolas" pitchFamily="49" charset="0"/>
                <a:cs typeface="Consolas" pitchFamily="49" charset="0"/>
              </a:rPr>
              <a:t>IvParameterSpec</a:t>
            </a:r>
            <a:r>
              <a:rPr lang="en-US" dirty="0">
                <a:latin typeface="Consolas" pitchFamily="49" charset="0"/>
                <a:cs typeface="Consolas" pitchFamily="49" charset="0"/>
              </a:rPr>
              <a:t>(iv</a:t>
            </a:r>
            <a:r>
              <a:rPr lang="en-US" dirty="0" smtClean="0">
                <a:latin typeface="Consolas" pitchFamily="49" charset="0"/>
                <a:cs typeface="Consolas" pitchFamily="49" charset="0"/>
              </a:rPr>
              <a:t>);</a:t>
            </a:r>
            <a:endParaRPr lang="en-US" dirty="0">
              <a:latin typeface="Consolas" pitchFamily="49" charset="0"/>
              <a:cs typeface="Consolas" pitchFamily="49" charset="0"/>
            </a:endParaRPr>
          </a:p>
          <a:p>
            <a:pPr marL="0" indent="0">
              <a:buNone/>
            </a:pPr>
            <a:r>
              <a:rPr lang="en-US" dirty="0">
                <a:latin typeface="Consolas" pitchFamily="49" charset="0"/>
                <a:cs typeface="Consolas" pitchFamily="49" charset="0"/>
              </a:rPr>
              <a:t>    </a:t>
            </a:r>
            <a:r>
              <a:rPr lang="en-US" dirty="0" err="1" smtClean="0">
                <a:latin typeface="Consolas" pitchFamily="49" charset="0"/>
                <a:cs typeface="Consolas" pitchFamily="49" charset="0"/>
              </a:rPr>
              <a:t>cipher.init</a:t>
            </a:r>
            <a:r>
              <a:rPr lang="en-US" dirty="0" smtClean="0">
                <a:latin typeface="Consolas" pitchFamily="49" charset="0"/>
                <a:cs typeface="Consolas" pitchFamily="49" charset="0"/>
              </a:rPr>
              <a:t>(</a:t>
            </a:r>
            <a:r>
              <a:rPr lang="en-US" dirty="0" err="1" smtClean="0">
                <a:latin typeface="Consolas" pitchFamily="49" charset="0"/>
                <a:cs typeface="Consolas" pitchFamily="49" charset="0"/>
              </a:rPr>
              <a:t>Cipher.ENCRYPT_MODE,skeySpec,ivSpec</a:t>
            </a:r>
            <a:r>
              <a:rPr lang="en-US" dirty="0">
                <a:latin typeface="Consolas" pitchFamily="49" charset="0"/>
                <a:cs typeface="Consolas" pitchFamily="49" charset="0"/>
              </a:rPr>
              <a:t>);</a:t>
            </a:r>
          </a:p>
          <a:p>
            <a:pPr marL="0" indent="0">
              <a:buNone/>
            </a:pPr>
            <a:r>
              <a:rPr lang="en-US" dirty="0">
                <a:latin typeface="Consolas" pitchFamily="49" charset="0"/>
                <a:cs typeface="Consolas" pitchFamily="49" charset="0"/>
              </a:rPr>
              <a:t>    encrypted = </a:t>
            </a:r>
            <a:r>
              <a:rPr lang="en-US" dirty="0" err="1">
                <a:latin typeface="Consolas" pitchFamily="49" charset="0"/>
                <a:cs typeface="Consolas" pitchFamily="49" charset="0"/>
              </a:rPr>
              <a:t>cipher.doFinal</a:t>
            </a:r>
            <a:r>
              <a:rPr lang="en-US" dirty="0">
                <a:latin typeface="Consolas" pitchFamily="49" charset="0"/>
                <a:cs typeface="Consolas" pitchFamily="49" charset="0"/>
              </a:rPr>
              <a:t>(</a:t>
            </a:r>
            <a:r>
              <a:rPr lang="en-US" dirty="0" err="1">
                <a:latin typeface="Consolas" pitchFamily="49" charset="0"/>
                <a:cs typeface="Consolas" pitchFamily="49" charset="0"/>
              </a:rPr>
              <a:t>clear.getBytes</a:t>
            </a:r>
            <a:r>
              <a:rPr lang="en-US" dirty="0">
                <a:latin typeface="Consolas" pitchFamily="49" charset="0"/>
                <a:cs typeface="Consolas" pitchFamily="49" charset="0"/>
              </a:rPr>
              <a:t>());</a:t>
            </a:r>
          </a:p>
          <a:p>
            <a:pPr marL="0" indent="0">
              <a:buNone/>
            </a:pPr>
            <a:r>
              <a:rPr lang="en-US" dirty="0">
                <a:latin typeface="Consolas" pitchFamily="49" charset="0"/>
                <a:cs typeface="Consolas" pitchFamily="49" charset="0"/>
              </a:rPr>
              <a:t>    ...</a:t>
            </a:r>
          </a:p>
        </p:txBody>
      </p:sp>
      <p:sp>
        <p:nvSpPr>
          <p:cNvPr id="4" name="Slide Number Placeholder 3"/>
          <p:cNvSpPr>
            <a:spLocks noGrp="1"/>
          </p:cNvSpPr>
          <p:nvPr>
            <p:ph type="sldNum" sz="quarter" idx="12"/>
          </p:nvPr>
        </p:nvSpPr>
        <p:spPr/>
        <p:txBody>
          <a:bodyPr/>
          <a:lstStyle/>
          <a:p>
            <a:fld id="{B747839D-A323-47F3-909F-548499399628}" type="slidenum">
              <a:rPr lang="en-US" smtClean="0"/>
              <a:t>74</a:t>
            </a:fld>
            <a:endParaRPr lang="en-US"/>
          </a:p>
        </p:txBody>
      </p:sp>
      <p:sp>
        <p:nvSpPr>
          <p:cNvPr id="5" name="Oval 4"/>
          <p:cNvSpPr/>
          <p:nvPr/>
        </p:nvSpPr>
        <p:spPr>
          <a:xfrm>
            <a:off x="4038600" y="2590800"/>
            <a:ext cx="3581400" cy="533400"/>
          </a:xfrm>
          <a:prstGeom prst="ellipse">
            <a:avLst/>
          </a:prstGeom>
          <a:no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6" name="Oval 5"/>
          <p:cNvSpPr/>
          <p:nvPr/>
        </p:nvSpPr>
        <p:spPr>
          <a:xfrm>
            <a:off x="1066800" y="3276600"/>
            <a:ext cx="2819400" cy="533400"/>
          </a:xfrm>
          <a:prstGeom prst="ellipse">
            <a:avLst/>
          </a:prstGeom>
          <a:no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7" name="Oval 6"/>
          <p:cNvSpPr/>
          <p:nvPr/>
        </p:nvSpPr>
        <p:spPr>
          <a:xfrm>
            <a:off x="695706" y="1927860"/>
            <a:ext cx="4333494" cy="586740"/>
          </a:xfrm>
          <a:prstGeom prst="ellipse">
            <a:avLst/>
          </a:prstGeom>
          <a:no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Tree>
    <p:custDataLst>
      <p:tags r:id="rId1"/>
    </p:custDataLst>
    <p:extLst>
      <p:ext uri="{BB962C8B-B14F-4D97-AF65-F5344CB8AC3E}">
        <p14:creationId xmlns:p14="http://schemas.microsoft.com/office/powerpoint/2010/main" val="2130128156"/>
      </p:ext>
    </p:extLst>
  </p:cSld>
  <p:clrMapOvr>
    <a:masterClrMapping/>
  </p:clrMapOvr>
  <mc:AlternateContent xmlns:mc="http://schemas.openxmlformats.org/markup-compatibility/2006" xmlns:p14="http://schemas.microsoft.com/office/powerpoint/2010/main">
    <mc:Choice Requires="p14">
      <p:transition spd="slow" p14:dur="2000" advTm="43034"/>
    </mc:Choice>
    <mc:Fallback xmlns="">
      <p:transition spd="slow" advTm="430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Manager (key)</a:t>
            </a:r>
            <a:endParaRPr lang="en-US" dirty="0"/>
          </a:p>
        </p:txBody>
      </p:sp>
      <p:sp>
        <p:nvSpPr>
          <p:cNvPr id="3" name="Content Placeholder 2"/>
          <p:cNvSpPr>
            <a:spLocks noGrp="1"/>
          </p:cNvSpPr>
          <p:nvPr>
            <p:ph idx="1"/>
          </p:nvPr>
        </p:nvSpPr>
        <p:spPr>
          <a:xfrm>
            <a:off x="457200" y="1371600"/>
            <a:ext cx="8534400" cy="4754563"/>
          </a:xfrm>
        </p:spPr>
        <p:txBody>
          <a:bodyPr>
            <a:noAutofit/>
          </a:bodyPr>
          <a:lstStyle/>
          <a:p>
            <a:pPr marL="0" indent="0">
              <a:buNone/>
            </a:pPr>
            <a:r>
              <a:rPr lang="en-US" sz="2200" dirty="0">
                <a:latin typeface="Consolas" pitchFamily="49" charset="0"/>
                <a:cs typeface="Consolas" pitchFamily="49" charset="0"/>
              </a:rPr>
              <a:t>public static byte [] </a:t>
            </a:r>
            <a:endParaRPr lang="en-US" sz="2200" dirty="0" smtClean="0">
              <a:latin typeface="Consolas" pitchFamily="49" charset="0"/>
              <a:cs typeface="Consolas" pitchFamily="49" charset="0"/>
            </a:endParaRPr>
          </a:p>
          <a:p>
            <a:pPr marL="0" indent="0">
              <a:buNone/>
            </a:pPr>
            <a:r>
              <a:rPr lang="en-US" sz="2200" dirty="0" err="1" smtClean="0">
                <a:latin typeface="Consolas" pitchFamily="49" charset="0"/>
                <a:cs typeface="Consolas" pitchFamily="49" charset="0"/>
              </a:rPr>
              <a:t>hmacFromPassword</a:t>
            </a:r>
            <a:r>
              <a:rPr lang="en-US" sz="2200" dirty="0" smtClean="0">
                <a:latin typeface="Consolas" pitchFamily="49" charset="0"/>
                <a:cs typeface="Consolas" pitchFamily="49" charset="0"/>
              </a:rPr>
              <a:t>(String </a:t>
            </a:r>
            <a:r>
              <a:rPr lang="en-US" sz="2200" dirty="0">
                <a:latin typeface="Consolas" pitchFamily="49" charset="0"/>
                <a:cs typeface="Consolas" pitchFamily="49" charset="0"/>
              </a:rPr>
              <a:t>password) {</a:t>
            </a:r>
          </a:p>
          <a:p>
            <a:pPr marL="0" indent="0">
              <a:buNone/>
            </a:pPr>
            <a:r>
              <a:rPr lang="en-US" sz="2200" dirty="0">
                <a:latin typeface="Consolas" pitchFamily="49" charset="0"/>
                <a:cs typeface="Consolas" pitchFamily="49" charset="0"/>
              </a:rPr>
              <a:t>  byte [] key = null</a:t>
            </a:r>
            <a:r>
              <a:rPr lang="en-US" sz="2200" dirty="0" smtClean="0">
                <a:latin typeface="Consolas" pitchFamily="49" charset="0"/>
                <a:cs typeface="Consolas" pitchFamily="49" charset="0"/>
              </a:rPr>
              <a:t>;</a:t>
            </a:r>
          </a:p>
          <a:p>
            <a:pPr marL="0" indent="0">
              <a:buNone/>
            </a:pPr>
            <a:r>
              <a:rPr lang="en-US" sz="2200" dirty="0">
                <a:latin typeface="Consolas" pitchFamily="49" charset="0"/>
                <a:cs typeface="Consolas" pitchFamily="49" charset="0"/>
              </a:rPr>
              <a:t> </a:t>
            </a:r>
            <a:r>
              <a:rPr lang="en-US" sz="2200" dirty="0" smtClean="0">
                <a:latin typeface="Consolas" pitchFamily="49" charset="0"/>
                <a:cs typeface="Consolas" pitchFamily="49" charset="0"/>
              </a:rPr>
              <a:t> ...</a:t>
            </a:r>
            <a:endParaRPr lang="en-US" sz="2200" dirty="0">
              <a:latin typeface="Consolas" pitchFamily="49" charset="0"/>
              <a:cs typeface="Consolas" pitchFamily="49" charset="0"/>
            </a:endParaRPr>
          </a:p>
          <a:p>
            <a:pPr marL="0" indent="0">
              <a:buNone/>
            </a:pPr>
            <a:r>
              <a:rPr lang="en-US" sz="2200" dirty="0">
                <a:latin typeface="Consolas" pitchFamily="49" charset="0"/>
                <a:cs typeface="Consolas" pitchFamily="49" charset="0"/>
              </a:rPr>
              <a:t>  Mac </a:t>
            </a:r>
            <a:r>
              <a:rPr lang="en-US" sz="2200" dirty="0" err="1">
                <a:latin typeface="Consolas" pitchFamily="49" charset="0"/>
                <a:cs typeface="Consolas" pitchFamily="49" charset="0"/>
              </a:rPr>
              <a:t>hmac</a:t>
            </a:r>
            <a:r>
              <a:rPr lang="en-US" sz="2200" dirty="0">
                <a:latin typeface="Consolas" pitchFamily="49" charset="0"/>
                <a:cs typeface="Consolas" pitchFamily="49" charset="0"/>
              </a:rPr>
              <a:t> = </a:t>
            </a:r>
            <a:r>
              <a:rPr lang="en-US" sz="2200" dirty="0" err="1">
                <a:latin typeface="Consolas" pitchFamily="49" charset="0"/>
                <a:cs typeface="Consolas" pitchFamily="49" charset="0"/>
              </a:rPr>
              <a:t>Mac.getInstance</a:t>
            </a:r>
            <a:r>
              <a:rPr lang="en-US" sz="2200" dirty="0">
                <a:latin typeface="Consolas" pitchFamily="49" charset="0"/>
                <a:cs typeface="Consolas" pitchFamily="49" charset="0"/>
              </a:rPr>
              <a:t>("HmacSHA256");</a:t>
            </a:r>
          </a:p>
          <a:p>
            <a:pPr marL="0" indent="0">
              <a:buNone/>
            </a:pPr>
            <a:r>
              <a:rPr lang="en-US" sz="2200" dirty="0">
                <a:latin typeface="Consolas" pitchFamily="49" charset="0"/>
                <a:cs typeface="Consolas" pitchFamily="49" charset="0"/>
              </a:rPr>
              <a:t>  </a:t>
            </a:r>
            <a:r>
              <a:rPr lang="en-US" sz="2200" dirty="0" err="1">
                <a:latin typeface="Consolas" pitchFamily="49" charset="0"/>
                <a:cs typeface="Consolas" pitchFamily="49" charset="0"/>
              </a:rPr>
              <a:t>hmac.init</a:t>
            </a:r>
            <a:r>
              <a:rPr lang="en-US" sz="2200" dirty="0">
                <a:latin typeface="Consolas" pitchFamily="49" charset="0"/>
                <a:cs typeface="Consolas" pitchFamily="49" charset="0"/>
              </a:rPr>
              <a:t> (new </a:t>
            </a:r>
            <a:r>
              <a:rPr lang="en-US" sz="2200" dirty="0" err="1" smtClean="0">
                <a:latin typeface="Consolas" pitchFamily="49" charset="0"/>
                <a:cs typeface="Consolas" pitchFamily="49" charset="0"/>
              </a:rPr>
              <a:t>SecretKeySpec</a:t>
            </a:r>
            <a:endParaRPr lang="en-US" sz="2200" dirty="0" smtClean="0">
              <a:latin typeface="Consolas" pitchFamily="49" charset="0"/>
              <a:cs typeface="Consolas" pitchFamily="49" charset="0"/>
            </a:endParaRPr>
          </a:p>
          <a:p>
            <a:pPr marL="0" indent="0">
              <a:buNone/>
            </a:pPr>
            <a:r>
              <a:rPr lang="en-US" sz="2200" dirty="0" smtClean="0">
                <a:latin typeface="Consolas" pitchFamily="49" charset="0"/>
                <a:cs typeface="Consolas" pitchFamily="49" charset="0"/>
              </a:rPr>
              <a:t>    ("</a:t>
            </a:r>
            <a:r>
              <a:rPr lang="en-US" sz="2200" dirty="0" err="1">
                <a:latin typeface="Consolas" pitchFamily="49" charset="0"/>
                <a:cs typeface="Consolas" pitchFamily="49" charset="0"/>
              </a:rPr>
              <a:t>notverysecretiv</a:t>
            </a:r>
            <a:r>
              <a:rPr lang="en-US" sz="2200" dirty="0">
                <a:latin typeface="Consolas" pitchFamily="49" charset="0"/>
                <a:cs typeface="Consolas" pitchFamily="49" charset="0"/>
              </a:rPr>
              <a:t>".</a:t>
            </a:r>
            <a:r>
              <a:rPr lang="en-US" sz="2200" dirty="0" err="1">
                <a:latin typeface="Consolas" pitchFamily="49" charset="0"/>
                <a:cs typeface="Consolas" pitchFamily="49" charset="0"/>
              </a:rPr>
              <a:t>getBytes</a:t>
            </a:r>
            <a:r>
              <a:rPr lang="en-US" sz="2200" dirty="0">
                <a:latin typeface="Consolas" pitchFamily="49" charset="0"/>
                <a:cs typeface="Consolas" pitchFamily="49" charset="0"/>
              </a:rPr>
              <a:t>("UTF-8"), "RAW"));</a:t>
            </a:r>
          </a:p>
          <a:p>
            <a:pPr marL="0" indent="0">
              <a:buNone/>
            </a:pPr>
            <a:r>
              <a:rPr lang="en-US" sz="2200" dirty="0">
                <a:latin typeface="Consolas" pitchFamily="49" charset="0"/>
                <a:cs typeface="Consolas" pitchFamily="49" charset="0"/>
              </a:rPr>
              <a:t>  </a:t>
            </a:r>
            <a:r>
              <a:rPr lang="en-US" sz="2200" dirty="0" err="1">
                <a:latin typeface="Consolas" pitchFamily="49" charset="0"/>
                <a:cs typeface="Consolas" pitchFamily="49" charset="0"/>
              </a:rPr>
              <a:t>hmac.update</a:t>
            </a:r>
            <a:r>
              <a:rPr lang="en-US" sz="2200" dirty="0">
                <a:latin typeface="Consolas" pitchFamily="49" charset="0"/>
                <a:cs typeface="Consolas" pitchFamily="49" charset="0"/>
              </a:rPr>
              <a:t>(</a:t>
            </a:r>
            <a:r>
              <a:rPr lang="en-US" sz="2200" dirty="0" err="1">
                <a:latin typeface="Consolas" pitchFamily="49" charset="0"/>
                <a:cs typeface="Consolas" pitchFamily="49" charset="0"/>
              </a:rPr>
              <a:t>password.getBytes</a:t>
            </a:r>
            <a:r>
              <a:rPr lang="en-US" sz="2200" dirty="0">
                <a:latin typeface="Consolas" pitchFamily="49" charset="0"/>
                <a:cs typeface="Consolas" pitchFamily="49" charset="0"/>
              </a:rPr>
              <a:t>("UTF-8"));</a:t>
            </a:r>
          </a:p>
          <a:p>
            <a:pPr marL="0" indent="0">
              <a:buNone/>
            </a:pPr>
            <a:r>
              <a:rPr lang="en-US" sz="2200" dirty="0">
                <a:latin typeface="Consolas" pitchFamily="49" charset="0"/>
                <a:cs typeface="Consolas" pitchFamily="49" charset="0"/>
              </a:rPr>
              <a:t>  key = </a:t>
            </a:r>
            <a:r>
              <a:rPr lang="en-US" sz="2200" dirty="0" err="1">
                <a:latin typeface="Consolas" pitchFamily="49" charset="0"/>
                <a:cs typeface="Consolas" pitchFamily="49" charset="0"/>
              </a:rPr>
              <a:t>hmac.doFinal</a:t>
            </a:r>
            <a:r>
              <a:rPr lang="en-US" sz="2200" dirty="0" smtClean="0">
                <a:latin typeface="Consolas" pitchFamily="49" charset="0"/>
                <a:cs typeface="Consolas" pitchFamily="49" charset="0"/>
              </a:rPr>
              <a:t>();</a:t>
            </a:r>
          </a:p>
          <a:p>
            <a:pPr marL="0" indent="0">
              <a:buNone/>
            </a:pPr>
            <a:r>
              <a:rPr lang="en-US" sz="2200" dirty="0">
                <a:latin typeface="Consolas" pitchFamily="49" charset="0"/>
                <a:cs typeface="Consolas" pitchFamily="49" charset="0"/>
              </a:rPr>
              <a:t> </a:t>
            </a:r>
            <a:r>
              <a:rPr lang="en-US" sz="2200" dirty="0" smtClean="0">
                <a:latin typeface="Consolas" pitchFamily="49" charset="0"/>
                <a:cs typeface="Consolas" pitchFamily="49" charset="0"/>
              </a:rPr>
              <a:t> ...</a:t>
            </a:r>
          </a:p>
          <a:p>
            <a:pPr marL="0" indent="0">
              <a:buNone/>
            </a:pPr>
            <a:r>
              <a:rPr lang="en-US" sz="2200" dirty="0">
                <a:latin typeface="Consolas" pitchFamily="49" charset="0"/>
                <a:cs typeface="Consolas" pitchFamily="49" charset="0"/>
              </a:rPr>
              <a:t> </a:t>
            </a:r>
            <a:r>
              <a:rPr lang="en-US" sz="2200" dirty="0" smtClean="0">
                <a:latin typeface="Consolas" pitchFamily="49" charset="0"/>
                <a:cs typeface="Consolas" pitchFamily="49" charset="0"/>
              </a:rPr>
              <a:t> return key;</a:t>
            </a:r>
            <a:endParaRPr lang="en-US" sz="2200" dirty="0">
              <a:latin typeface="Consolas" pitchFamily="49" charset="0"/>
              <a:cs typeface="Consolas" pitchFamily="49" charset="0"/>
            </a:endParaRPr>
          </a:p>
        </p:txBody>
      </p:sp>
      <p:sp>
        <p:nvSpPr>
          <p:cNvPr id="4" name="Slide Number Placeholder 3"/>
          <p:cNvSpPr>
            <a:spLocks noGrp="1"/>
          </p:cNvSpPr>
          <p:nvPr>
            <p:ph type="sldNum" sz="quarter" idx="12"/>
          </p:nvPr>
        </p:nvSpPr>
        <p:spPr/>
        <p:txBody>
          <a:bodyPr/>
          <a:lstStyle/>
          <a:p>
            <a:fld id="{B747839D-A323-47F3-909F-548499399628}" type="slidenum">
              <a:rPr lang="en-US" smtClean="0"/>
              <a:t>75</a:t>
            </a:fld>
            <a:endParaRPr lang="en-US"/>
          </a:p>
        </p:txBody>
      </p:sp>
      <p:sp>
        <p:nvSpPr>
          <p:cNvPr id="5" name="Oval 4"/>
          <p:cNvSpPr/>
          <p:nvPr/>
        </p:nvSpPr>
        <p:spPr>
          <a:xfrm>
            <a:off x="1405828" y="3733800"/>
            <a:ext cx="2446145" cy="533400"/>
          </a:xfrm>
          <a:prstGeom prst="ellipse">
            <a:avLst/>
          </a:prstGeom>
          <a:no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endParaRPr lang="en-US" sz="2400" dirty="0">
              <a:solidFill>
                <a:schemeClr val="bg1"/>
              </a:solidFill>
            </a:endParaRPr>
          </a:p>
        </p:txBody>
      </p:sp>
      <p:grpSp>
        <p:nvGrpSpPr>
          <p:cNvPr id="10" name="Group 9"/>
          <p:cNvGrpSpPr/>
          <p:nvPr/>
        </p:nvGrpSpPr>
        <p:grpSpPr>
          <a:xfrm>
            <a:off x="2564581" y="1752600"/>
            <a:ext cx="3063240" cy="2895600"/>
            <a:chOff x="2564581" y="1752600"/>
            <a:chExt cx="3063240" cy="2895600"/>
          </a:xfrm>
        </p:grpSpPr>
        <p:sp>
          <p:nvSpPr>
            <p:cNvPr id="6" name="Oval 5"/>
            <p:cNvSpPr/>
            <p:nvPr/>
          </p:nvSpPr>
          <p:spPr>
            <a:xfrm>
              <a:off x="4111441" y="1752600"/>
              <a:ext cx="1516380" cy="533400"/>
            </a:xfrm>
            <a:prstGeom prst="ellipse">
              <a:avLst/>
            </a:prstGeom>
            <a:no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endParaRPr lang="en-US" sz="2400" dirty="0">
                <a:solidFill>
                  <a:schemeClr val="bg1"/>
                </a:solidFill>
              </a:endParaRPr>
            </a:p>
          </p:txBody>
        </p:sp>
        <p:sp>
          <p:nvSpPr>
            <p:cNvPr id="7" name="Oval 6"/>
            <p:cNvSpPr/>
            <p:nvPr/>
          </p:nvSpPr>
          <p:spPr>
            <a:xfrm>
              <a:off x="2564581" y="4114800"/>
              <a:ext cx="1516380" cy="533400"/>
            </a:xfrm>
            <a:prstGeom prst="ellipse">
              <a:avLst/>
            </a:prstGeom>
            <a:no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endParaRPr lang="en-US" sz="2400" dirty="0">
                <a:solidFill>
                  <a:schemeClr val="bg1"/>
                </a:solidFill>
              </a:endParaRPr>
            </a:p>
          </p:txBody>
        </p:sp>
        <p:cxnSp>
          <p:nvCxnSpPr>
            <p:cNvPr id="9" name="Straight Arrow Connector 8"/>
            <p:cNvCxnSpPr>
              <a:stCxn id="6" idx="4"/>
              <a:endCxn id="7" idx="7"/>
            </p:cNvCxnSpPr>
            <p:nvPr/>
          </p:nvCxnSpPr>
          <p:spPr>
            <a:xfrm flipH="1">
              <a:off x="3858892" y="2286000"/>
              <a:ext cx="1010739" cy="1906915"/>
            </a:xfrm>
            <a:prstGeom prst="straightConnector1">
              <a:avLst/>
            </a:prstGeom>
            <a:ln w="28575" cap="rnd" cmpd="sng">
              <a:solidFill>
                <a:srgbClr val="C00000"/>
              </a:solidFill>
              <a:miter lim="800000"/>
              <a:headEnd type="none"/>
              <a:tailEnd type="arrow"/>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916270199"/>
      </p:ext>
    </p:extLst>
  </p:cSld>
  <p:clrMapOvr>
    <a:masterClrMapping/>
  </p:clrMapOvr>
  <mc:AlternateContent xmlns:mc="http://schemas.openxmlformats.org/markup-compatibility/2006" xmlns:p14="http://schemas.microsoft.com/office/powerpoint/2010/main">
    <mc:Choice Requires="p14">
      <p:transition spd="slow" p14:dur="2000" advTm="21982"/>
    </mc:Choice>
    <mc:Fallback xmlns="">
      <p:transition spd="slow" advTm="219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 Developers Learn Crypto?</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76</a:t>
            </a:fld>
            <a:endParaRPr lang="en-US"/>
          </a:p>
        </p:txBody>
      </p:sp>
      <p:grpSp>
        <p:nvGrpSpPr>
          <p:cNvPr id="9" name="Group 8"/>
          <p:cNvGrpSpPr/>
          <p:nvPr/>
        </p:nvGrpSpPr>
        <p:grpSpPr>
          <a:xfrm>
            <a:off x="365907" y="1915319"/>
            <a:ext cx="8412187" cy="3027362"/>
            <a:chOff x="365907" y="1925638"/>
            <a:chExt cx="8412187" cy="3027362"/>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0094" y="1925638"/>
              <a:ext cx="2448000" cy="30273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6687" y="1925638"/>
              <a:ext cx="2857500" cy="28575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907" y="1925638"/>
              <a:ext cx="2374873" cy="3026664"/>
            </a:xfrm>
            <a:prstGeom prst="rect">
              <a:avLst/>
            </a:prstGeom>
          </p:spPr>
        </p:pic>
      </p:gr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766" y="1833506"/>
            <a:ext cx="8612468" cy="3190988"/>
          </a:xfrm>
          <a:prstGeom prst="rect">
            <a:avLst/>
          </a:prstGeom>
        </p:spPr>
      </p:pic>
    </p:spTree>
    <p:custDataLst>
      <p:tags r:id="rId1"/>
    </p:custDataLst>
    <p:extLst>
      <p:ext uri="{BB962C8B-B14F-4D97-AF65-F5344CB8AC3E}">
        <p14:creationId xmlns:p14="http://schemas.microsoft.com/office/powerpoint/2010/main" val="164444643"/>
      </p:ext>
    </p:extLst>
  </p:cSld>
  <p:clrMapOvr>
    <a:masterClrMapping/>
  </p:clrMapOvr>
  <mc:AlternateContent xmlns:mc="http://schemas.openxmlformats.org/markup-compatibility/2006" xmlns:p14="http://schemas.microsoft.com/office/powerpoint/2010/main">
    <mc:Choice Requires="p14">
      <p:transition spd="slow" p14:dur="2000" advTm="46848"/>
    </mc:Choice>
    <mc:Fallback xmlns="">
      <p:transition spd="slow" advTm="468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492875"/>
            <a:ext cx="2133600" cy="365125"/>
          </a:xfrm>
        </p:spPr>
        <p:txBody>
          <a:bodyPr/>
          <a:lstStyle/>
          <a:p>
            <a:fld id="{B747839D-A323-47F3-909F-548499399628}" type="slidenum">
              <a:rPr lang="en-US" smtClean="0"/>
              <a:t>77</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132320" cy="9788506"/>
          </a:xfrm>
          <a:prstGeom prst="rect">
            <a:avLst/>
          </a:prstGeom>
        </p:spPr>
      </p:pic>
      <p:grpSp>
        <p:nvGrpSpPr>
          <p:cNvPr id="13" name="Group 12"/>
          <p:cNvGrpSpPr/>
          <p:nvPr/>
        </p:nvGrpSpPr>
        <p:grpSpPr>
          <a:xfrm>
            <a:off x="1066800" y="685800"/>
            <a:ext cx="8562975" cy="3095625"/>
            <a:chOff x="1143000" y="2143124"/>
            <a:chExt cx="8562975" cy="3095625"/>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2143124"/>
              <a:ext cx="8562975" cy="3095625"/>
            </a:xfrm>
            <a:prstGeom prst="rect">
              <a:avLst/>
            </a:prstGeom>
          </p:spPr>
        </p:pic>
        <p:sp>
          <p:nvSpPr>
            <p:cNvPr id="11" name="Oval 10"/>
            <p:cNvSpPr/>
            <p:nvPr/>
          </p:nvSpPr>
          <p:spPr>
            <a:xfrm>
              <a:off x="6553200" y="3044806"/>
              <a:ext cx="609600" cy="384194"/>
            </a:xfrm>
            <a:prstGeom prst="ellipse">
              <a:avLst/>
            </a:prstGeom>
            <a:no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endParaRPr lang="en-US" sz="2400" dirty="0" smtClean="0">
                <a:solidFill>
                  <a:schemeClr val="tx2"/>
                </a:solidFill>
              </a:endParaRPr>
            </a:p>
          </p:txBody>
        </p:sp>
        <p:sp>
          <p:nvSpPr>
            <p:cNvPr id="12" name="Oval 11"/>
            <p:cNvSpPr/>
            <p:nvPr/>
          </p:nvSpPr>
          <p:spPr>
            <a:xfrm>
              <a:off x="6553200" y="4267200"/>
              <a:ext cx="609600" cy="384194"/>
            </a:xfrm>
            <a:prstGeom prst="ellipse">
              <a:avLst/>
            </a:prstGeom>
            <a:no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endParaRPr lang="en-US" sz="2400" dirty="0" smtClean="0">
                <a:solidFill>
                  <a:schemeClr val="tx2"/>
                </a:solidFill>
              </a:endParaRPr>
            </a:p>
          </p:txBody>
        </p:sp>
      </p:grpSp>
      <p:grpSp>
        <p:nvGrpSpPr>
          <p:cNvPr id="18" name="Group 17"/>
          <p:cNvGrpSpPr/>
          <p:nvPr/>
        </p:nvGrpSpPr>
        <p:grpSpPr>
          <a:xfrm>
            <a:off x="1066800" y="1981200"/>
            <a:ext cx="7105650" cy="1981200"/>
            <a:chOff x="1143000" y="2913053"/>
            <a:chExt cx="7105650" cy="1981200"/>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0" y="2913053"/>
              <a:ext cx="7105650" cy="1981200"/>
            </a:xfrm>
            <a:prstGeom prst="rect">
              <a:avLst/>
            </a:prstGeom>
          </p:spPr>
        </p:pic>
        <p:sp>
          <p:nvSpPr>
            <p:cNvPr id="17" name="Oval 16"/>
            <p:cNvSpPr/>
            <p:nvPr/>
          </p:nvSpPr>
          <p:spPr>
            <a:xfrm>
              <a:off x="5791200" y="3810000"/>
              <a:ext cx="609600" cy="384194"/>
            </a:xfrm>
            <a:prstGeom prst="ellipse">
              <a:avLst/>
            </a:prstGeom>
            <a:no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endParaRPr lang="en-US" sz="2400" dirty="0" smtClean="0">
                <a:solidFill>
                  <a:schemeClr val="tx2"/>
                </a:solidFill>
              </a:endParaRPr>
            </a:p>
          </p:txBody>
        </p:sp>
      </p:grpSp>
      <p:grpSp>
        <p:nvGrpSpPr>
          <p:cNvPr id="22" name="Group 21"/>
          <p:cNvGrpSpPr/>
          <p:nvPr/>
        </p:nvGrpSpPr>
        <p:grpSpPr>
          <a:xfrm>
            <a:off x="1066800" y="1952625"/>
            <a:ext cx="7343775" cy="3305175"/>
            <a:chOff x="1522094" y="1905000"/>
            <a:chExt cx="7343775" cy="3305175"/>
          </a:xfrm>
        </p:grpSpPr>
        <p:grpSp>
          <p:nvGrpSpPr>
            <p:cNvPr id="15" name="Group 14"/>
            <p:cNvGrpSpPr/>
            <p:nvPr/>
          </p:nvGrpSpPr>
          <p:grpSpPr>
            <a:xfrm>
              <a:off x="1522094" y="1905000"/>
              <a:ext cx="7343775" cy="3305175"/>
              <a:chOff x="1522094" y="1905000"/>
              <a:chExt cx="7343775" cy="3305175"/>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2094" y="3657600"/>
                <a:ext cx="7343775" cy="1552575"/>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2094" y="1905000"/>
                <a:ext cx="6038850" cy="1771650"/>
              </a:xfrm>
              <a:prstGeom prst="rect">
                <a:avLst/>
              </a:prstGeom>
            </p:spPr>
          </p:pic>
        </p:grpSp>
        <p:sp>
          <p:nvSpPr>
            <p:cNvPr id="19" name="Oval 18"/>
            <p:cNvSpPr/>
            <p:nvPr/>
          </p:nvSpPr>
          <p:spPr>
            <a:xfrm>
              <a:off x="4724400" y="2883162"/>
              <a:ext cx="1981200" cy="397922"/>
            </a:xfrm>
            <a:prstGeom prst="ellipse">
              <a:avLst/>
            </a:prstGeom>
            <a:no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sp>
          <p:nvSpPr>
            <p:cNvPr id="20" name="Oval 19"/>
            <p:cNvSpPr/>
            <p:nvPr/>
          </p:nvSpPr>
          <p:spPr>
            <a:xfrm>
              <a:off x="4541519" y="4651897"/>
              <a:ext cx="1981200" cy="397922"/>
            </a:xfrm>
            <a:prstGeom prst="ellipse">
              <a:avLst/>
            </a:prstGeom>
            <a:no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grpSp>
      <p:grpSp>
        <p:nvGrpSpPr>
          <p:cNvPr id="24" name="Group 23"/>
          <p:cNvGrpSpPr/>
          <p:nvPr/>
        </p:nvGrpSpPr>
        <p:grpSpPr>
          <a:xfrm>
            <a:off x="1066800" y="5666337"/>
            <a:ext cx="6781800" cy="810663"/>
            <a:chOff x="7210425" y="5562600"/>
            <a:chExt cx="6781800" cy="810663"/>
          </a:xfrm>
        </p:grpSpPr>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10425" y="5562600"/>
              <a:ext cx="6781800" cy="762000"/>
            </a:xfrm>
            <a:prstGeom prst="rect">
              <a:avLst/>
            </a:prstGeom>
          </p:spPr>
        </p:pic>
        <p:sp>
          <p:nvSpPr>
            <p:cNvPr id="23" name="Oval 22"/>
            <p:cNvSpPr/>
            <p:nvPr/>
          </p:nvSpPr>
          <p:spPr>
            <a:xfrm>
              <a:off x="10972800" y="6063212"/>
              <a:ext cx="2257425" cy="310051"/>
            </a:xfrm>
            <a:prstGeom prst="ellipse">
              <a:avLst/>
            </a:prstGeom>
            <a:no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grpSp>
      <p:grpSp>
        <p:nvGrpSpPr>
          <p:cNvPr id="16" name="Group 15"/>
          <p:cNvGrpSpPr/>
          <p:nvPr/>
        </p:nvGrpSpPr>
        <p:grpSpPr>
          <a:xfrm>
            <a:off x="1066800" y="3295650"/>
            <a:ext cx="8191500" cy="2419350"/>
            <a:chOff x="1143000" y="3709987"/>
            <a:chExt cx="8191500" cy="2419350"/>
          </a:xfrm>
        </p:grpSpPr>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3000" y="3709987"/>
              <a:ext cx="8191500" cy="2419350"/>
            </a:xfrm>
            <a:prstGeom prst="rect">
              <a:avLst/>
            </a:prstGeom>
          </p:spPr>
        </p:pic>
        <p:sp>
          <p:nvSpPr>
            <p:cNvPr id="14" name="Oval 13"/>
            <p:cNvSpPr/>
            <p:nvPr/>
          </p:nvSpPr>
          <p:spPr>
            <a:xfrm>
              <a:off x="6256020" y="5102206"/>
              <a:ext cx="609600" cy="384194"/>
            </a:xfrm>
            <a:prstGeom prst="ellipse">
              <a:avLst/>
            </a:prstGeom>
            <a:no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endParaRPr lang="en-US" sz="2400" dirty="0" smtClean="0">
                <a:solidFill>
                  <a:schemeClr val="tx2"/>
                </a:solidFill>
              </a:endParaRPr>
            </a:p>
          </p:txBody>
        </p:sp>
      </p:grpSp>
    </p:spTree>
    <p:custDataLst>
      <p:tags r:id="rId1"/>
    </p:custDataLst>
    <p:extLst>
      <p:ext uri="{BB962C8B-B14F-4D97-AF65-F5344CB8AC3E}">
        <p14:creationId xmlns:p14="http://schemas.microsoft.com/office/powerpoint/2010/main" val="1945871202"/>
      </p:ext>
    </p:extLst>
  </p:cSld>
  <p:clrMapOvr>
    <a:masterClrMapping/>
  </p:clrMapOvr>
  <mc:AlternateContent xmlns:mc="http://schemas.openxmlformats.org/markup-compatibility/2006" xmlns:p14="http://schemas.microsoft.com/office/powerpoint/2010/main">
    <mc:Choice Requires="p14">
      <p:transition spd="slow" p14:dur="2000" advTm="120607"/>
    </mc:Choice>
    <mc:Fallback xmlns="">
      <p:transition spd="slow" advTm="1206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5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nodeType="afterEffect">
                                  <p:stCondLst>
                                    <p:cond delay="25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25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8"/>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6"/>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4754563"/>
          </a:xfrm>
        </p:spPr>
        <p:txBody>
          <a:bodyPr/>
          <a:lstStyle/>
          <a:p>
            <a:pPr marL="0" indent="0" algn="ctr">
              <a:buNone/>
            </a:pPr>
            <a:r>
              <a:rPr lang="en-US" dirty="0"/>
              <a:t>“</a:t>
            </a:r>
            <a:r>
              <a:rPr lang="en-US" i="1" dirty="0"/>
              <a:t>Developers should not be able to inadvertently expose key material, use weak key lengths or deprecated algorithms, or improperly use cryptographic modes.</a:t>
            </a:r>
            <a:r>
              <a:rPr lang="en-US" dirty="0"/>
              <a:t>”</a:t>
            </a:r>
          </a:p>
          <a:p>
            <a:pPr lvl="1" algn="ct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78</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7920" y="5029200"/>
            <a:ext cx="5581650" cy="61912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7920" y="4419600"/>
            <a:ext cx="4248150" cy="35242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3510" y="628650"/>
            <a:ext cx="2156980" cy="895350"/>
          </a:xfrm>
          <a:prstGeom prst="rect">
            <a:avLst/>
          </a:prstGeom>
        </p:spPr>
      </p:pic>
    </p:spTree>
    <p:extLst>
      <p:ext uri="{BB962C8B-B14F-4D97-AF65-F5344CB8AC3E}">
        <p14:creationId xmlns:p14="http://schemas.microsoft.com/office/powerpoint/2010/main" val="1627683341"/>
      </p:ext>
    </p:extLst>
  </p:cSld>
  <p:clrMapOvr>
    <a:masterClrMapping/>
  </p:clrMapOvr>
  <mc:AlternateContent xmlns:mc="http://schemas.openxmlformats.org/markup-compatibility/2006" xmlns:p14="http://schemas.microsoft.com/office/powerpoint/2010/main">
    <mc:Choice Requires="p14">
      <p:transition spd="slow" p14:dur="2000" advTm="68716"/>
    </mc:Choice>
    <mc:Fallback xmlns="">
      <p:transition spd="slow" advTm="68716"/>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Crypto in Apple </a:t>
            </a:r>
            <a:r>
              <a:rPr lang="en-US" dirty="0" err="1" smtClean="0"/>
              <a:t>iOS</a:t>
            </a:r>
            <a:endParaRPr lang="en-US" dirty="0"/>
          </a:p>
        </p:txBody>
      </p:sp>
      <p:sp>
        <p:nvSpPr>
          <p:cNvPr id="3" name="Content Placeholder 2"/>
          <p:cNvSpPr>
            <a:spLocks noGrp="1"/>
          </p:cNvSpPr>
          <p:nvPr>
            <p:ph idx="1"/>
          </p:nvPr>
        </p:nvSpPr>
        <p:spPr/>
        <p:txBody>
          <a:bodyPr/>
          <a:lstStyle/>
          <a:p>
            <a:r>
              <a:rPr lang="en-US" dirty="0"/>
              <a:t>Apple provides ECB and </a:t>
            </a:r>
            <a:r>
              <a:rPr lang="en-US" dirty="0" smtClean="0"/>
              <a:t>CBC</a:t>
            </a:r>
          </a:p>
          <a:p>
            <a:r>
              <a:rPr lang="en-US" dirty="0" smtClean="0"/>
              <a:t>Better default (CBC)</a:t>
            </a:r>
          </a:p>
          <a:p>
            <a:pPr lvl="1"/>
            <a:r>
              <a:rPr lang="en-US" dirty="0" smtClean="0"/>
              <a:t>But</a:t>
            </a:r>
            <a:r>
              <a:rPr lang="en-US" dirty="0"/>
              <a:t>: </a:t>
            </a:r>
            <a:r>
              <a:rPr lang="en-US" dirty="0" smtClean="0"/>
              <a:t>man </a:t>
            </a:r>
            <a:r>
              <a:rPr lang="en-US" dirty="0" err="1" smtClean="0"/>
              <a:t>CCCryptor</a:t>
            </a:r>
            <a:r>
              <a:rPr lang="en-US" dirty="0" smtClean="0"/>
              <a:t> (IV … initialization vector)</a:t>
            </a:r>
            <a:br>
              <a:rPr lang="en-US" dirty="0" smtClean="0"/>
            </a:br>
            <a:r>
              <a:rPr lang="en-US" dirty="0" smtClean="0"/>
              <a:t>“If </a:t>
            </a:r>
            <a:r>
              <a:rPr lang="en-US" dirty="0"/>
              <a:t>CBC mode is selected and no IV is provided, an IV of all zeros will be used</a:t>
            </a:r>
            <a:r>
              <a:rPr lang="en-US" dirty="0" smtClean="0"/>
              <a:t>.”</a:t>
            </a:r>
          </a:p>
          <a:p>
            <a:pPr lvl="1"/>
            <a:r>
              <a:rPr lang="en-US" dirty="0" smtClean="0"/>
              <a:t>Constant IV: m[0] == m’[0] ⇒ c[0] == c’[0]</a:t>
            </a:r>
            <a:endParaRPr lang="en-US" dirty="0"/>
          </a:p>
          <a:p>
            <a:endParaRPr lang="en-US" dirty="0"/>
          </a:p>
        </p:txBody>
      </p:sp>
      <p:sp>
        <p:nvSpPr>
          <p:cNvPr id="5" name="Slide Number Placeholder 4"/>
          <p:cNvSpPr>
            <a:spLocks noGrp="1"/>
          </p:cNvSpPr>
          <p:nvPr>
            <p:ph type="sldNum" sz="quarter" idx="12"/>
          </p:nvPr>
        </p:nvSpPr>
        <p:spPr/>
        <p:txBody>
          <a:bodyPr/>
          <a:lstStyle/>
          <a:p>
            <a:fld id="{B747839D-A323-47F3-909F-548499399628}" type="slidenum">
              <a:rPr lang="en-US" smtClean="0"/>
              <a:t>79</a:t>
            </a:fld>
            <a:endParaRPr lang="en-US" dirty="0"/>
          </a:p>
        </p:txBody>
      </p:sp>
    </p:spTree>
    <p:custDataLst>
      <p:tags r:id="rId1"/>
    </p:custDataLst>
    <p:extLst>
      <p:ext uri="{BB962C8B-B14F-4D97-AF65-F5344CB8AC3E}">
        <p14:creationId xmlns:p14="http://schemas.microsoft.com/office/powerpoint/2010/main" val="1362027227"/>
      </p:ext>
    </p:extLst>
  </p:cSld>
  <p:clrMapOvr>
    <a:masterClrMapping/>
  </p:clrMapOvr>
  <mc:AlternateContent xmlns:mc="http://schemas.openxmlformats.org/markup-compatibility/2006" xmlns:p14="http://schemas.microsoft.com/office/powerpoint/2010/main">
    <mc:Choice Requires="p14">
      <p:transition spd="slow" p14:dur="2000" advTm="48009"/>
    </mc:Choice>
    <mc:Fallback xmlns="">
      <p:transition spd="slow" advTm="480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 Software</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pPr>
              <a:lnSpc>
                <a:spcPct val="110000"/>
              </a:lnSpc>
            </a:pPr>
            <a:r>
              <a:rPr lang="en-US" dirty="0" smtClean="0"/>
              <a:t>UI driven and interactive</a:t>
            </a:r>
          </a:p>
          <a:p>
            <a:pPr>
              <a:lnSpc>
                <a:spcPct val="110000"/>
              </a:lnSpc>
            </a:pPr>
            <a:r>
              <a:rPr lang="en-US" dirty="0" smtClean="0"/>
              <a:t>Complex runtime environments</a:t>
            </a:r>
          </a:p>
          <a:p>
            <a:pPr lvl="1">
              <a:lnSpc>
                <a:spcPct val="110000"/>
              </a:lnSpc>
            </a:pPr>
            <a:r>
              <a:rPr lang="en-US" dirty="0" smtClean="0"/>
              <a:t>Objective-C runtime</a:t>
            </a:r>
          </a:p>
          <a:p>
            <a:pPr lvl="1">
              <a:lnSpc>
                <a:spcPct val="110000"/>
              </a:lnSpc>
            </a:pPr>
            <a:r>
              <a:rPr lang="en-US" dirty="0" smtClean="0"/>
              <a:t>Android framework</a:t>
            </a:r>
          </a:p>
          <a:p>
            <a:pPr>
              <a:lnSpc>
                <a:spcPct val="110000"/>
              </a:lnSpc>
            </a:pPr>
            <a:r>
              <a:rPr lang="en-US" dirty="0" smtClean="0"/>
              <a:t>Apps mix type-safe and unsafe code</a:t>
            </a:r>
          </a:p>
          <a:p>
            <a:pPr>
              <a:lnSpc>
                <a:spcPct val="110000"/>
              </a:lnSpc>
            </a:pPr>
            <a:endParaRPr lang="en-US" dirty="0"/>
          </a:p>
          <a:p>
            <a:pPr lvl="1">
              <a:lnSpc>
                <a:spcPct val="110000"/>
              </a:lnSpc>
            </a:pPr>
            <a:endParaRPr lang="en-US" dirty="0" smtClean="0"/>
          </a:p>
          <a:p>
            <a:pPr lvl="1"/>
            <a:endParaRPr lang="en-US" dirty="0" smtClean="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1584017"/>
            <a:ext cx="1501901" cy="118650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0642" y="2807599"/>
            <a:ext cx="1209015" cy="1414547"/>
          </a:xfrm>
          <a:prstGeom prst="rect">
            <a:avLst/>
          </a:prstGeom>
        </p:spPr>
      </p:pic>
      <p:sp>
        <p:nvSpPr>
          <p:cNvPr id="7" name="Slide Number Placeholder 6"/>
          <p:cNvSpPr>
            <a:spLocks noGrp="1"/>
          </p:cNvSpPr>
          <p:nvPr>
            <p:ph type="sldNum" sz="quarter" idx="12"/>
          </p:nvPr>
        </p:nvSpPr>
        <p:spPr/>
        <p:txBody>
          <a:bodyPr/>
          <a:lstStyle/>
          <a:p>
            <a:fld id="{B747839D-A323-47F3-909F-548499399628}" type="slidenum">
              <a:rPr lang="en-US" smtClean="0"/>
              <a:t>8</a:t>
            </a:fld>
            <a:endParaRPr lang="en-US" dirty="0"/>
          </a:p>
        </p:txBody>
      </p:sp>
      <p:sp>
        <p:nvSpPr>
          <p:cNvPr id="4" name="Rounded Rectangle 3"/>
          <p:cNvSpPr/>
          <p:nvPr/>
        </p:nvSpPr>
        <p:spPr>
          <a:xfrm>
            <a:off x="1126530" y="5051156"/>
            <a:ext cx="6890940" cy="9906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sz="3200" dirty="0"/>
              <a:t>Novel analysis techniques </a:t>
            </a:r>
            <a:r>
              <a:rPr lang="en-US" sz="3200" dirty="0" smtClean="0"/>
              <a:t>necessary</a:t>
            </a:r>
            <a:endParaRPr lang="en-US" sz="3200" dirty="0"/>
          </a:p>
        </p:txBody>
      </p:sp>
    </p:spTree>
    <p:custDataLst>
      <p:tags r:id="rId1"/>
    </p:custDataLst>
    <p:extLst>
      <p:ext uri="{BB962C8B-B14F-4D97-AF65-F5344CB8AC3E}">
        <p14:creationId xmlns:p14="http://schemas.microsoft.com/office/powerpoint/2010/main" val="4228839068"/>
      </p:ext>
    </p:extLst>
  </p:cSld>
  <p:clrMapOvr>
    <a:masterClrMapping/>
  </p:clrMapOvr>
  <mc:AlternateContent xmlns:mc="http://schemas.openxmlformats.org/markup-compatibility/2006" xmlns:p14="http://schemas.microsoft.com/office/powerpoint/2010/main">
    <mc:Choice Requires="p14">
      <p:transition spd="slow" p14:dur="2000" advTm="58839"/>
    </mc:Choice>
    <mc:Fallback xmlns="">
      <p:transition spd="slow" advTm="588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80</a:t>
            </a:fld>
            <a:endParaRPr lang="en-US" dirty="0"/>
          </a:p>
        </p:txBody>
      </p:sp>
      <p:sp>
        <p:nvSpPr>
          <p:cNvPr id="8" name="TextBox 7"/>
          <p:cNvSpPr txBox="1"/>
          <p:nvPr/>
        </p:nvSpPr>
        <p:spPr>
          <a:xfrm>
            <a:off x="697434" y="1676400"/>
            <a:ext cx="7749133" cy="1354217"/>
          </a:xfrm>
          <a:prstGeom prst="rect">
            <a:avLst/>
          </a:prstGeom>
          <a:noFill/>
        </p:spPr>
        <p:txBody>
          <a:bodyPr wrap="square" lIns="0" tIns="0" rIns="0" bIns="0" rtlCol="0" anchor="t" anchorCtr="0">
            <a:spAutoFit/>
          </a:bodyPr>
          <a:lstStyle/>
          <a:p>
            <a:pPr algn="ctr"/>
            <a:r>
              <a:rPr lang="en-US" sz="4400" dirty="0">
                <a:solidFill>
                  <a:schemeClr val="tx1"/>
                </a:solidFill>
              </a:rPr>
              <a:t>Automatically assess the security of mobile applications.</a:t>
            </a:r>
          </a:p>
        </p:txBody>
      </p:sp>
      <p:sp>
        <p:nvSpPr>
          <p:cNvPr id="3" name="TextBox 2"/>
          <p:cNvSpPr txBox="1"/>
          <p:nvPr/>
        </p:nvSpPr>
        <p:spPr>
          <a:xfrm>
            <a:off x="3146129" y="3124200"/>
            <a:ext cx="2851743" cy="2462213"/>
          </a:xfrm>
          <a:prstGeom prst="rect">
            <a:avLst/>
          </a:prstGeom>
          <a:noFill/>
        </p:spPr>
        <p:txBody>
          <a:bodyPr wrap="none" lIns="0" tIns="0" rIns="0" bIns="0" rtlCol="0" anchor="t" anchorCtr="0">
            <a:spAutoFit/>
          </a:bodyPr>
          <a:lstStyle/>
          <a:p>
            <a:r>
              <a:rPr lang="en-US" sz="3200" dirty="0" smtClean="0">
                <a:solidFill>
                  <a:schemeClr val="accent5"/>
                </a:solidFill>
                <a:sym typeface="Wingdings"/>
              </a:rPr>
              <a:t></a:t>
            </a:r>
            <a:r>
              <a:rPr lang="en-US" sz="3200" dirty="0" smtClean="0">
                <a:solidFill>
                  <a:schemeClr val="tx1"/>
                </a:solidFill>
                <a:sym typeface="Wingdings"/>
              </a:rPr>
              <a:t> </a:t>
            </a:r>
            <a:r>
              <a:rPr lang="en-US" sz="3200" dirty="0" smtClean="0">
                <a:solidFill>
                  <a:schemeClr val="tx1"/>
                </a:solidFill>
              </a:rPr>
              <a:t>Privacy</a:t>
            </a:r>
          </a:p>
          <a:p>
            <a:r>
              <a:rPr lang="en-US" sz="3200" dirty="0">
                <a:solidFill>
                  <a:schemeClr val="accent5"/>
                </a:solidFill>
                <a:sym typeface="Wingdings"/>
              </a:rPr>
              <a:t></a:t>
            </a:r>
            <a:r>
              <a:rPr lang="en-US" sz="3200" dirty="0" smtClean="0">
                <a:solidFill>
                  <a:schemeClr val="tx1"/>
                </a:solidFill>
                <a:sym typeface="Wingdings"/>
              </a:rPr>
              <a:t> </a:t>
            </a:r>
            <a:r>
              <a:rPr lang="en-US" sz="3200" dirty="0" smtClean="0">
                <a:solidFill>
                  <a:schemeClr val="tx1"/>
                </a:solidFill>
              </a:rPr>
              <a:t>Control-flow</a:t>
            </a:r>
          </a:p>
          <a:p>
            <a:r>
              <a:rPr lang="en-US" sz="3200" dirty="0">
                <a:solidFill>
                  <a:schemeClr val="accent5"/>
                </a:solidFill>
                <a:sym typeface="Wingdings"/>
              </a:rPr>
              <a:t> </a:t>
            </a:r>
            <a:r>
              <a:rPr lang="en-US" sz="3200" dirty="0" smtClean="0">
                <a:solidFill>
                  <a:schemeClr val="tx1"/>
                </a:solidFill>
              </a:rPr>
              <a:t>Crypto misuse</a:t>
            </a:r>
          </a:p>
          <a:p>
            <a:r>
              <a:rPr lang="en-US" sz="3200" dirty="0">
                <a:solidFill>
                  <a:schemeClr val="accent2"/>
                </a:solidFill>
                <a:sym typeface="Wingdings"/>
              </a:rPr>
              <a:t></a:t>
            </a:r>
            <a:r>
              <a:rPr lang="en-US" sz="3200" dirty="0" smtClean="0">
                <a:solidFill>
                  <a:schemeClr val="tx1"/>
                </a:solidFill>
              </a:rPr>
              <a:t> Many others</a:t>
            </a:r>
          </a:p>
          <a:p>
            <a:pPr marL="457200" indent="-457200">
              <a:buFont typeface="Wingdings"/>
              <a:buChar char="þ"/>
            </a:pPr>
            <a:endParaRPr lang="en-US" sz="3200" dirty="0" smtClean="0">
              <a:solidFill>
                <a:schemeClr val="tx1"/>
              </a:solidFill>
            </a:endParaRPr>
          </a:p>
        </p:txBody>
      </p:sp>
    </p:spTree>
    <p:extLst>
      <p:ext uri="{BB962C8B-B14F-4D97-AF65-F5344CB8AC3E}">
        <p14:creationId xmlns:p14="http://schemas.microsoft.com/office/powerpoint/2010/main" val="356055257"/>
      </p:ext>
    </p:extLst>
  </p:cSld>
  <p:clrMapOvr>
    <a:masterClrMapping/>
  </p:clrMapOvr>
  <mc:AlternateContent xmlns:mc="http://schemas.openxmlformats.org/markup-compatibility/2006" xmlns:p14="http://schemas.microsoft.com/office/powerpoint/2010/main">
    <mc:Choice Requires="p14">
      <p:transition spd="slow" p14:dur="2000" advTm="36015"/>
    </mc:Choice>
    <mc:Fallback xmlns="">
      <p:transition spd="slow" advTm="36015"/>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3" name="Content Placeholder 2"/>
          <p:cNvSpPr>
            <a:spLocks noGrp="1"/>
          </p:cNvSpPr>
          <p:nvPr>
            <p:ph idx="1"/>
          </p:nvPr>
        </p:nvSpPr>
        <p:spPr/>
        <p:txBody>
          <a:bodyPr/>
          <a:lstStyle/>
          <a:p>
            <a:pPr>
              <a:buClrTx/>
            </a:pPr>
            <a:r>
              <a:rPr lang="en-US" dirty="0" smtClean="0">
                <a:solidFill>
                  <a:schemeClr val="accent4"/>
                </a:solidFill>
              </a:rPr>
              <a:t>Mobile security challenges</a:t>
            </a:r>
          </a:p>
          <a:p>
            <a:pPr>
              <a:buClrTx/>
            </a:pPr>
            <a:r>
              <a:rPr lang="en-US" dirty="0" smtClean="0">
                <a:solidFill>
                  <a:schemeClr val="accent4"/>
                </a:solidFill>
              </a:rPr>
              <a:t>Analysis of mobile apps</a:t>
            </a:r>
          </a:p>
          <a:p>
            <a:pPr lvl="1">
              <a:buClrTx/>
            </a:pPr>
            <a:r>
              <a:rPr lang="en-US" dirty="0" smtClean="0">
                <a:solidFill>
                  <a:schemeClr val="accent4"/>
                </a:solidFill>
              </a:rPr>
              <a:t>Statically detect privacy leaks</a:t>
            </a:r>
          </a:p>
          <a:p>
            <a:pPr lvl="1">
              <a:buClrTx/>
            </a:pPr>
            <a:r>
              <a:rPr lang="en-US" dirty="0" smtClean="0">
                <a:solidFill>
                  <a:schemeClr val="accent4"/>
                </a:solidFill>
              </a:rPr>
              <a:t>Retrofit apps with CFI</a:t>
            </a:r>
          </a:p>
          <a:p>
            <a:pPr lvl="1">
              <a:buClrTx/>
            </a:pPr>
            <a:r>
              <a:rPr lang="en-US" dirty="0" smtClean="0">
                <a:solidFill>
                  <a:schemeClr val="accent4"/>
                </a:solidFill>
              </a:rPr>
              <a:t>Misused crypto</a:t>
            </a:r>
          </a:p>
        </p:txBody>
      </p:sp>
      <p:sp>
        <p:nvSpPr>
          <p:cNvPr id="5" name="Slide Number Placeholder 4"/>
          <p:cNvSpPr>
            <a:spLocks noGrp="1"/>
          </p:cNvSpPr>
          <p:nvPr>
            <p:ph type="sldNum" sz="quarter" idx="12"/>
          </p:nvPr>
        </p:nvSpPr>
        <p:spPr/>
        <p:txBody>
          <a:bodyPr/>
          <a:lstStyle/>
          <a:p>
            <a:fld id="{B747839D-A323-47F3-909F-548499399628}" type="slidenum">
              <a:rPr lang="en-US" smtClean="0"/>
              <a:t>81</a:t>
            </a:fld>
            <a:endParaRPr lang="en-US" dirty="0"/>
          </a:p>
        </p:txBody>
      </p:sp>
    </p:spTree>
    <p:extLst>
      <p:ext uri="{BB962C8B-B14F-4D97-AF65-F5344CB8AC3E}">
        <p14:creationId xmlns:p14="http://schemas.microsoft.com/office/powerpoint/2010/main" val="3212441933"/>
      </p:ext>
    </p:extLst>
  </p:cSld>
  <p:clrMapOvr>
    <a:masterClrMapping/>
  </p:clrMapOvr>
  <mc:AlternateContent xmlns:mc="http://schemas.openxmlformats.org/markup-compatibility/2006" xmlns:p14="http://schemas.microsoft.com/office/powerpoint/2010/main">
    <mc:Choice Requires="p14">
      <p:transition spd="slow" p14:dur="2000" advTm="6584"/>
    </mc:Choice>
    <mc:Fallback xmlns="">
      <p:transition spd="slow" advTm="6584"/>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953000"/>
            <a:ext cx="8229600" cy="685800"/>
          </a:xfrm>
        </p:spPr>
        <p:txBody>
          <a:bodyPr>
            <a:normAutofit/>
          </a:bodyPr>
          <a:lstStyle/>
          <a:p>
            <a:pPr marL="0" indent="0" algn="ctr">
              <a:buNone/>
            </a:pPr>
            <a:r>
              <a:rPr lang="en-US" sz="3600" b="1" dirty="0" smtClean="0"/>
              <a:t>Let’s make mobile secure!</a:t>
            </a:r>
          </a:p>
        </p:txBody>
      </p:sp>
      <p:sp>
        <p:nvSpPr>
          <p:cNvPr id="4" name="Slide Number Placeholder 3"/>
          <p:cNvSpPr>
            <a:spLocks noGrp="1"/>
          </p:cNvSpPr>
          <p:nvPr>
            <p:ph type="sldNum" sz="quarter" idx="12"/>
          </p:nvPr>
        </p:nvSpPr>
        <p:spPr/>
        <p:txBody>
          <a:bodyPr/>
          <a:lstStyle/>
          <a:p>
            <a:fld id="{B747839D-A323-47F3-909F-548499399628}" type="slidenum">
              <a:rPr lang="en-US" smtClean="0"/>
              <a:t>82</a:t>
            </a:fld>
            <a:endParaRPr lang="en-US" dirty="0"/>
          </a:p>
        </p:txBody>
      </p:sp>
      <p:grpSp>
        <p:nvGrpSpPr>
          <p:cNvPr id="29" name="Group 28"/>
          <p:cNvGrpSpPr/>
          <p:nvPr/>
        </p:nvGrpSpPr>
        <p:grpSpPr>
          <a:xfrm>
            <a:off x="1669641" y="740189"/>
            <a:ext cx="1933000" cy="3710629"/>
            <a:chOff x="1527713" y="206790"/>
            <a:chExt cx="1933000" cy="3710629"/>
          </a:xfrm>
        </p:grpSpPr>
        <p:grpSp>
          <p:nvGrpSpPr>
            <p:cNvPr id="5" name="Group 4"/>
            <p:cNvGrpSpPr/>
            <p:nvPr/>
          </p:nvGrpSpPr>
          <p:grpSpPr>
            <a:xfrm>
              <a:off x="1527713" y="699233"/>
              <a:ext cx="1933000" cy="3218186"/>
              <a:chOff x="3339059" y="1676400"/>
              <a:chExt cx="2185492" cy="3638550"/>
            </a:xfrm>
          </p:grpSpPr>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7090" y="2180442"/>
                <a:ext cx="1807461" cy="31345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36720">
                    <a:solidFill>
                      <a:srgbClr val="008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9059" y="1676400"/>
                <a:ext cx="1413679" cy="313057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36720">
                    <a:solidFill>
                      <a:srgbClr val="008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1" name="TextBox 20"/>
            <p:cNvSpPr txBox="1"/>
            <p:nvPr/>
          </p:nvSpPr>
          <p:spPr>
            <a:xfrm>
              <a:off x="1614966" y="206790"/>
              <a:ext cx="1758495" cy="492443"/>
            </a:xfrm>
            <a:prstGeom prst="rect">
              <a:avLst/>
            </a:prstGeom>
            <a:noFill/>
          </p:spPr>
          <p:txBody>
            <a:bodyPr wrap="none" lIns="0" tIns="0" rIns="0" bIns="0" rtlCol="0" anchor="t" anchorCtr="0">
              <a:spAutoFit/>
            </a:bodyPr>
            <a:lstStyle/>
            <a:p>
              <a:r>
                <a:rPr lang="en-US" sz="3200" i="1" dirty="0" smtClean="0">
                  <a:solidFill>
                    <a:schemeClr val="tx1"/>
                  </a:solidFill>
                  <a:latin typeface="+mn-lt"/>
                </a:rPr>
                <a:t>&gt; 1 billion</a:t>
              </a:r>
            </a:p>
          </p:txBody>
        </p:sp>
      </p:grpSp>
      <p:grpSp>
        <p:nvGrpSpPr>
          <p:cNvPr id="30" name="Group 29"/>
          <p:cNvGrpSpPr/>
          <p:nvPr/>
        </p:nvGrpSpPr>
        <p:grpSpPr>
          <a:xfrm>
            <a:off x="5166230" y="740189"/>
            <a:ext cx="2308130" cy="3769608"/>
            <a:chOff x="5308157" y="206790"/>
            <a:chExt cx="2308130" cy="3769608"/>
          </a:xfrm>
        </p:grpSpPr>
        <p:grpSp>
          <p:nvGrpSpPr>
            <p:cNvPr id="19" name="Group 18"/>
            <p:cNvGrpSpPr/>
            <p:nvPr/>
          </p:nvGrpSpPr>
          <p:grpSpPr>
            <a:xfrm>
              <a:off x="5308157" y="674410"/>
              <a:ext cx="2308130" cy="3301988"/>
              <a:chOff x="1872000" y="1124238"/>
              <a:chExt cx="5400000" cy="7725182"/>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333" y="1124238"/>
                <a:ext cx="5333334" cy="4609524"/>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72000" y="5697039"/>
                <a:ext cx="5400000" cy="3152381"/>
              </a:xfrm>
              <a:prstGeom prst="rect">
                <a:avLst/>
              </a:prstGeom>
            </p:spPr>
          </p:pic>
        </p:grpSp>
        <p:sp>
          <p:nvSpPr>
            <p:cNvPr id="22" name="TextBox 21"/>
            <p:cNvSpPr txBox="1"/>
            <p:nvPr/>
          </p:nvSpPr>
          <p:spPr>
            <a:xfrm>
              <a:off x="5524466" y="206790"/>
              <a:ext cx="1875513" cy="492443"/>
            </a:xfrm>
            <a:prstGeom prst="rect">
              <a:avLst/>
            </a:prstGeom>
            <a:noFill/>
          </p:spPr>
          <p:txBody>
            <a:bodyPr wrap="none" lIns="0" tIns="0" rIns="0" bIns="0" rtlCol="0" anchor="t" anchorCtr="0">
              <a:spAutoFit/>
            </a:bodyPr>
            <a:lstStyle/>
            <a:p>
              <a:r>
                <a:rPr lang="en-US" sz="3200" i="1" dirty="0" smtClean="0">
                  <a:solidFill>
                    <a:schemeClr val="tx1"/>
                  </a:solidFill>
                  <a:latin typeface="+mn-lt"/>
                </a:rPr>
                <a:t>&gt; 1 million</a:t>
              </a:r>
            </a:p>
          </p:txBody>
        </p:sp>
      </p:grpSp>
    </p:spTree>
    <p:extLst>
      <p:ext uri="{BB962C8B-B14F-4D97-AF65-F5344CB8AC3E}">
        <p14:creationId xmlns:p14="http://schemas.microsoft.com/office/powerpoint/2010/main" val="1327111910"/>
      </p:ext>
    </p:extLst>
  </p:cSld>
  <p:clrMapOvr>
    <a:masterClrMapping/>
  </p:clrMapOvr>
  <mc:AlternateContent xmlns:mc="http://schemas.openxmlformats.org/markup-compatibility/2006" xmlns:p14="http://schemas.microsoft.com/office/powerpoint/2010/main">
    <mc:Choice Requires="p14">
      <p:transition spd="slow" p14:dur="2000" advTm="20126"/>
    </mc:Choice>
    <mc:Fallback xmlns="">
      <p:transition spd="slow" advTm="20126"/>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83</a:t>
            </a:fld>
            <a:endParaRPr lang="en-US">
              <a:solidFill>
                <a:srgbClr val="000000"/>
              </a:solidFill>
            </a:endParaRPr>
          </a:p>
        </p:txBody>
      </p:sp>
      <p:sp>
        <p:nvSpPr>
          <p:cNvPr id="6" name="TextBox 5"/>
          <p:cNvSpPr txBox="1"/>
          <p:nvPr/>
        </p:nvSpPr>
        <p:spPr>
          <a:xfrm>
            <a:off x="3810000" y="3768804"/>
            <a:ext cx="4455028" cy="1107996"/>
          </a:xfrm>
          <a:prstGeom prst="rect">
            <a:avLst/>
          </a:prstGeom>
          <a:noFill/>
        </p:spPr>
        <p:txBody>
          <a:bodyPr wrap="none" rtlCol="0">
            <a:spAutoFit/>
          </a:bodyPr>
          <a:lstStyle/>
          <a:p>
            <a:pPr defTabSz="914400" eaLnBrk="1" fontAlgn="auto" hangingPunct="1">
              <a:spcBef>
                <a:spcPts val="0"/>
              </a:spcBef>
              <a:spcAft>
                <a:spcPts val="0"/>
              </a:spcAft>
              <a:buClrTx/>
              <a:buSzTx/>
              <a:buFontTx/>
              <a:buNone/>
            </a:pPr>
            <a:r>
              <a:rPr lang="en-US" sz="6600" b="1" dirty="0" smtClean="0">
                <a:solidFill>
                  <a:srgbClr val="FFFFFF"/>
                </a:solidFill>
                <a:latin typeface="Cambria"/>
              </a:rPr>
              <a:t>Questions?</a:t>
            </a:r>
            <a:endParaRPr lang="en-US" sz="6600" b="1" dirty="0">
              <a:solidFill>
                <a:srgbClr val="FFFFFF"/>
              </a:solidFill>
              <a:latin typeface="Cambria"/>
            </a:endParaRPr>
          </a:p>
        </p:txBody>
      </p:sp>
    </p:spTree>
    <p:custDataLst>
      <p:tags r:id="rId1"/>
    </p:custDataLst>
    <p:extLst>
      <p:ext uri="{BB962C8B-B14F-4D97-AF65-F5344CB8AC3E}">
        <p14:creationId xmlns:p14="http://schemas.microsoft.com/office/powerpoint/2010/main" val="2321299324"/>
      </p:ext>
    </p:extLst>
  </p:cSld>
  <p:clrMapOvr>
    <a:masterClrMapping/>
  </p:clrMapOvr>
  <mc:AlternateContent xmlns:mc="http://schemas.openxmlformats.org/markup-compatibility/2006" xmlns:p14="http://schemas.microsoft.com/office/powerpoint/2010/main">
    <mc:Choice Requires="p14">
      <p:transition spd="slow" p14:dur="2000" advTm="7126"/>
    </mc:Choice>
    <mc:Fallback xmlns="">
      <p:transition spd="slow" advTm="7126"/>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3" name="Content Placeholder 2"/>
          <p:cNvSpPr>
            <a:spLocks noGrp="1"/>
          </p:cNvSpPr>
          <p:nvPr>
            <p:ph idx="1"/>
          </p:nvPr>
        </p:nvSpPr>
        <p:spPr/>
        <p:txBody>
          <a:bodyPr/>
          <a:lstStyle/>
          <a:p>
            <a:pPr>
              <a:buClr>
                <a:schemeClr val="accent4"/>
              </a:buClr>
            </a:pPr>
            <a:r>
              <a:rPr lang="en-US" dirty="0" smtClean="0">
                <a:solidFill>
                  <a:schemeClr val="accent4"/>
                </a:solidFill>
              </a:rPr>
              <a:t>Mobile security challenges</a:t>
            </a:r>
          </a:p>
          <a:p>
            <a:r>
              <a:rPr lang="en-US" dirty="0" smtClean="0"/>
              <a:t>Analysis of mobile apps</a:t>
            </a:r>
          </a:p>
          <a:p>
            <a:pPr lvl="1"/>
            <a:r>
              <a:rPr lang="en-US" dirty="0" smtClean="0"/>
              <a:t>Statically detect privacy leaks</a:t>
            </a:r>
          </a:p>
          <a:p>
            <a:pPr lvl="1"/>
            <a:r>
              <a:rPr lang="en-US" dirty="0" smtClean="0"/>
              <a:t>Retrofit apps with CFI</a:t>
            </a:r>
          </a:p>
          <a:p>
            <a:pPr lvl="1"/>
            <a:r>
              <a:rPr lang="en-US" dirty="0" smtClean="0"/>
              <a:t>Misused crypto</a:t>
            </a:r>
          </a:p>
        </p:txBody>
      </p:sp>
      <p:sp>
        <p:nvSpPr>
          <p:cNvPr id="5" name="Slide Number Placeholder 4"/>
          <p:cNvSpPr>
            <a:spLocks noGrp="1"/>
          </p:cNvSpPr>
          <p:nvPr>
            <p:ph type="sldNum" sz="quarter" idx="12"/>
          </p:nvPr>
        </p:nvSpPr>
        <p:spPr/>
        <p:txBody>
          <a:bodyPr/>
          <a:lstStyle/>
          <a:p>
            <a:fld id="{B747839D-A323-47F3-909F-548499399628}" type="slidenum">
              <a:rPr lang="en-US" smtClean="0"/>
              <a:t>9</a:t>
            </a:fld>
            <a:endParaRPr lang="en-US" dirty="0"/>
          </a:p>
        </p:txBody>
      </p:sp>
    </p:spTree>
    <p:extLst>
      <p:ext uri="{BB962C8B-B14F-4D97-AF65-F5344CB8AC3E}">
        <p14:creationId xmlns:p14="http://schemas.microsoft.com/office/powerpoint/2010/main" val="297727642"/>
      </p:ext>
    </p:extLst>
  </p:cSld>
  <p:clrMapOvr>
    <a:masterClrMapping/>
  </p:clrMapOvr>
  <mc:AlternateContent xmlns:mc="http://schemas.openxmlformats.org/markup-compatibility/2006" xmlns:p14="http://schemas.microsoft.com/office/powerpoint/2010/main">
    <mc:Choice Requires="p14">
      <p:transition spd="slow" p14:dur="2000" advTm="18770"/>
    </mc:Choice>
    <mc:Fallback xmlns="">
      <p:transition spd="slow" advTm="1877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QaEgROsvYJr9WlM1wRei0f"/>
</p:tagLst>
</file>

<file path=ppt/tags/tag10.xml><?xml version="1.0" encoding="utf-8"?>
<p:tagLst xmlns:a="http://schemas.openxmlformats.org/drawingml/2006/main" xmlns:r="http://schemas.openxmlformats.org/officeDocument/2006/relationships" xmlns:p="http://schemas.openxmlformats.org/presentationml/2006/main">
  <p:tag name="DVSHAPEID" val="ER6xg7Dt6H5Yz7z7DT3FGn"/>
</p:tagLst>
</file>

<file path=ppt/tags/tag100.xml><?xml version="1.0" encoding="utf-8"?>
<p:tagLst xmlns:a="http://schemas.openxmlformats.org/drawingml/2006/main" xmlns:r="http://schemas.openxmlformats.org/officeDocument/2006/relationships" xmlns:p="http://schemas.openxmlformats.org/presentationml/2006/main">
  <p:tag name="DVSHAPEID" val="ABDXY5xaURne6gJoWDgm0r"/>
</p:tagLst>
</file>

<file path=ppt/tags/tag101.xml><?xml version="1.0" encoding="utf-8"?>
<p:tagLst xmlns:a="http://schemas.openxmlformats.org/drawingml/2006/main" xmlns:r="http://schemas.openxmlformats.org/officeDocument/2006/relationships" xmlns:p="http://schemas.openxmlformats.org/presentationml/2006/main">
  <p:tag name="DVSHAPEID" val="S2BtRPCaIjobNfIzphGORe"/>
</p:tagLst>
</file>

<file path=ppt/tags/tag102.xml><?xml version="1.0" encoding="utf-8"?>
<p:tagLst xmlns:a="http://schemas.openxmlformats.org/drawingml/2006/main" xmlns:r="http://schemas.openxmlformats.org/officeDocument/2006/relationships" xmlns:p="http://schemas.openxmlformats.org/presentationml/2006/main">
  <p:tag name="DVSHAPEID" val="pRmUTP9kjiP9IBlueIyK93"/>
</p:tagLst>
</file>

<file path=ppt/tags/tag103.xml><?xml version="1.0" encoding="utf-8"?>
<p:tagLst xmlns:a="http://schemas.openxmlformats.org/drawingml/2006/main" xmlns:r="http://schemas.openxmlformats.org/officeDocument/2006/relationships" xmlns:p="http://schemas.openxmlformats.org/presentationml/2006/main">
  <p:tag name="DVSHAPEID" val="PVstFmeZFbADCK7WVM1n06"/>
</p:tagLst>
</file>

<file path=ppt/tags/tag104.xml><?xml version="1.0" encoding="utf-8"?>
<p:tagLst xmlns:a="http://schemas.openxmlformats.org/drawingml/2006/main" xmlns:r="http://schemas.openxmlformats.org/officeDocument/2006/relationships" xmlns:p="http://schemas.openxmlformats.org/presentationml/2006/main">
  <p:tag name="DVSHAPEID" val="lEw7eV3Yf65l1rspaM6kCE"/>
</p:tagLst>
</file>

<file path=ppt/tags/tag105.xml><?xml version="1.0" encoding="utf-8"?>
<p:tagLst xmlns:a="http://schemas.openxmlformats.org/drawingml/2006/main" xmlns:r="http://schemas.openxmlformats.org/officeDocument/2006/relationships" xmlns:p="http://schemas.openxmlformats.org/presentationml/2006/main">
  <p:tag name="DVSHAPEID" val="z4ZAniMMJL3JzNWx8jWGWt"/>
</p:tagLst>
</file>

<file path=ppt/tags/tag106.xml><?xml version="1.0" encoding="utf-8"?>
<p:tagLst xmlns:a="http://schemas.openxmlformats.org/drawingml/2006/main" xmlns:r="http://schemas.openxmlformats.org/officeDocument/2006/relationships" xmlns:p="http://schemas.openxmlformats.org/presentationml/2006/main">
  <p:tag name="DVSHAPEID" val="ygJGtwBehFtG5s8EyLctmk"/>
</p:tagLst>
</file>

<file path=ppt/tags/tag107.xml><?xml version="1.0" encoding="utf-8"?>
<p:tagLst xmlns:a="http://schemas.openxmlformats.org/drawingml/2006/main" xmlns:r="http://schemas.openxmlformats.org/officeDocument/2006/relationships" xmlns:p="http://schemas.openxmlformats.org/presentationml/2006/main">
  <p:tag name="DVSHAPEID" val="hhREtCENoVH5wIQHOgavto"/>
</p:tagLst>
</file>

<file path=ppt/tags/tag108.xml><?xml version="1.0" encoding="utf-8"?>
<p:tagLst xmlns:a="http://schemas.openxmlformats.org/drawingml/2006/main" xmlns:r="http://schemas.openxmlformats.org/officeDocument/2006/relationships" xmlns:p="http://schemas.openxmlformats.org/presentationml/2006/main">
  <p:tag name="DVSHAPEID" val="fTIuptKbut6eYrOP3ZAuhy"/>
</p:tagLst>
</file>

<file path=ppt/tags/tag109.xml><?xml version="1.0" encoding="utf-8"?>
<p:tagLst xmlns:a="http://schemas.openxmlformats.org/drawingml/2006/main" xmlns:r="http://schemas.openxmlformats.org/officeDocument/2006/relationships" xmlns:p="http://schemas.openxmlformats.org/presentationml/2006/main">
  <p:tag name="DVSHAPEID" val="YZVqNQWWiRQT1YWYca2dre"/>
</p:tagLst>
</file>

<file path=ppt/tags/tag11.xml><?xml version="1.0" encoding="utf-8"?>
<p:tagLst xmlns:a="http://schemas.openxmlformats.org/drawingml/2006/main" xmlns:r="http://schemas.openxmlformats.org/officeDocument/2006/relationships" xmlns:p="http://schemas.openxmlformats.org/presentationml/2006/main">
  <p:tag name="DVSHAPEID" val="oP2pIhzqOomffMJobGx7WB"/>
</p:tagLst>
</file>

<file path=ppt/tags/tag110.xml><?xml version="1.0" encoding="utf-8"?>
<p:tagLst xmlns:a="http://schemas.openxmlformats.org/drawingml/2006/main" xmlns:r="http://schemas.openxmlformats.org/officeDocument/2006/relationships" xmlns:p="http://schemas.openxmlformats.org/presentationml/2006/main">
  <p:tag name="DVSHAPEID" val="YhJpSYcbVZ7HUIyZGTeyaf"/>
</p:tagLst>
</file>

<file path=ppt/tags/tag111.xml><?xml version="1.0" encoding="utf-8"?>
<p:tagLst xmlns:a="http://schemas.openxmlformats.org/drawingml/2006/main" xmlns:r="http://schemas.openxmlformats.org/officeDocument/2006/relationships" xmlns:p="http://schemas.openxmlformats.org/presentationml/2006/main">
  <p:tag name="DVSHAPEID" val="o5pQS4Mpr36K1EGnYXJ7WQ"/>
</p:tagLst>
</file>

<file path=ppt/tags/tag112.xml><?xml version="1.0" encoding="utf-8"?>
<p:tagLst xmlns:a="http://schemas.openxmlformats.org/drawingml/2006/main" xmlns:r="http://schemas.openxmlformats.org/officeDocument/2006/relationships" xmlns:p="http://schemas.openxmlformats.org/presentationml/2006/main">
  <p:tag name="DVSHAPEID" val="Mk4dpdt8ZS4JTEZ268ovx3"/>
</p:tagLst>
</file>

<file path=ppt/tags/tag113.xml><?xml version="1.0" encoding="utf-8"?>
<p:tagLst xmlns:a="http://schemas.openxmlformats.org/drawingml/2006/main" xmlns:r="http://schemas.openxmlformats.org/officeDocument/2006/relationships" xmlns:p="http://schemas.openxmlformats.org/presentationml/2006/main">
  <p:tag name="DVSHAPEID" val="A9HUjiVgO3ixj5MFEzWj4d"/>
</p:tagLst>
</file>

<file path=ppt/tags/tag114.xml><?xml version="1.0" encoding="utf-8"?>
<p:tagLst xmlns:a="http://schemas.openxmlformats.org/drawingml/2006/main" xmlns:r="http://schemas.openxmlformats.org/officeDocument/2006/relationships" xmlns:p="http://schemas.openxmlformats.org/presentationml/2006/main">
  <p:tag name="DVSHAPEID" val="GhL2oWRBIriIJUwvUadJ40"/>
</p:tagLst>
</file>

<file path=ppt/tags/tag115.xml><?xml version="1.0" encoding="utf-8"?>
<p:tagLst xmlns:a="http://schemas.openxmlformats.org/drawingml/2006/main" xmlns:r="http://schemas.openxmlformats.org/officeDocument/2006/relationships" xmlns:p="http://schemas.openxmlformats.org/presentationml/2006/main">
  <p:tag name="DVSHAPEID" val="rllUgrtPzeZmtp9hUZodlQ"/>
</p:tagLst>
</file>

<file path=ppt/tags/tag116.xml><?xml version="1.0" encoding="utf-8"?>
<p:tagLst xmlns:a="http://schemas.openxmlformats.org/drawingml/2006/main" xmlns:r="http://schemas.openxmlformats.org/officeDocument/2006/relationships" xmlns:p="http://schemas.openxmlformats.org/presentationml/2006/main">
  <p:tag name="DVSHAPEID" val="eAmR89EL5l9FQpGuGq7SR3"/>
</p:tagLst>
</file>

<file path=ppt/tags/tag117.xml><?xml version="1.0" encoding="utf-8"?>
<p:tagLst xmlns:a="http://schemas.openxmlformats.org/drawingml/2006/main" xmlns:r="http://schemas.openxmlformats.org/officeDocument/2006/relationships" xmlns:p="http://schemas.openxmlformats.org/presentationml/2006/main">
  <p:tag name="DVSHAPEID" val="Jmq6mDfekQFA6KxoijaO8D"/>
</p:tagLst>
</file>

<file path=ppt/tags/tag118.xml><?xml version="1.0" encoding="utf-8"?>
<p:tagLst xmlns:a="http://schemas.openxmlformats.org/drawingml/2006/main" xmlns:r="http://schemas.openxmlformats.org/officeDocument/2006/relationships" xmlns:p="http://schemas.openxmlformats.org/presentationml/2006/main">
  <p:tag name="DVSHAPEID" val="dNzJAqiX5sYaQ0q1N1vR0j"/>
</p:tagLst>
</file>

<file path=ppt/tags/tag119.xml><?xml version="1.0" encoding="utf-8"?>
<p:tagLst xmlns:a="http://schemas.openxmlformats.org/drawingml/2006/main" xmlns:r="http://schemas.openxmlformats.org/officeDocument/2006/relationships" xmlns:p="http://schemas.openxmlformats.org/presentationml/2006/main">
  <p:tag name="DVSHAPEID" val="0giWWh8NI3U59CxC3PVnKd"/>
</p:tagLst>
</file>

<file path=ppt/tags/tag12.xml><?xml version="1.0" encoding="utf-8"?>
<p:tagLst xmlns:a="http://schemas.openxmlformats.org/drawingml/2006/main" xmlns:r="http://schemas.openxmlformats.org/officeDocument/2006/relationships" xmlns:p="http://schemas.openxmlformats.org/presentationml/2006/main">
  <p:tag name="DVSHAPEID" val="7Zh0mnJPcxXhtguRpmTGSG"/>
</p:tagLst>
</file>

<file path=ppt/tags/tag120.xml><?xml version="1.0" encoding="utf-8"?>
<p:tagLst xmlns:a="http://schemas.openxmlformats.org/drawingml/2006/main" xmlns:r="http://schemas.openxmlformats.org/officeDocument/2006/relationships" xmlns:p="http://schemas.openxmlformats.org/presentationml/2006/main">
  <p:tag name="DVSHAPEID" val="BWTxXgw8ihDTNirDu1PiJV"/>
</p:tagLst>
</file>

<file path=ppt/tags/tag121.xml><?xml version="1.0" encoding="utf-8"?>
<p:tagLst xmlns:a="http://schemas.openxmlformats.org/drawingml/2006/main" xmlns:r="http://schemas.openxmlformats.org/officeDocument/2006/relationships" xmlns:p="http://schemas.openxmlformats.org/presentationml/2006/main">
  <p:tag name="DVSHAPEID" val="fLQOtaYFWDyNEm2okRhzLD"/>
</p:tagLst>
</file>

<file path=ppt/tags/tag122.xml><?xml version="1.0" encoding="utf-8"?>
<p:tagLst xmlns:a="http://schemas.openxmlformats.org/drawingml/2006/main" xmlns:r="http://schemas.openxmlformats.org/officeDocument/2006/relationships" xmlns:p="http://schemas.openxmlformats.org/presentationml/2006/main">
  <p:tag name="DVSHAPEID" val="rfPebplUxstGG8G9MlaCk0"/>
</p:tagLst>
</file>

<file path=ppt/tags/tag123.xml><?xml version="1.0" encoding="utf-8"?>
<p:tagLst xmlns:a="http://schemas.openxmlformats.org/drawingml/2006/main" xmlns:r="http://schemas.openxmlformats.org/officeDocument/2006/relationships" xmlns:p="http://schemas.openxmlformats.org/presentationml/2006/main">
  <p:tag name="DVSHAPEID" val="l0E4A5GY0a9CjBYfZzk255"/>
</p:tagLst>
</file>

<file path=ppt/tags/tag124.xml><?xml version="1.0" encoding="utf-8"?>
<p:tagLst xmlns:a="http://schemas.openxmlformats.org/drawingml/2006/main" xmlns:r="http://schemas.openxmlformats.org/officeDocument/2006/relationships" xmlns:p="http://schemas.openxmlformats.org/presentationml/2006/main">
  <p:tag name="DVSHAPEID" val="jYGUHa4Vo8jrTPA6Ofdzri"/>
</p:tagLst>
</file>

<file path=ppt/tags/tag125.xml><?xml version="1.0" encoding="utf-8"?>
<p:tagLst xmlns:a="http://schemas.openxmlformats.org/drawingml/2006/main" xmlns:r="http://schemas.openxmlformats.org/officeDocument/2006/relationships" xmlns:p="http://schemas.openxmlformats.org/presentationml/2006/main">
  <p:tag name="DVSHAPEID" val="w3O5axlBhiUfGFoGnvT5L1"/>
</p:tagLst>
</file>

<file path=ppt/tags/tag126.xml><?xml version="1.0" encoding="utf-8"?>
<p:tagLst xmlns:a="http://schemas.openxmlformats.org/drawingml/2006/main" xmlns:r="http://schemas.openxmlformats.org/officeDocument/2006/relationships" xmlns:p="http://schemas.openxmlformats.org/presentationml/2006/main">
  <p:tag name="DVSHAPEID" val="jSH9ETK5OwD1sC6C0wzNQ0"/>
</p:tagLst>
</file>

<file path=ppt/tags/tag127.xml><?xml version="1.0" encoding="utf-8"?>
<p:tagLst xmlns:a="http://schemas.openxmlformats.org/drawingml/2006/main" xmlns:r="http://schemas.openxmlformats.org/officeDocument/2006/relationships" xmlns:p="http://schemas.openxmlformats.org/presentationml/2006/main">
  <p:tag name="DVSHAPEID" val="wE9VI8RHFmxuKWn0TsQcto"/>
</p:tagLst>
</file>

<file path=ppt/tags/tag128.xml><?xml version="1.0" encoding="utf-8"?>
<p:tagLst xmlns:a="http://schemas.openxmlformats.org/drawingml/2006/main" xmlns:r="http://schemas.openxmlformats.org/officeDocument/2006/relationships" xmlns:p="http://schemas.openxmlformats.org/presentationml/2006/main">
  <p:tag name="DVSHAPEID" val="BFdLAKvmvXail30JaCd7Qh"/>
</p:tagLst>
</file>

<file path=ppt/tags/tag129.xml><?xml version="1.0" encoding="utf-8"?>
<p:tagLst xmlns:a="http://schemas.openxmlformats.org/drawingml/2006/main" xmlns:r="http://schemas.openxmlformats.org/officeDocument/2006/relationships" xmlns:p="http://schemas.openxmlformats.org/presentationml/2006/main">
  <p:tag name="DVSHAPEID" val="tXR9fZD7XEx72tHWx6cjRz"/>
</p:tagLst>
</file>

<file path=ppt/tags/tag13.xml><?xml version="1.0" encoding="utf-8"?>
<p:tagLst xmlns:a="http://schemas.openxmlformats.org/drawingml/2006/main" xmlns:r="http://schemas.openxmlformats.org/officeDocument/2006/relationships" xmlns:p="http://schemas.openxmlformats.org/presentationml/2006/main">
  <p:tag name="DVSHAPEID" val="BkSMneHn7yrNI37IUbHZbP"/>
</p:tagLst>
</file>

<file path=ppt/tags/tag130.xml><?xml version="1.0" encoding="utf-8"?>
<p:tagLst xmlns:a="http://schemas.openxmlformats.org/drawingml/2006/main" xmlns:r="http://schemas.openxmlformats.org/officeDocument/2006/relationships" xmlns:p="http://schemas.openxmlformats.org/presentationml/2006/main">
  <p:tag name="DVSHAPEID" val="ksAj0ahdYmykbgTqvvJoZw"/>
</p:tagLst>
</file>

<file path=ppt/tags/tag131.xml><?xml version="1.0" encoding="utf-8"?>
<p:tagLst xmlns:a="http://schemas.openxmlformats.org/drawingml/2006/main" xmlns:r="http://schemas.openxmlformats.org/officeDocument/2006/relationships" xmlns:p="http://schemas.openxmlformats.org/presentationml/2006/main">
  <p:tag name="DVSHAPEID" val="QaEgROsvYJr9WlM1wRei0f"/>
</p:tagLst>
</file>

<file path=ppt/tags/tag132.xml><?xml version="1.0" encoding="utf-8"?>
<p:tagLst xmlns:a="http://schemas.openxmlformats.org/drawingml/2006/main" xmlns:r="http://schemas.openxmlformats.org/officeDocument/2006/relationships" xmlns:p="http://schemas.openxmlformats.org/presentationml/2006/main">
  <p:tag name="DVSHAPEID" val="Eo2HWuJV9V0smEon833pS8"/>
</p:tagLst>
</file>

<file path=ppt/tags/tag133.xml><?xml version="1.0" encoding="utf-8"?>
<p:tagLst xmlns:a="http://schemas.openxmlformats.org/drawingml/2006/main" xmlns:r="http://schemas.openxmlformats.org/officeDocument/2006/relationships" xmlns:p="http://schemas.openxmlformats.org/presentationml/2006/main">
  <p:tag name="DVSHAPEID" val="Gqvo4Ium2FZAvgeaSXL2Av"/>
</p:tagLst>
</file>

<file path=ppt/tags/tag134.xml><?xml version="1.0" encoding="utf-8"?>
<p:tagLst xmlns:a="http://schemas.openxmlformats.org/drawingml/2006/main" xmlns:r="http://schemas.openxmlformats.org/officeDocument/2006/relationships" xmlns:p="http://schemas.openxmlformats.org/presentationml/2006/main">
  <p:tag name="DVSHAPEID" val="8tY7C9JbeBmvHCbxp1qMTk"/>
</p:tagLst>
</file>

<file path=ppt/tags/tag135.xml><?xml version="1.0" encoding="utf-8"?>
<p:tagLst xmlns:a="http://schemas.openxmlformats.org/drawingml/2006/main" xmlns:r="http://schemas.openxmlformats.org/officeDocument/2006/relationships" xmlns:p="http://schemas.openxmlformats.org/presentationml/2006/main">
  <p:tag name="DVSHAPEID" val="tM879Xa5DQyah1pW5lDQqn"/>
</p:tagLst>
</file>

<file path=ppt/tags/tag136.xml><?xml version="1.0" encoding="utf-8"?>
<p:tagLst xmlns:a="http://schemas.openxmlformats.org/drawingml/2006/main" xmlns:r="http://schemas.openxmlformats.org/officeDocument/2006/relationships" xmlns:p="http://schemas.openxmlformats.org/presentationml/2006/main">
  <p:tag name="DVSHAPEID" val="dZyBZkxJBNCN0cZvZL09Xw"/>
</p:tagLst>
</file>

<file path=ppt/tags/tag137.xml><?xml version="1.0" encoding="utf-8"?>
<p:tagLst xmlns:a="http://schemas.openxmlformats.org/drawingml/2006/main" xmlns:r="http://schemas.openxmlformats.org/officeDocument/2006/relationships" xmlns:p="http://schemas.openxmlformats.org/presentationml/2006/main">
  <p:tag name="DVSHAPEID" val="Xxl98tW482U5y9yxXQxUeK"/>
</p:tagLst>
</file>

<file path=ppt/tags/tag138.xml><?xml version="1.0" encoding="utf-8"?>
<p:tagLst xmlns:a="http://schemas.openxmlformats.org/drawingml/2006/main" xmlns:r="http://schemas.openxmlformats.org/officeDocument/2006/relationships" xmlns:p="http://schemas.openxmlformats.org/presentationml/2006/main">
  <p:tag name="DVSHAPEID" val="yt1cXzmRPhqG21gPc4NxFz"/>
</p:tagLst>
</file>

<file path=ppt/tags/tag139.xml><?xml version="1.0" encoding="utf-8"?>
<p:tagLst xmlns:a="http://schemas.openxmlformats.org/drawingml/2006/main" xmlns:r="http://schemas.openxmlformats.org/officeDocument/2006/relationships" xmlns:p="http://schemas.openxmlformats.org/presentationml/2006/main">
  <p:tag name="DVSHAPEID" val="TUDQWsNaB3icYR7VvmIgcD"/>
</p:tagLst>
</file>

<file path=ppt/tags/tag14.xml><?xml version="1.0" encoding="utf-8"?>
<p:tagLst xmlns:a="http://schemas.openxmlformats.org/drawingml/2006/main" xmlns:r="http://schemas.openxmlformats.org/officeDocument/2006/relationships" xmlns:p="http://schemas.openxmlformats.org/presentationml/2006/main">
  <p:tag name="DVSHAPEID" val="iYisUkgadgIqnX8zZu7Ppp"/>
</p:tagLst>
</file>

<file path=ppt/tags/tag140.xml><?xml version="1.0" encoding="utf-8"?>
<p:tagLst xmlns:a="http://schemas.openxmlformats.org/drawingml/2006/main" xmlns:r="http://schemas.openxmlformats.org/officeDocument/2006/relationships" xmlns:p="http://schemas.openxmlformats.org/presentationml/2006/main">
  <p:tag name="DVSHAPEID" val="ER6xg7Dt6H5Yz7z7DT3FGn"/>
</p:tagLst>
</file>

<file path=ppt/tags/tag141.xml><?xml version="1.0" encoding="utf-8"?>
<p:tagLst xmlns:a="http://schemas.openxmlformats.org/drawingml/2006/main" xmlns:r="http://schemas.openxmlformats.org/officeDocument/2006/relationships" xmlns:p="http://schemas.openxmlformats.org/presentationml/2006/main">
  <p:tag name="DVSHAPEID" val="oP2pIhzqOomffMJobGx7WB"/>
</p:tagLst>
</file>

<file path=ppt/tags/tag142.xml><?xml version="1.0" encoding="utf-8"?>
<p:tagLst xmlns:a="http://schemas.openxmlformats.org/drawingml/2006/main" xmlns:r="http://schemas.openxmlformats.org/officeDocument/2006/relationships" xmlns:p="http://schemas.openxmlformats.org/presentationml/2006/main">
  <p:tag name="DVSHAPEID" val="7Zh0mnJPcxXhtguRpmTGSG"/>
</p:tagLst>
</file>

<file path=ppt/tags/tag143.xml><?xml version="1.0" encoding="utf-8"?>
<p:tagLst xmlns:a="http://schemas.openxmlformats.org/drawingml/2006/main" xmlns:r="http://schemas.openxmlformats.org/officeDocument/2006/relationships" xmlns:p="http://schemas.openxmlformats.org/presentationml/2006/main">
  <p:tag name="DVSHAPEID" val="BkSMneHn7yrNI37IUbHZbP"/>
</p:tagLst>
</file>

<file path=ppt/tags/tag144.xml><?xml version="1.0" encoding="utf-8"?>
<p:tagLst xmlns:a="http://schemas.openxmlformats.org/drawingml/2006/main" xmlns:r="http://schemas.openxmlformats.org/officeDocument/2006/relationships" xmlns:p="http://schemas.openxmlformats.org/presentationml/2006/main">
  <p:tag name="DVSHAPEID" val="iYisUkgadgIqnX8zZu7Ppp"/>
</p:tagLst>
</file>

<file path=ppt/tags/tag145.xml><?xml version="1.0" encoding="utf-8"?>
<p:tagLst xmlns:a="http://schemas.openxmlformats.org/drawingml/2006/main" xmlns:r="http://schemas.openxmlformats.org/officeDocument/2006/relationships" xmlns:p="http://schemas.openxmlformats.org/presentationml/2006/main">
  <p:tag name="DVSHAPEID" val="PFyrKHrIYTvM1UtVkn7Xkb"/>
</p:tagLst>
</file>

<file path=ppt/tags/tag146.xml><?xml version="1.0" encoding="utf-8"?>
<p:tagLst xmlns:a="http://schemas.openxmlformats.org/drawingml/2006/main" xmlns:r="http://schemas.openxmlformats.org/officeDocument/2006/relationships" xmlns:p="http://schemas.openxmlformats.org/presentationml/2006/main">
  <p:tag name="DVSHAPEID" val="5iF9AlbcRmpT8DUszyJvhO"/>
</p:tagLst>
</file>

<file path=ppt/tags/tag147.xml><?xml version="1.0" encoding="utf-8"?>
<p:tagLst xmlns:a="http://schemas.openxmlformats.org/drawingml/2006/main" xmlns:r="http://schemas.openxmlformats.org/officeDocument/2006/relationships" xmlns:p="http://schemas.openxmlformats.org/presentationml/2006/main">
  <p:tag name="DVSHAPEID" val="VBWe54aJHs4EAfMB75wL18"/>
</p:tagLst>
</file>

<file path=ppt/tags/tag148.xml><?xml version="1.0" encoding="utf-8"?>
<p:tagLst xmlns:a="http://schemas.openxmlformats.org/drawingml/2006/main" xmlns:r="http://schemas.openxmlformats.org/officeDocument/2006/relationships" xmlns:p="http://schemas.openxmlformats.org/presentationml/2006/main">
  <p:tag name="DVSHAPEID" val="m8LQ0RNyeOUgm4dmg727FX"/>
</p:tagLst>
</file>

<file path=ppt/tags/tag149.xml><?xml version="1.0" encoding="utf-8"?>
<p:tagLst xmlns:a="http://schemas.openxmlformats.org/drawingml/2006/main" xmlns:r="http://schemas.openxmlformats.org/officeDocument/2006/relationships" xmlns:p="http://schemas.openxmlformats.org/presentationml/2006/main">
  <p:tag name="DVSHAPEID" val="Ot2EGYrDYvMNeOse3jW8eg"/>
</p:tagLst>
</file>

<file path=ppt/tags/tag15.xml><?xml version="1.0" encoding="utf-8"?>
<p:tagLst xmlns:a="http://schemas.openxmlformats.org/drawingml/2006/main" xmlns:r="http://schemas.openxmlformats.org/officeDocument/2006/relationships" xmlns:p="http://schemas.openxmlformats.org/presentationml/2006/main">
  <p:tag name="DVSHAPEID" val="PFyrKHrIYTvM1UtVkn7Xkb"/>
</p:tagLst>
</file>

<file path=ppt/tags/tag150.xml><?xml version="1.0" encoding="utf-8"?>
<p:tagLst xmlns:a="http://schemas.openxmlformats.org/drawingml/2006/main" xmlns:r="http://schemas.openxmlformats.org/officeDocument/2006/relationships" xmlns:p="http://schemas.openxmlformats.org/presentationml/2006/main">
  <p:tag name="DVSHAPEID" val="KjTHnLPpJTtpjhOmaO7APo"/>
</p:tagLst>
</file>

<file path=ppt/tags/tag151.xml><?xml version="1.0" encoding="utf-8"?>
<p:tagLst xmlns:a="http://schemas.openxmlformats.org/drawingml/2006/main" xmlns:r="http://schemas.openxmlformats.org/officeDocument/2006/relationships" xmlns:p="http://schemas.openxmlformats.org/presentationml/2006/main">
  <p:tag name="DVSHAPEID" val="uzPoT13JbwJyJILYBGNzMS"/>
</p:tagLst>
</file>

<file path=ppt/tags/tag152.xml><?xml version="1.0" encoding="utf-8"?>
<p:tagLst xmlns:a="http://schemas.openxmlformats.org/drawingml/2006/main" xmlns:r="http://schemas.openxmlformats.org/officeDocument/2006/relationships" xmlns:p="http://schemas.openxmlformats.org/presentationml/2006/main">
  <p:tag name="DVSHAPEID" val="jPuaqH871DqlPjSYRNl0IW"/>
</p:tagLst>
</file>

<file path=ppt/tags/tag153.xml><?xml version="1.0" encoding="utf-8"?>
<p:tagLst xmlns:a="http://schemas.openxmlformats.org/drawingml/2006/main" xmlns:r="http://schemas.openxmlformats.org/officeDocument/2006/relationships" xmlns:p="http://schemas.openxmlformats.org/presentationml/2006/main">
  <p:tag name="DVSHAPEID" val="FLy5AbdqNgCBf0UJBmA3u6"/>
</p:tagLst>
</file>

<file path=ppt/tags/tag154.xml><?xml version="1.0" encoding="utf-8"?>
<p:tagLst xmlns:a="http://schemas.openxmlformats.org/drawingml/2006/main" xmlns:r="http://schemas.openxmlformats.org/officeDocument/2006/relationships" xmlns:p="http://schemas.openxmlformats.org/presentationml/2006/main">
  <p:tag name="DVSHAPEID" val="8nSs6CO0dMam9JBk6XUBQ9"/>
</p:tagLst>
</file>

<file path=ppt/tags/tag155.xml><?xml version="1.0" encoding="utf-8"?>
<p:tagLst xmlns:a="http://schemas.openxmlformats.org/drawingml/2006/main" xmlns:r="http://schemas.openxmlformats.org/officeDocument/2006/relationships" xmlns:p="http://schemas.openxmlformats.org/presentationml/2006/main">
  <p:tag name="DVSHAPEID" val="Je3R47cZpEszDac84BBM3Q"/>
</p:tagLst>
</file>

<file path=ppt/tags/tag156.xml><?xml version="1.0" encoding="utf-8"?>
<p:tagLst xmlns:a="http://schemas.openxmlformats.org/drawingml/2006/main" xmlns:r="http://schemas.openxmlformats.org/officeDocument/2006/relationships" xmlns:p="http://schemas.openxmlformats.org/presentationml/2006/main">
  <p:tag name="DVSHAPEID" val="rTRa7ggC9TgYEEpfxHOdmv"/>
</p:tagLst>
</file>

<file path=ppt/tags/tag157.xml><?xml version="1.0" encoding="utf-8"?>
<p:tagLst xmlns:a="http://schemas.openxmlformats.org/drawingml/2006/main" xmlns:r="http://schemas.openxmlformats.org/officeDocument/2006/relationships" xmlns:p="http://schemas.openxmlformats.org/presentationml/2006/main">
  <p:tag name="DVSHAPEID" val="Uz6r8XTiZ36SNaZT0VJNvz"/>
</p:tagLst>
</file>

<file path=ppt/tags/tag158.xml><?xml version="1.0" encoding="utf-8"?>
<p:tagLst xmlns:a="http://schemas.openxmlformats.org/drawingml/2006/main" xmlns:r="http://schemas.openxmlformats.org/officeDocument/2006/relationships" xmlns:p="http://schemas.openxmlformats.org/presentationml/2006/main">
  <p:tag name="DVSHAPEID" val="jFvyJO4UYPuVYh4G8iJQUc"/>
</p:tagLst>
</file>

<file path=ppt/tags/tag159.xml><?xml version="1.0" encoding="utf-8"?>
<p:tagLst xmlns:a="http://schemas.openxmlformats.org/drawingml/2006/main" xmlns:r="http://schemas.openxmlformats.org/officeDocument/2006/relationships" xmlns:p="http://schemas.openxmlformats.org/presentationml/2006/main">
  <p:tag name="DVSHAPEID" val="FaDbSJvOQYWtWxGbyfln2P"/>
</p:tagLst>
</file>

<file path=ppt/tags/tag16.xml><?xml version="1.0" encoding="utf-8"?>
<p:tagLst xmlns:a="http://schemas.openxmlformats.org/drawingml/2006/main" xmlns:r="http://schemas.openxmlformats.org/officeDocument/2006/relationships" xmlns:p="http://schemas.openxmlformats.org/presentationml/2006/main">
  <p:tag name="DVSHAPEID" val="5iF9AlbcRmpT8DUszyJvhO"/>
</p:tagLst>
</file>

<file path=ppt/tags/tag160.xml><?xml version="1.0" encoding="utf-8"?>
<p:tagLst xmlns:a="http://schemas.openxmlformats.org/drawingml/2006/main" xmlns:r="http://schemas.openxmlformats.org/officeDocument/2006/relationships" xmlns:p="http://schemas.openxmlformats.org/presentationml/2006/main">
  <p:tag name="DVSHAPEID" val="XdmHq0BQ1hpzXQZzFl9NZa"/>
</p:tagLst>
</file>

<file path=ppt/tags/tag161.xml><?xml version="1.0" encoding="utf-8"?>
<p:tagLst xmlns:a="http://schemas.openxmlformats.org/drawingml/2006/main" xmlns:r="http://schemas.openxmlformats.org/officeDocument/2006/relationships" xmlns:p="http://schemas.openxmlformats.org/presentationml/2006/main">
  <p:tag name="DVSHAPEID" val="DT3wRDPQI7iQcqObivc0XF"/>
</p:tagLst>
</file>

<file path=ppt/tags/tag162.xml><?xml version="1.0" encoding="utf-8"?>
<p:tagLst xmlns:a="http://schemas.openxmlformats.org/drawingml/2006/main" xmlns:r="http://schemas.openxmlformats.org/officeDocument/2006/relationships" xmlns:p="http://schemas.openxmlformats.org/presentationml/2006/main">
  <p:tag name="DVSHAPEID" val="4mzPbYz0efPNzsEU8Y1bzh"/>
</p:tagLst>
</file>

<file path=ppt/tags/tag163.xml><?xml version="1.0" encoding="utf-8"?>
<p:tagLst xmlns:a="http://schemas.openxmlformats.org/drawingml/2006/main" xmlns:r="http://schemas.openxmlformats.org/officeDocument/2006/relationships" xmlns:p="http://schemas.openxmlformats.org/presentationml/2006/main">
  <p:tag name="DVSHAPEID" val="h7EzKt2EAZdYPGW2rQgHT3"/>
</p:tagLst>
</file>

<file path=ppt/tags/tag164.xml><?xml version="1.0" encoding="utf-8"?>
<p:tagLst xmlns:a="http://schemas.openxmlformats.org/drawingml/2006/main" xmlns:r="http://schemas.openxmlformats.org/officeDocument/2006/relationships" xmlns:p="http://schemas.openxmlformats.org/presentationml/2006/main">
  <p:tag name="DVSHAPEID" val="1oQmxoneZL6N5saCe5YAEQ"/>
</p:tagLst>
</file>

<file path=ppt/tags/tag165.xml><?xml version="1.0" encoding="utf-8"?>
<p:tagLst xmlns:a="http://schemas.openxmlformats.org/drawingml/2006/main" xmlns:r="http://schemas.openxmlformats.org/officeDocument/2006/relationships" xmlns:p="http://schemas.openxmlformats.org/presentationml/2006/main">
  <p:tag name="DVSHAPEID" val="ABDXY5xaURne6gJoWDgm0r"/>
</p:tagLst>
</file>

<file path=ppt/tags/tag166.xml><?xml version="1.0" encoding="utf-8"?>
<p:tagLst xmlns:a="http://schemas.openxmlformats.org/drawingml/2006/main" xmlns:r="http://schemas.openxmlformats.org/officeDocument/2006/relationships" xmlns:p="http://schemas.openxmlformats.org/presentationml/2006/main">
  <p:tag name="DVSHAPEID" val="S2BtRPCaIjobNfIzphGORe"/>
</p:tagLst>
</file>

<file path=ppt/tags/tag167.xml><?xml version="1.0" encoding="utf-8"?>
<p:tagLst xmlns:a="http://schemas.openxmlformats.org/drawingml/2006/main" xmlns:r="http://schemas.openxmlformats.org/officeDocument/2006/relationships" xmlns:p="http://schemas.openxmlformats.org/presentationml/2006/main">
  <p:tag name="DVSHAPEID" val="pRmUTP9kjiP9IBlueIyK93"/>
</p:tagLst>
</file>

<file path=ppt/tags/tag168.xml><?xml version="1.0" encoding="utf-8"?>
<p:tagLst xmlns:a="http://schemas.openxmlformats.org/drawingml/2006/main" xmlns:r="http://schemas.openxmlformats.org/officeDocument/2006/relationships" xmlns:p="http://schemas.openxmlformats.org/presentationml/2006/main">
  <p:tag name="DVSHAPEID" val="PVstFmeZFbADCK7WVM1n06"/>
</p:tagLst>
</file>

<file path=ppt/tags/tag169.xml><?xml version="1.0" encoding="utf-8"?>
<p:tagLst xmlns:a="http://schemas.openxmlformats.org/drawingml/2006/main" xmlns:r="http://schemas.openxmlformats.org/officeDocument/2006/relationships" xmlns:p="http://schemas.openxmlformats.org/presentationml/2006/main">
  <p:tag name="DVSHAPEID" val="lEw7eV3Yf65l1rspaM6kCE"/>
</p:tagLst>
</file>

<file path=ppt/tags/tag17.xml><?xml version="1.0" encoding="utf-8"?>
<p:tagLst xmlns:a="http://schemas.openxmlformats.org/drawingml/2006/main" xmlns:r="http://schemas.openxmlformats.org/officeDocument/2006/relationships" xmlns:p="http://schemas.openxmlformats.org/presentationml/2006/main">
  <p:tag name="DVSHAPEID" val="VBWe54aJHs4EAfMB75wL18"/>
</p:tagLst>
</file>

<file path=ppt/tags/tag170.xml><?xml version="1.0" encoding="utf-8"?>
<p:tagLst xmlns:a="http://schemas.openxmlformats.org/drawingml/2006/main" xmlns:r="http://schemas.openxmlformats.org/officeDocument/2006/relationships" xmlns:p="http://schemas.openxmlformats.org/presentationml/2006/main">
  <p:tag name="DVSHAPEID" val="z4ZAniMMJL3JzNWx8jWGWt"/>
</p:tagLst>
</file>

<file path=ppt/tags/tag171.xml><?xml version="1.0" encoding="utf-8"?>
<p:tagLst xmlns:a="http://schemas.openxmlformats.org/drawingml/2006/main" xmlns:r="http://schemas.openxmlformats.org/officeDocument/2006/relationships" xmlns:p="http://schemas.openxmlformats.org/presentationml/2006/main">
  <p:tag name="DVSHAPEID" val="ygJGtwBehFtG5s8EyLctmk"/>
</p:tagLst>
</file>

<file path=ppt/tags/tag172.xml><?xml version="1.0" encoding="utf-8"?>
<p:tagLst xmlns:a="http://schemas.openxmlformats.org/drawingml/2006/main" xmlns:r="http://schemas.openxmlformats.org/officeDocument/2006/relationships" xmlns:p="http://schemas.openxmlformats.org/presentationml/2006/main">
  <p:tag name="DVSHAPEID" val="hhREtCENoVH5wIQHOgavto"/>
</p:tagLst>
</file>

<file path=ppt/tags/tag173.xml><?xml version="1.0" encoding="utf-8"?>
<p:tagLst xmlns:a="http://schemas.openxmlformats.org/drawingml/2006/main" xmlns:r="http://schemas.openxmlformats.org/officeDocument/2006/relationships" xmlns:p="http://schemas.openxmlformats.org/presentationml/2006/main">
  <p:tag name="DVSHAPEID" val="fTIuptKbut6eYrOP3ZAuhy"/>
</p:tagLst>
</file>

<file path=ppt/tags/tag174.xml><?xml version="1.0" encoding="utf-8"?>
<p:tagLst xmlns:a="http://schemas.openxmlformats.org/drawingml/2006/main" xmlns:r="http://schemas.openxmlformats.org/officeDocument/2006/relationships" xmlns:p="http://schemas.openxmlformats.org/presentationml/2006/main">
  <p:tag name="DVSHAPEID" val="YZVqNQWWiRQT1YWYca2dre"/>
</p:tagLst>
</file>

<file path=ppt/tags/tag175.xml><?xml version="1.0" encoding="utf-8"?>
<p:tagLst xmlns:a="http://schemas.openxmlformats.org/drawingml/2006/main" xmlns:r="http://schemas.openxmlformats.org/officeDocument/2006/relationships" xmlns:p="http://schemas.openxmlformats.org/presentationml/2006/main">
  <p:tag name="DVSHAPEID" val="YhJpSYcbVZ7HUIyZGTeyaf"/>
</p:tagLst>
</file>

<file path=ppt/tags/tag176.xml><?xml version="1.0" encoding="utf-8"?>
<p:tagLst xmlns:a="http://schemas.openxmlformats.org/drawingml/2006/main" xmlns:r="http://schemas.openxmlformats.org/officeDocument/2006/relationships" xmlns:p="http://schemas.openxmlformats.org/presentationml/2006/main">
  <p:tag name="DVSHAPEID" val="o5pQS4Mpr36K1EGnYXJ7WQ"/>
</p:tagLst>
</file>

<file path=ppt/tags/tag177.xml><?xml version="1.0" encoding="utf-8"?>
<p:tagLst xmlns:a="http://schemas.openxmlformats.org/drawingml/2006/main" xmlns:r="http://schemas.openxmlformats.org/officeDocument/2006/relationships" xmlns:p="http://schemas.openxmlformats.org/presentationml/2006/main">
  <p:tag name="DVSHAPEID" val="Mk4dpdt8ZS4JTEZ268ovx3"/>
</p:tagLst>
</file>

<file path=ppt/tags/tag178.xml><?xml version="1.0" encoding="utf-8"?>
<p:tagLst xmlns:a="http://schemas.openxmlformats.org/drawingml/2006/main" xmlns:r="http://schemas.openxmlformats.org/officeDocument/2006/relationships" xmlns:p="http://schemas.openxmlformats.org/presentationml/2006/main">
  <p:tag name="DVSHAPEID" val="A9HUjiVgO3ixj5MFEzWj4d"/>
</p:tagLst>
</file>

<file path=ppt/tags/tag179.xml><?xml version="1.0" encoding="utf-8"?>
<p:tagLst xmlns:a="http://schemas.openxmlformats.org/drawingml/2006/main" xmlns:r="http://schemas.openxmlformats.org/officeDocument/2006/relationships" xmlns:p="http://schemas.openxmlformats.org/presentationml/2006/main">
  <p:tag name="DVSHAPEID" val="GhL2oWRBIriIJUwvUadJ40"/>
</p:tagLst>
</file>

<file path=ppt/tags/tag18.xml><?xml version="1.0" encoding="utf-8"?>
<p:tagLst xmlns:a="http://schemas.openxmlformats.org/drawingml/2006/main" xmlns:r="http://schemas.openxmlformats.org/officeDocument/2006/relationships" xmlns:p="http://schemas.openxmlformats.org/presentationml/2006/main">
  <p:tag name="DVSHAPEID" val="m8LQ0RNyeOUgm4dmg727FX"/>
</p:tagLst>
</file>

<file path=ppt/tags/tag180.xml><?xml version="1.0" encoding="utf-8"?>
<p:tagLst xmlns:a="http://schemas.openxmlformats.org/drawingml/2006/main" xmlns:r="http://schemas.openxmlformats.org/officeDocument/2006/relationships" xmlns:p="http://schemas.openxmlformats.org/presentationml/2006/main">
  <p:tag name="DVSHAPEID" val="rllUgrtPzeZmtp9hUZodlQ"/>
</p:tagLst>
</file>

<file path=ppt/tags/tag181.xml><?xml version="1.0" encoding="utf-8"?>
<p:tagLst xmlns:a="http://schemas.openxmlformats.org/drawingml/2006/main" xmlns:r="http://schemas.openxmlformats.org/officeDocument/2006/relationships" xmlns:p="http://schemas.openxmlformats.org/presentationml/2006/main">
  <p:tag name="DVSHAPEID" val="eAmR89EL5l9FQpGuGq7SR3"/>
</p:tagLst>
</file>

<file path=ppt/tags/tag182.xml><?xml version="1.0" encoding="utf-8"?>
<p:tagLst xmlns:a="http://schemas.openxmlformats.org/drawingml/2006/main" xmlns:r="http://schemas.openxmlformats.org/officeDocument/2006/relationships" xmlns:p="http://schemas.openxmlformats.org/presentationml/2006/main">
  <p:tag name="DVSHAPEID" val="Jmq6mDfekQFA6KxoijaO8D"/>
</p:tagLst>
</file>

<file path=ppt/tags/tag183.xml><?xml version="1.0" encoding="utf-8"?>
<p:tagLst xmlns:a="http://schemas.openxmlformats.org/drawingml/2006/main" xmlns:r="http://schemas.openxmlformats.org/officeDocument/2006/relationships" xmlns:p="http://schemas.openxmlformats.org/presentationml/2006/main">
  <p:tag name="DVSHAPEID" val="dNzJAqiX5sYaQ0q1N1vR0j"/>
</p:tagLst>
</file>

<file path=ppt/tags/tag184.xml><?xml version="1.0" encoding="utf-8"?>
<p:tagLst xmlns:a="http://schemas.openxmlformats.org/drawingml/2006/main" xmlns:r="http://schemas.openxmlformats.org/officeDocument/2006/relationships" xmlns:p="http://schemas.openxmlformats.org/presentationml/2006/main">
  <p:tag name="DVSHAPEID" val="0giWWh8NI3U59CxC3PVnKd"/>
</p:tagLst>
</file>

<file path=ppt/tags/tag185.xml><?xml version="1.0" encoding="utf-8"?>
<p:tagLst xmlns:a="http://schemas.openxmlformats.org/drawingml/2006/main" xmlns:r="http://schemas.openxmlformats.org/officeDocument/2006/relationships" xmlns:p="http://schemas.openxmlformats.org/presentationml/2006/main">
  <p:tag name="DVSHAPEID" val="BWTxXgw8ihDTNirDu1PiJV"/>
</p:tagLst>
</file>

<file path=ppt/tags/tag186.xml><?xml version="1.0" encoding="utf-8"?>
<p:tagLst xmlns:a="http://schemas.openxmlformats.org/drawingml/2006/main" xmlns:r="http://schemas.openxmlformats.org/officeDocument/2006/relationships" xmlns:p="http://schemas.openxmlformats.org/presentationml/2006/main">
  <p:tag name="DVSHAPEID" val="fLQOtaYFWDyNEm2okRhzLD"/>
</p:tagLst>
</file>

<file path=ppt/tags/tag187.xml><?xml version="1.0" encoding="utf-8"?>
<p:tagLst xmlns:a="http://schemas.openxmlformats.org/drawingml/2006/main" xmlns:r="http://schemas.openxmlformats.org/officeDocument/2006/relationships" xmlns:p="http://schemas.openxmlformats.org/presentationml/2006/main">
  <p:tag name="DVSHAPEID" val="rfPebplUxstGG8G9MlaCk0"/>
</p:tagLst>
</file>

<file path=ppt/tags/tag188.xml><?xml version="1.0" encoding="utf-8"?>
<p:tagLst xmlns:a="http://schemas.openxmlformats.org/drawingml/2006/main" xmlns:r="http://schemas.openxmlformats.org/officeDocument/2006/relationships" xmlns:p="http://schemas.openxmlformats.org/presentationml/2006/main">
  <p:tag name="DVSHAPEID" val="l0E4A5GY0a9CjBYfZzk255"/>
</p:tagLst>
</file>

<file path=ppt/tags/tag189.xml><?xml version="1.0" encoding="utf-8"?>
<p:tagLst xmlns:a="http://schemas.openxmlformats.org/drawingml/2006/main" xmlns:r="http://schemas.openxmlformats.org/officeDocument/2006/relationships" xmlns:p="http://schemas.openxmlformats.org/presentationml/2006/main">
  <p:tag name="DVSHAPEID" val="jYGUHa4Vo8jrTPA6Ofdzri"/>
</p:tagLst>
</file>

<file path=ppt/tags/tag19.xml><?xml version="1.0" encoding="utf-8"?>
<p:tagLst xmlns:a="http://schemas.openxmlformats.org/drawingml/2006/main" xmlns:r="http://schemas.openxmlformats.org/officeDocument/2006/relationships" xmlns:p="http://schemas.openxmlformats.org/presentationml/2006/main">
  <p:tag name="DVSHAPEID" val="Ot2EGYrDYvMNeOse3jW8eg"/>
</p:tagLst>
</file>

<file path=ppt/tags/tag190.xml><?xml version="1.0" encoding="utf-8"?>
<p:tagLst xmlns:a="http://schemas.openxmlformats.org/drawingml/2006/main" xmlns:r="http://schemas.openxmlformats.org/officeDocument/2006/relationships" xmlns:p="http://schemas.openxmlformats.org/presentationml/2006/main">
  <p:tag name="DVSHAPEID" val="w3O5axlBhiUfGFoGnvT5L1"/>
</p:tagLst>
</file>

<file path=ppt/tags/tag191.xml><?xml version="1.0" encoding="utf-8"?>
<p:tagLst xmlns:a="http://schemas.openxmlformats.org/drawingml/2006/main" xmlns:r="http://schemas.openxmlformats.org/officeDocument/2006/relationships" xmlns:p="http://schemas.openxmlformats.org/presentationml/2006/main">
  <p:tag name="DVSHAPEID" val="jSH9ETK5OwD1sC6C0wzNQ0"/>
</p:tagLst>
</file>

<file path=ppt/tags/tag192.xml><?xml version="1.0" encoding="utf-8"?>
<p:tagLst xmlns:a="http://schemas.openxmlformats.org/drawingml/2006/main" xmlns:r="http://schemas.openxmlformats.org/officeDocument/2006/relationships" xmlns:p="http://schemas.openxmlformats.org/presentationml/2006/main">
  <p:tag name="DVSHAPEID" val="wE9VI8RHFmxuKWn0TsQcto"/>
</p:tagLst>
</file>

<file path=ppt/tags/tag193.xml><?xml version="1.0" encoding="utf-8"?>
<p:tagLst xmlns:a="http://schemas.openxmlformats.org/drawingml/2006/main" xmlns:r="http://schemas.openxmlformats.org/officeDocument/2006/relationships" xmlns:p="http://schemas.openxmlformats.org/presentationml/2006/main">
  <p:tag name="DVSHAPEID" val="BFdLAKvmvXail30JaCd7Qh"/>
</p:tagLst>
</file>

<file path=ppt/tags/tag194.xml><?xml version="1.0" encoding="utf-8"?>
<p:tagLst xmlns:a="http://schemas.openxmlformats.org/drawingml/2006/main" xmlns:r="http://schemas.openxmlformats.org/officeDocument/2006/relationships" xmlns:p="http://schemas.openxmlformats.org/presentationml/2006/main">
  <p:tag name="DVSHAPEID" val="tXR9fZD7XEx72tHWx6cjRz"/>
</p:tagLst>
</file>

<file path=ppt/tags/tag195.xml><?xml version="1.0" encoding="utf-8"?>
<p:tagLst xmlns:a="http://schemas.openxmlformats.org/drawingml/2006/main" xmlns:r="http://schemas.openxmlformats.org/officeDocument/2006/relationships" xmlns:p="http://schemas.openxmlformats.org/presentationml/2006/main">
  <p:tag name="DVSHAPEID" val="ksAj0ahdYmykbgTqvvJoZw"/>
</p:tagLst>
</file>

<file path=ppt/tags/tag196.xml><?xml version="1.0" encoding="utf-8"?>
<p:tagLst xmlns:a="http://schemas.openxmlformats.org/drawingml/2006/main" xmlns:r="http://schemas.openxmlformats.org/officeDocument/2006/relationships" xmlns:p="http://schemas.openxmlformats.org/presentationml/2006/main">
  <p:tag name="DVSHAPEID" val="QaEgROsvYJr9WlM1wRei0f"/>
</p:tagLst>
</file>

<file path=ppt/tags/tag197.xml><?xml version="1.0" encoding="utf-8"?>
<p:tagLst xmlns:a="http://schemas.openxmlformats.org/drawingml/2006/main" xmlns:r="http://schemas.openxmlformats.org/officeDocument/2006/relationships" xmlns:p="http://schemas.openxmlformats.org/presentationml/2006/main">
  <p:tag name="DVSHAPEID" val="Eo2HWuJV9V0smEon833pS8"/>
</p:tagLst>
</file>

<file path=ppt/tags/tag198.xml><?xml version="1.0" encoding="utf-8"?>
<p:tagLst xmlns:a="http://schemas.openxmlformats.org/drawingml/2006/main" xmlns:r="http://schemas.openxmlformats.org/officeDocument/2006/relationships" xmlns:p="http://schemas.openxmlformats.org/presentationml/2006/main">
  <p:tag name="DVSHAPEID" val="Gqvo4Ium2FZAvgeaSXL2Av"/>
</p:tagLst>
</file>

<file path=ppt/tags/tag199.xml><?xml version="1.0" encoding="utf-8"?>
<p:tagLst xmlns:a="http://schemas.openxmlformats.org/drawingml/2006/main" xmlns:r="http://schemas.openxmlformats.org/officeDocument/2006/relationships" xmlns:p="http://schemas.openxmlformats.org/presentationml/2006/main">
  <p:tag name="DVSHAPEID" val="8tY7C9JbeBmvHCbxp1qMTk"/>
</p:tagLst>
</file>

<file path=ppt/tags/tag2.xml><?xml version="1.0" encoding="utf-8"?>
<p:tagLst xmlns:a="http://schemas.openxmlformats.org/drawingml/2006/main" xmlns:r="http://schemas.openxmlformats.org/officeDocument/2006/relationships" xmlns:p="http://schemas.openxmlformats.org/presentationml/2006/main">
  <p:tag name="DVSHAPEID" val="Eo2HWuJV9V0smEon833pS8"/>
</p:tagLst>
</file>

<file path=ppt/tags/tag20.xml><?xml version="1.0" encoding="utf-8"?>
<p:tagLst xmlns:a="http://schemas.openxmlformats.org/drawingml/2006/main" xmlns:r="http://schemas.openxmlformats.org/officeDocument/2006/relationships" xmlns:p="http://schemas.openxmlformats.org/presentationml/2006/main">
  <p:tag name="DVSHAPEID" val="KjTHnLPpJTtpjhOmaO7APo"/>
</p:tagLst>
</file>

<file path=ppt/tags/tag200.xml><?xml version="1.0" encoding="utf-8"?>
<p:tagLst xmlns:a="http://schemas.openxmlformats.org/drawingml/2006/main" xmlns:r="http://schemas.openxmlformats.org/officeDocument/2006/relationships" xmlns:p="http://schemas.openxmlformats.org/presentationml/2006/main">
  <p:tag name="DVSHAPEID" val="tM879Xa5DQyah1pW5lDQqn"/>
</p:tagLst>
</file>

<file path=ppt/tags/tag201.xml><?xml version="1.0" encoding="utf-8"?>
<p:tagLst xmlns:a="http://schemas.openxmlformats.org/drawingml/2006/main" xmlns:r="http://schemas.openxmlformats.org/officeDocument/2006/relationships" xmlns:p="http://schemas.openxmlformats.org/presentationml/2006/main">
  <p:tag name="DVSHAPEID" val="dZyBZkxJBNCN0cZvZL09Xw"/>
</p:tagLst>
</file>

<file path=ppt/tags/tag202.xml><?xml version="1.0" encoding="utf-8"?>
<p:tagLst xmlns:a="http://schemas.openxmlformats.org/drawingml/2006/main" xmlns:r="http://schemas.openxmlformats.org/officeDocument/2006/relationships" xmlns:p="http://schemas.openxmlformats.org/presentationml/2006/main">
  <p:tag name="DVSHAPEID" val="Xxl98tW482U5y9yxXQxUeK"/>
</p:tagLst>
</file>

<file path=ppt/tags/tag203.xml><?xml version="1.0" encoding="utf-8"?>
<p:tagLst xmlns:a="http://schemas.openxmlformats.org/drawingml/2006/main" xmlns:r="http://schemas.openxmlformats.org/officeDocument/2006/relationships" xmlns:p="http://schemas.openxmlformats.org/presentationml/2006/main">
  <p:tag name="DVSHAPEID" val="yt1cXzmRPhqG21gPc4NxFz"/>
</p:tagLst>
</file>

<file path=ppt/tags/tag204.xml><?xml version="1.0" encoding="utf-8"?>
<p:tagLst xmlns:a="http://schemas.openxmlformats.org/drawingml/2006/main" xmlns:r="http://schemas.openxmlformats.org/officeDocument/2006/relationships" xmlns:p="http://schemas.openxmlformats.org/presentationml/2006/main">
  <p:tag name="DVSHAPEID" val="TUDQWsNaB3icYR7VvmIgcD"/>
</p:tagLst>
</file>

<file path=ppt/tags/tag205.xml><?xml version="1.0" encoding="utf-8"?>
<p:tagLst xmlns:a="http://schemas.openxmlformats.org/drawingml/2006/main" xmlns:r="http://schemas.openxmlformats.org/officeDocument/2006/relationships" xmlns:p="http://schemas.openxmlformats.org/presentationml/2006/main">
  <p:tag name="DVSHAPEID" val="ER6xg7Dt6H5Yz7z7DT3FGn"/>
</p:tagLst>
</file>

<file path=ppt/tags/tag206.xml><?xml version="1.0" encoding="utf-8"?>
<p:tagLst xmlns:a="http://schemas.openxmlformats.org/drawingml/2006/main" xmlns:r="http://schemas.openxmlformats.org/officeDocument/2006/relationships" xmlns:p="http://schemas.openxmlformats.org/presentationml/2006/main">
  <p:tag name="DVSHAPEID" val="oP2pIhzqOomffMJobGx7WB"/>
</p:tagLst>
</file>

<file path=ppt/tags/tag207.xml><?xml version="1.0" encoding="utf-8"?>
<p:tagLst xmlns:a="http://schemas.openxmlformats.org/drawingml/2006/main" xmlns:r="http://schemas.openxmlformats.org/officeDocument/2006/relationships" xmlns:p="http://schemas.openxmlformats.org/presentationml/2006/main">
  <p:tag name="DVSHAPEID" val="7Zh0mnJPcxXhtguRpmTGSG"/>
</p:tagLst>
</file>

<file path=ppt/tags/tag208.xml><?xml version="1.0" encoding="utf-8"?>
<p:tagLst xmlns:a="http://schemas.openxmlformats.org/drawingml/2006/main" xmlns:r="http://schemas.openxmlformats.org/officeDocument/2006/relationships" xmlns:p="http://schemas.openxmlformats.org/presentationml/2006/main">
  <p:tag name="DVSHAPEID" val="BkSMneHn7yrNI37IUbHZbP"/>
</p:tagLst>
</file>

<file path=ppt/tags/tag209.xml><?xml version="1.0" encoding="utf-8"?>
<p:tagLst xmlns:a="http://schemas.openxmlformats.org/drawingml/2006/main" xmlns:r="http://schemas.openxmlformats.org/officeDocument/2006/relationships" xmlns:p="http://schemas.openxmlformats.org/presentationml/2006/main">
  <p:tag name="DVSHAPEID" val="iYisUkgadgIqnX8zZu7Ppp"/>
</p:tagLst>
</file>

<file path=ppt/tags/tag21.xml><?xml version="1.0" encoding="utf-8"?>
<p:tagLst xmlns:a="http://schemas.openxmlformats.org/drawingml/2006/main" xmlns:r="http://schemas.openxmlformats.org/officeDocument/2006/relationships" xmlns:p="http://schemas.openxmlformats.org/presentationml/2006/main">
  <p:tag name="DVSHAPEID" val="uzPoT13JbwJyJILYBGNzMS"/>
</p:tagLst>
</file>

<file path=ppt/tags/tag210.xml><?xml version="1.0" encoding="utf-8"?>
<p:tagLst xmlns:a="http://schemas.openxmlformats.org/drawingml/2006/main" xmlns:r="http://schemas.openxmlformats.org/officeDocument/2006/relationships" xmlns:p="http://schemas.openxmlformats.org/presentationml/2006/main">
  <p:tag name="DVSHAPEID" val="PFyrKHrIYTvM1UtVkn7Xkb"/>
</p:tagLst>
</file>

<file path=ppt/tags/tag211.xml><?xml version="1.0" encoding="utf-8"?>
<p:tagLst xmlns:a="http://schemas.openxmlformats.org/drawingml/2006/main" xmlns:r="http://schemas.openxmlformats.org/officeDocument/2006/relationships" xmlns:p="http://schemas.openxmlformats.org/presentationml/2006/main">
  <p:tag name="DVSHAPEID" val="5iF9AlbcRmpT8DUszyJvhO"/>
</p:tagLst>
</file>

<file path=ppt/tags/tag212.xml><?xml version="1.0" encoding="utf-8"?>
<p:tagLst xmlns:a="http://schemas.openxmlformats.org/drawingml/2006/main" xmlns:r="http://schemas.openxmlformats.org/officeDocument/2006/relationships" xmlns:p="http://schemas.openxmlformats.org/presentationml/2006/main">
  <p:tag name="DVSHAPEID" val="VBWe54aJHs4EAfMB75wL18"/>
</p:tagLst>
</file>

<file path=ppt/tags/tag213.xml><?xml version="1.0" encoding="utf-8"?>
<p:tagLst xmlns:a="http://schemas.openxmlformats.org/drawingml/2006/main" xmlns:r="http://schemas.openxmlformats.org/officeDocument/2006/relationships" xmlns:p="http://schemas.openxmlformats.org/presentationml/2006/main">
  <p:tag name="DVSHAPEID" val="m8LQ0RNyeOUgm4dmg727FX"/>
</p:tagLst>
</file>

<file path=ppt/tags/tag214.xml><?xml version="1.0" encoding="utf-8"?>
<p:tagLst xmlns:a="http://schemas.openxmlformats.org/drawingml/2006/main" xmlns:r="http://schemas.openxmlformats.org/officeDocument/2006/relationships" xmlns:p="http://schemas.openxmlformats.org/presentationml/2006/main">
  <p:tag name="DVSHAPEID" val="Ot2EGYrDYvMNeOse3jW8eg"/>
</p:tagLst>
</file>

<file path=ppt/tags/tag215.xml><?xml version="1.0" encoding="utf-8"?>
<p:tagLst xmlns:a="http://schemas.openxmlformats.org/drawingml/2006/main" xmlns:r="http://schemas.openxmlformats.org/officeDocument/2006/relationships" xmlns:p="http://schemas.openxmlformats.org/presentationml/2006/main">
  <p:tag name="DVSHAPEID" val="KjTHnLPpJTtpjhOmaO7APo"/>
</p:tagLst>
</file>

<file path=ppt/tags/tag216.xml><?xml version="1.0" encoding="utf-8"?>
<p:tagLst xmlns:a="http://schemas.openxmlformats.org/drawingml/2006/main" xmlns:r="http://schemas.openxmlformats.org/officeDocument/2006/relationships" xmlns:p="http://schemas.openxmlformats.org/presentationml/2006/main">
  <p:tag name="DVSHAPEID" val="uzPoT13JbwJyJILYBGNzMS"/>
</p:tagLst>
</file>

<file path=ppt/tags/tag217.xml><?xml version="1.0" encoding="utf-8"?>
<p:tagLst xmlns:a="http://schemas.openxmlformats.org/drawingml/2006/main" xmlns:r="http://schemas.openxmlformats.org/officeDocument/2006/relationships" xmlns:p="http://schemas.openxmlformats.org/presentationml/2006/main">
  <p:tag name="DVSHAPEID" val="jPuaqH871DqlPjSYRNl0IW"/>
</p:tagLst>
</file>

<file path=ppt/tags/tag218.xml><?xml version="1.0" encoding="utf-8"?>
<p:tagLst xmlns:a="http://schemas.openxmlformats.org/drawingml/2006/main" xmlns:r="http://schemas.openxmlformats.org/officeDocument/2006/relationships" xmlns:p="http://schemas.openxmlformats.org/presentationml/2006/main">
  <p:tag name="DVSHAPEID" val="FLy5AbdqNgCBf0UJBmA3u6"/>
</p:tagLst>
</file>

<file path=ppt/tags/tag219.xml><?xml version="1.0" encoding="utf-8"?>
<p:tagLst xmlns:a="http://schemas.openxmlformats.org/drawingml/2006/main" xmlns:r="http://schemas.openxmlformats.org/officeDocument/2006/relationships" xmlns:p="http://schemas.openxmlformats.org/presentationml/2006/main">
  <p:tag name="DVSHAPEID" val="8nSs6CO0dMam9JBk6XUBQ9"/>
</p:tagLst>
</file>

<file path=ppt/tags/tag22.xml><?xml version="1.0" encoding="utf-8"?>
<p:tagLst xmlns:a="http://schemas.openxmlformats.org/drawingml/2006/main" xmlns:r="http://schemas.openxmlformats.org/officeDocument/2006/relationships" xmlns:p="http://schemas.openxmlformats.org/presentationml/2006/main">
  <p:tag name="DVSHAPEID" val="jPuaqH871DqlPjSYRNl0IW"/>
</p:tagLst>
</file>

<file path=ppt/tags/tag220.xml><?xml version="1.0" encoding="utf-8"?>
<p:tagLst xmlns:a="http://schemas.openxmlformats.org/drawingml/2006/main" xmlns:r="http://schemas.openxmlformats.org/officeDocument/2006/relationships" xmlns:p="http://schemas.openxmlformats.org/presentationml/2006/main">
  <p:tag name="DVSHAPEID" val="Je3R47cZpEszDac84BBM3Q"/>
</p:tagLst>
</file>

<file path=ppt/tags/tag221.xml><?xml version="1.0" encoding="utf-8"?>
<p:tagLst xmlns:a="http://schemas.openxmlformats.org/drawingml/2006/main" xmlns:r="http://schemas.openxmlformats.org/officeDocument/2006/relationships" xmlns:p="http://schemas.openxmlformats.org/presentationml/2006/main">
  <p:tag name="DVSHAPEID" val="rTRa7ggC9TgYEEpfxHOdmv"/>
</p:tagLst>
</file>

<file path=ppt/tags/tag222.xml><?xml version="1.0" encoding="utf-8"?>
<p:tagLst xmlns:a="http://schemas.openxmlformats.org/drawingml/2006/main" xmlns:r="http://schemas.openxmlformats.org/officeDocument/2006/relationships" xmlns:p="http://schemas.openxmlformats.org/presentationml/2006/main">
  <p:tag name="DVSHAPEID" val="Uz6r8XTiZ36SNaZT0VJNvz"/>
</p:tagLst>
</file>

<file path=ppt/tags/tag223.xml><?xml version="1.0" encoding="utf-8"?>
<p:tagLst xmlns:a="http://schemas.openxmlformats.org/drawingml/2006/main" xmlns:r="http://schemas.openxmlformats.org/officeDocument/2006/relationships" xmlns:p="http://schemas.openxmlformats.org/presentationml/2006/main">
  <p:tag name="DVSHAPEID" val="jFvyJO4UYPuVYh4G8iJQUc"/>
</p:tagLst>
</file>

<file path=ppt/tags/tag224.xml><?xml version="1.0" encoding="utf-8"?>
<p:tagLst xmlns:a="http://schemas.openxmlformats.org/drawingml/2006/main" xmlns:r="http://schemas.openxmlformats.org/officeDocument/2006/relationships" xmlns:p="http://schemas.openxmlformats.org/presentationml/2006/main">
  <p:tag name="DVSHAPEID" val="FaDbSJvOQYWtWxGbyfln2P"/>
</p:tagLst>
</file>

<file path=ppt/tags/tag225.xml><?xml version="1.0" encoding="utf-8"?>
<p:tagLst xmlns:a="http://schemas.openxmlformats.org/drawingml/2006/main" xmlns:r="http://schemas.openxmlformats.org/officeDocument/2006/relationships" xmlns:p="http://schemas.openxmlformats.org/presentationml/2006/main">
  <p:tag name="DVSHAPEID" val="XdmHq0BQ1hpzXQZzFl9NZa"/>
</p:tagLst>
</file>

<file path=ppt/tags/tag226.xml><?xml version="1.0" encoding="utf-8"?>
<p:tagLst xmlns:a="http://schemas.openxmlformats.org/drawingml/2006/main" xmlns:r="http://schemas.openxmlformats.org/officeDocument/2006/relationships" xmlns:p="http://schemas.openxmlformats.org/presentationml/2006/main">
  <p:tag name="DVSHAPEID" val="DT3wRDPQI7iQcqObivc0XF"/>
</p:tagLst>
</file>

<file path=ppt/tags/tag227.xml><?xml version="1.0" encoding="utf-8"?>
<p:tagLst xmlns:a="http://schemas.openxmlformats.org/drawingml/2006/main" xmlns:r="http://schemas.openxmlformats.org/officeDocument/2006/relationships" xmlns:p="http://schemas.openxmlformats.org/presentationml/2006/main">
  <p:tag name="DVSHAPEID" val="4mzPbYz0efPNzsEU8Y1bzh"/>
</p:tagLst>
</file>

<file path=ppt/tags/tag228.xml><?xml version="1.0" encoding="utf-8"?>
<p:tagLst xmlns:a="http://schemas.openxmlformats.org/drawingml/2006/main" xmlns:r="http://schemas.openxmlformats.org/officeDocument/2006/relationships" xmlns:p="http://schemas.openxmlformats.org/presentationml/2006/main">
  <p:tag name="DVSHAPEID" val="h7EzKt2EAZdYPGW2rQgHT3"/>
</p:tagLst>
</file>

<file path=ppt/tags/tag229.xml><?xml version="1.0" encoding="utf-8"?>
<p:tagLst xmlns:a="http://schemas.openxmlformats.org/drawingml/2006/main" xmlns:r="http://schemas.openxmlformats.org/officeDocument/2006/relationships" xmlns:p="http://schemas.openxmlformats.org/presentationml/2006/main">
  <p:tag name="DVSHAPEID" val="1oQmxoneZL6N5saCe5YAEQ"/>
</p:tagLst>
</file>

<file path=ppt/tags/tag23.xml><?xml version="1.0" encoding="utf-8"?>
<p:tagLst xmlns:a="http://schemas.openxmlformats.org/drawingml/2006/main" xmlns:r="http://schemas.openxmlformats.org/officeDocument/2006/relationships" xmlns:p="http://schemas.openxmlformats.org/presentationml/2006/main">
  <p:tag name="DVSHAPEID" val="FLy5AbdqNgCBf0UJBmA3u6"/>
</p:tagLst>
</file>

<file path=ppt/tags/tag230.xml><?xml version="1.0" encoding="utf-8"?>
<p:tagLst xmlns:a="http://schemas.openxmlformats.org/drawingml/2006/main" xmlns:r="http://schemas.openxmlformats.org/officeDocument/2006/relationships" xmlns:p="http://schemas.openxmlformats.org/presentationml/2006/main">
  <p:tag name="DVSHAPEID" val="ABDXY5xaURne6gJoWDgm0r"/>
</p:tagLst>
</file>

<file path=ppt/tags/tag231.xml><?xml version="1.0" encoding="utf-8"?>
<p:tagLst xmlns:a="http://schemas.openxmlformats.org/drawingml/2006/main" xmlns:r="http://schemas.openxmlformats.org/officeDocument/2006/relationships" xmlns:p="http://schemas.openxmlformats.org/presentationml/2006/main">
  <p:tag name="DVSHAPEID" val="S2BtRPCaIjobNfIzphGORe"/>
</p:tagLst>
</file>

<file path=ppt/tags/tag232.xml><?xml version="1.0" encoding="utf-8"?>
<p:tagLst xmlns:a="http://schemas.openxmlformats.org/drawingml/2006/main" xmlns:r="http://schemas.openxmlformats.org/officeDocument/2006/relationships" xmlns:p="http://schemas.openxmlformats.org/presentationml/2006/main">
  <p:tag name="DVSHAPEID" val="pRmUTP9kjiP9IBlueIyK93"/>
</p:tagLst>
</file>

<file path=ppt/tags/tag233.xml><?xml version="1.0" encoding="utf-8"?>
<p:tagLst xmlns:a="http://schemas.openxmlformats.org/drawingml/2006/main" xmlns:r="http://schemas.openxmlformats.org/officeDocument/2006/relationships" xmlns:p="http://schemas.openxmlformats.org/presentationml/2006/main">
  <p:tag name="DVSHAPEID" val="PVstFmeZFbADCK7WVM1n06"/>
</p:tagLst>
</file>

<file path=ppt/tags/tag234.xml><?xml version="1.0" encoding="utf-8"?>
<p:tagLst xmlns:a="http://schemas.openxmlformats.org/drawingml/2006/main" xmlns:r="http://schemas.openxmlformats.org/officeDocument/2006/relationships" xmlns:p="http://schemas.openxmlformats.org/presentationml/2006/main">
  <p:tag name="DVSHAPEID" val="lEw7eV3Yf65l1rspaM6kCE"/>
</p:tagLst>
</file>

<file path=ppt/tags/tag235.xml><?xml version="1.0" encoding="utf-8"?>
<p:tagLst xmlns:a="http://schemas.openxmlformats.org/drawingml/2006/main" xmlns:r="http://schemas.openxmlformats.org/officeDocument/2006/relationships" xmlns:p="http://schemas.openxmlformats.org/presentationml/2006/main">
  <p:tag name="DVSHAPEID" val="z4ZAniMMJL3JzNWx8jWGWt"/>
</p:tagLst>
</file>

<file path=ppt/tags/tag236.xml><?xml version="1.0" encoding="utf-8"?>
<p:tagLst xmlns:a="http://schemas.openxmlformats.org/drawingml/2006/main" xmlns:r="http://schemas.openxmlformats.org/officeDocument/2006/relationships" xmlns:p="http://schemas.openxmlformats.org/presentationml/2006/main">
  <p:tag name="DVSHAPEID" val="ygJGtwBehFtG5s8EyLctmk"/>
</p:tagLst>
</file>

<file path=ppt/tags/tag237.xml><?xml version="1.0" encoding="utf-8"?>
<p:tagLst xmlns:a="http://schemas.openxmlformats.org/drawingml/2006/main" xmlns:r="http://schemas.openxmlformats.org/officeDocument/2006/relationships" xmlns:p="http://schemas.openxmlformats.org/presentationml/2006/main">
  <p:tag name="DVSHAPEID" val="hhREtCENoVH5wIQHOgavto"/>
</p:tagLst>
</file>

<file path=ppt/tags/tag238.xml><?xml version="1.0" encoding="utf-8"?>
<p:tagLst xmlns:a="http://schemas.openxmlformats.org/drawingml/2006/main" xmlns:r="http://schemas.openxmlformats.org/officeDocument/2006/relationships" xmlns:p="http://schemas.openxmlformats.org/presentationml/2006/main">
  <p:tag name="DVSHAPEID" val="fTIuptKbut6eYrOP3ZAuhy"/>
</p:tagLst>
</file>

<file path=ppt/tags/tag239.xml><?xml version="1.0" encoding="utf-8"?>
<p:tagLst xmlns:a="http://schemas.openxmlformats.org/drawingml/2006/main" xmlns:r="http://schemas.openxmlformats.org/officeDocument/2006/relationships" xmlns:p="http://schemas.openxmlformats.org/presentationml/2006/main">
  <p:tag name="DVSHAPEID" val="YZVqNQWWiRQT1YWYca2dre"/>
</p:tagLst>
</file>

<file path=ppt/tags/tag24.xml><?xml version="1.0" encoding="utf-8"?>
<p:tagLst xmlns:a="http://schemas.openxmlformats.org/drawingml/2006/main" xmlns:r="http://schemas.openxmlformats.org/officeDocument/2006/relationships" xmlns:p="http://schemas.openxmlformats.org/presentationml/2006/main">
  <p:tag name="DVSHAPEID" val="8nSs6CO0dMam9JBk6XUBQ9"/>
</p:tagLst>
</file>

<file path=ppt/tags/tag240.xml><?xml version="1.0" encoding="utf-8"?>
<p:tagLst xmlns:a="http://schemas.openxmlformats.org/drawingml/2006/main" xmlns:r="http://schemas.openxmlformats.org/officeDocument/2006/relationships" xmlns:p="http://schemas.openxmlformats.org/presentationml/2006/main">
  <p:tag name="DVSHAPEID" val="YhJpSYcbVZ7HUIyZGTeyaf"/>
</p:tagLst>
</file>

<file path=ppt/tags/tag241.xml><?xml version="1.0" encoding="utf-8"?>
<p:tagLst xmlns:a="http://schemas.openxmlformats.org/drawingml/2006/main" xmlns:r="http://schemas.openxmlformats.org/officeDocument/2006/relationships" xmlns:p="http://schemas.openxmlformats.org/presentationml/2006/main">
  <p:tag name="DVSHAPEID" val="o5pQS4Mpr36K1EGnYXJ7WQ"/>
</p:tagLst>
</file>

<file path=ppt/tags/tag242.xml><?xml version="1.0" encoding="utf-8"?>
<p:tagLst xmlns:a="http://schemas.openxmlformats.org/drawingml/2006/main" xmlns:r="http://schemas.openxmlformats.org/officeDocument/2006/relationships" xmlns:p="http://schemas.openxmlformats.org/presentationml/2006/main">
  <p:tag name="DVSHAPEID" val="Mk4dpdt8ZS4JTEZ268ovx3"/>
</p:tagLst>
</file>

<file path=ppt/tags/tag243.xml><?xml version="1.0" encoding="utf-8"?>
<p:tagLst xmlns:a="http://schemas.openxmlformats.org/drawingml/2006/main" xmlns:r="http://schemas.openxmlformats.org/officeDocument/2006/relationships" xmlns:p="http://schemas.openxmlformats.org/presentationml/2006/main">
  <p:tag name="DVSHAPEID" val="A9HUjiVgO3ixj5MFEzWj4d"/>
</p:tagLst>
</file>

<file path=ppt/tags/tag244.xml><?xml version="1.0" encoding="utf-8"?>
<p:tagLst xmlns:a="http://schemas.openxmlformats.org/drawingml/2006/main" xmlns:r="http://schemas.openxmlformats.org/officeDocument/2006/relationships" xmlns:p="http://schemas.openxmlformats.org/presentationml/2006/main">
  <p:tag name="DVSHAPEID" val="GhL2oWRBIriIJUwvUadJ40"/>
</p:tagLst>
</file>

<file path=ppt/tags/tag245.xml><?xml version="1.0" encoding="utf-8"?>
<p:tagLst xmlns:a="http://schemas.openxmlformats.org/drawingml/2006/main" xmlns:r="http://schemas.openxmlformats.org/officeDocument/2006/relationships" xmlns:p="http://schemas.openxmlformats.org/presentationml/2006/main">
  <p:tag name="DVSHAPEID" val="rllUgrtPzeZmtp9hUZodlQ"/>
</p:tagLst>
</file>

<file path=ppt/tags/tag246.xml><?xml version="1.0" encoding="utf-8"?>
<p:tagLst xmlns:a="http://schemas.openxmlformats.org/drawingml/2006/main" xmlns:r="http://schemas.openxmlformats.org/officeDocument/2006/relationships" xmlns:p="http://schemas.openxmlformats.org/presentationml/2006/main">
  <p:tag name="DVSHAPEID" val="eAmR89EL5l9FQpGuGq7SR3"/>
</p:tagLst>
</file>

<file path=ppt/tags/tag247.xml><?xml version="1.0" encoding="utf-8"?>
<p:tagLst xmlns:a="http://schemas.openxmlformats.org/drawingml/2006/main" xmlns:r="http://schemas.openxmlformats.org/officeDocument/2006/relationships" xmlns:p="http://schemas.openxmlformats.org/presentationml/2006/main">
  <p:tag name="DVSHAPEID" val="Jmq6mDfekQFA6KxoijaO8D"/>
</p:tagLst>
</file>

<file path=ppt/tags/tag248.xml><?xml version="1.0" encoding="utf-8"?>
<p:tagLst xmlns:a="http://schemas.openxmlformats.org/drawingml/2006/main" xmlns:r="http://schemas.openxmlformats.org/officeDocument/2006/relationships" xmlns:p="http://schemas.openxmlformats.org/presentationml/2006/main">
  <p:tag name="DVSHAPEID" val="dNzJAqiX5sYaQ0q1N1vR0j"/>
</p:tagLst>
</file>

<file path=ppt/tags/tag249.xml><?xml version="1.0" encoding="utf-8"?>
<p:tagLst xmlns:a="http://schemas.openxmlformats.org/drawingml/2006/main" xmlns:r="http://schemas.openxmlformats.org/officeDocument/2006/relationships" xmlns:p="http://schemas.openxmlformats.org/presentationml/2006/main">
  <p:tag name="DVSHAPEID" val="0giWWh8NI3U59CxC3PVnKd"/>
</p:tagLst>
</file>

<file path=ppt/tags/tag25.xml><?xml version="1.0" encoding="utf-8"?>
<p:tagLst xmlns:a="http://schemas.openxmlformats.org/drawingml/2006/main" xmlns:r="http://schemas.openxmlformats.org/officeDocument/2006/relationships" xmlns:p="http://schemas.openxmlformats.org/presentationml/2006/main">
  <p:tag name="DVSHAPEID" val="Je3R47cZpEszDac84BBM3Q"/>
</p:tagLst>
</file>

<file path=ppt/tags/tag250.xml><?xml version="1.0" encoding="utf-8"?>
<p:tagLst xmlns:a="http://schemas.openxmlformats.org/drawingml/2006/main" xmlns:r="http://schemas.openxmlformats.org/officeDocument/2006/relationships" xmlns:p="http://schemas.openxmlformats.org/presentationml/2006/main">
  <p:tag name="DVSHAPEID" val="BWTxXgw8ihDTNirDu1PiJV"/>
</p:tagLst>
</file>

<file path=ppt/tags/tag251.xml><?xml version="1.0" encoding="utf-8"?>
<p:tagLst xmlns:a="http://schemas.openxmlformats.org/drawingml/2006/main" xmlns:r="http://schemas.openxmlformats.org/officeDocument/2006/relationships" xmlns:p="http://schemas.openxmlformats.org/presentationml/2006/main">
  <p:tag name="DVSHAPEID" val="fLQOtaYFWDyNEm2okRhzLD"/>
</p:tagLst>
</file>

<file path=ppt/tags/tag252.xml><?xml version="1.0" encoding="utf-8"?>
<p:tagLst xmlns:a="http://schemas.openxmlformats.org/drawingml/2006/main" xmlns:r="http://schemas.openxmlformats.org/officeDocument/2006/relationships" xmlns:p="http://schemas.openxmlformats.org/presentationml/2006/main">
  <p:tag name="DVSHAPEID" val="rfPebplUxstGG8G9MlaCk0"/>
</p:tagLst>
</file>

<file path=ppt/tags/tag253.xml><?xml version="1.0" encoding="utf-8"?>
<p:tagLst xmlns:a="http://schemas.openxmlformats.org/drawingml/2006/main" xmlns:r="http://schemas.openxmlformats.org/officeDocument/2006/relationships" xmlns:p="http://schemas.openxmlformats.org/presentationml/2006/main">
  <p:tag name="DVSHAPEID" val="l0E4A5GY0a9CjBYfZzk255"/>
</p:tagLst>
</file>

<file path=ppt/tags/tag254.xml><?xml version="1.0" encoding="utf-8"?>
<p:tagLst xmlns:a="http://schemas.openxmlformats.org/drawingml/2006/main" xmlns:r="http://schemas.openxmlformats.org/officeDocument/2006/relationships" xmlns:p="http://schemas.openxmlformats.org/presentationml/2006/main">
  <p:tag name="DVSHAPEID" val="jYGUHa4Vo8jrTPA6Ofdzri"/>
</p:tagLst>
</file>

<file path=ppt/tags/tag255.xml><?xml version="1.0" encoding="utf-8"?>
<p:tagLst xmlns:a="http://schemas.openxmlformats.org/drawingml/2006/main" xmlns:r="http://schemas.openxmlformats.org/officeDocument/2006/relationships" xmlns:p="http://schemas.openxmlformats.org/presentationml/2006/main">
  <p:tag name="DVSHAPEID" val="w3O5axlBhiUfGFoGnvT5L1"/>
</p:tagLst>
</file>

<file path=ppt/tags/tag256.xml><?xml version="1.0" encoding="utf-8"?>
<p:tagLst xmlns:a="http://schemas.openxmlformats.org/drawingml/2006/main" xmlns:r="http://schemas.openxmlformats.org/officeDocument/2006/relationships" xmlns:p="http://schemas.openxmlformats.org/presentationml/2006/main">
  <p:tag name="DVSHAPEID" val="jSH9ETK5OwD1sC6C0wzNQ0"/>
</p:tagLst>
</file>

<file path=ppt/tags/tag257.xml><?xml version="1.0" encoding="utf-8"?>
<p:tagLst xmlns:a="http://schemas.openxmlformats.org/drawingml/2006/main" xmlns:r="http://schemas.openxmlformats.org/officeDocument/2006/relationships" xmlns:p="http://schemas.openxmlformats.org/presentationml/2006/main">
  <p:tag name="DVSHAPEID" val="wE9VI8RHFmxuKWn0TsQcto"/>
</p:tagLst>
</file>

<file path=ppt/tags/tag258.xml><?xml version="1.0" encoding="utf-8"?>
<p:tagLst xmlns:a="http://schemas.openxmlformats.org/drawingml/2006/main" xmlns:r="http://schemas.openxmlformats.org/officeDocument/2006/relationships" xmlns:p="http://schemas.openxmlformats.org/presentationml/2006/main">
  <p:tag name="DVSHAPEID" val="BFdLAKvmvXail30JaCd7Qh"/>
</p:tagLst>
</file>

<file path=ppt/tags/tag259.xml><?xml version="1.0" encoding="utf-8"?>
<p:tagLst xmlns:a="http://schemas.openxmlformats.org/drawingml/2006/main" xmlns:r="http://schemas.openxmlformats.org/officeDocument/2006/relationships" xmlns:p="http://schemas.openxmlformats.org/presentationml/2006/main">
  <p:tag name="DVSHAPEID" val="tXR9fZD7XEx72tHWx6cjRz"/>
</p:tagLst>
</file>

<file path=ppt/tags/tag26.xml><?xml version="1.0" encoding="utf-8"?>
<p:tagLst xmlns:a="http://schemas.openxmlformats.org/drawingml/2006/main" xmlns:r="http://schemas.openxmlformats.org/officeDocument/2006/relationships" xmlns:p="http://schemas.openxmlformats.org/presentationml/2006/main">
  <p:tag name="DVSHAPEID" val="rTRa7ggC9TgYEEpfxHOdmv"/>
</p:tagLst>
</file>

<file path=ppt/tags/tag260.xml><?xml version="1.0" encoding="utf-8"?>
<p:tagLst xmlns:a="http://schemas.openxmlformats.org/drawingml/2006/main" xmlns:r="http://schemas.openxmlformats.org/officeDocument/2006/relationships" xmlns:p="http://schemas.openxmlformats.org/presentationml/2006/main">
  <p:tag name="DVSHAPEID" val="ksAj0ahdYmykbgTqvvJoZw"/>
</p:tagLst>
</file>

<file path=ppt/tags/tag261.xml><?xml version="1.0" encoding="utf-8"?>
<p:tagLst xmlns:a="http://schemas.openxmlformats.org/drawingml/2006/main" xmlns:r="http://schemas.openxmlformats.org/officeDocument/2006/relationships" xmlns:p="http://schemas.openxmlformats.org/presentationml/2006/main">
  <p:tag name="TIMING" val="|47.8|4.6"/>
</p:tagLst>
</file>

<file path=ppt/tags/tag262.xml><?xml version="1.0" encoding="utf-8"?>
<p:tagLst xmlns:a="http://schemas.openxmlformats.org/drawingml/2006/main" xmlns:r="http://schemas.openxmlformats.org/officeDocument/2006/relationships" xmlns:p="http://schemas.openxmlformats.org/presentationml/2006/main">
  <p:tag name="TIMING" val="|39.1"/>
</p:tagLst>
</file>

<file path=ppt/tags/tag263.xml><?xml version="1.0" encoding="utf-8"?>
<p:tagLst xmlns:a="http://schemas.openxmlformats.org/drawingml/2006/main" xmlns:r="http://schemas.openxmlformats.org/officeDocument/2006/relationships" xmlns:p="http://schemas.openxmlformats.org/presentationml/2006/main">
  <p:tag name="TIMING" val="|19.5|4"/>
</p:tagLst>
</file>

<file path=ppt/tags/tag264.xml><?xml version="1.0" encoding="utf-8"?>
<p:tagLst xmlns:a="http://schemas.openxmlformats.org/drawingml/2006/main" xmlns:r="http://schemas.openxmlformats.org/officeDocument/2006/relationships" xmlns:p="http://schemas.openxmlformats.org/presentationml/2006/main">
  <p:tag name="TIMING" val="|52.3"/>
</p:tagLst>
</file>

<file path=ppt/tags/tag265.xml><?xml version="1.0" encoding="utf-8"?>
<p:tagLst xmlns:a="http://schemas.openxmlformats.org/drawingml/2006/main" xmlns:r="http://schemas.openxmlformats.org/officeDocument/2006/relationships" xmlns:p="http://schemas.openxmlformats.org/presentationml/2006/main">
  <p:tag name="TIMING" val="|49.6"/>
</p:tagLst>
</file>

<file path=ppt/tags/tag266.xml><?xml version="1.0" encoding="utf-8"?>
<p:tagLst xmlns:a="http://schemas.openxmlformats.org/drawingml/2006/main" xmlns:r="http://schemas.openxmlformats.org/officeDocument/2006/relationships" xmlns:p="http://schemas.openxmlformats.org/presentationml/2006/main">
  <p:tag name="TIMING" val="|14.4|17.1"/>
</p:tagLst>
</file>

<file path=ppt/tags/tag267.xml><?xml version="1.0" encoding="utf-8"?>
<p:tagLst xmlns:a="http://schemas.openxmlformats.org/drawingml/2006/main" xmlns:r="http://schemas.openxmlformats.org/officeDocument/2006/relationships" xmlns:p="http://schemas.openxmlformats.org/presentationml/2006/main">
  <p:tag name="TIMING" val="|25.5"/>
</p:tagLst>
</file>

<file path=ppt/tags/tag268.xml><?xml version="1.0" encoding="utf-8"?>
<p:tagLst xmlns:a="http://schemas.openxmlformats.org/drawingml/2006/main" xmlns:r="http://schemas.openxmlformats.org/officeDocument/2006/relationships" xmlns:p="http://schemas.openxmlformats.org/presentationml/2006/main">
  <p:tag name="TIMING" val="|34.7"/>
</p:tagLst>
</file>

<file path=ppt/tags/tag269.xml><?xml version="1.0" encoding="utf-8"?>
<p:tagLst xmlns:a="http://schemas.openxmlformats.org/drawingml/2006/main" xmlns:r="http://schemas.openxmlformats.org/officeDocument/2006/relationships" xmlns:p="http://schemas.openxmlformats.org/presentationml/2006/main">
  <p:tag name="TIMING" val="|5"/>
</p:tagLst>
</file>

<file path=ppt/tags/tag27.xml><?xml version="1.0" encoding="utf-8"?>
<p:tagLst xmlns:a="http://schemas.openxmlformats.org/drawingml/2006/main" xmlns:r="http://schemas.openxmlformats.org/officeDocument/2006/relationships" xmlns:p="http://schemas.openxmlformats.org/presentationml/2006/main">
  <p:tag name="DVSHAPEID" val="Uz6r8XTiZ36SNaZT0VJNvz"/>
</p:tagLst>
</file>

<file path=ppt/tags/tag270.xml><?xml version="1.0" encoding="utf-8"?>
<p:tagLst xmlns:a="http://schemas.openxmlformats.org/drawingml/2006/main" xmlns:r="http://schemas.openxmlformats.org/officeDocument/2006/relationships" xmlns:p="http://schemas.openxmlformats.org/presentationml/2006/main">
  <p:tag name="TIMING" val="|25.4|13.8|9.2"/>
</p:tagLst>
</file>

<file path=ppt/tags/tag271.xml><?xml version="1.0" encoding="utf-8"?>
<p:tagLst xmlns:a="http://schemas.openxmlformats.org/drawingml/2006/main" xmlns:r="http://schemas.openxmlformats.org/officeDocument/2006/relationships" xmlns:p="http://schemas.openxmlformats.org/presentationml/2006/main">
  <p:tag name="TIMING" val="|6.9|5.6|4.8|5.6"/>
</p:tagLst>
</file>

<file path=ppt/tags/tag272.xml><?xml version="1.0" encoding="utf-8"?>
<p:tagLst xmlns:a="http://schemas.openxmlformats.org/drawingml/2006/main" xmlns:r="http://schemas.openxmlformats.org/officeDocument/2006/relationships" xmlns:p="http://schemas.openxmlformats.org/presentationml/2006/main">
  <p:tag name="TIMING" val="|22.4|1|3.8|2.9|1.6|2"/>
</p:tagLst>
</file>

<file path=ppt/tags/tag273.xml><?xml version="1.0" encoding="utf-8"?>
<p:tagLst xmlns:a="http://schemas.openxmlformats.org/drawingml/2006/main" xmlns:r="http://schemas.openxmlformats.org/officeDocument/2006/relationships" xmlns:p="http://schemas.openxmlformats.org/presentationml/2006/main">
  <p:tag name="TIMING" val="|18.1"/>
</p:tagLst>
</file>

<file path=ppt/tags/tag274.xml><?xml version="1.0" encoding="utf-8"?>
<p:tagLst xmlns:a="http://schemas.openxmlformats.org/drawingml/2006/main" xmlns:r="http://schemas.openxmlformats.org/officeDocument/2006/relationships" xmlns:p="http://schemas.openxmlformats.org/presentationml/2006/main">
  <p:tag name="TIMING" val="|19.8"/>
</p:tagLst>
</file>

<file path=ppt/tags/tag275.xml><?xml version="1.0" encoding="utf-8"?>
<p:tagLst xmlns:a="http://schemas.openxmlformats.org/drawingml/2006/main" xmlns:r="http://schemas.openxmlformats.org/officeDocument/2006/relationships" xmlns:p="http://schemas.openxmlformats.org/presentationml/2006/main">
  <p:tag name="TIMING" val="|12.5|16.3|10|2|3.3|0.9|4.9|1.4|0.5|0.9|10.6|0.6|15.2|5.2"/>
</p:tagLst>
</file>

<file path=ppt/tags/tag276.xml><?xml version="1.0" encoding="utf-8"?>
<p:tagLst xmlns:a="http://schemas.openxmlformats.org/drawingml/2006/main" xmlns:r="http://schemas.openxmlformats.org/officeDocument/2006/relationships" xmlns:p="http://schemas.openxmlformats.org/presentationml/2006/main">
  <p:tag name="TIMING" val="|11.9|1.2|3.2|3.4|7"/>
</p:tagLst>
</file>

<file path=ppt/tags/tag277.xml><?xml version="1.0" encoding="utf-8"?>
<p:tagLst xmlns:a="http://schemas.openxmlformats.org/drawingml/2006/main" xmlns:r="http://schemas.openxmlformats.org/officeDocument/2006/relationships" xmlns:p="http://schemas.openxmlformats.org/presentationml/2006/main">
  <p:tag name="TIMING" val="|11"/>
</p:tagLst>
</file>

<file path=ppt/tags/tag278.xml><?xml version="1.0" encoding="utf-8"?>
<p:tagLst xmlns:a="http://schemas.openxmlformats.org/drawingml/2006/main" xmlns:r="http://schemas.openxmlformats.org/officeDocument/2006/relationships" xmlns:p="http://schemas.openxmlformats.org/presentationml/2006/main">
  <p:tag name="TIMING" val="|58.1|12.9"/>
</p:tagLst>
</file>

<file path=ppt/tags/tag279.xml><?xml version="1.0" encoding="utf-8"?>
<p:tagLst xmlns:a="http://schemas.openxmlformats.org/drawingml/2006/main" xmlns:r="http://schemas.openxmlformats.org/officeDocument/2006/relationships" xmlns:p="http://schemas.openxmlformats.org/presentationml/2006/main">
  <p:tag name="TIMING" val="|3"/>
</p:tagLst>
</file>

<file path=ppt/tags/tag28.xml><?xml version="1.0" encoding="utf-8"?>
<p:tagLst xmlns:a="http://schemas.openxmlformats.org/drawingml/2006/main" xmlns:r="http://schemas.openxmlformats.org/officeDocument/2006/relationships" xmlns:p="http://schemas.openxmlformats.org/presentationml/2006/main">
  <p:tag name="DVSHAPEID" val="jFvyJO4UYPuVYh4G8iJQUc"/>
</p:tagLst>
</file>

<file path=ppt/tags/tag280.xml><?xml version="1.0" encoding="utf-8"?>
<p:tagLst xmlns:a="http://schemas.openxmlformats.org/drawingml/2006/main" xmlns:r="http://schemas.openxmlformats.org/officeDocument/2006/relationships" xmlns:p="http://schemas.openxmlformats.org/presentationml/2006/main">
  <p:tag name="TIMING" val="|58.7|11.1|8.9"/>
</p:tagLst>
</file>

<file path=ppt/tags/tag281.xml><?xml version="1.0" encoding="utf-8"?>
<p:tagLst xmlns:a="http://schemas.openxmlformats.org/drawingml/2006/main" xmlns:r="http://schemas.openxmlformats.org/officeDocument/2006/relationships" xmlns:p="http://schemas.openxmlformats.org/presentationml/2006/main">
  <p:tag name="TIMING" val="|34.1"/>
</p:tagLst>
</file>

<file path=ppt/tags/tag282.xml><?xml version="1.0" encoding="utf-8"?>
<p:tagLst xmlns:a="http://schemas.openxmlformats.org/drawingml/2006/main" xmlns:r="http://schemas.openxmlformats.org/officeDocument/2006/relationships" xmlns:p="http://schemas.openxmlformats.org/presentationml/2006/main">
  <p:tag name="TIMING" val="|1.2"/>
</p:tagLst>
</file>

<file path=ppt/tags/tag283.xml><?xml version="1.0" encoding="utf-8"?>
<p:tagLst xmlns:a="http://schemas.openxmlformats.org/drawingml/2006/main" xmlns:r="http://schemas.openxmlformats.org/officeDocument/2006/relationships" xmlns:p="http://schemas.openxmlformats.org/presentationml/2006/main">
  <p:tag name="TIMING" val="|14.2"/>
</p:tagLst>
</file>

<file path=ppt/tags/tag284.xml><?xml version="1.0" encoding="utf-8"?>
<p:tagLst xmlns:a="http://schemas.openxmlformats.org/drawingml/2006/main" xmlns:r="http://schemas.openxmlformats.org/officeDocument/2006/relationships" xmlns:p="http://schemas.openxmlformats.org/presentationml/2006/main">
  <p:tag name="TIMING" val="|5.1"/>
</p:tagLst>
</file>

<file path=ppt/tags/tag285.xml><?xml version="1.0" encoding="utf-8"?>
<p:tagLst xmlns:a="http://schemas.openxmlformats.org/drawingml/2006/main" xmlns:r="http://schemas.openxmlformats.org/officeDocument/2006/relationships" xmlns:p="http://schemas.openxmlformats.org/presentationml/2006/main">
  <p:tag name="TIMING" val="|7.1|0.5|4.1"/>
</p:tagLst>
</file>

<file path=ppt/tags/tag286.xml><?xml version="1.0" encoding="utf-8"?>
<p:tagLst xmlns:a="http://schemas.openxmlformats.org/drawingml/2006/main" xmlns:r="http://schemas.openxmlformats.org/officeDocument/2006/relationships" xmlns:p="http://schemas.openxmlformats.org/presentationml/2006/main">
  <p:tag name="TIMING" val="|1.4"/>
</p:tagLst>
</file>

<file path=ppt/tags/tag287.xml><?xml version="1.0" encoding="utf-8"?>
<p:tagLst xmlns:a="http://schemas.openxmlformats.org/drawingml/2006/main" xmlns:r="http://schemas.openxmlformats.org/officeDocument/2006/relationships" xmlns:p="http://schemas.openxmlformats.org/presentationml/2006/main">
  <p:tag name="TIMING" val="|70.2"/>
</p:tagLst>
</file>

<file path=ppt/tags/tag288.xml><?xml version="1.0" encoding="utf-8"?>
<p:tagLst xmlns:a="http://schemas.openxmlformats.org/drawingml/2006/main" xmlns:r="http://schemas.openxmlformats.org/officeDocument/2006/relationships" xmlns:p="http://schemas.openxmlformats.org/presentationml/2006/main">
  <p:tag name="TIMING" val="|73.6"/>
</p:tagLst>
</file>

<file path=ppt/tags/tag289.xml><?xml version="1.0" encoding="utf-8"?>
<p:tagLst xmlns:a="http://schemas.openxmlformats.org/drawingml/2006/main" xmlns:r="http://schemas.openxmlformats.org/officeDocument/2006/relationships" xmlns:p="http://schemas.openxmlformats.org/presentationml/2006/main">
  <p:tag name="TIMING" val="|62.5|4.6"/>
</p:tagLst>
</file>

<file path=ppt/tags/tag29.xml><?xml version="1.0" encoding="utf-8"?>
<p:tagLst xmlns:a="http://schemas.openxmlformats.org/drawingml/2006/main" xmlns:r="http://schemas.openxmlformats.org/officeDocument/2006/relationships" xmlns:p="http://schemas.openxmlformats.org/presentationml/2006/main">
  <p:tag name="DVSHAPEID" val="FaDbSJvOQYWtWxGbyfln2P"/>
</p:tagLst>
</file>

<file path=ppt/tags/tag290.xml><?xml version="1.0" encoding="utf-8"?>
<p:tagLst xmlns:a="http://schemas.openxmlformats.org/drawingml/2006/main" xmlns:r="http://schemas.openxmlformats.org/officeDocument/2006/relationships" xmlns:p="http://schemas.openxmlformats.org/presentationml/2006/main">
  <p:tag name="TIMING" val="|54.8|5.6"/>
</p:tagLst>
</file>

<file path=ppt/tags/tag291.xml><?xml version="1.0" encoding="utf-8"?>
<p:tagLst xmlns:a="http://schemas.openxmlformats.org/drawingml/2006/main" xmlns:r="http://schemas.openxmlformats.org/officeDocument/2006/relationships" xmlns:p="http://schemas.openxmlformats.org/presentationml/2006/main">
  <p:tag name="TIMING" val="|3.6|7.1|4.8|5.8|13.6|7.8"/>
</p:tagLst>
</file>

<file path=ppt/tags/tag292.xml><?xml version="1.0" encoding="utf-8"?>
<p:tagLst xmlns:a="http://schemas.openxmlformats.org/drawingml/2006/main" xmlns:r="http://schemas.openxmlformats.org/officeDocument/2006/relationships" xmlns:p="http://schemas.openxmlformats.org/presentationml/2006/main">
  <p:tag name="TIMING" val="|26.8|4.2"/>
</p:tagLst>
</file>

<file path=ppt/tags/tag293.xml><?xml version="1.0" encoding="utf-8"?>
<p:tagLst xmlns:a="http://schemas.openxmlformats.org/drawingml/2006/main" xmlns:r="http://schemas.openxmlformats.org/officeDocument/2006/relationships" xmlns:p="http://schemas.openxmlformats.org/presentationml/2006/main">
  <p:tag name="TIMING" val="|10.9|0.5|8.1"/>
</p:tagLst>
</file>

<file path=ppt/tags/tag294.xml><?xml version="1.0" encoding="utf-8"?>
<p:tagLst xmlns:a="http://schemas.openxmlformats.org/drawingml/2006/main" xmlns:r="http://schemas.openxmlformats.org/officeDocument/2006/relationships" xmlns:p="http://schemas.openxmlformats.org/presentationml/2006/main">
  <p:tag name="TIMING" val="|1.9"/>
</p:tagLst>
</file>

<file path=ppt/tags/tag295.xml><?xml version="1.0" encoding="utf-8"?>
<p:tagLst xmlns:a="http://schemas.openxmlformats.org/drawingml/2006/main" xmlns:r="http://schemas.openxmlformats.org/officeDocument/2006/relationships" xmlns:p="http://schemas.openxmlformats.org/presentationml/2006/main">
  <p:tag name="TIMING" val="|31.1"/>
</p:tagLst>
</file>

<file path=ppt/tags/tag296.xml><?xml version="1.0" encoding="utf-8"?>
<p:tagLst xmlns:a="http://schemas.openxmlformats.org/drawingml/2006/main" xmlns:r="http://schemas.openxmlformats.org/officeDocument/2006/relationships" xmlns:p="http://schemas.openxmlformats.org/presentationml/2006/main">
  <p:tag name="TIMING" val="|16.7|64|5.5|18.8"/>
</p:tagLst>
</file>

<file path=ppt/tags/tag297.xml><?xml version="1.0" encoding="utf-8"?>
<p:tagLst xmlns:a="http://schemas.openxmlformats.org/drawingml/2006/main" xmlns:r="http://schemas.openxmlformats.org/officeDocument/2006/relationships" xmlns:p="http://schemas.openxmlformats.org/presentationml/2006/main">
  <p:tag name="TIMING" val="|13.7|12"/>
</p:tagLst>
</file>

<file path=ppt/tags/tag298.xml><?xml version="1.0" encoding="utf-8"?>
<p:tagLst xmlns:a="http://schemas.openxmlformats.org/drawingml/2006/main" xmlns:r="http://schemas.openxmlformats.org/officeDocument/2006/relationships" xmlns:p="http://schemas.openxmlformats.org/presentationml/2006/main">
  <p:tag name="DVSECTIONID" val="rIEdv18DG593JvVXcctEip"/>
</p:tagLst>
</file>

<file path=ppt/tags/tag3.xml><?xml version="1.0" encoding="utf-8"?>
<p:tagLst xmlns:a="http://schemas.openxmlformats.org/drawingml/2006/main" xmlns:r="http://schemas.openxmlformats.org/officeDocument/2006/relationships" xmlns:p="http://schemas.openxmlformats.org/presentationml/2006/main">
  <p:tag name="DVSHAPEID" val="Gqvo4Ium2FZAvgeaSXL2Av"/>
</p:tagLst>
</file>

<file path=ppt/tags/tag30.xml><?xml version="1.0" encoding="utf-8"?>
<p:tagLst xmlns:a="http://schemas.openxmlformats.org/drawingml/2006/main" xmlns:r="http://schemas.openxmlformats.org/officeDocument/2006/relationships" xmlns:p="http://schemas.openxmlformats.org/presentationml/2006/main">
  <p:tag name="DVSHAPEID" val="XdmHq0BQ1hpzXQZzFl9NZa"/>
</p:tagLst>
</file>

<file path=ppt/tags/tag31.xml><?xml version="1.0" encoding="utf-8"?>
<p:tagLst xmlns:a="http://schemas.openxmlformats.org/drawingml/2006/main" xmlns:r="http://schemas.openxmlformats.org/officeDocument/2006/relationships" xmlns:p="http://schemas.openxmlformats.org/presentationml/2006/main">
  <p:tag name="DVSHAPEID" val="DT3wRDPQI7iQcqObivc0XF"/>
</p:tagLst>
</file>

<file path=ppt/tags/tag32.xml><?xml version="1.0" encoding="utf-8"?>
<p:tagLst xmlns:a="http://schemas.openxmlformats.org/drawingml/2006/main" xmlns:r="http://schemas.openxmlformats.org/officeDocument/2006/relationships" xmlns:p="http://schemas.openxmlformats.org/presentationml/2006/main">
  <p:tag name="DVSHAPEID" val="4mzPbYz0efPNzsEU8Y1bzh"/>
</p:tagLst>
</file>

<file path=ppt/tags/tag33.xml><?xml version="1.0" encoding="utf-8"?>
<p:tagLst xmlns:a="http://schemas.openxmlformats.org/drawingml/2006/main" xmlns:r="http://schemas.openxmlformats.org/officeDocument/2006/relationships" xmlns:p="http://schemas.openxmlformats.org/presentationml/2006/main">
  <p:tag name="DVSHAPEID" val="h7EzKt2EAZdYPGW2rQgHT3"/>
</p:tagLst>
</file>

<file path=ppt/tags/tag34.xml><?xml version="1.0" encoding="utf-8"?>
<p:tagLst xmlns:a="http://schemas.openxmlformats.org/drawingml/2006/main" xmlns:r="http://schemas.openxmlformats.org/officeDocument/2006/relationships" xmlns:p="http://schemas.openxmlformats.org/presentationml/2006/main">
  <p:tag name="DVSHAPEID" val="1oQmxoneZL6N5saCe5YAEQ"/>
</p:tagLst>
</file>

<file path=ppt/tags/tag35.xml><?xml version="1.0" encoding="utf-8"?>
<p:tagLst xmlns:a="http://schemas.openxmlformats.org/drawingml/2006/main" xmlns:r="http://schemas.openxmlformats.org/officeDocument/2006/relationships" xmlns:p="http://schemas.openxmlformats.org/presentationml/2006/main">
  <p:tag name="DVSHAPEID" val="ABDXY5xaURne6gJoWDgm0r"/>
</p:tagLst>
</file>

<file path=ppt/tags/tag36.xml><?xml version="1.0" encoding="utf-8"?>
<p:tagLst xmlns:a="http://schemas.openxmlformats.org/drawingml/2006/main" xmlns:r="http://schemas.openxmlformats.org/officeDocument/2006/relationships" xmlns:p="http://schemas.openxmlformats.org/presentationml/2006/main">
  <p:tag name="DVSHAPEID" val="S2BtRPCaIjobNfIzphGORe"/>
</p:tagLst>
</file>

<file path=ppt/tags/tag37.xml><?xml version="1.0" encoding="utf-8"?>
<p:tagLst xmlns:a="http://schemas.openxmlformats.org/drawingml/2006/main" xmlns:r="http://schemas.openxmlformats.org/officeDocument/2006/relationships" xmlns:p="http://schemas.openxmlformats.org/presentationml/2006/main">
  <p:tag name="DVSHAPEID" val="pRmUTP9kjiP9IBlueIyK93"/>
</p:tagLst>
</file>

<file path=ppt/tags/tag38.xml><?xml version="1.0" encoding="utf-8"?>
<p:tagLst xmlns:a="http://schemas.openxmlformats.org/drawingml/2006/main" xmlns:r="http://schemas.openxmlformats.org/officeDocument/2006/relationships" xmlns:p="http://schemas.openxmlformats.org/presentationml/2006/main">
  <p:tag name="DVSHAPEID" val="PVstFmeZFbADCK7WVM1n06"/>
</p:tagLst>
</file>

<file path=ppt/tags/tag39.xml><?xml version="1.0" encoding="utf-8"?>
<p:tagLst xmlns:a="http://schemas.openxmlformats.org/drawingml/2006/main" xmlns:r="http://schemas.openxmlformats.org/officeDocument/2006/relationships" xmlns:p="http://schemas.openxmlformats.org/presentationml/2006/main">
  <p:tag name="DVSHAPEID" val="lEw7eV3Yf65l1rspaM6kCE"/>
</p:tagLst>
</file>

<file path=ppt/tags/tag4.xml><?xml version="1.0" encoding="utf-8"?>
<p:tagLst xmlns:a="http://schemas.openxmlformats.org/drawingml/2006/main" xmlns:r="http://schemas.openxmlformats.org/officeDocument/2006/relationships" xmlns:p="http://schemas.openxmlformats.org/presentationml/2006/main">
  <p:tag name="DVSHAPEID" val="8tY7C9JbeBmvHCbxp1qMTk"/>
</p:tagLst>
</file>

<file path=ppt/tags/tag40.xml><?xml version="1.0" encoding="utf-8"?>
<p:tagLst xmlns:a="http://schemas.openxmlformats.org/drawingml/2006/main" xmlns:r="http://schemas.openxmlformats.org/officeDocument/2006/relationships" xmlns:p="http://schemas.openxmlformats.org/presentationml/2006/main">
  <p:tag name="DVSHAPEID" val="z4ZAniMMJL3JzNWx8jWGWt"/>
</p:tagLst>
</file>

<file path=ppt/tags/tag41.xml><?xml version="1.0" encoding="utf-8"?>
<p:tagLst xmlns:a="http://schemas.openxmlformats.org/drawingml/2006/main" xmlns:r="http://schemas.openxmlformats.org/officeDocument/2006/relationships" xmlns:p="http://schemas.openxmlformats.org/presentationml/2006/main">
  <p:tag name="DVSHAPEID" val="ygJGtwBehFtG5s8EyLctmk"/>
</p:tagLst>
</file>

<file path=ppt/tags/tag42.xml><?xml version="1.0" encoding="utf-8"?>
<p:tagLst xmlns:a="http://schemas.openxmlformats.org/drawingml/2006/main" xmlns:r="http://schemas.openxmlformats.org/officeDocument/2006/relationships" xmlns:p="http://schemas.openxmlformats.org/presentationml/2006/main">
  <p:tag name="DVSHAPEID" val="hhREtCENoVH5wIQHOgavto"/>
</p:tagLst>
</file>

<file path=ppt/tags/tag43.xml><?xml version="1.0" encoding="utf-8"?>
<p:tagLst xmlns:a="http://schemas.openxmlformats.org/drawingml/2006/main" xmlns:r="http://schemas.openxmlformats.org/officeDocument/2006/relationships" xmlns:p="http://schemas.openxmlformats.org/presentationml/2006/main">
  <p:tag name="DVSHAPEID" val="fTIuptKbut6eYrOP3ZAuhy"/>
</p:tagLst>
</file>

<file path=ppt/tags/tag44.xml><?xml version="1.0" encoding="utf-8"?>
<p:tagLst xmlns:a="http://schemas.openxmlformats.org/drawingml/2006/main" xmlns:r="http://schemas.openxmlformats.org/officeDocument/2006/relationships" xmlns:p="http://schemas.openxmlformats.org/presentationml/2006/main">
  <p:tag name="DVSHAPEID" val="YZVqNQWWiRQT1YWYca2dre"/>
</p:tagLst>
</file>

<file path=ppt/tags/tag45.xml><?xml version="1.0" encoding="utf-8"?>
<p:tagLst xmlns:a="http://schemas.openxmlformats.org/drawingml/2006/main" xmlns:r="http://schemas.openxmlformats.org/officeDocument/2006/relationships" xmlns:p="http://schemas.openxmlformats.org/presentationml/2006/main">
  <p:tag name="DVSHAPEID" val="YhJpSYcbVZ7HUIyZGTeyaf"/>
</p:tagLst>
</file>

<file path=ppt/tags/tag46.xml><?xml version="1.0" encoding="utf-8"?>
<p:tagLst xmlns:a="http://schemas.openxmlformats.org/drawingml/2006/main" xmlns:r="http://schemas.openxmlformats.org/officeDocument/2006/relationships" xmlns:p="http://schemas.openxmlformats.org/presentationml/2006/main">
  <p:tag name="DVSHAPEID" val="o5pQS4Mpr36K1EGnYXJ7WQ"/>
</p:tagLst>
</file>

<file path=ppt/tags/tag47.xml><?xml version="1.0" encoding="utf-8"?>
<p:tagLst xmlns:a="http://schemas.openxmlformats.org/drawingml/2006/main" xmlns:r="http://schemas.openxmlformats.org/officeDocument/2006/relationships" xmlns:p="http://schemas.openxmlformats.org/presentationml/2006/main">
  <p:tag name="DVSHAPEID" val="Mk4dpdt8ZS4JTEZ268ovx3"/>
</p:tagLst>
</file>

<file path=ppt/tags/tag48.xml><?xml version="1.0" encoding="utf-8"?>
<p:tagLst xmlns:a="http://schemas.openxmlformats.org/drawingml/2006/main" xmlns:r="http://schemas.openxmlformats.org/officeDocument/2006/relationships" xmlns:p="http://schemas.openxmlformats.org/presentationml/2006/main">
  <p:tag name="DVSHAPEID" val="A9HUjiVgO3ixj5MFEzWj4d"/>
</p:tagLst>
</file>

<file path=ppt/tags/tag49.xml><?xml version="1.0" encoding="utf-8"?>
<p:tagLst xmlns:a="http://schemas.openxmlformats.org/drawingml/2006/main" xmlns:r="http://schemas.openxmlformats.org/officeDocument/2006/relationships" xmlns:p="http://schemas.openxmlformats.org/presentationml/2006/main">
  <p:tag name="DVSHAPEID" val="GhL2oWRBIriIJUwvUadJ40"/>
</p:tagLst>
</file>

<file path=ppt/tags/tag5.xml><?xml version="1.0" encoding="utf-8"?>
<p:tagLst xmlns:a="http://schemas.openxmlformats.org/drawingml/2006/main" xmlns:r="http://schemas.openxmlformats.org/officeDocument/2006/relationships" xmlns:p="http://schemas.openxmlformats.org/presentationml/2006/main">
  <p:tag name="DVSHAPEID" val="tM879Xa5DQyah1pW5lDQqn"/>
</p:tagLst>
</file>

<file path=ppt/tags/tag50.xml><?xml version="1.0" encoding="utf-8"?>
<p:tagLst xmlns:a="http://schemas.openxmlformats.org/drawingml/2006/main" xmlns:r="http://schemas.openxmlformats.org/officeDocument/2006/relationships" xmlns:p="http://schemas.openxmlformats.org/presentationml/2006/main">
  <p:tag name="DVSHAPEID" val="rllUgrtPzeZmtp9hUZodlQ"/>
</p:tagLst>
</file>

<file path=ppt/tags/tag51.xml><?xml version="1.0" encoding="utf-8"?>
<p:tagLst xmlns:a="http://schemas.openxmlformats.org/drawingml/2006/main" xmlns:r="http://schemas.openxmlformats.org/officeDocument/2006/relationships" xmlns:p="http://schemas.openxmlformats.org/presentationml/2006/main">
  <p:tag name="DVSHAPEID" val="eAmR89EL5l9FQpGuGq7SR3"/>
</p:tagLst>
</file>

<file path=ppt/tags/tag52.xml><?xml version="1.0" encoding="utf-8"?>
<p:tagLst xmlns:a="http://schemas.openxmlformats.org/drawingml/2006/main" xmlns:r="http://schemas.openxmlformats.org/officeDocument/2006/relationships" xmlns:p="http://schemas.openxmlformats.org/presentationml/2006/main">
  <p:tag name="DVSHAPEID" val="Jmq6mDfekQFA6KxoijaO8D"/>
</p:tagLst>
</file>

<file path=ppt/tags/tag53.xml><?xml version="1.0" encoding="utf-8"?>
<p:tagLst xmlns:a="http://schemas.openxmlformats.org/drawingml/2006/main" xmlns:r="http://schemas.openxmlformats.org/officeDocument/2006/relationships" xmlns:p="http://schemas.openxmlformats.org/presentationml/2006/main">
  <p:tag name="DVSHAPEID" val="dNzJAqiX5sYaQ0q1N1vR0j"/>
</p:tagLst>
</file>

<file path=ppt/tags/tag54.xml><?xml version="1.0" encoding="utf-8"?>
<p:tagLst xmlns:a="http://schemas.openxmlformats.org/drawingml/2006/main" xmlns:r="http://schemas.openxmlformats.org/officeDocument/2006/relationships" xmlns:p="http://schemas.openxmlformats.org/presentationml/2006/main">
  <p:tag name="DVSHAPEID" val="0giWWh8NI3U59CxC3PVnKd"/>
</p:tagLst>
</file>

<file path=ppt/tags/tag55.xml><?xml version="1.0" encoding="utf-8"?>
<p:tagLst xmlns:a="http://schemas.openxmlformats.org/drawingml/2006/main" xmlns:r="http://schemas.openxmlformats.org/officeDocument/2006/relationships" xmlns:p="http://schemas.openxmlformats.org/presentationml/2006/main">
  <p:tag name="DVSHAPEID" val="BWTxXgw8ihDTNirDu1PiJV"/>
</p:tagLst>
</file>

<file path=ppt/tags/tag56.xml><?xml version="1.0" encoding="utf-8"?>
<p:tagLst xmlns:a="http://schemas.openxmlformats.org/drawingml/2006/main" xmlns:r="http://schemas.openxmlformats.org/officeDocument/2006/relationships" xmlns:p="http://schemas.openxmlformats.org/presentationml/2006/main">
  <p:tag name="DVSHAPEID" val="fLQOtaYFWDyNEm2okRhzLD"/>
</p:tagLst>
</file>

<file path=ppt/tags/tag57.xml><?xml version="1.0" encoding="utf-8"?>
<p:tagLst xmlns:a="http://schemas.openxmlformats.org/drawingml/2006/main" xmlns:r="http://schemas.openxmlformats.org/officeDocument/2006/relationships" xmlns:p="http://schemas.openxmlformats.org/presentationml/2006/main">
  <p:tag name="DVSHAPEID" val="rfPebplUxstGG8G9MlaCk0"/>
</p:tagLst>
</file>

<file path=ppt/tags/tag58.xml><?xml version="1.0" encoding="utf-8"?>
<p:tagLst xmlns:a="http://schemas.openxmlformats.org/drawingml/2006/main" xmlns:r="http://schemas.openxmlformats.org/officeDocument/2006/relationships" xmlns:p="http://schemas.openxmlformats.org/presentationml/2006/main">
  <p:tag name="DVSHAPEID" val="l0E4A5GY0a9CjBYfZzk255"/>
</p:tagLst>
</file>

<file path=ppt/tags/tag59.xml><?xml version="1.0" encoding="utf-8"?>
<p:tagLst xmlns:a="http://schemas.openxmlformats.org/drawingml/2006/main" xmlns:r="http://schemas.openxmlformats.org/officeDocument/2006/relationships" xmlns:p="http://schemas.openxmlformats.org/presentationml/2006/main">
  <p:tag name="DVSHAPEID" val="jYGUHa4Vo8jrTPA6Ofdzri"/>
</p:tagLst>
</file>

<file path=ppt/tags/tag6.xml><?xml version="1.0" encoding="utf-8"?>
<p:tagLst xmlns:a="http://schemas.openxmlformats.org/drawingml/2006/main" xmlns:r="http://schemas.openxmlformats.org/officeDocument/2006/relationships" xmlns:p="http://schemas.openxmlformats.org/presentationml/2006/main">
  <p:tag name="DVSHAPEID" val="dZyBZkxJBNCN0cZvZL09Xw"/>
</p:tagLst>
</file>

<file path=ppt/tags/tag60.xml><?xml version="1.0" encoding="utf-8"?>
<p:tagLst xmlns:a="http://schemas.openxmlformats.org/drawingml/2006/main" xmlns:r="http://schemas.openxmlformats.org/officeDocument/2006/relationships" xmlns:p="http://schemas.openxmlformats.org/presentationml/2006/main">
  <p:tag name="DVSHAPEID" val="w3O5axlBhiUfGFoGnvT5L1"/>
</p:tagLst>
</file>

<file path=ppt/tags/tag61.xml><?xml version="1.0" encoding="utf-8"?>
<p:tagLst xmlns:a="http://schemas.openxmlformats.org/drawingml/2006/main" xmlns:r="http://schemas.openxmlformats.org/officeDocument/2006/relationships" xmlns:p="http://schemas.openxmlformats.org/presentationml/2006/main">
  <p:tag name="DVSHAPEID" val="jSH9ETK5OwD1sC6C0wzNQ0"/>
</p:tagLst>
</file>

<file path=ppt/tags/tag62.xml><?xml version="1.0" encoding="utf-8"?>
<p:tagLst xmlns:a="http://schemas.openxmlformats.org/drawingml/2006/main" xmlns:r="http://schemas.openxmlformats.org/officeDocument/2006/relationships" xmlns:p="http://schemas.openxmlformats.org/presentationml/2006/main">
  <p:tag name="DVSHAPEID" val="wE9VI8RHFmxuKWn0TsQcto"/>
</p:tagLst>
</file>

<file path=ppt/tags/tag63.xml><?xml version="1.0" encoding="utf-8"?>
<p:tagLst xmlns:a="http://schemas.openxmlformats.org/drawingml/2006/main" xmlns:r="http://schemas.openxmlformats.org/officeDocument/2006/relationships" xmlns:p="http://schemas.openxmlformats.org/presentationml/2006/main">
  <p:tag name="DVSHAPEID" val="BFdLAKvmvXail30JaCd7Qh"/>
</p:tagLst>
</file>

<file path=ppt/tags/tag64.xml><?xml version="1.0" encoding="utf-8"?>
<p:tagLst xmlns:a="http://schemas.openxmlformats.org/drawingml/2006/main" xmlns:r="http://schemas.openxmlformats.org/officeDocument/2006/relationships" xmlns:p="http://schemas.openxmlformats.org/presentationml/2006/main">
  <p:tag name="DVSHAPEID" val="tXR9fZD7XEx72tHWx6cjRz"/>
</p:tagLst>
</file>

<file path=ppt/tags/tag65.xml><?xml version="1.0" encoding="utf-8"?>
<p:tagLst xmlns:a="http://schemas.openxmlformats.org/drawingml/2006/main" xmlns:r="http://schemas.openxmlformats.org/officeDocument/2006/relationships" xmlns:p="http://schemas.openxmlformats.org/presentationml/2006/main">
  <p:tag name="DVSHAPEID" val="ksAj0ahdYmykbgTqvvJoZw"/>
</p:tagLst>
</file>

<file path=ppt/tags/tag66.xml><?xml version="1.0" encoding="utf-8"?>
<p:tagLst xmlns:a="http://schemas.openxmlformats.org/drawingml/2006/main" xmlns:r="http://schemas.openxmlformats.org/officeDocument/2006/relationships" xmlns:p="http://schemas.openxmlformats.org/presentationml/2006/main">
  <p:tag name="DVSHAPEID" val="QaEgROsvYJr9WlM1wRei0f"/>
</p:tagLst>
</file>

<file path=ppt/tags/tag67.xml><?xml version="1.0" encoding="utf-8"?>
<p:tagLst xmlns:a="http://schemas.openxmlformats.org/drawingml/2006/main" xmlns:r="http://schemas.openxmlformats.org/officeDocument/2006/relationships" xmlns:p="http://schemas.openxmlformats.org/presentationml/2006/main">
  <p:tag name="DVSHAPEID" val="Eo2HWuJV9V0smEon833pS8"/>
</p:tagLst>
</file>

<file path=ppt/tags/tag68.xml><?xml version="1.0" encoding="utf-8"?>
<p:tagLst xmlns:a="http://schemas.openxmlformats.org/drawingml/2006/main" xmlns:r="http://schemas.openxmlformats.org/officeDocument/2006/relationships" xmlns:p="http://schemas.openxmlformats.org/presentationml/2006/main">
  <p:tag name="DVSHAPEID" val="Gqvo4Ium2FZAvgeaSXL2Av"/>
</p:tagLst>
</file>

<file path=ppt/tags/tag69.xml><?xml version="1.0" encoding="utf-8"?>
<p:tagLst xmlns:a="http://schemas.openxmlformats.org/drawingml/2006/main" xmlns:r="http://schemas.openxmlformats.org/officeDocument/2006/relationships" xmlns:p="http://schemas.openxmlformats.org/presentationml/2006/main">
  <p:tag name="DVSHAPEID" val="8tY7C9JbeBmvHCbxp1qMTk"/>
</p:tagLst>
</file>

<file path=ppt/tags/tag7.xml><?xml version="1.0" encoding="utf-8"?>
<p:tagLst xmlns:a="http://schemas.openxmlformats.org/drawingml/2006/main" xmlns:r="http://schemas.openxmlformats.org/officeDocument/2006/relationships" xmlns:p="http://schemas.openxmlformats.org/presentationml/2006/main">
  <p:tag name="DVSHAPEID" val="Xxl98tW482U5y9yxXQxUeK"/>
</p:tagLst>
</file>

<file path=ppt/tags/tag70.xml><?xml version="1.0" encoding="utf-8"?>
<p:tagLst xmlns:a="http://schemas.openxmlformats.org/drawingml/2006/main" xmlns:r="http://schemas.openxmlformats.org/officeDocument/2006/relationships" xmlns:p="http://schemas.openxmlformats.org/presentationml/2006/main">
  <p:tag name="DVSHAPEID" val="tM879Xa5DQyah1pW5lDQqn"/>
</p:tagLst>
</file>

<file path=ppt/tags/tag71.xml><?xml version="1.0" encoding="utf-8"?>
<p:tagLst xmlns:a="http://schemas.openxmlformats.org/drawingml/2006/main" xmlns:r="http://schemas.openxmlformats.org/officeDocument/2006/relationships" xmlns:p="http://schemas.openxmlformats.org/presentationml/2006/main">
  <p:tag name="DVSHAPEID" val="dZyBZkxJBNCN0cZvZL09Xw"/>
</p:tagLst>
</file>

<file path=ppt/tags/tag72.xml><?xml version="1.0" encoding="utf-8"?>
<p:tagLst xmlns:a="http://schemas.openxmlformats.org/drawingml/2006/main" xmlns:r="http://schemas.openxmlformats.org/officeDocument/2006/relationships" xmlns:p="http://schemas.openxmlformats.org/presentationml/2006/main">
  <p:tag name="DVSHAPEID" val="Xxl98tW482U5y9yxXQxUeK"/>
</p:tagLst>
</file>

<file path=ppt/tags/tag73.xml><?xml version="1.0" encoding="utf-8"?>
<p:tagLst xmlns:a="http://schemas.openxmlformats.org/drawingml/2006/main" xmlns:r="http://schemas.openxmlformats.org/officeDocument/2006/relationships" xmlns:p="http://schemas.openxmlformats.org/presentationml/2006/main">
  <p:tag name="DVSHAPEID" val="yt1cXzmRPhqG21gPc4NxFz"/>
</p:tagLst>
</file>

<file path=ppt/tags/tag74.xml><?xml version="1.0" encoding="utf-8"?>
<p:tagLst xmlns:a="http://schemas.openxmlformats.org/drawingml/2006/main" xmlns:r="http://schemas.openxmlformats.org/officeDocument/2006/relationships" xmlns:p="http://schemas.openxmlformats.org/presentationml/2006/main">
  <p:tag name="DVSHAPEID" val="TUDQWsNaB3icYR7VvmIgcD"/>
</p:tagLst>
</file>

<file path=ppt/tags/tag75.xml><?xml version="1.0" encoding="utf-8"?>
<p:tagLst xmlns:a="http://schemas.openxmlformats.org/drawingml/2006/main" xmlns:r="http://schemas.openxmlformats.org/officeDocument/2006/relationships" xmlns:p="http://schemas.openxmlformats.org/presentationml/2006/main">
  <p:tag name="DVSHAPEID" val="ER6xg7Dt6H5Yz7z7DT3FGn"/>
</p:tagLst>
</file>

<file path=ppt/tags/tag76.xml><?xml version="1.0" encoding="utf-8"?>
<p:tagLst xmlns:a="http://schemas.openxmlformats.org/drawingml/2006/main" xmlns:r="http://schemas.openxmlformats.org/officeDocument/2006/relationships" xmlns:p="http://schemas.openxmlformats.org/presentationml/2006/main">
  <p:tag name="DVSHAPEID" val="oP2pIhzqOomffMJobGx7WB"/>
</p:tagLst>
</file>

<file path=ppt/tags/tag77.xml><?xml version="1.0" encoding="utf-8"?>
<p:tagLst xmlns:a="http://schemas.openxmlformats.org/drawingml/2006/main" xmlns:r="http://schemas.openxmlformats.org/officeDocument/2006/relationships" xmlns:p="http://schemas.openxmlformats.org/presentationml/2006/main">
  <p:tag name="DVSHAPEID" val="7Zh0mnJPcxXhtguRpmTGSG"/>
</p:tagLst>
</file>

<file path=ppt/tags/tag78.xml><?xml version="1.0" encoding="utf-8"?>
<p:tagLst xmlns:a="http://schemas.openxmlformats.org/drawingml/2006/main" xmlns:r="http://schemas.openxmlformats.org/officeDocument/2006/relationships" xmlns:p="http://schemas.openxmlformats.org/presentationml/2006/main">
  <p:tag name="DVSHAPEID" val="BkSMneHn7yrNI37IUbHZbP"/>
</p:tagLst>
</file>

<file path=ppt/tags/tag79.xml><?xml version="1.0" encoding="utf-8"?>
<p:tagLst xmlns:a="http://schemas.openxmlformats.org/drawingml/2006/main" xmlns:r="http://schemas.openxmlformats.org/officeDocument/2006/relationships" xmlns:p="http://schemas.openxmlformats.org/presentationml/2006/main">
  <p:tag name="DVSHAPEID" val="iYisUkgadgIqnX8zZu7Ppp"/>
</p:tagLst>
</file>

<file path=ppt/tags/tag8.xml><?xml version="1.0" encoding="utf-8"?>
<p:tagLst xmlns:a="http://schemas.openxmlformats.org/drawingml/2006/main" xmlns:r="http://schemas.openxmlformats.org/officeDocument/2006/relationships" xmlns:p="http://schemas.openxmlformats.org/presentationml/2006/main">
  <p:tag name="DVSHAPEID" val="yt1cXzmRPhqG21gPc4NxFz"/>
</p:tagLst>
</file>

<file path=ppt/tags/tag80.xml><?xml version="1.0" encoding="utf-8"?>
<p:tagLst xmlns:a="http://schemas.openxmlformats.org/drawingml/2006/main" xmlns:r="http://schemas.openxmlformats.org/officeDocument/2006/relationships" xmlns:p="http://schemas.openxmlformats.org/presentationml/2006/main">
  <p:tag name="DVSHAPEID" val="PFyrKHrIYTvM1UtVkn7Xkb"/>
</p:tagLst>
</file>

<file path=ppt/tags/tag81.xml><?xml version="1.0" encoding="utf-8"?>
<p:tagLst xmlns:a="http://schemas.openxmlformats.org/drawingml/2006/main" xmlns:r="http://schemas.openxmlformats.org/officeDocument/2006/relationships" xmlns:p="http://schemas.openxmlformats.org/presentationml/2006/main">
  <p:tag name="DVSHAPEID" val="5iF9AlbcRmpT8DUszyJvhO"/>
</p:tagLst>
</file>

<file path=ppt/tags/tag82.xml><?xml version="1.0" encoding="utf-8"?>
<p:tagLst xmlns:a="http://schemas.openxmlformats.org/drawingml/2006/main" xmlns:r="http://schemas.openxmlformats.org/officeDocument/2006/relationships" xmlns:p="http://schemas.openxmlformats.org/presentationml/2006/main">
  <p:tag name="DVSHAPEID" val="VBWe54aJHs4EAfMB75wL18"/>
</p:tagLst>
</file>

<file path=ppt/tags/tag83.xml><?xml version="1.0" encoding="utf-8"?>
<p:tagLst xmlns:a="http://schemas.openxmlformats.org/drawingml/2006/main" xmlns:r="http://schemas.openxmlformats.org/officeDocument/2006/relationships" xmlns:p="http://schemas.openxmlformats.org/presentationml/2006/main">
  <p:tag name="DVSHAPEID" val="m8LQ0RNyeOUgm4dmg727FX"/>
</p:tagLst>
</file>

<file path=ppt/tags/tag84.xml><?xml version="1.0" encoding="utf-8"?>
<p:tagLst xmlns:a="http://schemas.openxmlformats.org/drawingml/2006/main" xmlns:r="http://schemas.openxmlformats.org/officeDocument/2006/relationships" xmlns:p="http://schemas.openxmlformats.org/presentationml/2006/main">
  <p:tag name="DVSHAPEID" val="Ot2EGYrDYvMNeOse3jW8eg"/>
</p:tagLst>
</file>

<file path=ppt/tags/tag85.xml><?xml version="1.0" encoding="utf-8"?>
<p:tagLst xmlns:a="http://schemas.openxmlformats.org/drawingml/2006/main" xmlns:r="http://schemas.openxmlformats.org/officeDocument/2006/relationships" xmlns:p="http://schemas.openxmlformats.org/presentationml/2006/main">
  <p:tag name="DVSHAPEID" val="KjTHnLPpJTtpjhOmaO7APo"/>
</p:tagLst>
</file>

<file path=ppt/tags/tag86.xml><?xml version="1.0" encoding="utf-8"?>
<p:tagLst xmlns:a="http://schemas.openxmlformats.org/drawingml/2006/main" xmlns:r="http://schemas.openxmlformats.org/officeDocument/2006/relationships" xmlns:p="http://schemas.openxmlformats.org/presentationml/2006/main">
  <p:tag name="DVSHAPEID" val="uzPoT13JbwJyJILYBGNzMS"/>
</p:tagLst>
</file>

<file path=ppt/tags/tag87.xml><?xml version="1.0" encoding="utf-8"?>
<p:tagLst xmlns:a="http://schemas.openxmlformats.org/drawingml/2006/main" xmlns:r="http://schemas.openxmlformats.org/officeDocument/2006/relationships" xmlns:p="http://schemas.openxmlformats.org/presentationml/2006/main">
  <p:tag name="DVSHAPEID" val="jPuaqH871DqlPjSYRNl0IW"/>
</p:tagLst>
</file>

<file path=ppt/tags/tag88.xml><?xml version="1.0" encoding="utf-8"?>
<p:tagLst xmlns:a="http://schemas.openxmlformats.org/drawingml/2006/main" xmlns:r="http://schemas.openxmlformats.org/officeDocument/2006/relationships" xmlns:p="http://schemas.openxmlformats.org/presentationml/2006/main">
  <p:tag name="DVSHAPEID" val="FLy5AbdqNgCBf0UJBmA3u6"/>
</p:tagLst>
</file>

<file path=ppt/tags/tag89.xml><?xml version="1.0" encoding="utf-8"?>
<p:tagLst xmlns:a="http://schemas.openxmlformats.org/drawingml/2006/main" xmlns:r="http://schemas.openxmlformats.org/officeDocument/2006/relationships" xmlns:p="http://schemas.openxmlformats.org/presentationml/2006/main">
  <p:tag name="DVSHAPEID" val="8nSs6CO0dMam9JBk6XUBQ9"/>
</p:tagLst>
</file>

<file path=ppt/tags/tag9.xml><?xml version="1.0" encoding="utf-8"?>
<p:tagLst xmlns:a="http://schemas.openxmlformats.org/drawingml/2006/main" xmlns:r="http://schemas.openxmlformats.org/officeDocument/2006/relationships" xmlns:p="http://schemas.openxmlformats.org/presentationml/2006/main">
  <p:tag name="DVSHAPEID" val="TUDQWsNaB3icYR7VvmIgcD"/>
</p:tagLst>
</file>

<file path=ppt/tags/tag90.xml><?xml version="1.0" encoding="utf-8"?>
<p:tagLst xmlns:a="http://schemas.openxmlformats.org/drawingml/2006/main" xmlns:r="http://schemas.openxmlformats.org/officeDocument/2006/relationships" xmlns:p="http://schemas.openxmlformats.org/presentationml/2006/main">
  <p:tag name="DVSHAPEID" val="Je3R47cZpEszDac84BBM3Q"/>
</p:tagLst>
</file>

<file path=ppt/tags/tag91.xml><?xml version="1.0" encoding="utf-8"?>
<p:tagLst xmlns:a="http://schemas.openxmlformats.org/drawingml/2006/main" xmlns:r="http://schemas.openxmlformats.org/officeDocument/2006/relationships" xmlns:p="http://schemas.openxmlformats.org/presentationml/2006/main">
  <p:tag name="DVSHAPEID" val="rTRa7ggC9TgYEEpfxHOdmv"/>
</p:tagLst>
</file>

<file path=ppt/tags/tag92.xml><?xml version="1.0" encoding="utf-8"?>
<p:tagLst xmlns:a="http://schemas.openxmlformats.org/drawingml/2006/main" xmlns:r="http://schemas.openxmlformats.org/officeDocument/2006/relationships" xmlns:p="http://schemas.openxmlformats.org/presentationml/2006/main">
  <p:tag name="DVSHAPEID" val="Uz6r8XTiZ36SNaZT0VJNvz"/>
</p:tagLst>
</file>

<file path=ppt/tags/tag93.xml><?xml version="1.0" encoding="utf-8"?>
<p:tagLst xmlns:a="http://schemas.openxmlformats.org/drawingml/2006/main" xmlns:r="http://schemas.openxmlformats.org/officeDocument/2006/relationships" xmlns:p="http://schemas.openxmlformats.org/presentationml/2006/main">
  <p:tag name="DVSHAPEID" val="jFvyJO4UYPuVYh4G8iJQUc"/>
</p:tagLst>
</file>

<file path=ppt/tags/tag94.xml><?xml version="1.0" encoding="utf-8"?>
<p:tagLst xmlns:a="http://schemas.openxmlformats.org/drawingml/2006/main" xmlns:r="http://schemas.openxmlformats.org/officeDocument/2006/relationships" xmlns:p="http://schemas.openxmlformats.org/presentationml/2006/main">
  <p:tag name="DVSHAPEID" val="FaDbSJvOQYWtWxGbyfln2P"/>
</p:tagLst>
</file>

<file path=ppt/tags/tag95.xml><?xml version="1.0" encoding="utf-8"?>
<p:tagLst xmlns:a="http://schemas.openxmlformats.org/drawingml/2006/main" xmlns:r="http://schemas.openxmlformats.org/officeDocument/2006/relationships" xmlns:p="http://schemas.openxmlformats.org/presentationml/2006/main">
  <p:tag name="DVSHAPEID" val="XdmHq0BQ1hpzXQZzFl9NZa"/>
</p:tagLst>
</file>

<file path=ppt/tags/tag96.xml><?xml version="1.0" encoding="utf-8"?>
<p:tagLst xmlns:a="http://schemas.openxmlformats.org/drawingml/2006/main" xmlns:r="http://schemas.openxmlformats.org/officeDocument/2006/relationships" xmlns:p="http://schemas.openxmlformats.org/presentationml/2006/main">
  <p:tag name="DVSHAPEID" val="DT3wRDPQI7iQcqObivc0XF"/>
</p:tagLst>
</file>

<file path=ppt/tags/tag97.xml><?xml version="1.0" encoding="utf-8"?>
<p:tagLst xmlns:a="http://schemas.openxmlformats.org/drawingml/2006/main" xmlns:r="http://schemas.openxmlformats.org/officeDocument/2006/relationships" xmlns:p="http://schemas.openxmlformats.org/presentationml/2006/main">
  <p:tag name="DVSHAPEID" val="4mzPbYz0efPNzsEU8Y1bzh"/>
</p:tagLst>
</file>

<file path=ppt/tags/tag98.xml><?xml version="1.0" encoding="utf-8"?>
<p:tagLst xmlns:a="http://schemas.openxmlformats.org/drawingml/2006/main" xmlns:r="http://schemas.openxmlformats.org/officeDocument/2006/relationships" xmlns:p="http://schemas.openxmlformats.org/presentationml/2006/main">
  <p:tag name="DVSHAPEID" val="h7EzKt2EAZdYPGW2rQgHT3"/>
</p:tagLst>
</file>

<file path=ppt/tags/tag99.xml><?xml version="1.0" encoding="utf-8"?>
<p:tagLst xmlns:a="http://schemas.openxmlformats.org/drawingml/2006/main" xmlns:r="http://schemas.openxmlformats.org/officeDocument/2006/relationships" xmlns:p="http://schemas.openxmlformats.org/presentationml/2006/main">
  <p:tag name="DVSHAPEID" val="1oQmxoneZL6N5saCe5YAEQ"/>
</p:tagLst>
</file>

<file path=ppt/theme/theme1.xml><?xml version="1.0" encoding="utf-8"?>
<a:theme xmlns:a="http://schemas.openxmlformats.org/drawingml/2006/main" name="CMUtheme">
  <a:themeElements>
    <a:clrScheme name="DBrumley201205 1">
      <a:dk1>
        <a:srgbClr val="000000"/>
      </a:dk1>
      <a:lt1>
        <a:srgbClr val="FFFFFF"/>
      </a:lt1>
      <a:dk2>
        <a:srgbClr val="990000"/>
      </a:dk2>
      <a:lt2>
        <a:srgbClr val="E3E1E1"/>
      </a:lt2>
      <a:accent1>
        <a:srgbClr val="990000"/>
      </a:accent1>
      <a:accent2>
        <a:srgbClr val="E47932"/>
      </a:accent2>
      <a:accent3>
        <a:srgbClr val="00709E"/>
      </a:accent3>
      <a:accent4>
        <a:srgbClr val="595A5A"/>
      </a:accent4>
      <a:accent5>
        <a:srgbClr val="009446"/>
      </a:accent5>
      <a:accent6>
        <a:srgbClr val="936241"/>
      </a:accent6>
      <a:hlink>
        <a:srgbClr val="0000FF"/>
      </a:hlink>
      <a:folHlink>
        <a:srgbClr val="80008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28575" cap="rnd" cmpd="sng">
          <a:noFill/>
          <a:prstDash val="solid"/>
          <a:miter lim="800000"/>
        </a:ln>
        <a:effectLst/>
      </a:spPr>
      <a:bodyPr wrap="square" lIns="0" tIns="0" rIns="0" bIns="0" rtlCol="0" anchor="ctr" anchorCtr="1">
        <a:noAutofit/>
      </a:bodyPr>
      <a:lstStyle>
        <a:defPPr algn="ctr">
          <a:defRPr sz="24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28575" cap="rnd" cmpd="sng">
          <a:solidFill>
            <a:schemeClr val="tx1"/>
          </a:solidFill>
          <a:miter lim="800000"/>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nchor="t" anchorCtr="0">
        <a:spAutoFit/>
      </a:bodyPr>
      <a:lstStyle>
        <a:defPPr>
          <a:defRPr sz="3200" dirty="0" smtClean="0"/>
        </a:defPPr>
      </a:lstStyle>
    </a:txDef>
  </a:objectDefaults>
  <a:extraClrSchemeLst/>
</a:theme>
</file>

<file path=ppt/theme/theme2.xml><?xml version="1.0" encoding="utf-8"?>
<a:theme xmlns:a="http://schemas.openxmlformats.org/drawingml/2006/main" name="template">
  <a:themeElements>
    <a:clrScheme name="DBrumley201205 1">
      <a:dk1>
        <a:srgbClr val="000000"/>
      </a:dk1>
      <a:lt1>
        <a:srgbClr val="FFFFFF"/>
      </a:lt1>
      <a:dk2>
        <a:srgbClr val="990000"/>
      </a:dk2>
      <a:lt2>
        <a:srgbClr val="E3E1E1"/>
      </a:lt2>
      <a:accent1>
        <a:srgbClr val="990000"/>
      </a:accent1>
      <a:accent2>
        <a:srgbClr val="E47932"/>
      </a:accent2>
      <a:accent3>
        <a:srgbClr val="00709E"/>
      </a:accent3>
      <a:accent4>
        <a:srgbClr val="595A5A"/>
      </a:accent4>
      <a:accent5>
        <a:srgbClr val="009446"/>
      </a:accent5>
      <a:accent6>
        <a:srgbClr val="936241"/>
      </a:accent6>
      <a:hlink>
        <a:srgbClr val="0000FF"/>
      </a:hlink>
      <a:folHlink>
        <a:srgbClr val="80008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wrap="square" lIns="0" tIns="0" rIns="0" bIns="0" rtlCol="0" anchor="ctr" anchorCtr="1">
        <a:noAutofit/>
      </a:bodyPr>
      <a:lstStyle>
        <a:defPPr algn="ctr">
          <a:defRPr sz="2400" dirty="0" smtClean="0">
            <a:solidFill>
              <a:schemeClr val="bg1"/>
            </a:solidFill>
          </a:defRPr>
        </a:defPPr>
      </a:lstStyle>
      <a:style>
        <a:lnRef idx="2">
          <a:schemeClr val="accent5">
            <a:shade val="50000"/>
          </a:schemeClr>
        </a:lnRef>
        <a:fillRef idx="1">
          <a:schemeClr val="accent5"/>
        </a:fillRef>
        <a:effectRef idx="0">
          <a:schemeClr val="accent5"/>
        </a:effectRef>
        <a:fontRef idx="minor">
          <a:schemeClr val="lt1"/>
        </a:fontRef>
      </a:style>
    </a:spDef>
    <a:lnDef>
      <a:spPr>
        <a:ln w="28575" cap="rnd" cmpd="sng">
          <a:solidFill>
            <a:schemeClr val="tx1"/>
          </a:solidFill>
          <a:miter lim="800000"/>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nchor="t" anchorCtr="0">
        <a:spAutoFit/>
      </a:bodyPr>
      <a:lstStyle>
        <a:defPPr>
          <a:defRPr sz="3200" dirty="0" smtClean="0"/>
        </a:defPPr>
      </a:lstStyle>
    </a:txDef>
  </a:objectDefaults>
  <a:extraClrSchemeLst/>
</a:theme>
</file>

<file path=ppt/theme/theme3.xml><?xml version="1.0" encoding="utf-8"?>
<a:theme xmlns:a="http://schemas.openxmlformats.org/drawingml/2006/main" name="1_template">
  <a:themeElements>
    <a:clrScheme name="DBrumley201205 1">
      <a:dk1>
        <a:srgbClr val="000000"/>
      </a:dk1>
      <a:lt1>
        <a:srgbClr val="FFFFFF"/>
      </a:lt1>
      <a:dk2>
        <a:srgbClr val="990000"/>
      </a:dk2>
      <a:lt2>
        <a:srgbClr val="E3E1E1"/>
      </a:lt2>
      <a:accent1>
        <a:srgbClr val="990000"/>
      </a:accent1>
      <a:accent2>
        <a:srgbClr val="E47932"/>
      </a:accent2>
      <a:accent3>
        <a:srgbClr val="00709E"/>
      </a:accent3>
      <a:accent4>
        <a:srgbClr val="595A5A"/>
      </a:accent4>
      <a:accent5>
        <a:srgbClr val="009446"/>
      </a:accent5>
      <a:accent6>
        <a:srgbClr val="936241"/>
      </a:accent6>
      <a:hlink>
        <a:srgbClr val="0000FF"/>
      </a:hlink>
      <a:folHlink>
        <a:srgbClr val="80008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wrap="square" lIns="0" tIns="0" rIns="0" bIns="0" rtlCol="0" anchor="ctr" anchorCtr="1">
        <a:noAutofit/>
      </a:bodyPr>
      <a:lstStyle>
        <a:defPPr algn="ctr">
          <a:defRPr sz="2400" dirty="0" smtClean="0">
            <a:solidFill>
              <a:schemeClr val="bg1"/>
            </a:solidFill>
          </a:defRPr>
        </a:defPPr>
      </a:lstStyle>
      <a:style>
        <a:lnRef idx="2">
          <a:schemeClr val="accent5">
            <a:shade val="50000"/>
          </a:schemeClr>
        </a:lnRef>
        <a:fillRef idx="1">
          <a:schemeClr val="accent5"/>
        </a:fillRef>
        <a:effectRef idx="0">
          <a:schemeClr val="accent5"/>
        </a:effectRef>
        <a:fontRef idx="minor">
          <a:schemeClr val="lt1"/>
        </a:fontRef>
      </a:style>
    </a:spDef>
    <a:lnDef>
      <a:spPr>
        <a:ln w="28575" cap="rnd" cmpd="sng">
          <a:solidFill>
            <a:schemeClr val="tx1"/>
          </a:solidFill>
          <a:miter lim="800000"/>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nchor="t" anchorCtr="0">
        <a:spAutoFit/>
      </a:bodyPr>
      <a:lstStyle>
        <a:defPPr>
          <a:defRPr sz="3200" dirty="0" smtClean="0"/>
        </a:defPPr>
      </a:lstStyle>
    </a:txDef>
  </a:objectDefaults>
  <a:extraClrSchemeLst/>
</a:theme>
</file>

<file path=ppt/theme/theme4.xml><?xml version="1.0" encoding="utf-8"?>
<a:theme xmlns:a="http://schemas.openxmlformats.org/drawingml/2006/main" name="2_template">
  <a:themeElements>
    <a:clrScheme name="DBrumley201205 1">
      <a:dk1>
        <a:srgbClr val="000000"/>
      </a:dk1>
      <a:lt1>
        <a:srgbClr val="FFFFFF"/>
      </a:lt1>
      <a:dk2>
        <a:srgbClr val="990000"/>
      </a:dk2>
      <a:lt2>
        <a:srgbClr val="E3E1E1"/>
      </a:lt2>
      <a:accent1>
        <a:srgbClr val="990000"/>
      </a:accent1>
      <a:accent2>
        <a:srgbClr val="E47932"/>
      </a:accent2>
      <a:accent3>
        <a:srgbClr val="00709E"/>
      </a:accent3>
      <a:accent4>
        <a:srgbClr val="595A5A"/>
      </a:accent4>
      <a:accent5>
        <a:srgbClr val="009446"/>
      </a:accent5>
      <a:accent6>
        <a:srgbClr val="936241"/>
      </a:accent6>
      <a:hlink>
        <a:srgbClr val="0000FF"/>
      </a:hlink>
      <a:folHlink>
        <a:srgbClr val="80008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wrap="square" lIns="0" tIns="0" rIns="0" bIns="0" rtlCol="0" anchor="ctr" anchorCtr="1">
        <a:noAutofit/>
      </a:bodyPr>
      <a:lstStyle>
        <a:defPPr algn="ctr">
          <a:defRPr sz="2400" dirty="0" smtClean="0">
            <a:solidFill>
              <a:schemeClr val="bg1"/>
            </a:solidFill>
          </a:defRPr>
        </a:defPPr>
      </a:lstStyle>
      <a:style>
        <a:lnRef idx="2">
          <a:schemeClr val="accent5">
            <a:shade val="50000"/>
          </a:schemeClr>
        </a:lnRef>
        <a:fillRef idx="1">
          <a:schemeClr val="accent5"/>
        </a:fillRef>
        <a:effectRef idx="0">
          <a:schemeClr val="accent5"/>
        </a:effectRef>
        <a:fontRef idx="minor">
          <a:schemeClr val="lt1"/>
        </a:fontRef>
      </a:style>
    </a:spDef>
    <a:lnDef>
      <a:spPr>
        <a:ln w="28575" cap="rnd" cmpd="sng">
          <a:solidFill>
            <a:schemeClr val="tx1"/>
          </a:solidFill>
          <a:miter lim="800000"/>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nchor="t" anchorCtr="0">
        <a:spAutoFit/>
      </a:bodyPr>
      <a:lstStyle>
        <a:defPPr>
          <a:defRPr sz="3200" dirty="0" smtClean="0"/>
        </a:defPPr>
      </a:lstStyle>
    </a:tx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CMUtheme</Template>
  <TotalTime>6992</TotalTime>
  <Words>3864</Words>
  <Application>Microsoft Office PowerPoint</Application>
  <PresentationFormat>On-screen Show (4:3)</PresentationFormat>
  <Paragraphs>821</Paragraphs>
  <Slides>83</Slides>
  <Notes>70</Notes>
  <HiddenSlides>6</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83</vt:i4>
      </vt:variant>
    </vt:vector>
  </HeadingPairs>
  <TitlesOfParts>
    <vt:vector size="97" baseType="lpstr">
      <vt:lpstr>Arial</vt:lpstr>
      <vt:lpstr>Calibri</vt:lpstr>
      <vt:lpstr>Cambria</vt:lpstr>
      <vt:lpstr>Consolas</vt:lpstr>
      <vt:lpstr>Courier 10 Pitch</vt:lpstr>
      <vt:lpstr>Courier New</vt:lpstr>
      <vt:lpstr>DejaVu Sans</vt:lpstr>
      <vt:lpstr>StarSymbol</vt:lpstr>
      <vt:lpstr>Times New Roman</vt:lpstr>
      <vt:lpstr>Wingdings</vt:lpstr>
      <vt:lpstr>CMUtheme</vt:lpstr>
      <vt:lpstr>template</vt:lpstr>
      <vt:lpstr>1_template</vt:lpstr>
      <vt:lpstr>2_template</vt:lpstr>
      <vt:lpstr>Static Analysis of Mobile Apps  for Security and Privacy</vt:lpstr>
      <vt:lpstr>Mobile Devices are Ubiquitous</vt:lpstr>
      <vt:lpstr>Mobile Apps – A Success Story</vt:lpstr>
      <vt:lpstr>Are All Apps Good?</vt:lpstr>
      <vt:lpstr>Detecting Bad Apps</vt:lpstr>
      <vt:lpstr>PowerPoint Presentation</vt:lpstr>
      <vt:lpstr>Security Properties</vt:lpstr>
      <vt:lpstr>Challenge – Software</vt:lpstr>
      <vt:lpstr>Overview</vt:lpstr>
      <vt:lpstr>Mobile Applications on iOS [NDSS’11]</vt:lpstr>
      <vt:lpstr>Research Goals</vt:lpstr>
      <vt:lpstr>Plan of Action</vt:lpstr>
      <vt:lpstr>PiOS – System Overview</vt:lpstr>
      <vt:lpstr>How To ...</vt:lpstr>
      <vt:lpstr>Static Analysis of iOS Apps</vt:lpstr>
      <vt:lpstr>Background – iOS &amp; DRM</vt:lpstr>
      <vt:lpstr>Background – Static Analysis</vt:lpstr>
      <vt:lpstr>Basic Block</vt:lpstr>
      <vt:lpstr>Control Flow Graph (CFG)</vt:lpstr>
      <vt:lpstr>CFG – Example</vt:lpstr>
      <vt:lpstr>Call Graph</vt:lpstr>
      <vt:lpstr>Super Control Flow Graph</vt:lpstr>
      <vt:lpstr>PiOS – Static Analysis</vt:lpstr>
      <vt:lpstr>Running Example (Tank Wars)</vt:lpstr>
      <vt:lpstr>Static Analysis of iOS Apps</vt:lpstr>
      <vt:lpstr>Extract Super CFG</vt:lpstr>
      <vt:lpstr>PiOS – Analysis</vt:lpstr>
      <vt:lpstr>objc_msgSend Dynamic Dispatch Function</vt:lpstr>
      <vt:lpstr>PiOS – Analysis (Super CFG)</vt:lpstr>
      <vt:lpstr>objc_msgSend Example</vt:lpstr>
      <vt:lpstr>PiOS – Analysis (Super CFG)</vt:lpstr>
      <vt:lpstr>PiOS – Analysis (Class Hierarchy)</vt:lpstr>
      <vt:lpstr>PiOS – Analysis (Super CFG)</vt:lpstr>
      <vt:lpstr>Identify Sources and Sinks</vt:lpstr>
      <vt:lpstr>PiOS – Finding Privacy Leaks</vt:lpstr>
      <vt:lpstr>Dataflow Analysis</vt:lpstr>
      <vt:lpstr>Data-Flow to Model Security Properties</vt:lpstr>
      <vt:lpstr>PiOS – Evaluation</vt:lpstr>
      <vt:lpstr>Advertisement Libraries</vt:lpstr>
      <vt:lpstr>PiOS – Evaluation: Leaked Data</vt:lpstr>
      <vt:lpstr>PiOS – Evaluation: Case Studies</vt:lpstr>
      <vt:lpstr>Impact in Popular Media</vt:lpstr>
      <vt:lpstr>Overview</vt:lpstr>
      <vt:lpstr>Attacks on Mobile Software</vt:lpstr>
      <vt:lpstr>Control Flow Attacks</vt:lpstr>
      <vt:lpstr>Control Flow Integrity [Abadi’05]</vt:lpstr>
      <vt:lpstr>Control Flow Integrity</vt:lpstr>
      <vt:lpstr>MoCFI – Static Analysis [NDSS'12]</vt:lpstr>
      <vt:lpstr>MoCFI – Dynamic Enforcement</vt:lpstr>
      <vt:lpstr>Overview</vt:lpstr>
      <vt:lpstr>Security Properties</vt:lpstr>
      <vt:lpstr>Detecting Crypto Misuse</vt:lpstr>
      <vt:lpstr>Block Cipher Modes (ECB)</vt:lpstr>
      <vt:lpstr>Block Cipher Modes (ECB)</vt:lpstr>
      <vt:lpstr>Block Cipher Modes (CBC)</vt:lpstr>
      <vt:lpstr>Block Cipher Modes (CBC)</vt:lpstr>
      <vt:lpstr>Crypto APIs in Android</vt:lpstr>
      <vt:lpstr>Commonly Used Crypto Primitives</vt:lpstr>
      <vt:lpstr>Common Rules</vt:lpstr>
      <vt:lpstr>Cryptolint</vt:lpstr>
      <vt:lpstr>Static Program Slicing [Weiser ‘81]</vt:lpstr>
      <vt:lpstr>How to use Crypto in Android</vt:lpstr>
      <vt:lpstr>Rule 1: Thou Shalt Not Use ECB</vt:lpstr>
      <vt:lpstr>Rule 2: Thou Shall Use Random IVs</vt:lpstr>
      <vt:lpstr>Rule 3: Thou Shalt Not Use Static Symmetric Encryption Keys</vt:lpstr>
      <vt:lpstr>Password Based Encryption</vt:lpstr>
      <vt:lpstr>Rule 4: Thou Shalt Not Use Constant Salts for Password Based Encryption</vt:lpstr>
      <vt:lpstr>Rule 5: Thou Shalt Not Use Small Iteration Counts for PBE</vt:lpstr>
      <vt:lpstr>Rule 6: Thou Shalt not Seed SecureRandom() With Static Values</vt:lpstr>
      <vt:lpstr>Evaluation</vt:lpstr>
      <vt:lpstr>Evaluation</vt:lpstr>
      <vt:lpstr>Password Manager (2010)</vt:lpstr>
      <vt:lpstr>Password Manager (+6 days)</vt:lpstr>
      <vt:lpstr>Password Manager (+2yrs, 5mo)</vt:lpstr>
      <vt:lpstr>Password Manager (key)</vt:lpstr>
      <vt:lpstr>How Do Developers Learn Crypto?</vt:lpstr>
      <vt:lpstr>PowerPoint Presentation</vt:lpstr>
      <vt:lpstr>PowerPoint Presentation</vt:lpstr>
      <vt:lpstr>Crypto in Apple iOS</vt:lpstr>
      <vt:lpstr>PowerPoint Presentation</vt:lpstr>
      <vt:lpstr>Overview</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Malware Analysis on Mobile and Commodity Computing Platforms</dc:title>
  <dc:creator>Jonathan Burket</dc:creator>
  <cp:lastModifiedBy>Jonathan Burket</cp:lastModifiedBy>
  <cp:revision>311</cp:revision>
  <cp:lastPrinted>2012-03-04T23:40:11Z</cp:lastPrinted>
  <dcterms:created xsi:type="dcterms:W3CDTF">2012-03-02T01:43:10Z</dcterms:created>
  <dcterms:modified xsi:type="dcterms:W3CDTF">2013-11-17T05:26:41Z</dcterms:modified>
</cp:coreProperties>
</file>