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6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 id="2147483700" r:id="rId4"/>
  </p:sldMasterIdLst>
  <p:notesMasterIdLst>
    <p:notesMasterId r:id="rId83"/>
  </p:notesMasterIdLst>
  <p:handoutMasterIdLst>
    <p:handoutMasterId r:id="rId84"/>
  </p:handoutMasterIdLst>
  <p:sldIdLst>
    <p:sldId id="835" r:id="rId5"/>
    <p:sldId id="836" r:id="rId6"/>
    <p:sldId id="858" r:id="rId7"/>
    <p:sldId id="837" r:id="rId8"/>
    <p:sldId id="859" r:id="rId9"/>
    <p:sldId id="838" r:id="rId10"/>
    <p:sldId id="839" r:id="rId11"/>
    <p:sldId id="840" r:id="rId12"/>
    <p:sldId id="841" r:id="rId13"/>
    <p:sldId id="846" r:id="rId14"/>
    <p:sldId id="842" r:id="rId15"/>
    <p:sldId id="843" r:id="rId16"/>
    <p:sldId id="844" r:id="rId17"/>
    <p:sldId id="848" r:id="rId18"/>
    <p:sldId id="882" r:id="rId19"/>
    <p:sldId id="850" r:id="rId20"/>
    <p:sldId id="852" r:id="rId21"/>
    <p:sldId id="853" r:id="rId22"/>
    <p:sldId id="854" r:id="rId23"/>
    <p:sldId id="883" r:id="rId24"/>
    <p:sldId id="884" r:id="rId25"/>
    <p:sldId id="885" r:id="rId26"/>
    <p:sldId id="886" r:id="rId27"/>
    <p:sldId id="887" r:id="rId28"/>
    <p:sldId id="888" r:id="rId29"/>
    <p:sldId id="889" r:id="rId30"/>
    <p:sldId id="890" r:id="rId31"/>
    <p:sldId id="898" r:id="rId32"/>
    <p:sldId id="899" r:id="rId33"/>
    <p:sldId id="900" r:id="rId34"/>
    <p:sldId id="901" r:id="rId35"/>
    <p:sldId id="902" r:id="rId36"/>
    <p:sldId id="903" r:id="rId37"/>
    <p:sldId id="904" r:id="rId38"/>
    <p:sldId id="905" r:id="rId39"/>
    <p:sldId id="906" r:id="rId40"/>
    <p:sldId id="907" r:id="rId41"/>
    <p:sldId id="908" r:id="rId42"/>
    <p:sldId id="909" r:id="rId43"/>
    <p:sldId id="910" r:id="rId44"/>
    <p:sldId id="911" r:id="rId45"/>
    <p:sldId id="912" r:id="rId46"/>
    <p:sldId id="913" r:id="rId47"/>
    <p:sldId id="914" r:id="rId48"/>
    <p:sldId id="915" r:id="rId49"/>
    <p:sldId id="916" r:id="rId50"/>
    <p:sldId id="934" r:id="rId51"/>
    <p:sldId id="949" r:id="rId52"/>
    <p:sldId id="935" r:id="rId53"/>
    <p:sldId id="950" r:id="rId54"/>
    <p:sldId id="937" r:id="rId55"/>
    <p:sldId id="938" r:id="rId56"/>
    <p:sldId id="936" r:id="rId57"/>
    <p:sldId id="939" r:id="rId58"/>
    <p:sldId id="940" r:id="rId59"/>
    <p:sldId id="941" r:id="rId60"/>
    <p:sldId id="917" r:id="rId61"/>
    <p:sldId id="918" r:id="rId62"/>
    <p:sldId id="919" r:id="rId63"/>
    <p:sldId id="921" r:id="rId64"/>
    <p:sldId id="922" r:id="rId65"/>
    <p:sldId id="923" r:id="rId66"/>
    <p:sldId id="927" r:id="rId67"/>
    <p:sldId id="928" r:id="rId68"/>
    <p:sldId id="929" r:id="rId69"/>
    <p:sldId id="930" r:id="rId70"/>
    <p:sldId id="931" r:id="rId71"/>
    <p:sldId id="932" r:id="rId72"/>
    <p:sldId id="933" r:id="rId73"/>
    <p:sldId id="268" r:id="rId74"/>
    <p:sldId id="387" r:id="rId75"/>
    <p:sldId id="942" r:id="rId76"/>
    <p:sldId id="943" r:id="rId77"/>
    <p:sldId id="944" r:id="rId78"/>
    <p:sldId id="945" r:id="rId79"/>
    <p:sldId id="946" r:id="rId80"/>
    <p:sldId id="947" r:id="rId81"/>
    <p:sldId id="948"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EE1610-0505-CA4A-BCC7-AA58FD6B1707}">
          <p14:sldIdLst>
            <p14:sldId id="835"/>
            <p14:sldId id="836"/>
            <p14:sldId id="858"/>
            <p14:sldId id="837"/>
            <p14:sldId id="859"/>
          </p14:sldIdLst>
        </p14:section>
        <p14:section name="Trust" id="{02026F50-AA38-F247-8939-78F1A2CDEB68}">
          <p14:sldIdLst>
            <p14:sldId id="838"/>
            <p14:sldId id="839"/>
            <p14:sldId id="840"/>
            <p14:sldId id="841"/>
            <p14:sldId id="846"/>
            <p14:sldId id="842"/>
            <p14:sldId id="843"/>
            <p14:sldId id="844"/>
            <p14:sldId id="848"/>
            <p14:sldId id="882"/>
            <p14:sldId id="850"/>
            <p14:sldId id="852"/>
            <p14:sldId id="853"/>
            <p14:sldId id="854"/>
          </p14:sldIdLst>
        </p14:section>
        <p14:section name="Course Outline" id="{EAAEE847-CAC1-A147-BC32-6FC128581EC8}">
          <p14:sldIdLst>
            <p14:sldId id="883"/>
            <p14:sldId id="884"/>
            <p14:sldId id="885"/>
            <p14:sldId id="886"/>
            <p14:sldId id="887"/>
            <p14:sldId id="888"/>
            <p14:sldId id="889"/>
            <p14:sldId id="890"/>
            <p14:sldId id="898"/>
            <p14:sldId id="899"/>
            <p14:sldId id="900"/>
            <p14:sldId id="901"/>
            <p14:sldId id="902"/>
            <p14:sldId id="903"/>
            <p14:sldId id="904"/>
            <p14:sldId id="905"/>
            <p14:sldId id="906"/>
            <p14:sldId id="907"/>
            <p14:sldId id="908"/>
            <p14:sldId id="909"/>
            <p14:sldId id="910"/>
            <p14:sldId id="911"/>
            <p14:sldId id="912"/>
            <p14:sldId id="913"/>
            <p14:sldId id="914"/>
          </p14:sldIdLst>
        </p14:section>
        <p14:section name="Mechanics" id="{5C8829EA-6A8B-7B4D-9139-4E1E191B65ED}">
          <p14:sldIdLst>
            <p14:sldId id="915"/>
            <p14:sldId id="916"/>
            <p14:sldId id="934"/>
            <p14:sldId id="949"/>
            <p14:sldId id="935"/>
            <p14:sldId id="950"/>
            <p14:sldId id="937"/>
            <p14:sldId id="938"/>
            <p14:sldId id="936"/>
            <p14:sldId id="939"/>
            <p14:sldId id="940"/>
            <p14:sldId id="941"/>
            <p14:sldId id="917"/>
            <p14:sldId id="918"/>
            <p14:sldId id="919"/>
          </p14:sldIdLst>
        </p14:section>
        <p14:section name="CTF" id="{4AFDDFD3-47D4-0E49-8E86-B896A0A470D9}">
          <p14:sldIdLst>
            <p14:sldId id="921"/>
            <p14:sldId id="922"/>
            <p14:sldId id="923"/>
            <p14:sldId id="927"/>
            <p14:sldId id="928"/>
            <p14:sldId id="929"/>
            <p14:sldId id="930"/>
            <p14:sldId id="931"/>
            <p14:sldId id="932"/>
            <p14:sldId id="933"/>
          </p14:sldIdLst>
        </p14:section>
        <p14:section name="Conclusion" id="{FAD998B4-7667-8F40-A1A8-42BF6A185D67}">
          <p14:sldIdLst>
            <p14:sldId id="268"/>
            <p14:sldId id="387"/>
            <p14:sldId id="942"/>
            <p14:sldId id="943"/>
            <p14:sldId id="944"/>
            <p14:sldId id="945"/>
            <p14:sldId id="946"/>
            <p14:sldId id="947"/>
            <p14:sldId id="948"/>
          </p14:sldIdLst>
        </p14:section>
      </p14:sectionLst>
    </p:ext>
    <p:ext uri="{EFAFB233-063F-42B5-8137-9DF3F51BA10A}">
      <p15:sldGuideLst xmlns:p15="http://schemas.microsoft.com/office/powerpoint/2012/main">
        <p15:guide id="1" orient="horz" pos="2880">
          <p15:clr>
            <a:srgbClr val="A4A3A4"/>
          </p15:clr>
        </p15:guide>
        <p15:guide id="2" orient="horz" pos="1392">
          <p15:clr>
            <a:srgbClr val="A4A3A4"/>
          </p15:clr>
        </p15:guide>
        <p15:guide id="3" pos="3840">
          <p15:clr>
            <a:srgbClr val="A4A3A4"/>
          </p15:clr>
        </p15:guide>
        <p15:guide id="4" pos="19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rick Woo" initials="ma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C5C8B"/>
    <a:srgbClr val="FF3300"/>
    <a:srgbClr val="0000FF"/>
    <a:srgbClr val="FF0000"/>
    <a:srgbClr val="0080FF"/>
    <a:srgbClr val="3F5842"/>
    <a:srgbClr val="595A5A"/>
    <a:srgbClr val="A32D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1791" autoAdjust="0"/>
  </p:normalViewPr>
  <p:slideViewPr>
    <p:cSldViewPr snapToObjects="1">
      <p:cViewPr varScale="1">
        <p:scale>
          <a:sx n="67" d="100"/>
          <a:sy n="67" d="100"/>
        </p:scale>
        <p:origin x="1280" y="48"/>
      </p:cViewPr>
      <p:guideLst>
        <p:guide orient="horz" pos="2880"/>
        <p:guide orient="horz" pos="1392"/>
        <p:guide pos="3840"/>
        <p:guide pos="19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0" d="100"/>
          <a:sy n="90" d="100"/>
        </p:scale>
        <p:origin x="-34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81C90-955A-E944-AB32-466E55900D6A}" type="datetime1">
              <a:rPr lang="en-US" smtClean="0"/>
              <a:t>8/26/2013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F8D97-067E-974E-BD5D-FA8C0988A610}" type="slidenum">
              <a:rPr lang="en-US" smtClean="0"/>
              <a:t>‹#›</a:t>
            </a:fld>
            <a:endParaRPr lang="en-US"/>
          </a:p>
        </p:txBody>
      </p:sp>
    </p:spTree>
    <p:extLst>
      <p:ext uri="{BB962C8B-B14F-4D97-AF65-F5344CB8AC3E}">
        <p14:creationId xmlns:p14="http://schemas.microsoft.com/office/powerpoint/2010/main" val="259509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EA11A-7C1A-F544-A99B-661F38A45889}" type="datetime1">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5A8A3-9FBB-431D-AAA8-BEEA360F5701}" type="slidenum">
              <a:rPr lang="en-US" smtClean="0"/>
              <a:t>‹#›</a:t>
            </a:fld>
            <a:endParaRPr lang="en-US"/>
          </a:p>
        </p:txBody>
      </p:sp>
    </p:spTree>
    <p:extLst>
      <p:ext uri="{BB962C8B-B14F-4D97-AF65-F5344CB8AC3E}">
        <p14:creationId xmlns:p14="http://schemas.microsoft.com/office/powerpoint/2010/main" val="32917664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a:t>
            </a:fld>
            <a:endParaRPr lang="en-US"/>
          </a:p>
        </p:txBody>
      </p:sp>
    </p:spTree>
    <p:extLst>
      <p:ext uri="{BB962C8B-B14F-4D97-AF65-F5344CB8AC3E}">
        <p14:creationId xmlns:p14="http://schemas.microsoft.com/office/powerpoint/2010/main" val="35440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70</a:t>
            </a:fld>
            <a:endParaRPr lang="en-US"/>
          </a:p>
        </p:txBody>
      </p:sp>
    </p:spTree>
    <p:extLst>
      <p:ext uri="{BB962C8B-B14F-4D97-AF65-F5344CB8AC3E}">
        <p14:creationId xmlns:p14="http://schemas.microsoft.com/office/powerpoint/2010/main" val="254873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08892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88746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best software developer</a:t>
            </a:r>
            <a:r>
              <a:rPr lang="en-US" baseline="0" dirty="0" smtClean="0"/>
              <a:t> may be a hacker.  How do you know you can trust software?  This is a multi-faceted question, ranging from “do I think it’s ridiculously vulnerable”, to “did an insider systematically place back doors in places I may not even look”. </a:t>
            </a:r>
          </a:p>
          <a:p>
            <a:endParaRPr lang="en-US" baseline="0" dirty="0" smtClean="0"/>
          </a:p>
          <a:p>
            <a:r>
              <a:rPr lang="en-US" baseline="0" dirty="0" smtClean="0"/>
              <a:t>The goal of this class is breadth: to understand a little bit about a lot of software security techniques. We want to avoid, however, knowing so little that we can’t make good </a:t>
            </a:r>
            <a:r>
              <a:rPr lang="en-US" baseline="0" dirty="0" err="1" smtClean="0"/>
              <a:t>judgements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11</a:t>
            </a:fld>
            <a:endParaRPr lang="en-US"/>
          </a:p>
        </p:txBody>
      </p:sp>
    </p:spTree>
    <p:extLst>
      <p:ext uri="{BB962C8B-B14F-4D97-AF65-F5344CB8AC3E}">
        <p14:creationId xmlns:p14="http://schemas.microsoft.com/office/powerpoint/2010/main" val="231870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good intentions, there are a wealth of rules for “writing” secure software. One of the goals of software security is to make it harder to shoot yourself in the foot. In essence, we want “the system” to make it harder to shoot yourself in the foot (instead of requiring the developer to always follow sometimes tricky rules.)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13</a:t>
            </a:fld>
            <a:endParaRPr lang="en-US"/>
          </a:p>
        </p:txBody>
      </p:sp>
    </p:spTree>
    <p:extLst>
      <p:ext uri="{BB962C8B-B14F-4D97-AF65-F5344CB8AC3E}">
        <p14:creationId xmlns:p14="http://schemas.microsoft.com/office/powerpoint/2010/main" val="200011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Naively,</a:t>
            </a:r>
            <a:r>
              <a:rPr lang="en-US" baseline="0" dirty="0" smtClean="0"/>
              <a:t> router security is in the domain of network security. This isn’t completely true. Routers run software, and are an attack target. For example, the CISCO IOS is considered a high-value target for penetration because it allows one control of the network. </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71867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shows a </a:t>
            </a:r>
            <a:r>
              <a:rPr lang="en-US" dirty="0" err="1" smtClean="0"/>
              <a:t>trimble</a:t>
            </a:r>
            <a:r>
              <a:rPr lang="en-US" dirty="0" smtClean="0"/>
              <a:t> GPS, a high-end receiver used in cyber-physical systems. Some may think of GPS as just a navigation device. Not so.  GPS is used in cyber-physical</a:t>
            </a:r>
            <a:r>
              <a:rPr lang="en-US" baseline="0" dirty="0" smtClean="0"/>
              <a:t> systems for accurate position and timing information.  Basically, they provide access to an atomic clock --- something needed in most high-precision CPS systems.  These devices run server software servers.  The message is that CPS systems run a software stack, and are vulnerable to software security issues just like anything else.</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99896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a:t>
            </a:r>
            <a:r>
              <a:rPr lang="en-US" baseline="0" dirty="0" smtClean="0"/>
              <a:t> security isn’t just about applications running on a mac or pc. It’s about security in embedded devices such as GPS systems. It’s about software in routers that ensure network security. It’s about security of cryptographic protocols. </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53724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21</a:t>
            </a:fld>
            <a:endParaRPr lang="en-US"/>
          </a:p>
        </p:txBody>
      </p:sp>
    </p:spTree>
    <p:extLst>
      <p:ext uri="{BB962C8B-B14F-4D97-AF65-F5344CB8AC3E}">
        <p14:creationId xmlns:p14="http://schemas.microsoft.com/office/powerpoint/2010/main" val="416771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3111576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2.xml"/><Relationship Id="rId5" Type="http://schemas.openxmlformats.org/officeDocument/2006/relationships/tags" Target="../tags/tag80.xml"/><Relationship Id="rId4"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Master" Target="../slideMasters/slideMaster2.xml"/><Relationship Id="rId5" Type="http://schemas.openxmlformats.org/officeDocument/2006/relationships/tags" Target="../tags/tag85.xml"/><Relationship Id="rId4" Type="http://schemas.openxmlformats.org/officeDocument/2006/relationships/tags" Target="../tags/tag8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2.xml"/><Relationship Id="rId5" Type="http://schemas.openxmlformats.org/officeDocument/2006/relationships/tags" Target="../tags/tag90.xml"/><Relationship Id="rId4" Type="http://schemas.openxmlformats.org/officeDocument/2006/relationships/tags" Target="../tags/tag8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3.xml"/><Relationship Id="rId5" Type="http://schemas.openxmlformats.org/officeDocument/2006/relationships/tags" Target="../tags/tag140.xml"/><Relationship Id="rId4" Type="http://schemas.openxmlformats.org/officeDocument/2006/relationships/tags" Target="../tags/tag13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3.xml"/><Relationship Id="rId5" Type="http://schemas.openxmlformats.org/officeDocument/2006/relationships/tags" Target="../tags/tag145.xml"/><Relationship Id="rId4" Type="http://schemas.openxmlformats.org/officeDocument/2006/relationships/tags" Target="../tags/tag14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Master" Target="../slideMasters/slideMaster3.xml"/><Relationship Id="rId5" Type="http://schemas.openxmlformats.org/officeDocument/2006/relationships/tags" Target="../tags/tag150.xml"/><Relationship Id="rId4" Type="http://schemas.openxmlformats.org/officeDocument/2006/relationships/tags" Target="../tags/tag14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3.xml"/><Relationship Id="rId5" Type="http://schemas.openxmlformats.org/officeDocument/2006/relationships/tags" Target="../tags/tag155.xml"/><Relationship Id="rId4" Type="http://schemas.openxmlformats.org/officeDocument/2006/relationships/tags" Target="../tags/tag15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slideMaster" Target="../slideMasters/slideMaster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Master" Target="../slideMasters/slideMaster3.xml"/><Relationship Id="rId4" Type="http://schemas.openxmlformats.org/officeDocument/2006/relationships/tags" Target="../tags/tag17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slideMaster" Target="../slideMasters/slideMaster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slideMaster" Target="../slideMasters/slideMaster3.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Master" Target="../slideMasters/slideMaster3.xml"/><Relationship Id="rId5" Type="http://schemas.openxmlformats.org/officeDocument/2006/relationships/tags" Target="../tags/tag193.xml"/><Relationship Id="rId4" Type="http://schemas.openxmlformats.org/officeDocument/2006/relationships/tags" Target="../tags/tag19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Master" Target="../slideMasters/slideMaster3.xml"/><Relationship Id="rId5" Type="http://schemas.openxmlformats.org/officeDocument/2006/relationships/tags" Target="../tags/tag198.xml"/><Relationship Id="rId4" Type="http://schemas.openxmlformats.org/officeDocument/2006/relationships/tags" Target="../tags/tag19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Master" Target="../slideMasters/slideMaster4.xml"/><Relationship Id="rId5" Type="http://schemas.openxmlformats.org/officeDocument/2006/relationships/tags" Target="../tags/tag208.xml"/><Relationship Id="rId4" Type="http://schemas.openxmlformats.org/officeDocument/2006/relationships/tags" Target="../tags/tag20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Master" Target="../slideMasters/slideMaster4.xml"/><Relationship Id="rId5" Type="http://schemas.openxmlformats.org/officeDocument/2006/relationships/tags" Target="../tags/tag213.xml"/><Relationship Id="rId4" Type="http://schemas.openxmlformats.org/officeDocument/2006/relationships/tags" Target="../tags/tag2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Master" Target="../slideMasters/slideMaster4.xml"/><Relationship Id="rId5" Type="http://schemas.openxmlformats.org/officeDocument/2006/relationships/tags" Target="../tags/tag218.xml"/><Relationship Id="rId4" Type="http://schemas.openxmlformats.org/officeDocument/2006/relationships/tags" Target="../tags/tag21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Master" Target="../slideMasters/slideMaster4.xml"/><Relationship Id="rId5" Type="http://schemas.openxmlformats.org/officeDocument/2006/relationships/tags" Target="../tags/tag223.xml"/><Relationship Id="rId4" Type="http://schemas.openxmlformats.org/officeDocument/2006/relationships/tags" Target="../tags/tag22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slideMaster" Target="../slideMasters/slideMaster4.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37.xml"/><Relationship Id="rId3" Type="http://schemas.openxmlformats.org/officeDocument/2006/relationships/tags" Target="../tags/tag232.xml"/><Relationship Id="rId7" Type="http://schemas.openxmlformats.org/officeDocument/2006/relationships/tags" Target="../tags/tag236.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9"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Master" Target="../slideMasters/slideMaster4.xml"/><Relationship Id="rId4" Type="http://schemas.openxmlformats.org/officeDocument/2006/relationships/tags" Target="../tags/tag2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slideMaster" Target="../slideMasters/slideMaster4.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slideMaster" Target="../slideMasters/slideMaster4.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4.xml"/><Relationship Id="rId5" Type="http://schemas.openxmlformats.org/officeDocument/2006/relationships/tags" Target="../tags/tag261.xml"/><Relationship Id="rId4" Type="http://schemas.openxmlformats.org/officeDocument/2006/relationships/tags" Target="../tags/tag260.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Master" Target="../slideMasters/slideMaster4.xml"/><Relationship Id="rId5" Type="http://schemas.openxmlformats.org/officeDocument/2006/relationships/tags" Target="../tags/tag266.xml"/><Relationship Id="rId4" Type="http://schemas.openxmlformats.org/officeDocument/2006/relationships/tags" Target="../tags/tag26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A99170D3-89C4-BB42-836D-D925400CC7A3}"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4657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C1F5B7F-F702-E24B-B97E-863D4E495E13}" type="datetime1">
              <a:rPr lang="en-US" smtClean="0"/>
              <a:t>8/26/2013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A9756D6-8139-C44F-931B-372F152FA7C2}"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2DE4327B-086F-C14D-B06F-CE57E273F375}"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D3BD3B-C321-3747-A281-298A36F52409}" type="datetime1">
              <a:rPr lang="en-US" smtClean="0"/>
              <a:t>8/26/2013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pPr/>
              <a:t>‹#›</a:t>
            </a:fld>
            <a:endParaRPr lang="en-GB"/>
          </a:p>
        </p:txBody>
      </p:sp>
    </p:spTree>
    <p:extLst>
      <p:ext uri="{BB962C8B-B14F-4D97-AF65-F5344CB8AC3E}">
        <p14:creationId xmlns:p14="http://schemas.microsoft.com/office/powerpoint/2010/main" val="1727356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4AE2781C-3131-644C-A39B-D48D3831D8A0}"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4547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1F6D2F80-B2E2-DA48-A73C-8D27FCE09A18}"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83858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31D4F3BA-FDB9-9844-AF5C-ADFACC0D4005}"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9726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E0E002D3-7C23-4642-A76C-F8FD5DFDDF35}"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57988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8FBB8268-9344-2349-A92C-564C30E780EB}" type="datetime1">
              <a:rPr lang="en-US" smtClean="0">
                <a:solidFill>
                  <a:srgbClr val="009446"/>
                </a:solidFill>
              </a:rPr>
              <a:pPr/>
              <a:t>8/26/2013</a:t>
            </a:fld>
            <a:endParaRPr lang="en-US" dirty="0">
              <a:solidFill>
                <a:srgbClr val="009446"/>
              </a:solidFill>
            </a:endParaRPr>
          </a:p>
        </p:txBody>
      </p:sp>
      <p:sp>
        <p:nvSpPr>
          <p:cNvPr id="9" name="Footer Placeholder 8"/>
          <p:cNvSpPr>
            <a:spLocks noGrp="1"/>
          </p:cNvSpPr>
          <p:nvPr>
            <p:ph type="ftr" sz="quarter" idx="11"/>
          </p:nvPr>
        </p:nvSpPr>
        <p:spPr/>
        <p:txBody>
          <a:bodyPr/>
          <a:lstStyle/>
          <a:p>
            <a:endParaRPr lang="en-US" dirty="0">
              <a:solidFill>
                <a:srgbClr val="009446"/>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49534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07C43026-A2E2-CB41-9B00-FB650AB62B47}" type="datetime1">
              <a:rPr lang="en-US" smtClean="0">
                <a:solidFill>
                  <a:srgbClr val="009446"/>
                </a:solidFill>
              </a:rPr>
              <a:pPr/>
              <a:t>8/26/2013</a:t>
            </a:fld>
            <a:endParaRPr lang="en-US">
              <a:solidFill>
                <a:srgbClr val="009446"/>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9446"/>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8840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5DD7A3CB-B31F-F44D-BE5E-9BB9DAE334F7}"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894157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6A51808E-B86A-3049-9E73-66230804105F}" type="datetime1">
              <a:rPr lang="en-US" smtClean="0">
                <a:solidFill>
                  <a:srgbClr val="009446"/>
                </a:solidFill>
              </a:rPr>
              <a:pPr/>
              <a:t>8/26/2013</a:t>
            </a:fld>
            <a:endParaRPr lang="en-US">
              <a:solidFill>
                <a:srgbClr val="009446"/>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9446"/>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415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FC2AE5A6-8A00-9D4F-8BFC-81445E065A10}" type="datetime1">
              <a:rPr lang="en-US" smtClean="0">
                <a:solidFill>
                  <a:srgbClr val="009446"/>
                </a:solidFill>
              </a:rPr>
              <a:pPr/>
              <a:t>8/26/2013</a:t>
            </a:fld>
            <a:endParaRPr lang="en-US">
              <a:solidFill>
                <a:srgbClr val="009446"/>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9446"/>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494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90BF4048-B1EC-004A-A42E-7CFEC5F95F2B}"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733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6B3EA1C3-66FE-B146-B8CD-D12359AFFB12}"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711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E4F9789-9E7B-9445-BA18-928DDAC33B10}"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327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04ABFA97-EBAF-9D4A-9845-F2CD0727B02A}"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98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84229E7C-BD27-4B4D-8BBC-4AE3CCEE063B}"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24673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rgbClr val="990000"/>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8642D0D6-69CF-7944-9975-E5CFB429BB18}"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8113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04C82752-5322-DC4A-BD34-DC6777107AE3}"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1741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7F502BCD-93A8-FB45-BDD5-B1D4FB715CFD}"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295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842061-E09A-C64F-AC91-6B22DD773FB7}"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4"/>
            </p:custDataLst>
          </p:nvPr>
        </p:nvSpPr>
        <p:spPr/>
        <p:txBody>
          <a:bodyPr/>
          <a:lstStyle/>
          <a:p>
            <a:fld id="{179BB7A4-9977-7E4D-8491-5A26BD004E0E}"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30648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BBAA5582-B2C9-0D48-A89E-A7CD3FF44859}" type="datetime1">
              <a:rPr lang="en-US" smtClean="0">
                <a:solidFill>
                  <a:srgbClr val="009446"/>
                </a:solidFill>
              </a:rPr>
              <a:pPr/>
              <a:t>8/26/2013</a:t>
            </a:fld>
            <a:endParaRPr lang="en-US">
              <a:solidFill>
                <a:srgbClr val="009446"/>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9446"/>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53619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590C433A-918B-E84B-B8EB-EA330A7D580C}" type="datetime1">
              <a:rPr lang="en-US" smtClean="0">
                <a:solidFill>
                  <a:srgbClr val="009446"/>
                </a:solidFill>
              </a:rPr>
              <a:pPr/>
              <a:t>8/26/2013</a:t>
            </a:fld>
            <a:endParaRPr lang="en-US">
              <a:solidFill>
                <a:srgbClr val="009446"/>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9446"/>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270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356D1A58-A7C2-DB4F-AD74-FE86D12664C4}" type="datetime1">
              <a:rPr lang="en-US" smtClean="0">
                <a:solidFill>
                  <a:srgbClr val="009446"/>
                </a:solidFill>
              </a:rPr>
              <a:pPr/>
              <a:t>8/26/2013</a:t>
            </a:fld>
            <a:endParaRPr lang="en-US">
              <a:solidFill>
                <a:srgbClr val="009446"/>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9446"/>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5933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BAA1C655-26EB-6D49-8537-F2FBB8448130}"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241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83AF592-FEA4-C64E-A20B-381D7A26F543}"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4455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553FF61A-A842-1D43-85CA-5B6F082C664D}"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21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5FE25BF-71F4-E94B-9815-4EBD0C33B6D3}"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292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6"/>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8E7656D2-50BC-F54E-A619-B32B72C2FC75}"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467565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rgbClr val="990000"/>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1393BF33-D08A-3944-9BE6-C9CE3FE6A86B}"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4980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88B15C4-75F8-8145-B332-9C9E6CC1694D}" type="datetime1">
              <a:rPr lang="en-US" smtClean="0"/>
              <a:t>8/26/2013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9"/>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1"/>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A0E3A863-3F1D-9141-A504-F23994285808}"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38137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1"/>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272405BF-4A0B-8948-BB42-E282E16C8720}"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911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600201"/>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600201"/>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4"/>
            </p:custDataLst>
          </p:nvPr>
        </p:nvSpPr>
        <p:spPr/>
        <p:txBody>
          <a:bodyPr/>
          <a:lstStyle/>
          <a:p>
            <a:fld id="{E500045A-9FAE-CE47-8FA3-B87F6818849C}"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1849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4"/>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1"/>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7" y="1535114"/>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7" y="1981201"/>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2C312051-57F8-534C-A31A-235944E98F9E}" type="datetime1">
              <a:rPr lang="en-US" smtClean="0">
                <a:solidFill>
                  <a:srgbClr val="009446"/>
                </a:solidFill>
              </a:rPr>
              <a:pPr/>
              <a:t>8/26/2013</a:t>
            </a:fld>
            <a:endParaRPr lang="en-US">
              <a:solidFill>
                <a:srgbClr val="009446"/>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9446"/>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03470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ACF822B1-67B8-2547-8CA3-15C205FFB424}" type="datetime1">
              <a:rPr lang="en-US" smtClean="0">
                <a:solidFill>
                  <a:srgbClr val="009446"/>
                </a:solidFill>
              </a:rPr>
              <a:pPr/>
              <a:t>8/26/2013</a:t>
            </a:fld>
            <a:endParaRPr lang="en-US">
              <a:solidFill>
                <a:srgbClr val="009446"/>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9446"/>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0233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5EEF53F-7065-8B4B-A82E-A99295AC5645}" type="datetime1">
              <a:rPr lang="en-US" smtClean="0">
                <a:solidFill>
                  <a:srgbClr val="009446"/>
                </a:solidFill>
              </a:rPr>
              <a:pPr/>
              <a:t>8/26/2013</a:t>
            </a:fld>
            <a:endParaRPr lang="en-US">
              <a:solidFill>
                <a:srgbClr val="009446"/>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9446"/>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3211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2" y="273049"/>
            <a:ext cx="3008313" cy="1162051"/>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2"/>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CE437E0E-D48D-954F-9E4D-C73A731537C9}"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2338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C017CD37-DB89-0447-9C4C-96C0603389C1}" type="datetime1">
              <a:rPr lang="en-US" smtClean="0">
                <a:solidFill>
                  <a:srgbClr val="009446"/>
                </a:solidFill>
              </a:rPr>
              <a:pPr/>
              <a:t>8/26/2013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8479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75D2F41-1CD4-7942-97CC-4152F974D74D}"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0107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78C6354-F4AA-B443-9D2F-3CB86F5B7D5C}" type="datetime1">
              <a:rPr lang="en-US" smtClean="0">
                <a:solidFill>
                  <a:srgbClr val="009446"/>
                </a:solidFill>
              </a:rPr>
              <a:pPr/>
              <a:t>8/26/2013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725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100DE902-58D7-5940-B7B2-BB1B96F0CB4F}" type="datetime1">
              <a:rPr lang="en-US" smtClean="0"/>
              <a:t>8/26/2013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7BE05AF-3078-DE4E-8E55-E5E804412B8D}" type="datetime1">
              <a:rPr lang="en-US" smtClean="0"/>
              <a:t>8/26/2013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F38595AD-FC1D-6647-9C7B-6A6A09EB9496}" type="datetime1">
              <a:rPr lang="en-US" smtClean="0"/>
              <a:t>8/26/2013</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8FB06B4-F6A6-3F44-9030-7566931308D3}" type="datetime1">
              <a:rPr lang="en-US" smtClean="0"/>
              <a:t>8/26/2013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BF8F280-9551-E344-89F9-EAAD5E158938}" type="datetime1">
              <a:rPr lang="en-US" smtClean="0"/>
              <a:t>8/26/2013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tags" Target="../tags/tag70.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9.xml"/><Relationship Id="rId2" Type="http://schemas.openxmlformats.org/officeDocument/2006/relationships/slideLayout" Target="../slideLayouts/slideLayout15.xml"/><Relationship Id="rId16" Type="http://schemas.openxmlformats.org/officeDocument/2006/relationships/tags" Target="../tags/tag68.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67.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tags" Target="../tags/tag13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34.xml"/><Relationship Id="rId2" Type="http://schemas.openxmlformats.org/officeDocument/2006/relationships/slideLayout" Target="../slideLayouts/slideLayout27.xml"/><Relationship Id="rId16" Type="http://schemas.openxmlformats.org/officeDocument/2006/relationships/tags" Target="../tags/tag13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ags" Target="../tags/tag13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1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tags" Target="../tags/tag20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202.xml"/><Relationship Id="rId2" Type="http://schemas.openxmlformats.org/officeDocument/2006/relationships/slideLayout" Target="../slideLayouts/slideLayout39.xml"/><Relationship Id="rId16" Type="http://schemas.openxmlformats.org/officeDocument/2006/relationships/tags" Target="../tags/tag201.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ags" Target="../tags/tag200.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1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fld id="{A990C2A9-FE53-4849-A08D-11DD13CE8E41}" type="datetime1">
              <a:rPr lang="en-US" smtClean="0"/>
              <a:pPr/>
              <a:t>8/26/2013</a:t>
            </a:fld>
            <a:endParaRPr lang="en-US" dirty="0"/>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endParaRPr lang="en-US" dirty="0"/>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5"/>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CB4C7E2E-E20D-8F45-BC54-3028A7161583}" type="datetime1">
              <a:rPr lang="en-US" smtClean="0">
                <a:solidFill>
                  <a:srgbClr val="009446"/>
                </a:solidFill>
              </a:rPr>
              <a:pPr/>
              <a:t>8/26/2013</a:t>
            </a:fld>
            <a:endParaRPr lang="en-US" dirty="0">
              <a:solidFill>
                <a:srgbClr val="009446"/>
              </a:solidFill>
            </a:endParaRPr>
          </a:p>
        </p:txBody>
      </p:sp>
      <p:sp>
        <p:nvSpPr>
          <p:cNvPr id="5" name="Footer Placeholder 4"/>
          <p:cNvSpPr>
            <a:spLocks noGrp="1"/>
          </p:cNvSpPr>
          <p:nvPr>
            <p:ph type="ftr" sz="quarter" idx="3"/>
            <p:custDataLst>
              <p:tags r:id="rId17"/>
            </p:custDataLst>
          </p:nvPr>
        </p:nvSpPr>
        <p:spPr>
          <a:xfrm>
            <a:off x="3124200" y="6492875"/>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solidFill>
                <a:srgbClr val="009446"/>
              </a:solidFill>
            </a:endParaRPr>
          </a:p>
        </p:txBody>
      </p:sp>
      <p:sp>
        <p:nvSpPr>
          <p:cNvPr id="6" name="Slide Number Placeholder 5"/>
          <p:cNvSpPr>
            <a:spLocks noGrp="1"/>
          </p:cNvSpPr>
          <p:nvPr>
            <p:ph type="sldNum" sz="quarter" idx="4"/>
            <p:custDataLst>
              <p:tags r:id="rId18"/>
            </p:custDataLst>
          </p:nvPr>
        </p:nvSpPr>
        <p:spPr>
          <a:xfrm>
            <a:off x="6934200" y="6492875"/>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87565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5"/>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FA7AB0D5-2472-B44B-AF5E-9BE29A76078B}" type="datetime1">
              <a:rPr lang="en-US" smtClean="0">
                <a:solidFill>
                  <a:srgbClr val="009446"/>
                </a:solidFill>
              </a:rPr>
              <a:pPr/>
              <a:t>8/26/2013</a:t>
            </a:fld>
            <a:endParaRPr lang="en-US" dirty="0">
              <a:solidFill>
                <a:srgbClr val="009446"/>
              </a:solidFill>
            </a:endParaRPr>
          </a:p>
        </p:txBody>
      </p:sp>
      <p:sp>
        <p:nvSpPr>
          <p:cNvPr id="5" name="Footer Placeholder 4"/>
          <p:cNvSpPr>
            <a:spLocks noGrp="1"/>
          </p:cNvSpPr>
          <p:nvPr>
            <p:ph type="ftr" sz="quarter" idx="3"/>
            <p:custDataLst>
              <p:tags r:id="rId17"/>
            </p:custDataLst>
          </p:nvPr>
        </p:nvSpPr>
        <p:spPr>
          <a:xfrm>
            <a:off x="3124200" y="6492875"/>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solidFill>
                <a:srgbClr val="009446"/>
              </a:solidFill>
            </a:endParaRPr>
          </a:p>
        </p:txBody>
      </p:sp>
      <p:sp>
        <p:nvSpPr>
          <p:cNvPr id="6" name="Slide Number Placeholder 5"/>
          <p:cNvSpPr>
            <a:spLocks noGrp="1"/>
          </p:cNvSpPr>
          <p:nvPr>
            <p:ph type="sldNum" sz="quarter" idx="4"/>
            <p:custDataLst>
              <p:tags r:id="rId18"/>
            </p:custDataLst>
          </p:nvPr>
        </p:nvSpPr>
        <p:spPr>
          <a:xfrm>
            <a:off x="6934200" y="6492875"/>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80684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9"/>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6"/>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AA9D9CBB-CCB0-474E-A973-D42F8EAFB87D}" type="datetime1">
              <a:rPr lang="en-US" smtClean="0">
                <a:solidFill>
                  <a:srgbClr val="009446"/>
                </a:solidFill>
              </a:rPr>
              <a:pPr/>
              <a:t>8/26/2013</a:t>
            </a:fld>
            <a:endParaRPr lang="en-US" dirty="0">
              <a:solidFill>
                <a:srgbClr val="009446"/>
              </a:solidFill>
            </a:endParaRPr>
          </a:p>
        </p:txBody>
      </p:sp>
      <p:sp>
        <p:nvSpPr>
          <p:cNvPr id="5" name="Footer Placeholder 4"/>
          <p:cNvSpPr>
            <a:spLocks noGrp="1"/>
          </p:cNvSpPr>
          <p:nvPr>
            <p:ph type="ftr" sz="quarter" idx="3"/>
            <p:custDataLst>
              <p:tags r:id="rId17"/>
            </p:custDataLst>
          </p:nvPr>
        </p:nvSpPr>
        <p:spPr>
          <a:xfrm>
            <a:off x="3124200" y="6492876"/>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solidFill>
                <a:srgbClr val="009446"/>
              </a:solidFill>
            </a:endParaRPr>
          </a:p>
        </p:txBody>
      </p:sp>
      <p:sp>
        <p:nvSpPr>
          <p:cNvPr id="6" name="Slide Number Placeholder 5"/>
          <p:cNvSpPr>
            <a:spLocks noGrp="1"/>
          </p:cNvSpPr>
          <p:nvPr>
            <p:ph type="sldNum" sz="quarter" idx="4"/>
            <p:custDataLst>
              <p:tags r:id="rId18"/>
            </p:custDataLst>
          </p:nvPr>
        </p:nvSpPr>
        <p:spPr>
          <a:xfrm>
            <a:off x="6934200" y="6492876"/>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74276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jp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8.xml"/><Relationship Id="rId4" Type="http://schemas.openxmlformats.org/officeDocument/2006/relationships/image" Target="../media/image3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50951" y="1447800"/>
            <a:ext cx="7772400" cy="1702852"/>
          </a:xfrm>
        </p:spPr>
        <p:txBody>
          <a:bodyPr>
            <a:noAutofit/>
          </a:bodyPr>
          <a:lstStyle/>
          <a:p>
            <a:pPr algn="l">
              <a:spcBef>
                <a:spcPts val="0"/>
              </a:spcBef>
            </a:pPr>
            <a:r>
              <a:rPr lang="en-US" sz="3600" b="1" dirty="0" smtClean="0"/>
              <a:t>Introduction to Computer Security</a:t>
            </a:r>
            <a:endParaRPr lang="en-US" sz="3600" b="1" dirty="0">
              <a:solidFill>
                <a:schemeClr val="accent4"/>
              </a:solidFill>
            </a:endParaRPr>
          </a:p>
        </p:txBody>
      </p:sp>
      <p:sp>
        <p:nvSpPr>
          <p:cNvPr id="5" name="TextBox 4"/>
          <p:cNvSpPr txBox="1"/>
          <p:nvPr/>
        </p:nvSpPr>
        <p:spPr>
          <a:xfrm>
            <a:off x="5599462" y="4572000"/>
            <a:ext cx="2858738" cy="1107996"/>
          </a:xfrm>
          <a:prstGeom prst="rect">
            <a:avLst/>
          </a:prstGeom>
          <a:noFill/>
        </p:spPr>
        <p:txBody>
          <a:bodyPr wrap="none" rtlCol="0">
            <a:spAutoFit/>
          </a:bodyPr>
          <a:lstStyle/>
          <a:p>
            <a:pPr algn="r"/>
            <a:r>
              <a:rPr lang="en-US" sz="2400" b="1" dirty="0" smtClean="0"/>
              <a:t>David Brumley</a:t>
            </a:r>
          </a:p>
          <a:p>
            <a:pPr algn="r"/>
            <a:r>
              <a:rPr lang="en-US" sz="2400" dirty="0" err="1" smtClean="0"/>
              <a:t>dbrumley@cmu.edu</a:t>
            </a:r>
            <a:endParaRPr lang="en-US" sz="2400" dirty="0"/>
          </a:p>
          <a:p>
            <a:pPr algn="r"/>
            <a:r>
              <a:rPr lang="en-US" dirty="0" smtClean="0"/>
              <a:t>Carnegie Mellon University</a:t>
            </a:r>
          </a:p>
        </p:txBody>
      </p:sp>
    </p:spTree>
    <p:custDataLst>
      <p:tags r:id="rId1"/>
    </p:custDataLst>
    <p:extLst>
      <p:ext uri="{BB962C8B-B14F-4D97-AF65-F5344CB8AC3E}">
        <p14:creationId xmlns:p14="http://schemas.microsoft.com/office/powerpoint/2010/main" val="3852612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47839D-A323-47F3-909F-548499399628}" type="slidenum">
              <a:rPr lang="en-US" smtClean="0"/>
              <a:pPr/>
              <a:t>10</a:t>
            </a:fld>
            <a:endParaRPr lang="en-US" dirty="0"/>
          </a:p>
        </p:txBody>
      </p:sp>
      <p:pic>
        <p:nvPicPr>
          <p:cNvPr id="7" name="Picture 6" descr="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5029200" cy="2898183"/>
          </a:xfrm>
          <a:prstGeom prst="rect">
            <a:avLst/>
          </a:prstGeom>
        </p:spPr>
      </p:pic>
      <p:sp>
        <p:nvSpPr>
          <p:cNvPr id="9" name="Rounded Rectangle 8"/>
          <p:cNvSpPr/>
          <p:nvPr/>
        </p:nvSpPr>
        <p:spPr>
          <a:xfrm>
            <a:off x="3515582" y="3886200"/>
            <a:ext cx="22860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en-US" sz="2800" dirty="0" smtClean="0">
                <a:solidFill>
                  <a:schemeClr val="bg2"/>
                </a:solidFill>
              </a:rPr>
              <a:t>Compiler</a:t>
            </a:r>
          </a:p>
        </p:txBody>
      </p:sp>
      <p:sp>
        <p:nvSpPr>
          <p:cNvPr id="11" name="TextBox 10"/>
          <p:cNvSpPr txBox="1"/>
          <p:nvPr/>
        </p:nvSpPr>
        <p:spPr>
          <a:xfrm>
            <a:off x="5550949" y="5871506"/>
            <a:ext cx="3593051" cy="584776"/>
          </a:xfrm>
          <a:prstGeom prst="rect">
            <a:avLst/>
          </a:prstGeom>
          <a:noFill/>
        </p:spPr>
        <p:txBody>
          <a:bodyPr wrap="none" rtlCol="0">
            <a:spAutoFit/>
          </a:bodyPr>
          <a:lstStyle/>
          <a:p>
            <a:r>
              <a:rPr lang="en-US" sz="3200" dirty="0" smtClean="0"/>
              <a:t>011001001111010</a:t>
            </a:r>
            <a:endParaRPr lang="en-US" sz="3600" dirty="0"/>
          </a:p>
        </p:txBody>
      </p:sp>
      <p:sp>
        <p:nvSpPr>
          <p:cNvPr id="13" name="Down Arrow 12"/>
          <p:cNvSpPr/>
          <p:nvPr/>
        </p:nvSpPr>
        <p:spPr>
          <a:xfrm rot="19034848">
            <a:off x="5518497" y="5045829"/>
            <a:ext cx="457200" cy="533400"/>
          </a:xfrm>
          <a:prstGeom prst="downArrow">
            <a:avLst/>
          </a:prstGeom>
          <a:noFill/>
          <a:ln w="28575" cmpd="sng">
            <a:solidFill>
              <a:srgbClr val="0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5" name="Down Arrow 14"/>
          <p:cNvSpPr/>
          <p:nvPr/>
        </p:nvSpPr>
        <p:spPr>
          <a:xfrm rot="19259023">
            <a:off x="3027912" y="3200399"/>
            <a:ext cx="457200" cy="533400"/>
          </a:xfrm>
          <a:prstGeom prst="downArrow">
            <a:avLst/>
          </a:prstGeom>
          <a:noFill/>
          <a:ln w="28575" cmpd="sng">
            <a:solidFill>
              <a:srgbClr val="0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pic>
        <p:nvPicPr>
          <p:cNvPr id="16" name="Content Placeholder 11" descr="ken-thompson-random-internet-picture.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4127" b="4127"/>
          <a:stretch>
            <a:fillRect/>
          </a:stretch>
        </p:blipFill>
        <p:spPr>
          <a:xfrm>
            <a:off x="1484452" y="3187414"/>
            <a:ext cx="1357769" cy="1572856"/>
          </a:xfrm>
        </p:spPr>
      </p:pic>
      <p:sp>
        <p:nvSpPr>
          <p:cNvPr id="19" name="Rounded Rectangular Callout 18"/>
          <p:cNvSpPr/>
          <p:nvPr/>
        </p:nvSpPr>
        <p:spPr>
          <a:xfrm>
            <a:off x="99205" y="4876800"/>
            <a:ext cx="4167995" cy="1893520"/>
          </a:xfrm>
          <a:prstGeom prst="wedgeRoundRectCallout">
            <a:avLst>
              <a:gd name="adj1" fmla="val 38454"/>
              <a:gd name="adj2" fmla="val -63324"/>
              <a:gd name="adj3" fmla="val 16667"/>
            </a:avLst>
          </a:prstGeom>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r>
              <a:rPr lang="en-US" sz="2400" dirty="0"/>
              <a:t>...</a:t>
            </a:r>
          </a:p>
          <a:p>
            <a:r>
              <a:rPr lang="en-US" sz="2400" dirty="0"/>
              <a:t>if(program == “login”)</a:t>
            </a:r>
            <a:br>
              <a:rPr lang="en-US" sz="2400" dirty="0"/>
            </a:br>
            <a:r>
              <a:rPr lang="en-US" sz="2400" dirty="0"/>
              <a:t>   </a:t>
            </a:r>
            <a:r>
              <a:rPr lang="en-US" sz="2400" dirty="0">
                <a:solidFill>
                  <a:srgbClr val="990000"/>
                </a:solidFill>
              </a:rPr>
              <a:t>add-login-backdoor();</a:t>
            </a:r>
          </a:p>
          <a:p>
            <a:r>
              <a:rPr lang="en-US" sz="2400" dirty="0"/>
              <a:t>if(program == “compiler”)</a:t>
            </a:r>
          </a:p>
          <a:p>
            <a:r>
              <a:rPr lang="en-US" sz="2400" dirty="0"/>
              <a:t>   </a:t>
            </a:r>
            <a:r>
              <a:rPr lang="en-US" sz="2400" dirty="0">
                <a:solidFill>
                  <a:srgbClr val="990000"/>
                </a:solidFill>
              </a:rPr>
              <a:t>add-compiler-backdoor()</a:t>
            </a:r>
            <a:r>
              <a:rPr lang="en-US" sz="2400" dirty="0" smtClean="0">
                <a:solidFill>
                  <a:srgbClr val="990000"/>
                </a:solidFill>
              </a:rPr>
              <a:t>;</a:t>
            </a:r>
            <a:endParaRPr lang="en-US" sz="2400" dirty="0">
              <a:solidFill>
                <a:srgbClr val="990000"/>
              </a:solidFill>
            </a:endParaRPr>
          </a:p>
        </p:txBody>
      </p:sp>
      <p:sp>
        <p:nvSpPr>
          <p:cNvPr id="2" name="TextBox 1"/>
          <p:cNvSpPr txBox="1"/>
          <p:nvPr/>
        </p:nvSpPr>
        <p:spPr>
          <a:xfrm>
            <a:off x="9372600" y="2027872"/>
            <a:ext cx="1600200" cy="1477328"/>
          </a:xfrm>
          <a:prstGeom prst="rect">
            <a:avLst/>
          </a:prstGeom>
          <a:noFill/>
        </p:spPr>
        <p:txBody>
          <a:bodyPr wrap="square" lIns="0" tIns="0" rIns="0" bIns="0" rtlCol="0" anchor="t" anchorCtr="0">
            <a:spAutoFit/>
          </a:bodyPr>
          <a:lstStyle/>
          <a:p>
            <a:r>
              <a:rPr lang="en-US" sz="3200" dirty="0" smtClean="0"/>
              <a:t>FIXME: make </a:t>
            </a:r>
            <a:r>
              <a:rPr lang="en-US" sz="3200" dirty="0" err="1" smtClean="0"/>
              <a:t>login.c</a:t>
            </a:r>
            <a:endParaRPr lang="en-US" sz="3200" dirty="0" smtClean="0"/>
          </a:p>
        </p:txBody>
      </p:sp>
    </p:spTree>
    <p:extLst>
      <p:ext uri="{BB962C8B-B14F-4D97-AF65-F5344CB8AC3E}">
        <p14:creationId xmlns:p14="http://schemas.microsoft.com/office/powerpoint/2010/main" val="29927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half" idx="1"/>
          </p:nvPr>
        </p:nvSpPr>
        <p:spPr/>
        <p:txBody>
          <a:bodyPr>
            <a:normAutofit/>
          </a:bodyPr>
          <a:lstStyle/>
          <a:p>
            <a:pPr marL="0" indent="0" algn="ctr">
              <a:buNone/>
            </a:pPr>
            <a:r>
              <a:rPr lang="en-US" sz="3200" dirty="0" smtClean="0"/>
              <a:t>Ken Thompson</a:t>
            </a:r>
          </a:p>
          <a:p>
            <a:pPr marL="0" indent="0" algn="ctr">
              <a:buNone/>
            </a:pPr>
            <a:r>
              <a:rPr lang="en-US" sz="3200" dirty="0" smtClean="0"/>
              <a:t>Co-Creator of </a:t>
            </a:r>
            <a:br>
              <a:rPr lang="en-US" sz="3200" dirty="0" smtClean="0"/>
            </a:br>
            <a:r>
              <a:rPr lang="en-US" sz="3200" dirty="0" smtClean="0">
                <a:solidFill>
                  <a:schemeClr val="tx2"/>
                </a:solidFill>
              </a:rPr>
              <a:t>UNIX</a:t>
            </a:r>
            <a:r>
              <a:rPr lang="en-US" sz="3200" dirty="0" smtClean="0"/>
              <a:t> and </a:t>
            </a:r>
            <a:r>
              <a:rPr lang="en-US" sz="3200" dirty="0" smtClean="0">
                <a:solidFill>
                  <a:srgbClr val="990000"/>
                </a:solidFill>
              </a:rPr>
              <a:t>C</a:t>
            </a:r>
          </a:p>
          <a:p>
            <a:pPr marL="0" indent="0" algn="ctr">
              <a:buNone/>
            </a:pPr>
            <a:r>
              <a:rPr lang="en-US" sz="3200" dirty="0" smtClean="0"/>
              <a:t>Turing Award: 1983</a:t>
            </a:r>
          </a:p>
        </p:txBody>
      </p:sp>
      <p:pic>
        <p:nvPicPr>
          <p:cNvPr id="12" name="Content Placeholder 11" descr="ken-thompson-random-internet-picture.jpg"/>
          <p:cNvPicPr>
            <a:picLocks noGrp="1" noChangeAspect="1"/>
          </p:cNvPicPr>
          <p:nvPr>
            <p:ph sz="half" idx="2"/>
          </p:nvPr>
        </p:nvPicPr>
        <p:blipFill>
          <a:blip r:embed="rId3">
            <a:extLst>
              <a:ext uri="{28A0092B-C50C-407E-A947-70E740481C1C}">
                <a14:useLocalDpi xmlns:a14="http://schemas.microsoft.com/office/drawing/2010/main" val="0"/>
              </a:ext>
            </a:extLst>
          </a:blip>
          <a:srcRect t="4127" b="4127"/>
          <a:stretch>
            <a:fillRect/>
          </a:stretch>
        </p:blipFill>
        <p:spPr/>
      </p:pic>
      <p:sp>
        <p:nvSpPr>
          <p:cNvPr id="4" name="Slide Number Placeholder 3"/>
          <p:cNvSpPr>
            <a:spLocks noGrp="1"/>
          </p:cNvSpPr>
          <p:nvPr>
            <p:ph type="sldNum" sz="quarter" idx="12"/>
          </p:nvPr>
        </p:nvSpPr>
        <p:spPr/>
        <p:txBody>
          <a:bodyPr/>
          <a:lstStyle/>
          <a:p>
            <a:fld id="{B747839D-A323-47F3-909F-548499399628}" type="slidenum">
              <a:rPr lang="en-US" smtClean="0"/>
              <a:t>11</a:t>
            </a:fld>
            <a:endParaRPr lang="en-US"/>
          </a:p>
        </p:txBody>
      </p:sp>
      <p:sp>
        <p:nvSpPr>
          <p:cNvPr id="2" name="TextBox 1"/>
          <p:cNvSpPr txBox="1"/>
          <p:nvPr/>
        </p:nvSpPr>
        <p:spPr>
          <a:xfrm rot="2242246">
            <a:off x="4321741" y="2692036"/>
            <a:ext cx="4674477" cy="1446550"/>
          </a:xfrm>
          <a:prstGeom prst="rect">
            <a:avLst/>
          </a:prstGeom>
          <a:noFill/>
        </p:spPr>
        <p:txBody>
          <a:bodyPr wrap="none" rtlCol="0">
            <a:spAutoFit/>
          </a:bodyPr>
          <a:lstStyle/>
          <a:p>
            <a:r>
              <a:rPr lang="en-US" sz="8800" dirty="0" smtClean="0">
                <a:solidFill>
                  <a:schemeClr val="bg1"/>
                </a:solidFill>
                <a:latin typeface="Stencil"/>
                <a:cs typeface="Stencil"/>
              </a:rPr>
              <a:t>Hacker</a:t>
            </a:r>
            <a:endParaRPr lang="en-US" sz="8800" dirty="0">
              <a:solidFill>
                <a:schemeClr val="bg1"/>
              </a:solidFill>
              <a:latin typeface="Stencil"/>
              <a:cs typeface="Stencil"/>
            </a:endParaRPr>
          </a:p>
        </p:txBody>
      </p:sp>
    </p:spTree>
    <p:extLst>
      <p:ext uri="{BB962C8B-B14F-4D97-AF65-F5344CB8AC3E}">
        <p14:creationId xmlns:p14="http://schemas.microsoft.com/office/powerpoint/2010/main" val="164885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717326" y="1066801"/>
            <a:ext cx="4038600" cy="3200399"/>
          </a:xfrm>
        </p:spPr>
        <p:txBody>
          <a:bodyPr>
            <a:normAutofit/>
          </a:bodyPr>
          <a:lstStyle/>
          <a:p>
            <a:pPr marL="0" indent="0">
              <a:buNone/>
            </a:pPr>
            <a:r>
              <a:rPr lang="en-US" sz="4000" dirty="0" smtClean="0"/>
              <a:t>Would you trust </a:t>
            </a:r>
            <a:br>
              <a:rPr lang="en-US" sz="4000" dirty="0" smtClean="0"/>
            </a:br>
            <a:r>
              <a:rPr lang="en-US" sz="4000" dirty="0" smtClean="0">
                <a:solidFill>
                  <a:schemeClr val="tx2"/>
                </a:solidFill>
              </a:rPr>
              <a:t>Mother Teresa’s</a:t>
            </a:r>
            <a:r>
              <a:rPr lang="en-US" sz="4000" dirty="0" smtClean="0"/>
              <a:t>  software?</a:t>
            </a:r>
            <a:endParaRPr lang="en-US" sz="4000" dirty="0"/>
          </a:p>
        </p:txBody>
      </p:sp>
      <p:pic>
        <p:nvPicPr>
          <p:cNvPr id="6" name="Content Placeholder 5" descr="MotherTeresa_Wikipedia.jpg"/>
          <p:cNvPicPr>
            <a:picLocks noGrp="1" noChangeAspect="1"/>
          </p:cNvPicPr>
          <p:nvPr>
            <p:ph sz="half" idx="2"/>
          </p:nvPr>
        </p:nvPicPr>
        <p:blipFill>
          <a:blip r:embed="rId2">
            <a:extLst>
              <a:ext uri="{28A0092B-C50C-407E-A947-70E740481C1C}">
                <a14:useLocalDpi xmlns:a14="http://schemas.microsoft.com/office/drawing/2010/main" val="0"/>
              </a:ext>
            </a:extLst>
          </a:blip>
          <a:srcRect l="-2911" r="-2911"/>
          <a:stretch>
            <a:fillRect/>
          </a:stretch>
        </p:blipFill>
        <p:spPr>
          <a:xfrm>
            <a:off x="152400" y="1066800"/>
            <a:ext cx="4419600" cy="5119718"/>
          </a:xfrm>
        </p:spPr>
      </p:pic>
      <p:sp>
        <p:nvSpPr>
          <p:cNvPr id="5" name="Slide Number Placeholder 4"/>
          <p:cNvSpPr>
            <a:spLocks noGrp="1"/>
          </p:cNvSpPr>
          <p:nvPr>
            <p:ph type="sldNum" sz="quarter" idx="12"/>
          </p:nvPr>
        </p:nvSpPr>
        <p:spPr/>
        <p:txBody>
          <a:bodyPr/>
          <a:lstStyle/>
          <a:p>
            <a:fld id="{B747839D-A323-47F3-909F-548499399628}" type="slidenum">
              <a:rPr lang="en-US" smtClean="0"/>
              <a:pPr/>
              <a:t>12</a:t>
            </a:fld>
            <a:endParaRPr lang="en-US" dirty="0"/>
          </a:p>
        </p:txBody>
      </p:sp>
    </p:spTree>
    <p:extLst>
      <p:ext uri="{BB962C8B-B14F-4D97-AF65-F5344CB8AC3E}">
        <p14:creationId xmlns:p14="http://schemas.microsoft.com/office/powerpoint/2010/main" val="168715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otherTeresa_Wikipedia.jpg"/>
          <p:cNvPicPr>
            <a:picLocks noGrp="1" noChangeAspect="1"/>
          </p:cNvPicPr>
          <p:nvPr>
            <p:ph sz="half" idx="2"/>
          </p:nvPr>
        </p:nvPicPr>
        <p:blipFill>
          <a:blip r:embed="rId3">
            <a:extLst>
              <a:ext uri="{28A0092B-C50C-407E-A947-70E740481C1C}">
                <a14:useLocalDpi xmlns:a14="http://schemas.microsoft.com/office/drawing/2010/main" val="0"/>
              </a:ext>
            </a:extLst>
          </a:blip>
          <a:srcRect l="-2911" r="-2911"/>
          <a:stretch>
            <a:fillRect/>
          </a:stretch>
        </p:blipFill>
        <p:spPr>
          <a:xfrm>
            <a:off x="152400" y="1066800"/>
            <a:ext cx="4419600" cy="5119718"/>
          </a:xfrm>
        </p:spPr>
      </p:pic>
      <p:sp>
        <p:nvSpPr>
          <p:cNvPr id="5" name="Slide Number Placeholder 4"/>
          <p:cNvSpPr>
            <a:spLocks noGrp="1"/>
          </p:cNvSpPr>
          <p:nvPr>
            <p:ph type="sldNum" sz="quarter" idx="12"/>
          </p:nvPr>
        </p:nvSpPr>
        <p:spPr/>
        <p:txBody>
          <a:bodyPr/>
          <a:lstStyle/>
          <a:p>
            <a:fld id="{B747839D-A323-47F3-909F-548499399628}" type="slidenum">
              <a:rPr lang="en-US" smtClean="0"/>
              <a:pPr/>
              <a:t>13</a:t>
            </a:fld>
            <a:endParaRPr lang="en-US" dirty="0"/>
          </a:p>
        </p:txBody>
      </p:sp>
      <p:sp>
        <p:nvSpPr>
          <p:cNvPr id="7" name="TextBox 6"/>
          <p:cNvSpPr txBox="1"/>
          <p:nvPr/>
        </p:nvSpPr>
        <p:spPr>
          <a:xfrm rot="665592">
            <a:off x="1341231" y="1509486"/>
            <a:ext cx="8004865" cy="461665"/>
          </a:xfrm>
          <a:prstGeom prst="rect">
            <a:avLst/>
          </a:prstGeom>
          <a:solidFill>
            <a:srgbClr val="FFFFFF">
              <a:alpha val="50000"/>
            </a:srgbClr>
          </a:solidFill>
        </p:spPr>
        <p:txBody>
          <a:bodyPr wrap="none" rtlCol="0">
            <a:spAutoFit/>
          </a:bodyPr>
          <a:lstStyle/>
          <a:p>
            <a:r>
              <a:rPr lang="en-US" sz="2400" dirty="0" smtClean="0"/>
              <a:t>Sanitize the environment when invoking external programs</a:t>
            </a:r>
            <a:endParaRPr lang="en-US" sz="2400" dirty="0"/>
          </a:p>
        </p:txBody>
      </p:sp>
      <p:sp>
        <p:nvSpPr>
          <p:cNvPr id="8" name="TextBox 7"/>
          <p:cNvSpPr txBox="1"/>
          <p:nvPr/>
        </p:nvSpPr>
        <p:spPr>
          <a:xfrm rot="21135204">
            <a:off x="493420" y="4245615"/>
            <a:ext cx="8199681" cy="461665"/>
          </a:xfrm>
          <a:prstGeom prst="rect">
            <a:avLst/>
          </a:prstGeom>
          <a:solidFill>
            <a:srgbClr val="FFFFFF">
              <a:alpha val="50000"/>
            </a:srgbClr>
          </a:solidFill>
        </p:spPr>
        <p:txBody>
          <a:bodyPr wrap="none" rtlCol="0">
            <a:spAutoFit/>
          </a:bodyPr>
          <a:lstStyle/>
          <a:p>
            <a:r>
              <a:rPr lang="en-US" sz="2400" dirty="0" smtClean="0"/>
              <a:t>Do not call system() if you do not need a command processor</a:t>
            </a:r>
            <a:endParaRPr lang="en-US" sz="2400" dirty="0"/>
          </a:p>
        </p:txBody>
      </p:sp>
      <p:sp>
        <p:nvSpPr>
          <p:cNvPr id="9" name="TextBox 8"/>
          <p:cNvSpPr txBox="1"/>
          <p:nvPr/>
        </p:nvSpPr>
        <p:spPr>
          <a:xfrm rot="586871">
            <a:off x="1605366" y="3036043"/>
            <a:ext cx="5281163" cy="461665"/>
          </a:xfrm>
          <a:prstGeom prst="rect">
            <a:avLst/>
          </a:prstGeom>
          <a:solidFill>
            <a:srgbClr val="FFFFFF">
              <a:alpha val="50000"/>
            </a:srgbClr>
          </a:solidFill>
        </p:spPr>
        <p:txBody>
          <a:bodyPr wrap="none" rtlCol="0">
            <a:spAutoFit/>
          </a:bodyPr>
          <a:lstStyle/>
          <a:p>
            <a:r>
              <a:rPr lang="en-US" sz="2400" dirty="0" smtClean="0"/>
              <a:t>Exclude user input from format strings</a:t>
            </a:r>
            <a:endParaRPr lang="en-US" sz="2400" dirty="0"/>
          </a:p>
        </p:txBody>
      </p:sp>
      <p:sp>
        <p:nvSpPr>
          <p:cNvPr id="10" name="TextBox 9"/>
          <p:cNvSpPr txBox="1"/>
          <p:nvPr/>
        </p:nvSpPr>
        <p:spPr>
          <a:xfrm rot="199933">
            <a:off x="2295239" y="5581604"/>
            <a:ext cx="4942379" cy="461665"/>
          </a:xfrm>
          <a:prstGeom prst="rect">
            <a:avLst/>
          </a:prstGeom>
          <a:solidFill>
            <a:srgbClr val="FFFFFF">
              <a:alpha val="50000"/>
            </a:srgbClr>
          </a:solidFill>
        </p:spPr>
        <p:txBody>
          <a:bodyPr wrap="none" rtlCol="0">
            <a:spAutoFit/>
          </a:bodyPr>
          <a:lstStyle/>
          <a:p>
            <a:r>
              <a:rPr lang="en-US" sz="2400" dirty="0" smtClean="0"/>
              <a:t>Use the </a:t>
            </a:r>
            <a:r>
              <a:rPr lang="en-US" sz="2400" dirty="0" err="1" smtClean="0"/>
              <a:t>readlink</a:t>
            </a:r>
            <a:r>
              <a:rPr lang="en-US" sz="2400" dirty="0" smtClean="0"/>
              <a:t>() function properly</a:t>
            </a:r>
            <a:endParaRPr lang="en-US" sz="2400" dirty="0"/>
          </a:p>
        </p:txBody>
      </p:sp>
      <p:sp>
        <p:nvSpPr>
          <p:cNvPr id="12" name="TextBox 11"/>
          <p:cNvSpPr txBox="1"/>
          <p:nvPr/>
        </p:nvSpPr>
        <p:spPr>
          <a:xfrm rot="19757951">
            <a:off x="57580" y="3550854"/>
            <a:ext cx="9559027" cy="461665"/>
          </a:xfrm>
          <a:prstGeom prst="rect">
            <a:avLst/>
          </a:prstGeom>
          <a:solidFill>
            <a:srgbClr val="FFFFFF">
              <a:alpha val="50000"/>
            </a:srgbClr>
          </a:solidFill>
        </p:spPr>
        <p:txBody>
          <a:bodyPr wrap="none" rtlCol="0">
            <a:spAutoFit/>
          </a:bodyPr>
          <a:lstStyle/>
          <a:p>
            <a:r>
              <a:rPr lang="en-US" sz="2400" dirty="0" smtClean="0"/>
              <a:t>Do not subtract or compare pointers that do not refer to the same array</a:t>
            </a:r>
            <a:endParaRPr lang="en-US" sz="2400" dirty="0"/>
          </a:p>
        </p:txBody>
      </p:sp>
      <p:sp>
        <p:nvSpPr>
          <p:cNvPr id="13" name="TextBox 12"/>
          <p:cNvSpPr txBox="1"/>
          <p:nvPr/>
        </p:nvSpPr>
        <p:spPr>
          <a:xfrm rot="199933">
            <a:off x="1335962" y="671547"/>
            <a:ext cx="7721735" cy="461665"/>
          </a:xfrm>
          <a:prstGeom prst="rect">
            <a:avLst/>
          </a:prstGeom>
          <a:solidFill>
            <a:srgbClr val="FFFFFF">
              <a:alpha val="50000"/>
            </a:srgbClr>
          </a:solidFill>
        </p:spPr>
        <p:txBody>
          <a:bodyPr wrap="none" rtlCol="0">
            <a:spAutoFit/>
          </a:bodyPr>
          <a:lstStyle/>
          <a:p>
            <a:r>
              <a:rPr lang="en-US" sz="2400" dirty="0"/>
              <a:t>Mask signals handled by </a:t>
            </a:r>
            <a:r>
              <a:rPr lang="en-US" sz="2400" dirty="0" err="1"/>
              <a:t>noninterruptible</a:t>
            </a:r>
            <a:r>
              <a:rPr lang="en-US" sz="2400" dirty="0"/>
              <a:t> signal handlers</a:t>
            </a:r>
          </a:p>
        </p:txBody>
      </p:sp>
      <p:sp>
        <p:nvSpPr>
          <p:cNvPr id="14" name="TextBox 13"/>
          <p:cNvSpPr txBox="1"/>
          <p:nvPr/>
        </p:nvSpPr>
        <p:spPr>
          <a:xfrm rot="586871">
            <a:off x="453450" y="3893693"/>
            <a:ext cx="7140897" cy="461665"/>
          </a:xfrm>
          <a:prstGeom prst="rect">
            <a:avLst/>
          </a:prstGeom>
          <a:solidFill>
            <a:srgbClr val="FFFFFF">
              <a:alpha val="50000"/>
            </a:srgbClr>
          </a:solidFill>
        </p:spPr>
        <p:txBody>
          <a:bodyPr wrap="none" rtlCol="0">
            <a:spAutoFit/>
          </a:bodyPr>
          <a:lstStyle/>
          <a:p>
            <a:r>
              <a:rPr lang="en-US" sz="2400" dirty="0"/>
              <a:t>Ensure that unsigned integer operations do not wrap</a:t>
            </a:r>
          </a:p>
        </p:txBody>
      </p:sp>
      <p:sp>
        <p:nvSpPr>
          <p:cNvPr id="11" name="TextBox 10"/>
          <p:cNvSpPr txBox="1"/>
          <p:nvPr/>
        </p:nvSpPr>
        <p:spPr>
          <a:xfrm rot="1996500">
            <a:off x="-640987" y="3186360"/>
            <a:ext cx="10401004" cy="584776"/>
          </a:xfrm>
          <a:prstGeom prst="rect">
            <a:avLst/>
          </a:prstGeom>
          <a:solidFill>
            <a:srgbClr val="FFFFFF">
              <a:alpha val="50000"/>
            </a:srgbClr>
          </a:solidFill>
        </p:spPr>
        <p:txBody>
          <a:bodyPr wrap="none" rtlCol="0">
            <a:spAutoFit/>
          </a:bodyPr>
          <a:lstStyle/>
          <a:p>
            <a:r>
              <a:rPr lang="en-US" sz="3200" dirty="0" smtClean="0"/>
              <a:t>Guarantee that array and vector indices are within bounds</a:t>
            </a:r>
            <a:endParaRPr lang="en-US" sz="3200" dirty="0"/>
          </a:p>
        </p:txBody>
      </p:sp>
      <p:sp>
        <p:nvSpPr>
          <p:cNvPr id="15" name="Content Placeholder 2"/>
          <p:cNvSpPr>
            <a:spLocks noGrp="1"/>
          </p:cNvSpPr>
          <p:nvPr>
            <p:ph sz="half" idx="1"/>
          </p:nvPr>
        </p:nvSpPr>
        <p:spPr>
          <a:xfrm>
            <a:off x="4717326" y="1066801"/>
            <a:ext cx="4038600" cy="3200399"/>
          </a:xfrm>
        </p:spPr>
        <p:txBody>
          <a:bodyPr>
            <a:normAutofit/>
          </a:bodyPr>
          <a:lstStyle/>
          <a:p>
            <a:pPr marL="0" indent="0">
              <a:buNone/>
            </a:pPr>
            <a:r>
              <a:rPr lang="en-US" sz="4000" dirty="0" smtClean="0"/>
              <a:t>Would you trust </a:t>
            </a:r>
            <a:br>
              <a:rPr lang="en-US" sz="4000" dirty="0" smtClean="0"/>
            </a:br>
            <a:r>
              <a:rPr lang="en-US" sz="4000" dirty="0" smtClean="0">
                <a:solidFill>
                  <a:schemeClr val="tx2"/>
                </a:solidFill>
              </a:rPr>
              <a:t>Mother Teresa’s</a:t>
            </a:r>
            <a:r>
              <a:rPr lang="en-US" sz="4000" dirty="0" smtClean="0"/>
              <a:t>  software?</a:t>
            </a:r>
            <a:endParaRPr lang="en-US" sz="4000" dirty="0"/>
          </a:p>
        </p:txBody>
      </p:sp>
    </p:spTree>
    <p:extLst>
      <p:ext uri="{BB962C8B-B14F-4D97-AF65-F5344CB8AC3E}">
        <p14:creationId xmlns:p14="http://schemas.microsoft.com/office/powerpoint/2010/main" val="185869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47839D-A323-47F3-909F-548499399628}" type="slidenum">
              <a:rPr lang="en-US" smtClean="0"/>
              <a:pPr/>
              <a:t>14</a:t>
            </a:fld>
            <a:endParaRPr lang="en-US" dirty="0"/>
          </a:p>
        </p:txBody>
      </p:sp>
      <p:pic>
        <p:nvPicPr>
          <p:cNvPr id="7" name="Picture 6" descr="rsa-team-rsa-20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287000" cy="6858000"/>
          </a:xfrm>
          <a:prstGeom prst="rect">
            <a:avLst/>
          </a:prstGeom>
        </p:spPr>
      </p:pic>
      <p:sp>
        <p:nvSpPr>
          <p:cNvPr id="10" name="Title 1"/>
          <p:cNvSpPr>
            <a:spLocks noGrp="1"/>
          </p:cNvSpPr>
          <p:nvPr>
            <p:ph type="title"/>
          </p:nvPr>
        </p:nvSpPr>
        <p:spPr>
          <a:xfrm>
            <a:off x="457200" y="4724400"/>
            <a:ext cx="8229600" cy="1143000"/>
          </a:xfrm>
          <a:solidFill>
            <a:srgbClr val="000000">
              <a:alpha val="24000"/>
            </a:srgbClr>
          </a:solidFill>
        </p:spPr>
        <p:txBody>
          <a:bodyPr>
            <a:normAutofit fontScale="90000"/>
          </a:bodyPr>
          <a:lstStyle/>
          <a:p>
            <a:r>
              <a:rPr lang="en-US" dirty="0" smtClean="0">
                <a:solidFill>
                  <a:srgbClr val="FFFFFE"/>
                </a:solidFill>
              </a:rPr>
              <a:t>Surely cryptographers code must be secure?</a:t>
            </a:r>
            <a:endParaRPr lang="en-US" dirty="0">
              <a:solidFill>
                <a:srgbClr val="FFFFFE"/>
              </a:solidFill>
            </a:endParaRPr>
          </a:p>
        </p:txBody>
      </p:sp>
      <p:sp>
        <p:nvSpPr>
          <p:cNvPr id="11" name="TextBox 10"/>
          <p:cNvSpPr txBox="1"/>
          <p:nvPr/>
        </p:nvSpPr>
        <p:spPr>
          <a:xfrm>
            <a:off x="1066800" y="990600"/>
            <a:ext cx="1597012" cy="461665"/>
          </a:xfrm>
          <a:prstGeom prst="rect">
            <a:avLst/>
          </a:prstGeom>
          <a:solidFill>
            <a:srgbClr val="000000">
              <a:alpha val="35000"/>
            </a:srgbClr>
          </a:solidFill>
        </p:spPr>
        <p:txBody>
          <a:bodyPr wrap="none" rtlCol="0">
            <a:spAutoFit/>
          </a:bodyPr>
          <a:lstStyle/>
          <a:p>
            <a:pPr algn="ctr"/>
            <a:r>
              <a:rPr lang="en-US" sz="2400" dirty="0" smtClean="0">
                <a:solidFill>
                  <a:srgbClr val="FFFFFE"/>
                </a:solidFill>
                <a:latin typeface="Cambria"/>
              </a:rPr>
              <a:t>Ron </a:t>
            </a:r>
            <a:r>
              <a:rPr lang="en-US" sz="2400" dirty="0" err="1" smtClean="0">
                <a:solidFill>
                  <a:srgbClr val="FFFFFE"/>
                </a:solidFill>
                <a:latin typeface="Cambria"/>
              </a:rPr>
              <a:t>Rivest</a:t>
            </a:r>
            <a:endParaRPr lang="en-US" sz="2400" dirty="0">
              <a:solidFill>
                <a:srgbClr val="FFFFFE"/>
              </a:solidFill>
              <a:latin typeface="Cambria"/>
            </a:endParaRPr>
          </a:p>
        </p:txBody>
      </p:sp>
      <p:sp>
        <p:nvSpPr>
          <p:cNvPr id="12" name="TextBox 11"/>
          <p:cNvSpPr txBox="1"/>
          <p:nvPr/>
        </p:nvSpPr>
        <p:spPr>
          <a:xfrm>
            <a:off x="3706209" y="666690"/>
            <a:ext cx="1646605" cy="461665"/>
          </a:xfrm>
          <a:prstGeom prst="rect">
            <a:avLst/>
          </a:prstGeom>
          <a:solidFill>
            <a:srgbClr val="000000">
              <a:alpha val="26000"/>
            </a:srgbClr>
          </a:solidFill>
        </p:spPr>
        <p:txBody>
          <a:bodyPr wrap="none" rtlCol="0">
            <a:spAutoFit/>
          </a:bodyPr>
          <a:lstStyle/>
          <a:p>
            <a:pPr algn="ctr"/>
            <a:r>
              <a:rPr lang="en-US" sz="2400" dirty="0" err="1" smtClean="0">
                <a:solidFill>
                  <a:srgbClr val="FFFFFE"/>
                </a:solidFill>
                <a:latin typeface="Cambria"/>
              </a:rPr>
              <a:t>Adi</a:t>
            </a:r>
            <a:r>
              <a:rPr lang="en-US" sz="2400" dirty="0" smtClean="0">
                <a:solidFill>
                  <a:srgbClr val="FFFFFE"/>
                </a:solidFill>
                <a:latin typeface="Cambria"/>
              </a:rPr>
              <a:t> Shamir</a:t>
            </a:r>
            <a:endParaRPr lang="en-US" sz="2400" dirty="0">
              <a:solidFill>
                <a:srgbClr val="FFFFFE"/>
              </a:solidFill>
              <a:latin typeface="Cambria"/>
            </a:endParaRPr>
          </a:p>
        </p:txBody>
      </p:sp>
      <p:sp>
        <p:nvSpPr>
          <p:cNvPr id="13" name="TextBox 12"/>
          <p:cNvSpPr txBox="1"/>
          <p:nvPr/>
        </p:nvSpPr>
        <p:spPr>
          <a:xfrm>
            <a:off x="6172200" y="819090"/>
            <a:ext cx="1913805" cy="461665"/>
          </a:xfrm>
          <a:prstGeom prst="rect">
            <a:avLst/>
          </a:prstGeom>
          <a:solidFill>
            <a:srgbClr val="000000">
              <a:alpha val="31000"/>
            </a:srgbClr>
          </a:solidFill>
        </p:spPr>
        <p:txBody>
          <a:bodyPr wrap="none" rtlCol="0">
            <a:spAutoFit/>
          </a:bodyPr>
          <a:lstStyle/>
          <a:p>
            <a:pPr algn="ctr"/>
            <a:r>
              <a:rPr lang="en-US" sz="2400" dirty="0" smtClean="0">
                <a:solidFill>
                  <a:srgbClr val="FFFFFE"/>
                </a:solidFill>
                <a:latin typeface="Cambria"/>
              </a:rPr>
              <a:t>Len </a:t>
            </a:r>
            <a:r>
              <a:rPr lang="en-US" sz="2400" dirty="0" err="1" smtClean="0">
                <a:solidFill>
                  <a:srgbClr val="FFFFFE"/>
                </a:solidFill>
                <a:latin typeface="Cambria"/>
              </a:rPr>
              <a:t>Adleman</a:t>
            </a:r>
            <a:endParaRPr lang="en-US" sz="2400" dirty="0">
              <a:solidFill>
                <a:srgbClr val="FFFFFE"/>
              </a:solidFill>
              <a:latin typeface="Cambria"/>
            </a:endParaRPr>
          </a:p>
        </p:txBody>
      </p:sp>
      <p:sp>
        <p:nvSpPr>
          <p:cNvPr id="14" name="TextBox 13"/>
          <p:cNvSpPr txBox="1"/>
          <p:nvPr/>
        </p:nvSpPr>
        <p:spPr>
          <a:xfrm>
            <a:off x="-76200" y="6550223"/>
            <a:ext cx="5923341" cy="307777"/>
          </a:xfrm>
          <a:prstGeom prst="rect">
            <a:avLst/>
          </a:prstGeom>
          <a:noFill/>
        </p:spPr>
        <p:txBody>
          <a:bodyPr wrap="none" rtlCol="0">
            <a:spAutoFit/>
          </a:bodyPr>
          <a:lstStyle/>
          <a:p>
            <a:r>
              <a:rPr lang="en-US" sz="1400" dirty="0">
                <a:solidFill>
                  <a:srgbClr val="FFFFFE"/>
                </a:solidFill>
                <a:latin typeface="Cambria"/>
              </a:rPr>
              <a:t>Picture from  http://</a:t>
            </a:r>
            <a:r>
              <a:rPr lang="en-US" sz="1400" dirty="0" err="1">
                <a:solidFill>
                  <a:srgbClr val="FFFFFE"/>
                </a:solidFill>
                <a:latin typeface="Cambria"/>
              </a:rPr>
              <a:t>www.usc.edu</a:t>
            </a:r>
            <a:r>
              <a:rPr lang="en-US" sz="1400" dirty="0">
                <a:solidFill>
                  <a:srgbClr val="FFFFFE"/>
                </a:solidFill>
                <a:latin typeface="Cambria"/>
              </a:rPr>
              <a:t>/</a:t>
            </a:r>
            <a:r>
              <a:rPr lang="en-US" sz="1400" dirty="0" err="1">
                <a:solidFill>
                  <a:srgbClr val="FFFFFE"/>
                </a:solidFill>
                <a:latin typeface="Cambria"/>
              </a:rPr>
              <a:t>dept</a:t>
            </a:r>
            <a:r>
              <a:rPr lang="en-US" sz="1400" dirty="0">
                <a:solidFill>
                  <a:srgbClr val="FFFFFE"/>
                </a:solidFill>
                <a:latin typeface="Cambria"/>
              </a:rPr>
              <a:t>/molecular-science/RSA-2003.</a:t>
            </a:r>
            <a:r>
              <a:rPr lang="en-US" sz="1400" dirty="0" smtClean="0">
                <a:solidFill>
                  <a:srgbClr val="FFFFFE"/>
                </a:solidFill>
                <a:latin typeface="Cambria"/>
              </a:rPr>
              <a:t>htm</a:t>
            </a:r>
            <a:endParaRPr lang="en-US" sz="1400" dirty="0">
              <a:solidFill>
                <a:srgbClr val="000000"/>
              </a:solidFill>
              <a:latin typeface="Cambria"/>
            </a:endParaRPr>
          </a:p>
        </p:txBody>
      </p:sp>
    </p:spTree>
    <p:extLst>
      <p:ext uri="{BB962C8B-B14F-4D97-AF65-F5344CB8AC3E}">
        <p14:creationId xmlns:p14="http://schemas.microsoft.com/office/powerpoint/2010/main" val="3378784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Perfect Cryptography Exists!</a:t>
            </a:r>
            <a:endParaRPr lang="en-US" dirty="0"/>
          </a:p>
        </p:txBody>
      </p:sp>
      <p:sp>
        <p:nvSpPr>
          <p:cNvPr id="3" name="Content Placeholder 2"/>
          <p:cNvSpPr>
            <a:spLocks noGrp="1"/>
          </p:cNvSpPr>
          <p:nvPr>
            <p:ph idx="1"/>
          </p:nvPr>
        </p:nvSpPr>
        <p:spPr>
          <a:xfrm>
            <a:off x="4267200" y="1084648"/>
            <a:ext cx="4041775" cy="2743200"/>
          </a:xfrm>
        </p:spPr>
        <p:txBody>
          <a:bodyPr>
            <a:normAutofit fontScale="92500" lnSpcReduction="10000"/>
          </a:bodyPr>
          <a:lstStyle/>
          <a:p>
            <a:pPr marL="0">
              <a:buNone/>
            </a:pPr>
            <a:r>
              <a:rPr lang="en-US" dirty="0" smtClean="0"/>
              <a:t>We’re no better off guessing what an encrypted message contains given the </a:t>
            </a:r>
            <a:r>
              <a:rPr lang="en-US" dirty="0" err="1" smtClean="0"/>
              <a:t>ciphertext</a:t>
            </a:r>
            <a:r>
              <a:rPr lang="en-US" dirty="0" smtClean="0"/>
              <a:t>.</a:t>
            </a:r>
          </a:p>
          <a:p>
            <a:pPr>
              <a:buNone/>
            </a:pPr>
            <a:r>
              <a:rPr lang="en-US" dirty="0"/>
              <a:t>  </a:t>
            </a:r>
            <a:r>
              <a:rPr lang="en-US" dirty="0" smtClean="0"/>
              <a:t>   - </a:t>
            </a:r>
            <a:r>
              <a:rPr lang="en-US" i="1" dirty="0" smtClean="0"/>
              <a:t>Claude Shannon</a:t>
            </a:r>
          </a:p>
          <a:p>
            <a:endParaRPr lang="en-US" dirty="0" smtClean="0"/>
          </a:p>
        </p:txBody>
      </p:sp>
      <p:pic>
        <p:nvPicPr>
          <p:cNvPr id="4" name="Picture 3"/>
          <p:cNvPicPr>
            <a:picLocks noChangeAspect="1"/>
          </p:cNvPicPr>
          <p:nvPr/>
        </p:nvPicPr>
        <p:blipFill>
          <a:blip r:embed="rId2"/>
          <a:stretch>
            <a:fillRect/>
          </a:stretch>
        </p:blipFill>
        <p:spPr>
          <a:xfrm>
            <a:off x="1828800" y="1164766"/>
            <a:ext cx="1885985" cy="2663082"/>
          </a:xfrm>
          <a:prstGeom prst="rect">
            <a:avLst/>
          </a:prstGeom>
        </p:spPr>
      </p:pic>
      <p:sp>
        <p:nvSpPr>
          <p:cNvPr id="6" name="TextBox 5"/>
          <p:cNvSpPr txBox="1"/>
          <p:nvPr/>
        </p:nvSpPr>
        <p:spPr>
          <a:xfrm>
            <a:off x="9448800" y="2297430"/>
            <a:ext cx="6169025" cy="4431982"/>
          </a:xfrm>
          <a:prstGeom prst="rect">
            <a:avLst/>
          </a:prstGeom>
          <a:noFill/>
        </p:spPr>
        <p:txBody>
          <a:bodyPr wrap="square" lIns="0" tIns="0" rIns="0" bIns="0" rtlCol="0" anchor="t" anchorCtr="0">
            <a:spAutoFit/>
          </a:bodyPr>
          <a:lstStyle/>
          <a:p>
            <a:r>
              <a:rPr lang="en-US" sz="3200" dirty="0"/>
              <a:t>\[</a:t>
            </a:r>
          </a:p>
          <a:p>
            <a:r>
              <a:rPr lang="en-US" sz="3200" dirty="0"/>
              <a:t>\begin{split}</a:t>
            </a:r>
          </a:p>
          <a:p>
            <a:r>
              <a:rPr lang="en-US" sz="3200" dirty="0"/>
              <a:t>&amp;\</a:t>
            </a:r>
            <a:r>
              <a:rPr lang="en-US" sz="3200" dirty="0" err="1"/>
              <a:t>forall</a:t>
            </a:r>
            <a:r>
              <a:rPr lang="en-US" sz="3200" dirty="0"/>
              <a:t> m_0, m_1 \in M. \text{where} |m_0| = |m_1|\\</a:t>
            </a:r>
          </a:p>
          <a:p>
            <a:r>
              <a:rPr lang="pt-BR" sz="3200" dirty="0"/>
              <a:t>&amp;\</a:t>
            </a:r>
            <a:r>
              <a:rPr lang="pt-BR" sz="3200" dirty="0" err="1"/>
              <a:t>forall</a:t>
            </a:r>
            <a:r>
              <a:rPr lang="pt-BR" sz="3200" dirty="0"/>
              <a:t> </a:t>
            </a:r>
            <a:r>
              <a:rPr lang="pt-BR" sz="3200" dirty="0" err="1"/>
              <a:t>c</a:t>
            </a:r>
            <a:r>
              <a:rPr lang="pt-BR" sz="3200" dirty="0"/>
              <a:t> \in C.\\</a:t>
            </a:r>
          </a:p>
          <a:p>
            <a:r>
              <a:rPr lang="pt-BR" sz="3200" dirty="0"/>
              <a:t>&amp;\</a:t>
            </a:r>
            <a:r>
              <a:rPr lang="pt-BR" sz="3200" dirty="0" err="1"/>
              <a:t>Pr</a:t>
            </a:r>
            <a:r>
              <a:rPr lang="pt-BR" sz="3200" dirty="0"/>
              <a:t>{[E(k,m_0) = </a:t>
            </a:r>
            <a:r>
              <a:rPr lang="pt-BR" sz="3200" dirty="0" err="1"/>
              <a:t>c</a:t>
            </a:r>
            <a:r>
              <a:rPr lang="pt-BR" sz="3200" dirty="0"/>
              <a:t>]} = \</a:t>
            </a:r>
            <a:r>
              <a:rPr lang="pt-BR" sz="3200" dirty="0" err="1"/>
              <a:t>Pr</a:t>
            </a:r>
            <a:r>
              <a:rPr lang="pt-BR" sz="3200" dirty="0"/>
              <a:t>{[E(k,m_1) = </a:t>
            </a:r>
            <a:r>
              <a:rPr lang="pt-BR" sz="3200" dirty="0" err="1"/>
              <a:t>c</a:t>
            </a:r>
            <a:r>
              <a:rPr lang="pt-BR" sz="3200" dirty="0"/>
              <a:t>]}</a:t>
            </a:r>
          </a:p>
          <a:p>
            <a:r>
              <a:rPr lang="pt-BR" sz="3200" dirty="0"/>
              <a:t>\</a:t>
            </a:r>
            <a:r>
              <a:rPr lang="pt-BR" sz="3200" dirty="0" err="1"/>
              <a:t>end</a:t>
            </a:r>
            <a:r>
              <a:rPr lang="pt-BR" sz="3200" dirty="0"/>
              <a:t>{</a:t>
            </a:r>
            <a:r>
              <a:rPr lang="pt-BR" sz="3200" dirty="0" err="1"/>
              <a:t>split</a:t>
            </a:r>
            <a:r>
              <a:rPr lang="pt-BR" sz="3200" dirty="0"/>
              <a:t>}</a:t>
            </a:r>
          </a:p>
          <a:p>
            <a:r>
              <a:rPr lang="pt-BR" sz="3200" dirty="0"/>
              <a:t>\]</a:t>
            </a:r>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897" y="4238229"/>
            <a:ext cx="5219700" cy="1284849"/>
          </a:xfrm>
          <a:prstGeom prst="rect">
            <a:avLst/>
          </a:prstGeom>
        </p:spPr>
      </p:pic>
      <p:sp>
        <p:nvSpPr>
          <p:cNvPr id="5" name="Slide Number Placeholder 4"/>
          <p:cNvSpPr>
            <a:spLocks noGrp="1"/>
          </p:cNvSpPr>
          <p:nvPr>
            <p:ph type="sldNum" sz="quarter" idx="12"/>
          </p:nvPr>
        </p:nvSpPr>
        <p:spPr/>
        <p:txBody>
          <a:bodyPr/>
          <a:lstStyle/>
          <a:p>
            <a:fld id="{B747839D-A323-47F3-909F-548499399628}" type="slidenum">
              <a:rPr lang="en-US" smtClean="0"/>
              <a:t>15</a:t>
            </a:fld>
            <a:endParaRPr lang="en-US"/>
          </a:p>
        </p:txBody>
      </p:sp>
    </p:spTree>
    <p:extLst>
      <p:ext uri="{BB962C8B-B14F-4D97-AF65-F5344CB8AC3E}">
        <p14:creationId xmlns:p14="http://schemas.microsoft.com/office/powerpoint/2010/main" val="3522060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229600" cy="1143000"/>
          </a:xfrm>
        </p:spPr>
        <p:txBody>
          <a:bodyPr/>
          <a:lstStyle/>
          <a:p>
            <a:r>
              <a:rPr lang="en-US" dirty="0" smtClean="0"/>
              <a:t>But implementations may still leak...</a:t>
            </a:r>
            <a:endParaRPr lang="en-US" dirty="0">
              <a:solidFill>
                <a:schemeClr val="bg2">
                  <a:lumMod val="25000"/>
                </a:schemeClr>
              </a:solidFill>
            </a:endParaRPr>
          </a:p>
        </p:txBody>
      </p:sp>
      <p:sp>
        <p:nvSpPr>
          <p:cNvPr id="5" name="Slide Number Placeholder 4"/>
          <p:cNvSpPr>
            <a:spLocks noGrp="1"/>
          </p:cNvSpPr>
          <p:nvPr>
            <p:ph type="sldNum" sz="quarter" idx="12"/>
          </p:nvPr>
        </p:nvSpPr>
        <p:spPr/>
        <p:txBody>
          <a:bodyPr/>
          <a:lstStyle/>
          <a:p>
            <a:fld id="{B747839D-A323-47F3-909F-548499399628}" type="slidenum">
              <a:rPr lang="en-US" smtClean="0"/>
              <a:pPr/>
              <a:t>16</a:t>
            </a:fld>
            <a:endParaRPr lang="en-US" dirty="0"/>
          </a:p>
        </p:txBody>
      </p:sp>
      <p:sp>
        <p:nvSpPr>
          <p:cNvPr id="8" name="Content Placeholder 7"/>
          <p:cNvSpPr>
            <a:spLocks noGrp="1"/>
          </p:cNvSpPr>
          <p:nvPr>
            <p:ph sz="half" idx="2"/>
          </p:nvPr>
        </p:nvSpPr>
        <p:spPr>
          <a:xfrm>
            <a:off x="914400" y="1676400"/>
            <a:ext cx="7315200" cy="2825389"/>
          </a:xfrm>
        </p:spPr>
        <p:txBody>
          <a:bodyPr wrap="square">
            <a:spAutoFit/>
          </a:bodyPr>
          <a:lstStyle/>
          <a:p>
            <a:pPr marL="0" indent="0">
              <a:buNone/>
            </a:pPr>
            <a:r>
              <a:rPr lang="en-US" sz="2400" dirty="0" smtClean="0">
                <a:solidFill>
                  <a:srgbClr val="009446"/>
                </a:solidFill>
              </a:rPr>
              <a:t>message </a:t>
            </a:r>
            <a:r>
              <a:rPr lang="en-US" sz="2400" dirty="0" smtClean="0">
                <a:solidFill>
                  <a:schemeClr val="tx2"/>
                </a:solidFill>
              </a:rPr>
              <a:t>decrypt</a:t>
            </a:r>
            <a:r>
              <a:rPr lang="en-US" sz="2400" dirty="0" smtClean="0"/>
              <a:t>(</a:t>
            </a:r>
            <a:r>
              <a:rPr lang="en-US" sz="2400" dirty="0" err="1" smtClean="0">
                <a:solidFill>
                  <a:schemeClr val="accent5"/>
                </a:solidFill>
              </a:rPr>
              <a:t>ciphertext</a:t>
            </a:r>
            <a:r>
              <a:rPr lang="en-US" sz="2400" dirty="0" smtClean="0">
                <a:solidFill>
                  <a:schemeClr val="accent5"/>
                </a:solidFill>
              </a:rPr>
              <a:t> </a:t>
            </a:r>
            <a:r>
              <a:rPr lang="en-US" sz="2400" dirty="0" smtClean="0">
                <a:solidFill>
                  <a:schemeClr val="tx2"/>
                </a:solidFill>
              </a:rPr>
              <a:t>c</a:t>
            </a:r>
            <a:r>
              <a:rPr lang="en-US" sz="2400" dirty="0" smtClean="0"/>
              <a:t>, </a:t>
            </a:r>
            <a:r>
              <a:rPr lang="en-US" sz="2400" dirty="0" err="1" smtClean="0">
                <a:solidFill>
                  <a:srgbClr val="009446"/>
                </a:solidFill>
              </a:rPr>
              <a:t>private_key</a:t>
            </a:r>
            <a:r>
              <a:rPr lang="en-US" sz="2400" dirty="0" smtClean="0">
                <a:solidFill>
                  <a:srgbClr val="009446"/>
                </a:solidFill>
              </a:rPr>
              <a:t> </a:t>
            </a:r>
            <a:r>
              <a:rPr lang="en-US" sz="2400" dirty="0" smtClean="0">
                <a:solidFill>
                  <a:srgbClr val="990000"/>
                </a:solidFill>
              </a:rPr>
              <a:t>k</a:t>
            </a:r>
            <a:r>
              <a:rPr lang="en-US" sz="2400" dirty="0" smtClean="0"/>
              <a:t>){</a:t>
            </a:r>
          </a:p>
          <a:p>
            <a:pPr marL="0" indent="0">
              <a:buNone/>
            </a:pPr>
            <a:r>
              <a:rPr lang="en-US" sz="2400" dirty="0"/>
              <a:t> </a:t>
            </a:r>
            <a:r>
              <a:rPr lang="en-US" sz="2400" dirty="0" smtClean="0"/>
              <a:t>     </a:t>
            </a:r>
            <a:r>
              <a:rPr lang="en-US" sz="2400" dirty="0" smtClean="0">
                <a:solidFill>
                  <a:schemeClr val="accent5"/>
                </a:solidFill>
              </a:rPr>
              <a:t>plaintext</a:t>
            </a:r>
            <a:r>
              <a:rPr lang="en-US" sz="2400" dirty="0" smtClean="0"/>
              <a:t> </a:t>
            </a:r>
            <a:r>
              <a:rPr lang="en-US" sz="2400" dirty="0" smtClean="0">
                <a:solidFill>
                  <a:schemeClr val="tx2"/>
                </a:solidFill>
              </a:rPr>
              <a:t>m</a:t>
            </a:r>
            <a:r>
              <a:rPr lang="en-US" sz="2400" dirty="0" smtClean="0"/>
              <a:t>;</a:t>
            </a:r>
            <a:br>
              <a:rPr lang="en-US" sz="2400" dirty="0" smtClean="0"/>
            </a:br>
            <a:r>
              <a:rPr lang="en-US" sz="2400" dirty="0" smtClean="0"/>
              <a:t>      if(</a:t>
            </a:r>
            <a:r>
              <a:rPr lang="en-US" sz="2400" dirty="0" smtClean="0">
                <a:solidFill>
                  <a:srgbClr val="990000"/>
                </a:solidFill>
              </a:rPr>
              <a:t>k</a:t>
            </a:r>
            <a:r>
              <a:rPr lang="en-US" sz="2400" dirty="0" smtClean="0"/>
              <a:t> == </a:t>
            </a:r>
            <a:r>
              <a:rPr lang="en-US" sz="2400" dirty="0" smtClean="0">
                <a:solidFill>
                  <a:srgbClr val="990000"/>
                </a:solidFill>
              </a:rPr>
              <a:t>1</a:t>
            </a:r>
            <a:r>
              <a:rPr lang="en-US" sz="2400" dirty="0" smtClean="0"/>
              <a:t>) </a:t>
            </a:r>
            <a:r>
              <a:rPr lang="en-US" sz="2400" dirty="0" smtClean="0">
                <a:solidFill>
                  <a:srgbClr val="990000"/>
                </a:solidFill>
              </a:rPr>
              <a:t>m</a:t>
            </a:r>
            <a:r>
              <a:rPr lang="en-US" sz="2400" dirty="0" smtClean="0"/>
              <a:t> = time t</a:t>
            </a:r>
            <a:r>
              <a:rPr lang="en-US" sz="2400" baseline="-25000" dirty="0" smtClean="0"/>
              <a:t>1</a:t>
            </a:r>
            <a:r>
              <a:rPr lang="en-US" sz="2400" dirty="0" smtClean="0"/>
              <a:t> decryption ops; return </a:t>
            </a:r>
            <a:r>
              <a:rPr lang="en-US" sz="2400" dirty="0" smtClean="0">
                <a:solidFill>
                  <a:srgbClr val="990000"/>
                </a:solidFill>
              </a:rPr>
              <a:t>m</a:t>
            </a:r>
            <a:r>
              <a:rPr lang="en-US" sz="2400" dirty="0" smtClean="0"/>
              <a:t>;</a:t>
            </a:r>
            <a:br>
              <a:rPr lang="en-US" sz="2400" dirty="0" smtClean="0"/>
            </a:br>
            <a:r>
              <a:rPr lang="en-US" sz="2400" dirty="0" smtClean="0"/>
              <a:t>      if(</a:t>
            </a:r>
            <a:r>
              <a:rPr lang="en-US" sz="2400" dirty="0" smtClean="0">
                <a:solidFill>
                  <a:srgbClr val="990000"/>
                </a:solidFill>
              </a:rPr>
              <a:t>k</a:t>
            </a:r>
            <a:r>
              <a:rPr lang="en-US" sz="2400" dirty="0" smtClean="0"/>
              <a:t> == </a:t>
            </a:r>
            <a:r>
              <a:rPr lang="en-US" sz="2400" dirty="0" smtClean="0">
                <a:solidFill>
                  <a:srgbClr val="990000"/>
                </a:solidFill>
              </a:rPr>
              <a:t>2</a:t>
            </a:r>
            <a:r>
              <a:rPr lang="en-US" sz="2400" dirty="0" smtClean="0"/>
              <a:t>) </a:t>
            </a:r>
            <a:r>
              <a:rPr lang="en-US" sz="2400" dirty="0" smtClean="0">
                <a:solidFill>
                  <a:srgbClr val="990000"/>
                </a:solidFill>
              </a:rPr>
              <a:t>m</a:t>
            </a:r>
            <a:r>
              <a:rPr lang="en-US" sz="2400" dirty="0" smtClean="0"/>
              <a:t> = time t</a:t>
            </a:r>
            <a:r>
              <a:rPr lang="en-US" sz="2400" baseline="-25000" dirty="0" smtClean="0"/>
              <a:t>2</a:t>
            </a:r>
            <a:r>
              <a:rPr lang="en-US" sz="2400" dirty="0" smtClean="0"/>
              <a:t> decryption ops; return </a:t>
            </a:r>
            <a:r>
              <a:rPr lang="en-US" sz="2400" dirty="0" smtClean="0">
                <a:solidFill>
                  <a:srgbClr val="990000"/>
                </a:solidFill>
              </a:rPr>
              <a:t>m</a:t>
            </a:r>
            <a:r>
              <a:rPr lang="en-US" sz="2400" dirty="0" smtClean="0"/>
              <a:t>;</a:t>
            </a:r>
            <a:br>
              <a:rPr lang="en-US" sz="2400" dirty="0" smtClean="0"/>
            </a:br>
            <a:r>
              <a:rPr lang="en-US" sz="2400" dirty="0" smtClean="0"/>
              <a:t>      if(</a:t>
            </a:r>
            <a:r>
              <a:rPr lang="en-US" sz="2400" dirty="0" smtClean="0">
                <a:solidFill>
                  <a:srgbClr val="990000"/>
                </a:solidFill>
              </a:rPr>
              <a:t>k</a:t>
            </a:r>
            <a:r>
              <a:rPr lang="en-US" sz="2400" dirty="0" smtClean="0"/>
              <a:t> == </a:t>
            </a:r>
            <a:r>
              <a:rPr lang="en-US" sz="2400" dirty="0" smtClean="0">
                <a:solidFill>
                  <a:srgbClr val="990000"/>
                </a:solidFill>
              </a:rPr>
              <a:t>3</a:t>
            </a:r>
            <a:r>
              <a:rPr lang="en-US" sz="2400" dirty="0" smtClean="0"/>
              <a:t>) </a:t>
            </a:r>
            <a:r>
              <a:rPr lang="en-US" sz="2400" dirty="0">
                <a:solidFill>
                  <a:srgbClr val="990000"/>
                </a:solidFill>
              </a:rPr>
              <a:t>m</a:t>
            </a:r>
            <a:r>
              <a:rPr lang="en-US" sz="2400" dirty="0" smtClean="0"/>
              <a:t> = time t</a:t>
            </a:r>
            <a:r>
              <a:rPr lang="en-US" sz="2400" baseline="-25000" dirty="0" smtClean="0"/>
              <a:t>3</a:t>
            </a:r>
            <a:r>
              <a:rPr lang="en-US" sz="2400" dirty="0" smtClean="0"/>
              <a:t> decryption ops; return </a:t>
            </a:r>
            <a:r>
              <a:rPr lang="en-US" sz="2400" dirty="0">
                <a:solidFill>
                  <a:srgbClr val="990000"/>
                </a:solidFill>
              </a:rPr>
              <a:t>m</a:t>
            </a:r>
            <a:r>
              <a:rPr lang="en-US" sz="2400" dirty="0" smtClean="0"/>
              <a:t>;</a:t>
            </a:r>
            <a:br>
              <a:rPr lang="en-US" sz="2400" dirty="0" smtClean="0"/>
            </a:b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val="412882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B747839D-A323-47F3-909F-548499399628}" type="slidenum">
              <a:rPr lang="en-US" smtClean="0">
                <a:solidFill>
                  <a:srgbClr val="000000"/>
                </a:solidFill>
              </a:rPr>
              <a:pPr/>
              <a:t>17</a:t>
            </a:fld>
            <a:endParaRPr lang="en-US" dirty="0">
              <a:solidFill>
                <a:srgbClr val="000000"/>
              </a:solidFill>
            </a:endParaRPr>
          </a:p>
        </p:txBody>
      </p:sp>
      <p:pic>
        <p:nvPicPr>
          <p:cNvPr id="6" name="Picture 5" descr="rout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1315"/>
          </a:xfrm>
          <a:prstGeom prst="rect">
            <a:avLst/>
          </a:prstGeom>
        </p:spPr>
      </p:pic>
      <p:sp>
        <p:nvSpPr>
          <p:cNvPr id="7" name="TextBox 6"/>
          <p:cNvSpPr txBox="1"/>
          <p:nvPr/>
        </p:nvSpPr>
        <p:spPr>
          <a:xfrm>
            <a:off x="1380336" y="751114"/>
            <a:ext cx="6617655" cy="923330"/>
          </a:xfrm>
          <a:prstGeom prst="rect">
            <a:avLst/>
          </a:prstGeom>
          <a:solidFill>
            <a:schemeClr val="tx1">
              <a:alpha val="28000"/>
            </a:schemeClr>
          </a:solidFill>
        </p:spPr>
        <p:txBody>
          <a:bodyPr wrap="none" rtlCol="0">
            <a:spAutoFit/>
          </a:bodyPr>
          <a:lstStyle/>
          <a:p>
            <a:r>
              <a:rPr lang="en-US" sz="5400" dirty="0" smtClean="0">
                <a:solidFill>
                  <a:srgbClr val="FFFFFE"/>
                </a:solidFill>
                <a:latin typeface="Cambria"/>
              </a:rPr>
              <a:t>Isn’t this networking?</a:t>
            </a:r>
            <a:endParaRPr lang="en-US" sz="5400" dirty="0">
              <a:solidFill>
                <a:srgbClr val="FFFFFE"/>
              </a:solidFill>
              <a:latin typeface="Cambria"/>
            </a:endParaRPr>
          </a:p>
        </p:txBody>
      </p:sp>
      <p:sp>
        <p:nvSpPr>
          <p:cNvPr id="8" name="Rounded Rectangular Callout 7"/>
          <p:cNvSpPr/>
          <p:nvPr/>
        </p:nvSpPr>
        <p:spPr>
          <a:xfrm>
            <a:off x="4191001" y="2133600"/>
            <a:ext cx="4495800" cy="1905000"/>
          </a:xfrm>
          <a:prstGeom prst="wedgeRoundRectCallout">
            <a:avLst/>
          </a:prstGeom>
          <a:solidFill>
            <a:srgbClr val="000000">
              <a:alpha val="67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3200" dirty="0" smtClean="0">
                <a:solidFill>
                  <a:srgbClr val="FFFFFE"/>
                </a:solidFill>
                <a:latin typeface="Cambria"/>
              </a:rPr>
              <a:t>Routers run an </a:t>
            </a:r>
            <a:r>
              <a:rPr lang="en-US" sz="3200" b="1" i="1" dirty="0" smtClean="0">
                <a:solidFill>
                  <a:schemeClr val="tx2"/>
                </a:solidFill>
                <a:latin typeface="Cambria"/>
              </a:rPr>
              <a:t>operating system</a:t>
            </a:r>
            <a:r>
              <a:rPr lang="en-US" sz="3200" dirty="0" smtClean="0">
                <a:solidFill>
                  <a:schemeClr val="tx2"/>
                </a:solidFill>
                <a:latin typeface="Cambria"/>
              </a:rPr>
              <a:t>, </a:t>
            </a:r>
            <a:r>
              <a:rPr lang="en-US" sz="3200" dirty="0" smtClean="0">
                <a:solidFill>
                  <a:srgbClr val="FFFFFE"/>
                </a:solidFill>
                <a:latin typeface="Cambria"/>
              </a:rPr>
              <a:t>which hackers now target</a:t>
            </a:r>
          </a:p>
        </p:txBody>
      </p:sp>
    </p:spTree>
    <p:extLst>
      <p:ext uri="{BB962C8B-B14F-4D97-AF65-F5344CB8AC3E}">
        <p14:creationId xmlns:p14="http://schemas.microsoft.com/office/powerpoint/2010/main" val="2371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2865437"/>
            <a:ext cx="4038600" cy="3763963"/>
          </a:xfrm>
        </p:spPr>
        <p:txBody>
          <a:bodyPr/>
          <a:lstStyle/>
          <a:p>
            <a:pPr marL="0" indent="0">
              <a:buNone/>
            </a:pPr>
            <a:r>
              <a:rPr lang="en-US" dirty="0" smtClean="0">
                <a:solidFill>
                  <a:schemeClr val="bg1"/>
                </a:solidFill>
              </a:rPr>
              <a:t>Even GPS systems run</a:t>
            </a:r>
          </a:p>
          <a:p>
            <a:r>
              <a:rPr lang="en-US" dirty="0" smtClean="0">
                <a:solidFill>
                  <a:schemeClr val="bg1"/>
                </a:solidFill>
              </a:rPr>
              <a:t>Webservers</a:t>
            </a:r>
          </a:p>
          <a:p>
            <a:r>
              <a:rPr lang="en-US" dirty="0" smtClean="0">
                <a:solidFill>
                  <a:schemeClr val="bg1"/>
                </a:solidFill>
              </a:rPr>
              <a:t>FTP servers</a:t>
            </a:r>
          </a:p>
          <a:p>
            <a:r>
              <a:rPr lang="en-US" dirty="0" smtClean="0">
                <a:solidFill>
                  <a:schemeClr val="bg1"/>
                </a:solidFill>
              </a:rPr>
              <a:t>Network time daemons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B747839D-A323-47F3-909F-548499399628}"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1051305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47839D-A323-47F3-909F-548499399628}" type="slidenum">
              <a:rPr lang="en-US" smtClean="0">
                <a:solidFill>
                  <a:srgbClr val="000000"/>
                </a:solidFill>
              </a:rPr>
              <a:pPr/>
              <a:t>19</a:t>
            </a:fld>
            <a:endParaRPr lang="en-US" dirty="0">
              <a:solidFill>
                <a:srgbClr val="000000"/>
              </a:solidFill>
            </a:endParaRPr>
          </a:p>
        </p:txBody>
      </p:sp>
      <p:pic>
        <p:nvPicPr>
          <p:cNvPr id="6" name="Picture 5" descr="route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
            <a:ext cx="3362115" cy="2511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790701" y="2644170"/>
            <a:ext cx="5562599" cy="1569660"/>
          </a:xfrm>
          <a:prstGeom prst="rect">
            <a:avLst/>
          </a:prstGeom>
          <a:noFill/>
        </p:spPr>
        <p:txBody>
          <a:bodyPr wrap="square" rtlCol="0">
            <a:spAutoFit/>
          </a:bodyPr>
          <a:lstStyle/>
          <a:p>
            <a:pPr algn="ctr"/>
            <a:r>
              <a:rPr lang="en-US" sz="4800" dirty="0" smtClean="0">
                <a:solidFill>
                  <a:srgbClr val="000000"/>
                </a:solidFill>
                <a:latin typeface="Cambria"/>
              </a:rPr>
              <a:t>Security is many things</a:t>
            </a:r>
            <a:endParaRPr lang="en-US" sz="4800" dirty="0">
              <a:solidFill>
                <a:schemeClr val="tx2"/>
              </a:solidFill>
              <a:latin typeface="Cambria"/>
            </a:endParaRPr>
          </a:p>
        </p:txBody>
      </p:sp>
      <p:pic>
        <p:nvPicPr>
          <p:cNvPr id="4" name="Picture 3" descr="trimble-2-1024x76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1" y="152400"/>
            <a:ext cx="3505199" cy="2618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rsa-team-rsa-200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387743"/>
            <a:ext cx="36576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Content Placeholder 11" descr="ken-thompson-random-internet-picture.jpg"/>
          <p:cNvPicPr>
            <a:picLocks noGrp="1" noChangeAspect="1"/>
          </p:cNvPicPr>
          <p:nvPr>
            <p:ph sz="half" idx="2"/>
          </p:nvPr>
        </p:nvPicPr>
        <p:blipFill>
          <a:blip r:embed="rId6">
            <a:extLst>
              <a:ext uri="{28A0092B-C50C-407E-A947-70E740481C1C}">
                <a14:useLocalDpi xmlns:a14="http://schemas.microsoft.com/office/drawing/2010/main" val="0"/>
              </a:ext>
            </a:extLst>
          </a:blip>
          <a:srcRect t="4127" b="4127"/>
          <a:stretch>
            <a:fillRect/>
          </a:stretch>
        </p:blipFill>
        <p:spPr>
          <a:xfrm>
            <a:off x="6277049" y="4387743"/>
            <a:ext cx="2104951"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7887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Overview</a:t>
            </a:r>
            <a:endParaRPr lang="en-US" dirty="0"/>
          </a:p>
        </p:txBody>
      </p:sp>
      <p:sp>
        <p:nvSpPr>
          <p:cNvPr id="3" name="Content Placeholder 2"/>
          <p:cNvSpPr>
            <a:spLocks noGrp="1"/>
          </p:cNvSpPr>
          <p:nvPr>
            <p:ph idx="1"/>
          </p:nvPr>
        </p:nvSpPr>
        <p:spPr/>
        <p:txBody>
          <a:bodyPr/>
          <a:lstStyle/>
          <a:p>
            <a:r>
              <a:rPr lang="en-US" dirty="0" smtClean="0"/>
              <a:t>Course Staff</a:t>
            </a:r>
          </a:p>
          <a:p>
            <a:r>
              <a:rPr lang="en-US" dirty="0" smtClean="0"/>
              <a:t>Trusting Trust</a:t>
            </a:r>
          </a:p>
          <a:p>
            <a:r>
              <a:rPr lang="en-US" dirty="0" smtClean="0"/>
              <a:t>Course Overview</a:t>
            </a:r>
          </a:p>
          <a:p>
            <a:r>
              <a:rPr lang="en-US" dirty="0" smtClean="0"/>
              <a:t>Example Applications</a:t>
            </a:r>
          </a:p>
          <a:p>
            <a:r>
              <a:rPr lang="en-US" dirty="0" smtClean="0"/>
              <a:t>Course Mechanics</a:t>
            </a:r>
          </a:p>
          <a:p>
            <a:r>
              <a:rPr lang="en-US" dirty="0" smtClean="0"/>
              <a:t>CMU CTF Team</a:t>
            </a:r>
          </a:p>
        </p:txBody>
      </p:sp>
      <p:sp>
        <p:nvSpPr>
          <p:cNvPr id="4" name="Slide Number Placeholder 3"/>
          <p:cNvSpPr>
            <a:spLocks noGrp="1"/>
          </p:cNvSpPr>
          <p:nvPr>
            <p:ph type="sldNum" sz="quarter" idx="12"/>
          </p:nvPr>
        </p:nvSpPr>
        <p:spPr/>
        <p:txBody>
          <a:bodyPr/>
          <a:lstStyle/>
          <a:p>
            <a:fld id="{B747839D-A323-47F3-909F-548499399628}" type="slidenum">
              <a:rPr lang="en-US" smtClean="0"/>
              <a:t>2</a:t>
            </a:fld>
            <a:endParaRPr lang="en-US"/>
          </a:p>
        </p:txBody>
      </p:sp>
    </p:spTree>
    <p:extLst>
      <p:ext uri="{BB962C8B-B14F-4D97-AF65-F5344CB8AC3E}">
        <p14:creationId xmlns:p14="http://schemas.microsoft.com/office/powerpoint/2010/main" val="106933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t>This Class: Introduction to the Four Research Cornerstones of Security</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20</a:t>
            </a:fld>
            <a:endParaRPr lang="en-US">
              <a:solidFill>
                <a:srgbClr val="000000"/>
              </a:solidFill>
            </a:endParaRPr>
          </a:p>
        </p:txBody>
      </p:sp>
      <p:grpSp>
        <p:nvGrpSpPr>
          <p:cNvPr id="8" name="Group 7"/>
          <p:cNvGrpSpPr/>
          <p:nvPr/>
        </p:nvGrpSpPr>
        <p:grpSpPr>
          <a:xfrm>
            <a:off x="533400" y="2209800"/>
            <a:ext cx="8077200" cy="3581400"/>
            <a:chOff x="609600" y="1828800"/>
            <a:chExt cx="8077200" cy="3581400"/>
          </a:xfrm>
        </p:grpSpPr>
        <p:sp>
          <p:nvSpPr>
            <p:cNvPr id="4" name="Rectangle 3"/>
            <p:cNvSpPr/>
            <p:nvPr/>
          </p:nvSpPr>
          <p:spPr>
            <a:xfrm>
              <a:off x="609600" y="1828800"/>
              <a:ext cx="4419600" cy="2133600"/>
            </a:xfrm>
            <a:prstGeom prst="rect">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r>
                <a:rPr lang="en-US" sz="3600" dirty="0" smtClean="0">
                  <a:solidFill>
                    <a:schemeClr val="bg1"/>
                  </a:solidFill>
                </a:rPr>
                <a:t>Software Security</a:t>
              </a:r>
            </a:p>
          </p:txBody>
        </p:sp>
        <p:sp>
          <p:nvSpPr>
            <p:cNvPr id="5" name="Rectangle 4"/>
            <p:cNvSpPr/>
            <p:nvPr/>
          </p:nvSpPr>
          <p:spPr>
            <a:xfrm>
              <a:off x="4246341" y="1828800"/>
              <a:ext cx="4419600" cy="2133600"/>
            </a:xfrm>
            <a:prstGeom prst="rect">
              <a:avLst/>
            </a:prstGeom>
            <a:solidFill>
              <a:schemeClr val="accent2">
                <a:alpha val="6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t" anchorCtr="0">
              <a:noAutofit/>
            </a:bodyPr>
            <a:lstStyle/>
            <a:p>
              <a:pPr algn="r"/>
              <a:r>
                <a:rPr lang="en-US" sz="3600" dirty="0" smtClean="0">
                  <a:solidFill>
                    <a:schemeClr val="bg1"/>
                  </a:solidFill>
                </a:rPr>
                <a:t>Network Security</a:t>
              </a:r>
            </a:p>
          </p:txBody>
        </p:sp>
        <p:sp>
          <p:nvSpPr>
            <p:cNvPr id="6" name="Rectangle 5"/>
            <p:cNvSpPr/>
            <p:nvPr/>
          </p:nvSpPr>
          <p:spPr>
            <a:xfrm>
              <a:off x="609600" y="3276600"/>
              <a:ext cx="4419600" cy="2133600"/>
            </a:xfrm>
            <a:prstGeom prst="rect">
              <a:avLst/>
            </a:prstGeom>
            <a:solidFill>
              <a:schemeClr val="accent6">
                <a:alpha val="76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b" anchorCtr="0">
              <a:noAutofit/>
            </a:bodyPr>
            <a:lstStyle/>
            <a:p>
              <a:r>
                <a:rPr lang="en-US" sz="3600" dirty="0" smtClean="0">
                  <a:solidFill>
                    <a:schemeClr val="bg1"/>
                  </a:solidFill>
                </a:rPr>
                <a:t>OS Security</a:t>
              </a:r>
            </a:p>
          </p:txBody>
        </p:sp>
        <p:sp>
          <p:nvSpPr>
            <p:cNvPr id="7" name="Rectangle 6"/>
            <p:cNvSpPr/>
            <p:nvPr/>
          </p:nvSpPr>
          <p:spPr>
            <a:xfrm>
              <a:off x="4267200" y="3276600"/>
              <a:ext cx="4419600" cy="2133600"/>
            </a:xfrm>
            <a:prstGeom prst="rect">
              <a:avLst/>
            </a:prstGeom>
            <a:solidFill>
              <a:schemeClr val="accent5">
                <a:alpha val="59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b" anchorCtr="0">
              <a:noAutofit/>
            </a:bodyPr>
            <a:lstStyle/>
            <a:p>
              <a:pPr algn="r"/>
              <a:r>
                <a:rPr lang="en-US" sz="3600" dirty="0" smtClean="0">
                  <a:solidFill>
                    <a:schemeClr val="bg1"/>
                  </a:solidFill>
                </a:rPr>
                <a:t>Cryptography</a:t>
              </a:r>
            </a:p>
          </p:txBody>
        </p:sp>
      </p:grpSp>
    </p:spTree>
    <p:extLst>
      <p:ext uri="{BB962C8B-B14F-4D97-AF65-F5344CB8AC3E}">
        <p14:creationId xmlns:p14="http://schemas.microsoft.com/office/powerpoint/2010/main" val="2729883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47839D-A323-47F3-909F-548499399628}" type="slidenum">
              <a:rPr lang="en-US" smtClean="0"/>
              <a:pPr/>
              <a:t>21</a:t>
            </a:fld>
            <a:endParaRPr lang="en-US" dirty="0"/>
          </a:p>
        </p:txBody>
      </p:sp>
      <p:sp>
        <p:nvSpPr>
          <p:cNvPr id="4" name="Title 3"/>
          <p:cNvSpPr>
            <a:spLocks noGrp="1"/>
          </p:cNvSpPr>
          <p:nvPr>
            <p:ph type="title"/>
          </p:nvPr>
        </p:nvSpPr>
        <p:spPr/>
        <p:txBody>
          <a:bodyPr/>
          <a:lstStyle/>
          <a:p>
            <a:r>
              <a:rPr lang="en-US" dirty="0" smtClean="0"/>
              <a:t>Course Topics</a:t>
            </a:r>
            <a:endParaRPr lang="en-US" dirty="0"/>
          </a:p>
        </p:txBody>
      </p:sp>
      <p:pic>
        <p:nvPicPr>
          <p:cNvPr id="11" name="Picture 10" descr="18487-overview.pdf"/>
          <p:cNvPicPr>
            <a:picLocks noChangeAspect="1"/>
          </p:cNvPicPr>
          <p:nvPr/>
        </p:nvPicPr>
        <p:blipFill rotWithShape="1">
          <a:blip r:embed="rId3" cstate="print">
            <a:extLst>
              <a:ext uri="{28A0092B-C50C-407E-A947-70E740481C1C}">
                <a14:useLocalDpi xmlns:a14="http://schemas.microsoft.com/office/drawing/2010/main"/>
              </a:ext>
            </a:extLst>
          </a:blip>
          <a:srcRect l="10070" t="2839" r="4526"/>
          <a:stretch/>
        </p:blipFill>
        <p:spPr>
          <a:xfrm rot="16200000">
            <a:off x="2309079" y="120124"/>
            <a:ext cx="4525841" cy="6663348"/>
          </a:xfrm>
          <a:prstGeom prst="rect">
            <a:avLst/>
          </a:prstGeom>
        </p:spPr>
      </p:pic>
      <p:sp>
        <p:nvSpPr>
          <p:cNvPr id="12" name="Rounded Rectangle 11"/>
          <p:cNvSpPr/>
          <p:nvPr/>
        </p:nvSpPr>
        <p:spPr>
          <a:xfrm>
            <a:off x="762000" y="5943600"/>
            <a:ext cx="7620000" cy="76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Your job: become conversant in these topics</a:t>
            </a:r>
          </a:p>
        </p:txBody>
      </p:sp>
    </p:spTree>
    <p:extLst>
      <p:ext uri="{BB962C8B-B14F-4D97-AF65-F5344CB8AC3E}">
        <p14:creationId xmlns:p14="http://schemas.microsoft.com/office/powerpoint/2010/main" val="3281215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Software Security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03800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Hijacks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23</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76257882"/>
              </p:ext>
            </p:extLst>
          </p:nvPr>
        </p:nvGraphicFramePr>
        <p:xfrm>
          <a:off x="933450" y="2758901"/>
          <a:ext cx="7277100" cy="518160"/>
        </p:xfrm>
        <a:graphic>
          <a:graphicData uri="http://schemas.openxmlformats.org/drawingml/2006/table">
            <a:tbl>
              <a:tblPr firstRow="1" bandRow="1">
                <a:tableStyleId>{5940675A-B579-460E-94D1-54222C63F5DA}</a:tableStyleId>
              </a:tblPr>
              <a:tblGrid>
                <a:gridCol w="3962400"/>
                <a:gridCol w="2209800"/>
                <a:gridCol w="1104900"/>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r>
                        <a:rPr lang="en-US" sz="2800" baseline="0" dirty="0" smtClean="0">
                          <a:solidFill>
                            <a:schemeClr val="bg1"/>
                          </a:solidFill>
                          <a:latin typeface="+mn-lt"/>
                          <a:cs typeface="Consolas"/>
                        </a:rPr>
                        <a:t> (aka payload)</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6" name="Arc 5"/>
          <p:cNvSpPr/>
          <p:nvPr/>
        </p:nvSpPr>
        <p:spPr>
          <a:xfrm flipV="1">
            <a:off x="1028700" y="2329313"/>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mbria"/>
            </a:endParaRPr>
          </a:p>
        </p:txBody>
      </p:sp>
      <p:sp>
        <p:nvSpPr>
          <p:cNvPr id="7" name="Content Placeholder 2"/>
          <p:cNvSpPr txBox="1">
            <a:spLocks/>
          </p:cNvSpPr>
          <p:nvPr/>
        </p:nvSpPr>
        <p:spPr>
          <a:xfrm>
            <a:off x="457200" y="3276601"/>
            <a:ext cx="8229600" cy="609599"/>
          </a:xfrm>
          <a:prstGeom prst="rect">
            <a:avLst/>
          </a:prstGeom>
        </p:spPr>
        <p:txBody>
          <a:bodyPr vert="horz" lIns="91440" tIns="45720" rIns="91440" bIns="45720" rtlCol="0" anchor="t" anchorCtr="0">
            <a:normAutofit/>
          </a:bodyPr>
          <a:lst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i="1" dirty="0" smtClean="0">
                <a:solidFill>
                  <a:srgbClr val="000000"/>
                </a:solidFill>
                <a:latin typeface="Cambria"/>
              </a:rPr>
              <a:t>computation</a:t>
            </a:r>
            <a:r>
              <a:rPr lang="en-US" sz="2800" dirty="0" smtClean="0">
                <a:solidFill>
                  <a:srgbClr val="000000"/>
                </a:solidFill>
                <a:latin typeface="Cambria"/>
              </a:rPr>
              <a:t>                     +                          </a:t>
            </a:r>
            <a:r>
              <a:rPr lang="en-US" sz="2800" b="1" i="1" dirty="0" smtClean="0">
                <a:solidFill>
                  <a:srgbClr val="000000"/>
                </a:solidFill>
                <a:latin typeface="Cambria"/>
              </a:rPr>
              <a:t>control</a:t>
            </a:r>
          </a:p>
          <a:p>
            <a:pPr marL="0" indent="0">
              <a:buFont typeface="Arial"/>
              <a:buNone/>
            </a:pPr>
            <a:endParaRPr lang="en-US" sz="2800" dirty="0" smtClean="0">
              <a:solidFill>
                <a:srgbClr val="000000"/>
              </a:solidFill>
              <a:latin typeface="Cambria"/>
            </a:endParaRPr>
          </a:p>
          <a:p>
            <a:pPr marL="0" indent="0">
              <a:buFont typeface="Arial"/>
              <a:buNone/>
            </a:pPr>
            <a:endParaRPr lang="en-US" sz="2800" dirty="0" smtClean="0">
              <a:solidFill>
                <a:srgbClr val="000000"/>
              </a:solidFill>
              <a:latin typeface="Cambria"/>
            </a:endParaRPr>
          </a:p>
        </p:txBody>
      </p:sp>
      <p:sp>
        <p:nvSpPr>
          <p:cNvPr id="8" name="Content Placeholder 2"/>
          <p:cNvSpPr>
            <a:spLocks noGrp="1"/>
          </p:cNvSpPr>
          <p:nvPr>
            <p:ph idx="1"/>
          </p:nvPr>
        </p:nvSpPr>
        <p:spPr>
          <a:xfrm>
            <a:off x="457200" y="4114800"/>
            <a:ext cx="8229600" cy="2011363"/>
          </a:xfrm>
        </p:spPr>
        <p:txBody>
          <a:bodyPr>
            <a:normAutofit lnSpcReduction="10000"/>
          </a:bodyPr>
          <a:lstStyle/>
          <a:p>
            <a:pPr marL="0" indent="0">
              <a:buNone/>
            </a:pPr>
            <a:r>
              <a:rPr lang="en-US" dirty="0" smtClean="0"/>
              <a:t>Allow attacker ability to run arbitrary code</a:t>
            </a:r>
          </a:p>
          <a:p>
            <a:pPr lvl="1"/>
            <a:r>
              <a:rPr lang="en-US" dirty="0" smtClean="0"/>
              <a:t>Install malware</a:t>
            </a:r>
          </a:p>
          <a:p>
            <a:pPr lvl="1"/>
            <a:r>
              <a:rPr lang="en-US" dirty="0" smtClean="0"/>
              <a:t>Steal secrets</a:t>
            </a:r>
          </a:p>
          <a:p>
            <a:pPr lvl="1"/>
            <a:r>
              <a:rPr lang="en-US" dirty="0" smtClean="0"/>
              <a:t>Send spam</a:t>
            </a:r>
            <a:endParaRPr lang="en-US" dirty="0"/>
          </a:p>
        </p:txBody>
      </p:sp>
    </p:spTree>
    <p:extLst>
      <p:ext uri="{BB962C8B-B14F-4D97-AF65-F5344CB8AC3E}">
        <p14:creationId xmlns:p14="http://schemas.microsoft.com/office/powerpoint/2010/main" val="298253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24</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8" name="Rectangle 7"/>
          <p:cNvSpPr/>
          <p:nvPr/>
        </p:nvSpPr>
        <p:spPr>
          <a:xfrm>
            <a:off x="2438400" y="2362200"/>
            <a:ext cx="6705600" cy="3657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
        <p:nvSpPr>
          <p:cNvPr id="6" name="Rectangle 5"/>
          <p:cNvSpPr/>
          <p:nvPr/>
        </p:nvSpPr>
        <p:spPr>
          <a:xfrm>
            <a:off x="76201" y="2286000"/>
            <a:ext cx="3124200" cy="22098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3959456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25</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8" name="Rectangle 7"/>
          <p:cNvSpPr/>
          <p:nvPr/>
        </p:nvSpPr>
        <p:spPr>
          <a:xfrm>
            <a:off x="2438400" y="3581400"/>
            <a:ext cx="6705600" cy="2438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
        <p:nvSpPr>
          <p:cNvPr id="6" name="Rectangle 5"/>
          <p:cNvSpPr/>
          <p:nvPr/>
        </p:nvSpPr>
        <p:spPr>
          <a:xfrm>
            <a:off x="2438400" y="2286000"/>
            <a:ext cx="5181599" cy="16002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3290515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26</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6" name="Rectangle 5"/>
          <p:cNvSpPr/>
          <p:nvPr/>
        </p:nvSpPr>
        <p:spPr>
          <a:xfrm>
            <a:off x="2743200" y="3505200"/>
            <a:ext cx="6324600" cy="23622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3926087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Security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Recognize and exploit vulnerabilities</a:t>
            </a:r>
          </a:p>
          <a:p>
            <a:pPr lvl="1"/>
            <a:r>
              <a:rPr lang="en-US" dirty="0" smtClean="0"/>
              <a:t>Format string</a:t>
            </a:r>
          </a:p>
          <a:p>
            <a:pPr lvl="1"/>
            <a:r>
              <a:rPr lang="en-US" dirty="0" smtClean="0"/>
              <a:t>Buffer overflow</a:t>
            </a:r>
          </a:p>
          <a:p>
            <a:pPr lvl="1"/>
            <a:r>
              <a:rPr lang="en-US" dirty="0" smtClean="0"/>
              <a:t>Gist of other control flow hijacks, e.g., heap overflow</a:t>
            </a:r>
          </a:p>
          <a:p>
            <a:endParaRPr lang="en-US" dirty="0" smtClean="0"/>
          </a:p>
          <a:p>
            <a:r>
              <a:rPr lang="en-US" dirty="0" smtClean="0"/>
              <a:t>Understand defenses in theory and practice</a:t>
            </a:r>
          </a:p>
          <a:p>
            <a:pPr lvl="1"/>
            <a:r>
              <a:rPr lang="en-US" dirty="0" smtClean="0"/>
              <a:t>ASLR</a:t>
            </a:r>
          </a:p>
          <a:p>
            <a:pPr lvl="1"/>
            <a:r>
              <a:rPr lang="en-US" dirty="0" smtClean="0"/>
              <a:t>DEP</a:t>
            </a:r>
          </a:p>
          <a:p>
            <a:pPr lvl="1"/>
            <a:r>
              <a:rPr lang="en-US" dirty="0" smtClean="0"/>
              <a:t>Canaries</a:t>
            </a:r>
          </a:p>
          <a:p>
            <a:pPr lvl="1"/>
            <a:r>
              <a:rPr lang="en-US" dirty="0" smtClean="0"/>
              <a:t>Know the limitations!</a:t>
            </a: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263619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Cryptography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47748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Everyday  Cryptography</a:t>
            </a:r>
            <a:endParaRPr lang="en-US" dirty="0"/>
          </a:p>
        </p:txBody>
      </p:sp>
      <p:sp>
        <p:nvSpPr>
          <p:cNvPr id="5" name="Content Placeholder 4"/>
          <p:cNvSpPr>
            <a:spLocks noGrp="1"/>
          </p:cNvSpPr>
          <p:nvPr>
            <p:ph idx="1"/>
          </p:nvPr>
        </p:nvSpPr>
        <p:spPr>
          <a:xfrm>
            <a:off x="1295400" y="1828800"/>
            <a:ext cx="7546975" cy="4546600"/>
          </a:xfrm>
        </p:spPr>
        <p:txBody>
          <a:bodyPr/>
          <a:lstStyle/>
          <a:p>
            <a:r>
              <a:rPr lang="en-US" dirty="0" smtClean="0"/>
              <a:t>ATM’s</a:t>
            </a:r>
          </a:p>
          <a:p>
            <a:r>
              <a:rPr lang="en-US" dirty="0" smtClean="0"/>
              <a:t>On-line banking</a:t>
            </a:r>
          </a:p>
          <a:p>
            <a:r>
              <a:rPr lang="en-US" dirty="0" smtClean="0"/>
              <a:t>SSH</a:t>
            </a:r>
          </a:p>
          <a:p>
            <a:r>
              <a:rPr lang="en-US" dirty="0" smtClean="0"/>
              <a:t>Kerberos</a:t>
            </a:r>
            <a:endParaRPr lang="en-US" dirty="0"/>
          </a:p>
        </p:txBody>
      </p:sp>
    </p:spTree>
    <p:extLst>
      <p:ext uri="{BB962C8B-B14F-4D97-AF65-F5344CB8AC3E}">
        <p14:creationId xmlns:p14="http://schemas.microsoft.com/office/powerpoint/2010/main" val="298768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336393"/>
            <a:ext cx="8153400" cy="2185214"/>
          </a:xfrm>
        </p:spPr>
        <p:txBody>
          <a:bodyPr wrap="square">
            <a:spAutoFit/>
          </a:bodyPr>
          <a:lstStyle/>
          <a:p>
            <a:pPr marL="0" indent="0">
              <a:buNone/>
            </a:pPr>
            <a:r>
              <a:rPr lang="en-US" sz="4000" dirty="0" smtClean="0"/>
              <a:t>You will find</a:t>
            </a:r>
          </a:p>
          <a:p>
            <a:pPr marL="0" indent="0" algn="ctr">
              <a:buNone/>
            </a:pPr>
            <a:r>
              <a:rPr lang="en-US" sz="4000" dirty="0">
                <a:solidFill>
                  <a:schemeClr val="tx2"/>
                </a:solidFill>
              </a:rPr>
              <a:t>a</a:t>
            </a:r>
            <a:r>
              <a:rPr lang="en-US" sz="4000" dirty="0" smtClean="0">
                <a:solidFill>
                  <a:schemeClr val="tx2"/>
                </a:solidFill>
              </a:rPr>
              <a:t>t least one </a:t>
            </a:r>
            <a:r>
              <a:rPr lang="en-US" sz="4000" dirty="0" smtClean="0"/>
              <a:t>error</a:t>
            </a:r>
          </a:p>
          <a:p>
            <a:pPr marL="0" indent="0" algn="r">
              <a:buNone/>
            </a:pPr>
            <a:r>
              <a:rPr lang="en-US" sz="4000" dirty="0" smtClean="0"/>
              <a:t>on each set of slides. </a:t>
            </a:r>
            <a:r>
              <a:rPr lang="en-US" sz="3600" b="1" dirty="0" smtClean="0">
                <a:solidFill>
                  <a:srgbClr val="009446"/>
                </a:solidFill>
                <a:latin typeface="Consolas"/>
                <a:cs typeface="Consolas"/>
              </a:rPr>
              <a:t>:)</a:t>
            </a:r>
            <a:endParaRPr lang="en-US" sz="4000" b="1" dirty="0">
              <a:solidFill>
                <a:srgbClr val="009446"/>
              </a:solidFill>
              <a:latin typeface="Consolas"/>
              <a:cs typeface="Consolas"/>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3</a:t>
            </a:fld>
            <a:endParaRPr lang="en-US"/>
          </a:p>
        </p:txBody>
      </p:sp>
    </p:spTree>
    <p:extLst>
      <p:ext uri="{BB962C8B-B14F-4D97-AF65-F5344CB8AC3E}">
        <p14:creationId xmlns:p14="http://schemas.microsoft.com/office/powerpoint/2010/main" val="1478559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52800" y="1447800"/>
            <a:ext cx="2438400" cy="1842977"/>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Bob</a:t>
            </a:r>
            <a:endParaRPr lang="en-US" dirty="0" smtClean="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2" name="TextBox 21"/>
          <p:cNvSpPr txBox="1"/>
          <p:nvPr/>
        </p:nvSpPr>
        <p:spPr>
          <a:xfrm>
            <a:off x="2438400" y="1295400"/>
            <a:ext cx="914400" cy="914400"/>
          </a:xfrm>
          <a:prstGeom prst="rect">
            <a:avLst/>
          </a:prstGeom>
          <a:noFill/>
          <a:ln>
            <a:noFill/>
          </a:ln>
        </p:spPr>
        <p:txBody>
          <a:bodyPr wrap="none" rtlCol="0">
            <a:noAutofit/>
          </a:bodyPr>
          <a:lstStyle/>
          <a:p>
            <a:r>
              <a:rPr lang="en-US" dirty="0" smtClean="0">
                <a:solidFill>
                  <a:srgbClr val="000000"/>
                </a:solidFill>
                <a:latin typeface="Calibri"/>
                <a:cs typeface="Calibri"/>
              </a:rPr>
              <a:t>M</a:t>
            </a:r>
          </a:p>
        </p:txBody>
      </p:sp>
      <p:sp>
        <p:nvSpPr>
          <p:cNvPr id="23" name="TextBox 22"/>
          <p:cNvSpPr txBox="1"/>
          <p:nvPr/>
        </p:nvSpPr>
        <p:spPr>
          <a:xfrm>
            <a:off x="4191000" y="990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Public Channel</a:t>
            </a:r>
          </a:p>
        </p:txBody>
      </p:sp>
      <p:sp>
        <p:nvSpPr>
          <p:cNvPr id="24" name="Down Arrow 23"/>
          <p:cNvSpPr/>
          <p:nvPr/>
        </p:nvSpPr>
        <p:spPr bwMode="auto">
          <a:xfrm>
            <a:off x="4267200" y="2209800"/>
            <a:ext cx="609600" cy="1219200"/>
          </a:xfrm>
          <a:prstGeom prst="downArrow">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pic>
        <p:nvPicPr>
          <p:cNvPr id="25" name="Picture 24"/>
          <p:cNvPicPr>
            <a:picLocks noChangeAspect="1"/>
          </p:cNvPicPr>
          <p:nvPr/>
        </p:nvPicPr>
        <p:blipFill>
          <a:blip r:embed="rId5"/>
          <a:stretch>
            <a:fillRect/>
          </a:stretch>
        </p:blipFill>
        <p:spPr>
          <a:xfrm>
            <a:off x="3733800" y="3581400"/>
            <a:ext cx="1828800" cy="1371601"/>
          </a:xfrm>
          <a:prstGeom prst="rect">
            <a:avLst/>
          </a:prstGeom>
        </p:spPr>
      </p:pic>
      <p:sp>
        <p:nvSpPr>
          <p:cNvPr id="26" name="TextBox 25"/>
          <p:cNvSpPr txBox="1"/>
          <p:nvPr/>
        </p:nvSpPr>
        <p:spPr>
          <a:xfrm>
            <a:off x="5791200" y="38100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Adversary Eve: </a:t>
            </a:r>
            <a:br>
              <a:rPr lang="en-US" sz="2400" dirty="0" smtClean="0">
                <a:solidFill>
                  <a:srgbClr val="000000"/>
                </a:solidFill>
                <a:latin typeface="Calibri"/>
                <a:cs typeface="Calibri"/>
              </a:rPr>
            </a:br>
            <a:r>
              <a:rPr lang="en-US" sz="2400" dirty="0" smtClean="0">
                <a:solidFill>
                  <a:srgbClr val="000000"/>
                </a:solidFill>
                <a:latin typeface="Calibri"/>
                <a:cs typeface="Calibri"/>
              </a:rPr>
              <a:t>A very clever person</a:t>
            </a:r>
          </a:p>
        </p:txBody>
      </p:sp>
    </p:spTree>
    <p:extLst>
      <p:ext uri="{BB962C8B-B14F-4D97-AF65-F5344CB8AC3E}">
        <p14:creationId xmlns:p14="http://schemas.microsoft.com/office/powerpoint/2010/main" val="2778563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52800" y="1447800"/>
            <a:ext cx="2438400" cy="1842977"/>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Bob</a:t>
            </a:r>
            <a:endParaRPr lang="en-US" dirty="0" smtClean="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2" name="TextBox 21"/>
          <p:cNvSpPr txBox="1"/>
          <p:nvPr/>
        </p:nvSpPr>
        <p:spPr>
          <a:xfrm>
            <a:off x="2438400" y="1295400"/>
            <a:ext cx="914400" cy="914400"/>
          </a:xfrm>
          <a:prstGeom prst="rect">
            <a:avLst/>
          </a:prstGeom>
          <a:noFill/>
          <a:ln>
            <a:noFill/>
          </a:ln>
        </p:spPr>
        <p:txBody>
          <a:bodyPr wrap="none" rtlCol="0">
            <a:noAutofit/>
          </a:bodyPr>
          <a:lstStyle/>
          <a:p>
            <a:r>
              <a:rPr lang="en-US" dirty="0" smtClean="0">
                <a:solidFill>
                  <a:srgbClr val="000000"/>
                </a:solidFill>
                <a:latin typeface="Calibri"/>
                <a:cs typeface="Calibri"/>
              </a:rPr>
              <a:t>M</a:t>
            </a:r>
          </a:p>
        </p:txBody>
      </p:sp>
      <p:sp>
        <p:nvSpPr>
          <p:cNvPr id="23" name="TextBox 22"/>
          <p:cNvSpPr txBox="1"/>
          <p:nvPr/>
        </p:nvSpPr>
        <p:spPr>
          <a:xfrm>
            <a:off x="4191000" y="990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Public Channel</a:t>
            </a:r>
          </a:p>
        </p:txBody>
      </p:sp>
      <p:sp>
        <p:nvSpPr>
          <p:cNvPr id="24" name="Down Arrow 23"/>
          <p:cNvSpPr/>
          <p:nvPr/>
        </p:nvSpPr>
        <p:spPr bwMode="auto">
          <a:xfrm>
            <a:off x="4267200" y="2209800"/>
            <a:ext cx="609600" cy="1219200"/>
          </a:xfrm>
          <a:prstGeom prst="downArrow">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pic>
        <p:nvPicPr>
          <p:cNvPr id="25" name="Picture 24"/>
          <p:cNvPicPr>
            <a:picLocks noChangeAspect="1"/>
          </p:cNvPicPr>
          <p:nvPr/>
        </p:nvPicPr>
        <p:blipFill>
          <a:blip r:embed="rId5"/>
          <a:stretch>
            <a:fillRect/>
          </a:stretch>
        </p:blipFill>
        <p:spPr>
          <a:xfrm>
            <a:off x="3733800" y="3581400"/>
            <a:ext cx="1828800" cy="1371601"/>
          </a:xfrm>
          <a:prstGeom prst="rect">
            <a:avLst/>
          </a:prstGeom>
        </p:spPr>
      </p:pic>
      <p:sp>
        <p:nvSpPr>
          <p:cNvPr id="26" name="TextBox 25"/>
          <p:cNvSpPr txBox="1"/>
          <p:nvPr/>
        </p:nvSpPr>
        <p:spPr>
          <a:xfrm>
            <a:off x="5791200" y="38100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Adversary Eve: </a:t>
            </a:r>
            <a:br>
              <a:rPr lang="en-US" sz="2400" dirty="0" smtClean="0">
                <a:solidFill>
                  <a:srgbClr val="000000"/>
                </a:solidFill>
                <a:latin typeface="Calibri"/>
                <a:cs typeface="Calibri"/>
              </a:rPr>
            </a:br>
            <a:r>
              <a:rPr lang="en-US" sz="2400" dirty="0" smtClean="0">
                <a:solidFill>
                  <a:srgbClr val="000000"/>
                </a:solidFill>
                <a:latin typeface="Calibri"/>
                <a:cs typeface="Calibri"/>
              </a:rPr>
              <a:t>A very clever person</a:t>
            </a:r>
          </a:p>
        </p:txBody>
      </p:sp>
      <p:sp>
        <p:nvSpPr>
          <p:cNvPr id="14" name="Content Placeholder 26"/>
          <p:cNvSpPr>
            <a:spLocks noGrp="1"/>
          </p:cNvSpPr>
          <p:nvPr>
            <p:ph idx="1"/>
          </p:nvPr>
        </p:nvSpPr>
        <p:spPr>
          <a:xfrm>
            <a:off x="304800" y="4800600"/>
            <a:ext cx="5602287" cy="1676400"/>
          </a:xfrm>
        </p:spPr>
        <p:txBody>
          <a:bodyPr>
            <a:normAutofit fontScale="92500" lnSpcReduction="20000"/>
          </a:bodyPr>
          <a:lstStyle/>
          <a:p>
            <a:pPr>
              <a:buNone/>
            </a:pPr>
            <a:r>
              <a:rPr lang="en-US" dirty="0" smtClean="0"/>
              <a:t>Cryptography’s Goals:</a:t>
            </a:r>
          </a:p>
          <a:p>
            <a:pPr lvl="1"/>
            <a:r>
              <a:rPr lang="en-US" dirty="0" smtClean="0"/>
              <a:t>Data Privacy</a:t>
            </a:r>
          </a:p>
          <a:p>
            <a:pPr lvl="1"/>
            <a:r>
              <a:rPr lang="en-US" dirty="0" smtClean="0"/>
              <a:t>Data Integrity</a:t>
            </a:r>
          </a:p>
          <a:p>
            <a:pPr lvl="1"/>
            <a:r>
              <a:rPr lang="en-US" dirty="0" smtClean="0"/>
              <a:t>Data Authenticity</a:t>
            </a:r>
            <a:endParaRPr lang="en-US" dirty="0"/>
          </a:p>
        </p:txBody>
      </p:sp>
    </p:spTree>
    <p:extLst>
      <p:ext uri="{BB962C8B-B14F-4D97-AF65-F5344CB8AC3E}">
        <p14:creationId xmlns:p14="http://schemas.microsoft.com/office/powerpoint/2010/main" val="3995236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52800" y="1447800"/>
            <a:ext cx="2438400" cy="1842977"/>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Bob</a:t>
            </a:r>
            <a:endParaRPr lang="en-US" dirty="0" smtClean="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2" name="TextBox 21"/>
          <p:cNvSpPr txBox="1"/>
          <p:nvPr/>
        </p:nvSpPr>
        <p:spPr>
          <a:xfrm>
            <a:off x="2438400" y="1295400"/>
            <a:ext cx="914400" cy="914400"/>
          </a:xfrm>
          <a:prstGeom prst="rect">
            <a:avLst/>
          </a:prstGeom>
          <a:noFill/>
          <a:ln>
            <a:noFill/>
          </a:ln>
        </p:spPr>
        <p:txBody>
          <a:bodyPr wrap="none" rtlCol="0">
            <a:noAutofit/>
          </a:bodyPr>
          <a:lstStyle/>
          <a:p>
            <a:r>
              <a:rPr lang="en-US" dirty="0" smtClean="0">
                <a:solidFill>
                  <a:srgbClr val="000000"/>
                </a:solidFill>
                <a:latin typeface="Calibri"/>
                <a:cs typeface="Calibri"/>
              </a:rPr>
              <a:t>M</a:t>
            </a:r>
          </a:p>
        </p:txBody>
      </p:sp>
      <p:sp>
        <p:nvSpPr>
          <p:cNvPr id="23" name="TextBox 22"/>
          <p:cNvSpPr txBox="1"/>
          <p:nvPr/>
        </p:nvSpPr>
        <p:spPr>
          <a:xfrm>
            <a:off x="4191000" y="990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Public Channel</a:t>
            </a:r>
          </a:p>
        </p:txBody>
      </p:sp>
      <p:sp>
        <p:nvSpPr>
          <p:cNvPr id="24" name="Down Arrow 23"/>
          <p:cNvSpPr/>
          <p:nvPr/>
        </p:nvSpPr>
        <p:spPr bwMode="auto">
          <a:xfrm>
            <a:off x="4267200" y="2209800"/>
            <a:ext cx="609600" cy="1219200"/>
          </a:xfrm>
          <a:prstGeom prst="downArrow">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pic>
        <p:nvPicPr>
          <p:cNvPr id="25" name="Picture 24"/>
          <p:cNvPicPr>
            <a:picLocks noChangeAspect="1"/>
          </p:cNvPicPr>
          <p:nvPr/>
        </p:nvPicPr>
        <p:blipFill>
          <a:blip r:embed="rId5"/>
          <a:stretch>
            <a:fillRect/>
          </a:stretch>
        </p:blipFill>
        <p:spPr>
          <a:xfrm>
            <a:off x="3733800" y="3581400"/>
            <a:ext cx="1828800" cy="1371601"/>
          </a:xfrm>
          <a:prstGeom prst="rect">
            <a:avLst/>
          </a:prstGeom>
        </p:spPr>
      </p:pic>
      <p:sp>
        <p:nvSpPr>
          <p:cNvPr id="26" name="TextBox 25"/>
          <p:cNvSpPr txBox="1"/>
          <p:nvPr/>
        </p:nvSpPr>
        <p:spPr>
          <a:xfrm>
            <a:off x="5791200" y="38100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Adversary Eve: </a:t>
            </a:r>
            <a:br>
              <a:rPr lang="en-US" sz="2400" dirty="0" smtClean="0">
                <a:solidFill>
                  <a:srgbClr val="000000"/>
                </a:solidFill>
                <a:latin typeface="Calibri"/>
                <a:cs typeface="Calibri"/>
              </a:rPr>
            </a:br>
            <a:r>
              <a:rPr lang="en-US" sz="2400" dirty="0" smtClean="0">
                <a:solidFill>
                  <a:srgbClr val="000000"/>
                </a:solidFill>
                <a:latin typeface="Calibri"/>
                <a:cs typeface="Calibri"/>
              </a:rPr>
              <a:t>A very clever person</a:t>
            </a:r>
          </a:p>
        </p:txBody>
      </p:sp>
      <p:sp>
        <p:nvSpPr>
          <p:cNvPr id="15" name="Can 14"/>
          <p:cNvSpPr/>
          <p:nvPr/>
        </p:nvSpPr>
        <p:spPr bwMode="auto">
          <a:xfrm rot="6341800">
            <a:off x="4341226" y="829506"/>
            <a:ext cx="457200" cy="2716463"/>
          </a:xfrm>
          <a:prstGeom prst="can">
            <a:avLst/>
          </a:prstGeom>
          <a:solidFill>
            <a:schemeClr val="accent5">
              <a:alpha val="24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sp>
        <p:nvSpPr>
          <p:cNvPr id="3" name="Rounded Rectangular Callout 2"/>
          <p:cNvSpPr/>
          <p:nvPr/>
        </p:nvSpPr>
        <p:spPr>
          <a:xfrm>
            <a:off x="990600" y="3962400"/>
            <a:ext cx="2743200" cy="990601"/>
          </a:xfrm>
          <a:prstGeom prst="wedgeRoundRectCallout">
            <a:avLst>
              <a:gd name="adj1" fmla="val 56990"/>
              <a:gd name="adj2" fmla="val -20617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err="1" smtClean="0">
                <a:solidFill>
                  <a:srgbClr val="FFFFFE"/>
                </a:solidFill>
                <a:latin typeface="Cambria"/>
              </a:rPr>
              <a:t>Cryptonium</a:t>
            </a:r>
            <a:r>
              <a:rPr lang="en-US" sz="2800" dirty="0" smtClean="0">
                <a:solidFill>
                  <a:srgbClr val="FFFFFE"/>
                </a:solidFill>
                <a:latin typeface="Cambria"/>
              </a:rPr>
              <a:t/>
            </a:r>
            <a:br>
              <a:rPr lang="en-US" sz="2800" dirty="0" smtClean="0">
                <a:solidFill>
                  <a:srgbClr val="FFFFFE"/>
                </a:solidFill>
                <a:latin typeface="Cambria"/>
              </a:rPr>
            </a:br>
            <a:r>
              <a:rPr lang="en-US" sz="2800" dirty="0" smtClean="0">
                <a:solidFill>
                  <a:srgbClr val="FFFFFE"/>
                </a:solidFill>
                <a:latin typeface="Cambria"/>
              </a:rPr>
              <a:t>Pipe</a:t>
            </a:r>
          </a:p>
        </p:txBody>
      </p:sp>
    </p:spTree>
    <p:extLst>
      <p:ext uri="{BB962C8B-B14F-4D97-AF65-F5344CB8AC3E}">
        <p14:creationId xmlns:p14="http://schemas.microsoft.com/office/powerpoint/2010/main" val="3286764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52800" y="1447800"/>
            <a:ext cx="2438400" cy="1842977"/>
          </a:xfrm>
          <a:prstGeom prst="rect">
            <a:avLst/>
          </a:prstGeom>
        </p:spPr>
      </p:pic>
      <p:pic>
        <p:nvPicPr>
          <p:cNvPr id="4" name="Picture 3"/>
          <p:cNvPicPr>
            <a:picLocks noChangeAspect="1"/>
          </p:cNvPicPr>
          <p:nvPr/>
        </p:nvPicPr>
        <p:blipFill>
          <a:blip r:embed="rId3"/>
          <a:stretch>
            <a:fillRect/>
          </a:stretch>
        </p:blipFill>
        <p:spPr>
          <a:xfrm>
            <a:off x="990600" y="1219200"/>
            <a:ext cx="1676400" cy="170863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295400"/>
            <a:ext cx="1219200" cy="1515580"/>
          </a:xfrm>
          <a:prstGeom prst="rect">
            <a:avLst/>
          </a:prstGeom>
        </p:spPr>
      </p:pic>
      <p:sp>
        <p:nvSpPr>
          <p:cNvPr id="6" name="TextBox 5"/>
          <p:cNvSpPr txBox="1"/>
          <p:nvPr/>
        </p:nvSpPr>
        <p:spPr>
          <a:xfrm>
            <a:off x="1219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Alice</a:t>
            </a:r>
          </a:p>
        </p:txBody>
      </p:sp>
      <p:sp>
        <p:nvSpPr>
          <p:cNvPr id="7" name="TextBox 6"/>
          <p:cNvSpPr txBox="1"/>
          <p:nvPr/>
        </p:nvSpPr>
        <p:spPr>
          <a:xfrm>
            <a:off x="6934200" y="2895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Bob</a:t>
            </a:r>
            <a:endParaRPr lang="en-US" dirty="0" smtClean="0">
              <a:solidFill>
                <a:srgbClr val="000000"/>
              </a:solidFill>
              <a:latin typeface="Calibri"/>
              <a:cs typeface="Calibri"/>
            </a:endParaRPr>
          </a:p>
        </p:txBody>
      </p:sp>
      <p:cxnSp>
        <p:nvCxnSpPr>
          <p:cNvPr id="16" name="Curved Connector 15"/>
          <p:cNvCxnSpPr/>
          <p:nvPr/>
        </p:nvCxnSpPr>
        <p:spPr bwMode="auto">
          <a:xfrm>
            <a:off x="2895600" y="1752600"/>
            <a:ext cx="3657600" cy="914400"/>
          </a:xfrm>
          <a:prstGeom prst="curvedConnector3">
            <a:avLst>
              <a:gd name="adj1" fmla="val 50000"/>
            </a:avLst>
          </a:prstGeom>
          <a:noFill/>
          <a:ln w="38100" cap="flat" cmpd="sng" algn="ctr">
            <a:solidFill>
              <a:srgbClr val="000000"/>
            </a:solidFill>
            <a:prstDash val="solid"/>
            <a:round/>
            <a:headEnd type="none" w="med" len="med"/>
            <a:tailEnd type="arrow"/>
          </a:ln>
          <a:effectLst/>
        </p:spPr>
      </p:cxnSp>
      <p:sp>
        <p:nvSpPr>
          <p:cNvPr id="22" name="TextBox 21"/>
          <p:cNvSpPr txBox="1"/>
          <p:nvPr/>
        </p:nvSpPr>
        <p:spPr>
          <a:xfrm>
            <a:off x="2438400" y="1295400"/>
            <a:ext cx="914400" cy="914400"/>
          </a:xfrm>
          <a:prstGeom prst="rect">
            <a:avLst/>
          </a:prstGeom>
          <a:noFill/>
          <a:ln>
            <a:noFill/>
          </a:ln>
        </p:spPr>
        <p:txBody>
          <a:bodyPr wrap="none" rtlCol="0">
            <a:noAutofit/>
          </a:bodyPr>
          <a:lstStyle/>
          <a:p>
            <a:r>
              <a:rPr lang="en-US" dirty="0" smtClean="0">
                <a:solidFill>
                  <a:srgbClr val="000000"/>
                </a:solidFill>
                <a:latin typeface="Calibri"/>
                <a:cs typeface="Calibri"/>
              </a:rPr>
              <a:t>M</a:t>
            </a:r>
          </a:p>
        </p:txBody>
      </p:sp>
      <p:sp>
        <p:nvSpPr>
          <p:cNvPr id="23" name="TextBox 22"/>
          <p:cNvSpPr txBox="1"/>
          <p:nvPr/>
        </p:nvSpPr>
        <p:spPr>
          <a:xfrm>
            <a:off x="4191000" y="9906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Public Channel</a:t>
            </a:r>
          </a:p>
        </p:txBody>
      </p:sp>
      <p:sp>
        <p:nvSpPr>
          <p:cNvPr id="24" name="Down Arrow 23"/>
          <p:cNvSpPr/>
          <p:nvPr/>
        </p:nvSpPr>
        <p:spPr bwMode="auto">
          <a:xfrm>
            <a:off x="4267200" y="2209800"/>
            <a:ext cx="609600" cy="1219200"/>
          </a:xfrm>
          <a:prstGeom prst="downArrow">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pic>
        <p:nvPicPr>
          <p:cNvPr id="25" name="Picture 24"/>
          <p:cNvPicPr>
            <a:picLocks noChangeAspect="1"/>
          </p:cNvPicPr>
          <p:nvPr/>
        </p:nvPicPr>
        <p:blipFill>
          <a:blip r:embed="rId5"/>
          <a:stretch>
            <a:fillRect/>
          </a:stretch>
        </p:blipFill>
        <p:spPr>
          <a:xfrm>
            <a:off x="3733800" y="3581400"/>
            <a:ext cx="1828800" cy="1371601"/>
          </a:xfrm>
          <a:prstGeom prst="rect">
            <a:avLst/>
          </a:prstGeom>
        </p:spPr>
      </p:pic>
      <p:sp>
        <p:nvSpPr>
          <p:cNvPr id="26" name="TextBox 25"/>
          <p:cNvSpPr txBox="1"/>
          <p:nvPr/>
        </p:nvSpPr>
        <p:spPr>
          <a:xfrm>
            <a:off x="5791200" y="3810000"/>
            <a:ext cx="914400" cy="914400"/>
          </a:xfrm>
          <a:prstGeom prst="rect">
            <a:avLst/>
          </a:prstGeom>
          <a:noFill/>
          <a:ln>
            <a:noFill/>
          </a:ln>
        </p:spPr>
        <p:txBody>
          <a:bodyPr wrap="none" rtlCol="0">
            <a:noAutofit/>
          </a:bodyPr>
          <a:lstStyle/>
          <a:p>
            <a:r>
              <a:rPr lang="en-US" sz="2400" dirty="0" smtClean="0">
                <a:solidFill>
                  <a:srgbClr val="000000"/>
                </a:solidFill>
                <a:latin typeface="Calibri"/>
                <a:cs typeface="Calibri"/>
              </a:rPr>
              <a:t>Adversary Eve: </a:t>
            </a:r>
            <a:br>
              <a:rPr lang="en-US" sz="2400" dirty="0" smtClean="0">
                <a:solidFill>
                  <a:srgbClr val="000000"/>
                </a:solidFill>
                <a:latin typeface="Calibri"/>
                <a:cs typeface="Calibri"/>
              </a:rPr>
            </a:br>
            <a:r>
              <a:rPr lang="en-US" sz="2400" dirty="0" smtClean="0">
                <a:solidFill>
                  <a:srgbClr val="000000"/>
                </a:solidFill>
                <a:latin typeface="Calibri"/>
                <a:cs typeface="Calibri"/>
              </a:rPr>
              <a:t>A very clever person</a:t>
            </a:r>
          </a:p>
        </p:txBody>
      </p:sp>
      <p:sp>
        <p:nvSpPr>
          <p:cNvPr id="15" name="Can 14"/>
          <p:cNvSpPr/>
          <p:nvPr/>
        </p:nvSpPr>
        <p:spPr bwMode="auto">
          <a:xfrm rot="6341800">
            <a:off x="4341226" y="829506"/>
            <a:ext cx="457200" cy="2716463"/>
          </a:xfrm>
          <a:prstGeom prst="can">
            <a:avLst/>
          </a:prstGeom>
          <a:solidFill>
            <a:schemeClr val="accent5">
              <a:alpha val="24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sz="2400" b="1" dirty="0" smtClean="0">
              <a:solidFill>
                <a:srgbClr val="FFFFFE"/>
              </a:solidFill>
              <a:latin typeface="Arial" pitchFamily="-65" charset="0"/>
            </a:endParaRPr>
          </a:p>
        </p:txBody>
      </p:sp>
      <p:sp>
        <p:nvSpPr>
          <p:cNvPr id="3" name="Rounded Rectangular Callout 2"/>
          <p:cNvSpPr/>
          <p:nvPr/>
        </p:nvSpPr>
        <p:spPr>
          <a:xfrm>
            <a:off x="990600" y="3962400"/>
            <a:ext cx="2743200" cy="990601"/>
          </a:xfrm>
          <a:prstGeom prst="wedgeRoundRectCallout">
            <a:avLst>
              <a:gd name="adj1" fmla="val 56990"/>
              <a:gd name="adj2" fmla="val -20617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err="1" smtClean="0">
                <a:solidFill>
                  <a:srgbClr val="FFFFFE"/>
                </a:solidFill>
                <a:latin typeface="Cambria"/>
              </a:rPr>
              <a:t>Cryptonium</a:t>
            </a:r>
            <a:r>
              <a:rPr lang="en-US" sz="2800" dirty="0" smtClean="0">
                <a:solidFill>
                  <a:srgbClr val="FFFFFE"/>
                </a:solidFill>
                <a:latin typeface="Cambria"/>
              </a:rPr>
              <a:t/>
            </a:r>
            <a:br>
              <a:rPr lang="en-US" sz="2800" dirty="0" smtClean="0">
                <a:solidFill>
                  <a:srgbClr val="FFFFFE"/>
                </a:solidFill>
                <a:latin typeface="Cambria"/>
              </a:rPr>
            </a:br>
            <a:r>
              <a:rPr lang="en-US" sz="2800" dirty="0" smtClean="0">
                <a:solidFill>
                  <a:srgbClr val="FFFFFE"/>
                </a:solidFill>
                <a:latin typeface="Cambria"/>
              </a:rPr>
              <a:t>Pipe</a:t>
            </a:r>
          </a:p>
        </p:txBody>
      </p:sp>
      <p:sp>
        <p:nvSpPr>
          <p:cNvPr id="17" name="Content Placeholder 26"/>
          <p:cNvSpPr>
            <a:spLocks noGrp="1"/>
          </p:cNvSpPr>
          <p:nvPr>
            <p:ph idx="1"/>
          </p:nvPr>
        </p:nvSpPr>
        <p:spPr>
          <a:xfrm>
            <a:off x="2678301" y="5029200"/>
            <a:ext cx="3787397" cy="1676400"/>
          </a:xfrm>
        </p:spPr>
        <p:txBody>
          <a:bodyPr>
            <a:normAutofit fontScale="92500" lnSpcReduction="20000"/>
          </a:bodyPr>
          <a:lstStyle/>
          <a:p>
            <a:pPr>
              <a:buNone/>
            </a:pPr>
            <a:r>
              <a:rPr lang="en-US" dirty="0" smtClean="0"/>
              <a:t>Cryptography’s Goals:</a:t>
            </a:r>
          </a:p>
          <a:p>
            <a:pPr lvl="1"/>
            <a:r>
              <a:rPr lang="en-US" dirty="0" smtClean="0"/>
              <a:t>Privacy</a:t>
            </a:r>
          </a:p>
          <a:p>
            <a:pPr lvl="1"/>
            <a:r>
              <a:rPr lang="en-US" dirty="0" smtClean="0"/>
              <a:t>Integrity</a:t>
            </a:r>
          </a:p>
          <a:p>
            <a:pPr lvl="1"/>
            <a:r>
              <a:rPr lang="en-US" dirty="0" smtClean="0"/>
              <a:t>Authenticity</a:t>
            </a:r>
            <a:endParaRPr lang="en-US" dirty="0"/>
          </a:p>
        </p:txBody>
      </p:sp>
    </p:spTree>
    <p:extLst>
      <p:ext uri="{BB962C8B-B14F-4D97-AF65-F5344CB8AC3E}">
        <p14:creationId xmlns:p14="http://schemas.microsoft.com/office/powerpoint/2010/main" val="3180194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34</a:t>
            </a:fld>
            <a:endParaRPr lang="en-US">
              <a:solidFill>
                <a:srgbClr val="000000"/>
              </a:solidFill>
            </a:endParaRPr>
          </a:p>
        </p:txBody>
      </p:sp>
      <p:pic>
        <p:nvPicPr>
          <p:cNvPr id="5" name="Picture 4" descr="18487-crypto.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922319" y="0"/>
            <a:ext cx="5299364" cy="6858000"/>
          </a:xfrm>
          <a:prstGeom prst="rect">
            <a:avLst/>
          </a:prstGeom>
        </p:spPr>
      </p:pic>
    </p:spTree>
    <p:extLst>
      <p:ext uri="{BB962C8B-B14F-4D97-AF65-F5344CB8AC3E}">
        <p14:creationId xmlns:p14="http://schemas.microsoft.com/office/powerpoint/2010/main" val="1374707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Understand and believe you should never, ever invent your own algorithm</a:t>
            </a:r>
          </a:p>
          <a:p>
            <a:endParaRPr lang="en-US" dirty="0"/>
          </a:p>
          <a:p>
            <a:r>
              <a:rPr lang="en-US" dirty="0" smtClean="0"/>
              <a:t>Basic construction</a:t>
            </a:r>
          </a:p>
          <a:p>
            <a:endParaRPr lang="en-US" dirty="0"/>
          </a:p>
          <a:p>
            <a:r>
              <a:rPr lang="en-US" dirty="0" smtClean="0"/>
              <a:t>Basic pitfalls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125868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 Security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316941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37</a:t>
            </a:fld>
            <a:endParaRPr lang="en-US">
              <a:solidFill>
                <a:srgbClr val="000000"/>
              </a:solidFill>
            </a:endParaRPr>
          </a:p>
        </p:txBody>
      </p:sp>
      <p:sp>
        <p:nvSpPr>
          <p:cNvPr id="3" name="Rounded Rectangle 2"/>
          <p:cNvSpPr/>
          <p:nvPr/>
        </p:nvSpPr>
        <p:spPr>
          <a:xfrm>
            <a:off x="381000" y="3124200"/>
            <a:ext cx="2133600" cy="838200"/>
          </a:xfrm>
          <a:prstGeom prst="roundRect">
            <a:avLst/>
          </a:prstGeom>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sz="2800" dirty="0" smtClean="0">
                <a:solidFill>
                  <a:srgbClr val="000000"/>
                </a:solidFill>
                <a:latin typeface="Cambria"/>
              </a:rPr>
              <a:t>Principal</a:t>
            </a:r>
          </a:p>
        </p:txBody>
      </p:sp>
      <p:sp>
        <p:nvSpPr>
          <p:cNvPr id="4" name="Rounded Rectangle 3"/>
          <p:cNvSpPr/>
          <p:nvPr/>
        </p:nvSpPr>
        <p:spPr>
          <a:xfrm>
            <a:off x="3505200" y="3128178"/>
            <a:ext cx="2133600" cy="838200"/>
          </a:xfrm>
          <a:prstGeom prst="roundRect">
            <a:avLst/>
          </a:prstGeom>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sz="2800" dirty="0" smtClean="0">
                <a:solidFill>
                  <a:srgbClr val="000000"/>
                </a:solidFill>
                <a:latin typeface="Cambria"/>
              </a:rPr>
              <a:t>Reference</a:t>
            </a:r>
            <a:br>
              <a:rPr lang="en-US" sz="2800" dirty="0" smtClean="0">
                <a:solidFill>
                  <a:srgbClr val="000000"/>
                </a:solidFill>
                <a:latin typeface="Cambria"/>
              </a:rPr>
            </a:br>
            <a:r>
              <a:rPr lang="en-US" sz="2800" dirty="0" smtClean="0">
                <a:solidFill>
                  <a:srgbClr val="000000"/>
                </a:solidFill>
                <a:latin typeface="Cambria"/>
              </a:rPr>
              <a:t>Monitor</a:t>
            </a:r>
          </a:p>
        </p:txBody>
      </p:sp>
      <p:sp>
        <p:nvSpPr>
          <p:cNvPr id="5" name="Rounded Rectangle 4"/>
          <p:cNvSpPr/>
          <p:nvPr/>
        </p:nvSpPr>
        <p:spPr>
          <a:xfrm>
            <a:off x="6740224" y="3124200"/>
            <a:ext cx="2133600" cy="838200"/>
          </a:xfrm>
          <a:prstGeom prst="roundRect">
            <a:avLst/>
          </a:prstGeom>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sz="2800" dirty="0" smtClean="0">
                <a:solidFill>
                  <a:srgbClr val="000000"/>
                </a:solidFill>
                <a:latin typeface="Cambria"/>
              </a:rPr>
              <a:t>Object</a:t>
            </a:r>
          </a:p>
        </p:txBody>
      </p:sp>
      <p:cxnSp>
        <p:nvCxnSpPr>
          <p:cNvPr id="7" name="Straight Arrow Connector 6"/>
          <p:cNvCxnSpPr>
            <a:stCxn id="3" idx="3"/>
            <a:endCxn id="4" idx="1"/>
          </p:cNvCxnSpPr>
          <p:nvPr/>
        </p:nvCxnSpPr>
        <p:spPr>
          <a:xfrm>
            <a:off x="2514600" y="3543300"/>
            <a:ext cx="990600" cy="39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3"/>
            <a:endCxn id="5" idx="1"/>
          </p:cNvCxnSpPr>
          <p:nvPr/>
        </p:nvCxnSpPr>
        <p:spPr>
          <a:xfrm flipV="1">
            <a:off x="5638800" y="3543300"/>
            <a:ext cx="1101424" cy="39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Rounded Rectangular Callout 10"/>
          <p:cNvSpPr/>
          <p:nvPr/>
        </p:nvSpPr>
        <p:spPr>
          <a:xfrm>
            <a:off x="2057400" y="1905000"/>
            <a:ext cx="2286000" cy="838200"/>
          </a:xfrm>
          <a:prstGeom prst="wedgeRoundRectCallout">
            <a:avLst>
              <a:gd name="adj1" fmla="val -9012"/>
              <a:gd name="adj2" fmla="val 12697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smtClean="0">
                <a:solidFill>
                  <a:srgbClr val="FFFFFE"/>
                </a:solidFill>
                <a:latin typeface="Cambria"/>
              </a:rPr>
              <a:t>Requested</a:t>
            </a:r>
            <a:br>
              <a:rPr lang="en-US" sz="2800" dirty="0" smtClean="0">
                <a:solidFill>
                  <a:srgbClr val="FFFFFE"/>
                </a:solidFill>
                <a:latin typeface="Cambria"/>
              </a:rPr>
            </a:br>
            <a:r>
              <a:rPr lang="en-US" sz="2800" dirty="0" smtClean="0">
                <a:solidFill>
                  <a:srgbClr val="FFFFFE"/>
                </a:solidFill>
                <a:latin typeface="Cambria"/>
              </a:rPr>
              <a:t>Operation</a:t>
            </a:r>
          </a:p>
        </p:txBody>
      </p:sp>
      <p:sp>
        <p:nvSpPr>
          <p:cNvPr id="12" name="Rounded Rectangular Callout 11"/>
          <p:cNvSpPr/>
          <p:nvPr/>
        </p:nvSpPr>
        <p:spPr>
          <a:xfrm>
            <a:off x="5587484" y="1905000"/>
            <a:ext cx="2286000" cy="838200"/>
          </a:xfrm>
          <a:prstGeom prst="wedgeRoundRectCallout">
            <a:avLst>
              <a:gd name="adj1" fmla="val -9012"/>
              <a:gd name="adj2" fmla="val 12697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smtClean="0">
                <a:solidFill>
                  <a:srgbClr val="FFFFFE"/>
                </a:solidFill>
                <a:latin typeface="Cambria"/>
              </a:rPr>
              <a:t>Approved</a:t>
            </a:r>
            <a:br>
              <a:rPr lang="en-US" sz="2800" dirty="0" smtClean="0">
                <a:solidFill>
                  <a:srgbClr val="FFFFFE"/>
                </a:solidFill>
                <a:latin typeface="Cambria"/>
              </a:rPr>
            </a:br>
            <a:r>
              <a:rPr lang="en-US" sz="2800" dirty="0" smtClean="0">
                <a:solidFill>
                  <a:srgbClr val="FFFFFE"/>
                </a:solidFill>
                <a:latin typeface="Cambria"/>
              </a:rPr>
              <a:t>Operation</a:t>
            </a:r>
          </a:p>
        </p:txBody>
      </p:sp>
      <p:sp>
        <p:nvSpPr>
          <p:cNvPr id="13" name="Left Brace 12"/>
          <p:cNvSpPr/>
          <p:nvPr/>
        </p:nvSpPr>
        <p:spPr>
          <a:xfrm rot="16200000">
            <a:off x="2247900" y="2705100"/>
            <a:ext cx="381000" cy="3810000"/>
          </a:xfrm>
          <a:prstGeom prst="lef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mbria"/>
            </a:endParaRPr>
          </a:p>
        </p:txBody>
      </p:sp>
      <p:sp>
        <p:nvSpPr>
          <p:cNvPr id="14" name="Left Brace 13"/>
          <p:cNvSpPr/>
          <p:nvPr/>
        </p:nvSpPr>
        <p:spPr>
          <a:xfrm rot="16200000">
            <a:off x="6362700" y="2705100"/>
            <a:ext cx="381000" cy="3810000"/>
          </a:xfrm>
          <a:prstGeom prst="lef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mbria"/>
            </a:endParaRPr>
          </a:p>
        </p:txBody>
      </p:sp>
      <p:sp>
        <p:nvSpPr>
          <p:cNvPr id="15" name="TextBox 14"/>
          <p:cNvSpPr txBox="1"/>
          <p:nvPr/>
        </p:nvSpPr>
        <p:spPr>
          <a:xfrm>
            <a:off x="952713" y="3943290"/>
            <a:ext cx="990175" cy="400110"/>
          </a:xfrm>
          <a:prstGeom prst="rect">
            <a:avLst/>
          </a:prstGeom>
          <a:noFill/>
        </p:spPr>
        <p:txBody>
          <a:bodyPr wrap="none" rtlCol="0">
            <a:spAutoFit/>
          </a:bodyPr>
          <a:lstStyle/>
          <a:p>
            <a:r>
              <a:rPr lang="en-US" sz="2000" b="1" dirty="0" smtClean="0">
                <a:solidFill>
                  <a:srgbClr val="000000"/>
                </a:solidFill>
                <a:latin typeface="Cambria"/>
              </a:rPr>
              <a:t>Source</a:t>
            </a:r>
            <a:endParaRPr lang="en-US" sz="2000" b="1" dirty="0">
              <a:solidFill>
                <a:srgbClr val="000000"/>
              </a:solidFill>
              <a:latin typeface="Cambria"/>
            </a:endParaRPr>
          </a:p>
        </p:txBody>
      </p:sp>
      <p:sp>
        <p:nvSpPr>
          <p:cNvPr id="16" name="TextBox 15"/>
          <p:cNvSpPr txBox="1"/>
          <p:nvPr/>
        </p:nvSpPr>
        <p:spPr>
          <a:xfrm>
            <a:off x="4114183" y="3943290"/>
            <a:ext cx="915635" cy="400110"/>
          </a:xfrm>
          <a:prstGeom prst="rect">
            <a:avLst/>
          </a:prstGeom>
          <a:noFill/>
        </p:spPr>
        <p:txBody>
          <a:bodyPr wrap="none" rtlCol="0">
            <a:spAutoFit/>
          </a:bodyPr>
          <a:lstStyle/>
          <a:p>
            <a:r>
              <a:rPr lang="en-US" sz="2000" b="1" dirty="0" smtClean="0">
                <a:solidFill>
                  <a:srgbClr val="000000"/>
                </a:solidFill>
                <a:latin typeface="Cambria"/>
              </a:rPr>
              <a:t>Guard</a:t>
            </a:r>
            <a:endParaRPr lang="en-US" sz="2000" b="1" dirty="0">
              <a:solidFill>
                <a:srgbClr val="000000"/>
              </a:solidFill>
              <a:latin typeface="Cambria"/>
            </a:endParaRPr>
          </a:p>
        </p:txBody>
      </p:sp>
      <p:sp>
        <p:nvSpPr>
          <p:cNvPr id="17" name="TextBox 16"/>
          <p:cNvSpPr txBox="1"/>
          <p:nvPr/>
        </p:nvSpPr>
        <p:spPr>
          <a:xfrm>
            <a:off x="7165976" y="3943290"/>
            <a:ext cx="1282097" cy="400110"/>
          </a:xfrm>
          <a:prstGeom prst="rect">
            <a:avLst/>
          </a:prstGeom>
          <a:noFill/>
        </p:spPr>
        <p:txBody>
          <a:bodyPr wrap="none" rtlCol="0">
            <a:spAutoFit/>
          </a:bodyPr>
          <a:lstStyle/>
          <a:p>
            <a:r>
              <a:rPr lang="en-US" sz="2000" b="1" dirty="0" smtClean="0">
                <a:solidFill>
                  <a:srgbClr val="000000"/>
                </a:solidFill>
                <a:latin typeface="Cambria"/>
              </a:rPr>
              <a:t>Resource</a:t>
            </a:r>
            <a:endParaRPr lang="en-US" sz="2000" b="1" dirty="0">
              <a:solidFill>
                <a:srgbClr val="000000"/>
              </a:solidFill>
              <a:latin typeface="Cambria"/>
            </a:endParaRPr>
          </a:p>
        </p:txBody>
      </p:sp>
      <p:sp>
        <p:nvSpPr>
          <p:cNvPr id="18" name="TextBox 17"/>
          <p:cNvSpPr txBox="1"/>
          <p:nvPr/>
        </p:nvSpPr>
        <p:spPr>
          <a:xfrm>
            <a:off x="1343564" y="4724400"/>
            <a:ext cx="2189670" cy="461665"/>
          </a:xfrm>
          <a:prstGeom prst="rect">
            <a:avLst/>
          </a:prstGeom>
          <a:noFill/>
        </p:spPr>
        <p:txBody>
          <a:bodyPr wrap="none" rtlCol="0">
            <a:spAutoFit/>
          </a:bodyPr>
          <a:lstStyle/>
          <a:p>
            <a:r>
              <a:rPr lang="en-US" sz="2400" i="1" dirty="0" smtClean="0">
                <a:solidFill>
                  <a:srgbClr val="000000"/>
                </a:solidFill>
                <a:latin typeface="Cambria"/>
              </a:rPr>
              <a:t>Authentication</a:t>
            </a:r>
            <a:endParaRPr lang="en-US" sz="2400" i="1" dirty="0">
              <a:solidFill>
                <a:srgbClr val="000000"/>
              </a:solidFill>
              <a:latin typeface="Cambria"/>
            </a:endParaRPr>
          </a:p>
        </p:txBody>
      </p:sp>
      <p:sp>
        <p:nvSpPr>
          <p:cNvPr id="19" name="TextBox 18"/>
          <p:cNvSpPr txBox="1"/>
          <p:nvPr/>
        </p:nvSpPr>
        <p:spPr>
          <a:xfrm>
            <a:off x="5520957" y="4724400"/>
            <a:ext cx="2064486" cy="461665"/>
          </a:xfrm>
          <a:prstGeom prst="rect">
            <a:avLst/>
          </a:prstGeom>
          <a:noFill/>
        </p:spPr>
        <p:txBody>
          <a:bodyPr wrap="none" rtlCol="0">
            <a:spAutoFit/>
          </a:bodyPr>
          <a:lstStyle/>
          <a:p>
            <a:r>
              <a:rPr lang="en-US" sz="2400" i="1" dirty="0" smtClean="0">
                <a:solidFill>
                  <a:srgbClr val="000000"/>
                </a:solidFill>
                <a:latin typeface="Cambria"/>
              </a:rPr>
              <a:t>Authorization</a:t>
            </a:r>
            <a:endParaRPr lang="en-US" sz="2400" i="1" dirty="0">
              <a:solidFill>
                <a:srgbClr val="000000"/>
              </a:solidFill>
              <a:latin typeface="Cambria"/>
            </a:endParaRPr>
          </a:p>
        </p:txBody>
      </p:sp>
      <p:sp>
        <p:nvSpPr>
          <p:cNvPr id="20" name="Rounded Rectangle 19"/>
          <p:cNvSpPr/>
          <p:nvPr/>
        </p:nvSpPr>
        <p:spPr>
          <a:xfrm>
            <a:off x="1168658" y="5562600"/>
            <a:ext cx="6806684" cy="76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rgbClr val="FFFFFE"/>
                </a:solidFill>
                <a:latin typeface="Cambria"/>
              </a:rPr>
              <a:t>In security, we isolate reasoning </a:t>
            </a:r>
            <a:br>
              <a:rPr lang="en-US" sz="2800" dirty="0" smtClean="0">
                <a:solidFill>
                  <a:srgbClr val="FFFFFE"/>
                </a:solidFill>
                <a:latin typeface="Cambria"/>
              </a:rPr>
            </a:br>
            <a:r>
              <a:rPr lang="en-US" sz="2800" dirty="0" smtClean="0">
                <a:solidFill>
                  <a:srgbClr val="FFFFFE"/>
                </a:solidFill>
                <a:latin typeface="Cambria"/>
              </a:rPr>
              <a:t>about the guard</a:t>
            </a:r>
          </a:p>
        </p:txBody>
      </p:sp>
    </p:spTree>
    <p:extLst>
      <p:ext uri="{BB962C8B-B14F-4D97-AF65-F5344CB8AC3E}">
        <p14:creationId xmlns:p14="http://schemas.microsoft.com/office/powerpoint/2010/main" val="11598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38</a:t>
            </a:fld>
            <a:endParaRPr lang="en-US">
              <a:solidFill>
                <a:srgbClr val="000000"/>
              </a:solidFill>
            </a:endParaRPr>
          </a:p>
        </p:txBody>
      </p:sp>
      <p:pic>
        <p:nvPicPr>
          <p:cNvPr id="6" name="Picture 5" descr="18487-os.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922318" y="0"/>
            <a:ext cx="5299364" cy="6858000"/>
          </a:xfrm>
          <a:prstGeom prst="rect">
            <a:avLst/>
          </a:prstGeom>
        </p:spPr>
      </p:pic>
    </p:spTree>
    <p:extLst>
      <p:ext uri="{BB962C8B-B14F-4D97-AF65-F5344CB8AC3E}">
        <p14:creationId xmlns:p14="http://schemas.microsoft.com/office/powerpoint/2010/main" val="380118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OS Goals</a:t>
            </a:r>
            <a:endParaRPr lang="en-US" dirty="0"/>
          </a:p>
        </p:txBody>
      </p:sp>
      <p:sp>
        <p:nvSpPr>
          <p:cNvPr id="4" name="Content Placeholder 3"/>
          <p:cNvSpPr>
            <a:spLocks noGrp="1"/>
          </p:cNvSpPr>
          <p:nvPr>
            <p:ph idx="1"/>
          </p:nvPr>
        </p:nvSpPr>
        <p:spPr/>
        <p:txBody>
          <a:bodyPr/>
          <a:lstStyle/>
          <a:p>
            <a:r>
              <a:rPr lang="en-US" dirty="0" smtClean="0"/>
              <a:t>Know Lampson’s “gold” standard</a:t>
            </a:r>
          </a:p>
          <a:p>
            <a:pPr lvl="1"/>
            <a:r>
              <a:rPr lang="en-US" u="sng" dirty="0" smtClean="0"/>
              <a:t>Au</a:t>
            </a:r>
            <a:r>
              <a:rPr lang="en-US" dirty="0" smtClean="0"/>
              <a:t>thorization</a:t>
            </a:r>
          </a:p>
          <a:p>
            <a:pPr lvl="1"/>
            <a:r>
              <a:rPr lang="en-US" u="sng" dirty="0" smtClean="0"/>
              <a:t>Au</a:t>
            </a:r>
            <a:r>
              <a:rPr lang="en-US" dirty="0" smtClean="0"/>
              <a:t>thentication</a:t>
            </a:r>
          </a:p>
          <a:p>
            <a:pPr lvl="1"/>
            <a:r>
              <a:rPr lang="en-US" u="sng" dirty="0" smtClean="0"/>
              <a:t>Au</a:t>
            </a:r>
            <a:r>
              <a:rPr lang="en-US" dirty="0" smtClean="0"/>
              <a:t>dit</a:t>
            </a:r>
          </a:p>
          <a:p>
            <a:endParaRPr lang="en-US" dirty="0"/>
          </a:p>
          <a:p>
            <a:r>
              <a:rPr lang="en-US" dirty="0" smtClean="0"/>
              <a:t>Know currently used security architectures</a:t>
            </a:r>
          </a:p>
          <a:p>
            <a:pPr lvl="1"/>
            <a:endParaRPr lang="en-US" dirty="0" smtClean="0"/>
          </a:p>
          <a:p>
            <a:pPr lvl="1"/>
            <a:endParaRPr lang="en-US" dirty="0" smtClean="0"/>
          </a:p>
          <a:p>
            <a:pPr lvl="1"/>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375505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a:t>
            </a:fld>
            <a:endParaRPr lang="en-US">
              <a:solidFill>
                <a:srgbClr val="000000"/>
              </a:solidFill>
            </a:endParaRPr>
          </a:p>
        </p:txBody>
      </p:sp>
      <p:sp>
        <p:nvSpPr>
          <p:cNvPr id="5" name="Title 1"/>
          <p:cNvSpPr>
            <a:spLocks noGrp="1"/>
          </p:cNvSpPr>
          <p:nvPr>
            <p:ph type="title"/>
          </p:nvPr>
        </p:nvSpPr>
        <p:spPr>
          <a:xfrm>
            <a:off x="228600" y="914400"/>
            <a:ext cx="3733800" cy="1066800"/>
          </a:xfrm>
        </p:spPr>
        <p:txBody>
          <a:bodyPr/>
          <a:lstStyle/>
          <a:p>
            <a:r>
              <a:rPr lang="en-US" b="1" dirty="0" smtClean="0"/>
              <a:t>David Brumley</a:t>
            </a:r>
            <a:endParaRPr lang="en-US" dirty="0"/>
          </a:p>
        </p:txBody>
      </p:sp>
      <p:sp>
        <p:nvSpPr>
          <p:cNvPr id="7" name="Content Placeholder 3"/>
          <p:cNvSpPr>
            <a:spLocks noGrp="1"/>
          </p:cNvSpPr>
          <p:nvPr>
            <p:ph sz="half" idx="2"/>
          </p:nvPr>
        </p:nvSpPr>
        <p:spPr>
          <a:xfrm>
            <a:off x="228600" y="1981200"/>
            <a:ext cx="3733800" cy="3962400"/>
          </a:xfrm>
        </p:spPr>
        <p:txBody>
          <a:bodyPr anchor="t" anchorCtr="0">
            <a:normAutofit/>
          </a:bodyPr>
          <a:lstStyle/>
          <a:p>
            <a:r>
              <a:rPr lang="en-US" sz="2400" dirty="0" smtClean="0"/>
              <a:t>B.A. Math UNC 1998</a:t>
            </a:r>
            <a:endParaRPr lang="en-US" sz="2400" dirty="0"/>
          </a:p>
          <a:p>
            <a:r>
              <a:rPr lang="en-US" sz="2400" dirty="0" smtClean="0"/>
              <a:t>M.S. CS Stanford 2003</a:t>
            </a:r>
          </a:p>
          <a:p>
            <a:r>
              <a:rPr lang="en-US" sz="2400" dirty="0" smtClean="0"/>
              <a:t>Ph.D. CS</a:t>
            </a:r>
            <a:r>
              <a:rPr lang="en-US" sz="2400" dirty="0"/>
              <a:t> </a:t>
            </a:r>
            <a:r>
              <a:rPr lang="en-US" sz="2400" dirty="0" smtClean="0"/>
              <a:t>CMU 2008</a:t>
            </a:r>
          </a:p>
          <a:p>
            <a:endParaRPr lang="en-US" sz="2400" dirty="0" smtClean="0"/>
          </a:p>
          <a:p>
            <a:r>
              <a:rPr lang="en-US" sz="2400" dirty="0" smtClean="0"/>
              <a:t>Computer security officer, Stanford University, 1998-2002</a:t>
            </a:r>
          </a:p>
          <a:p>
            <a:r>
              <a:rPr lang="en-US" sz="2400" dirty="0" smtClean="0"/>
              <a:t>Assistant Professor, CMU, Jan 2009</a:t>
            </a:r>
            <a:endParaRPr lang="en-US" sz="2400" dirty="0"/>
          </a:p>
        </p:txBody>
      </p:sp>
      <p:pic>
        <p:nvPicPr>
          <p:cNvPr id="3" name="Picture 2" descr="me-and-max-1024x768.JPG"/>
          <p:cNvPicPr>
            <a:picLocks noChangeAspect="1"/>
          </p:cNvPicPr>
          <p:nvPr/>
        </p:nvPicPr>
        <p:blipFill rotWithShape="1">
          <a:blip r:embed="rId3">
            <a:extLst>
              <a:ext uri="{28A0092B-C50C-407E-A947-70E740481C1C}">
                <a14:useLocalDpi xmlns:a14="http://schemas.microsoft.com/office/drawing/2010/main" val="0"/>
              </a:ext>
            </a:extLst>
          </a:blip>
          <a:srcRect l="33981"/>
          <a:stretch/>
        </p:blipFill>
        <p:spPr>
          <a:xfrm>
            <a:off x="3962400" y="449263"/>
            <a:ext cx="5106231" cy="5959475"/>
          </a:xfrm>
          <a:prstGeom prst="rect">
            <a:avLst/>
          </a:prstGeom>
        </p:spPr>
      </p:pic>
    </p:spTree>
    <p:extLst>
      <p:ext uri="{BB962C8B-B14F-4D97-AF65-F5344CB8AC3E}">
        <p14:creationId xmlns:p14="http://schemas.microsoft.com/office/powerpoint/2010/main" val="1301203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 Security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50213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41</a:t>
            </a:fld>
            <a:endParaRPr lang="en-US">
              <a:solidFill>
                <a:srgbClr val="000000"/>
              </a:solidFill>
            </a:endParaRPr>
          </a:p>
        </p:txBody>
      </p:sp>
      <p:pic>
        <p:nvPicPr>
          <p:cNvPr id="5" name="Picture 4" descr="18487-netsec.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850043" y="-1435958"/>
            <a:ext cx="7230629" cy="9357285"/>
          </a:xfrm>
          <a:prstGeom prst="rect">
            <a:avLst/>
          </a:prstGeom>
        </p:spPr>
      </p:pic>
      <p:sp>
        <p:nvSpPr>
          <p:cNvPr id="7" name="Rectangle 6"/>
          <p:cNvSpPr/>
          <p:nvPr/>
        </p:nvSpPr>
        <p:spPr>
          <a:xfrm>
            <a:off x="76200" y="1752600"/>
            <a:ext cx="2819400" cy="3962400"/>
          </a:xfrm>
          <a:prstGeom prst="rect">
            <a:avLst/>
          </a:prstGeom>
          <a:solidFill>
            <a:srgbClr val="FFFFFF"/>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918694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42</a:t>
            </a:fld>
            <a:endParaRPr lang="en-US">
              <a:solidFill>
                <a:srgbClr val="000000"/>
              </a:solidFill>
            </a:endParaRPr>
          </a:p>
        </p:txBody>
      </p:sp>
      <p:pic>
        <p:nvPicPr>
          <p:cNvPr id="5" name="Picture 4" descr="18487-netsec.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850043" y="-1435958"/>
            <a:ext cx="7230629" cy="9357285"/>
          </a:xfrm>
          <a:prstGeom prst="rect">
            <a:avLst/>
          </a:prstGeom>
        </p:spPr>
      </p:pic>
      <p:sp>
        <p:nvSpPr>
          <p:cNvPr id="7" name="Rectangle 6"/>
          <p:cNvSpPr/>
          <p:nvPr/>
        </p:nvSpPr>
        <p:spPr>
          <a:xfrm>
            <a:off x="76200" y="3352800"/>
            <a:ext cx="2819400" cy="2362200"/>
          </a:xfrm>
          <a:prstGeom prst="rect">
            <a:avLst/>
          </a:prstGeom>
          <a:solidFill>
            <a:srgbClr val="FFFFFF"/>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
        <p:nvSpPr>
          <p:cNvPr id="2" name="Rectangle 1"/>
          <p:cNvSpPr/>
          <p:nvPr/>
        </p:nvSpPr>
        <p:spPr>
          <a:xfrm>
            <a:off x="76200" y="2209800"/>
            <a:ext cx="2971800" cy="990600"/>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186893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43</a:t>
            </a:fld>
            <a:endParaRPr lang="en-US">
              <a:solidFill>
                <a:srgbClr val="000000"/>
              </a:solidFill>
            </a:endParaRPr>
          </a:p>
        </p:txBody>
      </p:sp>
      <p:pic>
        <p:nvPicPr>
          <p:cNvPr id="5" name="Picture 4" descr="18487-netsec.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850043" y="-1435958"/>
            <a:ext cx="7230629" cy="9357285"/>
          </a:xfrm>
          <a:prstGeom prst="rect">
            <a:avLst/>
          </a:prstGeom>
        </p:spPr>
      </p:pic>
      <p:sp>
        <p:nvSpPr>
          <p:cNvPr id="2" name="Rectangle 1"/>
          <p:cNvSpPr/>
          <p:nvPr/>
        </p:nvSpPr>
        <p:spPr>
          <a:xfrm>
            <a:off x="76200" y="3225956"/>
            <a:ext cx="2971800" cy="2108044"/>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4087916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Networking Goals</a:t>
            </a:r>
            <a:endParaRPr lang="en-US" dirty="0"/>
          </a:p>
        </p:txBody>
      </p:sp>
      <p:sp>
        <p:nvSpPr>
          <p:cNvPr id="4" name="Content Placeholder 3"/>
          <p:cNvSpPr>
            <a:spLocks noGrp="1"/>
          </p:cNvSpPr>
          <p:nvPr>
            <p:ph idx="1"/>
          </p:nvPr>
        </p:nvSpPr>
        <p:spPr/>
        <p:txBody>
          <a:bodyPr/>
          <a:lstStyle/>
          <a:p>
            <a:r>
              <a:rPr lang="en-US" dirty="0" smtClean="0"/>
              <a:t>Understand the base rate fallacy and it’s application to IDS</a:t>
            </a:r>
          </a:p>
          <a:p>
            <a:pPr marL="0" indent="0">
              <a:buNone/>
            </a:pPr>
            <a:endParaRPr lang="en-US" dirty="0"/>
          </a:p>
          <a:p>
            <a:r>
              <a:rPr lang="en-US" dirty="0" smtClean="0"/>
              <a:t>Be able to recognize and perform basic web attacks</a:t>
            </a:r>
          </a:p>
          <a:p>
            <a:endParaRPr lang="en-US" dirty="0" smtClean="0"/>
          </a:p>
          <a:p>
            <a:r>
              <a:rPr lang="en-US" dirty="0" smtClean="0"/>
              <a:t>State what a </a:t>
            </a:r>
            <a:r>
              <a:rPr lang="en-US" dirty="0" err="1" smtClean="0"/>
              <a:t>DDoS</a:t>
            </a:r>
            <a:r>
              <a:rPr lang="en-US" dirty="0" smtClean="0"/>
              <a:t> is, and how CDN’s mitigate their effect</a:t>
            </a:r>
          </a:p>
          <a:p>
            <a:pPr lvl="1"/>
            <a:endParaRPr lang="en-US" dirty="0" smtClean="0"/>
          </a:p>
          <a:p>
            <a:pPr lvl="1"/>
            <a:endParaRPr lang="en-US" dirty="0" smtClean="0"/>
          </a:p>
          <a:p>
            <a:pPr lvl="1"/>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423479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Course Mechanics</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3672831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a:t>
            </a:r>
            <a:r>
              <a:rPr lang="en-US" dirty="0" err="1" smtClean="0"/>
              <a:t>req</a:t>
            </a:r>
            <a:r>
              <a:rPr lang="en-US" dirty="0" smtClean="0"/>
              <a:t>: </a:t>
            </a:r>
          </a:p>
          <a:p>
            <a:pPr lvl="1"/>
            <a:r>
              <a:rPr lang="en-US" dirty="0" smtClean="0"/>
              <a:t>Basic UNIX development (</a:t>
            </a:r>
            <a:r>
              <a:rPr lang="en-US" dirty="0" err="1" smtClean="0"/>
              <a:t>gcc</a:t>
            </a:r>
            <a:r>
              <a:rPr lang="en-US" dirty="0" smtClean="0"/>
              <a:t>, </a:t>
            </a:r>
            <a:r>
              <a:rPr lang="en-US" dirty="0" err="1" smtClean="0"/>
              <a:t>gdb</a:t>
            </a:r>
            <a:r>
              <a:rPr lang="en-US" dirty="0" smtClean="0"/>
              <a:t>, etc.)</a:t>
            </a:r>
          </a:p>
          <a:p>
            <a:pPr lvl="1"/>
            <a:r>
              <a:rPr lang="en-US" dirty="0" smtClean="0"/>
              <a:t>15-213 or similar is recommended</a:t>
            </a:r>
            <a:br>
              <a:rPr lang="en-US" dirty="0" smtClean="0"/>
            </a:br>
            <a:endParaRPr lang="en-US" dirty="0" smtClean="0"/>
          </a:p>
          <a:p>
            <a:r>
              <a:rPr lang="en-US" dirty="0" smtClean="0"/>
              <a:t>Read </a:t>
            </a:r>
            <a:r>
              <a:rPr lang="en-US" u="sng" dirty="0" smtClean="0"/>
              <a:t>all</a:t>
            </a:r>
            <a:r>
              <a:rPr lang="en-US" dirty="0" smtClean="0"/>
              <a:t> papers before lecture</a:t>
            </a:r>
          </a:p>
          <a:p>
            <a:pPr lvl="1"/>
            <a:r>
              <a:rPr lang="en-US" dirty="0" smtClean="0"/>
              <a:t>Read</a:t>
            </a:r>
          </a:p>
          <a:p>
            <a:pPr lvl="1"/>
            <a:r>
              <a:rPr lang="en-US" dirty="0" smtClean="0"/>
              <a:t>Underline</a:t>
            </a:r>
          </a:p>
          <a:p>
            <a:pPr lvl="1"/>
            <a:r>
              <a:rPr lang="en-US" dirty="0" smtClean="0"/>
              <a:t>Question</a:t>
            </a:r>
          </a:p>
          <a:p>
            <a:pPr lvl="1"/>
            <a:r>
              <a:rPr lang="en-US" dirty="0" smtClean="0"/>
              <a:t>Review</a:t>
            </a:r>
            <a:br>
              <a:rPr lang="en-US" dirty="0" smtClean="0"/>
            </a:br>
            <a:endParaRPr lang="en-US" dirty="0" smtClean="0"/>
          </a:p>
          <a:p>
            <a:r>
              <a:rPr lang="en-US" dirty="0" smtClean="0"/>
              <a:t>Course website: </a:t>
            </a:r>
            <a:br>
              <a:rPr lang="en-US" dirty="0" smtClean="0"/>
            </a:br>
            <a:r>
              <a:rPr lang="en-US" sz="2400" dirty="0" smtClean="0"/>
              <a:t>http://</a:t>
            </a:r>
            <a:r>
              <a:rPr lang="en-US" sz="2400" dirty="0" err="1" smtClean="0"/>
              <a:t>www.ece.cmu.edu</a:t>
            </a:r>
            <a:r>
              <a:rPr lang="en-US" sz="2400" dirty="0" smtClean="0"/>
              <a:t>/~</a:t>
            </a:r>
            <a:r>
              <a:rPr lang="en-US" sz="2400" dirty="0" err="1" smtClean="0"/>
              <a:t>dbrumley</a:t>
            </a:r>
            <a:r>
              <a:rPr lang="en-US" sz="2400" dirty="0" smtClean="0"/>
              <a:t>/courses/18487-f13</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361011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a:t>
            </a:r>
            <a:endParaRPr lang="en-US" dirty="0"/>
          </a:p>
        </p:txBody>
      </p:sp>
      <p:sp>
        <p:nvSpPr>
          <p:cNvPr id="3" name="Content Placeholder 2"/>
          <p:cNvSpPr>
            <a:spLocks noGrp="1"/>
          </p:cNvSpPr>
          <p:nvPr>
            <p:ph idx="1"/>
          </p:nvPr>
        </p:nvSpPr>
        <p:spPr/>
        <p:txBody>
          <a:bodyPr/>
          <a:lstStyle/>
          <a:p>
            <a:r>
              <a:rPr lang="en-US" dirty="0" smtClean="0"/>
              <a:t>3 </a:t>
            </a:r>
            <a:r>
              <a:rPr lang="en-US" dirty="0" smtClean="0"/>
              <a:t>homework assignments</a:t>
            </a:r>
            <a:endParaRPr lang="en-US" dirty="0" smtClean="0"/>
          </a:p>
          <a:p>
            <a:endParaRPr lang="en-US" dirty="0"/>
          </a:p>
          <a:p>
            <a:r>
              <a:rPr lang="en-US" dirty="0" smtClean="0"/>
              <a:t>3 exams, keep highest 2 grades</a:t>
            </a:r>
          </a:p>
          <a:p>
            <a:endParaRPr lang="en-US" dirty="0"/>
          </a:p>
          <a:p>
            <a:r>
              <a:rPr lang="en-US" dirty="0" smtClean="0"/>
              <a:t>The Coolest Bug day.</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3968689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Coolest Bug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Describe a classic old bug, or a new zero-day</a:t>
            </a:r>
          </a:p>
          <a:p>
            <a:endParaRPr lang="en-US" dirty="0"/>
          </a:p>
          <a:p>
            <a:r>
              <a:rPr lang="en-US" dirty="0" smtClean="0"/>
              <a:t>Provide an 5 minute tutorial on the bug.</a:t>
            </a:r>
          </a:p>
          <a:p>
            <a:endParaRPr lang="en-US" dirty="0"/>
          </a:p>
          <a:p>
            <a:r>
              <a:rPr lang="en-US" dirty="0" smtClean="0"/>
              <a:t>Present to the class. </a:t>
            </a:r>
          </a:p>
          <a:p>
            <a:endParaRPr lang="en-US" dirty="0"/>
          </a:p>
          <a:p>
            <a:r>
              <a:rPr lang="en-US" dirty="0" smtClean="0"/>
              <a:t>Class votes (via a limited number of tokens) on best.</a:t>
            </a:r>
          </a:p>
          <a:p>
            <a:endParaRPr lang="en-US" dirty="0"/>
          </a:p>
          <a:p>
            <a:r>
              <a:rPr lang="en-US" dirty="0" smtClean="0"/>
              <a:t>Encourage finding your own zero-days.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852870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1996</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49</a:t>
            </a:fld>
            <a:endParaRPr lang="en-US">
              <a:solidFill>
                <a:srgbClr val="000000"/>
              </a:solidFill>
            </a:endParaRPr>
          </a:p>
        </p:txBody>
      </p:sp>
      <p:grpSp>
        <p:nvGrpSpPr>
          <p:cNvPr id="20" name="Group 19"/>
          <p:cNvGrpSpPr/>
          <p:nvPr/>
        </p:nvGrpSpPr>
        <p:grpSpPr>
          <a:xfrm>
            <a:off x="0" y="2286000"/>
            <a:ext cx="2762295" cy="3505200"/>
            <a:chOff x="838200" y="2286000"/>
            <a:chExt cx="2762295" cy="3505200"/>
          </a:xfrm>
        </p:grpSpPr>
        <p:sp>
          <p:nvSpPr>
            <p:cNvPr id="13" name="TextBox 12"/>
            <p:cNvSpPr txBox="1"/>
            <p:nvPr/>
          </p:nvSpPr>
          <p:spPr>
            <a:xfrm>
              <a:off x="838200" y="5391090"/>
              <a:ext cx="2762295" cy="400110"/>
            </a:xfrm>
            <a:prstGeom prst="rect">
              <a:avLst/>
            </a:prstGeom>
            <a:noFill/>
          </p:spPr>
          <p:txBody>
            <a:bodyPr wrap="none" rtlCol="0">
              <a:spAutoFit/>
            </a:bodyPr>
            <a:lstStyle/>
            <a:p>
              <a:r>
                <a:rPr lang="en-US" sz="2000" dirty="0" smtClean="0"/>
                <a:t>#1 Song: The Macarena</a:t>
              </a:r>
              <a:endParaRPr lang="en-US" sz="2000" dirty="0"/>
            </a:p>
          </p:txBody>
        </p:sp>
        <p:pic>
          <p:nvPicPr>
            <p:cNvPr id="15" name="Picture 14"/>
            <p:cNvPicPr>
              <a:picLocks noChangeAspect="1"/>
            </p:cNvPicPr>
            <p:nvPr/>
          </p:nvPicPr>
          <p:blipFill>
            <a:blip r:embed="rId2"/>
            <a:stretch>
              <a:fillRect/>
            </a:stretch>
          </p:blipFill>
          <p:spPr>
            <a:xfrm>
              <a:off x="987447" y="2286000"/>
              <a:ext cx="2463800" cy="3054298"/>
            </a:xfrm>
            <a:prstGeom prst="rect">
              <a:avLst/>
            </a:prstGeom>
          </p:spPr>
        </p:pic>
      </p:grpSp>
      <p:grpSp>
        <p:nvGrpSpPr>
          <p:cNvPr id="24" name="Group 23"/>
          <p:cNvGrpSpPr/>
          <p:nvPr/>
        </p:nvGrpSpPr>
        <p:grpSpPr>
          <a:xfrm>
            <a:off x="2971800" y="2286000"/>
            <a:ext cx="3034644" cy="3505200"/>
            <a:chOff x="2971800" y="2286000"/>
            <a:chExt cx="3034644" cy="3505200"/>
          </a:xfrm>
        </p:grpSpPr>
        <p:pic>
          <p:nvPicPr>
            <p:cNvPr id="17" name="Picture 16"/>
            <p:cNvPicPr>
              <a:picLocks noChangeAspect="1"/>
            </p:cNvPicPr>
            <p:nvPr/>
          </p:nvPicPr>
          <p:blipFill>
            <a:blip r:embed="rId3"/>
            <a:stretch>
              <a:fillRect/>
            </a:stretch>
          </p:blipFill>
          <p:spPr>
            <a:xfrm>
              <a:off x="2971800" y="2286000"/>
              <a:ext cx="2860859" cy="3054298"/>
            </a:xfrm>
            <a:prstGeom prst="rect">
              <a:avLst/>
            </a:prstGeom>
          </p:spPr>
        </p:pic>
        <p:sp>
          <p:nvSpPr>
            <p:cNvPr id="18" name="TextBox 17"/>
            <p:cNvSpPr txBox="1"/>
            <p:nvPr/>
          </p:nvSpPr>
          <p:spPr>
            <a:xfrm>
              <a:off x="3072378" y="5391090"/>
              <a:ext cx="2934066" cy="400110"/>
            </a:xfrm>
            <a:prstGeom prst="rect">
              <a:avLst/>
            </a:prstGeom>
            <a:noFill/>
          </p:spPr>
          <p:txBody>
            <a:bodyPr wrap="none" rtlCol="0">
              <a:spAutoFit/>
            </a:bodyPr>
            <a:lstStyle/>
            <a:p>
              <a:r>
                <a:rPr lang="en-US" sz="2000" dirty="0" smtClean="0"/>
                <a:t>Spice Girls Play Olympics </a:t>
              </a:r>
              <a:endParaRPr lang="en-US" sz="2000" dirty="0"/>
            </a:p>
          </p:txBody>
        </p:sp>
      </p:grpSp>
      <p:grpSp>
        <p:nvGrpSpPr>
          <p:cNvPr id="23" name="Group 22"/>
          <p:cNvGrpSpPr/>
          <p:nvPr/>
        </p:nvGrpSpPr>
        <p:grpSpPr>
          <a:xfrm>
            <a:off x="6097158" y="2667000"/>
            <a:ext cx="2970642" cy="3124200"/>
            <a:chOff x="6097158" y="2667000"/>
            <a:chExt cx="2970642" cy="3124200"/>
          </a:xfrm>
        </p:grpSpPr>
        <p:pic>
          <p:nvPicPr>
            <p:cNvPr id="19" name="Picture 18"/>
            <p:cNvPicPr>
              <a:picLocks noChangeAspect="1"/>
            </p:cNvPicPr>
            <p:nvPr/>
          </p:nvPicPr>
          <p:blipFill>
            <a:blip r:embed="rId4"/>
            <a:stretch>
              <a:fillRect/>
            </a:stretch>
          </p:blipFill>
          <p:spPr>
            <a:xfrm>
              <a:off x="6097158" y="2667000"/>
              <a:ext cx="2970642" cy="2254505"/>
            </a:xfrm>
            <a:prstGeom prst="rect">
              <a:avLst/>
            </a:prstGeom>
          </p:spPr>
        </p:pic>
        <p:sp>
          <p:nvSpPr>
            <p:cNvPr id="22" name="TextBox 21"/>
            <p:cNvSpPr txBox="1"/>
            <p:nvPr/>
          </p:nvSpPr>
          <p:spPr>
            <a:xfrm>
              <a:off x="6326216" y="5391090"/>
              <a:ext cx="2512527" cy="400110"/>
            </a:xfrm>
            <a:prstGeom prst="rect">
              <a:avLst/>
            </a:prstGeom>
            <a:noFill/>
          </p:spPr>
          <p:txBody>
            <a:bodyPr wrap="none" rtlCol="0">
              <a:spAutoFit/>
            </a:bodyPr>
            <a:lstStyle/>
            <a:p>
              <a:r>
                <a:rPr lang="en-US" sz="2000" dirty="0" smtClean="0"/>
                <a:t>Windows 95 Reigned</a:t>
              </a:r>
              <a:endParaRPr lang="en-US" sz="2000" dirty="0"/>
            </a:p>
          </p:txBody>
        </p:sp>
      </p:gr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05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Research Thrusts</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Automatic Exploit Generation</a:t>
            </a:r>
          </a:p>
          <a:p>
            <a:pPr lvl="1"/>
            <a:r>
              <a:rPr lang="en-US" dirty="0" smtClean="0"/>
              <a:t>AEG and Mayhem</a:t>
            </a:r>
          </a:p>
          <a:p>
            <a:pPr lvl="1"/>
            <a:endParaRPr lang="en-US" dirty="0"/>
          </a:p>
          <a:p>
            <a:r>
              <a:rPr lang="en-US" dirty="0" smtClean="0"/>
              <a:t>Scalable Malware Analysis</a:t>
            </a:r>
          </a:p>
          <a:p>
            <a:pPr lvl="1"/>
            <a:r>
              <a:rPr lang="en-US" dirty="0" err="1" smtClean="0"/>
              <a:t>BitShred</a:t>
            </a:r>
            <a:endParaRPr lang="en-US" dirty="0" smtClean="0"/>
          </a:p>
          <a:p>
            <a:endParaRPr lang="en-US" dirty="0"/>
          </a:p>
          <a:p>
            <a:r>
              <a:rPr lang="en-US" dirty="0" smtClean="0"/>
              <a:t>Binary code analysis</a:t>
            </a:r>
          </a:p>
          <a:p>
            <a:pPr lvl="1"/>
            <a:r>
              <a:rPr lang="en-US" dirty="0" err="1" smtClean="0"/>
              <a:t>Decompilation</a:t>
            </a:r>
            <a:endParaRPr lang="en-US" dirty="0"/>
          </a:p>
          <a:p>
            <a:endParaRPr lang="en-US" dirty="0"/>
          </a:p>
          <a:p>
            <a:r>
              <a:rPr lang="en-US" dirty="0" smtClean="0"/>
              <a:t>Vetting whole systems</a:t>
            </a:r>
          </a:p>
        </p:txBody>
      </p:sp>
      <p:sp>
        <p:nvSpPr>
          <p:cNvPr id="5" name="Slide Number Placeholder 4"/>
          <p:cNvSpPr>
            <a:spLocks noGrp="1"/>
          </p:cNvSpPr>
          <p:nvPr>
            <p:ph type="sldNum" sz="quarter" idx="12"/>
          </p:nvPr>
        </p:nvSpPr>
        <p:spPr/>
        <p:txBody>
          <a:bodyPr/>
          <a:lstStyle/>
          <a:p>
            <a:fld id="{B747839D-A323-47F3-909F-548499399628}" type="slidenum">
              <a:rPr lang="en-US" smtClean="0"/>
              <a:pPr/>
              <a:t>5</a:t>
            </a:fld>
            <a:endParaRPr lang="en-US" dirty="0"/>
          </a:p>
        </p:txBody>
      </p:sp>
    </p:spTree>
    <p:extLst>
      <p:ext uri="{BB962C8B-B14F-4D97-AF65-F5344CB8AC3E}">
        <p14:creationId xmlns:p14="http://schemas.microsoft.com/office/powerpoint/2010/main" val="2668684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50</a:t>
            </a:fld>
            <a:endParaRPr lang="en-US">
              <a:solidFill>
                <a:srgbClr val="000000"/>
              </a:solidFill>
            </a:endParaRPr>
          </a:p>
        </p:txBody>
      </p:sp>
      <p:sp>
        <p:nvSpPr>
          <p:cNvPr id="5" name="Rounded Rectangle 4"/>
          <p:cNvSpPr/>
          <p:nvPr/>
        </p:nvSpPr>
        <p:spPr>
          <a:xfrm>
            <a:off x="1181100" y="2743200"/>
            <a:ext cx="6781800" cy="13716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Ping of Death!</a:t>
            </a:r>
            <a:endParaRPr lang="en-US" sz="2800" dirty="0" smtClean="0">
              <a:solidFill>
                <a:schemeClr val="bg1"/>
              </a:solidFill>
            </a:endParaRPr>
          </a:p>
        </p:txBody>
      </p:sp>
    </p:spTree>
    <p:extLst>
      <p:ext uri="{BB962C8B-B14F-4D97-AF65-F5344CB8AC3E}">
        <p14:creationId xmlns:p14="http://schemas.microsoft.com/office/powerpoint/2010/main" val="2602330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51</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67281332"/>
              </p:ext>
            </p:extLst>
          </p:nvPr>
        </p:nvGraphicFramePr>
        <p:xfrm>
          <a:off x="1257300" y="2819400"/>
          <a:ext cx="6629400" cy="838200"/>
        </p:xfrm>
        <a:graphic>
          <a:graphicData uri="http://schemas.openxmlformats.org/drawingml/2006/table">
            <a:tbl>
              <a:tblPr firstRow="1" bandRow="1">
                <a:tableStyleId>{2D5ABB26-0587-4C30-8999-92F81FD0307C}</a:tableStyleId>
              </a:tblPr>
              <a:tblGrid>
                <a:gridCol w="1447800"/>
                <a:gridCol w="1143000"/>
                <a:gridCol w="4038600"/>
              </a:tblGrid>
              <a:tr h="838200">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lstStyle/>
          <a:p>
            <a:r>
              <a:rPr lang="en-US" dirty="0" smtClean="0"/>
              <a:t>ICMP and IP Packets</a:t>
            </a:r>
            <a:endParaRPr lang="en-US" dirty="0"/>
          </a:p>
        </p:txBody>
      </p:sp>
      <p:sp>
        <p:nvSpPr>
          <p:cNvPr id="7" name="TextBox 6"/>
          <p:cNvSpPr txBox="1"/>
          <p:nvPr/>
        </p:nvSpPr>
        <p:spPr>
          <a:xfrm>
            <a:off x="377203" y="2935069"/>
            <a:ext cx="841997" cy="646331"/>
          </a:xfrm>
          <a:prstGeom prst="rect">
            <a:avLst/>
          </a:prstGeom>
          <a:noFill/>
        </p:spPr>
        <p:txBody>
          <a:bodyPr wrap="none" rtlCol="0">
            <a:spAutoFit/>
          </a:bodyPr>
          <a:lstStyle/>
          <a:p>
            <a:r>
              <a:rPr lang="en-US" dirty="0" smtClean="0"/>
              <a:t>IP</a:t>
            </a:r>
            <a:br>
              <a:rPr lang="en-US" dirty="0" smtClean="0"/>
            </a:br>
            <a:r>
              <a:rPr lang="en-US" dirty="0" smtClean="0"/>
              <a:t>Packet</a:t>
            </a:r>
            <a:endParaRPr lang="en-US" dirty="0"/>
          </a:p>
        </p:txBody>
      </p:sp>
      <p:sp>
        <p:nvSpPr>
          <p:cNvPr id="8" name="Right Brace 7"/>
          <p:cNvSpPr/>
          <p:nvPr/>
        </p:nvSpPr>
        <p:spPr>
          <a:xfrm rot="16200000">
            <a:off x="4381500" y="-914400"/>
            <a:ext cx="381000" cy="6629400"/>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385496" y="1524000"/>
            <a:ext cx="4373012" cy="646331"/>
          </a:xfrm>
          <a:prstGeom prst="rect">
            <a:avLst/>
          </a:prstGeom>
          <a:noFill/>
        </p:spPr>
        <p:txBody>
          <a:bodyPr wrap="none" rtlCol="0">
            <a:spAutoFit/>
          </a:bodyPr>
          <a:lstStyle/>
          <a:p>
            <a:pPr algn="ctr"/>
            <a:r>
              <a:rPr lang="en-US" dirty="0" smtClean="0"/>
              <a:t>Max IP packet size = 65535 octets (2</a:t>
            </a:r>
            <a:r>
              <a:rPr lang="en-US" baseline="30000" dirty="0" smtClean="0"/>
              <a:t>16</a:t>
            </a:r>
            <a:r>
              <a:rPr lang="en-US" dirty="0" smtClean="0"/>
              <a:t> – 1)</a:t>
            </a:r>
            <a:br>
              <a:rPr lang="en-US" dirty="0" smtClean="0"/>
            </a:br>
            <a:r>
              <a:rPr lang="en-US" dirty="0" smtClean="0"/>
              <a:t>(RFC 791)</a:t>
            </a:r>
            <a:endParaRPr lang="en-US" dirty="0"/>
          </a:p>
        </p:txBody>
      </p:sp>
      <p:sp>
        <p:nvSpPr>
          <p:cNvPr id="10" name="Right Brace 9"/>
          <p:cNvSpPr/>
          <p:nvPr/>
        </p:nvSpPr>
        <p:spPr>
          <a:xfrm rot="5400000">
            <a:off x="1791679" y="3275620"/>
            <a:ext cx="381000" cy="1449759"/>
          </a:xfrm>
          <a:prstGeom prst="rightBrace">
            <a:avLst>
              <a:gd name="adj1" fmla="val 8333"/>
              <a:gd name="adj2" fmla="val 76096"/>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907707" y="4164741"/>
            <a:ext cx="1588371" cy="646331"/>
          </a:xfrm>
          <a:prstGeom prst="rect">
            <a:avLst/>
          </a:prstGeom>
          <a:noFill/>
        </p:spPr>
        <p:txBody>
          <a:bodyPr wrap="none" rtlCol="0">
            <a:spAutoFit/>
          </a:bodyPr>
          <a:lstStyle/>
          <a:p>
            <a:pPr algn="ctr"/>
            <a:r>
              <a:rPr lang="en-US" dirty="0" smtClean="0"/>
              <a:t>20 for </a:t>
            </a:r>
            <a:br>
              <a:rPr lang="en-US" dirty="0" smtClean="0"/>
            </a:br>
            <a:r>
              <a:rPr lang="en-US" dirty="0" smtClean="0"/>
              <a:t>typical header</a:t>
            </a:r>
            <a:endParaRPr lang="en-US" dirty="0"/>
          </a:p>
        </p:txBody>
      </p:sp>
      <p:sp>
        <p:nvSpPr>
          <p:cNvPr id="12" name="TextBox 11"/>
          <p:cNvSpPr txBox="1"/>
          <p:nvPr/>
        </p:nvSpPr>
        <p:spPr>
          <a:xfrm>
            <a:off x="2520286" y="4191000"/>
            <a:ext cx="1448271" cy="646331"/>
          </a:xfrm>
          <a:prstGeom prst="rect">
            <a:avLst/>
          </a:prstGeom>
          <a:noFill/>
        </p:spPr>
        <p:txBody>
          <a:bodyPr wrap="none" rtlCol="0">
            <a:spAutoFit/>
          </a:bodyPr>
          <a:lstStyle/>
          <a:p>
            <a:pPr algn="ctr"/>
            <a:r>
              <a:rPr lang="en-US" dirty="0" smtClean="0"/>
              <a:t>8 for </a:t>
            </a:r>
            <a:br>
              <a:rPr lang="en-US" dirty="0" smtClean="0"/>
            </a:br>
            <a:r>
              <a:rPr lang="en-US" dirty="0" smtClean="0"/>
              <a:t>ICMP header</a:t>
            </a:r>
            <a:endParaRPr lang="en-US" dirty="0"/>
          </a:p>
        </p:txBody>
      </p:sp>
      <p:sp>
        <p:nvSpPr>
          <p:cNvPr id="14" name="Right Brace 13"/>
          <p:cNvSpPr/>
          <p:nvPr/>
        </p:nvSpPr>
        <p:spPr>
          <a:xfrm rot="5400000">
            <a:off x="3082992" y="3463995"/>
            <a:ext cx="351073" cy="1102941"/>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p:cNvSpPr/>
          <p:nvPr/>
        </p:nvSpPr>
        <p:spPr>
          <a:xfrm rot="5400000">
            <a:off x="5752091" y="2056394"/>
            <a:ext cx="351073" cy="3918143"/>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105400" y="4232883"/>
            <a:ext cx="1646605" cy="646331"/>
          </a:xfrm>
          <a:prstGeom prst="rect">
            <a:avLst/>
          </a:prstGeom>
          <a:noFill/>
        </p:spPr>
        <p:txBody>
          <a:bodyPr wrap="none" rtlCol="0">
            <a:spAutoFit/>
          </a:bodyPr>
          <a:lstStyle/>
          <a:p>
            <a:pPr algn="ctr"/>
            <a:r>
              <a:rPr lang="en-US" dirty="0" smtClean="0"/>
              <a:t>65507 for data</a:t>
            </a:r>
            <a:br>
              <a:rPr lang="en-US" dirty="0" smtClean="0"/>
            </a:br>
            <a:r>
              <a:rPr lang="en-US" dirty="0" smtClean="0"/>
              <a:t>(65535-20-8)</a:t>
            </a:r>
            <a:endParaRPr lang="en-US" dirty="0"/>
          </a:p>
        </p:txBody>
      </p:sp>
      <p:grpSp>
        <p:nvGrpSpPr>
          <p:cNvPr id="21" name="Group 20"/>
          <p:cNvGrpSpPr/>
          <p:nvPr/>
        </p:nvGrpSpPr>
        <p:grpSpPr>
          <a:xfrm>
            <a:off x="-22294" y="4876800"/>
            <a:ext cx="7687796" cy="2001030"/>
            <a:chOff x="-22294" y="4876800"/>
            <a:chExt cx="7687796" cy="2001030"/>
          </a:xfrm>
        </p:grpSpPr>
        <p:grpSp>
          <p:nvGrpSpPr>
            <p:cNvPr id="19" name="Group 18"/>
            <p:cNvGrpSpPr/>
            <p:nvPr/>
          </p:nvGrpSpPr>
          <p:grpSpPr>
            <a:xfrm>
              <a:off x="1478498" y="4876800"/>
              <a:ext cx="6187004" cy="1752600"/>
              <a:chOff x="1509196" y="5029200"/>
              <a:chExt cx="6187004" cy="1752600"/>
            </a:xfrm>
          </p:grpSpPr>
          <p:pic>
            <p:nvPicPr>
              <p:cNvPr id="17" name="Picture 16"/>
              <p:cNvPicPr>
                <a:picLocks noChangeAspect="1"/>
              </p:cNvPicPr>
              <p:nvPr/>
            </p:nvPicPr>
            <p:blipFill>
              <a:blip r:embed="rId2"/>
              <a:stretch>
                <a:fillRect/>
              </a:stretch>
            </p:blipFill>
            <p:spPr>
              <a:xfrm>
                <a:off x="1509196" y="5029200"/>
                <a:ext cx="1752600" cy="1752600"/>
              </a:xfrm>
              <a:prstGeom prst="rect">
                <a:avLst/>
              </a:prstGeom>
            </p:spPr>
          </p:pic>
          <p:sp>
            <p:nvSpPr>
              <p:cNvPr id="18" name="Rounded Rectangular Callout 17"/>
              <p:cNvSpPr/>
              <p:nvPr/>
            </p:nvSpPr>
            <p:spPr>
              <a:xfrm>
                <a:off x="4419600" y="5334000"/>
                <a:ext cx="3276600" cy="838200"/>
              </a:xfrm>
              <a:prstGeom prst="wedgeRoundRectCallout">
                <a:avLst>
                  <a:gd name="adj1" fmla="val -85575"/>
                  <a:gd name="adj2" fmla="val -35819"/>
                  <a:gd name="adj3" fmla="val 16667"/>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dirty="0" smtClean="0">
                    <a:solidFill>
                      <a:schemeClr val="bg1"/>
                    </a:solidFill>
                  </a:rPr>
                  <a:t>To process ICMP, I need to handle up to 65507 octets</a:t>
                </a:r>
              </a:p>
            </p:txBody>
          </p:sp>
        </p:grpSp>
        <p:sp>
          <p:nvSpPr>
            <p:cNvPr id="20" name="TextBox 19"/>
            <p:cNvSpPr txBox="1"/>
            <p:nvPr/>
          </p:nvSpPr>
          <p:spPr>
            <a:xfrm>
              <a:off x="-22294" y="6677775"/>
              <a:ext cx="2736647" cy="200055"/>
            </a:xfrm>
            <a:prstGeom prst="rect">
              <a:avLst/>
            </a:prstGeom>
            <a:noFill/>
          </p:spPr>
          <p:txBody>
            <a:bodyPr wrap="none" rtlCol="0">
              <a:spAutoFit/>
            </a:bodyPr>
            <a:lstStyle/>
            <a:p>
              <a:r>
                <a:rPr lang="en-US" sz="700" dirty="0"/>
                <a:t>http://</a:t>
              </a:r>
              <a:r>
                <a:rPr lang="en-US" sz="700" dirty="0" err="1"/>
                <a:t>jobtrakr.com</a:t>
              </a:r>
              <a:r>
                <a:rPr lang="en-US" sz="700" dirty="0"/>
                <a:t>/2011/11/16/so-you-want-to-be-a-manager/</a:t>
              </a:r>
            </a:p>
          </p:txBody>
        </p:sp>
      </p:grpSp>
    </p:spTree>
    <p:extLst>
      <p:ext uri="{BB962C8B-B14F-4D97-AF65-F5344CB8AC3E}">
        <p14:creationId xmlns:p14="http://schemas.microsoft.com/office/powerpoint/2010/main" val="8109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52</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63695360"/>
              </p:ext>
            </p:extLst>
          </p:nvPr>
        </p:nvGraphicFramePr>
        <p:xfrm>
          <a:off x="1257300" y="2819400"/>
          <a:ext cx="6629400" cy="838200"/>
        </p:xfrm>
        <a:graphic>
          <a:graphicData uri="http://schemas.openxmlformats.org/drawingml/2006/table">
            <a:tbl>
              <a:tblPr firstRow="1" bandRow="1">
                <a:tableStyleId>{2D5ABB26-0587-4C30-8999-92F81FD0307C}</a:tableStyleId>
              </a:tblPr>
              <a:tblGrid>
                <a:gridCol w="1447800"/>
                <a:gridCol w="1143000"/>
                <a:gridCol w="4038600"/>
              </a:tblGrid>
              <a:tr h="838200">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lstStyle/>
          <a:p>
            <a:r>
              <a:rPr lang="en-US" dirty="0" smtClean="0"/>
              <a:t>ICMP and IP Packets</a:t>
            </a:r>
            <a:endParaRPr lang="en-US" dirty="0"/>
          </a:p>
        </p:txBody>
      </p:sp>
      <p:sp>
        <p:nvSpPr>
          <p:cNvPr id="7" name="TextBox 6"/>
          <p:cNvSpPr txBox="1"/>
          <p:nvPr/>
        </p:nvSpPr>
        <p:spPr>
          <a:xfrm>
            <a:off x="377203" y="2935069"/>
            <a:ext cx="841997" cy="646331"/>
          </a:xfrm>
          <a:prstGeom prst="rect">
            <a:avLst/>
          </a:prstGeom>
          <a:noFill/>
        </p:spPr>
        <p:txBody>
          <a:bodyPr wrap="none" rtlCol="0">
            <a:spAutoFit/>
          </a:bodyPr>
          <a:lstStyle/>
          <a:p>
            <a:r>
              <a:rPr lang="en-US" dirty="0" smtClean="0"/>
              <a:t>IP</a:t>
            </a:r>
            <a:br>
              <a:rPr lang="en-US" dirty="0" smtClean="0"/>
            </a:br>
            <a:r>
              <a:rPr lang="en-US" dirty="0" smtClean="0"/>
              <a:t>Packet</a:t>
            </a:r>
            <a:endParaRPr lang="en-US" dirty="0"/>
          </a:p>
        </p:txBody>
      </p:sp>
      <p:sp>
        <p:nvSpPr>
          <p:cNvPr id="8" name="Right Brace 7"/>
          <p:cNvSpPr/>
          <p:nvPr/>
        </p:nvSpPr>
        <p:spPr>
          <a:xfrm rot="16200000">
            <a:off x="4381500" y="-914400"/>
            <a:ext cx="381000" cy="6629400"/>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385496" y="1524000"/>
            <a:ext cx="4373012" cy="646331"/>
          </a:xfrm>
          <a:prstGeom prst="rect">
            <a:avLst/>
          </a:prstGeom>
          <a:noFill/>
        </p:spPr>
        <p:txBody>
          <a:bodyPr wrap="none" rtlCol="0">
            <a:spAutoFit/>
          </a:bodyPr>
          <a:lstStyle/>
          <a:p>
            <a:pPr algn="ctr"/>
            <a:r>
              <a:rPr lang="en-US" dirty="0" smtClean="0"/>
              <a:t>Max IP packet size = 65535 octets (2</a:t>
            </a:r>
            <a:r>
              <a:rPr lang="en-US" baseline="30000" dirty="0" smtClean="0"/>
              <a:t>16</a:t>
            </a:r>
            <a:r>
              <a:rPr lang="en-US" dirty="0" smtClean="0"/>
              <a:t> – 1)</a:t>
            </a:r>
            <a:br>
              <a:rPr lang="en-US" dirty="0" smtClean="0"/>
            </a:br>
            <a:r>
              <a:rPr lang="en-US" dirty="0" smtClean="0"/>
              <a:t>(RFC 791)</a:t>
            </a:r>
            <a:endParaRPr lang="en-US" dirty="0"/>
          </a:p>
        </p:txBody>
      </p:sp>
      <p:sp>
        <p:nvSpPr>
          <p:cNvPr id="10" name="Right Brace 9"/>
          <p:cNvSpPr/>
          <p:nvPr/>
        </p:nvSpPr>
        <p:spPr>
          <a:xfrm rot="5400000">
            <a:off x="1791679" y="3275620"/>
            <a:ext cx="381000" cy="1449759"/>
          </a:xfrm>
          <a:prstGeom prst="rightBrace">
            <a:avLst>
              <a:gd name="adj1" fmla="val 8333"/>
              <a:gd name="adj2" fmla="val 76096"/>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907707" y="4164741"/>
            <a:ext cx="1588371" cy="646331"/>
          </a:xfrm>
          <a:prstGeom prst="rect">
            <a:avLst/>
          </a:prstGeom>
          <a:noFill/>
        </p:spPr>
        <p:txBody>
          <a:bodyPr wrap="none" rtlCol="0">
            <a:spAutoFit/>
          </a:bodyPr>
          <a:lstStyle/>
          <a:p>
            <a:pPr algn="ctr"/>
            <a:r>
              <a:rPr lang="en-US" dirty="0" smtClean="0"/>
              <a:t>20 for </a:t>
            </a:r>
            <a:br>
              <a:rPr lang="en-US" dirty="0" smtClean="0"/>
            </a:br>
            <a:r>
              <a:rPr lang="en-US" dirty="0" smtClean="0"/>
              <a:t>typical header</a:t>
            </a:r>
            <a:endParaRPr lang="en-US" dirty="0"/>
          </a:p>
        </p:txBody>
      </p:sp>
      <p:sp>
        <p:nvSpPr>
          <p:cNvPr id="12" name="TextBox 11"/>
          <p:cNvSpPr txBox="1"/>
          <p:nvPr/>
        </p:nvSpPr>
        <p:spPr>
          <a:xfrm>
            <a:off x="2520286" y="4191000"/>
            <a:ext cx="1448271" cy="646331"/>
          </a:xfrm>
          <a:prstGeom prst="rect">
            <a:avLst/>
          </a:prstGeom>
          <a:noFill/>
        </p:spPr>
        <p:txBody>
          <a:bodyPr wrap="none" rtlCol="0">
            <a:spAutoFit/>
          </a:bodyPr>
          <a:lstStyle/>
          <a:p>
            <a:pPr algn="ctr"/>
            <a:r>
              <a:rPr lang="en-US" dirty="0" smtClean="0"/>
              <a:t>8 for </a:t>
            </a:r>
            <a:br>
              <a:rPr lang="en-US" dirty="0" smtClean="0"/>
            </a:br>
            <a:r>
              <a:rPr lang="en-US" dirty="0" smtClean="0"/>
              <a:t>ICMP header</a:t>
            </a:r>
            <a:endParaRPr lang="en-US" dirty="0"/>
          </a:p>
        </p:txBody>
      </p:sp>
      <p:sp>
        <p:nvSpPr>
          <p:cNvPr id="14" name="Right Brace 13"/>
          <p:cNvSpPr/>
          <p:nvPr/>
        </p:nvSpPr>
        <p:spPr>
          <a:xfrm rot="5400000">
            <a:off x="3082992" y="3463995"/>
            <a:ext cx="351073" cy="1102941"/>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p:cNvSpPr/>
          <p:nvPr/>
        </p:nvSpPr>
        <p:spPr>
          <a:xfrm rot="5400000">
            <a:off x="5752091" y="2056394"/>
            <a:ext cx="351073" cy="3918143"/>
          </a:xfrm>
          <a:prstGeom prst="rightBrace">
            <a:avLst/>
          </a:prstGeom>
          <a:ln w="127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105400" y="4232883"/>
            <a:ext cx="1646605" cy="646331"/>
          </a:xfrm>
          <a:prstGeom prst="rect">
            <a:avLst/>
          </a:prstGeom>
          <a:noFill/>
        </p:spPr>
        <p:txBody>
          <a:bodyPr wrap="none" rtlCol="0">
            <a:spAutoFit/>
          </a:bodyPr>
          <a:lstStyle/>
          <a:p>
            <a:pPr algn="ctr"/>
            <a:r>
              <a:rPr lang="en-US" dirty="0" smtClean="0"/>
              <a:t>65507 for data</a:t>
            </a:r>
            <a:br>
              <a:rPr lang="en-US" dirty="0" smtClean="0"/>
            </a:br>
            <a:r>
              <a:rPr lang="en-US" dirty="0" smtClean="0"/>
              <a:t>(65535-20-8)</a:t>
            </a:r>
            <a:endParaRPr lang="en-US" dirty="0"/>
          </a:p>
        </p:txBody>
      </p:sp>
      <p:grpSp>
        <p:nvGrpSpPr>
          <p:cNvPr id="21" name="Group 20"/>
          <p:cNvGrpSpPr/>
          <p:nvPr/>
        </p:nvGrpSpPr>
        <p:grpSpPr>
          <a:xfrm>
            <a:off x="-22294" y="4876800"/>
            <a:ext cx="7687796" cy="2001030"/>
            <a:chOff x="-22294" y="4876800"/>
            <a:chExt cx="7687796" cy="2001030"/>
          </a:xfrm>
        </p:grpSpPr>
        <p:grpSp>
          <p:nvGrpSpPr>
            <p:cNvPr id="19" name="Group 18"/>
            <p:cNvGrpSpPr/>
            <p:nvPr/>
          </p:nvGrpSpPr>
          <p:grpSpPr>
            <a:xfrm>
              <a:off x="1478498" y="4876800"/>
              <a:ext cx="6187004" cy="1752600"/>
              <a:chOff x="1509196" y="5029200"/>
              <a:chExt cx="6187004" cy="1752600"/>
            </a:xfrm>
          </p:grpSpPr>
          <p:pic>
            <p:nvPicPr>
              <p:cNvPr id="17" name="Picture 16"/>
              <p:cNvPicPr>
                <a:picLocks noChangeAspect="1"/>
              </p:cNvPicPr>
              <p:nvPr/>
            </p:nvPicPr>
            <p:blipFill>
              <a:blip r:embed="rId2"/>
              <a:stretch>
                <a:fillRect/>
              </a:stretch>
            </p:blipFill>
            <p:spPr>
              <a:xfrm>
                <a:off x="1509196" y="5029200"/>
                <a:ext cx="1752600" cy="1752600"/>
              </a:xfrm>
              <a:prstGeom prst="rect">
                <a:avLst/>
              </a:prstGeom>
            </p:spPr>
          </p:pic>
          <p:sp>
            <p:nvSpPr>
              <p:cNvPr id="18" name="Rounded Rectangular Callout 17"/>
              <p:cNvSpPr/>
              <p:nvPr/>
            </p:nvSpPr>
            <p:spPr>
              <a:xfrm>
                <a:off x="4419600" y="5334000"/>
                <a:ext cx="3276600" cy="838200"/>
              </a:xfrm>
              <a:prstGeom prst="wedgeRoundRectCallout">
                <a:avLst>
                  <a:gd name="adj1" fmla="val -85575"/>
                  <a:gd name="adj2" fmla="val -35819"/>
                  <a:gd name="adj3" fmla="val 16667"/>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dirty="0" smtClean="0">
                    <a:solidFill>
                      <a:schemeClr val="bg1"/>
                    </a:solidFill>
                  </a:rPr>
                  <a:t>To process ICMP, I need to handle up to 65507 octets</a:t>
                </a:r>
              </a:p>
            </p:txBody>
          </p:sp>
        </p:grpSp>
        <p:sp>
          <p:nvSpPr>
            <p:cNvPr id="20" name="TextBox 19"/>
            <p:cNvSpPr txBox="1"/>
            <p:nvPr/>
          </p:nvSpPr>
          <p:spPr>
            <a:xfrm>
              <a:off x="-22294" y="6677775"/>
              <a:ext cx="2736647" cy="200055"/>
            </a:xfrm>
            <a:prstGeom prst="rect">
              <a:avLst/>
            </a:prstGeom>
            <a:noFill/>
          </p:spPr>
          <p:txBody>
            <a:bodyPr wrap="none" rtlCol="0">
              <a:spAutoFit/>
            </a:bodyPr>
            <a:lstStyle/>
            <a:p>
              <a:r>
                <a:rPr lang="en-US" sz="700" dirty="0"/>
                <a:t>http://</a:t>
              </a:r>
              <a:r>
                <a:rPr lang="en-US" sz="700" dirty="0" err="1"/>
                <a:t>jobtrakr.com</a:t>
              </a:r>
              <a:r>
                <a:rPr lang="en-US" sz="700" dirty="0"/>
                <a:t>/2011/11/16/so-you-want-to-be-a-manager/</a:t>
              </a:r>
            </a:p>
          </p:txBody>
        </p:sp>
      </p:grpSp>
      <p:sp>
        <p:nvSpPr>
          <p:cNvPr id="22" name="TextBox 21"/>
          <p:cNvSpPr txBox="1"/>
          <p:nvPr/>
        </p:nvSpPr>
        <p:spPr>
          <a:xfrm>
            <a:off x="-1219200" y="838200"/>
            <a:ext cx="184666" cy="369332"/>
          </a:xfrm>
          <a:prstGeom prst="rect">
            <a:avLst/>
          </a:prstGeom>
          <a:noFill/>
        </p:spPr>
        <p:txBody>
          <a:bodyPr wrap="none" rtlCol="0">
            <a:spAutoFit/>
          </a:bodyPr>
          <a:lstStyle/>
          <a:p>
            <a:endParaRPr lang="en-US" dirty="0"/>
          </a:p>
        </p:txBody>
      </p:sp>
      <p:sp>
        <p:nvSpPr>
          <p:cNvPr id="2" name="Rounded Rectangle 1"/>
          <p:cNvSpPr/>
          <p:nvPr/>
        </p:nvSpPr>
        <p:spPr>
          <a:xfrm rot="20284131">
            <a:off x="685800" y="2590800"/>
            <a:ext cx="7543800" cy="1447800"/>
          </a:xfrm>
          <a:prstGeom prst="roundRect">
            <a:avLst/>
          </a:prstGeom>
          <a:solidFill>
            <a:schemeClr val="lt1">
              <a:alpha val="82000"/>
            </a:schemeClr>
          </a:solidFill>
          <a:ln>
            <a:noFill/>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sz="4800" dirty="0" smtClean="0">
                <a:solidFill>
                  <a:srgbClr val="000000"/>
                </a:solidFill>
                <a:latin typeface="Chalkboard"/>
                <a:cs typeface="Chalkboard"/>
              </a:rPr>
              <a:t>What’s the Problem?</a:t>
            </a:r>
          </a:p>
        </p:txBody>
      </p:sp>
    </p:spTree>
    <p:extLst>
      <p:ext uri="{BB962C8B-B14F-4D97-AF65-F5344CB8AC3E}">
        <p14:creationId xmlns:p14="http://schemas.microsoft.com/office/powerpoint/2010/main" val="3784255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Fragmentation</a:t>
            </a:r>
            <a:endParaRPr lang="en-US" dirty="0"/>
          </a:p>
        </p:txBody>
      </p:sp>
      <p:sp>
        <p:nvSpPr>
          <p:cNvPr id="3" name="Content Placeholder 2"/>
          <p:cNvSpPr>
            <a:spLocks noGrp="1"/>
          </p:cNvSpPr>
          <p:nvPr>
            <p:ph idx="1"/>
          </p:nvPr>
        </p:nvSpPr>
        <p:spPr>
          <a:xfrm>
            <a:off x="734181" y="1600200"/>
            <a:ext cx="2772229" cy="1371600"/>
          </a:xfrm>
        </p:spPr>
        <p:txBody>
          <a:bodyPr>
            <a:noAutofit/>
          </a:bodyPr>
          <a:lstStyle/>
          <a:p>
            <a:pPr marL="0" indent="0">
              <a:buNone/>
            </a:pPr>
            <a:r>
              <a:rPr lang="en-US" sz="2200" dirty="0" smtClean="0"/>
              <a:t>One 4000 byte packet with Maximum Transmission Unit (MTU) of 1500</a:t>
            </a:r>
            <a:endParaRPr lang="en-US" sz="22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53</a:t>
            </a:fld>
            <a:endParaRPr 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13531036"/>
              </p:ext>
            </p:extLst>
          </p:nvPr>
        </p:nvGraphicFramePr>
        <p:xfrm>
          <a:off x="3657600" y="1905000"/>
          <a:ext cx="4876800" cy="640080"/>
        </p:xfrm>
        <a:graphic>
          <a:graphicData uri="http://schemas.openxmlformats.org/drawingml/2006/table">
            <a:tbl>
              <a:tblPr firstRow="1" bandRow="1">
                <a:tableStyleId>{2D5ABB26-0587-4C30-8999-92F81FD0307C}</a:tableStyleId>
              </a:tblPr>
              <a:tblGrid>
                <a:gridCol w="539121"/>
                <a:gridCol w="987887"/>
                <a:gridCol w="987887"/>
                <a:gridCol w="987887"/>
                <a:gridCol w="987887"/>
                <a:gridCol w="386131"/>
              </a:tblGrid>
              <a:tr h="370840">
                <a:tc>
                  <a:txBody>
                    <a:bodyPr/>
                    <a:lstStyle/>
                    <a:p>
                      <a:pPr algn="ctr"/>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length</a:t>
                      </a:r>
                    </a:p>
                    <a:p>
                      <a:pPr algn="ctr"/>
                      <a:r>
                        <a:rPr lang="en-US" dirty="0" smtClean="0"/>
                        <a:t>4000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ID</a:t>
                      </a:r>
                      <a:r>
                        <a:rPr lang="en-US" dirty="0" smtClean="0"/>
                        <a:t/>
                      </a:r>
                      <a:br>
                        <a:rPr lang="en-US" dirty="0" smtClean="0"/>
                      </a:br>
                      <a:r>
                        <a:rPr lang="en-US" dirty="0" smtClean="0"/>
                        <a:t>x</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err="1" smtClean="0"/>
                        <a:t>fragflag</a:t>
                      </a:r>
                      <a:r>
                        <a:rPr lang="en-US" dirty="0" smtClean="0"/>
                        <a:t/>
                      </a:r>
                      <a:br>
                        <a:rPr lang="en-US" dirty="0" smtClean="0"/>
                      </a:br>
                      <a:r>
                        <a:rPr lang="en-US" dirty="0" smtClean="0"/>
                        <a:t>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offset</a:t>
                      </a:r>
                      <a:br>
                        <a:rPr lang="en-US" b="1" dirty="0" smtClean="0"/>
                      </a:br>
                      <a:r>
                        <a:rPr lang="en-US" dirty="0" smtClean="0"/>
                        <a:t>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737710"/>
              </p:ext>
            </p:extLst>
          </p:nvPr>
        </p:nvGraphicFramePr>
        <p:xfrm>
          <a:off x="3657600" y="3779520"/>
          <a:ext cx="4876800" cy="640080"/>
        </p:xfrm>
        <a:graphic>
          <a:graphicData uri="http://schemas.openxmlformats.org/drawingml/2006/table">
            <a:tbl>
              <a:tblPr firstRow="1" bandRow="1">
                <a:tableStyleId>{2D5ABB26-0587-4C30-8999-92F81FD0307C}</a:tableStyleId>
              </a:tblPr>
              <a:tblGrid>
                <a:gridCol w="539121"/>
                <a:gridCol w="987887"/>
                <a:gridCol w="987887"/>
                <a:gridCol w="987887"/>
                <a:gridCol w="987887"/>
                <a:gridCol w="386131"/>
              </a:tblGrid>
              <a:tr h="370840">
                <a:tc>
                  <a:txBody>
                    <a:bodyPr/>
                    <a:lstStyle/>
                    <a:p>
                      <a:pPr algn="ctr"/>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length</a:t>
                      </a:r>
                    </a:p>
                    <a:p>
                      <a:pPr algn="ctr"/>
                      <a:r>
                        <a:rPr lang="en-US" dirty="0" smtClean="0"/>
                        <a:t>1500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ID</a:t>
                      </a:r>
                      <a:r>
                        <a:rPr lang="en-US" dirty="0" smtClean="0"/>
                        <a:t/>
                      </a:r>
                      <a:br>
                        <a:rPr lang="en-US" dirty="0" smtClean="0"/>
                      </a:br>
                      <a:r>
                        <a:rPr lang="en-US" dirty="0" smtClean="0"/>
                        <a:t>x</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err="1" smtClean="0"/>
                        <a:t>fragflag</a:t>
                      </a:r>
                      <a:r>
                        <a:rPr lang="en-US" dirty="0" smtClean="0"/>
                        <a:t/>
                      </a:r>
                      <a:br>
                        <a:rPr lang="en-US" dirty="0" smtClean="0"/>
                      </a:br>
                      <a:r>
                        <a:rPr lang="en-US" dirty="0" smtClean="0"/>
                        <a:t>1</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offset</a:t>
                      </a:r>
                      <a:br>
                        <a:rPr lang="en-US" b="1" dirty="0" smtClean="0"/>
                      </a:br>
                      <a:r>
                        <a:rPr lang="en-US" dirty="0" smtClean="0"/>
                        <a:t>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50197990"/>
              </p:ext>
            </p:extLst>
          </p:nvPr>
        </p:nvGraphicFramePr>
        <p:xfrm>
          <a:off x="3657600" y="5760720"/>
          <a:ext cx="4876800" cy="640080"/>
        </p:xfrm>
        <a:graphic>
          <a:graphicData uri="http://schemas.openxmlformats.org/drawingml/2006/table">
            <a:tbl>
              <a:tblPr firstRow="1" bandRow="1">
                <a:tableStyleId>{2D5ABB26-0587-4C30-8999-92F81FD0307C}</a:tableStyleId>
              </a:tblPr>
              <a:tblGrid>
                <a:gridCol w="539121"/>
                <a:gridCol w="987887"/>
                <a:gridCol w="987887"/>
                <a:gridCol w="987887"/>
                <a:gridCol w="987887"/>
                <a:gridCol w="386131"/>
              </a:tblGrid>
              <a:tr h="370840">
                <a:tc>
                  <a:txBody>
                    <a:bodyPr/>
                    <a:lstStyle/>
                    <a:p>
                      <a:pPr algn="ctr"/>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length</a:t>
                      </a:r>
                    </a:p>
                    <a:p>
                      <a:pPr algn="ctr"/>
                      <a:r>
                        <a:rPr lang="en-US" dirty="0" smtClean="0"/>
                        <a:t>1040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ID</a:t>
                      </a:r>
                      <a:r>
                        <a:rPr lang="en-US" dirty="0" smtClean="0"/>
                        <a:t/>
                      </a:r>
                      <a:br>
                        <a:rPr lang="en-US" dirty="0" smtClean="0"/>
                      </a:br>
                      <a:r>
                        <a:rPr lang="en-US" dirty="0" smtClean="0"/>
                        <a:t>x</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err="1" smtClean="0"/>
                        <a:t>fragflag</a:t>
                      </a:r>
                      <a:r>
                        <a:rPr lang="en-US" dirty="0" smtClean="0"/>
                        <a:t/>
                      </a:r>
                      <a:br>
                        <a:rPr lang="en-US" dirty="0" smtClean="0"/>
                      </a:br>
                      <a:r>
                        <a:rPr lang="en-US" dirty="0" smtClean="0"/>
                        <a:t>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offset</a:t>
                      </a:r>
                      <a:br>
                        <a:rPr lang="en-US" b="1" dirty="0" smtClean="0"/>
                      </a:br>
                      <a:r>
                        <a:rPr lang="en-US" dirty="0" smtClean="0">
                          <a:solidFill>
                            <a:schemeClr val="tx2"/>
                          </a:solidFill>
                        </a:rPr>
                        <a:t>370</a:t>
                      </a:r>
                      <a:endParaRPr lang="en-US" dirty="0">
                        <a:solidFill>
                          <a:schemeClr val="tx2"/>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39992028"/>
              </p:ext>
            </p:extLst>
          </p:nvPr>
        </p:nvGraphicFramePr>
        <p:xfrm>
          <a:off x="3657600" y="4770120"/>
          <a:ext cx="4876800" cy="640080"/>
        </p:xfrm>
        <a:graphic>
          <a:graphicData uri="http://schemas.openxmlformats.org/drawingml/2006/table">
            <a:tbl>
              <a:tblPr firstRow="1" bandRow="1">
                <a:tableStyleId>{2D5ABB26-0587-4C30-8999-92F81FD0307C}</a:tableStyleId>
              </a:tblPr>
              <a:tblGrid>
                <a:gridCol w="539121"/>
                <a:gridCol w="987887"/>
                <a:gridCol w="987887"/>
                <a:gridCol w="987887"/>
                <a:gridCol w="987887"/>
                <a:gridCol w="386131"/>
              </a:tblGrid>
              <a:tr h="370840">
                <a:tc>
                  <a:txBody>
                    <a:bodyPr/>
                    <a:lstStyle/>
                    <a:p>
                      <a:pPr algn="ctr"/>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length</a:t>
                      </a:r>
                    </a:p>
                    <a:p>
                      <a:pPr algn="ctr"/>
                      <a:r>
                        <a:rPr lang="en-US" dirty="0" smtClean="0"/>
                        <a:t>1500</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ID</a:t>
                      </a:r>
                      <a:r>
                        <a:rPr lang="en-US" dirty="0" smtClean="0"/>
                        <a:t/>
                      </a:r>
                      <a:br>
                        <a:rPr lang="en-US" dirty="0" smtClean="0"/>
                      </a:br>
                      <a:r>
                        <a:rPr lang="en-US" dirty="0" smtClean="0"/>
                        <a:t>x</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err="1" smtClean="0"/>
                        <a:t>fragflag</a:t>
                      </a:r>
                      <a:r>
                        <a:rPr lang="en-US" dirty="0" smtClean="0"/>
                        <a:t/>
                      </a:r>
                      <a:br>
                        <a:rPr lang="en-US" dirty="0" smtClean="0"/>
                      </a:br>
                      <a:r>
                        <a:rPr lang="en-US" dirty="0" smtClean="0"/>
                        <a:t>1</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smtClean="0"/>
                        <a:t>offset</a:t>
                      </a:r>
                      <a:br>
                        <a:rPr lang="en-US" b="1" dirty="0" smtClean="0"/>
                      </a:br>
                      <a:r>
                        <a:rPr lang="en-US" dirty="0" smtClean="0">
                          <a:solidFill>
                            <a:srgbClr val="990000"/>
                          </a:solidFill>
                        </a:rPr>
                        <a:t>185</a:t>
                      </a:r>
                      <a:endParaRPr lang="en-US" dirty="0">
                        <a:solidFill>
                          <a:srgbClr val="99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1" name="Group 30"/>
          <p:cNvGrpSpPr/>
          <p:nvPr/>
        </p:nvGrpSpPr>
        <p:grpSpPr>
          <a:xfrm>
            <a:off x="400351" y="4191000"/>
            <a:ext cx="3969659" cy="2030790"/>
            <a:chOff x="400351" y="4191000"/>
            <a:chExt cx="3969659" cy="2030790"/>
          </a:xfrm>
        </p:grpSpPr>
        <p:cxnSp>
          <p:nvCxnSpPr>
            <p:cNvPr id="13" name="Straight Arrow Connector 12"/>
            <p:cNvCxnSpPr/>
            <p:nvPr/>
          </p:nvCxnSpPr>
          <p:spPr>
            <a:xfrm flipV="1">
              <a:off x="2362200" y="4191000"/>
              <a:ext cx="1981200" cy="228600"/>
            </a:xfrm>
            <a:prstGeom prst="straightConnector1">
              <a:avLst/>
            </a:prstGeom>
            <a:ln w="12700" cmpd="sng">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2362200" y="4419600"/>
              <a:ext cx="2007810" cy="876300"/>
            </a:xfrm>
            <a:prstGeom prst="straightConnector1">
              <a:avLst/>
            </a:prstGeom>
            <a:ln w="12700" cmpd="sng">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2362200" y="4419600"/>
              <a:ext cx="2007810" cy="1802190"/>
            </a:xfrm>
            <a:prstGeom prst="straightConnector1">
              <a:avLst/>
            </a:prstGeom>
            <a:ln w="12700" cmpd="sng">
              <a:tailEnd type="arrow"/>
            </a:ln>
          </p:spPr>
          <p:style>
            <a:lnRef idx="1">
              <a:schemeClr val="accent5"/>
            </a:lnRef>
            <a:fillRef idx="0">
              <a:schemeClr val="accent5"/>
            </a:fillRef>
            <a:effectRef idx="0">
              <a:schemeClr val="accent5"/>
            </a:effectRef>
            <a:fontRef idx="minor">
              <a:schemeClr val="tx1"/>
            </a:fontRef>
          </p:style>
        </p:cxnSp>
        <p:sp>
          <p:nvSpPr>
            <p:cNvPr id="22" name="TextBox 21"/>
            <p:cNvSpPr txBox="1"/>
            <p:nvPr/>
          </p:nvSpPr>
          <p:spPr>
            <a:xfrm>
              <a:off x="400351" y="4191000"/>
              <a:ext cx="1898326" cy="369332"/>
            </a:xfrm>
            <a:prstGeom prst="rect">
              <a:avLst/>
            </a:prstGeom>
            <a:noFill/>
          </p:spPr>
          <p:txBody>
            <a:bodyPr wrap="none" rtlCol="0">
              <a:spAutoFit/>
            </a:bodyPr>
            <a:lstStyle/>
            <a:p>
              <a:r>
                <a:rPr lang="en-US" dirty="0" smtClean="0"/>
                <a:t>packet </a:t>
              </a:r>
              <a:r>
                <a:rPr lang="en-US" dirty="0" err="1" smtClean="0"/>
                <a:t>len</a:t>
              </a:r>
              <a:r>
                <a:rPr lang="en-US" dirty="0" smtClean="0"/>
                <a:t> &lt; MTU</a:t>
              </a:r>
              <a:endParaRPr lang="en-US" dirty="0"/>
            </a:p>
          </p:txBody>
        </p:sp>
      </p:grpSp>
      <p:cxnSp>
        <p:nvCxnSpPr>
          <p:cNvPr id="24" name="Straight Arrow Connector 23"/>
          <p:cNvCxnSpPr/>
          <p:nvPr/>
        </p:nvCxnSpPr>
        <p:spPr>
          <a:xfrm>
            <a:off x="8153400" y="3505200"/>
            <a:ext cx="152400" cy="533400"/>
          </a:xfrm>
          <a:prstGeom prst="straightConnector1">
            <a:avLst/>
          </a:prstGeom>
          <a:ln w="12700" cmpd="sng">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794522" y="3132667"/>
            <a:ext cx="1723549" cy="369332"/>
          </a:xfrm>
          <a:prstGeom prst="rect">
            <a:avLst/>
          </a:prstGeom>
          <a:noFill/>
        </p:spPr>
        <p:txBody>
          <a:bodyPr wrap="none" rtlCol="0">
            <a:spAutoFit/>
          </a:bodyPr>
          <a:lstStyle/>
          <a:p>
            <a:r>
              <a:rPr lang="en-US" dirty="0" smtClean="0"/>
              <a:t>1480 octet data</a:t>
            </a:r>
            <a:endParaRPr lang="en-US" dirty="0"/>
          </a:p>
        </p:txBody>
      </p:sp>
      <p:sp>
        <p:nvSpPr>
          <p:cNvPr id="27" name="TextBox 26"/>
          <p:cNvSpPr txBox="1"/>
          <p:nvPr/>
        </p:nvSpPr>
        <p:spPr>
          <a:xfrm>
            <a:off x="762000" y="5295900"/>
            <a:ext cx="1718552" cy="369332"/>
          </a:xfrm>
          <a:prstGeom prst="rect">
            <a:avLst/>
          </a:prstGeom>
          <a:noFill/>
        </p:spPr>
        <p:txBody>
          <a:bodyPr wrap="none" rtlCol="0">
            <a:spAutoFit/>
          </a:bodyPr>
          <a:lstStyle/>
          <a:p>
            <a:r>
              <a:rPr lang="en-US" dirty="0" smtClean="0"/>
              <a:t>offset = 1480/8</a:t>
            </a:r>
            <a:endParaRPr lang="en-US" dirty="0"/>
          </a:p>
        </p:txBody>
      </p:sp>
      <p:cxnSp>
        <p:nvCxnSpPr>
          <p:cNvPr id="28" name="Straight Arrow Connector 27"/>
          <p:cNvCxnSpPr/>
          <p:nvPr/>
        </p:nvCxnSpPr>
        <p:spPr>
          <a:xfrm flipV="1">
            <a:off x="2404352" y="5295900"/>
            <a:ext cx="4758448" cy="198120"/>
          </a:xfrm>
          <a:prstGeom prst="straightConnector1">
            <a:avLst/>
          </a:prstGeom>
          <a:ln w="12700" cmpd="sng">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34181" y="3421559"/>
            <a:ext cx="2606524" cy="769441"/>
          </a:xfrm>
          <a:prstGeom prst="rect">
            <a:avLst/>
          </a:prstGeom>
          <a:noFill/>
        </p:spPr>
        <p:txBody>
          <a:bodyPr wrap="square" rtlCol="0">
            <a:spAutoFit/>
          </a:bodyPr>
          <a:lstStyle/>
          <a:p>
            <a:r>
              <a:rPr lang="en-US" sz="2200" dirty="0" smtClean="0"/>
              <a:t>Gets fragmented in 3 packets</a:t>
            </a:r>
            <a:endParaRPr lang="en-US" sz="2200" dirty="0"/>
          </a:p>
        </p:txBody>
      </p:sp>
    </p:spTree>
    <p:extLst>
      <p:ext uri="{BB962C8B-B14F-4D97-AF65-F5344CB8AC3E}">
        <p14:creationId xmlns:p14="http://schemas.microsoft.com/office/powerpoint/2010/main" val="4068495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ping of death</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54</a:t>
            </a:fld>
            <a:endParaRPr lang="en-US">
              <a:solidFill>
                <a:srgbClr val="000000"/>
              </a:solidFill>
            </a:endParaRPr>
          </a:p>
        </p:txBody>
      </p:sp>
      <p:sp>
        <p:nvSpPr>
          <p:cNvPr id="8" name="Rounded Rectangle 7"/>
          <p:cNvSpPr/>
          <p:nvPr/>
        </p:nvSpPr>
        <p:spPr>
          <a:xfrm>
            <a:off x="762000" y="1600200"/>
            <a:ext cx="1752600" cy="4359123"/>
          </a:xfrm>
          <a:prstGeom prst="roundRect">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Attacker</a:t>
            </a:r>
          </a:p>
        </p:txBody>
      </p:sp>
      <p:sp>
        <p:nvSpPr>
          <p:cNvPr id="10" name="Rounded Rectangle 9"/>
          <p:cNvSpPr/>
          <p:nvPr/>
        </p:nvSpPr>
        <p:spPr>
          <a:xfrm>
            <a:off x="6477000" y="1752600"/>
            <a:ext cx="1752600" cy="42067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smtClean="0">
                <a:solidFill>
                  <a:schemeClr val="bg1"/>
                </a:solidFill>
              </a:rPr>
              <a:t>Victim</a:t>
            </a:r>
          </a:p>
        </p:txBody>
      </p:sp>
      <p:grpSp>
        <p:nvGrpSpPr>
          <p:cNvPr id="17" name="Group 16"/>
          <p:cNvGrpSpPr/>
          <p:nvPr/>
        </p:nvGrpSpPr>
        <p:grpSpPr>
          <a:xfrm>
            <a:off x="2667000" y="1780234"/>
            <a:ext cx="3796473" cy="1039166"/>
            <a:chOff x="2667000" y="1780234"/>
            <a:chExt cx="3796473" cy="1039166"/>
          </a:xfrm>
        </p:grpSpPr>
        <p:cxnSp>
          <p:nvCxnSpPr>
            <p:cNvPr id="13" name="Straight Arrow Connector 12"/>
            <p:cNvCxnSpPr/>
            <p:nvPr/>
          </p:nvCxnSpPr>
          <p:spPr>
            <a:xfrm>
              <a:off x="2667000" y="2209800"/>
              <a:ext cx="37338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601279">
              <a:off x="2767630" y="1780234"/>
              <a:ext cx="3695843" cy="646331"/>
            </a:xfrm>
            <a:prstGeom prst="rect">
              <a:avLst/>
            </a:prstGeom>
            <a:noFill/>
          </p:spPr>
          <p:txBody>
            <a:bodyPr wrap="none" rtlCol="0">
              <a:spAutoFit/>
            </a:bodyPr>
            <a:lstStyle/>
            <a:p>
              <a:r>
                <a:rPr lang="en-US" dirty="0" smtClean="0"/>
                <a:t>1. Attacker sends fragmented</a:t>
              </a:r>
              <a:br>
                <a:rPr lang="en-US" dirty="0" smtClean="0"/>
              </a:br>
              <a:r>
                <a:rPr lang="en-US" dirty="0" smtClean="0"/>
                <a:t>packets with (offset + size) &gt; 65535 </a:t>
              </a:r>
              <a:endParaRPr lang="en-US" dirty="0"/>
            </a:p>
          </p:txBody>
        </p:sp>
      </p:grpSp>
      <p:sp>
        <p:nvSpPr>
          <p:cNvPr id="15" name="TextBox 14"/>
          <p:cNvSpPr txBox="1"/>
          <p:nvPr/>
        </p:nvSpPr>
        <p:spPr>
          <a:xfrm>
            <a:off x="2971800" y="3865638"/>
            <a:ext cx="3379351" cy="646331"/>
          </a:xfrm>
          <a:prstGeom prst="rect">
            <a:avLst/>
          </a:prstGeom>
          <a:noFill/>
        </p:spPr>
        <p:txBody>
          <a:bodyPr wrap="none" rtlCol="0">
            <a:spAutoFit/>
          </a:bodyPr>
          <a:lstStyle/>
          <a:p>
            <a:pPr algn="r"/>
            <a:r>
              <a:rPr lang="en-US" dirty="0"/>
              <a:t>2</a:t>
            </a:r>
            <a:r>
              <a:rPr lang="en-US" dirty="0" smtClean="0"/>
              <a:t>. Victim reassembles fragments</a:t>
            </a:r>
            <a:br>
              <a:rPr lang="en-US" dirty="0" smtClean="0"/>
            </a:br>
            <a:r>
              <a:rPr lang="en-US" dirty="0" smtClean="0"/>
              <a:t>into one big packet</a:t>
            </a:r>
            <a:endParaRPr lang="en-US" dirty="0"/>
          </a:p>
        </p:txBody>
      </p:sp>
      <p:sp>
        <p:nvSpPr>
          <p:cNvPr id="16" name="TextBox 15"/>
          <p:cNvSpPr txBox="1"/>
          <p:nvPr/>
        </p:nvSpPr>
        <p:spPr>
          <a:xfrm>
            <a:off x="3320416" y="4953000"/>
            <a:ext cx="3030735" cy="923330"/>
          </a:xfrm>
          <a:prstGeom prst="rect">
            <a:avLst/>
          </a:prstGeom>
          <a:noFill/>
        </p:spPr>
        <p:txBody>
          <a:bodyPr wrap="none" rtlCol="0">
            <a:spAutoFit/>
          </a:bodyPr>
          <a:lstStyle/>
          <a:p>
            <a:pPr algn="r"/>
            <a:r>
              <a:rPr lang="en-US" dirty="0" smtClean="0"/>
              <a:t>3. Victim copies large packet,</a:t>
            </a:r>
            <a:br>
              <a:rPr lang="en-US" dirty="0" smtClean="0"/>
            </a:br>
            <a:r>
              <a:rPr lang="en-US" dirty="0" smtClean="0"/>
              <a:t>exceeds buffer bounds,</a:t>
            </a:r>
          </a:p>
          <a:p>
            <a:pPr algn="r"/>
            <a:r>
              <a:rPr lang="en-US" dirty="0" smtClean="0"/>
              <a:t>crashes</a:t>
            </a:r>
          </a:p>
        </p:txBody>
      </p:sp>
    </p:spTree>
    <p:extLst>
      <p:ext uri="{BB962C8B-B14F-4D97-AF65-F5344CB8AC3E}">
        <p14:creationId xmlns:p14="http://schemas.microsoft.com/office/powerpoint/2010/main" val="42135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1"/>
            <a:ext cx="8229600" cy="1828800"/>
          </a:xfrm>
        </p:spPr>
        <p:txBody>
          <a:bodyPr>
            <a:noAutofit/>
          </a:bodyPr>
          <a:lstStyle/>
          <a:p>
            <a:pPr marL="0" indent="0">
              <a:buNone/>
            </a:pPr>
            <a:r>
              <a:rPr lang="en-US" sz="2000" dirty="0" smtClean="0"/>
              <a:t>“A </a:t>
            </a:r>
            <a:r>
              <a:rPr lang="en-US" sz="2000" dirty="0"/>
              <a:t>few ICMPv6 packets with router advertisements requests can cause a denial-of-service vulnerability reminiscent of the famous "Ping of Death". It’s a good illustration of how much we still do not know about the stability of IPv6. We continue to recommend turning off IPv6 on workstations if your network is not engineered for its use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55</a:t>
            </a:fld>
            <a:endParaRPr lang="en-US">
              <a:solidFill>
                <a:srgbClr val="000000"/>
              </a:solidFill>
            </a:endParaRPr>
          </a:p>
        </p:txBody>
      </p:sp>
      <p:pic>
        <p:nvPicPr>
          <p:cNvPr id="7" name="Picture 6" descr="Screen Shot 2013-08-25 at 4.50.09 PM.png"/>
          <p:cNvPicPr>
            <a:picLocks noChangeAspect="1"/>
          </p:cNvPicPr>
          <p:nvPr/>
        </p:nvPicPr>
        <p:blipFill rotWithShape="1">
          <a:blip r:embed="rId2">
            <a:extLst>
              <a:ext uri="{28A0092B-C50C-407E-A947-70E740481C1C}">
                <a14:useLocalDpi xmlns:a14="http://schemas.microsoft.com/office/drawing/2010/main" val="0"/>
              </a:ext>
            </a:extLst>
          </a:blip>
          <a:srcRect l="3663"/>
          <a:stretch/>
        </p:blipFill>
        <p:spPr>
          <a:xfrm>
            <a:off x="1231900" y="1286164"/>
            <a:ext cx="6680200" cy="3362036"/>
          </a:xfrm>
          <a:prstGeom prst="rect">
            <a:avLst/>
          </a:prstGeom>
        </p:spPr>
      </p:pic>
    </p:spTree>
    <p:extLst>
      <p:ext uri="{BB962C8B-B14F-4D97-AF65-F5344CB8AC3E}">
        <p14:creationId xmlns:p14="http://schemas.microsoft.com/office/powerpoint/2010/main" val="4078423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1"/>
            <a:ext cx="8229600" cy="1828800"/>
          </a:xfrm>
        </p:spPr>
        <p:txBody>
          <a:bodyPr>
            <a:noAutofit/>
          </a:bodyPr>
          <a:lstStyle/>
          <a:p>
            <a:pPr marL="0" indent="0">
              <a:buNone/>
            </a:pPr>
            <a:r>
              <a:rPr lang="en-US" sz="2000" dirty="0" smtClean="0"/>
              <a:t>“A </a:t>
            </a:r>
            <a:r>
              <a:rPr lang="en-US" sz="2000" dirty="0"/>
              <a:t>few ICMPv6 packets with router advertisements requests can cause a denial-of-service vulnerability reminiscent of the famous "Ping of Death". It’s a good illustration of how much we still do not know about the stability of IPv6. We continue to recommend turning off IPv6 on workstations if your network is not engineered for its use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56</a:t>
            </a:fld>
            <a:endParaRPr lang="en-US">
              <a:solidFill>
                <a:srgbClr val="000000"/>
              </a:solidFill>
            </a:endParaRPr>
          </a:p>
        </p:txBody>
      </p:sp>
      <p:pic>
        <p:nvPicPr>
          <p:cNvPr id="7" name="Picture 6" descr="Screen Shot 2013-08-25 at 4.50.09 PM.png"/>
          <p:cNvPicPr>
            <a:picLocks noChangeAspect="1"/>
          </p:cNvPicPr>
          <p:nvPr/>
        </p:nvPicPr>
        <p:blipFill rotWithShape="1">
          <a:blip r:embed="rId2">
            <a:extLst>
              <a:ext uri="{28A0092B-C50C-407E-A947-70E740481C1C}">
                <a14:useLocalDpi xmlns:a14="http://schemas.microsoft.com/office/drawing/2010/main" val="0"/>
              </a:ext>
            </a:extLst>
          </a:blip>
          <a:srcRect l="3663"/>
          <a:stretch/>
        </p:blipFill>
        <p:spPr>
          <a:xfrm>
            <a:off x="1231900" y="1286164"/>
            <a:ext cx="6680200" cy="3362036"/>
          </a:xfrm>
          <a:prstGeom prst="rect">
            <a:avLst/>
          </a:prstGeom>
        </p:spPr>
      </p:pic>
      <p:sp>
        <p:nvSpPr>
          <p:cNvPr id="9" name="Rounded Rectangle 8"/>
          <p:cNvSpPr/>
          <p:nvPr/>
        </p:nvSpPr>
        <p:spPr>
          <a:xfrm rot="20284131">
            <a:off x="685800" y="2590800"/>
            <a:ext cx="7543800" cy="1447800"/>
          </a:xfrm>
          <a:prstGeom prst="roundRect">
            <a:avLst/>
          </a:prstGeom>
          <a:solidFill>
            <a:schemeClr val="lt1">
              <a:alpha val="82000"/>
            </a:schemeClr>
          </a:solidFill>
          <a:ln>
            <a:noFill/>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sz="4800" dirty="0" smtClean="0">
                <a:solidFill>
                  <a:srgbClr val="000000"/>
                </a:solidFill>
                <a:latin typeface="Chalkboard"/>
                <a:cs typeface="Chalkboard"/>
              </a:rPr>
              <a:t>and that is a cool bug</a:t>
            </a:r>
          </a:p>
        </p:txBody>
      </p:sp>
    </p:spTree>
    <p:extLst>
      <p:ext uri="{BB962C8B-B14F-4D97-AF65-F5344CB8AC3E}">
        <p14:creationId xmlns:p14="http://schemas.microsoft.com/office/powerpoint/2010/main" val="3110888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Mechanics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Grading based on:</a:t>
            </a:r>
          </a:p>
          <a:p>
            <a:pPr lvl="1"/>
            <a:r>
              <a:rPr lang="en-US" dirty="0" smtClean="0"/>
              <a:t>3 </a:t>
            </a:r>
            <a:r>
              <a:rPr lang="en-US" dirty="0" err="1" smtClean="0"/>
              <a:t>homeworks</a:t>
            </a:r>
            <a:r>
              <a:rPr lang="en-US" dirty="0" smtClean="0"/>
              <a:t> (35%)</a:t>
            </a:r>
          </a:p>
          <a:p>
            <a:pPr lvl="1"/>
            <a:r>
              <a:rPr lang="en-US" dirty="0" smtClean="0"/>
              <a:t>Highest 2 out of 3 tests (30% each)</a:t>
            </a:r>
          </a:p>
          <a:p>
            <a:pPr lvl="1"/>
            <a:r>
              <a:rPr lang="en-US" dirty="0" smtClean="0"/>
              <a:t>Participation and coolest bug (5%)</a:t>
            </a:r>
          </a:p>
          <a:p>
            <a:pPr marL="0" indent="0">
              <a:buNone/>
            </a:pPr>
            <a:endParaRPr lang="en-US" dirty="0" smtClean="0"/>
          </a:p>
          <a:p>
            <a:r>
              <a:rPr lang="en-US" dirty="0" smtClean="0"/>
              <a:t>No late days except under exceptional circumstances.</a:t>
            </a:r>
          </a:p>
          <a:p>
            <a:endParaRPr lang="en-US" dirty="0" smtClean="0"/>
          </a:p>
          <a:p>
            <a:r>
              <a:rPr lang="en-US" dirty="0" smtClean="0"/>
              <a:t>I guarantee at least the following:</a:t>
            </a:r>
          </a:p>
          <a:p>
            <a:pPr lvl="1"/>
            <a:r>
              <a:rPr lang="en-US" dirty="0" smtClean="0"/>
              <a:t>90-100%: A</a:t>
            </a:r>
          </a:p>
          <a:p>
            <a:pPr lvl="1"/>
            <a:r>
              <a:rPr lang="en-US" dirty="0" smtClean="0"/>
              <a:t>80-89%: B</a:t>
            </a:r>
          </a:p>
          <a:p>
            <a:pPr lvl="1"/>
            <a:r>
              <a:rPr lang="en-US" dirty="0" smtClean="0"/>
              <a:t>70-79%: C</a:t>
            </a:r>
          </a:p>
          <a:p>
            <a:pPr lvl="1"/>
            <a:r>
              <a:rPr lang="en-US" dirty="0" smtClean="0"/>
              <a:t>60-69%: D</a:t>
            </a:r>
          </a:p>
          <a:p>
            <a:pPr lvl="1"/>
            <a:r>
              <a:rPr lang="en-US" dirty="0" smtClean="0"/>
              <a:t>&lt; 59%: F</a:t>
            </a:r>
          </a:p>
          <a:p>
            <a:endParaRPr lang="en-US" dirty="0"/>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216441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727489">
            <a:off x="1323" y="1524000"/>
            <a:ext cx="7086600" cy="1143000"/>
          </a:xfrm>
        </p:spPr>
        <p:txBody>
          <a:bodyPr>
            <a:noAutofit/>
          </a:bodyPr>
          <a:lstStyle/>
          <a:p>
            <a:r>
              <a:rPr lang="en-US" sz="13800" b="1" dirty="0" smtClean="0">
                <a:latin typeface="Marker Felt"/>
                <a:cs typeface="Marker Felt"/>
              </a:rPr>
              <a:t>ETHICS!</a:t>
            </a:r>
            <a:endParaRPr lang="en-US" sz="13800" b="1" dirty="0">
              <a:latin typeface="Marker Felt"/>
              <a:cs typeface="Marker Felt"/>
            </a:endParaRPr>
          </a:p>
        </p:txBody>
      </p:sp>
      <p:sp>
        <p:nvSpPr>
          <p:cNvPr id="3" name="Content Placeholder 2"/>
          <p:cNvSpPr>
            <a:spLocks noGrp="1"/>
          </p:cNvSpPr>
          <p:nvPr>
            <p:ph idx="1"/>
          </p:nvPr>
        </p:nvSpPr>
        <p:spPr>
          <a:xfrm>
            <a:off x="3048000" y="3581400"/>
            <a:ext cx="5638800" cy="2544763"/>
          </a:xfrm>
        </p:spPr>
        <p:txBody>
          <a:bodyPr/>
          <a:lstStyle/>
          <a:p>
            <a:r>
              <a:rPr lang="en-US" dirty="0" smtClean="0"/>
              <a:t>Obey the law</a:t>
            </a:r>
          </a:p>
          <a:p>
            <a:r>
              <a:rPr lang="en-US" dirty="0" smtClean="0"/>
              <a:t>Do not be a nuisance</a:t>
            </a:r>
          </a:p>
          <a:p>
            <a:r>
              <a:rPr lang="en-US" dirty="0" smtClean="0"/>
              <a:t>Don’t cheat, copy others work, let others copy, etc.</a:t>
            </a: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3198842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note</a:t>
            </a:r>
            <a:endParaRPr lang="en-US" dirty="0"/>
          </a:p>
        </p:txBody>
      </p:sp>
      <p:sp>
        <p:nvSpPr>
          <p:cNvPr id="3" name="Content Placeholder 2"/>
          <p:cNvSpPr>
            <a:spLocks noGrp="1"/>
          </p:cNvSpPr>
          <p:nvPr>
            <p:ph idx="1"/>
          </p:nvPr>
        </p:nvSpPr>
        <p:spPr/>
        <p:txBody>
          <a:bodyPr/>
          <a:lstStyle/>
          <a:p>
            <a:pPr marL="0" indent="0">
              <a:buNone/>
            </a:pPr>
            <a:r>
              <a:rPr lang="en-US" dirty="0" smtClean="0"/>
              <a:t>My wife will have a baby boy sometime this semester. This may affect the course. </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59</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3155950" y="2971800"/>
            <a:ext cx="2832100" cy="2870200"/>
          </a:xfrm>
          <a:prstGeom prst="rect">
            <a:avLst/>
          </a:prstGeom>
        </p:spPr>
      </p:pic>
      <p:sp>
        <p:nvSpPr>
          <p:cNvPr id="6" name="TextBox 5"/>
          <p:cNvSpPr txBox="1"/>
          <p:nvPr/>
        </p:nvSpPr>
        <p:spPr>
          <a:xfrm>
            <a:off x="228600" y="6492875"/>
            <a:ext cx="4448303" cy="215444"/>
          </a:xfrm>
          <a:prstGeom prst="rect">
            <a:avLst/>
          </a:prstGeom>
          <a:noFill/>
        </p:spPr>
        <p:txBody>
          <a:bodyPr wrap="none" rtlCol="0">
            <a:spAutoFit/>
          </a:bodyPr>
          <a:lstStyle/>
          <a:p>
            <a:r>
              <a:rPr lang="en-US" sz="800" dirty="0" smtClean="0"/>
              <a:t>Image credits: http</a:t>
            </a:r>
            <a:r>
              <a:rPr lang="en-US" sz="800" dirty="0"/>
              <a:t>://onyx-</a:t>
            </a:r>
            <a:r>
              <a:rPr lang="en-US" sz="800" dirty="0" err="1"/>
              <a:t>ii.com</a:t>
            </a:r>
            <a:r>
              <a:rPr lang="en-US" sz="800" dirty="0"/>
              <a:t>/</a:t>
            </a:r>
            <a:r>
              <a:rPr lang="en-US" sz="800" dirty="0" err="1"/>
              <a:t>srcstore</a:t>
            </a:r>
            <a:r>
              <a:rPr lang="en-US" sz="800" dirty="0"/>
              <a:t>/scripts/store/</a:t>
            </a:r>
            <a:r>
              <a:rPr lang="en-US" sz="800" dirty="0" err="1"/>
              <a:t>item.cfm?Item_Number</a:t>
            </a:r>
            <a:r>
              <a:rPr lang="en-US" sz="800" dirty="0"/>
              <a:t>=BE-STXLW-CD</a:t>
            </a:r>
          </a:p>
        </p:txBody>
      </p:sp>
    </p:spTree>
    <p:extLst>
      <p:ext uri="{BB962C8B-B14F-4D97-AF65-F5344CB8AC3E}">
        <p14:creationId xmlns:p14="http://schemas.microsoft.com/office/powerpoint/2010/main" val="345795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7200" dirty="0" smtClean="0"/>
              <a:t>Trust</a:t>
            </a:r>
            <a:endParaRPr lang="en-US" sz="7200" dirty="0"/>
          </a:p>
        </p:txBody>
      </p:sp>
      <p:sp>
        <p:nvSpPr>
          <p:cNvPr id="6" name="Text Placeholder 5"/>
          <p:cNvSpPr>
            <a:spLocks noGrp="1"/>
          </p:cNvSpPr>
          <p:nvPr>
            <p:ph type="body" idx="1"/>
          </p:nvPr>
        </p:nvSpPr>
        <p:spPr/>
        <p:txBody>
          <a:bodyPr>
            <a:normAutofit/>
          </a:bodyPr>
          <a:lstStyle/>
          <a:p>
            <a:r>
              <a:rPr lang="en-US" sz="3200" dirty="0" smtClean="0"/>
              <a:t>Trusting</a:t>
            </a:r>
            <a:endParaRPr lang="en-US" sz="3200" dirty="0"/>
          </a:p>
        </p:txBody>
      </p:sp>
      <p:sp>
        <p:nvSpPr>
          <p:cNvPr id="4" name="Slide Number Placeholder 3"/>
          <p:cNvSpPr>
            <a:spLocks noGrp="1"/>
          </p:cNvSpPr>
          <p:nvPr>
            <p:ph type="sldNum" sz="quarter" idx="12"/>
          </p:nvPr>
        </p:nvSpPr>
        <p:spPr/>
        <p:txBody>
          <a:bodyPr/>
          <a:lstStyle/>
          <a:p>
            <a:fld id="{B747839D-A323-47F3-909F-548499399628}" type="slidenum">
              <a:rPr lang="en-US" smtClean="0"/>
              <a:t>6</a:t>
            </a:fld>
            <a:endParaRPr lang="en-US"/>
          </a:p>
        </p:txBody>
      </p:sp>
    </p:spTree>
    <p:extLst>
      <p:ext uri="{BB962C8B-B14F-4D97-AF65-F5344CB8AC3E}">
        <p14:creationId xmlns:p14="http://schemas.microsoft.com/office/powerpoint/2010/main" val="12836714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Capture the Flag</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3463235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61</a:t>
            </a:fld>
            <a:endParaRPr lang="en-US">
              <a:solidFill>
                <a:srgbClr val="000000"/>
              </a:solidFill>
            </a:endParaRPr>
          </a:p>
        </p:txBody>
      </p:sp>
      <p:sp>
        <p:nvSpPr>
          <p:cNvPr id="6" name="TextBox 5"/>
          <p:cNvSpPr txBox="1"/>
          <p:nvPr/>
        </p:nvSpPr>
        <p:spPr>
          <a:xfrm>
            <a:off x="589631" y="5611743"/>
            <a:ext cx="7964740" cy="830997"/>
          </a:xfrm>
          <a:prstGeom prst="rect">
            <a:avLst/>
          </a:prstGeom>
          <a:solidFill>
            <a:schemeClr val="bg1">
              <a:alpha val="46000"/>
            </a:schemeClr>
          </a:solidFill>
        </p:spPr>
        <p:txBody>
          <a:bodyPr wrap="none" rtlCol="0">
            <a:spAutoFit/>
          </a:bodyPr>
          <a:lstStyle/>
          <a:p>
            <a:pPr algn="ctr"/>
            <a:r>
              <a:rPr lang="en-US" sz="4800" b="1" dirty="0" smtClean="0">
                <a:solidFill>
                  <a:srgbClr val="990000"/>
                </a:solidFill>
                <a:latin typeface="Cambria"/>
              </a:rPr>
              <a:t>CMU Capture the Flag Team</a:t>
            </a:r>
          </a:p>
        </p:txBody>
      </p:sp>
    </p:spTree>
    <p:extLst>
      <p:ext uri="{BB962C8B-B14F-4D97-AF65-F5344CB8AC3E}">
        <p14:creationId xmlns:p14="http://schemas.microsoft.com/office/powerpoint/2010/main" val="4160303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62</a:t>
            </a:fld>
            <a:endParaRPr lang="en-US">
              <a:solidFill>
                <a:srgbClr val="000000"/>
              </a:solidFill>
            </a:endParaRPr>
          </a:p>
        </p:txBody>
      </p:sp>
      <p:grpSp>
        <p:nvGrpSpPr>
          <p:cNvPr id="5" name="Group 4"/>
          <p:cNvGrpSpPr/>
          <p:nvPr/>
        </p:nvGrpSpPr>
        <p:grpSpPr>
          <a:xfrm>
            <a:off x="0" y="1752600"/>
            <a:ext cx="4571999" cy="3353942"/>
            <a:chOff x="685800" y="990599"/>
            <a:chExt cx="3703384" cy="2303438"/>
          </a:xfrm>
        </p:grpSpPr>
        <p:sp>
          <p:nvSpPr>
            <p:cNvPr id="6" name="Rectangle 5"/>
            <p:cNvSpPr/>
            <p:nvPr/>
          </p:nvSpPr>
          <p:spPr>
            <a:xfrm>
              <a:off x="685800" y="990599"/>
              <a:ext cx="3703384" cy="23034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Autofit/>
            </a:bodyPr>
            <a:lstStyle/>
            <a:p>
              <a:pPr algn="ctr"/>
              <a:r>
                <a:rPr lang="en-US" sz="3600" dirty="0" smtClean="0">
                  <a:solidFill>
                    <a:srgbClr val="FFFFFE"/>
                  </a:solidFill>
                  <a:latin typeface="Cambria"/>
                </a:rPr>
                <a:t>Red Team</a:t>
              </a:r>
            </a:p>
          </p:txBody>
        </p:sp>
        <p:sp>
          <p:nvSpPr>
            <p:cNvPr id="7" name="TextBox 6"/>
            <p:cNvSpPr txBox="1"/>
            <p:nvPr/>
          </p:nvSpPr>
          <p:spPr>
            <a:xfrm>
              <a:off x="779447" y="1566262"/>
              <a:ext cx="3307424" cy="1306487"/>
            </a:xfrm>
            <a:prstGeom prst="rect">
              <a:avLst/>
            </a:prstGeom>
            <a:noFill/>
          </p:spPr>
          <p:txBody>
            <a:bodyPr wrap="none" rtlCol="0">
              <a:spAutoFit/>
            </a:bodyPr>
            <a:lstStyle/>
            <a:p>
              <a:pPr marL="285750" indent="-285750">
                <a:buFont typeface="Arial"/>
                <a:buChar char="•"/>
              </a:pPr>
              <a:r>
                <a:rPr lang="en-US" sz="2800" dirty="0" smtClean="0">
                  <a:solidFill>
                    <a:srgbClr val="FFFFFE"/>
                  </a:solidFill>
                  <a:latin typeface="Cambria"/>
                </a:rPr>
                <a:t>Vulnerability Discovery</a:t>
              </a:r>
            </a:p>
            <a:p>
              <a:pPr marL="285750" indent="-285750">
                <a:buFont typeface="Arial"/>
                <a:buChar char="•"/>
              </a:pPr>
              <a:r>
                <a:rPr lang="en-US" sz="2800" dirty="0" smtClean="0">
                  <a:solidFill>
                    <a:srgbClr val="FFFFFE"/>
                  </a:solidFill>
                  <a:latin typeface="Cambria"/>
                </a:rPr>
                <a:t>Exploitation</a:t>
              </a:r>
            </a:p>
            <a:p>
              <a:pPr marL="285750" indent="-285750">
                <a:buFont typeface="Arial"/>
                <a:buChar char="•"/>
              </a:pPr>
              <a:r>
                <a:rPr lang="en-US" sz="2800" dirty="0" smtClean="0">
                  <a:solidFill>
                    <a:srgbClr val="FFFFFE"/>
                  </a:solidFill>
                  <a:latin typeface="Cambria"/>
                </a:rPr>
                <a:t>Network mapping</a:t>
              </a:r>
            </a:p>
            <a:p>
              <a:pPr marL="285750" indent="-285750">
                <a:buFont typeface="Arial"/>
                <a:buChar char="•"/>
              </a:pPr>
              <a:r>
                <a:rPr lang="en-US" sz="2800" dirty="0" smtClean="0">
                  <a:solidFill>
                    <a:srgbClr val="FFFFFE"/>
                  </a:solidFill>
                  <a:latin typeface="Cambria"/>
                </a:rPr>
                <a:t>Web security</a:t>
              </a:r>
              <a:endParaRPr lang="en-US" sz="2800" dirty="0">
                <a:solidFill>
                  <a:srgbClr val="FFFFFE"/>
                </a:solidFill>
                <a:latin typeface="Cambria"/>
              </a:endParaRPr>
            </a:p>
          </p:txBody>
        </p:sp>
      </p:grpSp>
      <p:grpSp>
        <p:nvGrpSpPr>
          <p:cNvPr id="8" name="Group 7"/>
          <p:cNvGrpSpPr/>
          <p:nvPr/>
        </p:nvGrpSpPr>
        <p:grpSpPr>
          <a:xfrm>
            <a:off x="4571756" y="1752600"/>
            <a:ext cx="4572243" cy="3353941"/>
            <a:chOff x="4647454" y="3581399"/>
            <a:chExt cx="4572243" cy="3201539"/>
          </a:xfrm>
          <a:solidFill>
            <a:schemeClr val="accent2"/>
          </a:solidFill>
        </p:grpSpPr>
        <p:sp>
          <p:nvSpPr>
            <p:cNvPr id="9" name="Rectangle 8"/>
            <p:cNvSpPr/>
            <p:nvPr/>
          </p:nvSpPr>
          <p:spPr>
            <a:xfrm>
              <a:off x="4647454" y="3581399"/>
              <a:ext cx="4572243" cy="3201539"/>
            </a:xfrm>
            <a:prstGeom prst="rect">
              <a:avLst/>
            </a:prstGeom>
            <a:grpFill/>
            <a:ln>
              <a:solidFill>
                <a:srgbClr val="2A4A8B"/>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t" anchorCtr="1">
              <a:noAutofit/>
            </a:bodyPr>
            <a:lstStyle/>
            <a:p>
              <a:pPr algn="ctr"/>
              <a:r>
                <a:rPr lang="en-US" sz="3600" dirty="0" smtClean="0">
                  <a:solidFill>
                    <a:srgbClr val="FFFFFE"/>
                  </a:solidFill>
                  <a:latin typeface="Cambria"/>
                </a:rPr>
                <a:t>Blue Team</a:t>
              </a:r>
            </a:p>
          </p:txBody>
        </p:sp>
        <p:sp>
          <p:nvSpPr>
            <p:cNvPr id="10" name="TextBox 9"/>
            <p:cNvSpPr txBox="1"/>
            <p:nvPr/>
          </p:nvSpPr>
          <p:spPr>
            <a:xfrm>
              <a:off x="4884842" y="4344538"/>
              <a:ext cx="4258656" cy="1815882"/>
            </a:xfrm>
            <a:prstGeom prst="rect">
              <a:avLst/>
            </a:prstGeom>
            <a:grpFill/>
          </p:spPr>
          <p:txBody>
            <a:bodyPr wrap="square" rtlCol="0">
              <a:spAutoFit/>
            </a:bodyPr>
            <a:lstStyle/>
            <a:p>
              <a:pPr marL="285750" indent="-285750">
                <a:buFont typeface="Arial"/>
                <a:buChar char="•"/>
              </a:pPr>
              <a:r>
                <a:rPr lang="en-US" sz="2800" dirty="0" smtClean="0">
                  <a:solidFill>
                    <a:srgbClr val="FFFFFE"/>
                  </a:solidFill>
                  <a:latin typeface="Cambria"/>
                </a:rPr>
                <a:t>Intrusion detection</a:t>
              </a:r>
            </a:p>
            <a:p>
              <a:pPr marL="285750" indent="-285750">
                <a:buFont typeface="Arial"/>
                <a:buChar char="•"/>
              </a:pPr>
              <a:r>
                <a:rPr lang="en-US" sz="2800" dirty="0" smtClean="0">
                  <a:solidFill>
                    <a:srgbClr val="FFFFFE"/>
                  </a:solidFill>
                  <a:latin typeface="Cambria"/>
                </a:rPr>
                <a:t>Hot-patching</a:t>
              </a:r>
            </a:p>
            <a:p>
              <a:pPr marL="285750" indent="-285750">
                <a:buFont typeface="Arial"/>
                <a:buChar char="•"/>
              </a:pPr>
              <a:r>
                <a:rPr lang="en-US" sz="2800" dirty="0" smtClean="0">
                  <a:solidFill>
                    <a:srgbClr val="FFFFFE"/>
                  </a:solidFill>
                  <a:latin typeface="Cambria"/>
                </a:rPr>
                <a:t>Firewalls</a:t>
              </a:r>
            </a:p>
            <a:p>
              <a:pPr marL="285750" indent="-285750">
                <a:buFont typeface="Arial"/>
                <a:buChar char="•"/>
              </a:pPr>
              <a:r>
                <a:rPr lang="en-US" sz="2800" dirty="0" smtClean="0">
                  <a:solidFill>
                    <a:srgbClr val="FFFFFE"/>
                  </a:solidFill>
                  <a:latin typeface="Cambria"/>
                </a:rPr>
                <a:t>Work-</a:t>
              </a:r>
              <a:r>
                <a:rPr lang="en-US" sz="2800" dirty="0" err="1" smtClean="0">
                  <a:solidFill>
                    <a:srgbClr val="FFFFFE"/>
                  </a:solidFill>
                  <a:latin typeface="Cambria"/>
                </a:rPr>
                <a:t>arounds</a:t>
              </a:r>
              <a:endParaRPr lang="en-US" sz="2800" dirty="0" smtClean="0">
                <a:solidFill>
                  <a:srgbClr val="FFFFFE"/>
                </a:solidFill>
                <a:latin typeface="Cambria"/>
              </a:endParaRPr>
            </a:p>
          </p:txBody>
        </p:sp>
      </p:grpSp>
    </p:spTree>
    <p:extLst>
      <p:ext uri="{BB962C8B-B14F-4D97-AF65-F5344CB8AC3E}">
        <p14:creationId xmlns:p14="http://schemas.microsoft.com/office/powerpoint/2010/main" val="696886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04 at 2.18.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5473105" cy="4953000"/>
          </a:xfrm>
          <a:prstGeom prst="rect">
            <a:avLst/>
          </a:prstGeom>
        </p:spPr>
      </p:pic>
      <p:sp>
        <p:nvSpPr>
          <p:cNvPr id="6" name="Rectangle 5"/>
          <p:cNvSpPr/>
          <p:nvPr/>
        </p:nvSpPr>
        <p:spPr>
          <a:xfrm>
            <a:off x="304800" y="2046373"/>
            <a:ext cx="5029200" cy="315827"/>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grpSp>
        <p:nvGrpSpPr>
          <p:cNvPr id="9" name="Group 8"/>
          <p:cNvGrpSpPr/>
          <p:nvPr/>
        </p:nvGrpSpPr>
        <p:grpSpPr>
          <a:xfrm>
            <a:off x="1905002" y="1752602"/>
            <a:ext cx="6108455" cy="3816615"/>
            <a:chOff x="1905000" y="1752600"/>
            <a:chExt cx="6108455" cy="3816615"/>
          </a:xfrm>
        </p:grpSpPr>
        <p:pic>
          <p:nvPicPr>
            <p:cNvPr id="7" name="Picture 6" descr="Screen Shot 2013-03-04 at 2.1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752600"/>
              <a:ext cx="6108455" cy="3816615"/>
            </a:xfrm>
            <a:prstGeom prst="rect">
              <a:avLst/>
            </a:prstGeom>
          </p:spPr>
        </p:pic>
        <p:sp>
          <p:nvSpPr>
            <p:cNvPr id="8" name="Rectangle 7"/>
            <p:cNvSpPr/>
            <p:nvPr/>
          </p:nvSpPr>
          <p:spPr>
            <a:xfrm>
              <a:off x="2362200" y="4495800"/>
              <a:ext cx="5486400" cy="315826"/>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gr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63</a:t>
            </a:fld>
            <a:endParaRPr lang="en-US">
              <a:solidFill>
                <a:srgbClr val="000000"/>
              </a:solidFill>
            </a:endParaRPr>
          </a:p>
        </p:txBody>
      </p:sp>
      <p:grpSp>
        <p:nvGrpSpPr>
          <p:cNvPr id="12" name="Group 11"/>
          <p:cNvGrpSpPr/>
          <p:nvPr/>
        </p:nvGrpSpPr>
        <p:grpSpPr>
          <a:xfrm>
            <a:off x="4495800" y="2362201"/>
            <a:ext cx="4648200" cy="4505179"/>
            <a:chOff x="4495800" y="2362200"/>
            <a:chExt cx="4648200" cy="4505179"/>
          </a:xfrm>
        </p:grpSpPr>
        <p:pic>
          <p:nvPicPr>
            <p:cNvPr id="10" name="Picture 9" descr="Screen Shot 2013-03-04 at 2.19.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362200"/>
              <a:ext cx="4648200" cy="4505179"/>
            </a:xfrm>
            <a:prstGeom prst="rect">
              <a:avLst/>
            </a:prstGeom>
          </p:spPr>
        </p:pic>
        <p:sp>
          <p:nvSpPr>
            <p:cNvPr id="11" name="Rectangle 10"/>
            <p:cNvSpPr/>
            <p:nvPr/>
          </p:nvSpPr>
          <p:spPr>
            <a:xfrm>
              <a:off x="4876800" y="4179974"/>
              <a:ext cx="4267200" cy="315826"/>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grpSp>
    </p:spTree>
    <p:extLst>
      <p:ext uri="{BB962C8B-B14F-4D97-AF65-F5344CB8AC3E}">
        <p14:creationId xmlns:p14="http://schemas.microsoft.com/office/powerpoint/2010/main" val="15372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3-03-03 at 2.0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707"/>
            <a:ext cx="9144000" cy="6066587"/>
          </a:xfrm>
          <a:prstGeom prst="rect">
            <a:avLst/>
          </a:prstGeom>
        </p:spPr>
      </p:pic>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1193038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10,000 Students in 2,000 teams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65</a:t>
            </a:fld>
            <a:endParaRPr lang="en-US">
              <a:solidFill>
                <a:srgbClr val="000000"/>
              </a:solidFill>
            </a:endParaRPr>
          </a:p>
        </p:txBody>
      </p:sp>
      <p:pic>
        <p:nvPicPr>
          <p:cNvPr id="5" name="Picture 4" descr="geoteam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706"/>
            <a:ext cx="9144000" cy="5093294"/>
          </a:xfrm>
          <a:prstGeom prst="rect">
            <a:avLst/>
          </a:prstGeom>
        </p:spPr>
      </p:pic>
      <p:sp>
        <p:nvSpPr>
          <p:cNvPr id="10" name="TextBox 9"/>
          <p:cNvSpPr txBox="1"/>
          <p:nvPr/>
        </p:nvSpPr>
        <p:spPr>
          <a:xfrm>
            <a:off x="4114800" y="6308210"/>
            <a:ext cx="4699649" cy="369332"/>
          </a:xfrm>
          <a:prstGeom prst="rect">
            <a:avLst/>
          </a:prstGeom>
          <a:noFill/>
        </p:spPr>
        <p:txBody>
          <a:bodyPr wrap="none" rtlCol="0">
            <a:spAutoFit/>
          </a:bodyPr>
          <a:lstStyle/>
          <a:p>
            <a:r>
              <a:rPr lang="en-US" dirty="0" smtClean="0">
                <a:solidFill>
                  <a:srgbClr val="000000"/>
                </a:solidFill>
                <a:latin typeface="Cambria"/>
              </a:rPr>
              <a:t>Size of circle proportional to number of teams</a:t>
            </a:r>
            <a:endParaRPr lang="en-US" dirty="0">
              <a:solidFill>
                <a:srgbClr val="000000"/>
              </a:solidFill>
              <a:latin typeface="Cambria"/>
            </a:endParaRPr>
          </a:p>
        </p:txBody>
      </p:sp>
    </p:spTree>
    <p:extLst>
      <p:ext uri="{BB962C8B-B14F-4D97-AF65-F5344CB8AC3E}">
        <p14:creationId xmlns:p14="http://schemas.microsoft.com/office/powerpoint/2010/main" val="2909438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66</a:t>
            </a:fld>
            <a:endParaRPr lang="en-US">
              <a:solidFill>
                <a:srgbClr val="000000"/>
              </a:solidFill>
            </a:endParaRPr>
          </a:p>
        </p:txBody>
      </p:sp>
      <p:pic>
        <p:nvPicPr>
          <p:cNvPr id="5" name="Picture 4" descr="gamewor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92" y="0"/>
            <a:ext cx="9475785" cy="6858000"/>
          </a:xfrm>
          <a:prstGeom prst="rect">
            <a:avLst/>
          </a:prstGeom>
        </p:spPr>
      </p:pic>
    </p:spTree>
    <p:extLst>
      <p:ext uri="{BB962C8B-B14F-4D97-AF65-F5344CB8AC3E}">
        <p14:creationId xmlns:p14="http://schemas.microsoft.com/office/powerpoint/2010/main" val="241919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67</a:t>
            </a:fld>
            <a:endParaRPr lang="en-US">
              <a:solidFill>
                <a:srgbClr val="000000"/>
              </a:solidFill>
            </a:endParaRPr>
          </a:p>
        </p:txBody>
      </p:sp>
      <p:pic>
        <p:nvPicPr>
          <p:cNvPr id="5" name="Picture"/>
          <p:cNvPicPr/>
          <p:nvPr/>
        </p:nvPicPr>
        <p:blipFill>
          <a:blip r:embed="rId2"/>
          <a:srcRect/>
          <a:stretch>
            <a:fillRect/>
          </a:stretch>
        </p:blipFill>
        <p:spPr bwMode="auto">
          <a:xfrm>
            <a:off x="1590992" y="1123950"/>
            <a:ext cx="5962015" cy="4610100"/>
          </a:xfrm>
          <a:prstGeom prst="rect">
            <a:avLst/>
          </a:prstGeom>
          <a:noFill/>
          <a:ln w="9525">
            <a:noFill/>
            <a:miter lim="800000"/>
            <a:headEnd/>
            <a:tailEnd/>
          </a:ln>
        </p:spPr>
      </p:pic>
    </p:spTree>
    <p:extLst>
      <p:ext uri="{BB962C8B-B14F-4D97-AF65-F5344CB8AC3E}">
        <p14:creationId xmlns:p14="http://schemas.microsoft.com/office/powerpoint/2010/main" val="36418490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Forensics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68</a:t>
            </a:fld>
            <a:endParaRPr lang="en-US">
              <a:solidFill>
                <a:srgbClr val="000000"/>
              </a:solidFill>
            </a:endParaRPr>
          </a:p>
        </p:txBody>
      </p:sp>
      <p:pic>
        <p:nvPicPr>
          <p:cNvPr id="5" name="Picture 4" descr="Screen Shot 2013-05-22 at 10.3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0335"/>
            <a:ext cx="9144000" cy="3871554"/>
          </a:xfrm>
          <a:prstGeom prst="rect">
            <a:avLst/>
          </a:prstGeom>
        </p:spPr>
      </p:pic>
    </p:spTree>
    <p:extLst>
      <p:ext uri="{BB962C8B-B14F-4D97-AF65-F5344CB8AC3E}">
        <p14:creationId xmlns:p14="http://schemas.microsoft.com/office/powerpoint/2010/main" val="3478878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PicoCTF</a:t>
            </a:r>
            <a:endParaRPr lang="en-US" dirty="0"/>
          </a:p>
        </p:txBody>
      </p:sp>
      <p:sp>
        <p:nvSpPr>
          <p:cNvPr id="3" name="Content Placeholder 2"/>
          <p:cNvSpPr>
            <a:spLocks noGrp="1"/>
          </p:cNvSpPr>
          <p:nvPr>
            <p:ph idx="1"/>
          </p:nvPr>
        </p:nvSpPr>
        <p:spPr/>
        <p:txBody>
          <a:bodyPr>
            <a:normAutofit/>
          </a:bodyPr>
          <a:lstStyle/>
          <a:p>
            <a:r>
              <a:rPr lang="en-US" sz="2400" dirty="0" smtClean="0"/>
              <a:t>10,000 students</a:t>
            </a:r>
          </a:p>
          <a:p>
            <a:endParaRPr lang="en-US" sz="2400" dirty="0" smtClean="0"/>
          </a:p>
          <a:p>
            <a:r>
              <a:rPr lang="en-US" sz="2400" dirty="0" smtClean="0"/>
              <a:t>600 teams solving advanced problems</a:t>
            </a:r>
          </a:p>
          <a:p>
            <a:pPr lvl="1"/>
            <a:r>
              <a:rPr lang="en-US" sz="2000" dirty="0" smtClean="0"/>
              <a:t>ROP attacks</a:t>
            </a:r>
          </a:p>
          <a:p>
            <a:pPr lvl="1"/>
            <a:r>
              <a:rPr lang="en-US" sz="2000" dirty="0" smtClean="0"/>
              <a:t>Breaking incorrect use of modern crypto</a:t>
            </a:r>
          </a:p>
          <a:p>
            <a:pPr lvl="1"/>
            <a:endParaRPr lang="en-US" sz="2000" dirty="0"/>
          </a:p>
          <a:p>
            <a:r>
              <a:rPr lang="en-US" sz="2400" dirty="0" smtClean="0"/>
              <a:t>Identified the best of the best</a:t>
            </a:r>
          </a:p>
          <a:p>
            <a:pPr marL="622300" lvl="2" indent="0">
              <a:buNone/>
            </a:pPr>
            <a:r>
              <a:rPr lang="en-US" sz="1800" dirty="0" smtClean="0"/>
              <a:t>“I learned more in one week than the last two years in CS courses.”</a:t>
            </a:r>
          </a:p>
          <a:p>
            <a:endParaRPr lang="en-US" sz="24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69</a:t>
            </a:fld>
            <a:endParaRPr lang="en-US">
              <a:solidFill>
                <a:srgbClr val="000000"/>
              </a:solidFill>
            </a:endParaRPr>
          </a:p>
        </p:txBody>
      </p:sp>
      <p:sp>
        <p:nvSpPr>
          <p:cNvPr id="5" name="Rounded Rectangle 4"/>
          <p:cNvSpPr/>
          <p:nvPr/>
        </p:nvSpPr>
        <p:spPr>
          <a:xfrm>
            <a:off x="1485900" y="5486401"/>
            <a:ext cx="6172200" cy="1143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If you get an A, you may be eligible to help with PicoCTF 2014</a:t>
            </a:r>
          </a:p>
        </p:txBody>
      </p:sp>
    </p:spTree>
    <p:extLst>
      <p:ext uri="{BB962C8B-B14F-4D97-AF65-F5344CB8AC3E}">
        <p14:creationId xmlns:p14="http://schemas.microsoft.com/office/powerpoint/2010/main" val="312324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half" idx="1"/>
          </p:nvPr>
        </p:nvSpPr>
        <p:spPr>
          <a:xfrm>
            <a:off x="457200" y="1447800"/>
            <a:ext cx="4038600" cy="4678363"/>
          </a:xfrm>
        </p:spPr>
        <p:txBody>
          <a:bodyPr>
            <a:normAutofit/>
          </a:bodyPr>
          <a:lstStyle/>
          <a:p>
            <a:pPr marL="0" indent="0" algn="ctr">
              <a:buNone/>
            </a:pPr>
            <a:r>
              <a:rPr lang="en-US" sz="3600" dirty="0" smtClean="0"/>
              <a:t>Do you trust his</a:t>
            </a:r>
            <a:br>
              <a:rPr lang="en-US" sz="3600" dirty="0" smtClean="0"/>
            </a:br>
            <a:r>
              <a:rPr lang="en-US" sz="3600" dirty="0" smtClean="0">
                <a:solidFill>
                  <a:schemeClr val="tx2"/>
                </a:solidFill>
              </a:rPr>
              <a:t>Software</a:t>
            </a:r>
            <a:r>
              <a:rPr lang="en-US" sz="3600" dirty="0" smtClean="0"/>
              <a:t>?</a:t>
            </a:r>
            <a:endParaRPr lang="en-US" sz="3600" dirty="0"/>
          </a:p>
        </p:txBody>
      </p:sp>
      <p:pic>
        <p:nvPicPr>
          <p:cNvPr id="12" name="Content Placeholder 11" descr="ken-thompson-random-internet-picture.jpg"/>
          <p:cNvPicPr>
            <a:picLocks noGrp="1" noChangeAspect="1"/>
          </p:cNvPicPr>
          <p:nvPr>
            <p:ph sz="half" idx="2"/>
          </p:nvPr>
        </p:nvPicPr>
        <p:blipFill>
          <a:blip r:embed="rId2">
            <a:extLst>
              <a:ext uri="{28A0092B-C50C-407E-A947-70E740481C1C}">
                <a14:useLocalDpi xmlns:a14="http://schemas.microsoft.com/office/drawing/2010/main" val="0"/>
              </a:ext>
            </a:extLst>
          </a:blip>
          <a:srcRect t="4127" b="4127"/>
          <a:stretch>
            <a:fillRect/>
          </a:stretch>
        </p:blipFill>
        <p:spPr/>
      </p:pic>
      <p:sp>
        <p:nvSpPr>
          <p:cNvPr id="4" name="Slide Number Placeholder 3"/>
          <p:cNvSpPr>
            <a:spLocks noGrp="1"/>
          </p:cNvSpPr>
          <p:nvPr>
            <p:ph type="sldNum" sz="quarter" idx="12"/>
          </p:nvPr>
        </p:nvSpPr>
        <p:spPr/>
        <p:txBody>
          <a:bodyPr/>
          <a:lstStyle/>
          <a:p>
            <a:fld id="{B747839D-A323-47F3-909F-548499399628}" type="slidenum">
              <a:rPr lang="en-US" smtClean="0"/>
              <a:t>7</a:t>
            </a:fld>
            <a:endParaRPr lang="en-US"/>
          </a:p>
        </p:txBody>
      </p:sp>
      <p:sp>
        <p:nvSpPr>
          <p:cNvPr id="13" name="TextBox 12"/>
          <p:cNvSpPr txBox="1"/>
          <p:nvPr/>
        </p:nvSpPr>
        <p:spPr>
          <a:xfrm>
            <a:off x="88657" y="6299200"/>
            <a:ext cx="7378943" cy="523220"/>
          </a:xfrm>
          <a:prstGeom prst="rect">
            <a:avLst/>
          </a:prstGeom>
          <a:noFill/>
        </p:spPr>
        <p:txBody>
          <a:bodyPr wrap="none" rtlCol="0">
            <a:spAutoFit/>
          </a:bodyPr>
          <a:lstStyle/>
          <a:p>
            <a:r>
              <a:rPr lang="en-US" sz="1400" dirty="0" smtClean="0"/>
              <a:t>Photo </a:t>
            </a:r>
            <a:r>
              <a:rPr lang="en-US" sz="1400" dirty="0"/>
              <a:t>from http://</a:t>
            </a:r>
            <a:r>
              <a:rPr lang="en-US" sz="1400" dirty="0" err="1"/>
              <a:t>culturadigitalbau.wikispaces.com</a:t>
            </a:r>
            <a:r>
              <a:rPr lang="en-US" sz="1400" dirty="0" smtClean="0"/>
              <a:t>/</a:t>
            </a:r>
            <a:br>
              <a:rPr lang="en-US" sz="1400" dirty="0" smtClean="0"/>
            </a:br>
            <a:r>
              <a:rPr lang="en-US" sz="1400" dirty="0" smtClean="0"/>
              <a:t>file</a:t>
            </a:r>
            <a:r>
              <a:rPr lang="en-US" sz="1400" dirty="0"/>
              <a:t>/view/thompson.c1997.102634882.lg.jpg/212982274/thompson.c1997.102634882.lg.jpg</a:t>
            </a:r>
          </a:p>
        </p:txBody>
      </p:sp>
    </p:spTree>
    <p:extLst>
      <p:ext uri="{BB962C8B-B14F-4D97-AF65-F5344CB8AC3E}">
        <p14:creationId xmlns:p14="http://schemas.microsoft.com/office/powerpoint/2010/main" val="8536333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pPr/>
              <a:t>70</a:t>
            </a:fld>
            <a:endParaRPr lang="en-US"/>
          </a:p>
        </p:txBody>
      </p:sp>
      <p:sp>
        <p:nvSpPr>
          <p:cNvPr id="6" name="TextBox 5"/>
          <p:cNvSpPr txBox="1"/>
          <p:nvPr/>
        </p:nvSpPr>
        <p:spPr>
          <a:xfrm>
            <a:off x="3810000" y="3768804"/>
            <a:ext cx="4455028" cy="1107996"/>
          </a:xfrm>
          <a:prstGeom prst="rect">
            <a:avLst/>
          </a:prstGeom>
          <a:noFill/>
        </p:spPr>
        <p:txBody>
          <a:bodyPr wrap="none" rtlCol="0">
            <a:spAutoFit/>
          </a:bodyPr>
          <a:lstStyle/>
          <a:p>
            <a:r>
              <a:rPr lang="en-US" sz="6600" b="1" dirty="0" smtClean="0">
                <a:solidFill>
                  <a:schemeClr val="bg1"/>
                </a:solidFill>
              </a:rPr>
              <a:t>Questions?</a:t>
            </a:r>
            <a:endParaRPr lang="en-US" sz="6600" b="1" dirty="0">
              <a:solidFill>
                <a:schemeClr val="bg1"/>
              </a:solidFill>
            </a:endParaRPr>
          </a:p>
        </p:txBody>
      </p:sp>
    </p:spTree>
    <p:custDataLst>
      <p:tags r:id="rId1"/>
    </p:custDataLst>
    <p:extLst>
      <p:ext uri="{BB962C8B-B14F-4D97-AF65-F5344CB8AC3E}">
        <p14:creationId xmlns:p14="http://schemas.microsoft.com/office/powerpoint/2010/main" val="3055794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Tree>
    <p:extLst>
      <p:ext uri="{BB962C8B-B14F-4D97-AF65-F5344CB8AC3E}">
        <p14:creationId xmlns:p14="http://schemas.microsoft.com/office/powerpoint/2010/main" val="39703253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72</a:t>
            </a:fld>
            <a:endParaRPr lang="en-US">
              <a:solidFill>
                <a:srgbClr val="000000"/>
              </a:solidFill>
            </a:endParaRPr>
          </a:p>
        </p:txBody>
      </p:sp>
      <p:sp>
        <p:nvSpPr>
          <p:cNvPr id="11" name="Rectangle 10"/>
          <p:cNvSpPr/>
          <p:nvPr/>
        </p:nvSpPr>
        <p:spPr>
          <a:xfrm>
            <a:off x="3429000" y="3886200"/>
            <a:ext cx="2286000" cy="914400"/>
          </a:xfrm>
          <a:prstGeom prst="rect">
            <a:avLst/>
          </a:prstGeom>
          <a:solidFill>
            <a:srgbClr val="595A5A"/>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rgbClr val="FFFFFE"/>
                </a:solidFill>
              </a:rPr>
              <a:t>Program</a:t>
            </a:r>
          </a:p>
        </p:txBody>
      </p:sp>
      <p:sp>
        <p:nvSpPr>
          <p:cNvPr id="12" name="Parallelogram 11"/>
          <p:cNvSpPr/>
          <p:nvPr/>
        </p:nvSpPr>
        <p:spPr>
          <a:xfrm>
            <a:off x="2438400" y="2438401"/>
            <a:ext cx="2057400" cy="761999"/>
          </a:xfrm>
          <a:prstGeom prst="parallelogram">
            <a:avLst/>
          </a:prstGeom>
          <a:solidFill>
            <a:srgbClr val="FF0000"/>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rgbClr val="FFFFFE"/>
                </a:solidFill>
              </a:rPr>
              <a:t>High In</a:t>
            </a:r>
          </a:p>
        </p:txBody>
      </p:sp>
      <p:sp>
        <p:nvSpPr>
          <p:cNvPr id="14" name="Parallelogram 13"/>
          <p:cNvSpPr/>
          <p:nvPr/>
        </p:nvSpPr>
        <p:spPr>
          <a:xfrm>
            <a:off x="4648200" y="2438400"/>
            <a:ext cx="2057400" cy="761999"/>
          </a:xfrm>
          <a:prstGeom prst="parallelogram">
            <a:avLst/>
          </a:prstGeom>
          <a:solidFill>
            <a:srgbClr val="0000FF"/>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rgbClr val="FFFFFE"/>
                </a:solidFill>
              </a:rPr>
              <a:t>Low In</a:t>
            </a:r>
          </a:p>
        </p:txBody>
      </p:sp>
      <p:sp>
        <p:nvSpPr>
          <p:cNvPr id="17" name="Parallelogram 16"/>
          <p:cNvSpPr/>
          <p:nvPr/>
        </p:nvSpPr>
        <p:spPr>
          <a:xfrm>
            <a:off x="2438400" y="5410201"/>
            <a:ext cx="2057400" cy="761999"/>
          </a:xfrm>
          <a:prstGeom prst="parallelogram">
            <a:avLst/>
          </a:prstGeom>
          <a:solidFill>
            <a:srgbClr val="660066"/>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rgbClr val="FFFFFE"/>
                </a:solidFill>
              </a:rPr>
              <a:t>High Out</a:t>
            </a:r>
          </a:p>
        </p:txBody>
      </p:sp>
      <p:sp>
        <p:nvSpPr>
          <p:cNvPr id="18" name="Parallelogram 17"/>
          <p:cNvSpPr/>
          <p:nvPr/>
        </p:nvSpPr>
        <p:spPr>
          <a:xfrm>
            <a:off x="4648200" y="5410200"/>
            <a:ext cx="2057400" cy="761999"/>
          </a:xfrm>
          <a:prstGeom prst="parallelogram">
            <a:avLst/>
          </a:prstGeom>
          <a:solidFill>
            <a:srgbClr val="0000FF"/>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rgbClr val="FFFFFE"/>
                </a:solidFill>
              </a:rPr>
              <a:t>Low Out</a:t>
            </a:r>
          </a:p>
        </p:txBody>
      </p:sp>
      <p:sp>
        <p:nvSpPr>
          <p:cNvPr id="28" name="Oval Callout 27"/>
          <p:cNvSpPr/>
          <p:nvPr/>
        </p:nvSpPr>
        <p:spPr>
          <a:xfrm>
            <a:off x="914400" y="4572000"/>
            <a:ext cx="1905000" cy="685800"/>
          </a:xfrm>
          <a:prstGeom prst="wedgeEllipseCallout">
            <a:avLst>
              <a:gd name="adj1" fmla="val 45801"/>
              <a:gd name="adj2" fmla="val 71699"/>
            </a:avLst>
          </a:prstGeom>
          <a:solidFill>
            <a:schemeClr val="accent5"/>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rtlCol="0" anchor="ctr" anchorCtr="1">
            <a:noAutofit/>
          </a:bodyPr>
          <a:lstStyle/>
          <a:p>
            <a:r>
              <a:rPr lang="en-US" sz="2000" dirty="0" smtClean="0">
                <a:solidFill>
                  <a:srgbClr val="FFFFFE"/>
                </a:solidFill>
              </a:rPr>
              <a:t>OK to mix</a:t>
            </a:r>
          </a:p>
        </p:txBody>
      </p:sp>
      <p:sp>
        <p:nvSpPr>
          <p:cNvPr id="29" name="Oval Callout 28"/>
          <p:cNvSpPr/>
          <p:nvPr/>
        </p:nvSpPr>
        <p:spPr>
          <a:xfrm>
            <a:off x="6400800" y="4572000"/>
            <a:ext cx="1905000" cy="685800"/>
          </a:xfrm>
          <a:prstGeom prst="wedgeEllipseCallout">
            <a:avLst>
              <a:gd name="adj1" fmla="val -47417"/>
              <a:gd name="adj2" fmla="val 73268"/>
            </a:avLst>
          </a:prstGeom>
          <a:solidFill>
            <a:schemeClr val="accent5"/>
          </a:solidFill>
          <a:ln>
            <a:no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rtlCol="0" anchor="ctr" anchorCtr="1">
            <a:noAutofit/>
          </a:bodyPr>
          <a:lstStyle/>
          <a:p>
            <a:r>
              <a:rPr lang="en-US" sz="2000" dirty="0" smtClean="0">
                <a:solidFill>
                  <a:srgbClr val="FFFFFE"/>
                </a:solidFill>
              </a:rPr>
              <a:t>NO mixing!</a:t>
            </a:r>
          </a:p>
        </p:txBody>
      </p:sp>
      <p:cxnSp>
        <p:nvCxnSpPr>
          <p:cNvPr id="33" name="Straight Arrow Connector 32"/>
          <p:cNvCxnSpPr>
            <a:stCxn id="12" idx="4"/>
            <a:endCxn id="11" idx="0"/>
          </p:cNvCxnSpPr>
          <p:nvPr/>
        </p:nvCxnSpPr>
        <p:spPr>
          <a:xfrm>
            <a:off x="3467100" y="3200400"/>
            <a:ext cx="1104900" cy="685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3"/>
            <a:endCxn id="11" idx="0"/>
          </p:cNvCxnSpPr>
          <p:nvPr/>
        </p:nvCxnSpPr>
        <p:spPr>
          <a:xfrm flipH="1">
            <a:off x="4572000" y="3200399"/>
            <a:ext cx="1009650" cy="6858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1" idx="2"/>
            <a:endCxn id="17" idx="1"/>
          </p:cNvCxnSpPr>
          <p:nvPr/>
        </p:nvCxnSpPr>
        <p:spPr>
          <a:xfrm flipH="1">
            <a:off x="3562350" y="4800600"/>
            <a:ext cx="1009650" cy="6096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2"/>
            <a:endCxn id="18" idx="0"/>
          </p:cNvCxnSpPr>
          <p:nvPr/>
        </p:nvCxnSpPr>
        <p:spPr>
          <a:xfrm>
            <a:off x="4572000" y="4800600"/>
            <a:ext cx="11049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9431" y="2438401"/>
            <a:ext cx="1569660" cy="369332"/>
          </a:xfrm>
          <a:prstGeom prst="rect">
            <a:avLst/>
          </a:prstGeom>
          <a:noFill/>
        </p:spPr>
        <p:txBody>
          <a:bodyPr wrap="none" rtlCol="0">
            <a:spAutoFit/>
          </a:bodyPr>
          <a:lstStyle/>
          <a:p>
            <a:r>
              <a:rPr lang="en-US" dirty="0" smtClean="0">
                <a:solidFill>
                  <a:srgbClr val="000000"/>
                </a:solidFill>
              </a:rPr>
              <a:t>e.g., password</a:t>
            </a:r>
            <a:endParaRPr lang="en-US" dirty="0">
              <a:solidFill>
                <a:srgbClr val="000000"/>
              </a:solidFill>
            </a:endParaRPr>
          </a:p>
        </p:txBody>
      </p:sp>
      <p:sp>
        <p:nvSpPr>
          <p:cNvPr id="19" name="TextBox 18"/>
          <p:cNvSpPr txBox="1"/>
          <p:nvPr/>
        </p:nvSpPr>
        <p:spPr>
          <a:xfrm>
            <a:off x="6934200" y="2438401"/>
            <a:ext cx="1620957" cy="369332"/>
          </a:xfrm>
          <a:prstGeom prst="rect">
            <a:avLst/>
          </a:prstGeom>
          <a:noFill/>
        </p:spPr>
        <p:txBody>
          <a:bodyPr wrap="none" rtlCol="0">
            <a:spAutoFit/>
          </a:bodyPr>
          <a:lstStyle/>
          <a:p>
            <a:r>
              <a:rPr lang="en-US" dirty="0" smtClean="0">
                <a:solidFill>
                  <a:srgbClr val="000000"/>
                </a:solidFill>
              </a:rPr>
              <a:t>e.g., dictionary</a:t>
            </a:r>
            <a:endParaRPr lang="en-US" dirty="0">
              <a:solidFill>
                <a:srgbClr val="000000"/>
              </a:solidFill>
            </a:endParaRPr>
          </a:p>
        </p:txBody>
      </p:sp>
    </p:spTree>
    <p:extLst>
      <p:ext uri="{BB962C8B-B14F-4D97-AF65-F5344CB8AC3E}">
        <p14:creationId xmlns:p14="http://schemas.microsoft.com/office/powerpoint/2010/main" val="4046385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73</a:t>
            </a:fld>
            <a:endParaRPr lang="en-US">
              <a:solidFill>
                <a:srgbClr val="000000"/>
              </a:solidFill>
            </a:endParaRPr>
          </a:p>
        </p:txBody>
      </p:sp>
      <p:pic>
        <p:nvPicPr>
          <p:cNvPr id="2" name="Picture 1" descr="18487-infoflow.pdf"/>
          <p:cNvPicPr>
            <a:picLocks noChangeAspect="1"/>
          </p:cNvPicPr>
          <p:nvPr/>
        </p:nvPicPr>
        <p:blipFill rotWithShape="1">
          <a:blip r:embed="rId2" cstate="print">
            <a:extLst>
              <a:ext uri="{28A0092B-C50C-407E-A947-70E740481C1C}">
                <a14:useLocalDpi xmlns:a14="http://schemas.microsoft.com/office/drawing/2010/main"/>
              </a:ext>
            </a:extLst>
          </a:blip>
          <a:srcRect l="25284" r="21945"/>
          <a:stretch/>
        </p:blipFill>
        <p:spPr>
          <a:xfrm rot="16200000">
            <a:off x="3173717" y="-639191"/>
            <a:ext cx="2796565" cy="6858000"/>
          </a:xfrm>
          <a:prstGeom prst="rect">
            <a:avLst/>
          </a:prstGeom>
        </p:spPr>
      </p:pic>
    </p:spTree>
    <p:extLst>
      <p:ext uri="{BB962C8B-B14F-4D97-AF65-F5344CB8AC3E}">
        <p14:creationId xmlns:p14="http://schemas.microsoft.com/office/powerpoint/2010/main" val="3244393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Goals</a:t>
            </a:r>
            <a:endParaRPr lang="en-US" dirty="0"/>
          </a:p>
        </p:txBody>
      </p:sp>
      <p:sp>
        <p:nvSpPr>
          <p:cNvPr id="3" name="Content Placeholder 2"/>
          <p:cNvSpPr>
            <a:spLocks noGrp="1"/>
          </p:cNvSpPr>
          <p:nvPr>
            <p:ph idx="1"/>
          </p:nvPr>
        </p:nvSpPr>
        <p:spPr/>
        <p:txBody>
          <a:bodyPr/>
          <a:lstStyle/>
          <a:p>
            <a:r>
              <a:rPr lang="en-US" dirty="0" smtClean="0"/>
              <a:t>What is safe and unsafe information flow?</a:t>
            </a:r>
          </a:p>
          <a:p>
            <a:endParaRPr lang="en-US" dirty="0"/>
          </a:p>
          <a:p>
            <a:r>
              <a:rPr lang="en-US" dirty="0" smtClean="0"/>
              <a:t>How is it calculated?</a:t>
            </a:r>
          </a:p>
          <a:p>
            <a:endParaRPr lang="en-US" dirty="0"/>
          </a:p>
          <a:p>
            <a:r>
              <a:rPr lang="en-US" dirty="0" smtClean="0"/>
              <a:t>Know the non-interference information flow property.</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val="6650713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Safety</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Trapped Errors</a:t>
            </a:r>
            <a:endParaRPr lang="en-US" dirty="0"/>
          </a:p>
        </p:txBody>
      </p:sp>
      <p:sp>
        <p:nvSpPr>
          <p:cNvPr id="6" name="Content Placeholder 5"/>
          <p:cNvSpPr>
            <a:spLocks noGrp="1"/>
          </p:cNvSpPr>
          <p:nvPr>
            <p:ph sz="half" idx="2"/>
          </p:nvPr>
        </p:nvSpPr>
        <p:spPr/>
        <p:txBody>
          <a:bodyPr/>
          <a:lstStyle/>
          <a:p>
            <a:pPr marL="0" indent="0">
              <a:buNone/>
            </a:pPr>
            <a:r>
              <a:rPr lang="en-US" dirty="0"/>
              <a:t>h</a:t>
            </a:r>
            <a:r>
              <a:rPr lang="en-US" dirty="0" smtClean="0"/>
              <a:t>alts computation immediately</a:t>
            </a:r>
          </a:p>
          <a:p>
            <a:pPr marL="0" indent="0">
              <a:buNone/>
            </a:pPr>
            <a:endParaRPr lang="en-US" dirty="0" smtClean="0"/>
          </a:p>
          <a:p>
            <a:pPr marL="0" indent="0">
              <a:buNone/>
            </a:pPr>
            <a:r>
              <a:rPr lang="en-US" dirty="0" smtClean="0"/>
              <a:t>ex:</a:t>
            </a:r>
          </a:p>
          <a:p>
            <a:r>
              <a:rPr lang="en-US" dirty="0" smtClean="0"/>
              <a:t>divide by zero</a:t>
            </a:r>
          </a:p>
          <a:p>
            <a:r>
              <a:rPr lang="en-US" dirty="0" smtClean="0"/>
              <a:t>dereference (R/W)</a:t>
            </a:r>
            <a:br>
              <a:rPr lang="en-US" dirty="0" smtClean="0"/>
            </a:br>
            <a:r>
              <a:rPr lang="en-US" dirty="0" smtClean="0"/>
              <a:t>an illegal address</a:t>
            </a:r>
            <a:endParaRPr lang="en-US" dirty="0"/>
          </a:p>
        </p:txBody>
      </p:sp>
      <p:sp>
        <p:nvSpPr>
          <p:cNvPr id="7" name="Text Placeholder 6"/>
          <p:cNvSpPr>
            <a:spLocks noGrp="1"/>
          </p:cNvSpPr>
          <p:nvPr>
            <p:ph type="body" sz="quarter" idx="3"/>
          </p:nvPr>
        </p:nvSpPr>
        <p:spPr/>
        <p:txBody>
          <a:bodyPr>
            <a:normAutofit lnSpcReduction="10000"/>
          </a:bodyPr>
          <a:lstStyle/>
          <a:p>
            <a:r>
              <a:rPr lang="en-US" dirty="0" err="1" smtClean="0"/>
              <a:t>Untrapped</a:t>
            </a:r>
            <a:r>
              <a:rPr lang="en-US" dirty="0" smtClean="0"/>
              <a:t> Errors</a:t>
            </a:r>
            <a:endParaRPr lang="en-US" dirty="0"/>
          </a:p>
        </p:txBody>
      </p:sp>
      <p:sp>
        <p:nvSpPr>
          <p:cNvPr id="16" name="Content Placeholder 15"/>
          <p:cNvSpPr>
            <a:spLocks noGrp="1"/>
          </p:cNvSpPr>
          <p:nvPr>
            <p:ph sz="quarter" idx="4"/>
          </p:nvPr>
        </p:nvSpPr>
        <p:spPr/>
        <p:txBody>
          <a:bodyPr/>
          <a:lstStyle/>
          <a:p>
            <a:pPr marL="0" indent="0">
              <a:buNone/>
            </a:pPr>
            <a:r>
              <a:rPr lang="en-US" dirty="0" smtClean="0"/>
              <a:t>can go unnoticed until </a:t>
            </a:r>
            <a:r>
              <a:rPr lang="en-US" i="1" dirty="0" smtClean="0"/>
              <a:t>(possibly much) </a:t>
            </a:r>
            <a:r>
              <a:rPr lang="en-US" dirty="0" smtClean="0"/>
              <a:t>later</a:t>
            </a:r>
          </a:p>
          <a:p>
            <a:pPr marL="0" indent="0">
              <a:buNone/>
            </a:pPr>
            <a:endParaRPr lang="en-US" dirty="0" smtClean="0"/>
          </a:p>
          <a:p>
            <a:pPr marL="0" indent="0">
              <a:buNone/>
            </a:pPr>
            <a:r>
              <a:rPr lang="en-US" dirty="0" smtClean="0"/>
              <a:t>ex:</a:t>
            </a:r>
          </a:p>
          <a:p>
            <a:r>
              <a:rPr lang="en-US" dirty="0" smtClean="0"/>
              <a:t>buffer overflow</a:t>
            </a:r>
          </a:p>
          <a:p>
            <a:r>
              <a:rPr lang="en-US" dirty="0" smtClean="0"/>
              <a:t>writing an integer into an array of strings</a:t>
            </a: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41872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747839D-A323-47F3-909F-548499399628}" type="slidenum">
              <a:rPr lang="en-US" smtClean="0">
                <a:solidFill>
                  <a:srgbClr val="000000"/>
                </a:solidFill>
              </a:rPr>
              <a:pPr/>
              <a:t>76</a:t>
            </a:fld>
            <a:endParaRPr lang="en-US">
              <a:solidFill>
                <a:srgbClr val="000000"/>
              </a:solidFill>
            </a:endParaRPr>
          </a:p>
        </p:txBody>
      </p:sp>
      <p:pic>
        <p:nvPicPr>
          <p:cNvPr id="8" name="Picture 7" descr="18487-typesafety.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922318" y="0"/>
            <a:ext cx="5299364" cy="6858000"/>
          </a:xfrm>
          <a:prstGeom prst="rect">
            <a:avLst/>
          </a:prstGeom>
        </p:spPr>
      </p:pic>
    </p:spTree>
    <p:extLst>
      <p:ext uri="{BB962C8B-B14F-4D97-AF65-F5344CB8AC3E}">
        <p14:creationId xmlns:p14="http://schemas.microsoft.com/office/powerpoint/2010/main" val="3124443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Languages</a:t>
            </a:r>
            <a:endParaRPr lang="en-US" dirty="0"/>
          </a:p>
        </p:txBody>
      </p:sp>
      <p:sp>
        <p:nvSpPr>
          <p:cNvPr id="7" name="Text Placeholder 6"/>
          <p:cNvSpPr>
            <a:spLocks noGrp="1"/>
          </p:cNvSpPr>
          <p:nvPr>
            <p:ph type="body" sz="quarter" idx="3"/>
          </p:nvPr>
        </p:nvSpPr>
        <p:spPr/>
        <p:txBody>
          <a:bodyPr>
            <a:normAutofit lnSpcReduction="10000"/>
          </a:bodyPr>
          <a:lstStyle/>
          <a:p>
            <a:r>
              <a:rPr lang="en-US" dirty="0" err="1" smtClean="0"/>
              <a:t>Untrapped</a:t>
            </a:r>
            <a:r>
              <a:rPr lang="en-US" dirty="0" smtClean="0"/>
              <a:t> Errors</a:t>
            </a:r>
            <a:endParaRPr lang="en-US" dirty="0"/>
          </a:p>
        </p:txBody>
      </p:sp>
      <p:sp>
        <p:nvSpPr>
          <p:cNvPr id="16" name="Content Placeholder 15"/>
          <p:cNvSpPr>
            <a:spLocks noGrp="1"/>
          </p:cNvSpPr>
          <p:nvPr>
            <p:ph sz="quarter" idx="4"/>
          </p:nvPr>
        </p:nvSpPr>
        <p:spPr/>
        <p:txBody>
          <a:bodyPr/>
          <a:lstStyle/>
          <a:p>
            <a:pPr marL="0" indent="0">
              <a:buNone/>
            </a:pPr>
            <a:r>
              <a:rPr lang="en-US" dirty="0" smtClean="0"/>
              <a:t>can go unnoticed until </a:t>
            </a:r>
            <a:r>
              <a:rPr lang="en-US" i="1" dirty="0" smtClean="0"/>
              <a:t>(possibly much) </a:t>
            </a:r>
            <a:r>
              <a:rPr lang="en-US" dirty="0" smtClean="0"/>
              <a:t>later</a:t>
            </a:r>
          </a:p>
          <a:p>
            <a:pPr marL="0" indent="0">
              <a:buNone/>
            </a:pPr>
            <a:endParaRPr lang="en-US" dirty="0" smtClean="0"/>
          </a:p>
          <a:p>
            <a:pPr marL="0" indent="0">
              <a:buNone/>
            </a:pPr>
            <a:r>
              <a:rPr lang="en-US" dirty="0" smtClean="0"/>
              <a:t>ex:</a:t>
            </a:r>
          </a:p>
          <a:p>
            <a:r>
              <a:rPr lang="en-US" dirty="0" smtClean="0"/>
              <a:t>buffer overflow</a:t>
            </a:r>
          </a:p>
          <a:p>
            <a:r>
              <a:rPr lang="en-US" dirty="0" smtClean="0"/>
              <a:t>writing a string into an integer</a:t>
            </a: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77</a:t>
            </a:fld>
            <a:endParaRPr lang="en-US">
              <a:solidFill>
                <a:srgbClr val="000000"/>
              </a:solidFill>
            </a:endParaRPr>
          </a:p>
        </p:txBody>
      </p:sp>
      <p:sp>
        <p:nvSpPr>
          <p:cNvPr id="10" name="Content Placeholder 10"/>
          <p:cNvSpPr>
            <a:spLocks noGrp="1"/>
          </p:cNvSpPr>
          <p:nvPr>
            <p:ph idx="1"/>
          </p:nvPr>
        </p:nvSpPr>
        <p:spPr>
          <a:xfrm>
            <a:off x="457200" y="1371600"/>
            <a:ext cx="3810000" cy="4754563"/>
          </a:xfrm>
        </p:spPr>
        <p:txBody>
          <a:bodyPr anchor="t" anchorCtr="0"/>
          <a:lstStyle/>
          <a:p>
            <a:pPr marL="0" indent="0">
              <a:buNone/>
            </a:pPr>
            <a:r>
              <a:rPr lang="en-US" b="0" dirty="0" smtClean="0"/>
              <a:t>A </a:t>
            </a:r>
            <a:r>
              <a:rPr lang="en-US" dirty="0" smtClean="0"/>
              <a:t>safe</a:t>
            </a:r>
            <a:r>
              <a:rPr lang="en-US" b="0" dirty="0" smtClean="0"/>
              <a:t> language has </a:t>
            </a:r>
            <a:r>
              <a:rPr lang="en-US" b="0" i="1" u="sng" dirty="0" smtClean="0"/>
              <a:t>no</a:t>
            </a:r>
            <a:r>
              <a:rPr lang="en-US" b="0" dirty="0" smtClean="0"/>
              <a:t> </a:t>
            </a:r>
            <a:r>
              <a:rPr lang="en-US" b="0" dirty="0" err="1" smtClean="0"/>
              <a:t>untrapped</a:t>
            </a:r>
            <a:r>
              <a:rPr lang="en-US" b="0" dirty="0" smtClean="0"/>
              <a:t> errors.</a:t>
            </a:r>
          </a:p>
        </p:txBody>
      </p:sp>
      <p:sp>
        <p:nvSpPr>
          <p:cNvPr id="11" name="Multiply 10"/>
          <p:cNvSpPr/>
          <p:nvPr/>
        </p:nvSpPr>
        <p:spPr>
          <a:xfrm>
            <a:off x="4645025" y="1295400"/>
            <a:ext cx="4422775" cy="5029200"/>
          </a:xfrm>
          <a:prstGeom prst="mathMultiply">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endParaRPr>
          </a:p>
        </p:txBody>
      </p:sp>
      <p:sp>
        <p:nvSpPr>
          <p:cNvPr id="9" name="TextBox 8"/>
          <p:cNvSpPr txBox="1"/>
          <p:nvPr/>
        </p:nvSpPr>
        <p:spPr>
          <a:xfrm>
            <a:off x="548541" y="2922833"/>
            <a:ext cx="1467068" cy="523220"/>
          </a:xfrm>
          <a:prstGeom prst="rect">
            <a:avLst/>
          </a:prstGeom>
          <a:noFill/>
          <a:ln w="19050" cmpd="sng">
            <a:solidFill>
              <a:schemeClr val="tx1"/>
            </a:solidFill>
          </a:ln>
        </p:spPr>
        <p:txBody>
          <a:bodyPr wrap="none" rtlCol="0">
            <a:spAutoFit/>
          </a:bodyPr>
          <a:lstStyle/>
          <a:p>
            <a:r>
              <a:rPr lang="en-US" sz="2800" dirty="0">
                <a:solidFill>
                  <a:srgbClr val="000000"/>
                </a:solidFill>
              </a:rPr>
              <a:t>u</a:t>
            </a:r>
            <a:r>
              <a:rPr lang="en-US" sz="2800" dirty="0" smtClean="0">
                <a:solidFill>
                  <a:srgbClr val="000000"/>
                </a:solidFill>
              </a:rPr>
              <a:t>ntyped</a:t>
            </a:r>
            <a:endParaRPr lang="en-US" sz="2800" dirty="0">
              <a:solidFill>
                <a:srgbClr val="000000"/>
              </a:solidFill>
            </a:endParaRPr>
          </a:p>
        </p:txBody>
      </p:sp>
      <p:sp>
        <p:nvSpPr>
          <p:cNvPr id="13" name="TextBox 12"/>
          <p:cNvSpPr txBox="1"/>
          <p:nvPr/>
        </p:nvSpPr>
        <p:spPr>
          <a:xfrm>
            <a:off x="2830470" y="2922833"/>
            <a:ext cx="1069524" cy="523220"/>
          </a:xfrm>
          <a:prstGeom prst="rect">
            <a:avLst/>
          </a:prstGeom>
          <a:noFill/>
          <a:ln w="19050" cmpd="sng">
            <a:solidFill>
              <a:schemeClr val="tx1"/>
            </a:solidFill>
          </a:ln>
        </p:spPr>
        <p:txBody>
          <a:bodyPr wrap="none" rtlCol="0">
            <a:spAutoFit/>
          </a:bodyPr>
          <a:lstStyle/>
          <a:p>
            <a:r>
              <a:rPr lang="en-US" sz="2800" dirty="0" smtClean="0">
                <a:solidFill>
                  <a:srgbClr val="000000"/>
                </a:solidFill>
              </a:rPr>
              <a:t>typed</a:t>
            </a:r>
            <a:endParaRPr lang="en-US" sz="2800" dirty="0">
              <a:solidFill>
                <a:srgbClr val="000000"/>
              </a:solidFill>
            </a:endParaRPr>
          </a:p>
        </p:txBody>
      </p:sp>
      <p:sp>
        <p:nvSpPr>
          <p:cNvPr id="15" name="TextBox 14"/>
          <p:cNvSpPr txBox="1"/>
          <p:nvPr/>
        </p:nvSpPr>
        <p:spPr>
          <a:xfrm>
            <a:off x="2580402" y="4608493"/>
            <a:ext cx="1569660" cy="954107"/>
          </a:xfrm>
          <a:prstGeom prst="rect">
            <a:avLst/>
          </a:prstGeom>
          <a:noFill/>
          <a:ln w="19050" cmpd="sng">
            <a:solidFill>
              <a:schemeClr val="tx1"/>
            </a:solidFill>
          </a:ln>
        </p:spPr>
        <p:txBody>
          <a:bodyPr wrap="none" rtlCol="0">
            <a:spAutoFit/>
          </a:bodyPr>
          <a:lstStyle/>
          <a:p>
            <a:pPr algn="ctr"/>
            <a:r>
              <a:rPr lang="en-US" sz="2800" dirty="0" smtClean="0">
                <a:solidFill>
                  <a:srgbClr val="000000"/>
                </a:solidFill>
              </a:rPr>
              <a:t>statically</a:t>
            </a:r>
            <a:br>
              <a:rPr lang="en-US" sz="2800" dirty="0" smtClean="0">
                <a:solidFill>
                  <a:srgbClr val="000000"/>
                </a:solidFill>
              </a:rPr>
            </a:br>
            <a:r>
              <a:rPr lang="en-US" sz="2800" dirty="0" smtClean="0">
                <a:solidFill>
                  <a:srgbClr val="000000"/>
                </a:solidFill>
              </a:rPr>
              <a:t>checked</a:t>
            </a:r>
            <a:endParaRPr lang="en-US" sz="2800" dirty="0">
              <a:solidFill>
                <a:srgbClr val="000000"/>
              </a:solidFill>
            </a:endParaRPr>
          </a:p>
        </p:txBody>
      </p:sp>
      <p:sp>
        <p:nvSpPr>
          <p:cNvPr id="17" name="TextBox 16"/>
          <p:cNvSpPr txBox="1"/>
          <p:nvPr/>
        </p:nvSpPr>
        <p:spPr>
          <a:xfrm>
            <a:off x="257784" y="4608493"/>
            <a:ext cx="2048583" cy="954107"/>
          </a:xfrm>
          <a:prstGeom prst="rect">
            <a:avLst/>
          </a:prstGeom>
          <a:noFill/>
          <a:ln w="19050" cmpd="sng">
            <a:solidFill>
              <a:schemeClr val="tx1"/>
            </a:solidFill>
          </a:ln>
        </p:spPr>
        <p:txBody>
          <a:bodyPr wrap="none" rtlCol="0">
            <a:spAutoFit/>
          </a:bodyPr>
          <a:lstStyle/>
          <a:p>
            <a:pPr algn="ctr"/>
            <a:r>
              <a:rPr lang="en-US" sz="2800" dirty="0" smtClean="0">
                <a:solidFill>
                  <a:srgbClr val="000000"/>
                </a:solidFill>
              </a:rPr>
              <a:t>dynamically</a:t>
            </a:r>
            <a:br>
              <a:rPr lang="en-US" sz="2800" dirty="0" smtClean="0">
                <a:solidFill>
                  <a:srgbClr val="000000"/>
                </a:solidFill>
              </a:rPr>
            </a:br>
            <a:r>
              <a:rPr lang="en-US" sz="2800" dirty="0" smtClean="0">
                <a:solidFill>
                  <a:srgbClr val="000000"/>
                </a:solidFill>
              </a:rPr>
              <a:t>checked</a:t>
            </a:r>
            <a:endParaRPr lang="en-US" sz="2800" dirty="0">
              <a:solidFill>
                <a:srgbClr val="000000"/>
              </a:solidFill>
            </a:endParaRPr>
          </a:p>
        </p:txBody>
      </p:sp>
      <p:cxnSp>
        <p:nvCxnSpPr>
          <p:cNvPr id="19" name="Straight Arrow Connector 18"/>
          <p:cNvCxnSpPr>
            <a:stCxn id="9" idx="2"/>
            <a:endCxn id="17" idx="0"/>
          </p:cNvCxnSpPr>
          <p:nvPr/>
        </p:nvCxnSpPr>
        <p:spPr>
          <a:xfrm>
            <a:off x="1282075" y="3446053"/>
            <a:ext cx="1" cy="11624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3" idx="2"/>
            <a:endCxn id="15" idx="0"/>
          </p:cNvCxnSpPr>
          <p:nvPr/>
        </p:nvCxnSpPr>
        <p:spPr>
          <a:xfrm>
            <a:off x="3365232" y="3446053"/>
            <a:ext cx="0" cy="11624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2"/>
            <a:endCxn id="17" idx="0"/>
          </p:cNvCxnSpPr>
          <p:nvPr/>
        </p:nvCxnSpPr>
        <p:spPr>
          <a:xfrm flipH="1">
            <a:off x="1282076" y="3446053"/>
            <a:ext cx="2083156" cy="116244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877940">
            <a:off x="1686149" y="3704671"/>
            <a:ext cx="995848" cy="369332"/>
          </a:xfrm>
          <a:prstGeom prst="rect">
            <a:avLst/>
          </a:prstGeom>
          <a:noFill/>
        </p:spPr>
        <p:txBody>
          <a:bodyPr wrap="none" rtlCol="0">
            <a:spAutoFit/>
          </a:bodyPr>
          <a:lstStyle/>
          <a:p>
            <a:r>
              <a:rPr lang="en-US" dirty="0" smtClean="0">
                <a:solidFill>
                  <a:srgbClr val="000000"/>
                </a:solidFill>
              </a:rPr>
              <a:t>may use</a:t>
            </a:r>
            <a:endParaRPr lang="en-US" dirty="0">
              <a:solidFill>
                <a:srgbClr val="000000"/>
              </a:solidFill>
            </a:endParaRPr>
          </a:p>
        </p:txBody>
      </p:sp>
      <p:sp>
        <p:nvSpPr>
          <p:cNvPr id="26" name="TextBox 25"/>
          <p:cNvSpPr txBox="1"/>
          <p:nvPr/>
        </p:nvSpPr>
        <p:spPr>
          <a:xfrm>
            <a:off x="2286000" y="5638800"/>
            <a:ext cx="2158464" cy="461665"/>
          </a:xfrm>
          <a:prstGeom prst="rect">
            <a:avLst/>
          </a:prstGeom>
          <a:noFill/>
        </p:spPr>
        <p:txBody>
          <a:bodyPr wrap="none" rtlCol="0">
            <a:spAutoFit/>
          </a:bodyPr>
          <a:lstStyle/>
          <a:p>
            <a:r>
              <a:rPr lang="en-US" sz="2400" dirty="0" smtClean="0">
                <a:solidFill>
                  <a:srgbClr val="000000"/>
                </a:solidFill>
              </a:rPr>
              <a:t>“typechecking”</a:t>
            </a:r>
            <a:endParaRPr lang="en-US" sz="2400" dirty="0">
              <a:solidFill>
                <a:srgbClr val="000000"/>
              </a:solidFill>
            </a:endParaRPr>
          </a:p>
        </p:txBody>
      </p:sp>
    </p:spTree>
    <p:extLst>
      <p:ext uri="{BB962C8B-B14F-4D97-AF65-F5344CB8AC3E}">
        <p14:creationId xmlns:p14="http://schemas.microsoft.com/office/powerpoint/2010/main" val="309713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Safety Goals</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State what type safety means.</a:t>
            </a:r>
          </a:p>
          <a:p>
            <a:endParaRPr lang="en-US" dirty="0" smtClean="0"/>
          </a:p>
          <a:p>
            <a:r>
              <a:rPr lang="en-US" dirty="0" smtClean="0"/>
              <a:t>Read typing inference rules.</a:t>
            </a:r>
          </a:p>
          <a:p>
            <a:endParaRPr lang="en-US" dirty="0"/>
          </a:p>
          <a:p>
            <a:r>
              <a:rPr lang="en-US" dirty="0" smtClean="0"/>
              <a:t>Give examples of differences between type safety and security.</a:t>
            </a:r>
          </a:p>
          <a:p>
            <a:endParaRPr lang="en-US" dirty="0"/>
          </a:p>
          <a:p>
            <a:r>
              <a:rPr lang="en-US" dirty="0" smtClean="0"/>
              <a:t>State control flow integrity</a:t>
            </a:r>
          </a:p>
          <a:p>
            <a:pPr lvl="1"/>
            <a:r>
              <a:rPr lang="en-US" dirty="0" smtClean="0"/>
              <a:t>Give examples of vulnerabilities protected by CFI</a:t>
            </a:r>
          </a:p>
          <a:p>
            <a:pPr lvl="1"/>
            <a:r>
              <a:rPr lang="en-US" dirty="0" smtClean="0"/>
              <a:t>Give examples of vulnerabilities not protected by CFI</a:t>
            </a:r>
            <a:endParaRPr lang="en-US" dirty="0"/>
          </a:p>
        </p:txBody>
      </p:sp>
      <p:sp>
        <p:nvSpPr>
          <p:cNvPr id="7" name="Slide Number Placeholder 6"/>
          <p:cNvSpPr>
            <a:spLocks noGrp="1"/>
          </p:cNvSpPr>
          <p:nvPr>
            <p:ph type="sldNum" sz="quarter" idx="12"/>
          </p:nvPr>
        </p:nvSpPr>
        <p:spPr/>
        <p:txBody>
          <a:bodyPr/>
          <a:lstStyle/>
          <a:p>
            <a:fld id="{B747839D-A323-47F3-909F-548499399628}"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373964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half" idx="1"/>
          </p:nvPr>
        </p:nvSpPr>
        <p:spPr/>
        <p:txBody>
          <a:bodyPr>
            <a:normAutofit/>
          </a:bodyPr>
          <a:lstStyle/>
          <a:p>
            <a:pPr marL="0" indent="0" algn="ctr">
              <a:buNone/>
            </a:pPr>
            <a:r>
              <a:rPr lang="en-US" sz="3200" dirty="0" smtClean="0"/>
              <a:t>Ken Thompson</a:t>
            </a:r>
          </a:p>
          <a:p>
            <a:pPr marL="0" indent="0" algn="ctr">
              <a:buNone/>
            </a:pPr>
            <a:r>
              <a:rPr lang="en-US" sz="3200" dirty="0" smtClean="0"/>
              <a:t>Co-Creator of </a:t>
            </a:r>
            <a:br>
              <a:rPr lang="en-US" sz="3200" dirty="0" smtClean="0"/>
            </a:br>
            <a:r>
              <a:rPr lang="en-US" sz="3200" dirty="0" smtClean="0">
                <a:solidFill>
                  <a:schemeClr val="tx2"/>
                </a:solidFill>
              </a:rPr>
              <a:t>UNIX</a:t>
            </a:r>
            <a:r>
              <a:rPr lang="en-US" sz="3200" dirty="0" smtClean="0"/>
              <a:t> and </a:t>
            </a:r>
            <a:r>
              <a:rPr lang="en-US" sz="3200" dirty="0" smtClean="0">
                <a:solidFill>
                  <a:srgbClr val="990000"/>
                </a:solidFill>
              </a:rPr>
              <a:t>C</a:t>
            </a:r>
          </a:p>
          <a:p>
            <a:pPr marL="0" indent="0" algn="ctr">
              <a:buNone/>
            </a:pPr>
            <a:r>
              <a:rPr lang="en-US" sz="3200" dirty="0" smtClean="0"/>
              <a:t>Turing Award: 1983</a:t>
            </a:r>
            <a:endParaRPr lang="en-US" sz="3200" dirty="0"/>
          </a:p>
        </p:txBody>
      </p:sp>
      <p:pic>
        <p:nvPicPr>
          <p:cNvPr id="12" name="Content Placeholder 11" descr="ken-thompson-random-internet-picture.jpg"/>
          <p:cNvPicPr>
            <a:picLocks noGrp="1" noChangeAspect="1"/>
          </p:cNvPicPr>
          <p:nvPr>
            <p:ph sz="half" idx="2"/>
          </p:nvPr>
        </p:nvPicPr>
        <p:blipFill>
          <a:blip r:embed="rId2">
            <a:extLst>
              <a:ext uri="{28A0092B-C50C-407E-A947-70E740481C1C}">
                <a14:useLocalDpi xmlns:a14="http://schemas.microsoft.com/office/drawing/2010/main" val="0"/>
              </a:ext>
            </a:extLst>
          </a:blip>
          <a:srcRect t="4127" b="4127"/>
          <a:stretch>
            <a:fillRect/>
          </a:stretch>
        </p:blipFill>
        <p:spPr/>
      </p:pic>
      <p:sp>
        <p:nvSpPr>
          <p:cNvPr id="4" name="Slide Number Placeholder 3"/>
          <p:cNvSpPr>
            <a:spLocks noGrp="1"/>
          </p:cNvSpPr>
          <p:nvPr>
            <p:ph type="sldNum" sz="quarter" idx="12"/>
          </p:nvPr>
        </p:nvSpPr>
        <p:spPr/>
        <p:txBody>
          <a:bodyPr/>
          <a:lstStyle/>
          <a:p>
            <a:fld id="{B747839D-A323-47F3-909F-548499399628}" type="slidenum">
              <a:rPr lang="en-US" smtClean="0"/>
              <a:t>8</a:t>
            </a:fld>
            <a:endParaRPr lang="en-US"/>
          </a:p>
        </p:txBody>
      </p:sp>
    </p:spTree>
    <p:extLst>
      <p:ext uri="{BB962C8B-B14F-4D97-AF65-F5344CB8AC3E}">
        <p14:creationId xmlns:p14="http://schemas.microsoft.com/office/powerpoint/2010/main" val="395282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747839D-A323-47F3-909F-548499399628}" type="slidenum">
              <a:rPr lang="en-US" smtClean="0"/>
              <a:pPr/>
              <a:t>9</a:t>
            </a:fld>
            <a:endParaRPr lang="en-US" dirty="0"/>
          </a:p>
        </p:txBody>
      </p:sp>
      <p:pic>
        <p:nvPicPr>
          <p:cNvPr id="7" name="Picture 6" descr="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5029200" cy="2898183"/>
          </a:xfrm>
          <a:prstGeom prst="rect">
            <a:avLst/>
          </a:prstGeom>
        </p:spPr>
      </p:pic>
      <p:sp>
        <p:nvSpPr>
          <p:cNvPr id="9" name="Rounded Rectangle 8"/>
          <p:cNvSpPr/>
          <p:nvPr/>
        </p:nvSpPr>
        <p:spPr>
          <a:xfrm>
            <a:off x="3515582" y="3886200"/>
            <a:ext cx="22860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en-US" sz="2800" dirty="0" smtClean="0">
                <a:solidFill>
                  <a:schemeClr val="bg2"/>
                </a:solidFill>
              </a:rPr>
              <a:t>Compiler</a:t>
            </a:r>
          </a:p>
        </p:txBody>
      </p:sp>
      <p:sp>
        <p:nvSpPr>
          <p:cNvPr id="11" name="TextBox 10"/>
          <p:cNvSpPr txBox="1"/>
          <p:nvPr/>
        </p:nvSpPr>
        <p:spPr>
          <a:xfrm>
            <a:off x="5550949" y="5871506"/>
            <a:ext cx="3593051" cy="584776"/>
          </a:xfrm>
          <a:prstGeom prst="rect">
            <a:avLst/>
          </a:prstGeom>
          <a:noFill/>
        </p:spPr>
        <p:txBody>
          <a:bodyPr wrap="none" rtlCol="0">
            <a:spAutoFit/>
          </a:bodyPr>
          <a:lstStyle/>
          <a:p>
            <a:r>
              <a:rPr lang="en-US" sz="3200" dirty="0" smtClean="0"/>
              <a:t>011001001111010</a:t>
            </a:r>
            <a:endParaRPr lang="en-US" sz="3600" dirty="0"/>
          </a:p>
        </p:txBody>
      </p:sp>
      <p:sp>
        <p:nvSpPr>
          <p:cNvPr id="13" name="Down Arrow 12"/>
          <p:cNvSpPr/>
          <p:nvPr/>
        </p:nvSpPr>
        <p:spPr>
          <a:xfrm rot="19034848">
            <a:off x="5518497" y="5045829"/>
            <a:ext cx="457200" cy="533400"/>
          </a:xfrm>
          <a:prstGeom prst="downArrow">
            <a:avLst/>
          </a:prstGeom>
          <a:noFill/>
          <a:ln w="28575" cmpd="sng">
            <a:solidFill>
              <a:srgbClr val="0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5" name="Down Arrow 14"/>
          <p:cNvSpPr/>
          <p:nvPr/>
        </p:nvSpPr>
        <p:spPr>
          <a:xfrm rot="19259023">
            <a:off x="3027912" y="3200399"/>
            <a:ext cx="457200" cy="533400"/>
          </a:xfrm>
          <a:prstGeom prst="downArrow">
            <a:avLst/>
          </a:prstGeom>
          <a:noFill/>
          <a:ln w="28575" cmpd="sng">
            <a:solidFill>
              <a:srgbClr val="0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pic>
        <p:nvPicPr>
          <p:cNvPr id="16" name="Content Placeholder 11" descr="ken-thompson-random-internet-picture.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4127" b="4127"/>
          <a:stretch>
            <a:fillRect/>
          </a:stretch>
        </p:blipFill>
        <p:spPr>
          <a:xfrm>
            <a:off x="1484452" y="3187414"/>
            <a:ext cx="1357769" cy="1572856"/>
          </a:xfrm>
        </p:spPr>
      </p:pic>
      <p:sp>
        <p:nvSpPr>
          <p:cNvPr id="2" name="TextBox 1"/>
          <p:cNvSpPr txBox="1"/>
          <p:nvPr/>
        </p:nvSpPr>
        <p:spPr>
          <a:xfrm>
            <a:off x="9372600" y="2027872"/>
            <a:ext cx="1600200" cy="1477328"/>
          </a:xfrm>
          <a:prstGeom prst="rect">
            <a:avLst/>
          </a:prstGeom>
          <a:noFill/>
        </p:spPr>
        <p:txBody>
          <a:bodyPr wrap="square" lIns="0" tIns="0" rIns="0" bIns="0" rtlCol="0" anchor="t" anchorCtr="0">
            <a:spAutoFit/>
          </a:bodyPr>
          <a:lstStyle/>
          <a:p>
            <a:r>
              <a:rPr lang="en-US" sz="3200" dirty="0" smtClean="0"/>
              <a:t>FIXME: make </a:t>
            </a:r>
            <a:r>
              <a:rPr lang="en-US" sz="3200" dirty="0" err="1" smtClean="0"/>
              <a:t>login.c</a:t>
            </a:r>
            <a:endParaRPr lang="en-US" sz="3200" dirty="0" smtClean="0"/>
          </a:p>
        </p:txBody>
      </p:sp>
    </p:spTree>
    <p:extLst>
      <p:ext uri="{BB962C8B-B14F-4D97-AF65-F5344CB8AC3E}">
        <p14:creationId xmlns:p14="http://schemas.microsoft.com/office/powerpoint/2010/main" val="2779313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00.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01.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02.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03.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04.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05.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06.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07.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08.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09.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10.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11.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12.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13.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14.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15.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16.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17.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18.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19.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20.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21.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22.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23.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24.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25.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26.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27.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28.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29.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30.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3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3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13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13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13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13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13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13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13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1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4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4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4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4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4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4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4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4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4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4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5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15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15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15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15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15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15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15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15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159.xml><?xml version="1.0" encoding="utf-8"?>
<p:tagLst xmlns:a="http://schemas.openxmlformats.org/drawingml/2006/main" xmlns:r="http://schemas.openxmlformats.org/officeDocument/2006/relationships" xmlns:p="http://schemas.openxmlformats.org/presentationml/2006/main">
  <p:tag name="DVSHAPEID" val="RLRfgDHSuz0kgrVAe4e44h"/>
</p:tagLst>
</file>

<file path=ppt/tags/tag1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60.xml><?xml version="1.0" encoding="utf-8"?>
<p:tagLst xmlns:a="http://schemas.openxmlformats.org/drawingml/2006/main" xmlns:r="http://schemas.openxmlformats.org/officeDocument/2006/relationships" xmlns:p="http://schemas.openxmlformats.org/presentationml/2006/main">
  <p:tag name="DVSHAPEID" val="oRbHPjNq3EF6NJHuyqd6kU"/>
</p:tagLst>
</file>

<file path=ppt/tags/tag161.xml><?xml version="1.0" encoding="utf-8"?>
<p:tagLst xmlns:a="http://schemas.openxmlformats.org/drawingml/2006/main" xmlns:r="http://schemas.openxmlformats.org/officeDocument/2006/relationships" xmlns:p="http://schemas.openxmlformats.org/presentationml/2006/main">
  <p:tag name="DVSHAPEID" val="VD1DLy4FBQ8AnZ3yOn53vl"/>
</p:tagLst>
</file>

<file path=ppt/tags/tag162.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163.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164.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165.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166.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167.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168.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69.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70.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71.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72.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73.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74.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75.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76.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77.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78.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79.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80.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81.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82.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83.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84.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85.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86.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87.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88.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89.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90.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91.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92.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93.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94.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95.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96.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97.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98.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99.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00.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1.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202.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203.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204.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205.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206.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207.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208.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209.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2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10.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211.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212.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213.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214.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215.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216.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217.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218.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19.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20.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21.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22.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23.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24.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25.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26.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27.xml><?xml version="1.0" encoding="utf-8"?>
<p:tagLst xmlns:a="http://schemas.openxmlformats.org/drawingml/2006/main" xmlns:r="http://schemas.openxmlformats.org/officeDocument/2006/relationships" xmlns:p="http://schemas.openxmlformats.org/presentationml/2006/main">
  <p:tag name="DVSHAPEID" val="RLRfgDHSuz0kgrVAe4e44h"/>
</p:tagLst>
</file>

<file path=ppt/tags/tag228.xml><?xml version="1.0" encoding="utf-8"?>
<p:tagLst xmlns:a="http://schemas.openxmlformats.org/drawingml/2006/main" xmlns:r="http://schemas.openxmlformats.org/officeDocument/2006/relationships" xmlns:p="http://schemas.openxmlformats.org/presentationml/2006/main">
  <p:tag name="DVSHAPEID" val="oRbHPjNq3EF6NJHuyqd6kU"/>
</p:tagLst>
</file>

<file path=ppt/tags/tag229.xml><?xml version="1.0" encoding="utf-8"?>
<p:tagLst xmlns:a="http://schemas.openxmlformats.org/drawingml/2006/main" xmlns:r="http://schemas.openxmlformats.org/officeDocument/2006/relationships" xmlns:p="http://schemas.openxmlformats.org/presentationml/2006/main">
  <p:tag name="DVSHAPEID" val="VD1DLy4FBQ8AnZ3yOn53vl"/>
</p:tagLst>
</file>

<file path=ppt/tags/tag2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30.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231.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232.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233.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234.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235.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236.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237.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238.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239.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2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40.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241.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242.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243.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244.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245.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246.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247.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248.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249.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2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50.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251.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252.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253.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254.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255.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256.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257.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258.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259.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2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60.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261.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262.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263.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264.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265.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266.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267.xml><?xml version="1.0" encoding="utf-8"?>
<p:tagLst xmlns:a="http://schemas.openxmlformats.org/drawingml/2006/main" xmlns:r="http://schemas.openxmlformats.org/officeDocument/2006/relationships" xmlns:p="http://schemas.openxmlformats.org/presentationml/2006/main">
  <p:tag name="DVSECTIONID" val="Y0V1Wiyq8TI2mgrCoimzhq"/>
</p:tagLst>
</file>

<file path=ppt/tags/tag268.xml><?xml version="1.0" encoding="utf-8"?>
<p:tagLst xmlns:a="http://schemas.openxmlformats.org/drawingml/2006/main" xmlns:r="http://schemas.openxmlformats.org/officeDocument/2006/relationships" xmlns:p="http://schemas.openxmlformats.org/presentationml/2006/main">
  <p:tag name="DVSECTIONID" val="rIEdv18DG593JvVXcctEip"/>
</p:tagLst>
</file>

<file path=ppt/tags/tag2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3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3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4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4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5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5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6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6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6.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67.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68.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69.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0.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71.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72.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3.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74.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75.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76.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77.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78.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79.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80.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81.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82.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83.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84.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85.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86.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87.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88.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89.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90.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91.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92.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93.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94.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95.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96.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97.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98.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99.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heme/theme1.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28575" cap="rnd" cmpd="sng">
          <a:noFill/>
          <a:prstDash val="solid"/>
          <a:miter lim="800000"/>
        </a:ln>
        <a:effectLst/>
      </a:spPr>
      <a:bodyPr wrap="square" lIns="0" tIns="0" rIns="0" bIns="0" rtlCol="0" anchor="ctr" anchorCtr="1">
        <a:noAutofit/>
      </a:bodyP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2.xml><?xml version="1.0" encoding="utf-8"?>
<a:theme xmlns:a="http://schemas.openxmlformats.org/drawingml/2006/main" name="1_template">
  <a:themeElements>
    <a:clrScheme name="Custom 3">
      <a:dk1>
        <a:srgbClr val="000000"/>
      </a:dk1>
      <a:lt1>
        <a:srgbClr val="FFFFFE"/>
      </a:lt1>
      <a:dk2>
        <a:srgbClr val="990000"/>
      </a:dk2>
      <a:lt2>
        <a:srgbClr val="FFFFFE"/>
      </a:lt2>
      <a:accent1>
        <a:srgbClr val="A32D1F"/>
      </a:accent1>
      <a:accent2>
        <a:srgbClr val="E47932"/>
      </a:accent2>
      <a:accent3>
        <a:srgbClr val="A32D1F"/>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plate">
  <a:themeElements>
    <a:clrScheme name="Custom 12">
      <a:dk1>
        <a:srgbClr val="000000"/>
      </a:dk1>
      <a:lt1>
        <a:srgbClr val="FFFFFE"/>
      </a:lt1>
      <a:dk2>
        <a:srgbClr val="990000"/>
      </a:dk2>
      <a:lt2>
        <a:srgbClr val="FFFFFE"/>
      </a:lt2>
      <a:accent1>
        <a:srgbClr val="A32D1F"/>
      </a:accent1>
      <a:accent2>
        <a:srgbClr val="1F566D"/>
      </a:accent2>
      <a:accent3>
        <a:srgbClr val="5C422A"/>
      </a:accent3>
      <a:accent4>
        <a:srgbClr val="268665"/>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10240</TotalTime>
  <Words>1759</Words>
  <Application>Microsoft Office PowerPoint</Application>
  <PresentationFormat>On-screen Show (4:3)</PresentationFormat>
  <Paragraphs>470</Paragraphs>
  <Slides>78</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78</vt:i4>
      </vt:variant>
    </vt:vector>
  </HeadingPairs>
  <TitlesOfParts>
    <vt:vector size="89" baseType="lpstr">
      <vt:lpstr>Arial</vt:lpstr>
      <vt:lpstr>Calibri</vt:lpstr>
      <vt:lpstr>Cambria</vt:lpstr>
      <vt:lpstr>Chalkboard</vt:lpstr>
      <vt:lpstr>Consolas</vt:lpstr>
      <vt:lpstr>Marker Felt</vt:lpstr>
      <vt:lpstr>Stencil</vt:lpstr>
      <vt:lpstr>template</vt:lpstr>
      <vt:lpstr>1_template</vt:lpstr>
      <vt:lpstr>2_template</vt:lpstr>
      <vt:lpstr>3_template</vt:lpstr>
      <vt:lpstr>Introduction to Computer Security</vt:lpstr>
      <vt:lpstr>Today: Overview</vt:lpstr>
      <vt:lpstr>PowerPoint Presentation</vt:lpstr>
      <vt:lpstr>David Brumley</vt:lpstr>
      <vt:lpstr>Current Research Thrusts</vt:lpstr>
      <vt:lpstr>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Surely cryptographers code must be secure?</vt:lpstr>
      <vt:lpstr>Perfect Cryptography Exists!</vt:lpstr>
      <vt:lpstr>But implementations may still leak...</vt:lpstr>
      <vt:lpstr>PowerPoint Presentation</vt:lpstr>
      <vt:lpstr>PowerPoint Presentation</vt:lpstr>
      <vt:lpstr>PowerPoint Presentation</vt:lpstr>
      <vt:lpstr>This Class: Introduction to the Four Research Cornerstones of Security</vt:lpstr>
      <vt:lpstr>Course Topics</vt:lpstr>
      <vt:lpstr>Software Security</vt:lpstr>
      <vt:lpstr>Control Flow Hijacks</vt:lpstr>
      <vt:lpstr>PowerPoint Presentation</vt:lpstr>
      <vt:lpstr>PowerPoint Presentation</vt:lpstr>
      <vt:lpstr>PowerPoint Presentation</vt:lpstr>
      <vt:lpstr>Software Security</vt:lpstr>
      <vt:lpstr>Cryptography</vt:lpstr>
      <vt:lpstr>Everyday  Cryptography</vt:lpstr>
      <vt:lpstr>PowerPoint Presentation</vt:lpstr>
      <vt:lpstr>PowerPoint Presentation</vt:lpstr>
      <vt:lpstr>PowerPoint Presentation</vt:lpstr>
      <vt:lpstr>PowerPoint Presentation</vt:lpstr>
      <vt:lpstr>PowerPoint Presentation</vt:lpstr>
      <vt:lpstr>Goals</vt:lpstr>
      <vt:lpstr>OS Security</vt:lpstr>
      <vt:lpstr>PowerPoint Presentation</vt:lpstr>
      <vt:lpstr>PowerPoint Presentation</vt:lpstr>
      <vt:lpstr>OS Goals</vt:lpstr>
      <vt:lpstr>Network Security</vt:lpstr>
      <vt:lpstr>PowerPoint Presentation</vt:lpstr>
      <vt:lpstr>PowerPoint Presentation</vt:lpstr>
      <vt:lpstr>PowerPoint Presentation</vt:lpstr>
      <vt:lpstr>Networking Goals</vt:lpstr>
      <vt:lpstr>Course Mechanics</vt:lpstr>
      <vt:lpstr>Basics</vt:lpstr>
      <vt:lpstr>Workload</vt:lpstr>
      <vt:lpstr>The Coolest Bug</vt:lpstr>
      <vt:lpstr>1996</vt:lpstr>
      <vt:lpstr>PowerPoint Presentation</vt:lpstr>
      <vt:lpstr>ICMP and IP Packets</vt:lpstr>
      <vt:lpstr>ICMP and IP Packets</vt:lpstr>
      <vt:lpstr>IP Fragmentation</vt:lpstr>
      <vt:lpstr>ping of death</vt:lpstr>
      <vt:lpstr>PowerPoint Presentation</vt:lpstr>
      <vt:lpstr>PowerPoint Presentation</vt:lpstr>
      <vt:lpstr>Basic Mechanics</vt:lpstr>
      <vt:lpstr>ETHICS!</vt:lpstr>
      <vt:lpstr>One note</vt:lpstr>
      <vt:lpstr>Capture the Flag</vt:lpstr>
      <vt:lpstr>PowerPoint Presentation</vt:lpstr>
      <vt:lpstr>PowerPoint Presentation</vt:lpstr>
      <vt:lpstr>PowerPoint Presentation</vt:lpstr>
      <vt:lpstr>PowerPoint Presentation</vt:lpstr>
      <vt:lpstr>10,000 Students in 2,000 teams</vt:lpstr>
      <vt:lpstr>PowerPoint Presentation</vt:lpstr>
      <vt:lpstr>PowerPoint Presentation</vt:lpstr>
      <vt:lpstr>Example Network Forensics</vt:lpstr>
      <vt:lpstr>PicoCTF</vt:lpstr>
      <vt:lpstr>PowerPoint Presentation</vt:lpstr>
      <vt:lpstr>END</vt:lpstr>
      <vt:lpstr>Information Flow</vt:lpstr>
      <vt:lpstr>PowerPoint Presentation</vt:lpstr>
      <vt:lpstr>Information Flow Goals</vt:lpstr>
      <vt:lpstr>Execution Safety</vt:lpstr>
      <vt:lpstr>PowerPoint Presentation</vt:lpstr>
      <vt:lpstr>Safe Languages</vt:lpstr>
      <vt:lpstr>Execution Safety Goals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Darpa Presentation</dc:title>
  <dc:creator>ed</dc:creator>
  <cp:lastModifiedBy>david brumley</cp:lastModifiedBy>
  <cp:revision>4586</cp:revision>
  <dcterms:created xsi:type="dcterms:W3CDTF">2011-11-02T18:57:24Z</dcterms:created>
  <dcterms:modified xsi:type="dcterms:W3CDTF">2013-08-26T17:59:15Z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11L1CS3lWunNfTuci5gPLtht4ZjOn7gyfIKyZn-f7p20</vt:lpwstr>
  </property>
  <property fmtid="{D5CDD505-2E9C-101B-9397-08002B2CF9AE}" pid="4" name="Google.Documents.RevisionId">
    <vt:lpwstr>13701622749194124332</vt:lpwstr>
  </property>
  <property fmtid="{D5CDD505-2E9C-101B-9397-08002B2CF9AE}" pid="5" name="Google.Documents.PreviousRevisionId">
    <vt:lpwstr>17594234182614114890</vt:lpwstr>
  </property>
  <property fmtid="{D5CDD505-2E9C-101B-9397-08002B2CF9AE}" pid="6" name="Google.Documents.PluginVersion">
    <vt:lpwstr>2.0.2424.7283</vt:lpwstr>
  </property>
  <property fmtid="{D5CDD505-2E9C-101B-9397-08002B2CF9AE}" pid="7" name="Google.Documents.MergeIncapabilityFlags">
    <vt:i4>0</vt:i4>
  </property>
</Properties>
</file>