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Masters/slideMaster137.xml" ContentType="application/vnd.openxmlformats-officedocument.presentationml.slideMaster+xml"/>
  <Override PartName="/ppt/slideMasters/slideMaster138.xml" ContentType="application/vnd.openxmlformats-officedocument.presentationml.slideMaster+xml"/>
  <Override PartName="/ppt/slideMasters/slideMaster139.xml" ContentType="application/vnd.openxmlformats-officedocument.presentationml.slideMaster+xml"/>
  <Override PartName="/ppt/slideMasters/slideMaster140.xml" ContentType="application/vnd.openxmlformats-officedocument.presentationml.slideMaster+xml"/>
  <Override PartName="/ppt/slideMasters/slideMaster141.xml" ContentType="application/vnd.openxmlformats-officedocument.presentationml.slideMaster+xml"/>
  <Override PartName="/ppt/slideMasters/slideMaster142.xml" ContentType="application/vnd.openxmlformats-officedocument.presentationml.slideMaster+xml"/>
  <Override PartName="/ppt/slideMasters/slideMaster143.xml" ContentType="application/vnd.openxmlformats-officedocument.presentationml.slideMaster+xml"/>
  <Override PartName="/ppt/slideMasters/slideMaster144.xml" ContentType="application/vnd.openxmlformats-officedocument.presentationml.slideMaster+xml"/>
  <Override PartName="/ppt/slideMasters/slideMaster145.xml" ContentType="application/vnd.openxmlformats-officedocument.presentationml.slideMaster+xml"/>
  <Override PartName="/ppt/slideMasters/slideMaster146.xml" ContentType="application/vnd.openxmlformats-officedocument.presentationml.slideMaster+xml"/>
  <Override PartName="/ppt/slideMasters/slideMaster147.xml" ContentType="application/vnd.openxmlformats-officedocument.presentationml.slideMaster+xml"/>
  <Override PartName="/ppt/slideMasters/slideMaster148.xml" ContentType="application/vnd.openxmlformats-officedocument.presentationml.slideMaster+xml"/>
  <Override PartName="/ppt/slideMasters/slideMaster149.xml" ContentType="application/vnd.openxmlformats-officedocument.presentationml.slideMaster+xml"/>
  <Override PartName="/ppt/slideMasters/slideMaster150.xml" ContentType="application/vnd.openxmlformats-officedocument.presentationml.slideMaster+xml"/>
  <Override PartName="/ppt/slideMasters/slideMaster151.xml" ContentType="application/vnd.openxmlformats-officedocument.presentationml.slideMaster+xml"/>
  <Override PartName="/ppt/slideMasters/slideMaster152.xml" ContentType="application/vnd.openxmlformats-officedocument.presentationml.slideMaster+xml"/>
  <Override PartName="/ppt/slideMasters/slideMaster153.xml" ContentType="application/vnd.openxmlformats-officedocument.presentationml.slideMaster+xml"/>
  <Override PartName="/ppt/slideMasters/slideMaster154.xml" ContentType="application/vnd.openxmlformats-officedocument.presentationml.slideMaster+xml"/>
  <Override PartName="/ppt/slideMasters/slideMaster155.xml" ContentType="application/vnd.openxmlformats-officedocument.presentationml.slideMaster+xml"/>
  <Override PartName="/ppt/slideMasters/slideMaster156.xml" ContentType="application/vnd.openxmlformats-officedocument.presentationml.slideMaster+xml"/>
  <Override PartName="/ppt/slideMasters/slideMaster157.xml" ContentType="application/vnd.openxmlformats-officedocument.presentationml.slideMaster+xml"/>
  <Override PartName="/ppt/slideMasters/slideMaster15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7.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8.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9.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0.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1.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2.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3.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4.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5.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7.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8.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9.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0.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1.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2.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3.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4.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5.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5.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7.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8.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59.xml" ContentType="application/vnd.openxmlformats-officedocument.theme+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theme/theme60.xml" ContentType="application/vnd.openxmlformats-officedocument.theme+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theme/theme61.xml" ContentType="application/vnd.openxmlformats-officedocument.theme+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62.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3.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theme/theme64.xml" ContentType="application/vnd.openxmlformats-officedocument.theme+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theme/theme65.xml" ContentType="application/vnd.openxmlformats-officedocument.theme+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theme/theme66.xml" ContentType="application/vnd.openxmlformats-officedocument.theme+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67.xml" ContentType="application/vnd.openxmlformats-officedocument.theme+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theme/theme68.xml" ContentType="application/vnd.openxmlformats-officedocument.theme+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theme/theme69.xml" ContentType="application/vnd.openxmlformats-officedocument.theme+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theme/theme70.xml" ContentType="application/vnd.openxmlformats-officedocument.theme+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71.xml" ContentType="application/vnd.openxmlformats-officedocument.theme+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theme/theme72.xml" ContentType="application/vnd.openxmlformats-officedocument.theme+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theme/theme73.xml" ContentType="application/vnd.openxmlformats-officedocument.theme+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theme/theme74.xml" ContentType="application/vnd.openxmlformats-officedocument.theme+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75.xml" ContentType="application/vnd.openxmlformats-officedocument.theme+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theme/theme76.xml" ContentType="application/vnd.openxmlformats-officedocument.theme+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theme/theme77.xml" ContentType="application/vnd.openxmlformats-officedocument.theme+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theme/theme78.xml" ContentType="application/vnd.openxmlformats-officedocument.theme+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theme/theme79.xml" ContentType="application/vnd.openxmlformats-officedocument.theme+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theme/theme80.xml" ContentType="application/vnd.openxmlformats-officedocument.theme+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theme/theme81.xml" ContentType="application/vnd.openxmlformats-officedocument.theme+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theme/theme82.xml" ContentType="application/vnd.openxmlformats-officedocument.theme+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theme/theme83.xml" ContentType="application/vnd.openxmlformats-officedocument.theme+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theme/theme84.xml" ContentType="application/vnd.openxmlformats-officedocument.theme+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theme/theme85.xml" ContentType="application/vnd.openxmlformats-officedocument.theme+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theme/theme86.xml" ContentType="application/vnd.openxmlformats-officedocument.theme+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theme/theme87.xml" ContentType="application/vnd.openxmlformats-officedocument.theme+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theme/theme88.xml" ContentType="application/vnd.openxmlformats-officedocument.theme+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theme/theme89.xml" ContentType="application/vnd.openxmlformats-officedocument.theme+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theme/theme90.xml" ContentType="application/vnd.openxmlformats-officedocument.theme+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theme/theme91.xml" ContentType="application/vnd.openxmlformats-officedocument.theme+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theme/theme92.xml" ContentType="application/vnd.openxmlformats-officedocument.theme+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theme/theme93.xml" ContentType="application/vnd.openxmlformats-officedocument.theme+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theme/theme94.xml" ContentType="application/vnd.openxmlformats-officedocument.theme+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theme/theme95.xml" ContentType="application/vnd.openxmlformats-officedocument.theme+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theme/theme96.xml" ContentType="application/vnd.openxmlformats-officedocument.theme+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theme/theme97.xml" ContentType="application/vnd.openxmlformats-officedocument.theme+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theme/theme98.xml" ContentType="application/vnd.openxmlformats-officedocument.theme+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theme/theme99.xml" ContentType="application/vnd.openxmlformats-officedocument.theme+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theme/theme100.xml" ContentType="application/vnd.openxmlformats-officedocument.theme+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theme/theme101.xml" ContentType="application/vnd.openxmlformats-officedocument.theme+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theme/theme102.xml" ContentType="application/vnd.openxmlformats-officedocument.theme+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theme/theme103.xml" ContentType="application/vnd.openxmlformats-officedocument.theme+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theme/theme104.xml" ContentType="application/vnd.openxmlformats-officedocument.theme+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theme/theme105.xml" ContentType="application/vnd.openxmlformats-officedocument.theme+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theme/theme106.xml" ContentType="application/vnd.openxmlformats-officedocument.theme+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theme/theme107.xml" ContentType="application/vnd.openxmlformats-officedocument.theme+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theme/theme108.xml" ContentType="application/vnd.openxmlformats-officedocument.theme+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theme/theme109.xml" ContentType="application/vnd.openxmlformats-officedocument.theme+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theme/theme110.xml" ContentType="application/vnd.openxmlformats-officedocument.theme+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theme/theme111.xml" ContentType="application/vnd.openxmlformats-officedocument.theme+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theme/theme112.xml" ContentType="application/vnd.openxmlformats-officedocument.theme+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theme/theme113.xml" ContentType="application/vnd.openxmlformats-officedocument.theme+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theme/theme114.xml" ContentType="application/vnd.openxmlformats-officedocument.theme+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theme/theme115.xml" ContentType="application/vnd.openxmlformats-officedocument.theme+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theme/theme116.xml" ContentType="application/vnd.openxmlformats-officedocument.theme+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theme/theme117.xml" ContentType="application/vnd.openxmlformats-officedocument.theme+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theme/theme118.xml" ContentType="application/vnd.openxmlformats-officedocument.theme+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theme/theme119.xml" ContentType="application/vnd.openxmlformats-officedocument.theme+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theme/theme120.xml" ContentType="application/vnd.openxmlformats-officedocument.theme+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theme/theme121.xml" ContentType="application/vnd.openxmlformats-officedocument.theme+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theme/theme122.xml" ContentType="application/vnd.openxmlformats-officedocument.theme+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theme/theme123.xml" ContentType="application/vnd.openxmlformats-officedocument.theme+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theme/theme124.xml" ContentType="application/vnd.openxmlformats-officedocument.theme+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theme/theme125.xml" ContentType="application/vnd.openxmlformats-officedocument.theme+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theme/theme126.xml" ContentType="application/vnd.openxmlformats-officedocument.theme+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theme/theme127.xml" ContentType="application/vnd.openxmlformats-officedocument.theme+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theme/theme128.xml" ContentType="application/vnd.openxmlformats-officedocument.theme+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theme/theme129.xml" ContentType="application/vnd.openxmlformats-officedocument.theme+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theme/theme130.xml" ContentType="application/vnd.openxmlformats-officedocument.theme+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theme/theme131.xml" ContentType="application/vnd.openxmlformats-officedocument.theme+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theme/theme132.xml" ContentType="application/vnd.openxmlformats-officedocument.theme+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theme/theme133.xml" ContentType="application/vnd.openxmlformats-officedocument.theme+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theme/theme134.xml" ContentType="application/vnd.openxmlformats-officedocument.theme+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theme/theme135.xml" ContentType="application/vnd.openxmlformats-officedocument.theme+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theme/theme136.xml" ContentType="application/vnd.openxmlformats-officedocument.theme+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theme/theme137.xml" ContentType="application/vnd.openxmlformats-officedocument.theme+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theme/theme138.xml" ContentType="application/vnd.openxmlformats-officedocument.theme+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theme/theme139.xml" ContentType="application/vnd.openxmlformats-officedocument.theme+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theme/theme140.xml" ContentType="application/vnd.openxmlformats-officedocument.theme+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theme/theme141.xml" ContentType="application/vnd.openxmlformats-officedocument.theme+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theme/theme142.xml" ContentType="application/vnd.openxmlformats-officedocument.theme+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theme/theme143.xml" ContentType="application/vnd.openxmlformats-officedocument.theme+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theme/theme144.xml" ContentType="application/vnd.openxmlformats-officedocument.theme+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theme/theme145.xml" ContentType="application/vnd.openxmlformats-officedocument.theme+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theme/theme146.xml" ContentType="application/vnd.openxmlformats-officedocument.theme+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slideLayouts/slideLayout1596.xml" ContentType="application/vnd.openxmlformats-officedocument.presentationml.slideLayout+xml"/>
  <Override PartName="/ppt/theme/theme147.xml" ContentType="application/vnd.openxmlformats-officedocument.theme+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theme/theme148.xml" ContentType="application/vnd.openxmlformats-officedocument.theme+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slideLayouts/slideLayout1606.xml" ContentType="application/vnd.openxmlformats-officedocument.presentationml.slideLayout+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theme/theme149.xml" ContentType="application/vnd.openxmlformats-officedocument.theme+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slideLayouts/slideLayout1617.xml" ContentType="application/vnd.openxmlformats-officedocument.presentationml.slideLayout+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theme/theme150.xml" ContentType="application/vnd.openxmlformats-officedocument.theme+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slideLayouts/slideLayout1628.xml" ContentType="application/vnd.openxmlformats-officedocument.presentationml.slideLayout+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slideLayouts/slideLayout1631.xml" ContentType="application/vnd.openxmlformats-officedocument.presentationml.slideLayout+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theme/theme151.xml" ContentType="application/vnd.openxmlformats-officedocument.theme+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theme/theme152.xml" ContentType="application/vnd.openxmlformats-officedocument.theme+xml"/>
  <Override PartName="/ppt/slideLayouts/slideLayout1648.xml" ContentType="application/vnd.openxmlformats-officedocument.presentationml.slideLayout+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theme/theme153.xml" ContentType="application/vnd.openxmlformats-officedocument.theme+xml"/>
  <Override PartName="/ppt/slideLayouts/slideLayout1659.xml" ContentType="application/vnd.openxmlformats-officedocument.presentationml.slideLayout+xml"/>
  <Override PartName="/ppt/slideLayouts/slideLayout1660.xml" ContentType="application/vnd.openxmlformats-officedocument.presentationml.slideLayout+xml"/>
  <Override PartName="/ppt/slideLayouts/slideLayout1661.xml" ContentType="application/vnd.openxmlformats-officedocument.presentationml.slideLayout+xml"/>
  <Override PartName="/ppt/slideLayouts/slideLayout1662.xml" ContentType="application/vnd.openxmlformats-officedocument.presentationml.slideLayout+xml"/>
  <Override PartName="/ppt/slideLayouts/slideLayout1663.xml" ContentType="application/vnd.openxmlformats-officedocument.presentationml.slideLayout+xml"/>
  <Override PartName="/ppt/slideLayouts/slideLayout1664.xml" ContentType="application/vnd.openxmlformats-officedocument.presentationml.slideLayout+xml"/>
  <Override PartName="/ppt/slideLayouts/slideLayout1665.xml" ContentType="application/vnd.openxmlformats-officedocument.presentationml.slideLayout+xml"/>
  <Override PartName="/ppt/slideLayouts/slideLayout1666.xml" ContentType="application/vnd.openxmlformats-officedocument.presentationml.slideLayout+xml"/>
  <Override PartName="/ppt/slideLayouts/slideLayout1667.xml" ContentType="application/vnd.openxmlformats-officedocument.presentationml.slideLayout+xml"/>
  <Override PartName="/ppt/slideLayouts/slideLayout1668.xml" ContentType="application/vnd.openxmlformats-officedocument.presentationml.slideLayout+xml"/>
  <Override PartName="/ppt/slideLayouts/slideLayout1669.xml" ContentType="application/vnd.openxmlformats-officedocument.presentationml.slideLayout+xml"/>
  <Override PartName="/ppt/slideLayouts/slideLayout1670.xml" ContentType="application/vnd.openxmlformats-officedocument.presentationml.slideLayout+xml"/>
  <Override PartName="/ppt/slideLayouts/slideLayout1671.xml" ContentType="application/vnd.openxmlformats-officedocument.presentationml.slideLayout+xml"/>
  <Override PartName="/ppt/theme/theme154.xml" ContentType="application/vnd.openxmlformats-officedocument.theme+xml"/>
  <Override PartName="/ppt/slideLayouts/slideLayout1672.xml" ContentType="application/vnd.openxmlformats-officedocument.presentationml.slideLayout+xml"/>
  <Override PartName="/ppt/slideLayouts/slideLayout1673.xml" ContentType="application/vnd.openxmlformats-officedocument.presentationml.slideLayout+xml"/>
  <Override PartName="/ppt/slideLayouts/slideLayout1674.xml" ContentType="application/vnd.openxmlformats-officedocument.presentationml.slideLayout+xml"/>
  <Override PartName="/ppt/slideLayouts/slideLayout1675.xml" ContentType="application/vnd.openxmlformats-officedocument.presentationml.slideLayout+xml"/>
  <Override PartName="/ppt/slideLayouts/slideLayout1676.xml" ContentType="application/vnd.openxmlformats-officedocument.presentationml.slideLayout+xml"/>
  <Override PartName="/ppt/slideLayouts/slideLayout1677.xml" ContentType="application/vnd.openxmlformats-officedocument.presentationml.slideLayout+xml"/>
  <Override PartName="/ppt/slideLayouts/slideLayout1678.xml" ContentType="application/vnd.openxmlformats-officedocument.presentationml.slideLayout+xml"/>
  <Override PartName="/ppt/slideLayouts/slideLayout1679.xml" ContentType="application/vnd.openxmlformats-officedocument.presentationml.slideLayout+xml"/>
  <Override PartName="/ppt/slideLayouts/slideLayout1680.xml" ContentType="application/vnd.openxmlformats-officedocument.presentationml.slideLayout+xml"/>
  <Override PartName="/ppt/slideLayouts/slideLayout1681.xml" ContentType="application/vnd.openxmlformats-officedocument.presentationml.slideLayout+xml"/>
  <Override PartName="/ppt/slideLayouts/slideLayout1682.xml" ContentType="application/vnd.openxmlformats-officedocument.presentationml.slideLayout+xml"/>
  <Override PartName="/ppt/theme/theme155.xml" ContentType="application/vnd.openxmlformats-officedocument.theme+xml"/>
  <Override PartName="/ppt/slideLayouts/slideLayout1683.xml" ContentType="application/vnd.openxmlformats-officedocument.presentationml.slideLayout+xml"/>
  <Override PartName="/ppt/slideLayouts/slideLayout1684.xml" ContentType="application/vnd.openxmlformats-officedocument.presentationml.slideLayout+xml"/>
  <Override PartName="/ppt/slideLayouts/slideLayout1685.xml" ContentType="application/vnd.openxmlformats-officedocument.presentationml.slideLayout+xml"/>
  <Override PartName="/ppt/slideLayouts/slideLayout1686.xml" ContentType="application/vnd.openxmlformats-officedocument.presentationml.slideLayout+xml"/>
  <Override PartName="/ppt/slideLayouts/slideLayout1687.xml" ContentType="application/vnd.openxmlformats-officedocument.presentationml.slideLayout+xml"/>
  <Override PartName="/ppt/slideLayouts/slideLayout1688.xml" ContentType="application/vnd.openxmlformats-officedocument.presentationml.slideLayout+xml"/>
  <Override PartName="/ppt/slideLayouts/slideLayout1689.xml" ContentType="application/vnd.openxmlformats-officedocument.presentationml.slideLayout+xml"/>
  <Override PartName="/ppt/slideLayouts/slideLayout1690.xml" ContentType="application/vnd.openxmlformats-officedocument.presentationml.slideLayout+xml"/>
  <Override PartName="/ppt/slideLayouts/slideLayout1691.xml" ContentType="application/vnd.openxmlformats-officedocument.presentationml.slideLayout+xml"/>
  <Override PartName="/ppt/slideLayouts/slideLayout1692.xml" ContentType="application/vnd.openxmlformats-officedocument.presentationml.slideLayout+xml"/>
  <Override PartName="/ppt/slideLayouts/slideLayout1693.xml" ContentType="application/vnd.openxmlformats-officedocument.presentationml.slideLayout+xml"/>
  <Override PartName="/ppt/theme/theme156.xml" ContentType="application/vnd.openxmlformats-officedocument.theme+xml"/>
  <Override PartName="/ppt/slideLayouts/slideLayout1694.xml" ContentType="application/vnd.openxmlformats-officedocument.presentationml.slideLayout+xml"/>
  <Override PartName="/ppt/slideLayouts/slideLayout1695.xml" ContentType="application/vnd.openxmlformats-officedocument.presentationml.slideLayout+xml"/>
  <Override PartName="/ppt/slideLayouts/slideLayout1696.xml" ContentType="application/vnd.openxmlformats-officedocument.presentationml.slideLayout+xml"/>
  <Override PartName="/ppt/slideLayouts/slideLayout1697.xml" ContentType="application/vnd.openxmlformats-officedocument.presentationml.slideLayout+xml"/>
  <Override PartName="/ppt/slideLayouts/slideLayout1698.xml" ContentType="application/vnd.openxmlformats-officedocument.presentationml.slideLayout+xml"/>
  <Override PartName="/ppt/slideLayouts/slideLayout1699.xml" ContentType="application/vnd.openxmlformats-officedocument.presentationml.slideLayout+xml"/>
  <Override PartName="/ppt/slideLayouts/slideLayout1700.xml" ContentType="application/vnd.openxmlformats-officedocument.presentationml.slideLayout+xml"/>
  <Override PartName="/ppt/slideLayouts/slideLayout1701.xml" ContentType="application/vnd.openxmlformats-officedocument.presentationml.slideLayout+xml"/>
  <Override PartName="/ppt/slideLayouts/slideLayout1702.xml" ContentType="application/vnd.openxmlformats-officedocument.presentationml.slideLayout+xml"/>
  <Override PartName="/ppt/slideLayouts/slideLayout1703.xml" ContentType="application/vnd.openxmlformats-officedocument.presentationml.slideLayout+xml"/>
  <Override PartName="/ppt/slideLayouts/slideLayout1704.xml" ContentType="application/vnd.openxmlformats-officedocument.presentationml.slideLayout+xml"/>
  <Override PartName="/ppt/theme/theme157.xml" ContentType="application/vnd.openxmlformats-officedocument.theme+xml"/>
  <Override PartName="/ppt/slideLayouts/slideLayout1705.xml" ContentType="application/vnd.openxmlformats-officedocument.presentationml.slideLayout+xml"/>
  <Override PartName="/ppt/slideLayouts/slideLayout1706.xml" ContentType="application/vnd.openxmlformats-officedocument.presentationml.slideLayout+xml"/>
  <Override PartName="/ppt/slideLayouts/slideLayout1707.xml" ContentType="application/vnd.openxmlformats-officedocument.presentationml.slideLayout+xml"/>
  <Override PartName="/ppt/slideLayouts/slideLayout1708.xml" ContentType="application/vnd.openxmlformats-officedocument.presentationml.slideLayout+xml"/>
  <Override PartName="/ppt/slideLayouts/slideLayout1709.xml" ContentType="application/vnd.openxmlformats-officedocument.presentationml.slideLayout+xml"/>
  <Override PartName="/ppt/slideLayouts/slideLayout1710.xml" ContentType="application/vnd.openxmlformats-officedocument.presentationml.slideLayout+xml"/>
  <Override PartName="/ppt/slideLayouts/slideLayout1711.xml" ContentType="application/vnd.openxmlformats-officedocument.presentationml.slideLayout+xml"/>
  <Override PartName="/ppt/slideLayouts/slideLayout1712.xml" ContentType="application/vnd.openxmlformats-officedocument.presentationml.slideLayout+xml"/>
  <Override PartName="/ppt/slideLayouts/slideLayout1713.xml" ContentType="application/vnd.openxmlformats-officedocument.presentationml.slideLayout+xml"/>
  <Override PartName="/ppt/slideLayouts/slideLayout1714.xml" ContentType="application/vnd.openxmlformats-officedocument.presentationml.slideLayout+xml"/>
  <Override PartName="/ppt/slideLayouts/slideLayout1715.xml" ContentType="application/vnd.openxmlformats-officedocument.presentationml.slideLayout+xml"/>
  <Override PartName="/ppt/theme/theme158.xml" ContentType="application/vnd.openxmlformats-officedocument.theme+xml"/>
  <Override PartName="/ppt/theme/theme159.xml" ContentType="application/vnd.openxmlformats-officedocument.theme+xml"/>
  <Override PartName="/ppt/theme/theme16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theme/themeOverride6.xml" ContentType="application/vnd.openxmlformats-officedocument.themeOverride+xml"/>
  <Override PartName="/ppt/charts/chart8.xml" ContentType="application/vnd.openxmlformats-officedocument.drawingml.chart+xml"/>
  <Override PartName="/ppt/theme/themeOverride7.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9.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0.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notesSlides/notesSlide26.xml" ContentType="application/vnd.openxmlformats-officedocument.presentationml.notesSlide+xml"/>
  <Override PartName="/ppt/charts/chart13.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theme/themeOverride8.xml" ContentType="application/vnd.openxmlformats-officedocument.themeOverride+xml"/>
  <Override PartName="/ppt/charts/chart17.xml" ContentType="application/vnd.openxmlformats-officedocument.drawingml.chart+xml"/>
  <Override PartName="/ppt/theme/themeOverride9.xml" ContentType="application/vnd.openxmlformats-officedocument.themeOverride+xml"/>
  <Override PartName="/ppt/drawings/drawing1.xml" ContentType="application/vnd.openxmlformats-officedocument.drawingml.chartshapes+xml"/>
  <Override PartName="/ppt/charts/chart18.xml" ContentType="application/vnd.openxmlformats-officedocument.drawingml.chart+xml"/>
  <Override PartName="/ppt/theme/themeOverride10.xml" ContentType="application/vnd.openxmlformats-officedocument.themeOverride+xml"/>
  <Override PartName="/ppt/drawings/drawing2.xml" ContentType="application/vnd.openxmlformats-officedocument.drawingml.chartshapes+xml"/>
  <Override PartName="/ppt/notesSlides/notesSlide29.xml" ContentType="application/vnd.openxmlformats-officedocument.presentationml.notesSlide+xml"/>
  <Override PartName="/ppt/charts/chart19.xml" ContentType="application/vnd.openxmlformats-officedocument.drawingml.chart+xml"/>
  <Override PartName="/ppt/theme/themeOverride11.xml" ContentType="application/vnd.openxmlformats-officedocument.themeOverride+xml"/>
  <Override PartName="/ppt/drawings/drawing3.xml" ContentType="application/vnd.openxmlformats-officedocument.drawingml.chartshapes+xml"/>
  <Override PartName="/ppt/charts/chart20.xml" ContentType="application/vnd.openxmlformats-officedocument.drawingml.chart+xml"/>
  <Override PartName="/ppt/theme/themeOverride12.xml" ContentType="application/vnd.openxmlformats-officedocument.themeOverride+xml"/>
  <Override PartName="/ppt/charts/chart21.xml" ContentType="application/vnd.openxmlformats-officedocument.drawingml.chart+xml"/>
  <Override PartName="/ppt/theme/themeOverride13.xml" ContentType="application/vnd.openxmlformats-officedocument.themeOverride+xml"/>
  <Override PartName="/ppt/charts/chart22.xml" ContentType="application/vnd.openxmlformats-officedocument.drawingml.chart+xml"/>
  <Override PartName="/ppt/theme/themeOverride14.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notesSlides/notesSlide32.xml" ContentType="application/vnd.openxmlformats-officedocument.presentationml.notesSlide+xml"/>
  <Override PartName="/ppt/charts/chart26.xml" ContentType="application/vnd.openxmlformats-officedocument.drawingml.chart+xml"/>
  <Override PartName="/ppt/charts/chart27.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99" r:id="rId3"/>
    <p:sldMasterId id="2147483812" r:id="rId4"/>
    <p:sldMasterId id="2147483824" r:id="rId5"/>
    <p:sldMasterId id="2147483836" r:id="rId6"/>
    <p:sldMasterId id="2147483848" r:id="rId7"/>
    <p:sldMasterId id="2147483860" r:id="rId8"/>
    <p:sldMasterId id="2147483872" r:id="rId9"/>
    <p:sldMasterId id="2147483909" r:id="rId10"/>
    <p:sldMasterId id="2147483924" r:id="rId11"/>
    <p:sldMasterId id="2147483936" r:id="rId12"/>
    <p:sldMasterId id="2147483948" r:id="rId13"/>
    <p:sldMasterId id="2147483977" r:id="rId14"/>
    <p:sldMasterId id="2147484002" r:id="rId15"/>
    <p:sldMasterId id="2147484062" r:id="rId16"/>
    <p:sldMasterId id="2147484074" r:id="rId17"/>
    <p:sldMasterId id="2147484087" r:id="rId18"/>
    <p:sldMasterId id="2147484099" r:id="rId19"/>
    <p:sldMasterId id="2147484111" r:id="rId20"/>
    <p:sldMasterId id="2147484195" r:id="rId21"/>
    <p:sldMasterId id="2147484245" r:id="rId22"/>
    <p:sldMasterId id="2147484281" r:id="rId23"/>
    <p:sldMasterId id="2147484306" r:id="rId24"/>
    <p:sldMasterId id="2147484354" r:id="rId25"/>
    <p:sldMasterId id="2147484366" r:id="rId26"/>
    <p:sldMasterId id="2147484378" r:id="rId27"/>
    <p:sldMasterId id="2147484402" r:id="rId28"/>
    <p:sldMasterId id="2147484414" r:id="rId29"/>
    <p:sldMasterId id="2147484426" r:id="rId30"/>
    <p:sldMasterId id="2147484438" r:id="rId31"/>
    <p:sldMasterId id="2147484450" r:id="rId32"/>
    <p:sldMasterId id="2147484462" r:id="rId33"/>
    <p:sldMasterId id="2147484474" r:id="rId34"/>
    <p:sldMasterId id="2147484510" r:id="rId35"/>
    <p:sldMasterId id="2147484522" r:id="rId36"/>
    <p:sldMasterId id="2147484534" r:id="rId37"/>
    <p:sldMasterId id="2147484547" r:id="rId38"/>
    <p:sldMasterId id="2147484559" r:id="rId39"/>
    <p:sldMasterId id="2147484571" r:id="rId40"/>
    <p:sldMasterId id="2147484620" r:id="rId41"/>
    <p:sldMasterId id="2147484656" r:id="rId42"/>
    <p:sldMasterId id="2147484668" r:id="rId43"/>
    <p:sldMasterId id="2147484680" r:id="rId44"/>
    <p:sldMasterId id="2147484692" r:id="rId45"/>
    <p:sldMasterId id="2147484704" r:id="rId46"/>
    <p:sldMasterId id="2147484741" r:id="rId47"/>
    <p:sldMasterId id="2147484765" r:id="rId48"/>
    <p:sldMasterId id="2147484777" r:id="rId49"/>
    <p:sldMasterId id="2147484789" r:id="rId50"/>
    <p:sldMasterId id="2147484801" r:id="rId51"/>
    <p:sldMasterId id="2147484813" r:id="rId52"/>
    <p:sldMasterId id="2147484825" r:id="rId53"/>
    <p:sldMasterId id="2147484837" r:id="rId54"/>
    <p:sldMasterId id="2147484849" r:id="rId55"/>
    <p:sldMasterId id="2147484861" r:id="rId56"/>
    <p:sldMasterId id="2147484873" r:id="rId57"/>
    <p:sldMasterId id="2147484885" r:id="rId58"/>
    <p:sldMasterId id="2147484897" r:id="rId59"/>
    <p:sldMasterId id="2147484909" r:id="rId60"/>
    <p:sldMasterId id="2147484921" r:id="rId61"/>
    <p:sldMasterId id="2147484933" r:id="rId62"/>
    <p:sldMasterId id="2147484945" r:id="rId63"/>
    <p:sldMasterId id="2147484957" r:id="rId64"/>
    <p:sldMasterId id="2147484969" r:id="rId65"/>
    <p:sldMasterId id="2147484996" r:id="rId66"/>
    <p:sldMasterId id="2147485033" r:id="rId67"/>
    <p:sldMasterId id="2147485045" r:id="rId68"/>
    <p:sldMasterId id="2147485069" r:id="rId69"/>
    <p:sldMasterId id="2147485107" r:id="rId70"/>
    <p:sldMasterId id="2147485119" r:id="rId71"/>
    <p:sldMasterId id="2147485131" r:id="rId72"/>
    <p:sldMasterId id="2147485143" r:id="rId73"/>
    <p:sldMasterId id="2147485155" r:id="rId74"/>
    <p:sldMasterId id="2147485167" r:id="rId75"/>
    <p:sldMasterId id="2147485179" r:id="rId76"/>
    <p:sldMasterId id="2147485191" r:id="rId77"/>
    <p:sldMasterId id="2147485203" r:id="rId78"/>
    <p:sldMasterId id="2147485215" r:id="rId79"/>
    <p:sldMasterId id="2147485227" r:id="rId80"/>
    <p:sldMasterId id="2147485239" r:id="rId81"/>
    <p:sldMasterId id="2147485251" r:id="rId82"/>
    <p:sldMasterId id="2147485263" r:id="rId83"/>
    <p:sldMasterId id="2147485287" r:id="rId84"/>
    <p:sldMasterId id="2147485335" r:id="rId85"/>
    <p:sldMasterId id="2147485347" r:id="rId86"/>
    <p:sldMasterId id="2147485398" r:id="rId87"/>
    <p:sldMasterId id="2147485410" r:id="rId88"/>
    <p:sldMasterId id="2147485436" r:id="rId89"/>
    <p:sldMasterId id="2147485460" r:id="rId90"/>
    <p:sldMasterId id="2147485484" r:id="rId91"/>
    <p:sldMasterId id="2147485496" r:id="rId92"/>
    <p:sldMasterId id="2147485520" r:id="rId93"/>
    <p:sldMasterId id="2147485532" r:id="rId94"/>
    <p:sldMasterId id="2147485580" r:id="rId95"/>
    <p:sldMasterId id="2147485616" r:id="rId96"/>
    <p:sldMasterId id="2147485628" r:id="rId97"/>
    <p:sldMasterId id="2147485640" r:id="rId98"/>
    <p:sldMasterId id="2147485652" r:id="rId99"/>
    <p:sldMasterId id="2147485665" r:id="rId100"/>
    <p:sldMasterId id="2147485678" r:id="rId101"/>
    <p:sldMasterId id="2147485690" r:id="rId102"/>
    <p:sldMasterId id="2147485714" r:id="rId103"/>
    <p:sldMasterId id="2147485727" r:id="rId104"/>
    <p:sldMasterId id="2147485751" r:id="rId105"/>
    <p:sldMasterId id="2147485763" r:id="rId106"/>
    <p:sldMasterId id="2147485787" r:id="rId107"/>
    <p:sldMasterId id="2147485811" r:id="rId108"/>
    <p:sldMasterId id="2147485922" r:id="rId109"/>
    <p:sldMasterId id="2147485934" r:id="rId110"/>
    <p:sldMasterId id="2147485958" r:id="rId111"/>
    <p:sldMasterId id="2147485970" r:id="rId112"/>
    <p:sldMasterId id="2147485994" r:id="rId113"/>
    <p:sldMasterId id="2147486019" r:id="rId114"/>
    <p:sldMasterId id="2147486031" r:id="rId115"/>
    <p:sldMasterId id="2147486055" r:id="rId116"/>
    <p:sldMasterId id="2147486068" r:id="rId117"/>
    <p:sldMasterId id="2147486080" r:id="rId118"/>
    <p:sldMasterId id="2147486092" r:id="rId119"/>
    <p:sldMasterId id="2147486104" r:id="rId120"/>
    <p:sldMasterId id="2147486116" r:id="rId121"/>
    <p:sldMasterId id="2147486128" r:id="rId122"/>
    <p:sldMasterId id="2147486140" r:id="rId123"/>
    <p:sldMasterId id="2147486164" r:id="rId124"/>
    <p:sldMasterId id="2147486197" r:id="rId125"/>
    <p:sldMasterId id="2147486246" r:id="rId126"/>
    <p:sldMasterId id="2147486258" r:id="rId127"/>
    <p:sldMasterId id="2147486270" r:id="rId128"/>
    <p:sldMasterId id="2147486277" r:id="rId129"/>
    <p:sldMasterId id="2147486284" r:id="rId130"/>
    <p:sldMasterId id="2147486291" r:id="rId131"/>
    <p:sldMasterId id="2147486303" r:id="rId132"/>
    <p:sldMasterId id="2147486315" r:id="rId133"/>
    <p:sldMasterId id="2147486327" r:id="rId134"/>
    <p:sldMasterId id="2147486339" r:id="rId135"/>
    <p:sldMasterId id="2147486351" r:id="rId136"/>
    <p:sldMasterId id="2147486364" r:id="rId137"/>
    <p:sldMasterId id="2147486376" r:id="rId138"/>
    <p:sldMasterId id="2147486388" r:id="rId139"/>
    <p:sldMasterId id="2147486400" r:id="rId140"/>
    <p:sldMasterId id="2147486412" r:id="rId141"/>
    <p:sldMasterId id="2147486424" r:id="rId142"/>
    <p:sldMasterId id="2147486436" r:id="rId143"/>
    <p:sldMasterId id="2147486448" r:id="rId144"/>
    <p:sldMasterId id="2147486460" r:id="rId145"/>
    <p:sldMasterId id="2147486472" r:id="rId146"/>
    <p:sldMasterId id="2147486480" r:id="rId147"/>
    <p:sldMasterId id="2147486488" r:id="rId148"/>
    <p:sldMasterId id="2147486496" r:id="rId149"/>
    <p:sldMasterId id="2147486508" r:id="rId150"/>
    <p:sldMasterId id="2147486520" r:id="rId151"/>
    <p:sldMasterId id="2147486532" r:id="rId152"/>
    <p:sldMasterId id="2147486544" r:id="rId153"/>
    <p:sldMasterId id="2147486556" r:id="rId154"/>
    <p:sldMasterId id="2147486570" r:id="rId155"/>
    <p:sldMasterId id="2147486582" r:id="rId156"/>
    <p:sldMasterId id="2147486594" r:id="rId157"/>
    <p:sldMasterId id="2147486606" r:id="rId158"/>
  </p:sldMasterIdLst>
  <p:notesMasterIdLst>
    <p:notesMasterId r:id="rId302"/>
  </p:notesMasterIdLst>
  <p:handoutMasterIdLst>
    <p:handoutMasterId r:id="rId303"/>
  </p:handoutMasterIdLst>
  <p:sldIdLst>
    <p:sldId id="2563" r:id="rId159"/>
    <p:sldId id="1496" r:id="rId160"/>
    <p:sldId id="1497" r:id="rId161"/>
    <p:sldId id="1498" r:id="rId162"/>
    <p:sldId id="1500" r:id="rId163"/>
    <p:sldId id="1501" r:id="rId164"/>
    <p:sldId id="1502" r:id="rId165"/>
    <p:sldId id="1505" r:id="rId166"/>
    <p:sldId id="1503" r:id="rId167"/>
    <p:sldId id="1504" r:id="rId168"/>
    <p:sldId id="1728" r:id="rId169"/>
    <p:sldId id="1506" r:id="rId170"/>
    <p:sldId id="2766" r:id="rId171"/>
    <p:sldId id="2767" r:id="rId172"/>
    <p:sldId id="2557" r:id="rId173"/>
    <p:sldId id="2558" r:id="rId174"/>
    <p:sldId id="2559" r:id="rId175"/>
    <p:sldId id="2560" r:id="rId176"/>
    <p:sldId id="1865" r:id="rId177"/>
    <p:sldId id="2152" r:id="rId178"/>
    <p:sldId id="2770" r:id="rId179"/>
    <p:sldId id="2155" r:id="rId180"/>
    <p:sldId id="2771" r:id="rId181"/>
    <p:sldId id="2768" r:id="rId182"/>
    <p:sldId id="2769" r:id="rId183"/>
    <p:sldId id="2799" r:id="rId184"/>
    <p:sldId id="2517" r:id="rId185"/>
    <p:sldId id="2642" r:id="rId186"/>
    <p:sldId id="1584" r:id="rId187"/>
    <p:sldId id="1851" r:id="rId188"/>
    <p:sldId id="1791" r:id="rId189"/>
    <p:sldId id="1511" r:id="rId190"/>
    <p:sldId id="2643" r:id="rId191"/>
    <p:sldId id="1601" r:id="rId192"/>
    <p:sldId id="2568" r:id="rId193"/>
    <p:sldId id="1889" r:id="rId194"/>
    <p:sldId id="1990" r:id="rId195"/>
    <p:sldId id="1727" r:id="rId196"/>
    <p:sldId id="1729" r:id="rId197"/>
    <p:sldId id="2711" r:id="rId198"/>
    <p:sldId id="2827" r:id="rId199"/>
    <p:sldId id="2805" r:id="rId200"/>
    <p:sldId id="2158" r:id="rId201"/>
    <p:sldId id="2159" r:id="rId202"/>
    <p:sldId id="1814" r:id="rId203"/>
    <p:sldId id="2820" r:id="rId204"/>
    <p:sldId id="2514" r:id="rId205"/>
    <p:sldId id="1816" r:id="rId206"/>
    <p:sldId id="2515" r:id="rId207"/>
    <p:sldId id="2516" r:id="rId208"/>
    <p:sldId id="1855" r:id="rId209"/>
    <p:sldId id="2160" r:id="rId210"/>
    <p:sldId id="1856" r:id="rId211"/>
    <p:sldId id="2170" r:id="rId212"/>
    <p:sldId id="2681" r:id="rId213"/>
    <p:sldId id="2800" r:id="rId214"/>
    <p:sldId id="2705" r:id="rId215"/>
    <p:sldId id="2801" r:id="rId216"/>
    <p:sldId id="2802" r:id="rId217"/>
    <p:sldId id="2821" r:id="rId218"/>
    <p:sldId id="2822" r:id="rId219"/>
    <p:sldId id="2823" r:id="rId220"/>
    <p:sldId id="2824" r:id="rId221"/>
    <p:sldId id="2825" r:id="rId222"/>
    <p:sldId id="2826" r:id="rId223"/>
    <p:sldId id="2713" r:id="rId224"/>
    <p:sldId id="2532" r:id="rId225"/>
    <p:sldId id="2533" r:id="rId226"/>
    <p:sldId id="2534" r:id="rId227"/>
    <p:sldId id="2535" r:id="rId228"/>
    <p:sldId id="2536" r:id="rId229"/>
    <p:sldId id="2537" r:id="rId230"/>
    <p:sldId id="2772" r:id="rId231"/>
    <p:sldId id="2539" r:id="rId232"/>
    <p:sldId id="2540" r:id="rId233"/>
    <p:sldId id="2541" r:id="rId234"/>
    <p:sldId id="2717" r:id="rId235"/>
    <p:sldId id="2718" r:id="rId236"/>
    <p:sldId id="2719" r:id="rId237"/>
    <p:sldId id="2720" r:id="rId238"/>
    <p:sldId id="2721" r:id="rId239"/>
    <p:sldId id="2722" r:id="rId240"/>
    <p:sldId id="2723" r:id="rId241"/>
    <p:sldId id="2724" r:id="rId242"/>
    <p:sldId id="2726" r:id="rId243"/>
    <p:sldId id="2727" r:id="rId244"/>
    <p:sldId id="2728" r:id="rId245"/>
    <p:sldId id="2729" r:id="rId246"/>
    <p:sldId id="2739" r:id="rId247"/>
    <p:sldId id="2742" r:id="rId248"/>
    <p:sldId id="2733" r:id="rId249"/>
    <p:sldId id="2734" r:id="rId250"/>
    <p:sldId id="2735" r:id="rId251"/>
    <p:sldId id="2736" r:id="rId252"/>
    <p:sldId id="2737" r:id="rId253"/>
    <p:sldId id="2740" r:id="rId254"/>
    <p:sldId id="1730" r:id="rId255"/>
    <p:sldId id="1541" r:id="rId256"/>
    <p:sldId id="2590" r:id="rId257"/>
    <p:sldId id="2591" r:id="rId258"/>
    <p:sldId id="1542" r:id="rId259"/>
    <p:sldId id="1543" r:id="rId260"/>
    <p:sldId id="1544" r:id="rId261"/>
    <p:sldId id="1545" r:id="rId262"/>
    <p:sldId id="1546" r:id="rId263"/>
    <p:sldId id="1548" r:id="rId264"/>
    <p:sldId id="1549" r:id="rId265"/>
    <p:sldId id="1554" r:id="rId266"/>
    <p:sldId id="1836" r:id="rId267"/>
    <p:sldId id="1837" r:id="rId268"/>
    <p:sldId id="1838" r:id="rId269"/>
    <p:sldId id="1557" r:id="rId270"/>
    <p:sldId id="1857" r:id="rId271"/>
    <p:sldId id="1589" r:id="rId272"/>
    <p:sldId id="1982" r:id="rId273"/>
    <p:sldId id="1759" r:id="rId274"/>
    <p:sldId id="1596" r:id="rId275"/>
    <p:sldId id="1597" r:id="rId276"/>
    <p:sldId id="2451" r:id="rId277"/>
    <p:sldId id="2452" r:id="rId278"/>
    <p:sldId id="1732" r:id="rId279"/>
    <p:sldId id="1840" r:id="rId280"/>
    <p:sldId id="2677" r:id="rId281"/>
    <p:sldId id="2678" r:id="rId282"/>
    <p:sldId id="2684" r:id="rId283"/>
    <p:sldId id="2746" r:id="rId284"/>
    <p:sldId id="2747" r:id="rId285"/>
    <p:sldId id="2702" r:id="rId286"/>
    <p:sldId id="2817" r:id="rId287"/>
    <p:sldId id="2816" r:id="rId288"/>
    <p:sldId id="2788" r:id="rId289"/>
    <p:sldId id="2783" r:id="rId290"/>
    <p:sldId id="2748" r:id="rId291"/>
    <p:sldId id="2749" r:id="rId292"/>
    <p:sldId id="2789" r:id="rId293"/>
    <p:sldId id="2806" r:id="rId294"/>
    <p:sldId id="2807" r:id="rId295"/>
    <p:sldId id="2808" r:id="rId296"/>
    <p:sldId id="2809" r:id="rId297"/>
    <p:sldId id="2810" r:id="rId298"/>
    <p:sldId id="2811" r:id="rId299"/>
    <p:sldId id="2812" r:id="rId300"/>
    <p:sldId id="2813" r:id="rId30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5712"/>
    <a:srgbClr val="948A54"/>
    <a:srgbClr val="2A55D6"/>
    <a:srgbClr val="8C0000"/>
    <a:srgbClr val="663D63"/>
    <a:srgbClr val="66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241" autoAdjust="0"/>
    <p:restoredTop sz="99433" autoAdjust="0"/>
  </p:normalViewPr>
  <p:slideViewPr>
    <p:cSldViewPr>
      <p:cViewPr varScale="1">
        <p:scale>
          <a:sx n="93" d="100"/>
          <a:sy n="93" d="100"/>
        </p:scale>
        <p:origin x="-90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Master" Target="slideMasters/slideMaster106.xml"/><Relationship Id="rId107" Type="http://schemas.openxmlformats.org/officeDocument/2006/relationships/slideMaster" Target="slideMasters/slideMaster107.xml"/><Relationship Id="rId108" Type="http://schemas.openxmlformats.org/officeDocument/2006/relationships/slideMaster" Target="slideMasters/slideMaster108.xml"/><Relationship Id="rId109" Type="http://schemas.openxmlformats.org/officeDocument/2006/relationships/slideMaster" Target="slideMasters/slideMaster109.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Master" Target="slideMasters/slideMaster79.xml"/><Relationship Id="rId170" Type="http://schemas.openxmlformats.org/officeDocument/2006/relationships/slide" Target="slides/slide12.xml"/><Relationship Id="rId171" Type="http://schemas.openxmlformats.org/officeDocument/2006/relationships/slide" Target="slides/slide13.xml"/><Relationship Id="rId172" Type="http://schemas.openxmlformats.org/officeDocument/2006/relationships/slide" Target="slides/slide14.xml"/><Relationship Id="rId173" Type="http://schemas.openxmlformats.org/officeDocument/2006/relationships/slide" Target="slides/slide15.xml"/><Relationship Id="rId174" Type="http://schemas.openxmlformats.org/officeDocument/2006/relationships/slide" Target="slides/slide16.xml"/><Relationship Id="rId175" Type="http://schemas.openxmlformats.org/officeDocument/2006/relationships/slide" Target="slides/slide17.xml"/><Relationship Id="rId176" Type="http://schemas.openxmlformats.org/officeDocument/2006/relationships/slide" Target="slides/slide18.xml"/><Relationship Id="rId177" Type="http://schemas.openxmlformats.org/officeDocument/2006/relationships/slide" Target="slides/slide19.xml"/><Relationship Id="rId178" Type="http://schemas.openxmlformats.org/officeDocument/2006/relationships/slide" Target="slides/slide20.xml"/><Relationship Id="rId179" Type="http://schemas.openxmlformats.org/officeDocument/2006/relationships/slide" Target="slides/slide21.xml"/><Relationship Id="rId260" Type="http://schemas.openxmlformats.org/officeDocument/2006/relationships/slide" Target="slides/slide102.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261" Type="http://schemas.openxmlformats.org/officeDocument/2006/relationships/slide" Target="slides/slide103.xml"/><Relationship Id="rId262" Type="http://schemas.openxmlformats.org/officeDocument/2006/relationships/slide" Target="slides/slide104.xml"/><Relationship Id="rId263" Type="http://schemas.openxmlformats.org/officeDocument/2006/relationships/slide" Target="slides/slide105.xml"/><Relationship Id="rId264" Type="http://schemas.openxmlformats.org/officeDocument/2006/relationships/slide" Target="slides/slide106.xml"/><Relationship Id="rId110" Type="http://schemas.openxmlformats.org/officeDocument/2006/relationships/slideMaster" Target="slideMasters/slideMaster110.xml"/><Relationship Id="rId111" Type="http://schemas.openxmlformats.org/officeDocument/2006/relationships/slideMaster" Target="slideMasters/slideMaster111.xml"/><Relationship Id="rId112" Type="http://schemas.openxmlformats.org/officeDocument/2006/relationships/slideMaster" Target="slideMasters/slideMaster112.xml"/><Relationship Id="rId113" Type="http://schemas.openxmlformats.org/officeDocument/2006/relationships/slideMaster" Target="slideMasters/slideMaster113.xml"/><Relationship Id="rId114" Type="http://schemas.openxmlformats.org/officeDocument/2006/relationships/slideMaster" Target="slideMasters/slideMaster114.xml"/><Relationship Id="rId115" Type="http://schemas.openxmlformats.org/officeDocument/2006/relationships/slideMaster" Target="slideMasters/slideMaster115.xml"/><Relationship Id="rId116" Type="http://schemas.openxmlformats.org/officeDocument/2006/relationships/slideMaster" Target="slideMasters/slideMaster116.xml"/><Relationship Id="rId117" Type="http://schemas.openxmlformats.org/officeDocument/2006/relationships/slideMaster" Target="slideMasters/slideMaster117.xml"/><Relationship Id="rId118" Type="http://schemas.openxmlformats.org/officeDocument/2006/relationships/slideMaster" Target="slideMasters/slideMaster118.xml"/><Relationship Id="rId119" Type="http://schemas.openxmlformats.org/officeDocument/2006/relationships/slideMaster" Target="slideMasters/slideMaster119.xml"/><Relationship Id="rId200" Type="http://schemas.openxmlformats.org/officeDocument/2006/relationships/slide" Target="slides/slide42.xml"/><Relationship Id="rId201" Type="http://schemas.openxmlformats.org/officeDocument/2006/relationships/slide" Target="slides/slide43.xml"/><Relationship Id="rId202" Type="http://schemas.openxmlformats.org/officeDocument/2006/relationships/slide" Target="slides/slide44.xml"/><Relationship Id="rId203" Type="http://schemas.openxmlformats.org/officeDocument/2006/relationships/slide" Target="slides/slide45.xml"/><Relationship Id="rId204" Type="http://schemas.openxmlformats.org/officeDocument/2006/relationships/slide" Target="slides/slide46.xml"/><Relationship Id="rId205" Type="http://schemas.openxmlformats.org/officeDocument/2006/relationships/slide" Target="slides/slide47.xml"/><Relationship Id="rId206" Type="http://schemas.openxmlformats.org/officeDocument/2006/relationships/slide" Target="slides/slide48.xml"/><Relationship Id="rId207" Type="http://schemas.openxmlformats.org/officeDocument/2006/relationships/slide" Target="slides/slide49.xml"/><Relationship Id="rId208" Type="http://schemas.openxmlformats.org/officeDocument/2006/relationships/slide" Target="slides/slide50.xml"/><Relationship Id="rId209" Type="http://schemas.openxmlformats.org/officeDocument/2006/relationships/slide" Target="slides/slide51.xml"/><Relationship Id="rId265" Type="http://schemas.openxmlformats.org/officeDocument/2006/relationships/slide" Target="slides/slide107.xml"/><Relationship Id="rId266" Type="http://schemas.openxmlformats.org/officeDocument/2006/relationships/slide" Target="slides/slide108.xml"/><Relationship Id="rId267" Type="http://schemas.openxmlformats.org/officeDocument/2006/relationships/slide" Target="slides/slide109.xml"/><Relationship Id="rId268" Type="http://schemas.openxmlformats.org/officeDocument/2006/relationships/slide" Target="slides/slide110.xml"/><Relationship Id="rId269" Type="http://schemas.openxmlformats.org/officeDocument/2006/relationships/slide" Target="slides/slide11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80" Type="http://schemas.openxmlformats.org/officeDocument/2006/relationships/slideMaster" Target="slideMasters/slideMaster80.xml"/><Relationship Id="rId81" Type="http://schemas.openxmlformats.org/officeDocument/2006/relationships/slideMaster" Target="slideMasters/slideMaster81.xml"/><Relationship Id="rId82" Type="http://schemas.openxmlformats.org/officeDocument/2006/relationships/slideMaster" Target="slideMasters/slideMaster82.xml"/><Relationship Id="rId83" Type="http://schemas.openxmlformats.org/officeDocument/2006/relationships/slideMaster" Target="slideMasters/slideMaster83.xml"/><Relationship Id="rId84" Type="http://schemas.openxmlformats.org/officeDocument/2006/relationships/slideMaster" Target="slideMasters/slideMaster84.xml"/><Relationship Id="rId85" Type="http://schemas.openxmlformats.org/officeDocument/2006/relationships/slideMaster" Target="slideMasters/slideMaster85.xml"/><Relationship Id="rId86" Type="http://schemas.openxmlformats.org/officeDocument/2006/relationships/slideMaster" Target="slideMasters/slideMaster86.xml"/><Relationship Id="rId87" Type="http://schemas.openxmlformats.org/officeDocument/2006/relationships/slideMaster" Target="slideMasters/slideMaster87.xml"/><Relationship Id="rId88" Type="http://schemas.openxmlformats.org/officeDocument/2006/relationships/slideMaster" Target="slideMasters/slideMaster88.xml"/><Relationship Id="rId89" Type="http://schemas.openxmlformats.org/officeDocument/2006/relationships/slideMaster" Target="slideMasters/slideMaster89.xml"/><Relationship Id="rId180" Type="http://schemas.openxmlformats.org/officeDocument/2006/relationships/slide" Target="slides/slide22.xml"/><Relationship Id="rId181" Type="http://schemas.openxmlformats.org/officeDocument/2006/relationships/slide" Target="slides/slide23.xml"/><Relationship Id="rId182" Type="http://schemas.openxmlformats.org/officeDocument/2006/relationships/slide" Target="slides/slide24.xml"/><Relationship Id="rId183" Type="http://schemas.openxmlformats.org/officeDocument/2006/relationships/slide" Target="slides/slide25.xml"/><Relationship Id="rId184" Type="http://schemas.openxmlformats.org/officeDocument/2006/relationships/slide" Target="slides/slide26.xml"/><Relationship Id="rId185" Type="http://schemas.openxmlformats.org/officeDocument/2006/relationships/slide" Target="slides/slide27.xml"/><Relationship Id="rId186" Type="http://schemas.openxmlformats.org/officeDocument/2006/relationships/slide" Target="slides/slide28.xml"/><Relationship Id="rId187" Type="http://schemas.openxmlformats.org/officeDocument/2006/relationships/slide" Target="slides/slide29.xml"/><Relationship Id="rId188" Type="http://schemas.openxmlformats.org/officeDocument/2006/relationships/slide" Target="slides/slide30.xml"/><Relationship Id="rId189" Type="http://schemas.openxmlformats.org/officeDocument/2006/relationships/slide" Target="slides/slide31.xml"/><Relationship Id="rId270" Type="http://schemas.openxmlformats.org/officeDocument/2006/relationships/slide" Target="slides/slide112.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271" Type="http://schemas.openxmlformats.org/officeDocument/2006/relationships/slide" Target="slides/slide113.xml"/><Relationship Id="rId272" Type="http://schemas.openxmlformats.org/officeDocument/2006/relationships/slide" Target="slides/slide114.xml"/><Relationship Id="rId273" Type="http://schemas.openxmlformats.org/officeDocument/2006/relationships/slide" Target="slides/slide115.xml"/><Relationship Id="rId274" Type="http://schemas.openxmlformats.org/officeDocument/2006/relationships/slide" Target="slides/slide116.xml"/><Relationship Id="rId120" Type="http://schemas.openxmlformats.org/officeDocument/2006/relationships/slideMaster" Target="slideMasters/slideMaster120.xml"/><Relationship Id="rId121" Type="http://schemas.openxmlformats.org/officeDocument/2006/relationships/slideMaster" Target="slideMasters/slideMaster121.xml"/><Relationship Id="rId122" Type="http://schemas.openxmlformats.org/officeDocument/2006/relationships/slideMaster" Target="slideMasters/slideMaster122.xml"/><Relationship Id="rId123" Type="http://schemas.openxmlformats.org/officeDocument/2006/relationships/slideMaster" Target="slideMasters/slideMaster123.xml"/><Relationship Id="rId124" Type="http://schemas.openxmlformats.org/officeDocument/2006/relationships/slideMaster" Target="slideMasters/slideMaster124.xml"/><Relationship Id="rId125" Type="http://schemas.openxmlformats.org/officeDocument/2006/relationships/slideMaster" Target="slideMasters/slideMaster125.xml"/><Relationship Id="rId126" Type="http://schemas.openxmlformats.org/officeDocument/2006/relationships/slideMaster" Target="slideMasters/slideMaster126.xml"/><Relationship Id="rId127" Type="http://schemas.openxmlformats.org/officeDocument/2006/relationships/slideMaster" Target="slideMasters/slideMaster127.xml"/><Relationship Id="rId128" Type="http://schemas.openxmlformats.org/officeDocument/2006/relationships/slideMaster" Target="slideMasters/slideMaster128.xml"/><Relationship Id="rId129" Type="http://schemas.openxmlformats.org/officeDocument/2006/relationships/slideMaster" Target="slideMasters/slideMaster129.xml"/><Relationship Id="rId210" Type="http://schemas.openxmlformats.org/officeDocument/2006/relationships/slide" Target="slides/slide52.xml"/><Relationship Id="rId211" Type="http://schemas.openxmlformats.org/officeDocument/2006/relationships/slide" Target="slides/slide53.xml"/><Relationship Id="rId212" Type="http://schemas.openxmlformats.org/officeDocument/2006/relationships/slide" Target="slides/slide54.xml"/><Relationship Id="rId213" Type="http://schemas.openxmlformats.org/officeDocument/2006/relationships/slide" Target="slides/slide55.xml"/><Relationship Id="rId214" Type="http://schemas.openxmlformats.org/officeDocument/2006/relationships/slide" Target="slides/slide56.xml"/><Relationship Id="rId215" Type="http://schemas.openxmlformats.org/officeDocument/2006/relationships/slide" Target="slides/slide57.xml"/><Relationship Id="rId216" Type="http://schemas.openxmlformats.org/officeDocument/2006/relationships/slide" Target="slides/slide58.xml"/><Relationship Id="rId217" Type="http://schemas.openxmlformats.org/officeDocument/2006/relationships/slide" Target="slides/slide59.xml"/><Relationship Id="rId218" Type="http://schemas.openxmlformats.org/officeDocument/2006/relationships/slide" Target="slides/slide60.xml"/><Relationship Id="rId219" Type="http://schemas.openxmlformats.org/officeDocument/2006/relationships/slide" Target="slides/slide61.xml"/><Relationship Id="rId275" Type="http://schemas.openxmlformats.org/officeDocument/2006/relationships/slide" Target="slides/slide117.xml"/><Relationship Id="rId276" Type="http://schemas.openxmlformats.org/officeDocument/2006/relationships/slide" Target="slides/slide118.xml"/><Relationship Id="rId277" Type="http://schemas.openxmlformats.org/officeDocument/2006/relationships/slide" Target="slides/slide119.xml"/><Relationship Id="rId278" Type="http://schemas.openxmlformats.org/officeDocument/2006/relationships/slide" Target="slides/slide120.xml"/><Relationship Id="rId279" Type="http://schemas.openxmlformats.org/officeDocument/2006/relationships/slide" Target="slides/slide121.xml"/><Relationship Id="rId300" Type="http://schemas.openxmlformats.org/officeDocument/2006/relationships/slide" Target="slides/slide142.xml"/><Relationship Id="rId301" Type="http://schemas.openxmlformats.org/officeDocument/2006/relationships/slide" Target="slides/slide143.xml"/><Relationship Id="rId302" Type="http://schemas.openxmlformats.org/officeDocument/2006/relationships/notesMaster" Target="notesMasters/notesMaster1.xml"/><Relationship Id="rId303" Type="http://schemas.openxmlformats.org/officeDocument/2006/relationships/handoutMaster" Target="handoutMasters/handoutMaster1.xml"/><Relationship Id="rId304" Type="http://schemas.openxmlformats.org/officeDocument/2006/relationships/printerSettings" Target="printerSettings/printerSettings1.bin"/><Relationship Id="rId305" Type="http://schemas.openxmlformats.org/officeDocument/2006/relationships/presProps" Target="presProps.xml"/><Relationship Id="rId306" Type="http://schemas.openxmlformats.org/officeDocument/2006/relationships/viewProps" Target="viewProps.xml"/><Relationship Id="rId307" Type="http://schemas.openxmlformats.org/officeDocument/2006/relationships/theme" Target="theme/theme1.xml"/><Relationship Id="rId308" Type="http://schemas.openxmlformats.org/officeDocument/2006/relationships/tableStyles" Target="tableStyles.xml"/><Relationship Id="rId90" Type="http://schemas.openxmlformats.org/officeDocument/2006/relationships/slideMaster" Target="slideMasters/slideMaster90.xml"/><Relationship Id="rId91" Type="http://schemas.openxmlformats.org/officeDocument/2006/relationships/slideMaster" Target="slideMasters/slideMaster91.xml"/><Relationship Id="rId92" Type="http://schemas.openxmlformats.org/officeDocument/2006/relationships/slideMaster" Target="slideMasters/slideMaster92.xml"/><Relationship Id="rId93" Type="http://schemas.openxmlformats.org/officeDocument/2006/relationships/slideMaster" Target="slideMasters/slideMaster93.xml"/><Relationship Id="rId94" Type="http://schemas.openxmlformats.org/officeDocument/2006/relationships/slideMaster" Target="slideMasters/slideMaster94.xml"/><Relationship Id="rId95" Type="http://schemas.openxmlformats.org/officeDocument/2006/relationships/slideMaster" Target="slideMasters/slideMaster95.xml"/><Relationship Id="rId96" Type="http://schemas.openxmlformats.org/officeDocument/2006/relationships/slideMaster" Target="slideMasters/slideMaster96.xml"/><Relationship Id="rId97" Type="http://schemas.openxmlformats.org/officeDocument/2006/relationships/slideMaster" Target="slideMasters/slideMaster97.xml"/><Relationship Id="rId98" Type="http://schemas.openxmlformats.org/officeDocument/2006/relationships/slideMaster" Target="slideMasters/slideMaster98.xml"/><Relationship Id="rId99" Type="http://schemas.openxmlformats.org/officeDocument/2006/relationships/slideMaster" Target="slideMasters/slideMaster99.xml"/><Relationship Id="rId190" Type="http://schemas.openxmlformats.org/officeDocument/2006/relationships/slide" Target="slides/slide32.xml"/><Relationship Id="rId191" Type="http://schemas.openxmlformats.org/officeDocument/2006/relationships/slide" Target="slides/slide33.xml"/><Relationship Id="rId192" Type="http://schemas.openxmlformats.org/officeDocument/2006/relationships/slide" Target="slides/slide34.xml"/><Relationship Id="rId193" Type="http://schemas.openxmlformats.org/officeDocument/2006/relationships/slide" Target="slides/slide35.xml"/><Relationship Id="rId194" Type="http://schemas.openxmlformats.org/officeDocument/2006/relationships/slide" Target="slides/slide36.xml"/><Relationship Id="rId195" Type="http://schemas.openxmlformats.org/officeDocument/2006/relationships/slide" Target="slides/slide37.xml"/><Relationship Id="rId196" Type="http://schemas.openxmlformats.org/officeDocument/2006/relationships/slide" Target="slides/slide38.xml"/><Relationship Id="rId197" Type="http://schemas.openxmlformats.org/officeDocument/2006/relationships/slide" Target="slides/slide39.xml"/><Relationship Id="rId198" Type="http://schemas.openxmlformats.org/officeDocument/2006/relationships/slide" Target="slides/slide40.xml"/><Relationship Id="rId199" Type="http://schemas.openxmlformats.org/officeDocument/2006/relationships/slide" Target="slides/slide41.xml"/><Relationship Id="rId280" Type="http://schemas.openxmlformats.org/officeDocument/2006/relationships/slide" Target="slides/slide122.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281" Type="http://schemas.openxmlformats.org/officeDocument/2006/relationships/slide" Target="slides/slide123.xml"/><Relationship Id="rId282" Type="http://schemas.openxmlformats.org/officeDocument/2006/relationships/slide" Target="slides/slide124.xml"/><Relationship Id="rId283" Type="http://schemas.openxmlformats.org/officeDocument/2006/relationships/slide" Target="slides/slide125.xml"/><Relationship Id="rId284" Type="http://schemas.openxmlformats.org/officeDocument/2006/relationships/slide" Target="slides/slide126.xml"/><Relationship Id="rId130" Type="http://schemas.openxmlformats.org/officeDocument/2006/relationships/slideMaster" Target="slideMasters/slideMaster130.xml"/><Relationship Id="rId131" Type="http://schemas.openxmlformats.org/officeDocument/2006/relationships/slideMaster" Target="slideMasters/slideMaster131.xml"/><Relationship Id="rId132" Type="http://schemas.openxmlformats.org/officeDocument/2006/relationships/slideMaster" Target="slideMasters/slideMaster132.xml"/><Relationship Id="rId133" Type="http://schemas.openxmlformats.org/officeDocument/2006/relationships/slideMaster" Target="slideMasters/slideMaster133.xml"/><Relationship Id="rId220" Type="http://schemas.openxmlformats.org/officeDocument/2006/relationships/slide" Target="slides/slide62.xml"/><Relationship Id="rId221" Type="http://schemas.openxmlformats.org/officeDocument/2006/relationships/slide" Target="slides/slide63.xml"/><Relationship Id="rId222" Type="http://schemas.openxmlformats.org/officeDocument/2006/relationships/slide" Target="slides/slide64.xml"/><Relationship Id="rId223" Type="http://schemas.openxmlformats.org/officeDocument/2006/relationships/slide" Target="slides/slide65.xml"/><Relationship Id="rId224" Type="http://schemas.openxmlformats.org/officeDocument/2006/relationships/slide" Target="slides/slide66.xml"/><Relationship Id="rId225" Type="http://schemas.openxmlformats.org/officeDocument/2006/relationships/slide" Target="slides/slide67.xml"/><Relationship Id="rId226" Type="http://schemas.openxmlformats.org/officeDocument/2006/relationships/slide" Target="slides/slide68.xml"/><Relationship Id="rId227" Type="http://schemas.openxmlformats.org/officeDocument/2006/relationships/slide" Target="slides/slide69.xml"/><Relationship Id="rId228" Type="http://schemas.openxmlformats.org/officeDocument/2006/relationships/slide" Target="slides/slide70.xml"/><Relationship Id="rId229" Type="http://schemas.openxmlformats.org/officeDocument/2006/relationships/slide" Target="slides/slide71.xml"/><Relationship Id="rId134" Type="http://schemas.openxmlformats.org/officeDocument/2006/relationships/slideMaster" Target="slideMasters/slideMaster134.xml"/><Relationship Id="rId135" Type="http://schemas.openxmlformats.org/officeDocument/2006/relationships/slideMaster" Target="slideMasters/slideMaster135.xml"/><Relationship Id="rId136" Type="http://schemas.openxmlformats.org/officeDocument/2006/relationships/slideMaster" Target="slideMasters/slideMaster136.xml"/><Relationship Id="rId137" Type="http://schemas.openxmlformats.org/officeDocument/2006/relationships/slideMaster" Target="slideMasters/slideMaster137.xml"/><Relationship Id="rId138" Type="http://schemas.openxmlformats.org/officeDocument/2006/relationships/slideMaster" Target="slideMasters/slideMaster138.xml"/><Relationship Id="rId139" Type="http://schemas.openxmlformats.org/officeDocument/2006/relationships/slideMaster" Target="slideMasters/slideMaster139.xml"/><Relationship Id="rId285" Type="http://schemas.openxmlformats.org/officeDocument/2006/relationships/slide" Target="slides/slide127.xml"/><Relationship Id="rId286" Type="http://schemas.openxmlformats.org/officeDocument/2006/relationships/slide" Target="slides/slide128.xml"/><Relationship Id="rId287" Type="http://schemas.openxmlformats.org/officeDocument/2006/relationships/slide" Target="slides/slide129.xml"/><Relationship Id="rId288" Type="http://schemas.openxmlformats.org/officeDocument/2006/relationships/slide" Target="slides/slide130.xml"/><Relationship Id="rId289" Type="http://schemas.openxmlformats.org/officeDocument/2006/relationships/slide" Target="slides/slide131.xml"/><Relationship Id="rId290" Type="http://schemas.openxmlformats.org/officeDocument/2006/relationships/slide" Target="slides/slide132.xml"/><Relationship Id="rId291" Type="http://schemas.openxmlformats.org/officeDocument/2006/relationships/slide" Target="slides/slide133.xml"/><Relationship Id="rId292" Type="http://schemas.openxmlformats.org/officeDocument/2006/relationships/slide" Target="slides/slide134.xml"/><Relationship Id="rId293" Type="http://schemas.openxmlformats.org/officeDocument/2006/relationships/slide" Target="slides/slide135.xml"/><Relationship Id="rId294" Type="http://schemas.openxmlformats.org/officeDocument/2006/relationships/slide" Target="slides/slide136.xml"/><Relationship Id="rId295" Type="http://schemas.openxmlformats.org/officeDocument/2006/relationships/slide" Target="slides/slide137.xml"/><Relationship Id="rId296" Type="http://schemas.openxmlformats.org/officeDocument/2006/relationships/slide" Target="slides/slide138.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297" Type="http://schemas.openxmlformats.org/officeDocument/2006/relationships/slide" Target="slides/slide139.xml"/><Relationship Id="rId298" Type="http://schemas.openxmlformats.org/officeDocument/2006/relationships/slide" Target="slides/slide140.xml"/><Relationship Id="rId299" Type="http://schemas.openxmlformats.org/officeDocument/2006/relationships/slide" Target="slides/slide141.xml"/><Relationship Id="rId140" Type="http://schemas.openxmlformats.org/officeDocument/2006/relationships/slideMaster" Target="slideMasters/slideMaster140.xml"/><Relationship Id="rId141" Type="http://schemas.openxmlformats.org/officeDocument/2006/relationships/slideMaster" Target="slideMasters/slideMaster141.xml"/><Relationship Id="rId142" Type="http://schemas.openxmlformats.org/officeDocument/2006/relationships/slideMaster" Target="slideMasters/slideMaster142.xml"/><Relationship Id="rId143" Type="http://schemas.openxmlformats.org/officeDocument/2006/relationships/slideMaster" Target="slideMasters/slideMaster143.xml"/><Relationship Id="rId144" Type="http://schemas.openxmlformats.org/officeDocument/2006/relationships/slideMaster" Target="slideMasters/slideMaster144.xml"/><Relationship Id="rId145" Type="http://schemas.openxmlformats.org/officeDocument/2006/relationships/slideMaster" Target="slideMasters/slideMaster145.xml"/><Relationship Id="rId146" Type="http://schemas.openxmlformats.org/officeDocument/2006/relationships/slideMaster" Target="slideMasters/slideMaster146.xml"/><Relationship Id="rId147" Type="http://schemas.openxmlformats.org/officeDocument/2006/relationships/slideMaster" Target="slideMasters/slideMaster147.xml"/><Relationship Id="rId148" Type="http://schemas.openxmlformats.org/officeDocument/2006/relationships/slideMaster" Target="slideMasters/slideMaster148.xml"/><Relationship Id="rId149" Type="http://schemas.openxmlformats.org/officeDocument/2006/relationships/slideMaster" Target="slideMasters/slideMaster149.xml"/><Relationship Id="rId230" Type="http://schemas.openxmlformats.org/officeDocument/2006/relationships/slide" Target="slides/slide72.xml"/><Relationship Id="rId231" Type="http://schemas.openxmlformats.org/officeDocument/2006/relationships/slide" Target="slides/slide73.xml"/><Relationship Id="rId232" Type="http://schemas.openxmlformats.org/officeDocument/2006/relationships/slide" Target="slides/slide74.xml"/><Relationship Id="rId233" Type="http://schemas.openxmlformats.org/officeDocument/2006/relationships/slide" Target="slides/slide75.xml"/><Relationship Id="rId234" Type="http://schemas.openxmlformats.org/officeDocument/2006/relationships/slide" Target="slides/slide76.xml"/><Relationship Id="rId235" Type="http://schemas.openxmlformats.org/officeDocument/2006/relationships/slide" Target="slides/slide77.xml"/><Relationship Id="rId236" Type="http://schemas.openxmlformats.org/officeDocument/2006/relationships/slide" Target="slides/slide78.xml"/><Relationship Id="rId237" Type="http://schemas.openxmlformats.org/officeDocument/2006/relationships/slide" Target="slides/slide79.xml"/><Relationship Id="rId238" Type="http://schemas.openxmlformats.org/officeDocument/2006/relationships/slide" Target="slides/slide80.xml"/><Relationship Id="rId239" Type="http://schemas.openxmlformats.org/officeDocument/2006/relationships/slide" Target="slides/slide81.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50" Type="http://schemas.openxmlformats.org/officeDocument/2006/relationships/slideMaster" Target="slideMasters/slideMaster150.xml"/><Relationship Id="rId151" Type="http://schemas.openxmlformats.org/officeDocument/2006/relationships/slideMaster" Target="slideMasters/slideMaster151.xml"/><Relationship Id="rId152" Type="http://schemas.openxmlformats.org/officeDocument/2006/relationships/slideMaster" Target="slideMasters/slideMaster152.xml"/><Relationship Id="rId153" Type="http://schemas.openxmlformats.org/officeDocument/2006/relationships/slideMaster" Target="slideMasters/slideMaster153.xml"/><Relationship Id="rId154" Type="http://schemas.openxmlformats.org/officeDocument/2006/relationships/slideMaster" Target="slideMasters/slideMaster154.xml"/><Relationship Id="rId155" Type="http://schemas.openxmlformats.org/officeDocument/2006/relationships/slideMaster" Target="slideMasters/slideMaster155.xml"/><Relationship Id="rId156" Type="http://schemas.openxmlformats.org/officeDocument/2006/relationships/slideMaster" Target="slideMasters/slideMaster156.xml"/><Relationship Id="rId157" Type="http://schemas.openxmlformats.org/officeDocument/2006/relationships/slideMaster" Target="slideMasters/slideMaster157.xml"/><Relationship Id="rId158" Type="http://schemas.openxmlformats.org/officeDocument/2006/relationships/slideMaster" Target="slideMasters/slideMaster158.xml"/><Relationship Id="rId159" Type="http://schemas.openxmlformats.org/officeDocument/2006/relationships/slide" Target="slides/slide1.xml"/><Relationship Id="rId240" Type="http://schemas.openxmlformats.org/officeDocument/2006/relationships/slide" Target="slides/slide82.xml"/><Relationship Id="rId241" Type="http://schemas.openxmlformats.org/officeDocument/2006/relationships/slide" Target="slides/slide83.xml"/><Relationship Id="rId242" Type="http://schemas.openxmlformats.org/officeDocument/2006/relationships/slide" Target="slides/slide84.xml"/><Relationship Id="rId243" Type="http://schemas.openxmlformats.org/officeDocument/2006/relationships/slide" Target="slides/slide85.xml"/><Relationship Id="rId244" Type="http://schemas.openxmlformats.org/officeDocument/2006/relationships/slide" Target="slides/slide86.xml"/><Relationship Id="rId245" Type="http://schemas.openxmlformats.org/officeDocument/2006/relationships/slide" Target="slides/slide87.xml"/><Relationship Id="rId246" Type="http://schemas.openxmlformats.org/officeDocument/2006/relationships/slide" Target="slides/slide88.xml"/><Relationship Id="rId247" Type="http://schemas.openxmlformats.org/officeDocument/2006/relationships/slide" Target="slides/slide89.xml"/><Relationship Id="rId248" Type="http://schemas.openxmlformats.org/officeDocument/2006/relationships/slide" Target="slides/slide90.xml"/><Relationship Id="rId249" Type="http://schemas.openxmlformats.org/officeDocument/2006/relationships/slide" Target="slides/slide91.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60" Type="http://schemas.openxmlformats.org/officeDocument/2006/relationships/slide" Target="slides/slide2.xml"/><Relationship Id="rId161" Type="http://schemas.openxmlformats.org/officeDocument/2006/relationships/slide" Target="slides/slide3.xml"/><Relationship Id="rId162" Type="http://schemas.openxmlformats.org/officeDocument/2006/relationships/slide" Target="slides/slide4.xml"/><Relationship Id="rId163" Type="http://schemas.openxmlformats.org/officeDocument/2006/relationships/slide" Target="slides/slide5.xml"/><Relationship Id="rId164" Type="http://schemas.openxmlformats.org/officeDocument/2006/relationships/slide" Target="slides/slide6.xml"/><Relationship Id="rId165" Type="http://schemas.openxmlformats.org/officeDocument/2006/relationships/slide" Target="slides/slide7.xml"/><Relationship Id="rId166" Type="http://schemas.openxmlformats.org/officeDocument/2006/relationships/slide" Target="slides/slide8.xml"/><Relationship Id="rId167" Type="http://schemas.openxmlformats.org/officeDocument/2006/relationships/slide" Target="slides/slide9.xml"/><Relationship Id="rId168" Type="http://schemas.openxmlformats.org/officeDocument/2006/relationships/slide" Target="slides/slide10.xml"/><Relationship Id="rId169" Type="http://schemas.openxmlformats.org/officeDocument/2006/relationships/slide" Target="slides/slide11.xml"/><Relationship Id="rId250" Type="http://schemas.openxmlformats.org/officeDocument/2006/relationships/slide" Target="slides/slide92.xml"/><Relationship Id="rId251" Type="http://schemas.openxmlformats.org/officeDocument/2006/relationships/slide" Target="slides/slide93.xml"/><Relationship Id="rId252" Type="http://schemas.openxmlformats.org/officeDocument/2006/relationships/slide" Target="slides/slide94.xml"/><Relationship Id="rId253" Type="http://schemas.openxmlformats.org/officeDocument/2006/relationships/slide" Target="slides/slide95.xml"/><Relationship Id="rId254" Type="http://schemas.openxmlformats.org/officeDocument/2006/relationships/slide" Target="slides/slide96.xml"/><Relationship Id="rId255" Type="http://schemas.openxmlformats.org/officeDocument/2006/relationships/slide" Target="slides/slide97.xml"/><Relationship Id="rId256" Type="http://schemas.openxmlformats.org/officeDocument/2006/relationships/slide" Target="slides/slide98.xml"/><Relationship Id="rId257" Type="http://schemas.openxmlformats.org/officeDocument/2006/relationships/slide" Target="slides/slide99.xml"/><Relationship Id="rId258" Type="http://schemas.openxmlformats.org/officeDocument/2006/relationships/slide" Target="slides/slide100.xml"/><Relationship Id="rId259" Type="http://schemas.openxmlformats.org/officeDocument/2006/relationships/slide" Target="slides/slide101.xml"/><Relationship Id="rId100" Type="http://schemas.openxmlformats.org/officeDocument/2006/relationships/slideMaster" Target="slideMasters/slideMaster100.xml"/><Relationship Id="rId101" Type="http://schemas.openxmlformats.org/officeDocument/2006/relationships/slideMaster" Target="slideMasters/slideMaster101.xml"/><Relationship Id="rId102" Type="http://schemas.openxmlformats.org/officeDocument/2006/relationships/slideMaster" Target="slideMasters/slideMaster102.xml"/><Relationship Id="rId103" Type="http://schemas.openxmlformats.org/officeDocument/2006/relationships/slideMaster" Target="slideMasters/slideMaster103.xml"/><Relationship Id="rId104" Type="http://schemas.openxmlformats.org/officeDocument/2006/relationships/slideMaster" Target="slideMasters/slideMaster104.xml"/><Relationship Id="rId105" Type="http://schemas.openxmlformats.org/officeDocument/2006/relationships/slideMaster" Target="slideMasters/slideMaster105.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16.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package" Target="../embeddings/Microsoft_Excel_Sheet6.xlsx"/></Relationships>
</file>

<file path=ppt/charts/_rels/chart17.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package" Target="../embeddings/Microsoft_Excel_Sheet7.xlsx"/><Relationship Id="rId3" Type="http://schemas.openxmlformats.org/officeDocument/2006/relationships/chartUserShapes" Target="../drawings/drawing1.xml"/></Relationships>
</file>

<file path=ppt/charts/_rels/chart18.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package" Target="../embeddings/Microsoft_Excel_Sheet8.xlsx"/><Relationship Id="rId3" Type="http://schemas.openxmlformats.org/officeDocument/2006/relationships/chartUserShapes" Target="../drawings/drawing2.xml"/></Relationships>
</file>

<file path=ppt/charts/_rels/chart19.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package" Target="../embeddings/Microsoft_Excel_Sheet9.xlsx"/><Relationship Id="rId3" Type="http://schemas.openxmlformats.org/officeDocument/2006/relationships/chartUserShapes" Target="../drawings/drawing3.xml"/></Relationships>
</file>

<file path=ppt/charts/_rels/chart2.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20.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package" Target="../embeddings/Microsoft_Excel_Sheet10.xlsx"/></Relationships>
</file>

<file path=ppt/charts/_rels/chart21.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package" Target="../embeddings/Microsoft_Excel_Sheet11.xlsx"/></Relationships>
</file>

<file path=ppt/charts/_rels/chart22.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package" Target="../embeddings/Microsoft_Excel_Sheet12.xlsx"/></Relationships>
</file>

<file path=ppt/charts/_rels/chart23.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AION\MDL\euk139\PAPERS\Published\STTRAM_and_Hybrid_Memory\sttdram\4ISPASS\results4ispass.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AION\MDL\euk139\PAPERS\Published\STTRAM_and_Hybrid_Memory\sttdram\4ISPASS\results4ispass.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vboxsrv\shared\ppts\pdl-retreat-talk\sheets\perf-energy.csv"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vboxsrv\shared\ppts\pdl-retreat-talk\sheets\s-curve.csv"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Sheet2.xlsx"/></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Sheet3.xlsx"/></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package" Target="../embeddings/Microsoft_Excel_Sheet4.xlsx"/></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package" Target="../embeddings/Microsoft_Excel_Sheet5.xlsx"/></Relationships>
</file>

<file path=ppt/charts/_rels/chart9.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639410542432196"/>
          <c:y val="0.0489832816770683"/>
          <c:w val="0.901336723534558"/>
          <c:h val="0.791147033611948"/>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errBars>
            <c:errBarType val="both"/>
            <c:errValType val="cust"/>
            <c:noEndCap val="0"/>
            <c:plus>
              <c:numRef>
                <c:f>Sheet1!$D$2:$D$4</c:f>
                <c:numCache>
                  <c:formatCode>General</c:formatCode>
                  <c:ptCount val="3"/>
                  <c:pt idx="0">
                    <c:v>0.2847</c:v>
                  </c:pt>
                  <c:pt idx="1">
                    <c:v>0.143</c:v>
                  </c:pt>
                  <c:pt idx="2">
                    <c:v>0.237</c:v>
                  </c:pt>
                </c:numCache>
              </c:numRef>
            </c:plus>
            <c:minus>
              <c:numRef>
                <c:f>Sheet1!$D$2:$D$4</c:f>
                <c:numCache>
                  <c:formatCode>General</c:formatCode>
                  <c:ptCount val="3"/>
                  <c:pt idx="0">
                    <c:v>0.2847</c:v>
                  </c:pt>
                  <c:pt idx="1">
                    <c:v>0.143</c:v>
                  </c:pt>
                  <c:pt idx="2">
                    <c:v>0.237</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c:v>
                </c:pt>
                <c:pt idx="2">
                  <c:v>0.247729149463254</c:v>
                </c:pt>
              </c:numCache>
            </c:numRef>
          </c:val>
        </c:ser>
        <c:dLbls>
          <c:showLegendKey val="0"/>
          <c:showVal val="0"/>
          <c:showCatName val="0"/>
          <c:showSerName val="0"/>
          <c:showPercent val="0"/>
          <c:showBubbleSize val="0"/>
        </c:dLbls>
        <c:gapWidth val="60"/>
        <c:overlap val="-24"/>
        <c:axId val="-2112142920"/>
        <c:axId val="-2114869048"/>
      </c:barChart>
      <c:catAx>
        <c:axId val="-21121429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2114869048"/>
        <c:crosses val="autoZero"/>
        <c:auto val="1"/>
        <c:lblAlgn val="ctr"/>
        <c:lblOffset val="100"/>
        <c:noMultiLvlLbl val="0"/>
      </c:catAx>
      <c:valAx>
        <c:axId val="-2114869048"/>
        <c:scaling>
          <c:orientation val="minMax"/>
          <c:min val="0.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layout/>
          <c:overlay val="0"/>
          <c:spPr>
            <a:noFill/>
            <a:ln>
              <a:noFill/>
            </a:ln>
            <a:effectLst/>
          </c:spPr>
        </c:title>
        <c:numFmt formatCode="General" sourceLinked="1"/>
        <c:majorTickMark val="none"/>
        <c:minorTickMark val="none"/>
        <c:tickLblPos val="nextTo"/>
        <c:crossAx val="-2112142920"/>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marker>
              <c:spPr>
                <a:solidFill>
                  <a:schemeClr val="tx1"/>
                </a:solidFill>
                <a:ln>
                  <a:solidFill>
                    <a:schemeClr val="accent3">
                      <a:lumMod val="75000"/>
                    </a:schemeClr>
                  </a:solidFill>
                </a:ln>
              </c:spPr>
            </c:marker>
            <c:bubble3D val="0"/>
          </c:dPt>
          <c:dPt>
            <c:idx val="4"/>
            <c:marker>
              <c:spPr>
                <a:solidFill>
                  <a:schemeClr val="tx1"/>
                </a:solidFill>
                <a:ln>
                  <a:noFill/>
                </a:ln>
              </c:spPr>
            </c:marker>
            <c:bubble3D val="0"/>
          </c:dPt>
          <c:xVal>
            <c:numRef>
              <c:f>'Trade-off'!$C$50:$C$54</c:f>
              <c:numCache>
                <c:formatCode>0.00</c:formatCode>
                <c:ptCount val="5"/>
                <c:pt idx="0">
                  <c:v>23.10725021132788</c:v>
                </c:pt>
                <c:pt idx="1">
                  <c:v>24.61776435004466</c:v>
                </c:pt>
                <c:pt idx="2">
                  <c:v>27.83117556055124</c:v>
                </c:pt>
                <c:pt idx="3">
                  <c:v>35.46159936378587</c:v>
                </c:pt>
                <c:pt idx="4" formatCode="General">
                  <c:v>52.5</c:v>
                </c:pt>
              </c:numCache>
            </c:numRef>
          </c:xVal>
          <c:yVal>
            <c:numRef>
              <c:f>'Trade-off'!$D$50:$D$54</c:f>
              <c:numCache>
                <c:formatCode>General</c:formatCode>
                <c:ptCount val="5"/>
                <c:pt idx="0">
                  <c:v>3.755102040816326</c:v>
                </c:pt>
                <c:pt idx="1">
                  <c:v>2.285714285714286</c:v>
                </c:pt>
                <c:pt idx="2">
                  <c:v>1.551020408163265</c:v>
                </c:pt>
                <c:pt idx="3">
                  <c:v>1.183673469387755</c:v>
                </c:pt>
                <c:pt idx="4">
                  <c:v>1.0</c:v>
                </c:pt>
              </c:numCache>
            </c:numRef>
          </c:yVal>
          <c:smooth val="1"/>
        </c:ser>
        <c:dLbls>
          <c:showLegendKey val="0"/>
          <c:showVal val="0"/>
          <c:showCatName val="0"/>
          <c:showSerName val="0"/>
          <c:showPercent val="0"/>
          <c:showBubbleSize val="0"/>
        </c:dLbls>
        <c:axId val="-2107203048"/>
        <c:axId val="-2085869416"/>
      </c:scatterChart>
      <c:valAx>
        <c:axId val="-2107203048"/>
        <c:scaling>
          <c:orientation val="minMax"/>
          <c:max val="70.0"/>
        </c:scaling>
        <c:delete val="0"/>
        <c:axPos val="b"/>
        <c:title>
          <c:tx>
            <c:rich>
              <a:bodyPr anchor="t" anchorCtr="0"/>
              <a:lstStyle/>
              <a:p>
                <a:pPr algn="r">
                  <a:defRPr sz="2800"/>
                </a:pPr>
                <a:r>
                  <a:rPr lang="en-US" sz="2800" smtClean="0"/>
                  <a:t>Latency (ns)</a:t>
                </a:r>
                <a:endParaRPr lang="en-US" sz="2800"/>
              </a:p>
            </c:rich>
          </c:tx>
          <c:layout/>
          <c:overlay val="0"/>
        </c:title>
        <c:numFmt formatCode="0" sourceLinked="0"/>
        <c:majorTickMark val="out"/>
        <c:minorTickMark val="none"/>
        <c:tickLblPos val="nextTo"/>
        <c:txPr>
          <a:bodyPr/>
          <a:lstStyle/>
          <a:p>
            <a:pPr>
              <a:defRPr sz="2400"/>
            </a:pPr>
            <a:endParaRPr lang="en-US"/>
          </a:p>
        </c:txPr>
        <c:crossAx val="-2085869416"/>
        <c:crosses val="autoZero"/>
        <c:crossBetween val="midCat"/>
        <c:majorUnit val="10.0"/>
      </c:valAx>
      <c:valAx>
        <c:axId val="-2085869416"/>
        <c:scaling>
          <c:orientation val="minMax"/>
        </c:scaling>
        <c:delete val="0"/>
        <c:axPos val="l"/>
        <c:majorGridlines/>
        <c:title>
          <c:tx>
            <c:rich>
              <a:bodyPr rot="-5400000" vert="horz"/>
              <a:lstStyle/>
              <a:p>
                <a:pPr>
                  <a:defRPr sz="2800"/>
                </a:pPr>
                <a:r>
                  <a:rPr lang="en-US" sz="2800" dirty="0" smtClean="0"/>
                  <a:t>Normalized</a:t>
                </a:r>
                <a:r>
                  <a:rPr lang="en-US" sz="2800" baseline="0" dirty="0" smtClean="0"/>
                  <a:t> DRAM Area</a:t>
                </a:r>
                <a:endParaRPr lang="en-US" sz="2800" dirty="0"/>
              </a:p>
            </c:rich>
          </c:tx>
          <c:layout/>
          <c:overlay val="0"/>
        </c:title>
        <c:numFmt formatCode="General" sourceLinked="1"/>
        <c:majorTickMark val="out"/>
        <c:minorTickMark val="none"/>
        <c:tickLblPos val="nextTo"/>
        <c:txPr>
          <a:bodyPr/>
          <a:lstStyle/>
          <a:p>
            <a:pPr>
              <a:defRPr sz="2400"/>
            </a:pPr>
            <a:endParaRPr lang="en-US"/>
          </a:p>
        </c:txPr>
        <c:crossAx val="-2107203048"/>
        <c:crosses val="autoZero"/>
        <c:crossBetween val="midCat"/>
        <c:majorUnit val="1.0"/>
      </c:valAx>
    </c:plotArea>
    <c:plotVisOnly val="1"/>
    <c:dispBlanksAs val="gap"/>
    <c:showDLblsOverMax val="0"/>
  </c:chart>
  <c:spPr>
    <a:ln>
      <a:no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79527559055"/>
          <c:y val="0.0897224210610037"/>
          <c:w val="0.642587790750294"/>
          <c:h val="0.71270381430327"/>
        </c:manualLayout>
      </c:layout>
      <c:barChart>
        <c:barDir val="col"/>
        <c:grouping val="clustered"/>
        <c:varyColors val="0"/>
        <c:ser>
          <c:idx val="0"/>
          <c:order val="0"/>
          <c:tx>
            <c:strRef>
              <c:f>Sheet2!$G$18</c:f>
              <c:strCache>
                <c:ptCount val="1"/>
                <c:pt idx="0">
                  <c:v>Normalized Power Consumption</c:v>
                </c:pt>
              </c:strCache>
            </c:strRef>
          </c:tx>
          <c:spPr>
            <a:solidFill>
              <a:srgbClr val="FF0000"/>
            </a:solidFill>
            <a:ln>
              <a:solidFill>
                <a:srgbClr val="FF0000"/>
              </a:solidFill>
            </a:ln>
          </c:spPr>
          <c:invertIfNegative val="0"/>
          <c:cat>
            <c:strRef>
              <c:f>Sheet2!$H$17:$J$17</c:f>
              <c:strCache>
                <c:ptCount val="3"/>
                <c:pt idx="0">
                  <c:v>commodity DRAM</c:v>
                </c:pt>
                <c:pt idx="1">
                  <c:v>near segment</c:v>
                </c:pt>
                <c:pt idx="2">
                  <c:v>far  segment</c:v>
                </c:pt>
              </c:strCache>
            </c:strRef>
          </c:cat>
          <c:val>
            <c:numRef>
              <c:f>Sheet2!$H$18:$J$18</c:f>
              <c:numCache>
                <c:formatCode>General</c:formatCode>
                <c:ptCount val="3"/>
                <c:pt idx="0">
                  <c:v>1.0</c:v>
                </c:pt>
                <c:pt idx="1">
                  <c:v>0.49</c:v>
                </c:pt>
                <c:pt idx="2">
                  <c:v>1.49</c:v>
                </c:pt>
              </c:numCache>
            </c:numRef>
          </c:val>
        </c:ser>
        <c:dLbls>
          <c:showLegendKey val="0"/>
          <c:showVal val="0"/>
          <c:showCatName val="0"/>
          <c:showSerName val="0"/>
          <c:showPercent val="0"/>
          <c:showBubbleSize val="0"/>
        </c:dLbls>
        <c:gapWidth val="50"/>
        <c:axId val="-2084795288"/>
        <c:axId val="-2084736152"/>
      </c:barChart>
      <c:catAx>
        <c:axId val="-2084795288"/>
        <c:scaling>
          <c:orientation val="minMax"/>
        </c:scaling>
        <c:delete val="1"/>
        <c:axPos val="b"/>
        <c:majorTickMark val="out"/>
        <c:minorTickMark val="none"/>
        <c:tickLblPos val="nextTo"/>
        <c:crossAx val="-2084736152"/>
        <c:crosses val="autoZero"/>
        <c:auto val="1"/>
        <c:lblAlgn val="ctr"/>
        <c:lblOffset val="100"/>
        <c:noMultiLvlLbl val="0"/>
      </c:catAx>
      <c:valAx>
        <c:axId val="-2084736152"/>
        <c:scaling>
          <c:orientation val="minMax"/>
          <c:max val="1.5"/>
          <c:min val="0.0"/>
        </c:scaling>
        <c:delete val="0"/>
        <c:axPos val="l"/>
        <c:majorGridlines/>
        <c:numFmt formatCode="0%" sourceLinked="0"/>
        <c:majorTickMark val="out"/>
        <c:minorTickMark val="none"/>
        <c:tickLblPos val="nextTo"/>
        <c:txPr>
          <a:bodyPr/>
          <a:lstStyle/>
          <a:p>
            <a:pPr>
              <a:defRPr sz="1600"/>
            </a:pPr>
            <a:endParaRPr lang="en-US"/>
          </a:p>
        </c:txPr>
        <c:crossAx val="-2084795288"/>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026638474133"/>
          <c:y val="0.0365644301934415"/>
          <c:w val="0.628219872688108"/>
          <c:h val="0.756087645113449"/>
        </c:manualLayout>
      </c:layout>
      <c:barChart>
        <c:barDir val="col"/>
        <c:grouping val="clustered"/>
        <c:varyColors val="0"/>
        <c:ser>
          <c:idx val="0"/>
          <c:order val="0"/>
          <c:tx>
            <c:strRef>
              <c:f>Sheet2!$B$18</c:f>
              <c:strCache>
                <c:ptCount val="1"/>
                <c:pt idx="0">
                  <c:v>Latency</c:v>
                </c:pt>
              </c:strCache>
            </c:strRef>
          </c:tx>
          <c:invertIfNegative val="0"/>
          <c:cat>
            <c:strRef>
              <c:f>Sheet2!$C$17:$E$17</c:f>
              <c:strCache>
                <c:ptCount val="3"/>
                <c:pt idx="0">
                  <c:v>commodity DRAM</c:v>
                </c:pt>
                <c:pt idx="1">
                  <c:v>near segment</c:v>
                </c:pt>
                <c:pt idx="2">
                  <c:v>far  segment</c:v>
                </c:pt>
              </c:strCache>
            </c:strRef>
          </c:cat>
          <c:val>
            <c:numRef>
              <c:f>Sheet2!$C$18:$E$18</c:f>
              <c:numCache>
                <c:formatCode>General</c:formatCode>
                <c:ptCount val="3"/>
                <c:pt idx="0">
                  <c:v>1.0</c:v>
                </c:pt>
                <c:pt idx="1">
                  <c:v>0.56</c:v>
                </c:pt>
                <c:pt idx="2">
                  <c:v>1.23</c:v>
                </c:pt>
              </c:numCache>
            </c:numRef>
          </c:val>
        </c:ser>
        <c:dLbls>
          <c:showLegendKey val="0"/>
          <c:showVal val="0"/>
          <c:showCatName val="0"/>
          <c:showSerName val="0"/>
          <c:showPercent val="0"/>
          <c:showBubbleSize val="0"/>
        </c:dLbls>
        <c:gapWidth val="50"/>
        <c:axId val="-2084663704"/>
        <c:axId val="-2084660760"/>
      </c:barChart>
      <c:catAx>
        <c:axId val="-2084663704"/>
        <c:scaling>
          <c:orientation val="minMax"/>
        </c:scaling>
        <c:delete val="1"/>
        <c:axPos val="b"/>
        <c:majorTickMark val="out"/>
        <c:minorTickMark val="none"/>
        <c:tickLblPos val="nextTo"/>
        <c:crossAx val="-2084660760"/>
        <c:crosses val="autoZero"/>
        <c:auto val="1"/>
        <c:lblAlgn val="ctr"/>
        <c:lblOffset val="100"/>
        <c:noMultiLvlLbl val="0"/>
      </c:catAx>
      <c:valAx>
        <c:axId val="-2084660760"/>
        <c:scaling>
          <c:orientation val="minMax"/>
          <c:max val="1.6"/>
          <c:min val="0.0"/>
        </c:scaling>
        <c:delete val="0"/>
        <c:axPos val="l"/>
        <c:majorGridlines/>
        <c:numFmt formatCode="0%" sourceLinked="0"/>
        <c:majorTickMark val="out"/>
        <c:minorTickMark val="none"/>
        <c:tickLblPos val="nextTo"/>
        <c:txPr>
          <a:bodyPr/>
          <a:lstStyle/>
          <a:p>
            <a:pPr>
              <a:defRPr sz="1800"/>
            </a:pPr>
            <a:endParaRPr lang="en-US"/>
          </a:p>
        </c:txPr>
        <c:crossAx val="-2084663704"/>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bubble3D val="0"/>
          </c:dPt>
          <c:dPt>
            <c:idx val="4"/>
            <c:bubble3D val="0"/>
          </c:dPt>
          <c:xVal>
            <c:numRef>
              <c:f>'Trade-off'!$C$50:$C$54</c:f>
              <c:numCache>
                <c:formatCode>0.00</c:formatCode>
                <c:ptCount val="5"/>
                <c:pt idx="0">
                  <c:v>23.10725021132788</c:v>
                </c:pt>
                <c:pt idx="1">
                  <c:v>24.61776435004466</c:v>
                </c:pt>
                <c:pt idx="2">
                  <c:v>27.83117556055124</c:v>
                </c:pt>
                <c:pt idx="3">
                  <c:v>35.46159936378587</c:v>
                </c:pt>
                <c:pt idx="4" formatCode="General">
                  <c:v>52.5</c:v>
                </c:pt>
              </c:numCache>
            </c:numRef>
          </c:xVal>
          <c:yVal>
            <c:numRef>
              <c:f>'Trade-off'!$D$50:$D$54</c:f>
              <c:numCache>
                <c:formatCode>General</c:formatCode>
                <c:ptCount val="5"/>
                <c:pt idx="0">
                  <c:v>3.755102040816326</c:v>
                </c:pt>
                <c:pt idx="1">
                  <c:v>2.285714285714286</c:v>
                </c:pt>
                <c:pt idx="2">
                  <c:v>1.551020408163265</c:v>
                </c:pt>
                <c:pt idx="3">
                  <c:v>1.183673469387755</c:v>
                </c:pt>
                <c:pt idx="4">
                  <c:v>1.0</c:v>
                </c:pt>
              </c:numCache>
            </c:numRef>
          </c:yVal>
          <c:smooth val="1"/>
        </c:ser>
        <c:dLbls>
          <c:showLegendKey val="0"/>
          <c:showVal val="0"/>
          <c:showCatName val="0"/>
          <c:showSerName val="0"/>
          <c:showPercent val="0"/>
          <c:showBubbleSize val="0"/>
        </c:dLbls>
        <c:axId val="-2083229928"/>
        <c:axId val="-2083231352"/>
      </c:scatterChart>
      <c:valAx>
        <c:axId val="-2083229928"/>
        <c:scaling>
          <c:orientation val="minMax"/>
          <c:max val="70.0"/>
        </c:scaling>
        <c:delete val="0"/>
        <c:axPos val="b"/>
        <c:title>
          <c:tx>
            <c:rich>
              <a:bodyPr anchor="t" anchorCtr="0"/>
              <a:lstStyle/>
              <a:p>
                <a:pPr algn="r">
                  <a:defRPr sz="2800"/>
                </a:pPr>
                <a:r>
                  <a:rPr lang="en-US" sz="2800" smtClean="0"/>
                  <a:t>Latency (ns)</a:t>
                </a:r>
                <a:endParaRPr lang="en-US" sz="2800"/>
              </a:p>
            </c:rich>
          </c:tx>
          <c:layout/>
          <c:overlay val="0"/>
        </c:title>
        <c:numFmt formatCode="0" sourceLinked="0"/>
        <c:majorTickMark val="out"/>
        <c:minorTickMark val="none"/>
        <c:tickLblPos val="nextTo"/>
        <c:txPr>
          <a:bodyPr/>
          <a:lstStyle/>
          <a:p>
            <a:pPr>
              <a:defRPr sz="2400"/>
            </a:pPr>
            <a:endParaRPr lang="en-US"/>
          </a:p>
        </c:txPr>
        <c:crossAx val="-2083231352"/>
        <c:crosses val="autoZero"/>
        <c:crossBetween val="midCat"/>
        <c:majorUnit val="10.0"/>
      </c:valAx>
      <c:valAx>
        <c:axId val="-2083231352"/>
        <c:scaling>
          <c:orientation val="minMax"/>
        </c:scaling>
        <c:delete val="0"/>
        <c:axPos val="l"/>
        <c:majorGridlines/>
        <c:title>
          <c:tx>
            <c:rich>
              <a:bodyPr rot="-5400000" vert="horz"/>
              <a:lstStyle/>
              <a:p>
                <a:pPr>
                  <a:defRPr sz="2800"/>
                </a:pPr>
                <a:r>
                  <a:rPr lang="en-US" sz="2800" dirty="0" smtClean="0"/>
                  <a:t>Normalized</a:t>
                </a:r>
                <a:r>
                  <a:rPr lang="en-US" sz="2800" baseline="0" dirty="0" smtClean="0"/>
                  <a:t> DRAM Area</a:t>
                </a:r>
                <a:endParaRPr lang="en-US" sz="2800" dirty="0"/>
              </a:p>
            </c:rich>
          </c:tx>
          <c:layout/>
          <c:overlay val="0"/>
        </c:title>
        <c:numFmt formatCode="General" sourceLinked="1"/>
        <c:majorTickMark val="out"/>
        <c:minorTickMark val="none"/>
        <c:tickLblPos val="nextTo"/>
        <c:txPr>
          <a:bodyPr/>
          <a:lstStyle/>
          <a:p>
            <a:pPr>
              <a:defRPr sz="2400"/>
            </a:pPr>
            <a:endParaRPr lang="en-US"/>
          </a:p>
        </c:txPr>
        <c:crossAx val="-2083229928"/>
        <c:crosses val="autoZero"/>
        <c:crossBetween val="midCat"/>
        <c:majorUnit val="1.0"/>
      </c:valAx>
    </c:plotArea>
    <c:plotVisOnly val="1"/>
    <c:dispBlanksAs val="gap"/>
    <c:showDLblsOverMax val="0"/>
  </c:chart>
  <c:spPr>
    <a:ln>
      <a:noFill/>
    </a:ln>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Sheet3!$C$2</c:f>
              <c:strCache>
                <c:ptCount val="1"/>
                <c:pt idx="0">
                  <c:v>Performance Improvement</c:v>
                </c:pt>
              </c:strCache>
            </c:strRef>
          </c:tx>
          <c:invertIfNegative val="0"/>
          <c:cat>
            <c:strRef>
              <c:f>Sheet3!$B$3:$B$5</c:f>
              <c:strCache>
                <c:ptCount val="3"/>
                <c:pt idx="0">
                  <c:v>1 (1-ch)</c:v>
                </c:pt>
                <c:pt idx="1">
                  <c:v>2 (2-ch)</c:v>
                </c:pt>
                <c:pt idx="2">
                  <c:v>4 (4-ch)</c:v>
                </c:pt>
              </c:strCache>
            </c:strRef>
          </c:cat>
          <c:val>
            <c:numRef>
              <c:f>Sheet3!$C$3:$C$5</c:f>
              <c:numCache>
                <c:formatCode>General</c:formatCode>
                <c:ptCount val="3"/>
                <c:pt idx="0">
                  <c:v>1.124</c:v>
                </c:pt>
                <c:pt idx="1">
                  <c:v>1.115</c:v>
                </c:pt>
                <c:pt idx="2">
                  <c:v>1.107</c:v>
                </c:pt>
              </c:numCache>
            </c:numRef>
          </c:val>
        </c:ser>
        <c:dLbls>
          <c:showLegendKey val="0"/>
          <c:showVal val="0"/>
          <c:showCatName val="0"/>
          <c:showSerName val="0"/>
          <c:showPercent val="0"/>
          <c:showBubbleSize val="0"/>
        </c:dLbls>
        <c:gapWidth val="150"/>
        <c:axId val="-2083288824"/>
        <c:axId val="-2083293656"/>
      </c:barChart>
      <c:catAx>
        <c:axId val="-2083288824"/>
        <c:scaling>
          <c:orientation val="minMax"/>
        </c:scaling>
        <c:delete val="0"/>
        <c:axPos val="b"/>
        <c:majorTickMark val="out"/>
        <c:minorTickMark val="none"/>
        <c:tickLblPos val="nextTo"/>
        <c:txPr>
          <a:bodyPr/>
          <a:lstStyle/>
          <a:p>
            <a:pPr>
              <a:defRPr sz="1800"/>
            </a:pPr>
            <a:endParaRPr lang="en-US"/>
          </a:p>
        </c:txPr>
        <c:crossAx val="-2083293656"/>
        <c:crosses val="autoZero"/>
        <c:auto val="1"/>
        <c:lblAlgn val="ctr"/>
        <c:lblOffset val="0"/>
        <c:noMultiLvlLbl val="0"/>
      </c:catAx>
      <c:valAx>
        <c:axId val="-2083293656"/>
        <c:scaling>
          <c:orientation val="minMax"/>
          <c:max val="1.2"/>
          <c:min val="0.0"/>
        </c:scaling>
        <c:delete val="0"/>
        <c:axPos val="l"/>
        <c:majorGridlines/>
        <c:numFmt formatCode="0%" sourceLinked="0"/>
        <c:majorTickMark val="out"/>
        <c:minorTickMark val="none"/>
        <c:tickLblPos val="nextTo"/>
        <c:txPr>
          <a:bodyPr/>
          <a:lstStyle/>
          <a:p>
            <a:pPr>
              <a:defRPr sz="1800"/>
            </a:pPr>
            <a:endParaRPr lang="en-US"/>
          </a:p>
        </c:txPr>
        <c:crossAx val="-2083288824"/>
        <c:crosses val="autoZero"/>
        <c:crossBetween val="between"/>
      </c:valAx>
    </c:plotArea>
    <c:plotVisOnly val="1"/>
    <c:dispBlanksAs val="gap"/>
    <c:showDLblsOverMax val="0"/>
  </c:chart>
  <c:spPr>
    <a:ln>
      <a:noFill/>
    </a:ln>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Sheet3!$C$7</c:f>
              <c:strCache>
                <c:ptCount val="1"/>
                <c:pt idx="0">
                  <c:v>Power Reduction</c:v>
                </c:pt>
              </c:strCache>
            </c:strRef>
          </c:tx>
          <c:spPr>
            <a:solidFill>
              <a:srgbClr val="FF0000"/>
            </a:solidFill>
          </c:spPr>
          <c:invertIfNegative val="0"/>
          <c:cat>
            <c:strRef>
              <c:f>Sheet3!$B$8:$B$10</c:f>
              <c:strCache>
                <c:ptCount val="3"/>
                <c:pt idx="0">
                  <c:v>1 (1-ch)</c:v>
                </c:pt>
                <c:pt idx="1">
                  <c:v>2 (2-ch)</c:v>
                </c:pt>
                <c:pt idx="2">
                  <c:v>4 (4-ch)</c:v>
                </c:pt>
              </c:strCache>
            </c:strRef>
          </c:cat>
          <c:val>
            <c:numRef>
              <c:f>Sheet3!$C$8:$C$10</c:f>
              <c:numCache>
                <c:formatCode>General</c:formatCode>
                <c:ptCount val="3"/>
                <c:pt idx="0">
                  <c:v>0.769</c:v>
                </c:pt>
                <c:pt idx="1">
                  <c:v>0.755</c:v>
                </c:pt>
                <c:pt idx="2">
                  <c:v>0.737</c:v>
                </c:pt>
              </c:numCache>
            </c:numRef>
          </c:val>
        </c:ser>
        <c:dLbls>
          <c:showLegendKey val="0"/>
          <c:showVal val="0"/>
          <c:showCatName val="0"/>
          <c:showSerName val="0"/>
          <c:showPercent val="0"/>
          <c:showBubbleSize val="0"/>
        </c:dLbls>
        <c:gapWidth val="150"/>
        <c:axId val="-2083317176"/>
        <c:axId val="-2083314136"/>
      </c:barChart>
      <c:catAx>
        <c:axId val="-2083317176"/>
        <c:scaling>
          <c:orientation val="minMax"/>
        </c:scaling>
        <c:delete val="0"/>
        <c:axPos val="b"/>
        <c:majorTickMark val="out"/>
        <c:minorTickMark val="none"/>
        <c:tickLblPos val="nextTo"/>
        <c:txPr>
          <a:bodyPr/>
          <a:lstStyle/>
          <a:p>
            <a:pPr>
              <a:defRPr sz="1800"/>
            </a:pPr>
            <a:endParaRPr lang="en-US"/>
          </a:p>
        </c:txPr>
        <c:crossAx val="-2083314136"/>
        <c:crosses val="autoZero"/>
        <c:auto val="1"/>
        <c:lblAlgn val="ctr"/>
        <c:lblOffset val="0"/>
        <c:noMultiLvlLbl val="0"/>
      </c:catAx>
      <c:valAx>
        <c:axId val="-2083314136"/>
        <c:scaling>
          <c:orientation val="minMax"/>
          <c:max val="1.2"/>
          <c:min val="0.0"/>
        </c:scaling>
        <c:delete val="0"/>
        <c:axPos val="l"/>
        <c:majorGridlines/>
        <c:numFmt formatCode="0%" sourceLinked="0"/>
        <c:majorTickMark val="out"/>
        <c:minorTickMark val="none"/>
        <c:tickLblPos val="nextTo"/>
        <c:txPr>
          <a:bodyPr/>
          <a:lstStyle/>
          <a:p>
            <a:pPr>
              <a:defRPr sz="1800"/>
            </a:pPr>
            <a:endParaRPr lang="en-US"/>
          </a:p>
        </c:txPr>
        <c:crossAx val="-2083317176"/>
        <c:crosses val="autoZero"/>
        <c:crossBetween val="between"/>
      </c:valAx>
    </c:plotArea>
    <c:plotVisOnly val="1"/>
    <c:dispBlanksAs val="gap"/>
    <c:showDLblsOverMax val="0"/>
  </c:chart>
  <c:spPr>
    <a:ln>
      <a:noFill/>
    </a:ln>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0"/>
            <c:invertIfNegative val="0"/>
            <c:bubble3D val="0"/>
            <c:spPr>
              <a:noFill/>
              <a:ln>
                <a:noFill/>
              </a:ln>
              <a:effectLst/>
            </c:spPr>
          </c:dPt>
          <c:dPt>
            <c:idx val="11"/>
            <c:invertIfNegative val="0"/>
            <c:bubble3D val="0"/>
            <c:spPr>
              <a:noFill/>
              <a:ln>
                <a:noFill/>
              </a:ln>
              <a:effectLst/>
            </c:spPr>
          </c:dPt>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87453240"/>
        <c:axId val="-2087454664"/>
      </c:barChart>
      <c:catAx>
        <c:axId val="-2087453240"/>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87454664"/>
        <c:crosses val="autoZero"/>
        <c:auto val="1"/>
        <c:lblAlgn val="ctr"/>
        <c:lblOffset val="100"/>
        <c:noMultiLvlLbl val="0"/>
      </c:catAx>
      <c:valAx>
        <c:axId val="-208745466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87453240"/>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81889816"/>
        <c:axId val="-2081886184"/>
      </c:barChart>
      <c:catAx>
        <c:axId val="-20818898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81886184"/>
        <c:crosses val="autoZero"/>
        <c:auto val="1"/>
        <c:lblAlgn val="ctr"/>
        <c:lblOffset val="100"/>
        <c:noMultiLvlLbl val="0"/>
      </c:catAx>
      <c:valAx>
        <c:axId val="-20818861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81889816"/>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108663752"/>
        <c:axId val="-2108660792"/>
      </c:barChart>
      <c:catAx>
        <c:axId val="-2108663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108660792"/>
        <c:crosses val="autoZero"/>
        <c:auto val="1"/>
        <c:lblAlgn val="ctr"/>
        <c:lblOffset val="100"/>
        <c:noMultiLvlLbl val="0"/>
      </c:catAx>
      <c:valAx>
        <c:axId val="-2108660792"/>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108663752"/>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108649880"/>
        <c:axId val="-2108646248"/>
      </c:barChart>
      <c:catAx>
        <c:axId val="-2108649880"/>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108646248"/>
        <c:crosses val="autoZero"/>
        <c:auto val="1"/>
        <c:lblAlgn val="ctr"/>
        <c:lblOffset val="100"/>
        <c:noMultiLvlLbl val="0"/>
      </c:catAx>
      <c:valAx>
        <c:axId val="-2108646248"/>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108649880"/>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0.0422949214681498"/>
          <c:w val="0.812485267171792"/>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1.0</c:v>
                </c:pt>
                <c:pt idx="1">
                  <c:v>1.0</c:v>
                </c:pt>
              </c:numCache>
            </c:numRef>
          </c:val>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0.0885826771653543</c:v>
                </c:pt>
                <c:pt idx="1">
                  <c:v>0.0134486900255947</c:v>
                </c:pt>
              </c:numCache>
            </c:numRef>
          </c:val>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c:v>
                </c:pt>
                <c:pt idx="1">
                  <c:v>0.311830651836331</c:v>
                </c:pt>
              </c:numCache>
            </c:numRef>
          </c:val>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1.01476377952756</c:v>
                </c:pt>
                <c:pt idx="1">
                  <c:v>0.678499123939099</c:v>
                </c:pt>
              </c:numCache>
            </c:numRef>
          </c:val>
        </c:ser>
        <c:dLbls>
          <c:showLegendKey val="0"/>
          <c:showVal val="0"/>
          <c:showCatName val="0"/>
          <c:showSerName val="0"/>
          <c:showPercent val="0"/>
          <c:showBubbleSize val="0"/>
        </c:dLbls>
        <c:gapWidth val="150"/>
        <c:axId val="-2113150744"/>
        <c:axId val="-2113147624"/>
      </c:barChart>
      <c:catAx>
        <c:axId val="-2113150744"/>
        <c:scaling>
          <c:orientation val="minMax"/>
        </c:scaling>
        <c:delete val="0"/>
        <c:axPos val="b"/>
        <c:majorTickMark val="out"/>
        <c:minorTickMark val="none"/>
        <c:tickLblPos val="nextTo"/>
        <c:txPr>
          <a:bodyPr/>
          <a:lstStyle/>
          <a:p>
            <a:pPr>
              <a:defRPr sz="2400"/>
            </a:pPr>
            <a:endParaRPr lang="en-US"/>
          </a:p>
        </c:txPr>
        <c:crossAx val="-2113147624"/>
        <c:crosses val="autoZero"/>
        <c:auto val="1"/>
        <c:lblAlgn val="ctr"/>
        <c:lblOffset val="100"/>
        <c:noMultiLvlLbl val="0"/>
      </c:catAx>
      <c:valAx>
        <c:axId val="-2113147624"/>
        <c:scaling>
          <c:orientation val="minMax"/>
        </c:scaling>
        <c:delete val="0"/>
        <c:axPos val="l"/>
        <c:majorGridlines/>
        <c:title>
          <c:tx>
            <c:rich>
              <a:bodyPr rot="-5400000" vert="horz"/>
              <a:lstStyle/>
              <a:p>
                <a:pPr>
                  <a:defRPr/>
                </a:pPr>
                <a:r>
                  <a:rPr lang="en-US" sz="2400" dirty="0" smtClean="0"/>
                  <a:t>Normalized</a:t>
                </a:r>
                <a:r>
                  <a:rPr lang="en-US" sz="2400" baseline="0" dirty="0" smtClean="0"/>
                  <a:t> Savings</a:t>
                </a:r>
                <a:endParaRPr lang="en-US" sz="2400" dirty="0"/>
              </a:p>
            </c:rich>
          </c:tx>
          <c:layout/>
          <c:overlay val="0"/>
        </c:title>
        <c:numFmt formatCode="General" sourceLinked="1"/>
        <c:majorTickMark val="out"/>
        <c:minorTickMark val="none"/>
        <c:tickLblPos val="nextTo"/>
        <c:txPr>
          <a:bodyPr/>
          <a:lstStyle/>
          <a:p>
            <a:pPr>
              <a:defRPr sz="1800"/>
            </a:pPr>
            <a:endParaRPr lang="en-US"/>
          </a:p>
        </c:txPr>
        <c:crossAx val="-2113150744"/>
        <c:crosses val="autoZero"/>
        <c:crossBetween val="between"/>
      </c:valAx>
    </c:plotArea>
    <c:legend>
      <c:legendPos val="r"/>
      <c:layout>
        <c:manualLayout>
          <c:xMode val="edge"/>
          <c:yMode val="edge"/>
          <c:x val="0.283318352894567"/>
          <c:y val="0.00220680748239803"/>
          <c:w val="0.667939508740653"/>
          <c:h val="0.14108903053784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dPt>
          <c:dPt>
            <c:idx val="11"/>
            <c:invertIfNegative val="0"/>
            <c:bubble3D val="0"/>
            <c:spPr>
              <a:noFill/>
              <a:ln>
                <a:noFill/>
              </a:ln>
              <a:effectLst/>
            </c:spPr>
          </c:dPt>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80851656"/>
        <c:axId val="-2080848024"/>
      </c:barChart>
      <c:catAx>
        <c:axId val="-208085165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80848024"/>
        <c:crosses val="autoZero"/>
        <c:auto val="1"/>
        <c:lblAlgn val="ctr"/>
        <c:lblOffset val="100"/>
        <c:noMultiLvlLbl val="0"/>
      </c:catAx>
      <c:valAx>
        <c:axId val="-208084802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80851656"/>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80804168"/>
        <c:axId val="-2080800536"/>
      </c:barChart>
      <c:catAx>
        <c:axId val="-208080416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80800536"/>
        <c:crosses val="autoZero"/>
        <c:auto val="1"/>
        <c:lblAlgn val="ctr"/>
        <c:lblOffset val="100"/>
        <c:noMultiLvlLbl val="0"/>
      </c:catAx>
      <c:valAx>
        <c:axId val="-208080053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80804168"/>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80747384"/>
        <c:axId val="-2080743784"/>
      </c:barChart>
      <c:catAx>
        <c:axId val="-2080747384"/>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80743784"/>
        <c:crosses val="autoZero"/>
        <c:auto val="1"/>
        <c:lblAlgn val="ctr"/>
        <c:lblOffset val="100"/>
        <c:noMultiLvlLbl val="0"/>
      </c:catAx>
      <c:valAx>
        <c:axId val="-20807437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80747384"/>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(Sheet1!$F$27,Sheet1!$F$47,Sheet1!$F$97)</c:f>
              <c:numCache>
                <c:formatCode>General</c:formatCode>
                <c:ptCount val="3"/>
                <c:pt idx="0">
                  <c:v>1.0</c:v>
                </c:pt>
                <c:pt idx="1">
                  <c:v>1.0</c:v>
                </c:pt>
                <c:pt idx="2">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(Sheet1!$F$28,Sheet1!$F$48,Sheet1!$F$98)</c:f>
              <c:numCache>
                <c:formatCode>General</c:formatCode>
                <c:ptCount val="3"/>
                <c:pt idx="0">
                  <c:v>1.31083660882258</c:v>
                </c:pt>
                <c:pt idx="1">
                  <c:v>0.81719489482245</c:v>
                </c:pt>
                <c:pt idx="2">
                  <c:v>0.465423705640499</c:v>
                </c:pt>
              </c:numCache>
            </c:numRef>
          </c:val>
        </c:ser>
        <c:ser>
          <c:idx val="1"/>
          <c:order val="2"/>
          <c:tx>
            <c:strRef>
              <c:f>Sheet1!$G$21</c:f>
              <c:strCache>
                <c:ptCount val="1"/>
                <c:pt idx="0">
                  <c:v>16GB DRAM</c:v>
                </c:pt>
              </c:strCache>
            </c:strRef>
          </c:tx>
          <c:spPr>
            <a:solidFill>
              <a:srgbClr val="FFC00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(Sheet1!$F$29,Sheet1!$F$49,Sheet1!$F$99)</c:f>
              <c:numCache>
                <c:formatCode>General</c:formatCode>
                <c:ptCount val="3"/>
                <c:pt idx="0">
                  <c:v>1.8423460201957</c:v>
                </c:pt>
                <c:pt idx="1">
                  <c:v>0.569207907349579</c:v>
                </c:pt>
                <c:pt idx="2">
                  <c:v>0.443071661584369</c:v>
                </c:pt>
              </c:numCache>
            </c:numRef>
          </c:val>
        </c:ser>
        <c:dLbls>
          <c:showLegendKey val="0"/>
          <c:showVal val="0"/>
          <c:showCatName val="0"/>
          <c:showSerName val="0"/>
          <c:showPercent val="0"/>
          <c:showBubbleSize val="0"/>
        </c:dLbls>
        <c:gapWidth val="150"/>
        <c:axId val="-2080534712"/>
        <c:axId val="-2080496648"/>
      </c:barChart>
      <c:catAx>
        <c:axId val="-2080534712"/>
        <c:scaling>
          <c:orientation val="minMax"/>
        </c:scaling>
        <c:delete val="0"/>
        <c:axPos val="b"/>
        <c:title>
          <c:tx>
            <c:rich>
              <a:bodyPr/>
              <a:lstStyle/>
              <a:p>
                <a:pPr>
                  <a:defRPr/>
                </a:pPr>
                <a:r>
                  <a:rPr lang="en-US"/>
                  <a:t>Normalized Metric</a:t>
                </a:r>
              </a:p>
            </c:rich>
          </c:tx>
          <c:layout/>
          <c:overlay val="0"/>
        </c:title>
        <c:majorTickMark val="none"/>
        <c:minorTickMark val="none"/>
        <c:tickLblPos val="nextTo"/>
        <c:crossAx val="-2080496648"/>
        <c:crosses val="autoZero"/>
        <c:auto val="1"/>
        <c:lblAlgn val="ctr"/>
        <c:lblOffset val="100"/>
        <c:noMultiLvlLbl val="0"/>
      </c:catAx>
      <c:valAx>
        <c:axId val="-2080496648"/>
        <c:scaling>
          <c:orientation val="minMax"/>
        </c:scaling>
        <c:delete val="0"/>
        <c:axPos val="l"/>
        <c:majorGridlines/>
        <c:numFmt formatCode="General" sourceLinked="1"/>
        <c:majorTickMark val="out"/>
        <c:minorTickMark val="none"/>
        <c:tickLblPos val="nextTo"/>
        <c:crossAx val="-2080534712"/>
        <c:crosses val="autoZero"/>
        <c:crossBetween val="between"/>
      </c:valAx>
      <c:spPr>
        <a:noFill/>
        <a:ln w="25400">
          <a:noFill/>
        </a:ln>
      </c:spPr>
    </c:plotArea>
    <c:legend>
      <c:legendPos val="t"/>
      <c:layout/>
      <c:overlay val="0"/>
    </c:legend>
    <c:plotVisOnly val="1"/>
    <c:dispBlanksAs val="gap"/>
    <c:showDLblsOverMax val="0"/>
  </c:chart>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Sheet1!$E$9</c:f>
              <c:strCache>
                <c:ptCount val="1"/>
                <c:pt idx="0">
                  <c:v>Avg</c:v>
                </c:pt>
              </c:strCache>
            </c:strRef>
          </c:cat>
          <c:val>
            <c:numRef>
              <c:f>Sheet1!$F$27</c:f>
              <c:numCache>
                <c:formatCode>General</c:formatCode>
                <c:ptCount val="1"/>
                <c:pt idx="0">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Sheet1!$E$9</c:f>
              <c:strCache>
                <c:ptCount val="1"/>
                <c:pt idx="0">
                  <c:v>Avg</c:v>
                </c:pt>
              </c:strCache>
            </c:strRef>
          </c:cat>
          <c:val>
            <c:numRef>
              <c:f>Sheet1!$F$28</c:f>
              <c:numCache>
                <c:formatCode>General</c:formatCode>
                <c:ptCount val="1"/>
                <c:pt idx="0">
                  <c:v>1.31083660882258</c:v>
                </c:pt>
              </c:numCache>
            </c:numRef>
          </c:val>
        </c:ser>
        <c:ser>
          <c:idx val="1"/>
          <c:order val="2"/>
          <c:tx>
            <c:strRef>
              <c:f>Sheet1!$G$21</c:f>
              <c:strCache>
                <c:ptCount val="1"/>
                <c:pt idx="0">
                  <c:v>16GB DRAM</c:v>
                </c:pt>
              </c:strCache>
            </c:strRef>
          </c:tx>
          <c:spPr>
            <a:solidFill>
              <a:srgbClr val="0070C0"/>
            </a:solidFill>
            <a:ln>
              <a:solidFill>
                <a:schemeClr val="tx1"/>
              </a:solidFill>
            </a:ln>
          </c:spPr>
          <c:invertIfNegative val="0"/>
          <c:dPt>
            <c:idx val="0"/>
            <c:invertIfNegative val="0"/>
            <c:bubble3D val="0"/>
            <c:spPr>
              <a:solidFill>
                <a:srgbClr val="FFC000"/>
              </a:solidFill>
              <a:ln>
                <a:solidFill>
                  <a:schemeClr val="tx1"/>
                </a:solidFill>
              </a:ln>
            </c:spPr>
          </c:dPt>
          <c:cat>
            <c:strRef>
              <c:f>Sheet1!$E$9</c:f>
              <c:strCache>
                <c:ptCount val="1"/>
                <c:pt idx="0">
                  <c:v>Avg</c:v>
                </c:pt>
              </c:strCache>
            </c:strRef>
          </c:cat>
          <c:val>
            <c:numRef>
              <c:f>Sheet1!$F$29</c:f>
              <c:numCache>
                <c:formatCode>General</c:formatCode>
                <c:ptCount val="1"/>
                <c:pt idx="0">
                  <c:v>1.8423460201957</c:v>
                </c:pt>
              </c:numCache>
            </c:numRef>
          </c:val>
        </c:ser>
        <c:dLbls>
          <c:showLegendKey val="0"/>
          <c:showVal val="0"/>
          <c:showCatName val="0"/>
          <c:showSerName val="0"/>
          <c:showPercent val="0"/>
          <c:showBubbleSize val="0"/>
        </c:dLbls>
        <c:gapWidth val="150"/>
        <c:axId val="-2081680632"/>
        <c:axId val="-2081571592"/>
      </c:barChart>
      <c:catAx>
        <c:axId val="-2081680632"/>
        <c:scaling>
          <c:orientation val="minMax"/>
        </c:scaling>
        <c:delete val="1"/>
        <c:axPos val="b"/>
        <c:majorTickMark val="none"/>
        <c:minorTickMark val="none"/>
        <c:tickLblPos val="nextTo"/>
        <c:crossAx val="-2081571592"/>
        <c:crosses val="autoZero"/>
        <c:auto val="1"/>
        <c:lblAlgn val="ctr"/>
        <c:lblOffset val="100"/>
        <c:noMultiLvlLbl val="0"/>
      </c:catAx>
      <c:valAx>
        <c:axId val="-2081571592"/>
        <c:scaling>
          <c:orientation val="minMax"/>
        </c:scaling>
        <c:delete val="0"/>
        <c:axPos val="l"/>
        <c:majorGridlines/>
        <c:title>
          <c:tx>
            <c:rich>
              <a:bodyPr/>
              <a:lstStyle/>
              <a:p>
                <a:pPr>
                  <a:defRPr b="1"/>
                </a:pPr>
                <a:r>
                  <a:rPr lang="en-US" b="1"/>
                  <a:t>Normalized Weighted Speedup</a:t>
                </a:r>
              </a:p>
            </c:rich>
          </c:tx>
          <c:layout/>
          <c:overlay val="0"/>
        </c:title>
        <c:numFmt formatCode="General" sourceLinked="1"/>
        <c:majorTickMark val="out"/>
        <c:minorTickMark val="none"/>
        <c:tickLblPos val="nextTo"/>
        <c:crossAx val="-2081680632"/>
        <c:crosses val="autoZero"/>
        <c:crossBetween val="between"/>
      </c:valAx>
    </c:plotArea>
    <c:plotVisOnly val="1"/>
    <c:dispBlanksAs val="gap"/>
    <c:showDLblsOverMax val="0"/>
  </c:chart>
  <c:spPr>
    <a:solidFill>
      <a:schemeClr val="bg1"/>
    </a:solidFill>
  </c:spPr>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Sheet1!$E$9</c:f>
              <c:strCache>
                <c:ptCount val="1"/>
                <c:pt idx="0">
                  <c:v>Avg</c:v>
                </c:pt>
              </c:strCache>
            </c:strRef>
          </c:cat>
          <c:val>
            <c:numRef>
              <c:f>Sheet1!$F$47</c:f>
              <c:numCache>
                <c:formatCode>General</c:formatCode>
                <c:ptCount val="1"/>
                <c:pt idx="0">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Sheet1!$E$9</c:f>
              <c:strCache>
                <c:ptCount val="1"/>
                <c:pt idx="0">
                  <c:v>Avg</c:v>
                </c:pt>
              </c:strCache>
            </c:strRef>
          </c:cat>
          <c:val>
            <c:numRef>
              <c:f>Sheet1!$F$48</c:f>
              <c:numCache>
                <c:formatCode>General</c:formatCode>
                <c:ptCount val="1"/>
                <c:pt idx="0">
                  <c:v>0.81719489482245</c:v>
                </c:pt>
              </c:numCache>
            </c:numRef>
          </c:val>
        </c:ser>
        <c:ser>
          <c:idx val="1"/>
          <c:order val="2"/>
          <c:tx>
            <c:strRef>
              <c:f>Sheet1!$G$21</c:f>
              <c:strCache>
                <c:ptCount val="1"/>
                <c:pt idx="0">
                  <c:v>16GB DRAM</c:v>
                </c:pt>
              </c:strCache>
            </c:strRef>
          </c:tx>
          <c:spPr>
            <a:solidFill>
              <a:srgbClr val="FFC000"/>
            </a:solidFill>
            <a:ln>
              <a:solidFill>
                <a:schemeClr val="tx1"/>
              </a:solidFill>
            </a:ln>
          </c:spPr>
          <c:invertIfNegative val="0"/>
          <c:cat>
            <c:strRef>
              <c:f>Sheet1!$E$9</c:f>
              <c:strCache>
                <c:ptCount val="1"/>
                <c:pt idx="0">
                  <c:v>Avg</c:v>
                </c:pt>
              </c:strCache>
            </c:strRef>
          </c:cat>
          <c:val>
            <c:numRef>
              <c:f>Sheet1!$F$49</c:f>
              <c:numCache>
                <c:formatCode>General</c:formatCode>
                <c:ptCount val="1"/>
                <c:pt idx="0">
                  <c:v>0.569207907349579</c:v>
                </c:pt>
              </c:numCache>
            </c:numRef>
          </c:val>
        </c:ser>
        <c:dLbls>
          <c:showLegendKey val="0"/>
          <c:showVal val="0"/>
          <c:showCatName val="0"/>
          <c:showSerName val="0"/>
          <c:showPercent val="0"/>
          <c:showBubbleSize val="0"/>
        </c:dLbls>
        <c:gapWidth val="150"/>
        <c:axId val="-2084139544"/>
        <c:axId val="-2084056280"/>
      </c:barChart>
      <c:catAx>
        <c:axId val="-2084139544"/>
        <c:scaling>
          <c:orientation val="minMax"/>
        </c:scaling>
        <c:delete val="1"/>
        <c:axPos val="b"/>
        <c:majorTickMark val="none"/>
        <c:minorTickMark val="none"/>
        <c:tickLblPos val="nextTo"/>
        <c:crossAx val="-2084056280"/>
        <c:crosses val="autoZero"/>
        <c:auto val="1"/>
        <c:lblAlgn val="ctr"/>
        <c:lblOffset val="100"/>
        <c:noMultiLvlLbl val="0"/>
      </c:catAx>
      <c:valAx>
        <c:axId val="-2084056280"/>
        <c:scaling>
          <c:orientation val="minMax"/>
        </c:scaling>
        <c:delete val="0"/>
        <c:axPos val="l"/>
        <c:majorGridlines/>
        <c:title>
          <c:tx>
            <c:rich>
              <a:bodyPr/>
              <a:lstStyle/>
              <a:p>
                <a:pPr>
                  <a:defRPr b="1"/>
                </a:pPr>
                <a:r>
                  <a:rPr lang="en-US" b="1" dirty="0"/>
                  <a:t>Normalized </a:t>
                </a:r>
                <a:r>
                  <a:rPr lang="en-US" b="1" dirty="0" smtClean="0"/>
                  <a:t>Max. </a:t>
                </a:r>
                <a:r>
                  <a:rPr lang="en-US" b="1" dirty="0"/>
                  <a:t>Slowdown</a:t>
                </a:r>
              </a:p>
            </c:rich>
          </c:tx>
          <c:layout/>
          <c:overlay val="0"/>
        </c:title>
        <c:numFmt formatCode="General" sourceLinked="1"/>
        <c:majorTickMark val="out"/>
        <c:minorTickMark val="none"/>
        <c:tickLblPos val="nextTo"/>
        <c:crossAx val="-2084139544"/>
        <c:crosses val="autoZero"/>
        <c:crossBetween val="between"/>
      </c:valAx>
    </c:plotArea>
    <c:plotVisOnly val="1"/>
    <c:dispBlanksAs val="gap"/>
    <c:showDLblsOverMax val="0"/>
  </c:chart>
  <c:spPr>
    <a:solidFill>
      <a:schemeClr val="bg1"/>
    </a:solidFill>
  </c:spPr>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autoTitleDeleted val="1"/>
    <c:plotArea>
      <c:layout>
        <c:manualLayout>
          <c:layoutTarget val="inner"/>
          <c:xMode val="edge"/>
          <c:yMode val="edge"/>
          <c:x val="0.196799687922272"/>
          <c:y val="0.134182129085658"/>
          <c:w val="0.772958040525943"/>
          <c:h val="0.572258160755767"/>
        </c:manualLayout>
      </c:layout>
      <c:barChart>
        <c:barDir val="col"/>
        <c:grouping val="clustered"/>
        <c:varyColors val="0"/>
        <c:ser>
          <c:idx val="1"/>
          <c:order val="0"/>
          <c:tx>
            <c:v>STT-RAM (base)</c:v>
          </c:tx>
          <c:invertIfNegative val="0"/>
          <c:val>
            <c:numRef>
              <c:f>DATA3!$AE$254:$AE$265</c:f>
              <c:numCache>
                <c:formatCode>0%</c:formatCode>
                <c:ptCount val="12"/>
                <c:pt idx="0">
                  <c:v>0.955735103004788</c:v>
                </c:pt>
                <c:pt idx="1">
                  <c:v>0.91812375170456</c:v>
                </c:pt>
                <c:pt idx="2">
                  <c:v>0.934346948873282</c:v>
                </c:pt>
                <c:pt idx="3">
                  <c:v>0.955791847209529</c:v>
                </c:pt>
                <c:pt idx="4">
                  <c:v>0.957383869299522</c:v>
                </c:pt>
                <c:pt idx="5">
                  <c:v>0.920833921090981</c:v>
                </c:pt>
                <c:pt idx="6">
                  <c:v>0.954044207803924</c:v>
                </c:pt>
                <c:pt idx="7">
                  <c:v>0.930193168435743</c:v>
                </c:pt>
                <c:pt idx="8">
                  <c:v>0.954133461057936</c:v>
                </c:pt>
                <c:pt idx="9">
                  <c:v>0.945068867250995</c:v>
                </c:pt>
                <c:pt idx="10">
                  <c:v>0.921034999102877</c:v>
                </c:pt>
                <c:pt idx="11">
                  <c:v>0.940608194984922</c:v>
                </c:pt>
              </c:numCache>
            </c:numRef>
          </c:val>
        </c:ser>
        <c:ser>
          <c:idx val="0"/>
          <c:order val="1"/>
          <c:tx>
            <c:v>STT-RAM (opt)</c:v>
          </c:tx>
          <c:invertIfNegative val="0"/>
          <c:cat>
            <c:strRef>
              <c:f>DATA3!$B$272:$B$283</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DATA3!$AE$272:$AE$283</c:f>
              <c:numCache>
                <c:formatCode>0%</c:formatCode>
                <c:ptCount val="12"/>
                <c:pt idx="0">
                  <c:v>0.96014015490016</c:v>
                </c:pt>
                <c:pt idx="1">
                  <c:v>0.914526536881981</c:v>
                </c:pt>
                <c:pt idx="2">
                  <c:v>0.944297717493359</c:v>
                </c:pt>
                <c:pt idx="3">
                  <c:v>0.956316404121815</c:v>
                </c:pt>
                <c:pt idx="4">
                  <c:v>0.959512807264697</c:v>
                </c:pt>
                <c:pt idx="5">
                  <c:v>0.920918636758808</c:v>
                </c:pt>
                <c:pt idx="6">
                  <c:v>0.959476493019427</c:v>
                </c:pt>
                <c:pt idx="7">
                  <c:v>0.935640973444873</c:v>
                </c:pt>
                <c:pt idx="8">
                  <c:v>0.960028948504045</c:v>
                </c:pt>
                <c:pt idx="9">
                  <c:v>0.945741474428232</c:v>
                </c:pt>
                <c:pt idx="10">
                  <c:v>0.935460062455704</c:v>
                </c:pt>
                <c:pt idx="11">
                  <c:v>0.944732746297554</c:v>
                </c:pt>
              </c:numCache>
            </c:numRef>
          </c:val>
        </c:ser>
        <c:dLbls>
          <c:showLegendKey val="0"/>
          <c:showVal val="0"/>
          <c:showCatName val="0"/>
          <c:showSerName val="0"/>
          <c:showPercent val="0"/>
          <c:showBubbleSize val="0"/>
        </c:dLbls>
        <c:gapWidth val="150"/>
        <c:axId val="-2084001656"/>
        <c:axId val="-2083998680"/>
      </c:barChart>
      <c:catAx>
        <c:axId val="-2084001656"/>
        <c:scaling>
          <c:orientation val="minMax"/>
        </c:scaling>
        <c:delete val="0"/>
        <c:axPos val="b"/>
        <c:majorTickMark val="out"/>
        <c:minorTickMark val="none"/>
        <c:tickLblPos val="nextTo"/>
        <c:crossAx val="-2083998680"/>
        <c:crosses val="autoZero"/>
        <c:auto val="1"/>
        <c:lblAlgn val="ctr"/>
        <c:lblOffset val="100"/>
        <c:noMultiLvlLbl val="0"/>
      </c:catAx>
      <c:valAx>
        <c:axId val="-2083998680"/>
        <c:scaling>
          <c:orientation val="minMax"/>
        </c:scaling>
        <c:delete val="0"/>
        <c:axPos val="l"/>
        <c:majorGridlines/>
        <c:title>
          <c:tx>
            <c:rich>
              <a:bodyPr rot="-5400000" vert="horz"/>
              <a:lstStyle/>
              <a:p>
                <a:pPr>
                  <a:defRPr sz="1600"/>
                </a:pPr>
                <a:r>
                  <a:rPr lang="en-US" sz="1800" dirty="0" smtClean="0"/>
                  <a:t>Performance </a:t>
                </a:r>
                <a:endParaRPr lang="en-US" sz="1800" dirty="0"/>
              </a:p>
              <a:p>
                <a:pPr>
                  <a:defRPr sz="1600"/>
                </a:pPr>
                <a:r>
                  <a:rPr lang="en-US" sz="1800" dirty="0" smtClean="0"/>
                  <a:t>vs. </a:t>
                </a:r>
                <a:r>
                  <a:rPr lang="en-US" sz="1800" dirty="0"/>
                  <a:t>DRAM</a:t>
                </a:r>
              </a:p>
            </c:rich>
          </c:tx>
          <c:layout>
            <c:manualLayout>
              <c:xMode val="edge"/>
              <c:yMode val="edge"/>
              <c:x val="0.0"/>
              <c:y val="0.140480918786801"/>
            </c:manualLayout>
          </c:layout>
          <c:overlay val="0"/>
        </c:title>
        <c:numFmt formatCode="0%" sourceLinked="1"/>
        <c:majorTickMark val="out"/>
        <c:minorTickMark val="none"/>
        <c:tickLblPos val="nextTo"/>
        <c:txPr>
          <a:bodyPr/>
          <a:lstStyle/>
          <a:p>
            <a:pPr>
              <a:defRPr sz="1200"/>
            </a:pPr>
            <a:endParaRPr lang="en-US"/>
          </a:p>
        </c:txPr>
        <c:crossAx val="-2084001656"/>
        <c:crosses val="autoZero"/>
        <c:crossBetween val="between"/>
      </c:valAx>
      <c:spPr>
        <a:noFill/>
      </c:spPr>
    </c:plotArea>
    <c:legend>
      <c:legendPos val="t"/>
      <c:layout>
        <c:manualLayout>
          <c:xMode val="edge"/>
          <c:yMode val="edge"/>
          <c:x val="0.235482519014531"/>
          <c:y val="0.0335305711241938"/>
          <c:w val="0.529034961970939"/>
          <c:h val="0.0854787545108959"/>
        </c:manualLayout>
      </c:layout>
      <c:overlay val="0"/>
    </c:legend>
    <c:plotVisOnly val="1"/>
    <c:dispBlanksAs val="gap"/>
    <c:showDLblsOverMax val="0"/>
  </c:chart>
  <c:spPr>
    <a:ln>
      <a:noFill/>
    </a:ln>
  </c:spPr>
  <c:txPr>
    <a:bodyPr/>
    <a:lstStyle/>
    <a:p>
      <a:pPr>
        <a:defRPr sz="11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autoTitleDeleted val="1"/>
    <c:plotArea>
      <c:layout/>
      <c:barChart>
        <c:barDir val="col"/>
        <c:grouping val="stacked"/>
        <c:varyColors val="0"/>
        <c:ser>
          <c:idx val="0"/>
          <c:order val="0"/>
          <c:tx>
            <c:strRef>
              <c:f>DATA3!$AF$253</c:f>
              <c:strCache>
                <c:ptCount val="1"/>
                <c:pt idx="0">
                  <c:v>ACT+PRE</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DATA3!$AF$254:$AF$265</c:f>
              <c:numCache>
                <c:formatCode>0%</c:formatCode>
                <c:ptCount val="12"/>
                <c:pt idx="0">
                  <c:v>0.301747004004193</c:v>
                </c:pt>
                <c:pt idx="1">
                  <c:v>0.276460740767901</c:v>
                </c:pt>
                <c:pt idx="2">
                  <c:v>0.374246102624908</c:v>
                </c:pt>
                <c:pt idx="3">
                  <c:v>0.321193773889845</c:v>
                </c:pt>
                <c:pt idx="4">
                  <c:v>0.339731364740398</c:v>
                </c:pt>
                <c:pt idx="5">
                  <c:v>0.34882700464223</c:v>
                </c:pt>
                <c:pt idx="6">
                  <c:v>0.361969230116095</c:v>
                </c:pt>
                <c:pt idx="7">
                  <c:v>0.260303148145966</c:v>
                </c:pt>
                <c:pt idx="8">
                  <c:v>0.33523660020355</c:v>
                </c:pt>
                <c:pt idx="9">
                  <c:v>0.393846164880816</c:v>
                </c:pt>
                <c:pt idx="10">
                  <c:v>0.326548185802742</c:v>
                </c:pt>
                <c:pt idx="11">
                  <c:v>0.330919029074422</c:v>
                </c:pt>
              </c:numCache>
            </c:numRef>
          </c:val>
        </c:ser>
        <c:ser>
          <c:idx val="1"/>
          <c:order val="1"/>
          <c:tx>
            <c:strRef>
              <c:f>DATA3!$AG$253</c:f>
              <c:strCache>
                <c:ptCount val="1"/>
                <c:pt idx="0">
                  <c:v>WB</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DATA3!$AG$254:$AG$265</c:f>
              <c:numCache>
                <c:formatCode>0%</c:formatCode>
                <c:ptCount val="12"/>
                <c:pt idx="0">
                  <c:v>0.0185287696079311</c:v>
                </c:pt>
                <c:pt idx="1">
                  <c:v>0.0273970530019987</c:v>
                </c:pt>
                <c:pt idx="2">
                  <c:v>0.0135177849359938</c:v>
                </c:pt>
                <c:pt idx="3">
                  <c:v>0.0159786244869045</c:v>
                </c:pt>
                <c:pt idx="4">
                  <c:v>0.0222327724420047</c:v>
                </c:pt>
                <c:pt idx="5">
                  <c:v>0.0186487519376289</c:v>
                </c:pt>
                <c:pt idx="6">
                  <c:v>0.0158715196141603</c:v>
                </c:pt>
                <c:pt idx="7">
                  <c:v>0.0258260822607475</c:v>
                </c:pt>
                <c:pt idx="8">
                  <c:v>0.0168700752780532</c:v>
                </c:pt>
                <c:pt idx="9">
                  <c:v>0.0163618832378828</c:v>
                </c:pt>
                <c:pt idx="10">
                  <c:v>0.0150084765126291</c:v>
                </c:pt>
                <c:pt idx="11">
                  <c:v>0.0187492539378122</c:v>
                </c:pt>
              </c:numCache>
            </c:numRef>
          </c:val>
        </c:ser>
        <c:ser>
          <c:idx val="2"/>
          <c:order val="2"/>
          <c:tx>
            <c:strRef>
              <c:f>DATA3!$AH$253</c:f>
              <c:strCache>
                <c:ptCount val="1"/>
                <c:pt idx="0">
                  <c:v>RB</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DATA3!$AH$254:$AH$265</c:f>
              <c:numCache>
                <c:formatCode>0%</c:formatCode>
                <c:ptCount val="12"/>
                <c:pt idx="0">
                  <c:v>0.0175196370561174</c:v>
                </c:pt>
                <c:pt idx="1">
                  <c:v>0.0141617981497664</c:v>
                </c:pt>
                <c:pt idx="2">
                  <c:v>0.010281025536002</c:v>
                </c:pt>
                <c:pt idx="3">
                  <c:v>0.0187812377047714</c:v>
                </c:pt>
                <c:pt idx="4">
                  <c:v>0.0236646924890344</c:v>
                </c:pt>
                <c:pt idx="5">
                  <c:v>0.0101482727717277</c:v>
                </c:pt>
                <c:pt idx="6">
                  <c:v>0.0241610716167688</c:v>
                </c:pt>
                <c:pt idx="7">
                  <c:v>0.0169857619267297</c:v>
                </c:pt>
                <c:pt idx="8">
                  <c:v>0.0133146280157119</c:v>
                </c:pt>
                <c:pt idx="9">
                  <c:v>0.0127433858270102</c:v>
                </c:pt>
                <c:pt idx="10">
                  <c:v>0.0101663101466437</c:v>
                </c:pt>
                <c:pt idx="11">
                  <c:v>0.0156298019309349</c:v>
                </c:pt>
              </c:numCache>
            </c:numRef>
          </c:val>
        </c:ser>
        <c:dLbls>
          <c:showLegendKey val="0"/>
          <c:showVal val="0"/>
          <c:showCatName val="0"/>
          <c:showSerName val="0"/>
          <c:showPercent val="0"/>
          <c:showBubbleSize val="0"/>
        </c:dLbls>
        <c:gapWidth val="150"/>
        <c:overlap val="100"/>
        <c:axId val="-2083962728"/>
        <c:axId val="-2083959736"/>
      </c:barChart>
      <c:catAx>
        <c:axId val="-2083962728"/>
        <c:scaling>
          <c:orientation val="minMax"/>
        </c:scaling>
        <c:delete val="0"/>
        <c:axPos val="b"/>
        <c:majorTickMark val="out"/>
        <c:minorTickMark val="none"/>
        <c:tickLblPos val="nextTo"/>
        <c:crossAx val="-2083959736"/>
        <c:crosses val="autoZero"/>
        <c:auto val="1"/>
        <c:lblAlgn val="ctr"/>
        <c:lblOffset val="100"/>
        <c:noMultiLvlLbl val="0"/>
      </c:catAx>
      <c:valAx>
        <c:axId val="-2083959736"/>
        <c:scaling>
          <c:orientation val="minMax"/>
          <c:max val="1.0"/>
        </c:scaling>
        <c:delete val="0"/>
        <c:axPos val="l"/>
        <c:majorGridlines/>
        <c:title>
          <c:tx>
            <c:rich>
              <a:bodyPr rot="-5400000" vert="horz"/>
              <a:lstStyle/>
              <a:p>
                <a:pPr>
                  <a:defRPr/>
                </a:pPr>
                <a:r>
                  <a:rPr lang="en-US" sz="1800" dirty="0" smtClean="0"/>
                  <a:t>Energy</a:t>
                </a:r>
                <a:r>
                  <a:rPr lang="en-US" sz="1800" baseline="0" dirty="0" smtClean="0"/>
                  <a:t> </a:t>
                </a:r>
              </a:p>
              <a:p>
                <a:pPr>
                  <a:defRPr/>
                </a:pPr>
                <a:r>
                  <a:rPr lang="en-US" sz="1800" baseline="0" dirty="0" smtClean="0"/>
                  <a:t>vs. DRAM</a:t>
                </a:r>
                <a:endParaRPr lang="en-US" sz="1800" dirty="0"/>
              </a:p>
            </c:rich>
          </c:tx>
          <c:layout>
            <c:manualLayout>
              <c:xMode val="edge"/>
              <c:yMode val="edge"/>
              <c:x val="0.0143002128892585"/>
              <c:y val="0.276314598606209"/>
            </c:manualLayout>
          </c:layout>
          <c:overlay val="0"/>
        </c:title>
        <c:numFmt formatCode="0%" sourceLinked="1"/>
        <c:majorTickMark val="out"/>
        <c:minorTickMark val="none"/>
        <c:tickLblPos val="nextTo"/>
        <c:crossAx val="-2083962728"/>
        <c:crosses val="autoZero"/>
        <c:crossBetween val="between"/>
      </c:valAx>
      <c:spPr>
        <a:noFill/>
      </c:spPr>
    </c:plotArea>
    <c:legend>
      <c:legendPos val="t"/>
      <c:layout/>
      <c:overlay val="0"/>
    </c:legend>
    <c:plotVisOnly val="1"/>
    <c:dispBlanksAs val="gap"/>
    <c:showDLblsOverMax val="0"/>
  </c:chart>
  <c:spPr>
    <a:ln>
      <a:noFill/>
    </a:ln>
  </c:spPr>
  <c:txPr>
    <a:bodyPr/>
    <a:lstStyle/>
    <a:p>
      <a:pPr>
        <a:defRPr sz="11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8294669145682"/>
          <c:y val="0.0509259259259259"/>
          <c:w val="0.829656751594863"/>
          <c:h val="0.814646011062213"/>
        </c:manualLayout>
      </c:layout>
      <c:barChart>
        <c:barDir val="col"/>
        <c:grouping val="clustered"/>
        <c:varyColors val="0"/>
        <c:ser>
          <c:idx val="0"/>
          <c:order val="0"/>
          <c:tx>
            <c:strRef>
              <c:f>'perf-energy'!$B$1</c:f>
              <c:strCache>
                <c:ptCount val="1"/>
                <c:pt idx="0">
                  <c:v>IPC Improvement</c:v>
                </c:pt>
              </c:strCache>
            </c:strRef>
          </c:tx>
          <c:spPr>
            <a:solidFill>
              <a:srgbClr val="C00000"/>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'perf-energy'!$B$2:$B$7</c:f>
              <c:numCache>
                <c:formatCode>General</c:formatCode>
                <c:ptCount val="6"/>
                <c:pt idx="0">
                  <c:v>15.0</c:v>
                </c:pt>
                <c:pt idx="1">
                  <c:v>9.0</c:v>
                </c:pt>
                <c:pt idx="2">
                  <c:v>43.0</c:v>
                </c:pt>
                <c:pt idx="3">
                  <c:v>4.0</c:v>
                </c:pt>
                <c:pt idx="4">
                  <c:v>4.0</c:v>
                </c:pt>
                <c:pt idx="5">
                  <c:v>40.0</c:v>
                </c:pt>
              </c:numCache>
            </c:numRef>
          </c:val>
        </c:ser>
        <c:ser>
          <c:idx val="1"/>
          <c:order val="1"/>
          <c:tx>
            <c:strRef>
              <c:f>'perf-energy'!$C$1</c:f>
              <c:strCache>
                <c:ptCount val="1"/>
                <c:pt idx="0">
                  <c:v>Energy Reduction</c:v>
                </c:pt>
              </c:strCache>
            </c:strRef>
          </c:tx>
          <c:spPr>
            <a:solidFill>
              <a:schemeClr val="tx1">
                <a:lumMod val="85000"/>
                <a:lumOff val="15000"/>
              </a:schemeClr>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'perf-energy'!$C$2:$C$7</c:f>
              <c:numCache>
                <c:formatCode>General</c:formatCode>
                <c:ptCount val="6"/>
                <c:pt idx="0">
                  <c:v>40.0</c:v>
                </c:pt>
                <c:pt idx="1">
                  <c:v>32.0</c:v>
                </c:pt>
                <c:pt idx="2">
                  <c:v>60.0</c:v>
                </c:pt>
                <c:pt idx="3">
                  <c:v>15.0</c:v>
                </c:pt>
                <c:pt idx="4">
                  <c:v>17.0</c:v>
                </c:pt>
                <c:pt idx="5">
                  <c:v>67.0</c:v>
                </c:pt>
              </c:numCache>
            </c:numRef>
          </c:val>
        </c:ser>
        <c:dLbls>
          <c:showLegendKey val="0"/>
          <c:showVal val="0"/>
          <c:showCatName val="0"/>
          <c:showSerName val="0"/>
          <c:showPercent val="0"/>
          <c:showBubbleSize val="0"/>
        </c:dLbls>
        <c:gapWidth val="150"/>
        <c:axId val="-2117827784"/>
        <c:axId val="-2117830680"/>
      </c:barChart>
      <c:catAx>
        <c:axId val="-2117827784"/>
        <c:scaling>
          <c:orientation val="minMax"/>
        </c:scaling>
        <c:delete val="0"/>
        <c:axPos val="b"/>
        <c:majorTickMark val="out"/>
        <c:minorTickMark val="none"/>
        <c:tickLblPos val="nextTo"/>
        <c:txPr>
          <a:bodyPr/>
          <a:lstStyle/>
          <a:p>
            <a:pPr>
              <a:defRPr sz="2000"/>
            </a:pPr>
            <a:endParaRPr lang="en-US"/>
          </a:p>
        </c:txPr>
        <c:crossAx val="-2117830680"/>
        <c:crosses val="autoZero"/>
        <c:auto val="1"/>
        <c:lblAlgn val="ctr"/>
        <c:lblOffset val="100"/>
        <c:noMultiLvlLbl val="0"/>
      </c:catAx>
      <c:valAx>
        <c:axId val="-2117830680"/>
        <c:scaling>
          <c:orientation val="minMax"/>
        </c:scaling>
        <c:delete val="0"/>
        <c:axPos val="l"/>
        <c:majorGridlines/>
        <c:title>
          <c:tx>
            <c:rich>
              <a:bodyPr rot="-5400000" vert="horz"/>
              <a:lstStyle/>
              <a:p>
                <a:pPr>
                  <a:defRPr sz="2400"/>
                </a:pPr>
                <a:r>
                  <a:rPr lang="en-US" sz="2400"/>
                  <a:t>% Compared to Baseline</a:t>
                </a:r>
              </a:p>
            </c:rich>
          </c:tx>
          <c:layout>
            <c:manualLayout>
              <c:xMode val="edge"/>
              <c:yMode val="edge"/>
              <c:x val="0.0144230969254128"/>
              <c:y val="0.0324827242394651"/>
            </c:manualLayout>
          </c:layout>
          <c:overlay val="0"/>
        </c:title>
        <c:numFmt formatCode="General" sourceLinked="1"/>
        <c:majorTickMark val="out"/>
        <c:minorTickMark val="none"/>
        <c:tickLblPos val="nextTo"/>
        <c:crossAx val="-2117827784"/>
        <c:crosses val="autoZero"/>
        <c:crossBetween val="between"/>
      </c:valAx>
    </c:plotArea>
    <c:legend>
      <c:legendPos val="r"/>
      <c:layout>
        <c:manualLayout>
          <c:xMode val="edge"/>
          <c:yMode val="edge"/>
          <c:x val="0.153070813014808"/>
          <c:y val="0.0340183473981229"/>
          <c:w val="0.757496809204517"/>
          <c:h val="0.102619568387285"/>
        </c:manualLayout>
      </c:layout>
      <c:overlay val="0"/>
      <c:spPr>
        <a:solidFill>
          <a:schemeClr val="bg1"/>
        </a:solidFill>
      </c:spPr>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1894999692387"/>
          <c:y val="0.0514005540974045"/>
          <c:w val="0.841479894283077"/>
          <c:h val="0.827154017044616"/>
        </c:manualLayout>
      </c:layout>
      <c:lineChart>
        <c:grouping val="standard"/>
        <c:varyColors val="0"/>
        <c:ser>
          <c:idx val="0"/>
          <c:order val="0"/>
          <c:tx>
            <c:strRef>
              <c:f>'s-curve'!$B$1</c:f>
              <c:strCache>
                <c:ptCount val="1"/>
                <c:pt idx="0">
                  <c:v>Baseline</c:v>
                </c:pt>
              </c:strCache>
            </c:strRef>
          </c:tx>
          <c:spPr>
            <a:ln w="76200">
              <a:solidFill>
                <a:schemeClr val="tx1"/>
              </a:solidFill>
            </a:ln>
          </c:spPr>
          <c:marker>
            <c:symbol val="none"/>
          </c:marker>
          <c:cat>
            <c:numRef>
              <c:f>'s-curve'!$A$2:$A$51</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cat>
          <c:val>
            <c:numRef>
              <c:f>'s-curve'!$B$2:$B$51</c:f>
              <c:numCache>
                <c:formatCode>General</c:formatCode>
                <c:ptCount val="50"/>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pt idx="24">
                  <c:v>1.0</c:v>
                </c:pt>
                <c:pt idx="25">
                  <c:v>1.0</c:v>
                </c:pt>
                <c:pt idx="26">
                  <c:v>1.0</c:v>
                </c:pt>
                <c:pt idx="27">
                  <c:v>1.0</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numCache>
            </c:numRef>
          </c:val>
          <c:smooth val="0"/>
        </c:ser>
        <c:ser>
          <c:idx val="1"/>
          <c:order val="1"/>
          <c:tx>
            <c:strRef>
              <c:f>'s-curve'!$C$1</c:f>
              <c:strCache>
                <c:ptCount val="1"/>
                <c:pt idx="0">
                  <c:v>RowClone</c:v>
                </c:pt>
              </c:strCache>
            </c:strRef>
          </c:tx>
          <c:spPr>
            <a:ln w="76200">
              <a:solidFill>
                <a:srgbClr val="C00000"/>
              </a:solidFill>
            </a:ln>
          </c:spPr>
          <c:marker>
            <c:symbol val="none"/>
          </c:marker>
          <c:cat>
            <c:numRef>
              <c:f>'s-curve'!$A$2:$A$51</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cat>
          <c:val>
            <c:numRef>
              <c:f>'s-curve'!$C$2:$C$51</c:f>
              <c:numCache>
                <c:formatCode>General</c:formatCode>
                <c:ptCount val="50"/>
                <c:pt idx="0">
                  <c:v>1.02</c:v>
                </c:pt>
                <c:pt idx="1">
                  <c:v>1.04</c:v>
                </c:pt>
                <c:pt idx="2">
                  <c:v>1.07</c:v>
                </c:pt>
                <c:pt idx="3">
                  <c:v>1.07</c:v>
                </c:pt>
                <c:pt idx="4">
                  <c:v>1.08</c:v>
                </c:pt>
                <c:pt idx="5">
                  <c:v>1.08</c:v>
                </c:pt>
                <c:pt idx="6">
                  <c:v>1.08</c:v>
                </c:pt>
                <c:pt idx="7">
                  <c:v>1.08</c:v>
                </c:pt>
                <c:pt idx="8">
                  <c:v>1.08</c:v>
                </c:pt>
                <c:pt idx="9">
                  <c:v>1.09</c:v>
                </c:pt>
                <c:pt idx="10">
                  <c:v>1.09</c:v>
                </c:pt>
                <c:pt idx="11">
                  <c:v>1.09</c:v>
                </c:pt>
                <c:pt idx="12">
                  <c:v>1.1</c:v>
                </c:pt>
                <c:pt idx="13">
                  <c:v>1.1</c:v>
                </c:pt>
                <c:pt idx="14">
                  <c:v>1.11</c:v>
                </c:pt>
                <c:pt idx="15">
                  <c:v>1.11</c:v>
                </c:pt>
                <c:pt idx="16">
                  <c:v>1.12</c:v>
                </c:pt>
                <c:pt idx="17">
                  <c:v>1.12</c:v>
                </c:pt>
                <c:pt idx="18">
                  <c:v>1.12</c:v>
                </c:pt>
                <c:pt idx="19">
                  <c:v>1.12</c:v>
                </c:pt>
                <c:pt idx="20">
                  <c:v>1.129999999999998</c:v>
                </c:pt>
                <c:pt idx="21">
                  <c:v>1.149999999999998</c:v>
                </c:pt>
                <c:pt idx="22">
                  <c:v>1.159999999999998</c:v>
                </c:pt>
                <c:pt idx="23">
                  <c:v>1.159999999999998</c:v>
                </c:pt>
                <c:pt idx="24">
                  <c:v>1.180000000000002</c:v>
                </c:pt>
                <c:pt idx="25">
                  <c:v>1.2</c:v>
                </c:pt>
                <c:pt idx="26">
                  <c:v>1.2</c:v>
                </c:pt>
                <c:pt idx="27">
                  <c:v>1.2</c:v>
                </c:pt>
                <c:pt idx="28">
                  <c:v>1.2</c:v>
                </c:pt>
                <c:pt idx="29">
                  <c:v>1.21</c:v>
                </c:pt>
                <c:pt idx="30">
                  <c:v>1.21</c:v>
                </c:pt>
                <c:pt idx="31">
                  <c:v>1.21</c:v>
                </c:pt>
                <c:pt idx="32">
                  <c:v>1.21</c:v>
                </c:pt>
                <c:pt idx="33">
                  <c:v>1.23</c:v>
                </c:pt>
                <c:pt idx="34">
                  <c:v>1.23</c:v>
                </c:pt>
                <c:pt idx="35">
                  <c:v>1.23</c:v>
                </c:pt>
                <c:pt idx="36">
                  <c:v>1.23</c:v>
                </c:pt>
                <c:pt idx="37">
                  <c:v>1.24</c:v>
                </c:pt>
                <c:pt idx="38">
                  <c:v>1.26</c:v>
                </c:pt>
                <c:pt idx="39">
                  <c:v>1.27</c:v>
                </c:pt>
                <c:pt idx="40">
                  <c:v>1.27</c:v>
                </c:pt>
                <c:pt idx="41">
                  <c:v>1.27</c:v>
                </c:pt>
                <c:pt idx="42">
                  <c:v>1.28</c:v>
                </c:pt>
                <c:pt idx="43">
                  <c:v>1.3</c:v>
                </c:pt>
                <c:pt idx="44">
                  <c:v>1.31</c:v>
                </c:pt>
                <c:pt idx="45">
                  <c:v>1.32</c:v>
                </c:pt>
                <c:pt idx="46">
                  <c:v>1.32</c:v>
                </c:pt>
                <c:pt idx="47">
                  <c:v>1.34</c:v>
                </c:pt>
                <c:pt idx="48">
                  <c:v>1.34</c:v>
                </c:pt>
                <c:pt idx="49">
                  <c:v>1.39</c:v>
                </c:pt>
              </c:numCache>
            </c:numRef>
          </c:val>
          <c:smooth val="0"/>
        </c:ser>
        <c:dLbls>
          <c:showLegendKey val="0"/>
          <c:showVal val="0"/>
          <c:showCatName val="0"/>
          <c:showSerName val="0"/>
          <c:showPercent val="0"/>
          <c:showBubbleSize val="0"/>
        </c:dLbls>
        <c:marker val="1"/>
        <c:smooth val="0"/>
        <c:axId val="-2113120472"/>
        <c:axId val="-2113114856"/>
      </c:lineChart>
      <c:catAx>
        <c:axId val="-2113120472"/>
        <c:scaling>
          <c:orientation val="minMax"/>
        </c:scaling>
        <c:delete val="1"/>
        <c:axPos val="b"/>
        <c:title>
          <c:tx>
            <c:rich>
              <a:bodyPr/>
              <a:lstStyle/>
              <a:p>
                <a:pPr>
                  <a:defRPr/>
                </a:pPr>
                <a:r>
                  <a:rPr lang="en-US" sz="2400" dirty="0" smtClean="0"/>
                  <a:t>50 Workloads (4-core)</a:t>
                </a:r>
                <a:endParaRPr lang="en-US" sz="2400" dirty="0"/>
              </a:p>
            </c:rich>
          </c:tx>
          <c:layout>
            <c:manualLayout>
              <c:xMode val="edge"/>
              <c:yMode val="edge"/>
              <c:x val="0.329993196851726"/>
              <c:y val="0.904047071042391"/>
            </c:manualLayout>
          </c:layout>
          <c:overlay val="0"/>
        </c:title>
        <c:numFmt formatCode="General" sourceLinked="1"/>
        <c:majorTickMark val="out"/>
        <c:minorTickMark val="none"/>
        <c:tickLblPos val="none"/>
        <c:crossAx val="-2113114856"/>
        <c:crosses val="autoZero"/>
        <c:auto val="1"/>
        <c:lblAlgn val="ctr"/>
        <c:lblOffset val="100"/>
        <c:noMultiLvlLbl val="0"/>
      </c:catAx>
      <c:valAx>
        <c:axId val="-2113114856"/>
        <c:scaling>
          <c:orientation val="minMax"/>
          <c:min val="0.9"/>
        </c:scaling>
        <c:delete val="0"/>
        <c:axPos val="l"/>
        <c:majorGridlines/>
        <c:title>
          <c:tx>
            <c:rich>
              <a:bodyPr rot="-5400000" vert="horz"/>
              <a:lstStyle/>
              <a:p>
                <a:pPr>
                  <a:defRPr sz="2000"/>
                </a:pPr>
                <a:r>
                  <a:rPr lang="en-US" sz="2000" dirty="0" smtClean="0"/>
                  <a:t>Normalized Weighted Speedup</a:t>
                </a:r>
                <a:endParaRPr lang="en-US" sz="2000" dirty="0"/>
              </a:p>
            </c:rich>
          </c:tx>
          <c:layout>
            <c:manualLayout>
              <c:xMode val="edge"/>
              <c:yMode val="edge"/>
              <c:x val="0.0137643700744525"/>
              <c:y val="0.071444870763948"/>
            </c:manualLayout>
          </c:layout>
          <c:overlay val="0"/>
        </c:title>
        <c:numFmt formatCode="General" sourceLinked="1"/>
        <c:majorTickMark val="out"/>
        <c:minorTickMark val="none"/>
        <c:tickLblPos val="nextTo"/>
        <c:txPr>
          <a:bodyPr/>
          <a:lstStyle/>
          <a:p>
            <a:pPr>
              <a:defRPr sz="1800"/>
            </a:pPr>
            <a:endParaRPr lang="en-US"/>
          </a:p>
        </c:txPr>
        <c:crossAx val="-2113120472"/>
        <c:crosses val="autoZero"/>
        <c:crossBetween val="between"/>
      </c:valAx>
    </c:plotArea>
    <c:legend>
      <c:legendPos val="r"/>
      <c:layout>
        <c:manualLayout>
          <c:xMode val="edge"/>
          <c:yMode val="edge"/>
          <c:x val="0.165908673752929"/>
          <c:y val="0.0690605861767279"/>
          <c:w val="0.58218708797868"/>
          <c:h val="0.136614594478921"/>
        </c:manualLayout>
      </c:layout>
      <c:overlay val="0"/>
      <c:txPr>
        <a:bodyPr/>
        <a:lstStyle/>
        <a:p>
          <a:pPr>
            <a:defRPr sz="2400"/>
          </a:pPr>
          <a:endParaRPr lang="en-US"/>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dPt>
          <c:dPt>
            <c:idx val="1"/>
            <c:invertIfNegative val="0"/>
            <c:bubble3D val="0"/>
            <c:spPr>
              <a:solidFill>
                <a:schemeClr val="accent1"/>
              </a:solidFill>
              <a:ln>
                <a:solidFill>
                  <a:schemeClr val="accent1">
                    <a:lumMod val="50000"/>
                  </a:schemeClr>
                </a:solidFill>
              </a:ln>
              <a:effectLst/>
            </c:spPr>
          </c:dPt>
          <c:dPt>
            <c:idx val="2"/>
            <c:invertIfNegative val="0"/>
            <c:bubble3D val="0"/>
            <c:spPr>
              <a:solidFill>
                <a:schemeClr val="accent1"/>
              </a:solidFill>
              <a:ln>
                <a:solidFill>
                  <a:schemeClr val="accent1">
                    <a:lumMod val="50000"/>
                  </a:schemeClr>
                </a:solidFill>
              </a:ln>
              <a:effectLst/>
            </c:spPr>
          </c:dPt>
          <c:dPt>
            <c:idx val="3"/>
            <c:invertIfNegative val="0"/>
            <c:bubble3D val="0"/>
            <c:spPr>
              <a:solidFill>
                <a:schemeClr val="accent3"/>
              </a:solidFill>
              <a:ln>
                <a:solidFill>
                  <a:schemeClr val="accent3">
                    <a:lumMod val="50000"/>
                  </a:schemeClr>
                </a:solidFill>
              </a:ln>
              <a:effectLst/>
            </c:spPr>
          </c:dPt>
          <c:dPt>
            <c:idx val="4"/>
            <c:invertIfNegative val="0"/>
            <c:bubble3D val="0"/>
            <c:spPr>
              <a:solidFill>
                <a:schemeClr val="accent3"/>
              </a:solidFill>
              <a:ln>
                <a:solidFill>
                  <a:schemeClr val="accent3">
                    <a:lumMod val="50000"/>
                  </a:schemeClr>
                </a:solidFill>
              </a:ln>
              <a:effectLst/>
            </c:spPr>
          </c:dPt>
          <c:dPt>
            <c:idx val="5"/>
            <c:invertIfNegative val="0"/>
            <c:bubble3D val="0"/>
            <c:spPr>
              <a:solidFill>
                <a:schemeClr val="accent3"/>
              </a:solidFill>
              <a:ln>
                <a:solidFill>
                  <a:schemeClr val="accent3">
                    <a:lumMod val="50000"/>
                  </a:schemeClr>
                </a:solidFill>
              </a:ln>
              <a:effectLst/>
            </c:spPr>
          </c:dPt>
          <c:dLbls>
            <c:dLbl>
              <c:idx val="0"/>
              <c:delete val="1"/>
              <c:extLst>
                <c:ext xmlns:c15="http://schemas.microsoft.com/office/drawing/2012/chart" uri="{CE6537A1-D6FC-4f65-9D91-7224C49458BB}"/>
              </c:extLst>
            </c:dLbl>
            <c:dLbl>
              <c:idx val="1"/>
              <c:layout/>
              <c:tx>
                <c:rich>
                  <a:bodyPr/>
                  <a:lstStyle/>
                  <a:p>
                    <a:r>
                      <a:rPr lang="en-US" altLang="ko-KR" smtClean="0"/>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ltLang="ko-KR" smtClean="0"/>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ltLang="ko-KR" smtClean="0"/>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4"/>
              <c:layout/>
              <c:tx>
                <c:rich>
                  <a:bodyPr/>
                  <a:lstStyle/>
                  <a:p>
                    <a:r>
                      <a:rPr lang="en-US" altLang="ko-KR" smtClean="0"/>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5"/>
              <c:layout/>
              <c:tx>
                <c:rich>
                  <a:bodyPr/>
                  <a:lstStyle/>
                  <a:p>
                    <a:r>
                      <a:rPr lang="en-US" altLang="ko-KR" smtClean="0"/>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1.0</c:v>
                </c:pt>
                <c:pt idx="1">
                  <c:v>1.559151435</c:v>
                </c:pt>
                <c:pt idx="2">
                  <c:v>1.252544595</c:v>
                </c:pt>
                <c:pt idx="3">
                  <c:v>9.024112831</c:v>
                </c:pt>
                <c:pt idx="4">
                  <c:v>11.6257351</c:v>
                </c:pt>
                <c:pt idx="5">
                  <c:v>13.78144332</c:v>
                </c:pt>
              </c:numCache>
            </c:numRef>
          </c:val>
        </c:ser>
        <c:dLbls>
          <c:showLegendKey val="0"/>
          <c:showVal val="0"/>
          <c:showCatName val="0"/>
          <c:showSerName val="0"/>
          <c:showPercent val="0"/>
          <c:showBubbleSize val="0"/>
        </c:dLbls>
        <c:gapWidth val="80"/>
        <c:overlap val="-27"/>
        <c:axId val="1830080856"/>
        <c:axId val="1833448088"/>
      </c:barChart>
      <c:catAx>
        <c:axId val="1830080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833448088"/>
        <c:crosses val="autoZero"/>
        <c:auto val="1"/>
        <c:lblAlgn val="ctr"/>
        <c:lblOffset val="100"/>
        <c:noMultiLvlLbl val="0"/>
      </c:catAx>
      <c:valAx>
        <c:axId val="1833448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smtClean="0"/>
                  <a:t>Speedup</a:t>
                </a:r>
                <a:endParaRPr lang="ko-KR" altLang="en-US" dirty="0"/>
              </a:p>
            </c:rich>
          </c:tx>
          <c:layout>
            <c:manualLayout>
              <c:xMode val="edge"/>
              <c:yMode val="edge"/>
              <c:x val="0.0046296296296296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83008085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dPt>
          <c:dPt>
            <c:idx val="1"/>
            <c:invertIfNegative val="0"/>
            <c:bubble3D val="0"/>
            <c:spPr>
              <a:solidFill>
                <a:schemeClr val="accent1"/>
              </a:solidFill>
              <a:ln>
                <a:solidFill>
                  <a:schemeClr val="accent1">
                    <a:lumMod val="50000"/>
                  </a:schemeClr>
                </a:solidFill>
              </a:ln>
              <a:effectLst/>
            </c:spPr>
          </c:dPt>
          <c:dPt>
            <c:idx val="2"/>
            <c:invertIfNegative val="0"/>
            <c:bubble3D val="0"/>
            <c:spPr>
              <a:solidFill>
                <a:schemeClr val="accent1"/>
              </a:solidFill>
              <a:ln>
                <a:solidFill>
                  <a:schemeClr val="accent1">
                    <a:lumMod val="50000"/>
                  </a:schemeClr>
                </a:solidFill>
              </a:ln>
              <a:effectLst/>
            </c:spPr>
          </c:dPt>
          <c:dPt>
            <c:idx val="3"/>
            <c:invertIfNegative val="0"/>
            <c:bubble3D val="0"/>
            <c:spPr>
              <a:solidFill>
                <a:schemeClr val="accent3"/>
              </a:solidFill>
              <a:ln>
                <a:solidFill>
                  <a:schemeClr val="accent3">
                    <a:lumMod val="50000"/>
                  </a:schemeClr>
                </a:solidFill>
              </a:ln>
              <a:effectLst/>
            </c:spPr>
          </c:dPt>
          <c:dPt>
            <c:idx val="4"/>
            <c:invertIfNegative val="0"/>
            <c:bubble3D val="0"/>
            <c:spPr>
              <a:solidFill>
                <a:schemeClr val="accent3"/>
              </a:solidFill>
              <a:ln>
                <a:solidFill>
                  <a:schemeClr val="accent3">
                    <a:lumMod val="50000"/>
                  </a:schemeClr>
                </a:solidFill>
              </a:ln>
              <a:effectLst/>
            </c:spPr>
          </c:dPt>
          <c:dPt>
            <c:idx val="5"/>
            <c:invertIfNegative val="0"/>
            <c:bubble3D val="0"/>
            <c:spPr>
              <a:solidFill>
                <a:schemeClr val="accent3"/>
              </a:solidFill>
              <a:ln>
                <a:solidFill>
                  <a:schemeClr val="accent3">
                    <a:lumMod val="50000"/>
                  </a:schemeClr>
                </a:solidFill>
              </a:ln>
              <a:effectLst/>
            </c:spPr>
          </c:dPt>
          <c:dLbls>
            <c:dLbl>
              <c:idx val="0"/>
              <c:delete val="1"/>
              <c:extLst>
                <c:ext xmlns:c15="http://schemas.microsoft.com/office/drawing/2012/chart" uri="{CE6537A1-D6FC-4f65-9D91-7224C49458BB}"/>
              </c:extLst>
            </c:dLbl>
            <c:dLbl>
              <c:idx val="1"/>
              <c:layout/>
              <c:tx>
                <c:rich>
                  <a:bodyPr/>
                  <a:lstStyle/>
                  <a:p>
                    <a:r>
                      <a:rPr lang="en-US" altLang="ko-KR" smtClean="0"/>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ltLang="ko-KR" smtClean="0"/>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ltLang="ko-KR" smtClean="0"/>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4"/>
              <c:layout/>
              <c:tx>
                <c:rich>
                  <a:bodyPr/>
                  <a:lstStyle/>
                  <a:p>
                    <a:r>
                      <a:rPr lang="en-US" altLang="ko-KR" smtClean="0"/>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5"/>
              <c:layout/>
              <c:tx>
                <c:rich>
                  <a:bodyPr/>
                  <a:lstStyle/>
                  <a:p>
                    <a:r>
                      <a:rPr lang="en-US" altLang="ko-KR" smtClean="0"/>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1.0</c:v>
                </c:pt>
                <c:pt idx="1">
                  <c:v>1.559151435</c:v>
                </c:pt>
                <c:pt idx="2">
                  <c:v>1.252544595</c:v>
                </c:pt>
                <c:pt idx="3">
                  <c:v>9.024112831</c:v>
                </c:pt>
                <c:pt idx="4">
                  <c:v>11.6257351</c:v>
                </c:pt>
                <c:pt idx="5">
                  <c:v>13.78144332</c:v>
                </c:pt>
              </c:numCache>
            </c:numRef>
          </c:val>
        </c:ser>
        <c:dLbls>
          <c:showLegendKey val="0"/>
          <c:showVal val="0"/>
          <c:showCatName val="0"/>
          <c:showSerName val="0"/>
          <c:showPercent val="0"/>
          <c:showBubbleSize val="0"/>
        </c:dLbls>
        <c:gapWidth val="80"/>
        <c:overlap val="-27"/>
        <c:axId val="1795351400"/>
        <c:axId val="1830718984"/>
      </c:barChart>
      <c:catAx>
        <c:axId val="17953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830718984"/>
        <c:crosses val="autoZero"/>
        <c:auto val="1"/>
        <c:lblAlgn val="ctr"/>
        <c:lblOffset val="100"/>
        <c:noMultiLvlLbl val="0"/>
      </c:catAx>
      <c:valAx>
        <c:axId val="1830718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smtClean="0"/>
                  <a:t>Speedup</a:t>
                </a:r>
                <a:endParaRPr lang="ko-KR" altLang="en-US" dirty="0"/>
              </a:p>
            </c:rich>
          </c:tx>
          <c:layout>
            <c:manualLayout>
              <c:xMode val="edge"/>
              <c:yMode val="edge"/>
              <c:x val="0.0046296296296296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95351400"/>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smtClean="0"/>
              <a:t>Memory </a:t>
            </a:r>
            <a:r>
              <a:rPr lang="en-US" altLang="ko-KR" b="1" smtClean="0"/>
              <a:t>Bandwidth Consumption</a:t>
            </a:r>
            <a:endParaRPr lang="en-US" altLang="ko-KR" b="1" dirty="0"/>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dPt>
          <c:dPt>
            <c:idx val="1"/>
            <c:invertIfNegative val="0"/>
            <c:bubble3D val="0"/>
            <c:spPr>
              <a:solidFill>
                <a:schemeClr val="accent1"/>
              </a:solidFill>
              <a:ln>
                <a:solidFill>
                  <a:schemeClr val="accent1">
                    <a:lumMod val="50000"/>
                  </a:schemeClr>
                </a:solidFill>
              </a:ln>
              <a:effectLst/>
            </c:spPr>
          </c:dPt>
          <c:dPt>
            <c:idx val="2"/>
            <c:invertIfNegative val="0"/>
            <c:bubble3D val="0"/>
            <c:spPr>
              <a:solidFill>
                <a:schemeClr val="accent1"/>
              </a:solidFill>
              <a:ln>
                <a:solidFill>
                  <a:schemeClr val="accent1">
                    <a:lumMod val="50000"/>
                  </a:schemeClr>
                </a:solidFill>
              </a:ln>
              <a:effectLst/>
            </c:spPr>
          </c:dPt>
          <c:dPt>
            <c:idx val="3"/>
            <c:invertIfNegative val="0"/>
            <c:bubble3D val="0"/>
            <c:spPr>
              <a:solidFill>
                <a:schemeClr val="accent3"/>
              </a:solidFill>
              <a:ln>
                <a:solidFill>
                  <a:schemeClr val="accent3">
                    <a:lumMod val="50000"/>
                  </a:schemeClr>
                </a:solidFill>
              </a:ln>
              <a:effectLst/>
            </c:spPr>
          </c:dPt>
          <c:dPt>
            <c:idx val="4"/>
            <c:invertIfNegative val="0"/>
            <c:bubble3D val="0"/>
            <c:spPr>
              <a:solidFill>
                <a:schemeClr val="accent3"/>
              </a:solidFill>
              <a:ln>
                <a:solidFill>
                  <a:schemeClr val="accent3">
                    <a:lumMod val="50000"/>
                  </a:schemeClr>
                </a:solidFill>
              </a:ln>
              <a:effectLst/>
            </c:spPr>
          </c:dPt>
          <c:dPt>
            <c:idx val="5"/>
            <c:invertIfNegative val="0"/>
            <c:bubble3D val="0"/>
            <c:spPr>
              <a:solidFill>
                <a:schemeClr val="accent3"/>
              </a:solidFill>
              <a:ln>
                <a:solidFill>
                  <a:schemeClr val="accent3">
                    <a:lumMod val="50000"/>
                  </a:schemeClr>
                </a:solidFill>
              </a:ln>
              <a:effectLst/>
            </c:spPr>
          </c:dPt>
          <c:dLbls>
            <c:dLbl>
              <c:idx val="0"/>
              <c:layout/>
              <c:tx>
                <c:rich>
                  <a:bodyPr/>
                  <a:lstStyle/>
                  <a:p>
                    <a:r>
                      <a:rPr lang="en-US" altLang="ko-KR" sz="1800" dirty="0" smtClean="0"/>
                      <a:t>80GB/s</a:t>
                    </a:r>
                    <a:endParaRPr lang="en-US" altLang="ko-KR" sz="1800" dirty="0"/>
                  </a:p>
                </c:rich>
              </c:tx>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ltLang="ko-KR" sz="1800" dirty="0" smtClean="0"/>
                      <a:t>190GB/s</a:t>
                    </a:r>
                    <a:endParaRPr lang="en-US" altLang="ko-KR" sz="1800" dirty="0"/>
                  </a:p>
                </c:rich>
              </c:tx>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ltLang="ko-KR" sz="1800" dirty="0" smtClean="0"/>
                      <a:t>243GB/s</a:t>
                    </a:r>
                    <a:endParaRPr lang="en-US" altLang="ko-KR" sz="1800" dirty="0"/>
                  </a:p>
                </c:rich>
              </c:tx>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ltLang="ko-KR" b="1" dirty="0" smtClean="0"/>
                      <a:t>1.3TB/s</a:t>
                    </a:r>
                    <a:endParaRPr lang="en-US" altLang="ko-KR" b="1" dirty="0"/>
                  </a:p>
                </c:rich>
              </c:tx>
              <c:showLegendKey val="0"/>
              <c:showVal val="1"/>
              <c:showCatName val="0"/>
              <c:showSerName val="0"/>
              <c:showPercent val="0"/>
              <c:showBubbleSize val="0"/>
              <c:extLst>
                <c:ext xmlns:c15="http://schemas.microsoft.com/office/drawing/2012/chart" uri="{CE6537A1-D6FC-4f65-9D91-7224C49458BB}"/>
              </c:extLst>
            </c:dLbl>
            <c:dLbl>
              <c:idx val="4"/>
              <c:layout/>
              <c:tx>
                <c:rich>
                  <a:bodyPr/>
                  <a:lstStyle/>
                  <a:p>
                    <a:r>
                      <a:rPr lang="en-US" altLang="ko-KR" b="1" dirty="0" smtClean="0"/>
                      <a:t>2.2TB/s</a:t>
                    </a:r>
                    <a:endParaRPr lang="en-US" altLang="ko-KR" b="1" dirty="0"/>
                  </a:p>
                </c:rich>
              </c:tx>
              <c:showLegendKey val="0"/>
              <c:showVal val="1"/>
              <c:showCatName val="0"/>
              <c:showSerName val="0"/>
              <c:showPercent val="0"/>
              <c:showBubbleSize val="0"/>
              <c:extLst>
                <c:ext xmlns:c15="http://schemas.microsoft.com/office/drawing/2012/chart" uri="{CE6537A1-D6FC-4f65-9D91-7224C49458BB}"/>
              </c:extLst>
            </c:dLbl>
            <c:dLbl>
              <c:idx val="5"/>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smtClean="0"/>
                      <a:t>2.9TB/s</a:t>
                    </a:r>
                    <a:endParaRPr lang="en-US" altLang="ko-KR" b="1" dirty="0"/>
                  </a:p>
                </c:rich>
              </c:tx>
              <c:spPr>
                <a:noFill/>
                <a:ln>
                  <a:noFill/>
                </a:ln>
                <a:effectLst/>
              </c:sp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0.079545171498</c:v>
                </c:pt>
                <c:pt idx="1">
                  <c:v>0.19040264944</c:v>
                </c:pt>
                <c:pt idx="2">
                  <c:v>0.24288608168</c:v>
                </c:pt>
                <c:pt idx="3">
                  <c:v>1.29430360506</c:v>
                </c:pt>
                <c:pt idx="4">
                  <c:v>2.2439987488</c:v>
                </c:pt>
                <c:pt idx="5">
                  <c:v>2.919651096199999</c:v>
                </c:pt>
              </c:numCache>
            </c:numRef>
          </c:val>
        </c:ser>
        <c:dLbls>
          <c:showLegendKey val="0"/>
          <c:showVal val="0"/>
          <c:showCatName val="0"/>
          <c:showSerName val="0"/>
          <c:showPercent val="0"/>
          <c:showBubbleSize val="0"/>
        </c:dLbls>
        <c:gapWidth val="80"/>
        <c:overlap val="-27"/>
        <c:axId val="1826713672"/>
        <c:axId val="1821471688"/>
      </c:barChart>
      <c:catAx>
        <c:axId val="1826713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821471688"/>
        <c:crosses val="autoZero"/>
        <c:auto val="1"/>
        <c:lblAlgn val="ctr"/>
        <c:lblOffset val="100"/>
        <c:noMultiLvlLbl val="0"/>
      </c:catAx>
      <c:valAx>
        <c:axId val="1821471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smtClean="0"/>
                  <a:t>Memory Bandwidth</a:t>
                </a:r>
                <a:r>
                  <a:rPr lang="en-US" altLang="ko-KR" sz="1800" baseline="0" dirty="0" smtClean="0"/>
                  <a:t> (TB/s)</a:t>
                </a:r>
              </a:p>
            </c:rich>
          </c:tx>
          <c:layout>
            <c:manualLayout>
              <c:xMode val="edge"/>
              <c:yMode val="edge"/>
              <c:x val="0.0"/>
              <c:y val="0.149172979133277"/>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8267136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0.0637506646</c:v>
                </c:pt>
                <c:pt idx="1">
                  <c:v>0.0243360804911885</c:v>
                </c:pt>
              </c:numCache>
            </c:numRef>
          </c:val>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0.9362493354</c:v>
                </c:pt>
                <c:pt idx="1">
                  <c:v>0.0899198736478402</c:v>
                </c:pt>
              </c:numCache>
            </c:numRef>
          </c:val>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0.0</c:v>
                </c:pt>
                <c:pt idx="1">
                  <c:v>0.0202188828553073</c:v>
                </c:pt>
              </c:numCache>
            </c:numRef>
          </c:val>
        </c:ser>
        <c:dLbls>
          <c:showLegendKey val="0"/>
          <c:showVal val="0"/>
          <c:showCatName val="0"/>
          <c:showSerName val="0"/>
          <c:showPercent val="0"/>
          <c:showBubbleSize val="0"/>
        </c:dLbls>
        <c:gapWidth val="80"/>
        <c:overlap val="100"/>
        <c:axId val="1825235240"/>
        <c:axId val="1833369576"/>
      </c:barChart>
      <c:catAx>
        <c:axId val="1825235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833369576"/>
        <c:crosses val="autoZero"/>
        <c:auto val="1"/>
        <c:lblAlgn val="ctr"/>
        <c:lblOffset val="100"/>
        <c:noMultiLvlLbl val="0"/>
      </c:catAx>
      <c:valAx>
        <c:axId val="1833369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82523524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6532595587714"/>
          <c:y val="0.180294865485564"/>
          <c:w val="0.677767373672885"/>
          <c:h val="0.591493807414698"/>
        </c:manualLayout>
      </c:layout>
      <c:lineChart>
        <c:grouping val="standard"/>
        <c:varyColors val="0"/>
        <c:ser>
          <c:idx val="0"/>
          <c:order val="0"/>
          <c:tx>
            <c:strRef>
              <c:f>Trend!$C$42</c:f>
              <c:strCache>
                <c:ptCount val="1"/>
                <c:pt idx="0">
                  <c:v>Capacity</c:v>
                </c:pt>
              </c:strCache>
            </c:strRef>
          </c:tx>
          <c:marker>
            <c:symbol val="triangle"/>
            <c:size val="12"/>
          </c:marker>
          <c:cat>
            <c:numRef>
              <c:f>Trend!$D$41:$H$41</c:f>
              <c:numCache>
                <c:formatCode>General</c:formatCode>
                <c:ptCount val="5"/>
                <c:pt idx="0">
                  <c:v>2000.0</c:v>
                </c:pt>
                <c:pt idx="1">
                  <c:v>2003.0</c:v>
                </c:pt>
                <c:pt idx="2">
                  <c:v>2006.0</c:v>
                </c:pt>
                <c:pt idx="3">
                  <c:v>2008.0</c:v>
                </c:pt>
                <c:pt idx="4">
                  <c:v>2011.0</c:v>
                </c:pt>
              </c:numCache>
            </c:numRef>
          </c:cat>
          <c:val>
            <c:numRef>
              <c:f>Trend!$D$42:$H$42</c:f>
              <c:numCache>
                <c:formatCode>General</c:formatCode>
                <c:ptCount val="5"/>
                <c:pt idx="0">
                  <c:v>0.125</c:v>
                </c:pt>
                <c:pt idx="1">
                  <c:v>0.25</c:v>
                </c:pt>
                <c:pt idx="2">
                  <c:v>0.5</c:v>
                </c:pt>
                <c:pt idx="3">
                  <c:v>1.0</c:v>
                </c:pt>
                <c:pt idx="4">
                  <c:v>2.0</c:v>
                </c:pt>
              </c:numCache>
            </c:numRef>
          </c:val>
          <c:smooth val="0"/>
        </c:ser>
        <c:dLbls>
          <c:showLegendKey val="0"/>
          <c:showVal val="0"/>
          <c:showCatName val="0"/>
          <c:showSerName val="0"/>
          <c:showPercent val="0"/>
          <c:showBubbleSize val="0"/>
        </c:dLbls>
        <c:marker val="1"/>
        <c:smooth val="0"/>
        <c:axId val="-2114003928"/>
        <c:axId val="-2114602328"/>
      </c:lineChart>
      <c:lineChart>
        <c:grouping val="standard"/>
        <c:varyColors val="0"/>
        <c:ser>
          <c:idx val="1"/>
          <c:order val="1"/>
          <c:tx>
            <c:strRef>
              <c:f>Trend!$C$43</c:f>
              <c:strCache>
                <c:ptCount val="1"/>
                <c:pt idx="0">
                  <c:v>Latency (tRC)</c:v>
                </c:pt>
              </c:strCache>
            </c:strRef>
          </c:tx>
          <c:marker>
            <c:symbol val="square"/>
            <c:size val="10"/>
          </c:marker>
          <c:cat>
            <c:numRef>
              <c:f>Trend!$D$41:$H$41</c:f>
              <c:numCache>
                <c:formatCode>General</c:formatCode>
                <c:ptCount val="5"/>
                <c:pt idx="0">
                  <c:v>2000.0</c:v>
                </c:pt>
                <c:pt idx="1">
                  <c:v>2003.0</c:v>
                </c:pt>
                <c:pt idx="2">
                  <c:v>2006.0</c:v>
                </c:pt>
                <c:pt idx="3">
                  <c:v>2008.0</c:v>
                </c:pt>
                <c:pt idx="4">
                  <c:v>2011.0</c:v>
                </c:pt>
              </c:numCache>
            </c:numRef>
          </c:cat>
          <c:val>
            <c:numRef>
              <c:f>Trend!$D$43:$H$43</c:f>
              <c:numCache>
                <c:formatCode>General</c:formatCode>
                <c:ptCount val="5"/>
                <c:pt idx="0">
                  <c:v>65.0</c:v>
                </c:pt>
                <c:pt idx="1">
                  <c:v>60.0</c:v>
                </c:pt>
                <c:pt idx="2">
                  <c:v>57.5</c:v>
                </c:pt>
                <c:pt idx="3">
                  <c:v>49.5</c:v>
                </c:pt>
                <c:pt idx="4">
                  <c:v>47.91</c:v>
                </c:pt>
              </c:numCache>
            </c:numRef>
          </c:val>
          <c:smooth val="0"/>
        </c:ser>
        <c:dLbls>
          <c:showLegendKey val="0"/>
          <c:showVal val="0"/>
          <c:showCatName val="0"/>
          <c:showSerName val="0"/>
          <c:showPercent val="0"/>
          <c:showBubbleSize val="0"/>
        </c:dLbls>
        <c:marker val="1"/>
        <c:smooth val="0"/>
        <c:axId val="-2108866568"/>
        <c:axId val="-2108824024"/>
      </c:lineChart>
      <c:catAx>
        <c:axId val="-2114003928"/>
        <c:scaling>
          <c:orientation val="minMax"/>
        </c:scaling>
        <c:delete val="0"/>
        <c:axPos val="b"/>
        <c:title>
          <c:tx>
            <c:rich>
              <a:bodyPr/>
              <a:lstStyle/>
              <a:p>
                <a:pPr>
                  <a:defRPr sz="2800"/>
                </a:pPr>
                <a:r>
                  <a:rPr lang="en-US" sz="2800"/>
                  <a:t>Year</a:t>
                </a:r>
              </a:p>
            </c:rich>
          </c:tx>
          <c:layout>
            <c:manualLayout>
              <c:xMode val="edge"/>
              <c:yMode val="edge"/>
              <c:x val="0.450371237379111"/>
              <c:y val="0.894271038385827"/>
            </c:manualLayout>
          </c:layout>
          <c:overlay val="0"/>
        </c:title>
        <c:numFmt formatCode="General" sourceLinked="1"/>
        <c:majorTickMark val="out"/>
        <c:minorTickMark val="none"/>
        <c:tickLblPos val="nextTo"/>
        <c:txPr>
          <a:bodyPr/>
          <a:lstStyle/>
          <a:p>
            <a:pPr>
              <a:defRPr sz="2400"/>
            </a:pPr>
            <a:endParaRPr lang="en-US"/>
          </a:p>
        </c:txPr>
        <c:crossAx val="-2114602328"/>
        <c:crosses val="autoZero"/>
        <c:auto val="1"/>
        <c:lblAlgn val="ctr"/>
        <c:lblOffset val="100"/>
        <c:noMultiLvlLbl val="0"/>
      </c:catAx>
      <c:valAx>
        <c:axId val="-2114602328"/>
        <c:scaling>
          <c:orientation val="minMax"/>
        </c:scaling>
        <c:delete val="0"/>
        <c:axPos val="l"/>
        <c:majorGridlines/>
        <c:title>
          <c:tx>
            <c:rich>
              <a:bodyPr rot="-5400000" vert="horz"/>
              <a:lstStyle/>
              <a:p>
                <a:pPr>
                  <a:defRPr sz="2800">
                    <a:solidFill>
                      <a:schemeClr val="accent1"/>
                    </a:solidFill>
                  </a:defRPr>
                </a:pPr>
                <a:r>
                  <a:rPr lang="en-US" sz="2800" dirty="0">
                    <a:solidFill>
                      <a:schemeClr val="accent1"/>
                    </a:solidFill>
                  </a:rPr>
                  <a:t>Capacity (Gb)</a:t>
                </a:r>
              </a:p>
            </c:rich>
          </c:tx>
          <c:layout/>
          <c:overlay val="0"/>
        </c:title>
        <c:numFmt formatCode="#,##0.0" sourceLinked="0"/>
        <c:majorTickMark val="out"/>
        <c:minorTickMark val="none"/>
        <c:tickLblPos val="nextTo"/>
        <c:txPr>
          <a:bodyPr/>
          <a:lstStyle/>
          <a:p>
            <a:pPr>
              <a:defRPr sz="2400">
                <a:solidFill>
                  <a:schemeClr val="tx1"/>
                </a:solidFill>
              </a:defRPr>
            </a:pPr>
            <a:endParaRPr lang="en-US"/>
          </a:p>
        </c:txPr>
        <c:crossAx val="-2114003928"/>
        <c:crosses val="autoZero"/>
        <c:crossBetween val="between"/>
      </c:valAx>
      <c:valAx>
        <c:axId val="-2108824024"/>
        <c:scaling>
          <c:orientation val="minMax"/>
          <c:max val="100.0"/>
        </c:scaling>
        <c:delete val="0"/>
        <c:axPos val="r"/>
        <c:title>
          <c:tx>
            <c:rich>
              <a:bodyPr rot="-5400000" vert="horz"/>
              <a:lstStyle/>
              <a:p>
                <a:pPr>
                  <a:defRPr sz="2800">
                    <a:solidFill>
                      <a:schemeClr val="accent2"/>
                    </a:solidFill>
                  </a:defRPr>
                </a:pPr>
                <a:r>
                  <a:rPr lang="en-US" sz="2800">
                    <a:solidFill>
                      <a:schemeClr val="accent2"/>
                    </a:solidFill>
                  </a:rPr>
                  <a:t>Latency (ns)</a:t>
                </a:r>
              </a:p>
            </c:rich>
          </c:tx>
          <c:layout/>
          <c:overlay val="0"/>
        </c:title>
        <c:numFmt formatCode="General" sourceLinked="1"/>
        <c:majorTickMark val="out"/>
        <c:minorTickMark val="none"/>
        <c:tickLblPos val="nextTo"/>
        <c:txPr>
          <a:bodyPr/>
          <a:lstStyle/>
          <a:p>
            <a:pPr>
              <a:defRPr sz="2400"/>
            </a:pPr>
            <a:endParaRPr lang="en-US"/>
          </a:p>
        </c:txPr>
        <c:crossAx val="-2108866568"/>
        <c:crosses val="max"/>
        <c:crossBetween val="between"/>
        <c:majorUnit val="20.0"/>
      </c:valAx>
      <c:catAx>
        <c:axId val="-2108866568"/>
        <c:scaling>
          <c:orientation val="minMax"/>
        </c:scaling>
        <c:delete val="1"/>
        <c:axPos val="b"/>
        <c:numFmt formatCode="General" sourceLinked="1"/>
        <c:majorTickMark val="out"/>
        <c:minorTickMark val="none"/>
        <c:tickLblPos val="nextTo"/>
        <c:crossAx val="-2108824024"/>
        <c:crosses val="autoZero"/>
        <c:auto val="1"/>
        <c:lblAlgn val="ctr"/>
        <c:lblOffset val="100"/>
        <c:noMultiLvlLbl val="0"/>
      </c:catAx>
    </c:plotArea>
    <c:legend>
      <c:legendPos val="t"/>
      <c:layout/>
      <c:overlay val="0"/>
      <c:txPr>
        <a:bodyPr/>
        <a:lstStyle/>
        <a:p>
          <a:pPr>
            <a:defRPr sz="2800"/>
          </a:pPr>
          <a:endParaRPr lang="en-US"/>
        </a:p>
      </c:txPr>
    </c:legend>
    <c:plotVisOnly val="1"/>
    <c:dispBlanksAs val="gap"/>
    <c:showDLblsOverMax val="0"/>
  </c:chart>
  <c:spPr>
    <a:ln>
      <a:noFill/>
    </a:ln>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0.36036</cdr:x>
      <cdr:y>0.11994</cdr:y>
    </cdr:from>
    <cdr:to>
      <cdr:x>0.54054</cdr:x>
      <cdr:y>0.18125</cdr:y>
    </cdr:to>
    <cdr:sp macro="" textlink="">
      <cdr:nvSpPr>
        <cdr:cNvPr id="4" name="TextBox 54"/>
        <cdr:cNvSpPr txBox="1"/>
      </cdr:nvSpPr>
      <cdr:spPr>
        <a:xfrm xmlns:a="http://schemas.openxmlformats.org/drawingml/2006/main">
          <a:off x="3048000" y="511804"/>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6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10/20/15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10/20/15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will present the characterization</a:t>
            </a:r>
            <a:r>
              <a:rPr lang="en-US" baseline="0" dirty="0" smtClean="0"/>
              <a:t> results, one-by-one.</a:t>
            </a:r>
          </a:p>
          <a:p>
            <a:endParaRPr lang="en-US" baseline="0" dirty="0" smtClean="0"/>
          </a:p>
          <a:p>
            <a:r>
              <a:rPr lang="en-US" baseline="0" dirty="0" smtClean="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2367990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from the article:</a:t>
            </a:r>
          </a:p>
          <a:p>
            <a:r>
              <a:rPr lang="en-US" dirty="0" smtClean="0"/>
              <a:t>http://</a:t>
            </a:r>
            <a:r>
              <a:rPr lang="en-US" dirty="0" err="1" smtClean="0"/>
              <a:t>thehackernews.com</a:t>
            </a:r>
            <a:r>
              <a:rPr lang="en-US" dirty="0" smtClean="0"/>
              <a:t>/2015/03/dram-</a:t>
            </a:r>
            <a:r>
              <a:rPr lang="en-US" dirty="0" err="1" smtClean="0"/>
              <a:t>rowhammer</a:t>
            </a:r>
            <a:r>
              <a:rPr lang="en-US" dirty="0" smtClean="0"/>
              <a:t>-</a:t>
            </a:r>
            <a:r>
              <a:rPr lang="en-US" dirty="0" err="1" smtClean="0"/>
              <a:t>vulnerability.html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2911185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DRAM continues to scale there could be benefits to examining and enabling</a:t>
            </a:r>
            <a:r>
              <a:rPr lang="en-US" baseline="0" dirty="0" smtClean="0"/>
              <a:t> these new technologies.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172968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t>
            </a:r>
            <a:r>
              <a:rPr lang="en-US" dirty="0" smtClean="0"/>
              <a:t>across</a:t>
            </a:r>
            <a:r>
              <a:rPr lang="en-US" baseline="0" dirty="0" smtClean="0"/>
              <a:t> or within </a:t>
            </a:r>
            <a:r>
              <a:rPr lang="en-US" dirty="0" smtClean="0"/>
              <a:t>applications</a:t>
            </a:r>
            <a:r>
              <a:rPr lang="en-US" dirty="0"/>
              <a:t>, our characterization can identify data that are vulnerable to memory errors and data that are </a:t>
            </a:r>
            <a:r>
              <a:rPr lang="en-US" dirty="0" smtClean="0"/>
              <a:t>tolerant </a:t>
            </a:r>
            <a:r>
              <a:rPr lang="en-US" dirty="0"/>
              <a:t>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a:t>
            </a:r>
            <a:r>
              <a:rPr lang="en-US" dirty="0" smtClean="0"/>
              <a:t>tolerant </a:t>
            </a:r>
            <a:r>
              <a:rPr lang="en-US" dirty="0"/>
              <a:t>data to low-cost less-reliable memory </a:t>
            </a:r>
            <a:r>
              <a:rPr lang="en-US" baseline="0" dirty="0" smtClean="0"/>
              <a:t>to </a:t>
            </a:r>
            <a:r>
              <a:rPr lang="en-US" dirty="0"/>
              <a:t>exploit its tolerance and lower the cost. We call </a:t>
            </a:r>
            <a:r>
              <a:rPr lang="en-US" dirty="0" smtClean="0"/>
              <a:t>this mechanism </a:t>
            </a:r>
            <a:r>
              <a:rPr lang="en-US" dirty="0"/>
              <a:t>heterogeneous-reliability </a:t>
            </a:r>
            <a:r>
              <a:rPr lang="en-US" dirty="0" smtClean="0"/>
              <a:t>memory, HRM.</a:t>
            </a:r>
          </a:p>
          <a:p>
            <a:pPr marL="174708" indent="-174708">
              <a:buFontTx/>
              <a:buChar char="-"/>
            </a:pPr>
            <a:r>
              <a:rPr lang="en-US" dirty="0" smtClean="0"/>
              <a:t>Reliable</a:t>
            </a:r>
            <a:r>
              <a:rPr lang="en-US" baseline="0" dirty="0" smtClean="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fld id="{E0D199FA-7989-4A25-927C-BEF5C8B58483}"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4169761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a:t>
            </a:r>
            <a:r>
              <a:rPr lang="en-US" dirty="0" err="1" smtClean="0"/>
              <a:t>multicore</a:t>
            </a:r>
            <a:r>
              <a:rPr lang="en-US" baseline="0" dirty="0" smtClean="0"/>
              <a:t> system, multiple applications running on the different cores share the main memory.</a:t>
            </a:r>
          </a:p>
          <a:p>
            <a:r>
              <a:rPr lang="en-US" baseline="0" dirty="0" smtClean="0"/>
              <a:t>These applications interfere at the main memory. The result of this interference is unpredictable application slowdowns.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34</a:t>
            </a:fld>
            <a:endParaRPr lang="en-US">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18434"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3100">
                <a:latin typeface="Lucida Grande" charset="0"/>
                <a:cs typeface="Lucida Grande" charset="0"/>
                <a:sym typeface="Lucida Grande" charset="0"/>
              </a:rPr>
              <a:t>say you want a byte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a:t>
            </a:r>
            <a:r>
              <a:rPr lang="en-US" baseline="0" dirty="0" smtClean="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solidFill>
                  <a:prstClr val="black"/>
                </a:solidFill>
                <a:latin typeface="Calibri"/>
              </a:rPr>
              <a:pPr/>
              <a:t>76</a:t>
            </a:fld>
            <a:endParaRPr lang="en-US">
              <a:solidFill>
                <a:prstClr val="black"/>
              </a:solidFill>
              <a:latin typeface="Calibri"/>
            </a:endParaRPr>
          </a:p>
        </p:txBody>
      </p:sp>
    </p:spTree>
    <p:extLst>
      <p:ext uri="{BB962C8B-B14F-4D97-AF65-F5344CB8AC3E}">
        <p14:creationId xmlns:p14="http://schemas.microsoft.com/office/powerpoint/2010/main" val="346160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figure shows the historical trends of DRAM during the last 12-years, from 2000 to 2011.</a:t>
            </a:r>
          </a:p>
          <a:p>
            <a:r>
              <a:rPr lang="en-US" baseline="0" dirty="0" smtClean="0">
                <a:solidFill>
                  <a:srgbClr val="FFFFFF"/>
                </a:solidFill>
              </a:rPr>
              <a:t>We can see that, during this time, DRAM capacity has increased by 16 times.</a:t>
            </a:r>
          </a:p>
          <a:p>
            <a:r>
              <a:rPr lang="en-US" baseline="0" dirty="0" smtClean="0"/>
              <a:t>On the other hand, during the same period of time, DRAM latency has reduced by only 20%. </a:t>
            </a:r>
          </a:p>
          <a:p>
            <a:r>
              <a:rPr lang="en-US" baseline="0" dirty="0" smtClean="0">
                <a:solidFill>
                  <a:srgbClr val="FFFFFF"/>
                </a:solidFill>
              </a:rPr>
              <a:t>As a result, the high DRAM latency continues to be a critical bottleneck for system performance.</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78</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understand what causes the long latency, let me take a look at the DRAM organization.</a:t>
            </a:r>
          </a:p>
          <a:p>
            <a:r>
              <a:rPr lang="en-US" baseline="0" dirty="0" smtClean="0">
                <a:solidFill>
                  <a:srgbClr val="FFFFFF"/>
                </a:solidFill>
              </a:rPr>
              <a:t>DRAM consists of two components, the cell array and the I/O circuitry. The cell array consists of multiple </a:t>
            </a:r>
            <a:r>
              <a:rPr lang="en-US" baseline="0" dirty="0" err="1" smtClean="0">
                <a:solidFill>
                  <a:srgbClr val="FFFFFF"/>
                </a:solidFill>
              </a:rPr>
              <a:t>subarrays</a:t>
            </a:r>
            <a:r>
              <a:rPr lang="en-US" baseline="0" dirty="0" smtClean="0">
                <a:solidFill>
                  <a:srgbClr val="FFFFFF"/>
                </a:solidFill>
              </a:rPr>
              <a:t>. </a:t>
            </a:r>
          </a:p>
          <a:p>
            <a:r>
              <a:rPr lang="en-US" baseline="0" dirty="0" smtClean="0"/>
              <a:t>To read from a DRAM chip, the data is first accessed from the </a:t>
            </a:r>
            <a:r>
              <a:rPr lang="en-US" baseline="0" dirty="0" err="1" smtClean="0"/>
              <a:t>subarray</a:t>
            </a:r>
            <a:r>
              <a:rPr lang="en-US" baseline="0" dirty="0" smtClean="0"/>
              <a:t> and then the data is transferred over the channel by the I/O circuitry. </a:t>
            </a:r>
          </a:p>
          <a:p>
            <a:r>
              <a:rPr lang="en-US" baseline="0" dirty="0" smtClean="0">
                <a:solidFill>
                  <a:srgbClr val="FFFFFF"/>
                </a:solidFill>
              </a:rPr>
              <a:t>So, the DRAM latency is the sum of the </a:t>
            </a:r>
            <a:r>
              <a:rPr lang="en-US" baseline="0" dirty="0" err="1" smtClean="0">
                <a:solidFill>
                  <a:srgbClr val="FFFFFF"/>
                </a:solidFill>
              </a:rPr>
              <a:t>subarray</a:t>
            </a:r>
            <a:r>
              <a:rPr lang="en-US" baseline="0" dirty="0" smtClean="0">
                <a:solidFill>
                  <a:srgbClr val="FFFFFF"/>
                </a:solidFill>
              </a:rPr>
              <a:t> latency and the I/O latency. </a:t>
            </a:r>
          </a:p>
          <a:p>
            <a:r>
              <a:rPr lang="en-US" baseline="0" dirty="0" smtClean="0"/>
              <a:t>We observed that the </a:t>
            </a:r>
            <a:r>
              <a:rPr lang="en-US" baseline="0" dirty="0" err="1" smtClean="0"/>
              <a:t>subarray</a:t>
            </a:r>
            <a:r>
              <a:rPr lang="en-US" baseline="0" dirty="0" smtClean="0"/>
              <a:t> latency is much higher than the I/O latency.</a:t>
            </a:r>
          </a:p>
          <a:p>
            <a:r>
              <a:rPr lang="en-US" baseline="0" dirty="0" smtClean="0">
                <a:solidFill>
                  <a:srgbClr val="FFFFFF"/>
                </a:solidFill>
              </a:rPr>
              <a:t>As a result, </a:t>
            </a:r>
            <a:r>
              <a:rPr lang="en-US" baseline="0" dirty="0" err="1" smtClean="0">
                <a:solidFill>
                  <a:srgbClr val="FFFFFF"/>
                </a:solidFill>
              </a:rPr>
              <a:t>subarray</a:t>
            </a:r>
            <a:r>
              <a:rPr lang="en-US" baseline="0" dirty="0" smtClean="0">
                <a:solidFill>
                  <a:srgbClr val="FFFFFF"/>
                </a:solidFill>
              </a:rPr>
              <a:t> is the dominant source of the DRAM latency as we explained in the paper.</a:t>
            </a:r>
            <a:endParaRPr lang="en-US" dirty="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79</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0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13</a:t>
            </a:fld>
            <a:endParaRPr lang="en-US" sz="1200">
              <a:solidFill>
                <a:srgbClr val="000000"/>
              </a:solidFill>
              <a:latin typeface="Calibri"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cell’s capacitor is small and can store only a small amount of charge. </a:t>
            </a:r>
          </a:p>
          <a:p>
            <a:r>
              <a:rPr lang="en-US" baseline="0" dirty="0" smtClean="0"/>
              <a:t>That is why a </a:t>
            </a:r>
            <a:r>
              <a:rPr lang="en-US" baseline="0" dirty="0" err="1" smtClean="0"/>
              <a:t>subarray</a:t>
            </a:r>
            <a:r>
              <a:rPr lang="en-US" baseline="0" dirty="0" smtClean="0"/>
              <a:t> also has sense-amplifiers, which are specialized circuits that can detect the small amount of charge. </a:t>
            </a:r>
          </a:p>
          <a:p>
            <a:endParaRPr lang="en-US" baseline="0" dirty="0" smtClean="0"/>
          </a:p>
          <a:p>
            <a:r>
              <a:rPr lang="en-US" baseline="0" dirty="0" smtClean="0"/>
              <a:t>Unfortunately, a sense-amplifier size is about *100* times the cell size. </a:t>
            </a:r>
          </a:p>
          <a:p>
            <a:r>
              <a:rPr lang="en-US" baseline="0" dirty="0" smtClean="0"/>
              <a:t>So, to amortize the area of the sense-amplifiers, </a:t>
            </a:r>
          </a:p>
          <a:p>
            <a:r>
              <a:rPr lang="en-US" baseline="0" dirty="0" smtClean="0"/>
              <a:t>hundreds of cells share the same sense-amplifier through a long </a:t>
            </a:r>
            <a:r>
              <a:rPr lang="en-US" baseline="0" dirty="0" err="1" smtClean="0"/>
              <a:t>bitline</a:t>
            </a:r>
            <a:r>
              <a:rPr lang="en-US" baseline="0" dirty="0" smtClean="0"/>
              <a:t>. </a:t>
            </a:r>
          </a:p>
          <a:p>
            <a:endParaRPr lang="en-US" baseline="0" dirty="0" smtClean="0"/>
          </a:p>
          <a:p>
            <a:r>
              <a:rPr lang="en-US" baseline="0" dirty="0" smtClean="0"/>
              <a:t>However, a long </a:t>
            </a:r>
            <a:r>
              <a:rPr lang="en-US" baseline="0" dirty="0" err="1" smtClean="0"/>
              <a:t>bitline</a:t>
            </a:r>
            <a:r>
              <a:rPr lang="en-US" baseline="0" dirty="0" smtClean="0"/>
              <a:t> has a large capacitance that increases latency and power consumption. </a:t>
            </a:r>
          </a:p>
          <a:p>
            <a:r>
              <a:rPr lang="en-US" baseline="0" dirty="0" smtClean="0"/>
              <a:t>Therefore, the long </a:t>
            </a:r>
            <a:r>
              <a:rPr lang="en-US" baseline="0" dirty="0" err="1" smtClean="0"/>
              <a:t>bitline</a:t>
            </a:r>
            <a:r>
              <a:rPr lang="en-US" baseline="0" dirty="0" smtClean="0"/>
              <a:t> is one of the dominant sources of high latency and high power consumption.</a:t>
            </a:r>
          </a:p>
          <a:p>
            <a:endParaRPr lang="en-US" baseline="0" dirty="0" smtClean="0"/>
          </a:p>
          <a:p>
            <a:r>
              <a:rPr lang="en-US" baseline="0" dirty="0" smtClean="0"/>
              <a:t>To understand why the </a:t>
            </a:r>
            <a:r>
              <a:rPr lang="en-US" baseline="0" dirty="0" err="1" smtClean="0"/>
              <a:t>subarray</a:t>
            </a:r>
            <a:r>
              <a:rPr lang="en-US" baseline="0" dirty="0" smtClean="0"/>
              <a:t> is so slow, </a:t>
            </a:r>
          </a:p>
          <a:p>
            <a:r>
              <a:rPr lang="en-US" baseline="0" dirty="0" smtClean="0"/>
              <a:t>let me take a look at the </a:t>
            </a:r>
            <a:r>
              <a:rPr lang="en-US" baseline="0" dirty="0" err="1" smtClean="0"/>
              <a:t>subarray</a:t>
            </a:r>
            <a:r>
              <a:rPr lang="en-US" baseline="0" dirty="0" smtClean="0"/>
              <a:t> organization.</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80</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naïve way to reduce the DRAM latency is to have short </a:t>
            </a:r>
            <a:r>
              <a:rPr lang="en-US" baseline="0" dirty="0" err="1" smtClean="0"/>
              <a:t>bitlines</a:t>
            </a:r>
            <a:r>
              <a:rPr lang="en-US" baseline="0" dirty="0" smtClean="0"/>
              <a:t> that have lower latency.</a:t>
            </a:r>
          </a:p>
          <a:p>
            <a:r>
              <a:rPr lang="en-US" baseline="0" dirty="0" smtClean="0"/>
              <a:t>Unfortunately, short </a:t>
            </a:r>
            <a:r>
              <a:rPr lang="en-US" baseline="0" dirty="0" err="1" smtClean="0"/>
              <a:t>bitlines</a:t>
            </a:r>
            <a:r>
              <a:rPr lang="en-US" baseline="0" dirty="0" smtClean="0"/>
              <a:t> significantly increase the DRAM area.</a:t>
            </a:r>
          </a:p>
          <a:p>
            <a:r>
              <a:rPr lang="en-US" baseline="0" dirty="0" smtClean="0"/>
              <a:t>Therefore, the </a:t>
            </a:r>
            <a:r>
              <a:rPr lang="en-US" baseline="0" dirty="0" err="1" smtClean="0"/>
              <a:t>bitline</a:t>
            </a:r>
            <a:r>
              <a:rPr lang="en-US" baseline="0" dirty="0" smtClean="0"/>
              <a:t> length exposes an important trade-off between area and latency.</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81</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figure shows the trade-off between DRAM area and latency as we change the </a:t>
            </a:r>
            <a:r>
              <a:rPr lang="en-US" baseline="0" dirty="0" err="1" smtClean="0"/>
              <a:t>bitline</a:t>
            </a:r>
            <a:r>
              <a:rPr lang="en-US" baseline="0" dirty="0" smtClean="0"/>
              <a:t> length.</a:t>
            </a:r>
          </a:p>
          <a:p>
            <a:r>
              <a:rPr lang="en-US" baseline="0" dirty="0" smtClean="0"/>
              <a:t>Y-axis is the normalized DRAM area compared to a DRAM using 512 cells/</a:t>
            </a:r>
            <a:r>
              <a:rPr lang="en-US" baseline="0" dirty="0" err="1" smtClean="0"/>
              <a:t>bitline</a:t>
            </a:r>
            <a:r>
              <a:rPr lang="en-US" baseline="0" dirty="0" smtClean="0"/>
              <a:t>. A lower value is cheaper.</a:t>
            </a:r>
          </a:p>
          <a:p>
            <a:r>
              <a:rPr lang="en-US" baseline="0" dirty="0" smtClean="0"/>
              <a:t>X-axis shows the latency in terms of </a:t>
            </a:r>
            <a:r>
              <a:rPr lang="en-US" baseline="0" dirty="0" err="1" smtClean="0"/>
              <a:t>tRC</a:t>
            </a:r>
            <a:r>
              <a:rPr lang="en-US" baseline="0" dirty="0" smtClean="0"/>
              <a:t>, an important DRAM timing constraint. A lower value is faster.</a:t>
            </a:r>
          </a:p>
          <a:p>
            <a:endParaRPr lang="en-US" baseline="0" dirty="0" smtClean="0"/>
          </a:p>
          <a:p>
            <a:r>
              <a:rPr lang="en-US" baseline="0" dirty="0" smtClean="0"/>
              <a:t>Commodity DRAM chips use long </a:t>
            </a:r>
            <a:r>
              <a:rPr lang="en-US" baseline="0" dirty="0" err="1" smtClean="0"/>
              <a:t>bitlines</a:t>
            </a:r>
            <a:r>
              <a:rPr lang="en-US" baseline="0" dirty="0" smtClean="0"/>
              <a:t> to minimize area cost. On the other hand, shorter </a:t>
            </a:r>
            <a:r>
              <a:rPr lang="en-US" baseline="0" dirty="0" err="1" smtClean="0"/>
              <a:t>bitlines</a:t>
            </a:r>
            <a:r>
              <a:rPr lang="en-US" baseline="0" dirty="0" smtClean="0"/>
              <a:t> achieve lower latency at higher cost. </a:t>
            </a:r>
          </a:p>
          <a:p>
            <a:pPr defTabSz="931774">
              <a:defRPr/>
            </a:pPr>
            <a:r>
              <a:rPr lang="en-US" baseline="0" dirty="0" smtClean="0"/>
              <a:t>Our goal is to achieve the best of both worlds: low latency and low area cost.</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82</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sum up, both long and short </a:t>
            </a:r>
            <a:r>
              <a:rPr lang="en-US" baseline="0" dirty="0" err="1" smtClean="0"/>
              <a:t>bitline</a:t>
            </a:r>
            <a:r>
              <a:rPr lang="en-US" baseline="0" dirty="0" smtClean="0"/>
              <a:t> do not achieve small area and low latency. </a:t>
            </a:r>
          </a:p>
          <a:p>
            <a:r>
              <a:rPr lang="en-US" baseline="0" dirty="0" smtClean="0"/>
              <a:t>Long </a:t>
            </a:r>
            <a:r>
              <a:rPr lang="en-US" baseline="0" dirty="0" err="1" smtClean="0"/>
              <a:t>bitline</a:t>
            </a:r>
            <a:r>
              <a:rPr lang="en-US" baseline="0" dirty="0" smtClean="0"/>
              <a:t> has small area but has high latency while short </a:t>
            </a:r>
            <a:r>
              <a:rPr lang="en-US" baseline="0" dirty="0" err="1" smtClean="0"/>
              <a:t>bitline</a:t>
            </a:r>
            <a:r>
              <a:rPr lang="en-US" baseline="0" dirty="0" smtClean="0"/>
              <a:t> has low latency but has large area.</a:t>
            </a:r>
          </a:p>
          <a:p>
            <a:endParaRPr lang="en-US" baseline="0" dirty="0" smtClean="0"/>
          </a:p>
          <a:p>
            <a:r>
              <a:rPr lang="en-US" baseline="0" dirty="0" smtClean="0"/>
              <a:t>To achieve the best of both worlds, we first start from long </a:t>
            </a:r>
            <a:r>
              <a:rPr lang="en-US" baseline="0" dirty="0" err="1" smtClean="0"/>
              <a:t>bitline</a:t>
            </a:r>
            <a:r>
              <a:rPr lang="en-US" baseline="0" dirty="0" smtClean="0"/>
              <a:t>, which has small area. </a:t>
            </a:r>
          </a:p>
          <a:p>
            <a:r>
              <a:rPr lang="en-US" baseline="0" dirty="0" smtClean="0"/>
              <a:t>After that, to achieve the low latency of short </a:t>
            </a:r>
            <a:r>
              <a:rPr lang="en-US" baseline="0" dirty="0" err="1" smtClean="0"/>
              <a:t>bitline</a:t>
            </a:r>
            <a:r>
              <a:rPr lang="en-US" baseline="0" dirty="0" smtClean="0"/>
              <a:t>, we divide the long </a:t>
            </a:r>
            <a:r>
              <a:rPr lang="en-US" baseline="0" dirty="0" err="1" smtClean="0"/>
              <a:t>bitline</a:t>
            </a:r>
            <a:r>
              <a:rPr lang="en-US" baseline="0" dirty="0" smtClean="0"/>
              <a:t> into two smaller segments. </a:t>
            </a:r>
          </a:p>
          <a:p>
            <a:r>
              <a:rPr lang="en-US" baseline="0" dirty="0" smtClean="0"/>
              <a:t>The </a:t>
            </a:r>
            <a:r>
              <a:rPr lang="en-US" baseline="0" dirty="0" err="1" smtClean="0"/>
              <a:t>bitline</a:t>
            </a:r>
            <a:r>
              <a:rPr lang="en-US" baseline="0" dirty="0" smtClean="0"/>
              <a:t> length of the segment nearby the sense-amplifier is same as the length of short </a:t>
            </a:r>
            <a:r>
              <a:rPr lang="en-US" baseline="0" dirty="0" err="1" smtClean="0"/>
              <a:t>bitline</a:t>
            </a:r>
            <a:r>
              <a:rPr lang="en-US" baseline="0" dirty="0" smtClean="0"/>
              <a:t>. </a:t>
            </a:r>
          </a:p>
          <a:p>
            <a:r>
              <a:rPr lang="en-US" baseline="0" dirty="0" smtClean="0"/>
              <a:t>Therefore, the latency of the segment is as low as the latency of the short </a:t>
            </a:r>
            <a:r>
              <a:rPr lang="en-US" baseline="0" dirty="0" err="1" smtClean="0"/>
              <a:t>bitline</a:t>
            </a:r>
            <a:r>
              <a:rPr lang="en-US" baseline="0" dirty="0" smtClean="0"/>
              <a:t>. </a:t>
            </a:r>
          </a:p>
          <a:p>
            <a:r>
              <a:rPr lang="en-US" baseline="0" dirty="0" smtClean="0"/>
              <a:t>To isolate this fast segment from the other segment, we add isolation transistors that selectively connect the two segments. </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83</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way, our proposed approach achieves small area and low latency.</a:t>
            </a:r>
          </a:p>
          <a:p>
            <a:r>
              <a:rPr lang="en-US" baseline="0" dirty="0" smtClean="0"/>
              <a:t>We call this new DRAM architecture as Tiered-Latency DRAM</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84</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figure compares the latency.</a:t>
            </a:r>
          </a:p>
          <a:p>
            <a:r>
              <a:rPr lang="en-US" baseline="0" dirty="0" smtClean="0"/>
              <a:t>Y-axis is normalized latency. </a:t>
            </a:r>
          </a:p>
          <a:p>
            <a:r>
              <a:rPr lang="en-US" baseline="0" dirty="0" smtClean="0"/>
              <a:t>Compared to commodity DRAM, TL-DRAM’s near segment has 56% lower latency, while the far segment has 23% higher latency.</a:t>
            </a:r>
          </a:p>
          <a:p>
            <a:r>
              <a:rPr lang="en-US" baseline="0" dirty="0" smtClean="0"/>
              <a:t> </a:t>
            </a:r>
          </a:p>
          <a:p>
            <a:r>
              <a:rPr lang="en-US" baseline="0" dirty="0" smtClean="0"/>
              <a:t>The right figure compares the power.</a:t>
            </a:r>
          </a:p>
          <a:p>
            <a:r>
              <a:rPr lang="en-US" baseline="0" dirty="0" smtClean="0"/>
              <a:t>Y-axis is normalized power.</a:t>
            </a:r>
          </a:p>
          <a:p>
            <a:r>
              <a:rPr lang="en-US" baseline="0" dirty="0" smtClean="0"/>
              <a:t>Compared to commodity DRAM, TL-DRAM’s near segment has 51% lower power consumption and the far segment has 49% higher power consumption. </a:t>
            </a:r>
          </a:p>
          <a:p>
            <a:endParaRPr lang="en-US" baseline="0" dirty="0" smtClean="0"/>
          </a:p>
          <a:p>
            <a:r>
              <a:rPr lang="en-US" baseline="0" dirty="0" smtClean="0"/>
              <a:t>Lastly, mainly due to the isolation transistor, Tiered-latency DRAM increases the die-size by about 3%.</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85</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Again, the figure shows the trade-off between area and latency in existing DRAM. </a:t>
            </a:r>
          </a:p>
          <a:p>
            <a:endParaRPr lang="en-US" baseline="0" dirty="0" smtClean="0"/>
          </a:p>
          <a:p>
            <a:r>
              <a:rPr lang="en-US" baseline="0" dirty="0" smtClean="0"/>
              <a:t>Unlike existing DRAM, TL-DRAM achieves low latency using the near segment while increasing the area by only 3%. </a:t>
            </a:r>
          </a:p>
          <a:p>
            <a:endParaRPr lang="en-US" baseline="0" dirty="0" smtClean="0"/>
          </a:p>
          <a:p>
            <a:r>
              <a:rPr lang="en-US" baseline="0" dirty="0" smtClean="0"/>
              <a:t>Although the far segment has higher latency than commodity DRAM, we show that efficient use of the near segment enables TL-DRAM to achieve high system performance.</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86</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multiple ways to leverage the TL-DRAM</a:t>
            </a:r>
            <a:r>
              <a:rPr lang="en-US" baseline="0" dirty="0" smtClean="0"/>
              <a:t> substrate by hardware or software.</a:t>
            </a:r>
          </a:p>
          <a:p>
            <a:endParaRPr lang="en-US" baseline="0" dirty="0" smtClean="0"/>
          </a:p>
          <a:p>
            <a:r>
              <a:rPr lang="en-US" baseline="0" dirty="0" smtClean="0"/>
              <a:t>In this slide, I describe many such ways.</a:t>
            </a:r>
          </a:p>
          <a:p>
            <a:r>
              <a:rPr lang="en-US" baseline="0" dirty="0" smtClean="0"/>
              <a:t>First, the near segment can be used as a hardware-managed inclusive cache to the far segment.</a:t>
            </a:r>
          </a:p>
          <a:p>
            <a:r>
              <a:rPr lang="en-US" baseline="0" dirty="0" smtClean="0"/>
              <a:t>Second, the near segment can be used as a hardware-managed exclusive cache to the far segment.</a:t>
            </a:r>
          </a:p>
          <a:p>
            <a:r>
              <a:rPr lang="en-US" baseline="0" dirty="0" smtClean="0"/>
              <a:t>Third, the operating system can intelligently allocate frequently-accessed pages to the near segment.</a:t>
            </a:r>
          </a:p>
          <a:p>
            <a:r>
              <a:rPr lang="en-US" baseline="0" dirty="0" smtClean="0"/>
              <a:t>Forth mechanism is to simple replace DRAM with TL-DRAM without any near segment handling</a:t>
            </a:r>
          </a:p>
          <a:p>
            <a:endParaRPr lang="en-US" baseline="0" dirty="0" smtClean="0"/>
          </a:p>
          <a:p>
            <a:r>
              <a:rPr lang="en-US" baseline="0" dirty="0" smtClean="0"/>
              <a:t>While our paper provides detailed explanations and evaluations of first three mechanism, </a:t>
            </a:r>
          </a:p>
          <a:p>
            <a:r>
              <a:rPr lang="en-US" baseline="0" dirty="0" smtClean="0"/>
              <a:t>in this talk, we will focus on the first approach, which is to use the near segment as a hardware managed cache for the far segment.</a:t>
            </a:r>
            <a:endParaRPr lang="en-US" dirty="0" smtClean="0"/>
          </a:p>
          <a:p>
            <a:endParaRPr lang="en-US" dirty="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87</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a:t>
            </a:r>
            <a:r>
              <a:rPr lang="en-US" baseline="0" dirty="0" smtClean="0"/>
              <a:t> shows the IPC improvement of our three caching mechanisms over commodity DRAM. </a:t>
            </a:r>
          </a:p>
          <a:p>
            <a:r>
              <a:rPr lang="en-US" baseline="0" dirty="0" smtClean="0"/>
              <a:t>All of them improve performance and benefit-based caching shows maximum performance improvement by 12.7%.</a:t>
            </a:r>
          </a:p>
          <a:p>
            <a:endParaRPr lang="en-US" baseline="0" dirty="0" smtClean="0"/>
          </a:p>
          <a:p>
            <a:r>
              <a:rPr lang="en-US" baseline="0" dirty="0" smtClean="0"/>
              <a:t>The right figure shows the normalized power reduction of our three caching mechanisms over commodity DRAM.</a:t>
            </a:r>
          </a:p>
          <a:p>
            <a:r>
              <a:rPr lang="en-US" baseline="0" dirty="0" smtClean="0"/>
              <a:t> All of them reduce power consumption and benefit-based caching shows maximum power reduction by 23%.</a:t>
            </a:r>
            <a:endParaRPr lang="en-US" dirty="0" smtClean="0"/>
          </a:p>
          <a:p>
            <a:endParaRPr lang="en-US" dirty="0" smtClean="0"/>
          </a:p>
          <a:p>
            <a:pPr defTabSz="931717">
              <a:defRPr/>
            </a:pPr>
            <a:r>
              <a:rPr lang="en-US" baseline="0" dirty="0" smtClean="0"/>
              <a:t>Therefore, using near segment as a cache improves performance and reduces power consumption at the cost of 3% area overhead.</a:t>
            </a:r>
          </a:p>
          <a:p>
            <a:endParaRPr lang="en-US"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88</a:t>
            </a:fld>
            <a:endParaRPr lang="en-US">
              <a:solidFill>
                <a:prstClr val="black"/>
              </a:solidFill>
              <a:latin typeface="Calibri"/>
            </a:endParaRPr>
          </a:p>
        </p:txBody>
      </p:sp>
    </p:spTree>
    <p:extLst>
      <p:ext uri="{BB962C8B-B14F-4D97-AF65-F5344CB8AC3E}">
        <p14:creationId xmlns:p14="http://schemas.microsoft.com/office/powerpoint/2010/main" val="2532083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95</a:t>
            </a:fld>
            <a:endParaRPr lang="en-US">
              <a:solidFill>
                <a:prstClr val="black"/>
              </a:solidFill>
              <a:latin typeface="Calibri"/>
            </a:endParaRPr>
          </a:p>
        </p:txBody>
      </p:sp>
    </p:spTree>
    <p:extLst>
      <p:ext uri="{BB962C8B-B14F-4D97-AF65-F5344CB8AC3E}">
        <p14:creationId xmlns:p14="http://schemas.microsoft.com/office/powerpoint/2010/main" val="1465796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3098075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DRAM continues to scale there could be benefits to examining and enabling</a:t>
            </a:r>
            <a:r>
              <a:rPr lang="en-US" baseline="0" dirty="0" smtClean="0"/>
              <a:t> these new technologies.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98</a:t>
            </a:fld>
            <a:endParaRPr lang="en-US" dirty="0">
              <a:solidFill>
                <a:prstClr val="black"/>
              </a:solidFill>
              <a:latin typeface="Calibri"/>
            </a:endParaRPr>
          </a:p>
        </p:txBody>
      </p:sp>
    </p:spTree>
    <p:extLst>
      <p:ext uri="{BB962C8B-B14F-4D97-AF65-F5344CB8AC3E}">
        <p14:creationId xmlns:p14="http://schemas.microsoft.com/office/powerpoint/2010/main" val="172968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compare our mechanism to a </a:t>
            </a:r>
            <a:r>
              <a:rPr lang="en-US" b="1" dirty="0" smtClean="0"/>
              <a:t>homogeneous</a:t>
            </a:r>
            <a:r>
              <a:rPr lang="en-US" baseline="0" dirty="0" smtClean="0"/>
              <a:t> memory system.</a:t>
            </a:r>
          </a:p>
          <a:p>
            <a:r>
              <a:rPr lang="en-US" baseline="0" dirty="0" smtClean="0"/>
              <a:t>Here the comparison points are a</a:t>
            </a:r>
            <a:r>
              <a:rPr lang="en-US" dirty="0" smtClean="0"/>
              <a:t> 16GB all-PCM and all-DRAM memory system.</a:t>
            </a:r>
          </a:p>
          <a:p>
            <a:r>
              <a:rPr lang="en-US" dirty="0" smtClean="0"/>
              <a:t>O</a:t>
            </a:r>
            <a:r>
              <a:rPr lang="en-US" baseline="0" dirty="0" smtClean="0"/>
              <a:t>ur mechanism achieves 31% better performance than the all-PCM memory system, and comes within 29% of the all-DRAM performance.</a:t>
            </a:r>
          </a:p>
          <a:p>
            <a:r>
              <a:rPr lang="en-US" baseline="0" dirty="0" smtClean="0"/>
              <a:t>Note that we </a:t>
            </a:r>
            <a:r>
              <a:rPr lang="en-US" b="1" baseline="0" dirty="0" smtClean="0"/>
              <a:t>do not assume any capacity benefits</a:t>
            </a:r>
            <a:r>
              <a:rPr lang="en-US" baseline="0" dirty="0" smtClean="0"/>
              <a:t> of PCM over DRAM.</a:t>
            </a:r>
          </a:p>
          <a:p>
            <a:r>
              <a:rPr lang="en-US" baseline="0" dirty="0" smtClean="0"/>
              <a:t>And yet, our mechanism bridges the performance gap between the two homogeneous memory systems.</a:t>
            </a:r>
          </a:p>
          <a:p>
            <a:r>
              <a:rPr lang="en-US" baseline="0" dirty="0" smtClean="0"/>
              <a:t>If the capacity benefit of PCM was included, the </a:t>
            </a:r>
            <a:r>
              <a:rPr lang="en-US" b="1" baseline="0" dirty="0" smtClean="0"/>
              <a:t>hybrid memory system</a:t>
            </a:r>
            <a:r>
              <a:rPr lang="en-US" baseline="0" dirty="0" smtClean="0"/>
              <a:t> will perform even better.</a:t>
            </a:r>
          </a:p>
        </p:txBody>
      </p:sp>
      <p:sp>
        <p:nvSpPr>
          <p:cNvPr id="4" name="Slide Number Placeholder 3"/>
          <p:cNvSpPr>
            <a:spLocks noGrp="1"/>
          </p:cNvSpPr>
          <p:nvPr>
            <p:ph type="sldNum" sz="quarter" idx="10"/>
          </p:nvPr>
        </p:nvSpPr>
        <p:spPr/>
        <p:txBody>
          <a:bodyPr/>
          <a:lstStyle/>
          <a:p>
            <a:pPr>
              <a:defRPr/>
            </a:pPr>
            <a:fld id="{7F547B56-6240-4A47-937A-39B4CD6371F4}" type="slidenum">
              <a:rPr lang="en-US" smtClean="0">
                <a:solidFill>
                  <a:prstClr val="black"/>
                </a:solidFill>
                <a:latin typeface="Calibri"/>
              </a:rPr>
              <a:pPr>
                <a:defRPr/>
              </a:pPr>
              <a:t>108</a:t>
            </a:fld>
            <a:endParaRPr lang="en-US">
              <a:solidFill>
                <a:prstClr val="black"/>
              </a:solidFill>
              <a:latin typeface="Calibri"/>
            </a:endParaRPr>
          </a:p>
        </p:txBody>
      </p:sp>
    </p:spTree>
    <p:extLst>
      <p:ext uri="{BB962C8B-B14F-4D97-AF65-F5344CB8AC3E}">
        <p14:creationId xmlns:p14="http://schemas.microsoft.com/office/powerpoint/2010/main" val="1304768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from DRAM to STT-RAM,</a:t>
            </a:r>
            <a:r>
              <a:rPr lang="en-US" baseline="0" dirty="0" smtClean="0"/>
              <a:t> instead of a capacitor that stores charge, now we have a magnetic tunnel junction that has one reference layer with a fixed magnetic orientation, and a free layer that can be parallel or anti parallel to the reference layer; which determines the resistance, and in turn, the data stored in the MTJ. In addition to the MTJ, the cell, again, has an access transistor. </a:t>
            </a:r>
          </a:p>
          <a:p>
            <a:r>
              <a:rPr lang="en-US" baseline="0" dirty="0" smtClean="0"/>
              <a:t>Reading requires a small voltage to be applied across the </a:t>
            </a:r>
            <a:r>
              <a:rPr lang="en-US" baseline="0" dirty="0" err="1" smtClean="0"/>
              <a:t>bitline</a:t>
            </a:r>
            <a:r>
              <a:rPr lang="en-US" baseline="0" dirty="0" smtClean="0"/>
              <a:t> and sense line; and the current is sensed. This current varies depending on the resistance of MTJ. To write data, we push a large current into the MTJ, which re-aligns the free layer. The direction of the current determines whether it becomes parallel or anti-parallel; i.e. logical 0 or 1. </a:t>
            </a:r>
          </a:p>
        </p:txBody>
      </p:sp>
      <p:sp>
        <p:nvSpPr>
          <p:cNvPr id="4" name="Slide Number Placeholder 3"/>
          <p:cNvSpPr>
            <a:spLocks noGrp="1"/>
          </p:cNvSpPr>
          <p:nvPr>
            <p:ph type="sldNum" sz="quarter" idx="10"/>
          </p:nvPr>
        </p:nvSpPr>
        <p:spPr/>
        <p:txBody>
          <a:bodyPr/>
          <a:lstStyle/>
          <a:p>
            <a:fld id="{8923B1BF-2DE4-4D7D-8ECD-16D20D21B23B}" type="slidenum">
              <a:rPr lang="en-US" smtClean="0">
                <a:solidFill>
                  <a:prstClr val="black"/>
                </a:solidFill>
                <a:latin typeface="Calibri"/>
              </a:rPr>
              <a:pPr/>
              <a:t>109</a:t>
            </a:fld>
            <a:endParaRPr lang="en-US">
              <a:solidFill>
                <a:prstClr val="black"/>
              </a:solidFill>
              <a:latin typeface="Calibri"/>
            </a:endParaRPr>
          </a:p>
        </p:txBody>
      </p:sp>
    </p:spTree>
    <p:extLst>
      <p:ext uri="{BB962C8B-B14F-4D97-AF65-F5344CB8AC3E}">
        <p14:creationId xmlns:p14="http://schemas.microsoft.com/office/powerpoint/2010/main" val="4015428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closer</a:t>
            </a:r>
            <a:r>
              <a:rPr lang="en-US" baseline="0" dirty="0" smtClean="0"/>
              <a:t> look at the high-level design goals for a Persistent Memory Manager, or PMM.</a:t>
            </a:r>
          </a:p>
          <a:p>
            <a:endParaRPr lang="en-US" baseline="0" dirty="0" smtClean="0"/>
          </a:p>
          <a:p>
            <a:r>
              <a:rPr lang="en-US" baseline="0" dirty="0" smtClean="0"/>
              <a:t>[click] The most noticeable feature of the PMM – from the system software perspective – is the fact that it exposes a load/store interface to access all persistent data in the system.  This means that applications can allocate portions of persistent memory, just as they would allocate portions of volatile DRAM memory in today’s systems.</a:t>
            </a:r>
          </a:p>
          <a:p>
            <a:endParaRPr lang="en-US" baseline="0" dirty="0" smtClean="0"/>
          </a:p>
          <a:p>
            <a:r>
              <a:rPr lang="en-US" baseline="0" dirty="0" smtClean="0"/>
              <a:t>[click] Of course, with a diverse array of devices managed by a persistent memory, it will be important for the PMM to leverage each of their strengths – and mitigate each of their weaknesses – as much as possible.  To this end, the PMM is responsible for managing how volatile and persistent are placed among devices, to ensure data can be efficiently located, persistence guarantees met, and any security rules enforced.</a:t>
            </a:r>
          </a:p>
          <a:p>
            <a:endParaRPr lang="en-US" baseline="0" dirty="0" smtClean="0"/>
          </a:p>
          <a:p>
            <a:r>
              <a:rPr lang="en-US" baseline="0" dirty="0" smtClean="0"/>
              <a:t>[click]  The PMM is also responsible for managing metadata storage and retrieval.  We will later evaluate how such overheads affect system performance.</a:t>
            </a:r>
          </a:p>
          <a:p>
            <a:endParaRPr lang="en-US" baseline="0" dirty="0" smtClean="0"/>
          </a:p>
          <a:p>
            <a:r>
              <a:rPr lang="en-US" baseline="0" dirty="0" smtClean="0"/>
              <a:t>[click]  In addition, to achieve the best performance and energy efficiency for the applications running on a system, it will be necessary for the system software to provide hints to the hardware to be used to make more efficient data placement decisions.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115</a:t>
            </a:fld>
            <a:endParaRPr lang="en-US">
              <a:solidFill>
                <a:prstClr val="black"/>
              </a:solidFill>
              <a:latin typeface="Calibri"/>
            </a:endParaRPr>
          </a:p>
        </p:txBody>
      </p:sp>
    </p:spTree>
    <p:extLst>
      <p:ext uri="{BB962C8B-B14F-4D97-AF65-F5344CB8AC3E}">
        <p14:creationId xmlns:p14="http://schemas.microsoft.com/office/powerpoint/2010/main" val="2271869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to tie everything together, here is how a persistent memory would operate.  Code allocates persistent objects and accesses them using loads and stores – no different than persistent memory in today’s machines.  Optionally, the software can provide hints as to the types of access patterns or requirements of the software.</a:t>
            </a:r>
          </a:p>
          <a:p>
            <a:endParaRPr lang="en-US" baseline="0" dirty="0" smtClean="0"/>
          </a:p>
          <a:p>
            <a:r>
              <a:rPr lang="en-US" baseline="0" dirty="0" smtClean="0"/>
              <a:t>Then, a Persistent Memory Manager uses this access information and software hints to allocate, locate, migrate, and access data among the heterogeneous array of devices present on the system, attempting to strike a balance between application-level guarantees, like persistence and security, and performance and energy efficiency.</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116</a:t>
            </a:fld>
            <a:endParaRPr lang="en-US">
              <a:solidFill>
                <a:prstClr val="black"/>
              </a:solidFill>
              <a:latin typeface="Calibri"/>
            </a:endParaRPr>
          </a:p>
        </p:txBody>
      </p:sp>
    </p:spTree>
    <p:extLst>
      <p:ext uri="{BB962C8B-B14F-4D97-AF65-F5344CB8AC3E}">
        <p14:creationId xmlns:p14="http://schemas.microsoft.com/office/powerpoint/2010/main" val="2271869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pPr/>
              <a:t>117</a:t>
            </a:fld>
            <a:endParaRPr lang="en-US"/>
          </a:p>
        </p:txBody>
      </p:sp>
    </p:spTree>
    <p:extLst>
      <p:ext uri="{BB962C8B-B14F-4D97-AF65-F5344CB8AC3E}">
        <p14:creationId xmlns:p14="http://schemas.microsoft.com/office/powerpoint/2010/main" val="2271869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pPr/>
              <a:t>118</a:t>
            </a:fld>
            <a:endParaRPr lang="en-US"/>
          </a:p>
        </p:txBody>
      </p:sp>
    </p:spTree>
    <p:extLst>
      <p:ext uri="{BB962C8B-B14F-4D97-AF65-F5344CB8AC3E}">
        <p14:creationId xmlns:p14="http://schemas.microsoft.com/office/powerpoint/2010/main" val="2271869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129</a:t>
            </a:fld>
            <a:endParaRPr lang="en-US">
              <a:solidFill>
                <a:prstClr val="black"/>
              </a:solidFill>
              <a:latin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a:t>
            </a:r>
            <a:r>
              <a:rPr lang="en-US" dirty="0" smtClean="0"/>
              <a:t>computer</a:t>
            </a:r>
            <a:r>
              <a:rPr lang="en-US" baseline="0" dirty="0" smtClean="0"/>
              <a:t> </a:t>
            </a:r>
            <a:r>
              <a:rPr lang="en-US" dirty="0" smtClean="0"/>
              <a:t>architecture, HW/SW interaction</a:t>
            </a:r>
            <a:r>
              <a:rPr lang="en-US" baseline="0" dirty="0" smtClean="0"/>
              <a:t> and bioinformatics</a:t>
            </a:r>
            <a:r>
              <a:rPr lang="en-US" dirty="0" smtClean="0"/>
              <a:t>. </a:t>
            </a:r>
          </a:p>
          <a:p>
            <a:endParaRPr lang="en-US" dirty="0" smtClean="0"/>
          </a:p>
          <a:p>
            <a:r>
              <a:rPr lang="en-US" dirty="0" smtClean="0"/>
              <a:t>He is looking for students to perform research</a:t>
            </a:r>
            <a:r>
              <a:rPr lang="en-US" baseline="0" dirty="0" smtClean="0"/>
              <a:t> in these areas.</a:t>
            </a:r>
            <a:endParaRPr lang="en-US" dirty="0" smtClean="0"/>
          </a:p>
          <a:p>
            <a:endParaRPr lang="en-US" dirty="0" smtClean="0"/>
          </a:p>
          <a:p>
            <a:r>
              <a:rPr lang="en-US" dirty="0" smtClean="0"/>
              <a:t>He and his group, SAFARI,</a:t>
            </a:r>
            <a:r>
              <a:rPr lang="en-US" baseline="0" dirty="0" smtClean="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a:t>
            </a:r>
            <a:r>
              <a:rPr lang="en-US" dirty="0" smtClean="0">
                <a:solidFill>
                  <a:srgbClr val="3333CC"/>
                </a:solidFill>
                <a:latin typeface="Arial Narrow" charset="0"/>
                <a:ea typeface="ＭＳ Ｐゴシック" charset="0"/>
                <a:cs typeface="Arial" charset="0"/>
              </a:rPr>
              <a:t>broad </a:t>
            </a:r>
            <a:r>
              <a:rPr lang="en-US" dirty="0">
                <a:solidFill>
                  <a:srgbClr val="3333CC"/>
                </a:solidFill>
                <a:latin typeface="Arial Narrow" charset="0"/>
                <a:ea typeface="ＭＳ Ｐゴシック" charset="0"/>
                <a:cs typeface="Arial" charset="0"/>
              </a:rPr>
              <a:t>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2656424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350600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3498255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executed the code on four different processors, all four of them yielded errors. Intel </a:t>
            </a:r>
            <a:r>
              <a:rPr lang="en-US" baseline="0" dirty="0" err="1" smtClean="0"/>
              <a:t>Haswell</a:t>
            </a:r>
            <a:r>
              <a:rPr lang="en-US" baseline="0" dirty="0" smtClean="0"/>
              <a:t> has the most errors, at 23 thousand, because it has the highest rate of accessing DRAM.</a:t>
            </a:r>
          </a:p>
          <a:p>
            <a:endParaRPr lang="en-US" baseline="0" dirty="0" smtClean="0"/>
          </a:p>
          <a:p>
            <a:r>
              <a:rPr lang="en-US" baseline="0" dirty="0" smtClean="0"/>
              <a:t>Later on, I’ll show that we can induce as many as ten million disturbance errors in a more controlled environment.</a:t>
            </a:r>
          </a:p>
          <a:p>
            <a:endParaRPr lang="en-US" baseline="0" dirty="0" smtClean="0"/>
          </a:p>
          <a:p>
            <a:r>
              <a:rPr lang="en-US" baseline="0" dirty="0" smtClean="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3046293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 is</a:t>
            </a:r>
            <a:r>
              <a:rPr lang="en-US" baseline="0" dirty="0" smtClean="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4200664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103.xml"/><Relationship Id="rId2" Type="http://schemas.openxmlformats.org/officeDocument/2006/relationships/image" Target="../media/image1.png"/></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128.xml"/><Relationship Id="rId2" Type="http://schemas.openxmlformats.org/officeDocument/2006/relationships/image" Target="../media/image1.png"/></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129.xml"/><Relationship Id="rId2" Type="http://schemas.openxmlformats.org/officeDocument/2006/relationships/image" Target="../media/image1.png"/></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130.xml"/><Relationship Id="rId2" Type="http://schemas.openxmlformats.org/officeDocument/2006/relationships/image" Target="../media/image1.png"/></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3.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7.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8.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1.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2.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0.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1.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2.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3.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4.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5.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6.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0.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1.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2.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3.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7.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3.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4.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5.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6.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9.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6.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7.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8.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2.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3.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4.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00.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01.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02.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03.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04.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05.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06.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07.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08.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1.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2.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3.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4.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5.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16.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17.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18.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19.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0.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28.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29.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0.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39.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0.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1.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49.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0.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1.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2.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3.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4.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5.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6.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7.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8.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9.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0.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71.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72.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73.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74.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75.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76.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77.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78.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79.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0.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1.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2.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3.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84.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85.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86.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87.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88.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89.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0.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1.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2.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3.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4.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695.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696.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697.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698.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699.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00.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01.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02.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03.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04.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05.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06.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07.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08.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09.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0.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11.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12.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13.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14.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15.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 Id="rId2" Type="http://schemas.openxmlformats.org/officeDocument/2006/relationships/image" Target="../media/image1.png"/></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1" Type="http://schemas.openxmlformats.org/officeDocument/2006/relationships/slideMaster" Target="../slideMasters/slideMaster10.xml"/><Relationship Id="rId2" Type="http://schemas.openxmlformats.org/officeDocument/2006/relationships/image" Target="../media/image6.png"/></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43345180"/>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902966"/>
      </p:ext>
    </p:extLst>
  </p:cSld>
  <p:clrMapOvr>
    <a:masterClrMapping/>
  </p:clrMapOvr>
  <p:transition xmlns:p14="http://schemas.microsoft.com/office/powerpoint/2010/main"/>
</p:sldLayout>
</file>

<file path=ppt/slideLayouts/slideLayout10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422435"/>
      </p:ext>
    </p:extLst>
  </p:cSld>
  <p:clrMapOvr>
    <a:masterClrMapping/>
  </p:clrMapOvr>
  <p:transition xmlns:p14="http://schemas.microsoft.com/office/powerpoint/2010/main"/>
</p:sldLayout>
</file>

<file path=ppt/slideLayouts/slideLayout10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1490441"/>
      </p:ext>
    </p:extLst>
  </p:cSld>
  <p:clrMapOvr>
    <a:masterClrMapping/>
  </p:clrMapOvr>
  <p:transition xmlns:p14="http://schemas.microsoft.com/office/powerpoint/2010/main"/>
</p:sldLayout>
</file>

<file path=ppt/slideLayouts/slideLayout10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635268"/>
      </p:ext>
    </p:extLst>
  </p:cSld>
  <p:clrMapOvr>
    <a:masterClrMapping/>
  </p:clrMapOvr>
  <p:transition xmlns:p14="http://schemas.microsoft.com/office/powerpoint/2010/main"/>
</p:sldLayout>
</file>

<file path=ppt/slideLayouts/slideLayout10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5128978"/>
      </p:ext>
    </p:extLst>
  </p:cSld>
  <p:clrMapOvr>
    <a:masterClrMapping/>
  </p:clrMapOvr>
  <p:transition xmlns:p14="http://schemas.microsoft.com/office/powerpoint/2010/main"/>
</p:sldLayout>
</file>

<file path=ppt/slideLayouts/slideLayout10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472443"/>
      </p:ext>
    </p:extLst>
  </p:cSld>
  <p:clrMapOvr>
    <a:masterClrMapping/>
  </p:clrMapOvr>
  <p:transition xmlns:p14="http://schemas.microsoft.com/office/powerpoint/2010/main"/>
</p:sldLayout>
</file>

<file path=ppt/slideLayouts/slideLayout10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8791035"/>
      </p:ext>
    </p:extLst>
  </p:cSld>
  <p:clrMapOvr>
    <a:masterClrMapping/>
  </p:clrMapOvr>
  <p:transition xmlns:p14="http://schemas.microsoft.com/office/powerpoint/2010/main"/>
</p:sldLayout>
</file>

<file path=ppt/slideLayouts/slideLayout10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208459"/>
      </p:ext>
    </p:extLst>
  </p:cSld>
  <p:clrMapOvr>
    <a:masterClrMapping/>
  </p:clrMapOvr>
  <p:transition xmlns:p14="http://schemas.microsoft.com/office/powerpoint/2010/main"/>
</p:sldLayout>
</file>

<file path=ppt/slideLayouts/slideLayout10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0197305"/>
      </p:ext>
    </p:extLst>
  </p:cSld>
  <p:clrMapOvr>
    <a:masterClrMapping/>
  </p:clrMapOvr>
  <p:transition xmlns:p14="http://schemas.microsoft.com/office/powerpoint/2010/main"/>
</p:sldLayout>
</file>

<file path=ppt/slideLayouts/slideLayout10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33082049"/>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xmlns:p14="http://schemas.microsoft.com/office/powerpoint/2010/main"/>
</p:sldLayout>
</file>

<file path=ppt/slideLayouts/slideLayout10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xmlns:p14="http://schemas.microsoft.com/office/powerpoint/2010/main"/>
</p:sldLayout>
</file>

<file path=ppt/slideLayouts/slideLayout10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xmlns:p14="http://schemas.microsoft.com/office/powerpoint/2010/main"/>
</p:sldLayout>
</file>

<file path=ppt/slideLayouts/slideLayout10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xmlns:p14="http://schemas.microsoft.com/office/powerpoint/2010/main"/>
</p:sldLayout>
</file>

<file path=ppt/slideLayouts/slideLayout10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xmlns:p14="http://schemas.microsoft.com/office/powerpoint/2010/main"/>
</p:sldLayout>
</file>

<file path=ppt/slideLayouts/slideLayout10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xmlns:p14="http://schemas.microsoft.com/office/powerpoint/2010/main"/>
</p:sldLayout>
</file>

<file path=ppt/slideLayouts/slideLayout10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xmlns:p14="http://schemas.microsoft.com/office/powerpoint/2010/main"/>
</p:sldLayout>
</file>

<file path=ppt/slideLayouts/slideLayout10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xmlns:p14="http://schemas.microsoft.com/office/powerpoint/2010/main"/>
</p:sldLayout>
</file>

<file path=ppt/slideLayouts/slideLayout10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smtClean="0"/>
              <a:t>Click to edit Master title style</a:t>
            </a:r>
            <a:endParaRPr lang="en-US" dirty="0"/>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xmlns:p14="http://schemas.microsoft.com/office/powerpoint/2010/main"/>
</p:sldLayout>
</file>

<file path=ppt/slideLayouts/slideLayout10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xmlns:p14="http://schemas.microsoft.com/office/powerpoint/2010/main"/>
</p:sldLayout>
</file>

<file path=ppt/slideLayouts/slideLayout10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xmlns:p14="http://schemas.microsoft.com/office/powerpoint/2010/main"/>
</p:sldLayout>
</file>

<file path=ppt/slideLayouts/slideLayout10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xmlns:p14="http://schemas.microsoft.com/office/powerpoint/2010/main"/>
</p:sldLayout>
</file>

<file path=ppt/slideLayouts/slideLayout10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xmlns:p14="http://schemas.microsoft.com/office/powerpoint/2010/main"/>
</p:sldLayout>
</file>

<file path=ppt/slideLayouts/slideLayout10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xmlns:p14="http://schemas.microsoft.com/office/powerpoint/2010/main"/>
</p:sldLayout>
</file>

<file path=ppt/slideLayouts/slideLayout10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xmlns:p14="http://schemas.microsoft.com/office/powerpoint/2010/main"/>
</p:sldLayout>
</file>

<file path=ppt/slideLayouts/slideLayout10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xmlns:p14="http://schemas.microsoft.com/office/powerpoint/2010/main"/>
</p:sldLayout>
</file>

<file path=ppt/slideLayouts/slideLayout10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86989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3960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228204"/>
      </p:ext>
    </p:extLst>
  </p:cSld>
  <p:clrMapOvr>
    <a:masterClrMapping/>
  </p:clrMapOvr>
  <p:transition xmlns:p14="http://schemas.microsoft.com/office/powerpoint/2010/main"/>
</p:sldLayout>
</file>

<file path=ppt/slideLayouts/slideLayout10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8326998"/>
      </p:ext>
    </p:extLst>
  </p:cSld>
  <p:clrMapOvr>
    <a:masterClrMapping/>
  </p:clrMapOvr>
  <p:transition xmlns:p14="http://schemas.microsoft.com/office/powerpoint/2010/main"/>
</p:sldLayout>
</file>

<file path=ppt/slideLayouts/slideLayout10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0986572"/>
      </p:ext>
    </p:extLst>
  </p:cSld>
  <p:clrMapOvr>
    <a:masterClrMapping/>
  </p:clrMapOvr>
  <p:transition xmlns:p14="http://schemas.microsoft.com/office/powerpoint/2010/main"/>
</p:sldLayout>
</file>

<file path=ppt/slideLayouts/slideLayout10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04036"/>
      </p:ext>
    </p:extLst>
  </p:cSld>
  <p:clrMapOvr>
    <a:masterClrMapping/>
  </p:clrMapOvr>
  <p:transition xmlns:p14="http://schemas.microsoft.com/office/powerpoint/2010/main"/>
</p:sldLayout>
</file>

<file path=ppt/slideLayouts/slideLayout10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2696453"/>
      </p:ext>
    </p:extLst>
  </p:cSld>
  <p:clrMapOvr>
    <a:masterClrMapping/>
  </p:clrMapOvr>
  <p:transition xmlns:p14="http://schemas.microsoft.com/office/powerpoint/2010/main"/>
</p:sldLayout>
</file>

<file path=ppt/slideLayouts/slideLayout10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484777"/>
      </p:ext>
    </p:extLst>
  </p:cSld>
  <p:clrMapOvr>
    <a:masterClrMapping/>
  </p:clrMapOvr>
  <p:transition xmlns:p14="http://schemas.microsoft.com/office/powerpoint/2010/main"/>
</p:sldLayout>
</file>

<file path=ppt/slideLayouts/slideLayout10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912425"/>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0567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9761668"/>
      </p:ext>
    </p:extLst>
  </p:cSld>
  <p:clrMapOvr>
    <a:masterClrMapping/>
  </p:clrMapOvr>
  <p:transition xmlns:p14="http://schemas.microsoft.com/office/powerpoint/2010/main"/>
</p:sldLayout>
</file>

<file path=ppt/slideLayouts/slideLayout10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5476183"/>
      </p:ext>
    </p:extLst>
  </p:cSld>
  <p:clrMapOvr>
    <a:masterClrMapping/>
  </p:clrMapOvr>
  <p:transition xmlns:p14="http://schemas.microsoft.com/office/powerpoint/2010/main"/>
</p:sldLayout>
</file>

<file path=ppt/slideLayouts/slideLayout10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5571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81041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2947795"/>
      </p:ext>
    </p:extLst>
  </p:cSld>
  <p:clrMapOvr>
    <a:masterClrMapping/>
  </p:clrMapOvr>
  <p:transition xmlns:p14="http://schemas.microsoft.com/office/powerpoint/2010/main"/>
</p:sldLayout>
</file>

<file path=ppt/slideLayouts/slideLayout10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7374345"/>
      </p:ext>
    </p:extLst>
  </p:cSld>
  <p:clrMapOvr>
    <a:masterClrMapping/>
  </p:clrMapOvr>
  <p:transition xmlns:p14="http://schemas.microsoft.com/office/powerpoint/2010/main"/>
</p:sldLayout>
</file>

<file path=ppt/slideLayouts/slideLayout10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7983947"/>
      </p:ext>
    </p:extLst>
  </p:cSld>
  <p:clrMapOvr>
    <a:masterClrMapping/>
  </p:clrMapOvr>
  <p:transition xmlns:p14="http://schemas.microsoft.com/office/powerpoint/2010/main"/>
</p:sldLayout>
</file>

<file path=ppt/slideLayouts/slideLayout10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6030618"/>
      </p:ext>
    </p:extLst>
  </p:cSld>
  <p:clrMapOvr>
    <a:masterClrMapping/>
  </p:clrMapOvr>
  <p:transition xmlns:p14="http://schemas.microsoft.com/office/powerpoint/2010/main"/>
</p:sldLayout>
</file>

<file path=ppt/slideLayouts/slideLayout10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785318"/>
      </p:ext>
    </p:extLst>
  </p:cSld>
  <p:clrMapOvr>
    <a:masterClrMapping/>
  </p:clrMapOvr>
  <p:transition xmlns:p14="http://schemas.microsoft.com/office/powerpoint/2010/main"/>
</p:sldLayout>
</file>

<file path=ppt/slideLayouts/slideLayout10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2894100"/>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63543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781749"/>
      </p:ext>
    </p:extLst>
  </p:cSld>
  <p:clrMapOvr>
    <a:masterClrMapping/>
  </p:clrMapOvr>
  <p:transition xmlns:p14="http://schemas.microsoft.com/office/powerpoint/2010/main"/>
</p:sldLayout>
</file>

<file path=ppt/slideLayouts/slideLayout10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0994098"/>
      </p:ext>
    </p:extLst>
  </p:cSld>
  <p:clrMapOvr>
    <a:masterClrMapping/>
  </p:clrMapOvr>
  <p:transition xmlns:p14="http://schemas.microsoft.com/office/powerpoint/2010/main"/>
</p:sldLayout>
</file>

<file path=ppt/slideLayouts/slideLayout10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1274533"/>
      </p:ext>
    </p:extLst>
  </p:cSld>
  <p:clrMapOvr>
    <a:masterClrMapping/>
  </p:clrMapOvr>
  <p:transition xmlns:p14="http://schemas.microsoft.com/office/powerpoint/2010/main"/>
</p:sldLayout>
</file>

<file path=ppt/slideLayouts/slideLayout10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350043980"/>
      </p:ext>
    </p:extLst>
  </p:cSld>
  <p:clrMapOvr>
    <a:masterClrMapping/>
  </p:clrMapOvr>
  <p:timing>
    <p:tnLst>
      <p:par>
        <p:cTn xmlns:p14="http://schemas.microsoft.com/office/powerpoint/2010/main" id="1" dur="indefinite" restart="never" nodeType="tmRoot"/>
      </p:par>
    </p:tnLst>
  </p:timing>
</p:sldLayout>
</file>

<file path=ppt/slideLayouts/slideLayout10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036292"/>
      </p:ext>
    </p:extLst>
  </p:cSld>
  <p:clrMapOvr>
    <a:masterClrMapping/>
  </p:clrMapOvr>
  <p:timing>
    <p:tnLst>
      <p:par>
        <p:cTn xmlns:p14="http://schemas.microsoft.com/office/powerpoint/2010/main" id="1" dur="indefinite" restart="never" nodeType="tmRoot"/>
      </p:par>
    </p:tnLst>
  </p:timing>
</p:sldLayout>
</file>

<file path=ppt/slideLayouts/slideLayout10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2610014"/>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3108350"/>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4486514"/>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7130445"/>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67268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707276"/>
      </p:ext>
    </p:extLst>
  </p:cSld>
  <p:clrMapOvr>
    <a:masterClrMapping/>
  </p:clrMapOvr>
  <p:transition xmlns:p14="http://schemas.microsoft.com/office/powerpoint/2010/main"/>
</p:sldLayout>
</file>

<file path=ppt/slideLayouts/slideLayout10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1195935"/>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452960"/>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5009416"/>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9988185"/>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8098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6023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647289"/>
      </p:ext>
    </p:extLst>
  </p:cSld>
  <p:clrMapOvr>
    <a:masterClrMapping/>
  </p:clrMapOvr>
  <p:transition xmlns:p14="http://schemas.microsoft.com/office/powerpoint/2010/main"/>
</p:sldLayout>
</file>

<file path=ppt/slideLayouts/slideLayout10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5490980"/>
      </p:ext>
    </p:extLst>
  </p:cSld>
  <p:clrMapOvr>
    <a:masterClrMapping/>
  </p:clrMapOvr>
  <p:transition xmlns:p14="http://schemas.microsoft.com/office/powerpoint/2010/main"/>
</p:sldLayout>
</file>

<file path=ppt/slideLayouts/slideLayout10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9287775"/>
      </p:ext>
    </p:extLst>
  </p:cSld>
  <p:clrMapOvr>
    <a:masterClrMapping/>
  </p:clrMapOvr>
  <p:transition xmlns:p14="http://schemas.microsoft.com/office/powerpoint/2010/main"/>
</p:sldLayout>
</file>

<file path=ppt/slideLayouts/slideLayout10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593630"/>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8693663"/>
      </p:ext>
    </p:extLst>
  </p:cSld>
  <p:clrMapOvr>
    <a:masterClrMapping/>
  </p:clrMapOvr>
  <p:transition xmlns:p14="http://schemas.microsoft.com/office/powerpoint/2010/main"/>
</p:sldLayout>
</file>

<file path=ppt/slideLayouts/slideLayout10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9793654"/>
      </p:ext>
    </p:extLst>
  </p:cSld>
  <p:clrMapOvr>
    <a:masterClrMapping/>
  </p:clrMapOvr>
  <p:transition xmlns:p14="http://schemas.microsoft.com/office/powerpoint/2010/main"/>
</p:sldLayout>
</file>

<file path=ppt/slideLayouts/slideLayout10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0093820"/>
      </p:ext>
    </p:extLst>
  </p:cSld>
  <p:clrMapOvr>
    <a:masterClrMapping/>
  </p:clrMapOvr>
  <p:transition xmlns:p14="http://schemas.microsoft.com/office/powerpoint/2010/main"/>
</p:sldLayout>
</file>

<file path=ppt/slideLayouts/slideLayout10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016871"/>
      </p:ext>
    </p:extLst>
  </p:cSld>
  <p:clrMapOvr>
    <a:masterClrMapping/>
  </p:clrMapOvr>
  <p:transition xmlns:p14="http://schemas.microsoft.com/office/powerpoint/2010/main"/>
</p:sldLayout>
</file>

<file path=ppt/slideLayouts/slideLayout10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746704"/>
      </p:ext>
    </p:extLst>
  </p:cSld>
  <p:clrMapOvr>
    <a:masterClrMapping/>
  </p:clrMapOvr>
  <p:transition xmlns:p14="http://schemas.microsoft.com/office/powerpoint/2010/main"/>
</p:sldLayout>
</file>

<file path=ppt/slideLayouts/slideLayout10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4510773"/>
      </p:ext>
    </p:extLst>
  </p:cSld>
  <p:clrMapOvr>
    <a:masterClrMapping/>
  </p:clrMapOvr>
  <p:transition xmlns:p14="http://schemas.microsoft.com/office/powerpoint/2010/main"/>
</p:sldLayout>
</file>

<file path=ppt/slideLayouts/slideLayout10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xmlns:p14="http://schemas.microsoft.com/office/powerpoint/2010/main"/>
</p:sldLayout>
</file>

<file path=ppt/slideLayouts/slideLayout10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xmlns:p14="http://schemas.microsoft.com/office/powerpoint/2010/main"/>
</p:sldLayout>
</file>

<file path=ppt/slideLayouts/slideLayout10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xmlns:p14="http://schemas.microsoft.com/office/powerpoint/2010/main"/>
</p:sldLayout>
</file>

<file path=ppt/slideLayouts/slideLayout10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xmlns:p14="http://schemas.microsoft.com/office/powerpoint/2010/main"/>
</p:sldLayout>
</file>

<file path=ppt/slideLayouts/slideLayout10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206433"/>
      </p:ext>
    </p:extLst>
  </p:cSld>
  <p:clrMapOvr>
    <a:masterClrMapping/>
  </p:clrMapOvr>
  <p:transition xmlns:p14="http://schemas.microsoft.com/office/powerpoint/2010/main"/>
</p:sldLayout>
</file>

<file path=ppt/slideLayouts/slideLayout10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xmlns:p14="http://schemas.microsoft.com/office/powerpoint/2010/main"/>
</p:sldLayout>
</file>

<file path=ppt/slideLayouts/slideLayout10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xmlns:p14="http://schemas.microsoft.com/office/powerpoint/2010/main"/>
</p:sldLayout>
</file>

<file path=ppt/slideLayouts/slideLayout10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xmlns:p14="http://schemas.microsoft.com/office/powerpoint/2010/main"/>
</p:sldLayout>
</file>

<file path=ppt/slideLayouts/slideLayout10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xmlns:p14="http://schemas.microsoft.com/office/powerpoint/2010/main"/>
</p:sldLayout>
</file>

<file path=ppt/slideLayouts/slideLayout10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xmlns:p14="http://schemas.microsoft.com/office/powerpoint/2010/main"/>
</p:sldLayout>
</file>

<file path=ppt/slideLayouts/slideLayout10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xmlns:p14="http://schemas.microsoft.com/office/powerpoint/2010/main"/>
</p:sldLayout>
</file>

<file path=ppt/slideLayouts/slideLayout108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xmlns:p14="http://schemas.microsoft.com/office/powerpoint/2010/main"/>
</p:sldLayout>
</file>

<file path=ppt/slideLayouts/slideLayout108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8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8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444643"/>
      </p:ext>
    </p:extLst>
  </p:cSld>
  <p:clrMapOvr>
    <a:masterClrMapping/>
  </p:clrMapOvr>
  <p:transition xmlns:p14="http://schemas.microsoft.com/office/powerpoint/2010/main"/>
</p:sldLayout>
</file>

<file path=ppt/slideLayouts/slideLayout10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timing>
    <p:tnLst>
      <p:par>
        <p:cTn xmlns:p14="http://schemas.microsoft.com/office/powerpoint/2010/main" id="1" dur="indefinite" restart="never" nodeType="tmRoot"/>
      </p:par>
    </p:tnLst>
  </p:timing>
</p:sldLayout>
</file>

<file path=ppt/slideLayouts/slideLayout10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timing>
    <p:tnLst>
      <p:par>
        <p:cTn xmlns:p14="http://schemas.microsoft.com/office/powerpoint/2010/main" id="1" dur="indefinite" restart="never" nodeType="tmRoot"/>
      </p:par>
    </p:tnLst>
  </p:timing>
</p:sldLayout>
</file>

<file path=ppt/slideLayouts/slideLayout109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timing>
    <p:tnLst>
      <p:par>
        <p:cTn xmlns:p14="http://schemas.microsoft.com/office/powerpoint/2010/main" id="1" dur="indefinite" restart="never" nodeType="tmRoot"/>
      </p:par>
    </p:tnLst>
  </p:timing>
</p:sldLayout>
</file>

<file path=ppt/slideLayouts/slideLayout10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timing>
    <p:tnLst>
      <p:par>
        <p:cTn xmlns:p14="http://schemas.microsoft.com/office/powerpoint/2010/main" id="1" dur="indefinite" restart="never" nodeType="tmRoot"/>
      </p:par>
    </p:tnLst>
  </p:timing>
</p:sldLayout>
</file>

<file path=ppt/slideLayouts/slideLayout10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timing>
    <p:tnLst>
      <p:par>
        <p:cTn xmlns:p14="http://schemas.microsoft.com/office/powerpoint/2010/main" id="1" dur="indefinite" restart="never" nodeType="tmRoot"/>
      </p:par>
    </p:tnLst>
  </p:timing>
</p:sldLayout>
</file>

<file path=ppt/slideLayouts/slideLayout10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timing>
    <p:tnLst>
      <p:par>
        <p:cTn xmlns:p14="http://schemas.microsoft.com/office/powerpoint/2010/main" id="1" dur="indefinite" restart="never" nodeType="tmRoot"/>
      </p:par>
    </p:tnLst>
  </p:timing>
</p:sldLayout>
</file>

<file path=ppt/slideLayouts/slideLayout109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10/20/15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timing>
    <p:tnLst>
      <p:par>
        <p:cTn xmlns:p14="http://schemas.microsoft.com/office/powerpoint/2010/main" id="1" dur="indefinite" restart="never" nodeType="tmRoot"/>
      </p:par>
    </p:tnLst>
  </p:timing>
</p:sldLayout>
</file>

<file path=ppt/slideLayouts/slideLayout10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9447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1686507"/>
      </p:ext>
    </p:extLst>
  </p:cSld>
  <p:clrMapOvr>
    <a:masterClrMapping/>
  </p:clrMapOvr>
  <p:transition xmlns:p14="http://schemas.microsoft.com/office/powerpoint/2010/main"/>
</p:sldLayout>
</file>

<file path=ppt/slideLayouts/slideLayout1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7330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8518511"/>
      </p:ext>
    </p:extLst>
  </p:cSld>
  <p:clrMapOvr>
    <a:masterClrMapping/>
  </p:clrMapOvr>
  <p:transition xmlns:p14="http://schemas.microsoft.com/office/powerpoint/2010/main"/>
</p:sldLayout>
</file>

<file path=ppt/slideLayouts/slideLayout1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8900852"/>
      </p:ext>
    </p:extLst>
  </p:cSld>
  <p:clrMapOvr>
    <a:masterClrMapping/>
  </p:clrMapOvr>
  <p:transition xmlns:p14="http://schemas.microsoft.com/office/powerpoint/2010/main"/>
</p:sldLayout>
</file>

<file path=ppt/slideLayouts/slideLayout1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8263718"/>
      </p:ext>
    </p:extLst>
  </p:cSld>
  <p:clrMapOvr>
    <a:masterClrMapping/>
  </p:clrMapOvr>
  <p:transition xmlns:p14="http://schemas.microsoft.com/office/powerpoint/2010/main"/>
</p:sldLayout>
</file>

<file path=ppt/slideLayouts/slideLayout1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5737616"/>
      </p:ext>
    </p:extLst>
  </p:cSld>
  <p:clrMapOvr>
    <a:masterClrMapping/>
  </p:clrMapOvr>
  <p:transition xmlns:p14="http://schemas.microsoft.com/office/powerpoint/2010/main"/>
</p:sldLayout>
</file>

<file path=ppt/slideLayouts/slideLayout1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072506"/>
      </p:ext>
    </p:extLst>
  </p:cSld>
  <p:clrMapOvr>
    <a:masterClrMapping/>
  </p:clrMapOvr>
  <p:transition xmlns:p14="http://schemas.microsoft.com/office/powerpoint/2010/main"/>
</p:sldLayout>
</file>

<file path=ppt/slideLayouts/slideLayout1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5494814"/>
      </p:ext>
    </p:extLst>
  </p:cSld>
  <p:clrMapOvr>
    <a:masterClrMapping/>
  </p:clrMapOvr>
  <p:transition xmlns:p14="http://schemas.microsoft.com/office/powerpoint/2010/main"/>
</p:sldLayout>
</file>

<file path=ppt/slideLayouts/slideLayout1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955329"/>
      </p:ext>
    </p:extLst>
  </p:cSld>
  <p:clrMapOvr>
    <a:masterClrMapping/>
  </p:clrMapOvr>
  <p:transition xmlns:p14="http://schemas.microsoft.com/office/powerpoint/2010/main"/>
</p:sldLayout>
</file>

<file path=ppt/slideLayouts/slideLayout1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974524"/>
      </p:ext>
    </p:extLst>
  </p:cSld>
  <p:clrMapOvr>
    <a:masterClrMapping/>
  </p:clrMapOvr>
  <p:transition xmlns:p14="http://schemas.microsoft.com/office/powerpoint/2010/main"/>
</p:sldLayout>
</file>

<file path=ppt/slideLayouts/slideLayout1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181565"/>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991134"/>
      </p:ext>
    </p:extLst>
  </p:cSld>
  <p:clrMapOvr>
    <a:masterClrMapping/>
  </p:clrMapOvr>
  <p:transition xmlns:p14="http://schemas.microsoft.com/office/powerpoint/2010/main"/>
</p:sldLayout>
</file>

<file path=ppt/slideLayouts/slideLayout1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88962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53304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87433"/>
      </p:ext>
    </p:extLst>
  </p:cSld>
  <p:clrMapOvr>
    <a:masterClrMapping/>
  </p:clrMapOvr>
  <p:transition xmlns:p14="http://schemas.microsoft.com/office/powerpoint/2010/main"/>
</p:sldLayout>
</file>

<file path=ppt/slideLayouts/slideLayout1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4522583"/>
      </p:ext>
    </p:extLst>
  </p:cSld>
  <p:clrMapOvr>
    <a:masterClrMapping/>
  </p:clrMapOvr>
  <p:transition xmlns:p14="http://schemas.microsoft.com/office/powerpoint/2010/main"/>
</p:sldLayout>
</file>

<file path=ppt/slideLayouts/slideLayout1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1535708"/>
      </p:ext>
    </p:extLst>
  </p:cSld>
  <p:clrMapOvr>
    <a:masterClrMapping/>
  </p:clrMapOvr>
  <p:transition xmlns:p14="http://schemas.microsoft.com/office/powerpoint/2010/main"/>
</p:sldLayout>
</file>

<file path=ppt/slideLayouts/slideLayout1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7730192"/>
      </p:ext>
    </p:extLst>
  </p:cSld>
  <p:clrMapOvr>
    <a:masterClrMapping/>
  </p:clrMapOvr>
  <p:transition xmlns:p14="http://schemas.microsoft.com/office/powerpoint/2010/main"/>
</p:sldLayout>
</file>

<file path=ppt/slideLayouts/slideLayout1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6464865"/>
      </p:ext>
    </p:extLst>
  </p:cSld>
  <p:clrMapOvr>
    <a:masterClrMapping/>
  </p:clrMapOvr>
  <p:transition xmlns:p14="http://schemas.microsoft.com/office/powerpoint/2010/main"/>
</p:sldLayout>
</file>

<file path=ppt/slideLayouts/slideLayout1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4068752"/>
      </p:ext>
    </p:extLst>
  </p:cSld>
  <p:clrMapOvr>
    <a:masterClrMapping/>
  </p:clrMapOvr>
  <p:transition xmlns:p14="http://schemas.microsoft.com/office/powerpoint/2010/main"/>
</p:sldLayout>
</file>

<file path=ppt/slideLayouts/slideLayout1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2561290"/>
      </p:ext>
    </p:extLst>
  </p:cSld>
  <p:clrMapOvr>
    <a:masterClrMapping/>
  </p:clrMapOvr>
  <p:transition xmlns:p14="http://schemas.microsoft.com/office/powerpoint/2010/main"/>
</p:sldLayout>
</file>

<file path=ppt/slideLayouts/slideLayout1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3945692"/>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4480487"/>
      </p:ext>
    </p:extLst>
  </p:cSld>
  <p:clrMapOvr>
    <a:masterClrMapping/>
  </p:clrMapOvr>
  <p:transition xmlns:p14="http://schemas.microsoft.com/office/powerpoint/2010/main"/>
</p:sldLayout>
</file>

<file path=ppt/slideLayouts/slideLayout1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4322306"/>
      </p:ext>
    </p:extLst>
  </p:cSld>
  <p:clrMapOvr>
    <a:masterClrMapping/>
  </p:clrMapOvr>
  <p:transition xmlns:p14="http://schemas.microsoft.com/office/powerpoint/2010/main"/>
</p:sldLayout>
</file>

<file path=ppt/slideLayouts/slideLayout1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xmlns:p14="http://schemas.microsoft.com/office/powerpoint/2010/main"/>
</p:sldLayout>
</file>

<file path=ppt/slideLayouts/slideLayout1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xmlns:p14="http://schemas.microsoft.com/office/powerpoint/2010/main"/>
</p:sldLayout>
</file>

<file path=ppt/slideLayouts/slideLayout1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xmlns:p14="http://schemas.microsoft.com/office/powerpoint/2010/main"/>
</p:sldLayout>
</file>

<file path=ppt/slideLayouts/slideLayout1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xmlns:p14="http://schemas.microsoft.com/office/powerpoint/2010/main"/>
</p:sldLayout>
</file>

<file path=ppt/slideLayouts/slideLayout1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xmlns:p14="http://schemas.microsoft.com/office/powerpoint/2010/main"/>
</p:sldLayout>
</file>

<file path=ppt/slideLayouts/slideLayout1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xmlns:p14="http://schemas.microsoft.com/office/powerpoint/2010/main"/>
</p:sldLayout>
</file>

<file path=ppt/slideLayouts/slideLayout1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xmlns:p14="http://schemas.microsoft.com/office/powerpoint/2010/main"/>
</p:sldLayout>
</file>

<file path=ppt/slideLayouts/slideLayout1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xmlns:p14="http://schemas.microsoft.com/office/powerpoint/2010/main"/>
</p:sldLayout>
</file>

<file path=ppt/slideLayouts/slideLayout1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734701"/>
      </p:ext>
    </p:extLst>
  </p:cSld>
  <p:clrMapOvr>
    <a:masterClrMapping/>
  </p:clrMapOvr>
  <p:transition xmlns:p14="http://schemas.microsoft.com/office/powerpoint/2010/main"/>
</p:sldLayout>
</file>

<file path=ppt/slideLayouts/slideLayout1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xmlns:p14="http://schemas.microsoft.com/office/powerpoint/2010/main"/>
</p:sldLayout>
</file>

<file path=ppt/slideLayouts/slideLayout1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xmlns:p14="http://schemas.microsoft.com/office/powerpoint/2010/main"/>
</p:sldLayout>
</file>

<file path=ppt/slideLayouts/slideLayout11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xmlns:p14="http://schemas.microsoft.com/office/powerpoint/2010/main"/>
</p:sldLayout>
</file>

<file path=ppt/slideLayouts/slideLayout1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29092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689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4862137"/>
      </p:ext>
    </p:extLst>
  </p:cSld>
  <p:clrMapOvr>
    <a:masterClrMapping/>
  </p:clrMapOvr>
  <p:transition xmlns:p14="http://schemas.microsoft.com/office/powerpoint/2010/main"/>
</p:sldLayout>
</file>

<file path=ppt/slideLayouts/slideLayout1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685002"/>
      </p:ext>
    </p:extLst>
  </p:cSld>
  <p:clrMapOvr>
    <a:masterClrMapping/>
  </p:clrMapOvr>
  <p:transition xmlns:p14="http://schemas.microsoft.com/office/powerpoint/2010/main"/>
</p:sldLayout>
</file>

<file path=ppt/slideLayouts/slideLayout1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2549262"/>
      </p:ext>
    </p:extLst>
  </p:cSld>
  <p:clrMapOvr>
    <a:masterClrMapping/>
  </p:clrMapOvr>
  <p:transition xmlns:p14="http://schemas.microsoft.com/office/powerpoint/2010/main"/>
</p:sldLayout>
</file>

<file path=ppt/slideLayouts/slideLayout1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6629566"/>
      </p:ext>
    </p:extLst>
  </p:cSld>
  <p:clrMapOvr>
    <a:masterClrMapping/>
  </p:clrMapOvr>
  <p:transition xmlns:p14="http://schemas.microsoft.com/office/powerpoint/2010/main"/>
</p:sldLayout>
</file>

<file path=ppt/slideLayouts/slideLayout1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7554623"/>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170275"/>
      </p:ext>
    </p:extLst>
  </p:cSld>
  <p:clrMapOvr>
    <a:masterClrMapping/>
  </p:clrMapOvr>
  <p:transition xmlns:p14="http://schemas.microsoft.com/office/powerpoint/2010/main"/>
</p:sldLayout>
</file>

<file path=ppt/slideLayouts/slideLayout1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0327098"/>
      </p:ext>
    </p:extLst>
  </p:cSld>
  <p:clrMapOvr>
    <a:masterClrMapping/>
  </p:clrMapOvr>
  <p:transition xmlns:p14="http://schemas.microsoft.com/office/powerpoint/2010/main"/>
</p:sldLayout>
</file>

<file path=ppt/slideLayouts/slideLayout1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290733"/>
      </p:ext>
    </p:extLst>
  </p:cSld>
  <p:clrMapOvr>
    <a:masterClrMapping/>
  </p:clrMapOvr>
  <p:transition xmlns:p14="http://schemas.microsoft.com/office/powerpoint/2010/main"/>
</p:sldLayout>
</file>

<file path=ppt/slideLayouts/slideLayout1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4354854"/>
      </p:ext>
    </p:extLst>
  </p:cSld>
  <p:clrMapOvr>
    <a:masterClrMapping/>
  </p:clrMapOvr>
  <p:transition xmlns:p14="http://schemas.microsoft.com/office/powerpoint/2010/main"/>
</p:sldLayout>
</file>

<file path=ppt/slideLayouts/slideLayout1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48349"/>
      </p:ext>
    </p:extLst>
  </p:cSld>
  <p:clrMapOvr>
    <a:masterClrMapping/>
  </p:clrMapOvr>
  <p:transition xmlns:p14="http://schemas.microsoft.com/office/powerpoint/2010/main"/>
</p:sldLayout>
</file>

<file path=ppt/slideLayouts/slideLayout1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33839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1101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1181072"/>
      </p:ext>
    </p:extLst>
  </p:cSld>
  <p:clrMapOvr>
    <a:masterClrMapping/>
  </p:clrMapOvr>
  <p:transition xmlns:p14="http://schemas.microsoft.com/office/powerpoint/2010/main"/>
</p:sldLayout>
</file>

<file path=ppt/slideLayouts/slideLayout1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0052631"/>
      </p:ext>
    </p:extLst>
  </p:cSld>
  <p:clrMapOvr>
    <a:masterClrMapping/>
  </p:clrMapOvr>
  <p:transition xmlns:p14="http://schemas.microsoft.com/office/powerpoint/2010/main"/>
</p:sldLayout>
</file>

<file path=ppt/slideLayouts/slideLayout1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8137445"/>
      </p:ext>
    </p:extLst>
  </p:cSld>
  <p:clrMapOvr>
    <a:masterClrMapping/>
  </p:clrMapOvr>
  <p:transition xmlns:p14="http://schemas.microsoft.com/office/powerpoint/2010/main"/>
</p:sldLayout>
</file>

<file path=ppt/slideLayouts/slideLayout1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7362688"/>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6573532"/>
      </p:ext>
    </p:extLst>
  </p:cSld>
  <p:clrMapOvr>
    <a:masterClrMapping/>
  </p:clrMapOvr>
  <p:transition xmlns:p14="http://schemas.microsoft.com/office/powerpoint/2010/main"/>
</p:sldLayout>
</file>

<file path=ppt/slideLayouts/slideLayout1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4274235"/>
      </p:ext>
    </p:extLst>
  </p:cSld>
  <p:clrMapOvr>
    <a:masterClrMapping/>
  </p:clrMapOvr>
  <p:transition xmlns:p14="http://schemas.microsoft.com/office/powerpoint/2010/main"/>
</p:sldLayout>
</file>

<file path=ppt/slideLayouts/slideLayout1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420617"/>
      </p:ext>
    </p:extLst>
  </p:cSld>
  <p:clrMapOvr>
    <a:masterClrMapping/>
  </p:clrMapOvr>
  <p:transition xmlns:p14="http://schemas.microsoft.com/office/powerpoint/2010/main"/>
</p:sldLayout>
</file>

<file path=ppt/slideLayouts/slideLayout1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544641"/>
      </p:ext>
    </p:extLst>
  </p:cSld>
  <p:clrMapOvr>
    <a:masterClrMapping/>
  </p:clrMapOvr>
  <p:transition xmlns:p14="http://schemas.microsoft.com/office/powerpoint/2010/main"/>
</p:sldLayout>
</file>

<file path=ppt/slideLayouts/slideLayout1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7590152"/>
      </p:ext>
    </p:extLst>
  </p:cSld>
  <p:clrMapOvr>
    <a:masterClrMapping/>
  </p:clrMapOvr>
  <p:transition xmlns:p14="http://schemas.microsoft.com/office/powerpoint/2010/main"/>
</p:sldLayout>
</file>

<file path=ppt/slideLayouts/slideLayout1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51807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2032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7436864"/>
      </p:ext>
    </p:extLst>
  </p:cSld>
  <p:clrMapOvr>
    <a:masterClrMapping/>
  </p:clrMapOvr>
  <p:transition xmlns:p14="http://schemas.microsoft.com/office/powerpoint/2010/main"/>
</p:sldLayout>
</file>

<file path=ppt/slideLayouts/slideLayout1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3709013"/>
      </p:ext>
    </p:extLst>
  </p:cSld>
  <p:clrMapOvr>
    <a:masterClrMapping/>
  </p:clrMapOvr>
  <p:transition xmlns:p14="http://schemas.microsoft.com/office/powerpoint/2010/main"/>
</p:sldLayout>
</file>

<file path=ppt/slideLayouts/slideLayout1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5863560"/>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5474883"/>
      </p:ext>
    </p:extLst>
  </p:cSld>
  <p:clrMapOvr>
    <a:masterClrMapping/>
  </p:clrMapOvr>
  <p:transition xmlns:p14="http://schemas.microsoft.com/office/powerpoint/2010/main"/>
</p:sldLayout>
</file>

<file path=ppt/slideLayouts/slideLayout1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1361180"/>
      </p:ext>
    </p:extLst>
  </p:cSld>
  <p:clrMapOvr>
    <a:masterClrMapping/>
  </p:clrMapOvr>
  <p:transition xmlns:p14="http://schemas.microsoft.com/office/powerpoint/2010/main"/>
</p:sldLayout>
</file>

<file path=ppt/slideLayouts/slideLayout1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8526354"/>
      </p:ext>
    </p:extLst>
  </p:cSld>
  <p:clrMapOvr>
    <a:masterClrMapping/>
  </p:clrMapOvr>
  <p:transition xmlns:p14="http://schemas.microsoft.com/office/powerpoint/2010/main"/>
</p:sldLayout>
</file>

<file path=ppt/slideLayouts/slideLayout1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3540009"/>
      </p:ext>
    </p:extLst>
  </p:cSld>
  <p:clrMapOvr>
    <a:masterClrMapping/>
  </p:clrMapOvr>
  <p:transition xmlns:p14="http://schemas.microsoft.com/office/powerpoint/2010/main"/>
</p:sldLayout>
</file>

<file path=ppt/slideLayouts/slideLayout1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963716"/>
      </p:ext>
    </p:extLst>
  </p:cSld>
  <p:clrMapOvr>
    <a:masterClrMapping/>
  </p:clrMapOvr>
  <p:transition xmlns:p14="http://schemas.microsoft.com/office/powerpoint/2010/main"/>
</p:sldLayout>
</file>

<file path=ppt/slideLayouts/slideLayout1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3969713"/>
      </p:ext>
    </p:extLst>
  </p:cSld>
  <p:clrMapOvr>
    <a:masterClrMapping/>
  </p:clrMapOvr>
  <p:transition xmlns:p14="http://schemas.microsoft.com/office/powerpoint/2010/main"/>
</p:sldLayout>
</file>

<file path=ppt/slideLayouts/slideLayout1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12310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73987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7529399"/>
      </p:ext>
    </p:extLst>
  </p:cSld>
  <p:clrMapOvr>
    <a:masterClrMapping/>
  </p:clrMapOvr>
  <p:transition xmlns:p14="http://schemas.microsoft.com/office/powerpoint/2010/main"/>
</p:sldLayout>
</file>

<file path=ppt/slideLayouts/slideLayout1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1736625"/>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xmlns:p14="http://schemas.microsoft.com/office/powerpoint/2010/main"/>
</p:sldLayout>
</file>

<file path=ppt/slideLayouts/slideLayout1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3057921"/>
      </p:ext>
    </p:extLst>
  </p:cSld>
  <p:clrMapOvr>
    <a:masterClrMapping/>
  </p:clrMapOvr>
  <p:transition xmlns:p14="http://schemas.microsoft.com/office/powerpoint/2010/main"/>
</p:sldLayout>
</file>

<file path=ppt/slideLayouts/slideLayout1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4262839"/>
      </p:ext>
    </p:extLst>
  </p:cSld>
  <p:clrMapOvr>
    <a:masterClrMapping/>
  </p:clrMapOvr>
  <p:transition xmlns:p14="http://schemas.microsoft.com/office/powerpoint/2010/main"/>
</p:sldLayout>
</file>

<file path=ppt/slideLayouts/slideLayout1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8102841"/>
      </p:ext>
    </p:extLst>
  </p:cSld>
  <p:clrMapOvr>
    <a:masterClrMapping/>
  </p:clrMapOvr>
  <p:transition xmlns:p14="http://schemas.microsoft.com/office/powerpoint/2010/main"/>
</p:sldLayout>
</file>

<file path=ppt/slideLayouts/slideLayout1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1185637"/>
      </p:ext>
    </p:extLst>
  </p:cSld>
  <p:clrMapOvr>
    <a:masterClrMapping/>
  </p:clrMapOvr>
  <p:transition xmlns:p14="http://schemas.microsoft.com/office/powerpoint/2010/main"/>
</p:sldLayout>
</file>

<file path=ppt/slideLayouts/slideLayout1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781746"/>
      </p:ext>
    </p:extLst>
  </p:cSld>
  <p:clrMapOvr>
    <a:masterClrMapping/>
  </p:clrMapOvr>
  <p:transition xmlns:p14="http://schemas.microsoft.com/office/powerpoint/2010/main"/>
</p:sldLayout>
</file>

<file path=ppt/slideLayouts/slideLayout1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8169197"/>
      </p:ext>
    </p:extLst>
  </p:cSld>
  <p:clrMapOvr>
    <a:masterClrMapping/>
  </p:clrMapOvr>
  <p:transition xmlns:p14="http://schemas.microsoft.com/office/powerpoint/2010/main"/>
</p:sldLayout>
</file>

<file path=ppt/slideLayouts/slideLayout1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86651"/>
      </p:ext>
    </p:extLst>
  </p:cSld>
  <p:clrMapOvr>
    <a:masterClrMapping/>
  </p:clrMapOvr>
  <p:transition xmlns:p14="http://schemas.microsoft.com/office/powerpoint/2010/main"/>
</p:sldLayout>
</file>

<file path=ppt/slideLayouts/slideLayout117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43093093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17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8189594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06614444"/>
      </p:ext>
    </p:extLst>
  </p:cSld>
  <p:clrMapOvr>
    <a:masterClrMapping/>
  </p:clrMapOvr>
  <p:timing>
    <p:tnLst>
      <p:par>
        <p:cTn xmlns:p14="http://schemas.microsoft.com/office/powerpoint/2010/mai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xmlns:p14="http://schemas.microsoft.com/office/powerpoint/2010/main"/>
</p:sldLayout>
</file>

<file path=ppt/slideLayouts/slideLayout1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12680168"/>
      </p:ext>
    </p:extLst>
  </p:cSld>
  <p:clrMapOvr>
    <a:masterClrMapping/>
  </p:clrMapOvr>
  <p:timing>
    <p:tnLst>
      <p:par>
        <p:cTn xmlns:p14="http://schemas.microsoft.com/office/powerpoint/2010/main" id="1" dur="indefinite" restart="never" nodeType="tmRoot"/>
      </p:par>
    </p:tnLst>
  </p:timing>
</p:sldLayout>
</file>

<file path=ppt/slideLayouts/slideLayout1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38651286"/>
      </p:ext>
    </p:extLst>
  </p:cSld>
  <p:clrMapOvr>
    <a:masterClrMapping/>
  </p:clrMapOvr>
  <p:timing>
    <p:tnLst>
      <p:par>
        <p:cTn xmlns:p14="http://schemas.microsoft.com/office/powerpoint/2010/main" id="1" dur="indefinite" restart="never" nodeType="tmRoot"/>
      </p:par>
    </p:tnLst>
  </p:timing>
</p:sldLayout>
</file>

<file path=ppt/slideLayouts/slideLayout118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55076658"/>
      </p:ext>
    </p:extLst>
  </p:cSld>
  <p:clrMapOvr>
    <a:masterClrMapping/>
  </p:clrMapOvr>
  <p:timing>
    <p:tnLst>
      <p:par>
        <p:cTn xmlns:p14="http://schemas.microsoft.com/office/powerpoint/2010/main" id="1" dur="indefinite" restart="never" nodeType="tmRoot"/>
      </p:par>
    </p:tnLst>
  </p:timing>
</p:sldLayout>
</file>

<file path=ppt/slideLayouts/slideLayout1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48128744"/>
      </p:ext>
    </p:extLst>
  </p:cSld>
  <p:clrMapOvr>
    <a:masterClrMapping/>
  </p:clrMapOvr>
  <p:timing>
    <p:tnLst>
      <p:par>
        <p:cTn xmlns:p14="http://schemas.microsoft.com/office/powerpoint/2010/main" id="1" dur="indefinite" restart="never" nodeType="tmRoot"/>
      </p:par>
    </p:tnLst>
  </p:timing>
</p:sldLayout>
</file>

<file path=ppt/slideLayouts/slideLayout1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899135565"/>
      </p:ext>
    </p:extLst>
  </p:cSld>
  <p:clrMapOvr>
    <a:masterClrMapping/>
  </p:clrMapOvr>
  <p:timing>
    <p:tnLst>
      <p:par>
        <p:cTn xmlns:p14="http://schemas.microsoft.com/office/powerpoint/2010/main" id="1" dur="indefinite" restart="never" nodeType="tmRoot"/>
      </p:par>
    </p:tnLst>
  </p:timing>
</p:sldLayout>
</file>

<file path=ppt/slideLayouts/slideLayout1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543053319"/>
      </p:ext>
    </p:extLst>
  </p:cSld>
  <p:clrMapOvr>
    <a:masterClrMapping/>
  </p:clrMapOvr>
  <p:timing>
    <p:tnLst>
      <p:par>
        <p:cTn xmlns:p14="http://schemas.microsoft.com/office/powerpoint/2010/main" id="1" dur="indefinite" restart="never" nodeType="tmRoot"/>
      </p:par>
    </p:tnLst>
  </p:timing>
</p:sldLayout>
</file>

<file path=ppt/slideLayouts/slideLayout118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10/20/15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1195635224"/>
      </p:ext>
    </p:extLst>
  </p:cSld>
  <p:clrMapOvr>
    <a:overrideClrMapping bg1="dk1" tx1="lt1" bg2="dk2" tx2="lt2" accent1="accent1" accent2="accent2" accent3="accent3" accent4="accent4" accent5="accent5" accent6="accent6" hlink="hlink" folHlink="folHlink"/>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563966548"/>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07434594"/>
      </p:ext>
    </p:extLst>
  </p:cSld>
  <p:clrMapOvr>
    <a:masterClrMapping/>
  </p:clrMapOvr>
  <p:timing>
    <p:tnLst>
      <p:par>
        <p:cTn xmlns:p14="http://schemas.microsoft.com/office/powerpoint/2010/main" id="1" dur="indefinite" restart="never" nodeType="tmRoot"/>
      </p:par>
    </p:tnLst>
  </p:timing>
</p:sldLayout>
</file>

<file path=ppt/slideLayouts/slideLayout1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2315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xmlns:p14="http://schemas.microsoft.com/office/powerpoint/2010/main"/>
</p:sldLayout>
</file>

<file path=ppt/slideLayouts/slideLayout1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0371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7520451"/>
      </p:ext>
    </p:extLst>
  </p:cSld>
  <p:clrMapOvr>
    <a:masterClrMapping/>
  </p:clrMapOvr>
  <p:transition xmlns:p14="http://schemas.microsoft.com/office/powerpoint/2010/main"/>
</p:sldLayout>
</file>

<file path=ppt/slideLayouts/slideLayout1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3329140"/>
      </p:ext>
    </p:extLst>
  </p:cSld>
  <p:clrMapOvr>
    <a:masterClrMapping/>
  </p:clrMapOvr>
  <p:transition xmlns:p14="http://schemas.microsoft.com/office/powerpoint/2010/main"/>
</p:sldLayout>
</file>

<file path=ppt/slideLayouts/slideLayout1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9833704"/>
      </p:ext>
    </p:extLst>
  </p:cSld>
  <p:clrMapOvr>
    <a:masterClrMapping/>
  </p:clrMapOvr>
  <p:transition xmlns:p14="http://schemas.microsoft.com/office/powerpoint/2010/main"/>
</p:sldLayout>
</file>

<file path=ppt/slideLayouts/slideLayout1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3420871"/>
      </p:ext>
    </p:extLst>
  </p:cSld>
  <p:clrMapOvr>
    <a:masterClrMapping/>
  </p:clrMapOvr>
  <p:transition xmlns:p14="http://schemas.microsoft.com/office/powerpoint/2010/main"/>
</p:sldLayout>
</file>

<file path=ppt/slideLayouts/slideLayout1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9746152"/>
      </p:ext>
    </p:extLst>
  </p:cSld>
  <p:clrMapOvr>
    <a:masterClrMapping/>
  </p:clrMapOvr>
  <p:transition xmlns:p14="http://schemas.microsoft.com/office/powerpoint/2010/main"/>
</p:sldLayout>
</file>

<file path=ppt/slideLayouts/slideLayout1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9350817"/>
      </p:ext>
    </p:extLst>
  </p:cSld>
  <p:clrMapOvr>
    <a:masterClrMapping/>
  </p:clrMapOvr>
  <p:transition xmlns:p14="http://schemas.microsoft.com/office/powerpoint/2010/main"/>
</p:sldLayout>
</file>

<file path=ppt/slideLayouts/slideLayout1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0860888"/>
      </p:ext>
    </p:extLst>
  </p:cSld>
  <p:clrMapOvr>
    <a:masterClrMapping/>
  </p:clrMapOvr>
  <p:transition xmlns:p14="http://schemas.microsoft.com/office/powerpoint/2010/main"/>
</p:sldLayout>
</file>

<file path=ppt/slideLayouts/slideLayout1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429449"/>
      </p:ext>
    </p:extLst>
  </p:cSld>
  <p:clrMapOvr>
    <a:masterClrMapping/>
  </p:clrMapOvr>
  <p:transition xmlns:p14="http://schemas.microsoft.com/office/powerpoint/2010/main"/>
</p:sldLayout>
</file>

<file path=ppt/slideLayouts/slideLayout1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619833"/>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249638739"/>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xmlns:p14="http://schemas.microsoft.com/office/powerpoint/2010/main"/>
</p:sldLayout>
</file>

<file path=ppt/slideLayouts/slideLayout1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90495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896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7831614"/>
      </p:ext>
    </p:extLst>
  </p:cSld>
  <p:clrMapOvr>
    <a:masterClrMapping/>
  </p:clrMapOvr>
  <p:transition xmlns:p14="http://schemas.microsoft.com/office/powerpoint/2010/main"/>
</p:sldLayout>
</file>

<file path=ppt/slideLayouts/slideLayout1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0779823"/>
      </p:ext>
    </p:extLst>
  </p:cSld>
  <p:clrMapOvr>
    <a:masterClrMapping/>
  </p:clrMapOvr>
  <p:transition xmlns:p14="http://schemas.microsoft.com/office/powerpoint/2010/main"/>
</p:sldLayout>
</file>

<file path=ppt/slideLayouts/slideLayout1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7920294"/>
      </p:ext>
    </p:extLst>
  </p:cSld>
  <p:clrMapOvr>
    <a:masterClrMapping/>
  </p:clrMapOvr>
  <p:transition xmlns:p14="http://schemas.microsoft.com/office/powerpoint/2010/main"/>
</p:sldLayout>
</file>

<file path=ppt/slideLayouts/slideLayout1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5865560"/>
      </p:ext>
    </p:extLst>
  </p:cSld>
  <p:clrMapOvr>
    <a:masterClrMapping/>
  </p:clrMapOvr>
  <p:transition xmlns:p14="http://schemas.microsoft.com/office/powerpoint/2010/main"/>
</p:sldLayout>
</file>

<file path=ppt/slideLayouts/slideLayout1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6010623"/>
      </p:ext>
    </p:extLst>
  </p:cSld>
  <p:clrMapOvr>
    <a:masterClrMapping/>
  </p:clrMapOvr>
  <p:transition xmlns:p14="http://schemas.microsoft.com/office/powerpoint/2010/main"/>
</p:sldLayout>
</file>

<file path=ppt/slideLayouts/slideLayout1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1002280"/>
      </p:ext>
    </p:extLst>
  </p:cSld>
  <p:clrMapOvr>
    <a:masterClrMapping/>
  </p:clrMapOvr>
  <p:transition xmlns:p14="http://schemas.microsoft.com/office/powerpoint/2010/main"/>
</p:sldLayout>
</file>

<file path=ppt/slideLayouts/slideLayout1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200281"/>
      </p:ext>
    </p:extLst>
  </p:cSld>
  <p:clrMapOvr>
    <a:masterClrMapping/>
  </p:clrMapOvr>
  <p:transition xmlns:p14="http://schemas.microsoft.com/office/powerpoint/2010/main"/>
</p:sldLayout>
</file>

<file path=ppt/slideLayouts/slideLayout1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1968695"/>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xmlns:p14="http://schemas.microsoft.com/office/powerpoint/2010/main"/>
</p:sldLayout>
</file>

<file path=ppt/slideLayouts/slideLayout1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9279597"/>
      </p:ext>
    </p:extLst>
  </p:cSld>
  <p:clrMapOvr>
    <a:masterClrMapping/>
  </p:clrMapOvr>
  <p:transition xmlns:p14="http://schemas.microsoft.com/office/powerpoint/2010/main"/>
</p:sldLayout>
</file>

<file path=ppt/slideLayouts/slideLayout1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00066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2867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4221888"/>
      </p:ext>
    </p:extLst>
  </p:cSld>
  <p:clrMapOvr>
    <a:masterClrMapping/>
  </p:clrMapOvr>
  <p:transition xmlns:p14="http://schemas.microsoft.com/office/powerpoint/2010/main"/>
</p:sldLayout>
</file>

<file path=ppt/slideLayouts/slideLayout1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4985032"/>
      </p:ext>
    </p:extLst>
  </p:cSld>
  <p:clrMapOvr>
    <a:masterClrMapping/>
  </p:clrMapOvr>
  <p:transition xmlns:p14="http://schemas.microsoft.com/office/powerpoint/2010/main"/>
</p:sldLayout>
</file>

<file path=ppt/slideLayouts/slideLayout1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6074352"/>
      </p:ext>
    </p:extLst>
  </p:cSld>
  <p:clrMapOvr>
    <a:masterClrMapping/>
  </p:clrMapOvr>
  <p:transition xmlns:p14="http://schemas.microsoft.com/office/powerpoint/2010/main"/>
</p:sldLayout>
</file>

<file path=ppt/slideLayouts/slideLayout1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8760221"/>
      </p:ext>
    </p:extLst>
  </p:cSld>
  <p:clrMapOvr>
    <a:masterClrMapping/>
  </p:clrMapOvr>
  <p:transition xmlns:p14="http://schemas.microsoft.com/office/powerpoint/2010/main"/>
</p:sldLayout>
</file>

<file path=ppt/slideLayouts/slideLayout1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7681420"/>
      </p:ext>
    </p:extLst>
  </p:cSld>
  <p:clrMapOvr>
    <a:masterClrMapping/>
  </p:clrMapOvr>
  <p:transition xmlns:p14="http://schemas.microsoft.com/office/powerpoint/2010/main"/>
</p:sldLayout>
</file>

<file path=ppt/slideLayouts/slideLayout1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6420411"/>
      </p:ext>
    </p:extLst>
  </p:cSld>
  <p:clrMapOvr>
    <a:masterClrMapping/>
  </p:clrMapOvr>
  <p:transition xmlns:p14="http://schemas.microsoft.com/office/powerpoint/2010/main"/>
</p:sldLayout>
</file>

<file path=ppt/slideLayouts/slideLayout1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9953866"/>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xmlns:p14="http://schemas.microsoft.com/office/powerpoint/2010/main"/>
</p:sldLayout>
</file>

<file path=ppt/slideLayouts/slideLayout1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76054"/>
      </p:ext>
    </p:extLst>
  </p:cSld>
  <p:clrMapOvr>
    <a:masterClrMapping/>
  </p:clrMapOvr>
  <p:transition xmlns:p14="http://schemas.microsoft.com/office/powerpoint/2010/main"/>
</p:sldLayout>
</file>

<file path=ppt/slideLayouts/slideLayout1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853851"/>
      </p:ext>
    </p:extLst>
  </p:cSld>
  <p:clrMapOvr>
    <a:masterClrMapping/>
  </p:clrMapOvr>
  <p:transition xmlns:p14="http://schemas.microsoft.com/office/powerpoint/2010/main"/>
</p:sldLayout>
</file>

<file path=ppt/slideLayouts/slideLayout1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96026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77163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343810"/>
      </p:ext>
    </p:extLst>
  </p:cSld>
  <p:clrMapOvr>
    <a:masterClrMapping/>
  </p:clrMapOvr>
  <p:transition xmlns:p14="http://schemas.microsoft.com/office/powerpoint/2010/main"/>
</p:sldLayout>
</file>

<file path=ppt/slideLayouts/slideLayout1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5884916"/>
      </p:ext>
    </p:extLst>
  </p:cSld>
  <p:clrMapOvr>
    <a:masterClrMapping/>
  </p:clrMapOvr>
  <p:transition xmlns:p14="http://schemas.microsoft.com/office/powerpoint/2010/main"/>
</p:sldLayout>
</file>

<file path=ppt/slideLayouts/slideLayout1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510118"/>
      </p:ext>
    </p:extLst>
  </p:cSld>
  <p:clrMapOvr>
    <a:masterClrMapping/>
  </p:clrMapOvr>
  <p:transition xmlns:p14="http://schemas.microsoft.com/office/powerpoint/2010/main"/>
</p:sldLayout>
</file>

<file path=ppt/slideLayouts/slideLayout1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4882211"/>
      </p:ext>
    </p:extLst>
  </p:cSld>
  <p:clrMapOvr>
    <a:masterClrMapping/>
  </p:clrMapOvr>
  <p:transition xmlns:p14="http://schemas.microsoft.com/office/powerpoint/2010/main"/>
</p:sldLayout>
</file>

<file path=ppt/slideLayouts/slideLayout1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1895830"/>
      </p:ext>
    </p:extLst>
  </p:cSld>
  <p:clrMapOvr>
    <a:masterClrMapping/>
  </p:clrMapOvr>
  <p:transition xmlns:p14="http://schemas.microsoft.com/office/powerpoint/2010/main"/>
</p:sldLayout>
</file>

<file path=ppt/slideLayouts/slideLayout1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219397"/>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xmlns:p14="http://schemas.microsoft.com/office/powerpoint/2010/main"/>
</p:sldLayout>
</file>

<file path=ppt/slideLayouts/slideLayout1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5603589"/>
      </p:ext>
    </p:extLst>
  </p:cSld>
  <p:clrMapOvr>
    <a:masterClrMapping/>
  </p:clrMapOvr>
  <p:transition xmlns:p14="http://schemas.microsoft.com/office/powerpoint/2010/main"/>
</p:sldLayout>
</file>

<file path=ppt/slideLayouts/slideLayout1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3046071"/>
      </p:ext>
    </p:extLst>
  </p:cSld>
  <p:clrMapOvr>
    <a:masterClrMapping/>
  </p:clrMapOvr>
  <p:transition xmlns:p14="http://schemas.microsoft.com/office/powerpoint/2010/main"/>
</p:sldLayout>
</file>

<file path=ppt/slideLayouts/slideLayout1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0721403"/>
      </p:ext>
    </p:extLst>
  </p:cSld>
  <p:clrMapOvr>
    <a:masterClrMapping/>
  </p:clrMapOvr>
  <p:transition xmlns:p14="http://schemas.microsoft.com/office/powerpoint/2010/main"/>
</p:sldLayout>
</file>

<file path=ppt/slideLayouts/slideLayout1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57630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25035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9350362"/>
      </p:ext>
    </p:extLst>
  </p:cSld>
  <p:clrMapOvr>
    <a:masterClrMapping/>
  </p:clrMapOvr>
  <p:transition xmlns:p14="http://schemas.microsoft.com/office/powerpoint/2010/main"/>
</p:sldLayout>
</file>

<file path=ppt/slideLayouts/slideLayout1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5996149"/>
      </p:ext>
    </p:extLst>
  </p:cSld>
  <p:clrMapOvr>
    <a:masterClrMapping/>
  </p:clrMapOvr>
  <p:transition xmlns:p14="http://schemas.microsoft.com/office/powerpoint/2010/main"/>
</p:sldLayout>
</file>

<file path=ppt/slideLayouts/slideLayout1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0689343"/>
      </p:ext>
    </p:extLst>
  </p:cSld>
  <p:clrMapOvr>
    <a:masterClrMapping/>
  </p:clrMapOvr>
  <p:transition xmlns:p14="http://schemas.microsoft.com/office/powerpoint/2010/main"/>
</p:sldLayout>
</file>

<file path=ppt/slideLayouts/slideLayout1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5510953"/>
      </p:ext>
    </p:extLst>
  </p:cSld>
  <p:clrMapOvr>
    <a:masterClrMapping/>
  </p:clrMapOvr>
  <p:transition xmlns:p14="http://schemas.microsoft.com/office/powerpoint/2010/main"/>
</p:sldLayout>
</file>

<file path=ppt/slideLayouts/slideLayout1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6281105"/>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xmlns:p14="http://schemas.microsoft.com/office/powerpoint/2010/main"/>
</p:sldLayout>
</file>

<file path=ppt/slideLayouts/slideLayout1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4045084"/>
      </p:ext>
    </p:extLst>
  </p:cSld>
  <p:clrMapOvr>
    <a:masterClrMapping/>
  </p:clrMapOvr>
  <p:transition xmlns:p14="http://schemas.microsoft.com/office/powerpoint/2010/main"/>
</p:sldLayout>
</file>

<file path=ppt/slideLayouts/slideLayout1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909591"/>
      </p:ext>
    </p:extLst>
  </p:cSld>
  <p:clrMapOvr>
    <a:masterClrMapping/>
  </p:clrMapOvr>
  <p:transition xmlns:p14="http://schemas.microsoft.com/office/powerpoint/2010/main"/>
</p:sldLayout>
</file>

<file path=ppt/slideLayouts/slideLayout1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6046477"/>
      </p:ext>
    </p:extLst>
  </p:cSld>
  <p:clrMapOvr>
    <a:masterClrMapping/>
  </p:clrMapOvr>
  <p:transition xmlns:p14="http://schemas.microsoft.com/office/powerpoint/2010/main"/>
</p:sldLayout>
</file>

<file path=ppt/slideLayouts/slideLayout1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8001442"/>
      </p:ext>
    </p:extLst>
  </p:cSld>
  <p:clrMapOvr>
    <a:masterClrMapping/>
  </p:clrMapOvr>
  <p:transition xmlns:p14="http://schemas.microsoft.com/office/powerpoint/2010/main"/>
</p:sldLayout>
</file>

<file path=ppt/slideLayouts/slideLayout12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391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74204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4277323"/>
      </p:ext>
    </p:extLst>
  </p:cSld>
  <p:clrMapOvr>
    <a:masterClrMapping/>
  </p:clrMapOvr>
  <p:transition xmlns:p14="http://schemas.microsoft.com/office/powerpoint/2010/main"/>
</p:sldLayout>
</file>

<file path=ppt/slideLayouts/slideLayout1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2192635"/>
      </p:ext>
    </p:extLst>
  </p:cSld>
  <p:clrMapOvr>
    <a:masterClrMapping/>
  </p:clrMapOvr>
  <p:transition xmlns:p14="http://schemas.microsoft.com/office/powerpoint/2010/main"/>
</p:sldLayout>
</file>

<file path=ppt/slideLayouts/slideLayout1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5898422"/>
      </p:ext>
    </p:extLst>
  </p:cSld>
  <p:clrMapOvr>
    <a:masterClrMapping/>
  </p:clrMapOvr>
  <p:transition xmlns:p14="http://schemas.microsoft.com/office/powerpoint/2010/main"/>
</p:sldLayout>
</file>

<file path=ppt/slideLayouts/slideLayout1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6974755"/>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xmlns:p14="http://schemas.microsoft.com/office/powerpoint/2010/main"/>
</p:sldLayout>
</file>

<file path=ppt/slideLayouts/slideLayout1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5957228"/>
      </p:ext>
    </p:extLst>
  </p:cSld>
  <p:clrMapOvr>
    <a:masterClrMapping/>
  </p:clrMapOvr>
  <p:transition xmlns:p14="http://schemas.microsoft.com/office/powerpoint/2010/main"/>
</p:sldLayout>
</file>

<file path=ppt/slideLayouts/slideLayout1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233668"/>
      </p:ext>
    </p:extLst>
  </p:cSld>
  <p:clrMapOvr>
    <a:masterClrMapping/>
  </p:clrMapOvr>
  <p:transition xmlns:p14="http://schemas.microsoft.com/office/powerpoint/2010/main"/>
</p:sldLayout>
</file>

<file path=ppt/slideLayouts/slideLayout1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0201517"/>
      </p:ext>
    </p:extLst>
  </p:cSld>
  <p:clrMapOvr>
    <a:masterClrMapping/>
  </p:clrMapOvr>
  <p:transition xmlns:p14="http://schemas.microsoft.com/office/powerpoint/2010/main"/>
</p:sldLayout>
</file>

<file path=ppt/slideLayouts/slideLayout1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4919854"/>
      </p:ext>
    </p:extLst>
  </p:cSld>
  <p:clrMapOvr>
    <a:masterClrMapping/>
  </p:clrMapOvr>
  <p:transition xmlns:p14="http://schemas.microsoft.com/office/powerpoint/2010/main"/>
</p:sldLayout>
</file>

<file path=ppt/slideLayouts/slideLayout1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126718"/>
      </p:ext>
    </p:extLst>
  </p:cSld>
  <p:clrMapOvr>
    <a:masterClrMapping/>
  </p:clrMapOvr>
  <p:transition xmlns:p14="http://schemas.microsoft.com/office/powerpoint/2010/main"/>
</p:sldLayout>
</file>

<file path=ppt/slideLayouts/slideLayout12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97865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83153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348496"/>
      </p:ext>
    </p:extLst>
  </p:cSld>
  <p:clrMapOvr>
    <a:masterClrMapping/>
  </p:clrMapOvr>
  <p:transition xmlns:p14="http://schemas.microsoft.com/office/powerpoint/2010/main"/>
</p:sldLayout>
</file>

<file path=ppt/slideLayouts/slideLayout1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15699"/>
      </p:ext>
    </p:extLst>
  </p:cSld>
  <p:clrMapOvr>
    <a:masterClrMapping/>
  </p:clrMapOvr>
  <p:transition xmlns:p14="http://schemas.microsoft.com/office/powerpoint/2010/main"/>
</p:sldLayout>
</file>

<file path=ppt/slideLayouts/slideLayout1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461538"/>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2857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0614029"/>
      </p:ext>
    </p:extLst>
  </p:cSld>
  <p:clrMapOvr>
    <a:masterClrMapping/>
  </p:clrMapOvr>
  <p:transition xmlns:p14="http://schemas.microsoft.com/office/powerpoint/2010/main"/>
</p:sldLayout>
</file>

<file path=ppt/slideLayouts/slideLayout1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602558"/>
      </p:ext>
    </p:extLst>
  </p:cSld>
  <p:clrMapOvr>
    <a:masterClrMapping/>
  </p:clrMapOvr>
  <p:transition xmlns:p14="http://schemas.microsoft.com/office/powerpoint/2010/main"/>
</p:sldLayout>
</file>

<file path=ppt/slideLayouts/slideLayout1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8580756"/>
      </p:ext>
    </p:extLst>
  </p:cSld>
  <p:clrMapOvr>
    <a:masterClrMapping/>
  </p:clrMapOvr>
  <p:transition xmlns:p14="http://schemas.microsoft.com/office/powerpoint/2010/main"/>
</p:sldLayout>
</file>

<file path=ppt/slideLayouts/slideLayout1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9543145"/>
      </p:ext>
    </p:extLst>
  </p:cSld>
  <p:clrMapOvr>
    <a:masterClrMapping/>
  </p:clrMapOvr>
  <p:transition xmlns:p14="http://schemas.microsoft.com/office/powerpoint/2010/main"/>
</p:sldLayout>
</file>

<file path=ppt/slideLayouts/slideLayout1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8461906"/>
      </p:ext>
    </p:extLst>
  </p:cSld>
  <p:clrMapOvr>
    <a:masterClrMapping/>
  </p:clrMapOvr>
  <p:transition xmlns:p14="http://schemas.microsoft.com/office/powerpoint/2010/main"/>
</p:sldLayout>
</file>

<file path=ppt/slideLayouts/slideLayout1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8997456"/>
      </p:ext>
    </p:extLst>
  </p:cSld>
  <p:clrMapOvr>
    <a:masterClrMapping/>
  </p:clrMapOvr>
  <p:transition xmlns:p14="http://schemas.microsoft.com/office/powerpoint/2010/main"/>
</p:sldLayout>
</file>

<file path=ppt/slideLayouts/slideLayout1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2931442275"/>
      </p:ext>
    </p:extLst>
  </p:cSld>
  <p:clrMapOvr>
    <a:masterClrMapping/>
  </p:clrMapOvr>
  <p:transition xmlns:p14="http://schemas.microsoft.com/office/powerpoint/2010/main"/>
</p:sldLayout>
</file>

<file path=ppt/slideLayouts/slideLayout1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1189156444"/>
      </p:ext>
    </p:extLst>
  </p:cSld>
  <p:clrMapOvr>
    <a:masterClrMapping/>
  </p:clrMapOvr>
  <p:transition xmlns:p14="http://schemas.microsoft.com/office/powerpoint/2010/main"/>
</p:sldLayout>
</file>

<file path=ppt/slideLayouts/slideLayout1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1146279411"/>
      </p:ext>
    </p:extLst>
  </p:cSld>
  <p:clrMapOvr>
    <a:masterClrMapping/>
  </p:clrMapOvr>
  <p:transition xmlns:p14="http://schemas.microsoft.com/office/powerpoint/2010/main"/>
</p:sldLayout>
</file>

<file path=ppt/slideLayouts/slideLayout1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319872469"/>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619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841172544"/>
      </p:ext>
    </p:extLst>
  </p:cSld>
  <p:clrMapOvr>
    <a:masterClrMapping/>
  </p:clrMapOvr>
  <p:transition xmlns:p14="http://schemas.microsoft.com/office/powerpoint/2010/main"/>
</p:sldLayout>
</file>

<file path=ppt/slideLayouts/slideLayout1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737030541"/>
      </p:ext>
    </p:extLst>
  </p:cSld>
  <p:clrMapOvr>
    <a:masterClrMapping/>
  </p:clrMapOvr>
  <p:transition xmlns:p14="http://schemas.microsoft.com/office/powerpoint/2010/main"/>
</p:sldLayout>
</file>

<file path=ppt/slideLayouts/slideLayout1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786013944"/>
      </p:ext>
    </p:extLst>
  </p:cSld>
  <p:clrMapOvr>
    <a:masterClrMapping/>
  </p:clrMapOvr>
  <p:transition xmlns:p14="http://schemas.microsoft.com/office/powerpoint/2010/main"/>
</p:sldLayout>
</file>

<file path=ppt/slideLayouts/slideLayout1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1517508026"/>
      </p:ext>
    </p:extLst>
  </p:cSld>
  <p:clrMapOvr>
    <a:masterClrMapping/>
  </p:clrMapOvr>
  <p:transition xmlns:p14="http://schemas.microsoft.com/office/powerpoint/2010/main"/>
</p:sldLayout>
</file>

<file path=ppt/slideLayouts/slideLayout1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3415272470"/>
      </p:ext>
    </p:extLst>
  </p:cSld>
  <p:clrMapOvr>
    <a:masterClrMapping/>
  </p:clrMapOvr>
  <p:transition xmlns:p14="http://schemas.microsoft.com/office/powerpoint/2010/main"/>
</p:sldLayout>
</file>

<file path=ppt/slideLayouts/slideLayout1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750053062"/>
      </p:ext>
    </p:extLst>
  </p:cSld>
  <p:clrMapOvr>
    <a:masterClrMapping/>
  </p:clrMapOvr>
  <p:transition xmlns:p14="http://schemas.microsoft.com/office/powerpoint/2010/main"/>
</p:sldLayout>
</file>

<file path=ppt/slideLayouts/slideLayout1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3114458074"/>
      </p:ext>
    </p:extLst>
  </p:cSld>
  <p:clrMapOvr>
    <a:masterClrMapping/>
  </p:clrMapOvr>
  <p:transition xmlns:p14="http://schemas.microsoft.com/office/powerpoint/2010/main"/>
</p:sldLayout>
</file>

<file path=ppt/slideLayouts/slideLayout12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2342440872"/>
      </p:ext>
    </p:extLst>
  </p:cSld>
  <p:clrMapOvr>
    <a:masterClrMapping/>
  </p:clrMapOvr>
  <p:transition xmlns:p14="http://schemas.microsoft.com/office/powerpoint/2010/main"/>
</p:sldLayout>
</file>

<file path=ppt/slideLayouts/slideLayout1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02867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21648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273601"/>
      </p:ext>
    </p:extLst>
  </p:cSld>
  <p:clrMapOvr>
    <a:masterClrMapping/>
  </p:clrMapOvr>
  <p:transition xmlns:p14="http://schemas.microsoft.com/office/powerpoint/2010/main"/>
</p:sldLayout>
</file>

<file path=ppt/slideLayouts/slideLayout1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4766629"/>
      </p:ext>
    </p:extLst>
  </p:cSld>
  <p:clrMapOvr>
    <a:masterClrMapping/>
  </p:clrMapOvr>
  <p:transition xmlns:p14="http://schemas.microsoft.com/office/powerpoint/2010/main"/>
</p:sldLayout>
</file>

<file path=ppt/slideLayouts/slideLayout1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2695014"/>
      </p:ext>
    </p:extLst>
  </p:cSld>
  <p:clrMapOvr>
    <a:masterClrMapping/>
  </p:clrMapOvr>
  <p:transition xmlns:p14="http://schemas.microsoft.com/office/powerpoint/2010/main"/>
</p:sldLayout>
</file>

<file path=ppt/slideLayouts/slideLayout1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215573"/>
      </p:ext>
    </p:extLst>
  </p:cSld>
  <p:clrMapOvr>
    <a:masterClrMapping/>
  </p:clrMapOvr>
  <p:transition xmlns:p14="http://schemas.microsoft.com/office/powerpoint/2010/main"/>
</p:sldLayout>
</file>

<file path=ppt/slideLayouts/slideLayout1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6828090"/>
      </p:ext>
    </p:extLst>
  </p:cSld>
  <p:clrMapOvr>
    <a:masterClrMapping/>
  </p:clrMapOvr>
  <p:transition xmlns:p14="http://schemas.microsoft.com/office/powerpoint/2010/main"/>
</p:sldLayout>
</file>

<file path=ppt/slideLayouts/slideLayout1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2225431"/>
      </p:ext>
    </p:extLst>
  </p:cSld>
  <p:clrMapOvr>
    <a:masterClrMapping/>
  </p:clrMapOvr>
  <p:transition xmlns:p14="http://schemas.microsoft.com/office/powerpoint/2010/main"/>
</p:sldLayout>
</file>

<file path=ppt/slideLayouts/slideLayout1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2196602"/>
      </p:ext>
    </p:extLst>
  </p:cSld>
  <p:clrMapOvr>
    <a:masterClrMapping/>
  </p:clrMapOvr>
  <p:transition xmlns:p14="http://schemas.microsoft.com/office/powerpoint/2010/main"/>
</p:sldLayout>
</file>

<file path=ppt/slideLayouts/slideLayout1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1030522"/>
      </p:ext>
    </p:extLst>
  </p:cSld>
  <p:clrMapOvr>
    <a:masterClrMapping/>
  </p:clrMapOvr>
  <p:transition xmlns:p14="http://schemas.microsoft.com/office/powerpoint/2010/main"/>
</p:sldLayout>
</file>

<file path=ppt/slideLayouts/slideLayout1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0417929"/>
      </p:ext>
    </p:extLst>
  </p:cSld>
  <p:clrMapOvr>
    <a:masterClrMapping/>
  </p:clrMapOvr>
  <p:transition xmlns:p14="http://schemas.microsoft.com/office/powerpoint/2010/main"/>
</p:sldLayout>
</file>

<file path=ppt/slideLayouts/slideLayout1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1447032"/>
      </p:ext>
    </p:extLst>
  </p:cSld>
  <p:clrMapOvr>
    <a:masterClrMapping/>
  </p:clrMapOvr>
  <p:transition xmlns:p14="http://schemas.microsoft.com/office/powerpoint/2010/main"/>
</p:sldLayout>
</file>

<file path=ppt/slideLayouts/slideLayout1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787C98-EF19-2D41-8AE2-C78C29A91753}"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02133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6703575"/>
      </p:ext>
    </p:extLst>
  </p:cSld>
  <p:clrMapOvr>
    <a:masterClrMapping/>
  </p:clrMapOvr>
  <p:transition xmlns:p14="http://schemas.microsoft.com/office/powerpoint/2010/main"/>
</p:sldLayout>
</file>

<file path=ppt/slideLayouts/slideLayout1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ED0917-0EB3-7141-A444-A387010585BF}"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2228717"/>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846C5F-3BD8-3C4D-84D7-D37C2B096AF8}"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3958892"/>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22019D-5D10-3149-8CD8-BD03F92784D8}"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8948368"/>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725DA2-1889-3049-ACC5-92373F9B15B1}"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5381419"/>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436F41-2D70-8B40-B592-BF9582E6D96F}"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39206"/>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33FDD-DD0B-7249-B401-953A314C5C72}"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0114042"/>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4BD72-E4F6-E246-95E4-7BB340D440F2}"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559352"/>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AA39B0-2979-5C4C-9B59-8BF91C9B1EC0}"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4185967"/>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F440D-942A-F045-A3A7-7FA60C3CA708}"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676196"/>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5B134-63CD-C54C-A1E9-052D295C62EA}"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5472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2949376249"/>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943002"/>
      </p:ext>
    </p:extLst>
  </p:cSld>
  <p:clrMapOvr>
    <a:masterClrMapping/>
  </p:clrMapOvr>
  <p:transition xmlns:p14="http://schemas.microsoft.com/office/powerpoint/2010/main"/>
</p:sldLayout>
</file>

<file path=ppt/slideLayouts/slideLayout1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137007062"/>
      </p:ext>
    </p:extLst>
  </p:cSld>
  <p:clrMapOvr>
    <a:masterClrMapping/>
  </p:clrMapOvr>
  <p:timing>
    <p:tnLst>
      <p:par>
        <p:cTn xmlns:p14="http://schemas.microsoft.com/office/powerpoint/2010/main" id="1" dur="indefinite" restart="never" nodeType="tmRoot"/>
      </p:par>
    </p:tnLst>
  </p:timing>
</p:sldLayout>
</file>

<file path=ppt/slideLayouts/slideLayout1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1278476782"/>
      </p:ext>
    </p:extLst>
  </p:cSld>
  <p:clrMapOvr>
    <a:masterClrMapping/>
  </p:clrMapOvr>
  <p:timing>
    <p:tnLst>
      <p:par>
        <p:cTn xmlns:p14="http://schemas.microsoft.com/office/powerpoint/2010/main" id="1" dur="indefinite" restart="never" nodeType="tmRoot"/>
      </p:par>
    </p:tnLst>
  </p:timing>
</p:sldLayout>
</file>

<file path=ppt/slideLayouts/slideLayout1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Tree>
    <p:extLst>
      <p:ext uri="{BB962C8B-B14F-4D97-AF65-F5344CB8AC3E}">
        <p14:creationId xmlns:p14="http://schemas.microsoft.com/office/powerpoint/2010/main" val="3089396270"/>
      </p:ext>
    </p:extLst>
  </p:cSld>
  <p:clrMapOvr>
    <a:masterClrMapping/>
  </p:clrMapOvr>
  <p:timing>
    <p:tnLst>
      <p:par>
        <p:cTn xmlns:p14="http://schemas.microsoft.com/office/powerpoint/2010/main" id="1" dur="indefinite" restart="never" nodeType="tmRoot"/>
      </p:par>
    </p:tnLst>
  </p:timing>
</p:sldLayout>
</file>

<file path=ppt/slideLayouts/slideLayout1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194152842"/>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1235033499"/>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91866656"/>
      </p:ext>
    </p:extLst>
  </p:cSld>
  <p:clrMapOvr>
    <a:masterClrMapping/>
  </p:clrMapOvr>
  <p:timing>
    <p:tnLst>
      <p:par>
        <p:cTn xmlns:p14="http://schemas.microsoft.com/office/powerpoint/2010/main" id="1" dur="indefinite" restart="never" nodeType="tmRoot"/>
      </p:par>
    </p:tnLst>
  </p:timing>
</p:sldLayout>
</file>

<file path=ppt/slideLayouts/slideLayout1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835414758"/>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586174019"/>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81847412"/>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2592064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263216"/>
      </p:ext>
    </p:extLst>
  </p:cSld>
  <p:clrMapOvr>
    <a:masterClrMapping/>
  </p:clrMapOvr>
  <p:transition xmlns:p14="http://schemas.microsoft.com/office/powerpoint/2010/main"/>
</p:sldLayout>
</file>

<file path=ppt/slideLayouts/slideLayout1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633417387"/>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11565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6270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5512407"/>
      </p:ext>
    </p:extLst>
  </p:cSld>
  <p:clrMapOvr>
    <a:masterClrMapping/>
  </p:clrMapOvr>
  <p:transition xmlns:p14="http://schemas.microsoft.com/office/powerpoint/2010/main"/>
</p:sldLayout>
</file>

<file path=ppt/slideLayouts/slideLayout1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291953"/>
      </p:ext>
    </p:extLst>
  </p:cSld>
  <p:clrMapOvr>
    <a:masterClrMapping/>
  </p:clrMapOvr>
  <p:transition xmlns:p14="http://schemas.microsoft.com/office/powerpoint/2010/main"/>
</p:sldLayout>
</file>

<file path=ppt/slideLayouts/slideLayout1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017741"/>
      </p:ext>
    </p:extLst>
  </p:cSld>
  <p:clrMapOvr>
    <a:masterClrMapping/>
  </p:clrMapOvr>
  <p:transition xmlns:p14="http://schemas.microsoft.com/office/powerpoint/2010/main"/>
</p:sldLayout>
</file>

<file path=ppt/slideLayouts/slideLayout1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561323"/>
      </p:ext>
    </p:extLst>
  </p:cSld>
  <p:clrMapOvr>
    <a:masterClrMapping/>
  </p:clrMapOvr>
  <p:transition xmlns:p14="http://schemas.microsoft.com/office/powerpoint/2010/main"/>
</p:sldLayout>
</file>

<file path=ppt/slideLayouts/slideLayout1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2781431"/>
      </p:ext>
    </p:extLst>
  </p:cSld>
  <p:clrMapOvr>
    <a:masterClrMapping/>
  </p:clrMapOvr>
  <p:transition xmlns:p14="http://schemas.microsoft.com/office/powerpoint/2010/main"/>
</p:sldLayout>
</file>

<file path=ppt/slideLayouts/slideLayout1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0874287"/>
      </p:ext>
    </p:extLst>
  </p:cSld>
  <p:clrMapOvr>
    <a:masterClrMapping/>
  </p:clrMapOvr>
  <p:transition xmlns:p14="http://schemas.microsoft.com/office/powerpoint/2010/main"/>
</p:sldLayout>
</file>

<file path=ppt/slideLayouts/slideLayout1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935043"/>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3251267"/>
      </p:ext>
    </p:extLst>
  </p:cSld>
  <p:clrMapOvr>
    <a:masterClrMapping/>
  </p:clrMapOvr>
  <p:transition xmlns:p14="http://schemas.microsoft.com/office/powerpoint/2010/main"/>
</p:sldLayout>
</file>

<file path=ppt/slideLayouts/slideLayout1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5186374"/>
      </p:ext>
    </p:extLst>
  </p:cSld>
  <p:clrMapOvr>
    <a:masterClrMapping/>
  </p:clrMapOvr>
  <p:transition xmlns:p14="http://schemas.microsoft.com/office/powerpoint/2010/main"/>
</p:sldLayout>
</file>

<file path=ppt/slideLayouts/slideLayout1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8452902"/>
      </p:ext>
    </p:extLst>
  </p:cSld>
  <p:clrMapOvr>
    <a:masterClrMapping/>
  </p:clrMapOvr>
  <p:transition xmlns:p14="http://schemas.microsoft.com/office/powerpoint/2010/main"/>
</p:sldLayout>
</file>

<file path=ppt/slideLayouts/slideLayout1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3354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0456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0799172"/>
      </p:ext>
    </p:extLst>
  </p:cSld>
  <p:clrMapOvr>
    <a:masterClrMapping/>
  </p:clrMapOvr>
  <p:transition xmlns:p14="http://schemas.microsoft.com/office/powerpoint/2010/main"/>
</p:sldLayout>
</file>

<file path=ppt/slideLayouts/slideLayout1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2219379"/>
      </p:ext>
    </p:extLst>
  </p:cSld>
  <p:clrMapOvr>
    <a:masterClrMapping/>
  </p:clrMapOvr>
  <p:transition xmlns:p14="http://schemas.microsoft.com/office/powerpoint/2010/main"/>
</p:sldLayout>
</file>

<file path=ppt/slideLayouts/slideLayout1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0575853"/>
      </p:ext>
    </p:extLst>
  </p:cSld>
  <p:clrMapOvr>
    <a:masterClrMapping/>
  </p:clrMapOvr>
  <p:transition xmlns:p14="http://schemas.microsoft.com/office/powerpoint/2010/main"/>
</p:sldLayout>
</file>

<file path=ppt/slideLayouts/slideLayout1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7375135"/>
      </p:ext>
    </p:extLst>
  </p:cSld>
  <p:clrMapOvr>
    <a:masterClrMapping/>
  </p:clrMapOvr>
  <p:transition xmlns:p14="http://schemas.microsoft.com/office/powerpoint/2010/main"/>
</p:sldLayout>
</file>

<file path=ppt/slideLayouts/slideLayout1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4927106"/>
      </p:ext>
    </p:extLst>
  </p:cSld>
  <p:clrMapOvr>
    <a:masterClrMapping/>
  </p:clrMapOvr>
  <p:transition xmlns:p14="http://schemas.microsoft.com/office/powerpoint/2010/main"/>
</p:sldLayout>
</file>

<file path=ppt/slideLayouts/slideLayout1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1382677"/>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1439865"/>
      </p:ext>
    </p:extLst>
  </p:cSld>
  <p:clrMapOvr>
    <a:masterClrMapping/>
  </p:clrMapOvr>
  <p:transition xmlns:p14="http://schemas.microsoft.com/office/powerpoint/2010/main"/>
</p:sldLayout>
</file>

<file path=ppt/slideLayouts/slideLayout1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0137987"/>
      </p:ext>
    </p:extLst>
  </p:cSld>
  <p:clrMapOvr>
    <a:masterClrMapping/>
  </p:clrMapOvr>
  <p:transition xmlns:p14="http://schemas.microsoft.com/office/powerpoint/2010/main"/>
</p:sldLayout>
</file>

<file path=ppt/slideLayouts/slideLayout1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944196"/>
      </p:ext>
    </p:extLst>
  </p:cSld>
  <p:clrMapOvr>
    <a:masterClrMapping/>
  </p:clrMapOvr>
  <p:transition xmlns:p14="http://schemas.microsoft.com/office/powerpoint/2010/main"/>
</p:sldLayout>
</file>

<file path=ppt/slideLayouts/slideLayout1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8052815"/>
      </p:ext>
    </p:extLst>
  </p:cSld>
  <p:clrMapOvr>
    <a:masterClrMapping/>
  </p:clrMapOvr>
  <p:transition xmlns:p14="http://schemas.microsoft.com/office/powerpoint/2010/main"/>
</p:sldLayout>
</file>

<file path=ppt/slideLayouts/slideLayout1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61363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42596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6737635"/>
      </p:ext>
    </p:extLst>
  </p:cSld>
  <p:clrMapOvr>
    <a:masterClrMapping/>
  </p:clrMapOvr>
  <p:transition xmlns:p14="http://schemas.microsoft.com/office/powerpoint/2010/main"/>
</p:sldLayout>
</file>

<file path=ppt/slideLayouts/slideLayout1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061274"/>
      </p:ext>
    </p:extLst>
  </p:cSld>
  <p:clrMapOvr>
    <a:masterClrMapping/>
  </p:clrMapOvr>
  <p:transition xmlns:p14="http://schemas.microsoft.com/office/powerpoint/2010/main"/>
</p:sldLayout>
</file>

<file path=ppt/slideLayouts/slideLayout1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8311652"/>
      </p:ext>
    </p:extLst>
  </p:cSld>
  <p:clrMapOvr>
    <a:masterClrMapping/>
  </p:clrMapOvr>
  <p:transition xmlns:p14="http://schemas.microsoft.com/office/powerpoint/2010/main"/>
</p:sldLayout>
</file>

<file path=ppt/slideLayouts/slideLayout1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5372816"/>
      </p:ext>
    </p:extLst>
  </p:cSld>
  <p:clrMapOvr>
    <a:masterClrMapping/>
  </p:clrMapOvr>
  <p:transition xmlns:p14="http://schemas.microsoft.com/office/powerpoint/2010/main"/>
</p:sldLayout>
</file>

<file path=ppt/slideLayouts/slideLayout1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382"/>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9674615"/>
      </p:ext>
    </p:extLst>
  </p:cSld>
  <p:clrMapOvr>
    <a:masterClrMapping/>
  </p:clrMapOvr>
  <p:transition xmlns:p14="http://schemas.microsoft.com/office/powerpoint/2010/main"/>
</p:sldLayout>
</file>

<file path=ppt/slideLayouts/slideLayout1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162567"/>
      </p:ext>
    </p:extLst>
  </p:cSld>
  <p:clrMapOvr>
    <a:masterClrMapping/>
  </p:clrMapOvr>
  <p:transition xmlns:p14="http://schemas.microsoft.com/office/powerpoint/2010/main"/>
</p:sldLayout>
</file>

<file path=ppt/slideLayouts/slideLayout1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476750"/>
      </p:ext>
    </p:extLst>
  </p:cSld>
  <p:clrMapOvr>
    <a:masterClrMapping/>
  </p:clrMapOvr>
  <p:transition xmlns:p14="http://schemas.microsoft.com/office/powerpoint/2010/main"/>
</p:sldLayout>
</file>

<file path=ppt/slideLayouts/slideLayout1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5057633"/>
      </p:ext>
    </p:extLst>
  </p:cSld>
  <p:clrMapOvr>
    <a:masterClrMapping/>
  </p:clrMapOvr>
  <p:transition xmlns:p14="http://schemas.microsoft.com/office/powerpoint/2010/main"/>
</p:sldLayout>
</file>

<file path=ppt/slideLayouts/slideLayout1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7975279"/>
      </p:ext>
    </p:extLst>
  </p:cSld>
  <p:clrMapOvr>
    <a:masterClrMapping/>
  </p:clrMapOvr>
  <p:transition xmlns:p14="http://schemas.microsoft.com/office/powerpoint/2010/main"/>
</p:sldLayout>
</file>

<file path=ppt/slideLayouts/slideLayout1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93920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25834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94309"/>
      </p:ext>
    </p:extLst>
  </p:cSld>
  <p:clrMapOvr>
    <a:masterClrMapping/>
  </p:clrMapOvr>
  <p:transition xmlns:p14="http://schemas.microsoft.com/office/powerpoint/2010/main"/>
</p:sldLayout>
</file>

<file path=ppt/slideLayouts/slideLayout1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544254"/>
      </p:ext>
    </p:extLst>
  </p:cSld>
  <p:clrMapOvr>
    <a:masterClrMapping/>
  </p:clrMapOvr>
  <p:transition xmlns:p14="http://schemas.microsoft.com/office/powerpoint/2010/main"/>
</p:sldLayout>
</file>

<file path=ppt/slideLayouts/slideLayout1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883860"/>
      </p:ext>
    </p:extLst>
  </p:cSld>
  <p:clrMapOvr>
    <a:masterClrMapping/>
  </p:clrMapOvr>
  <p:transition xmlns:p14="http://schemas.microsoft.com/office/powerpoint/2010/main"/>
</p:sldLayout>
</file>

<file path=ppt/slideLayouts/slideLayout1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011275"/>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7296944"/>
      </p:ext>
    </p:extLst>
  </p:cSld>
  <p:clrMapOvr>
    <a:masterClrMapping/>
  </p:clrMapOvr>
  <p:transition xmlns:p14="http://schemas.microsoft.com/office/powerpoint/2010/main"/>
</p:sldLayout>
</file>

<file path=ppt/slideLayouts/slideLayout1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211643"/>
      </p:ext>
    </p:extLst>
  </p:cSld>
  <p:clrMapOvr>
    <a:masterClrMapping/>
  </p:clrMapOvr>
  <p:transition xmlns:p14="http://schemas.microsoft.com/office/powerpoint/2010/main"/>
</p:sldLayout>
</file>

<file path=ppt/slideLayouts/slideLayout1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8561203"/>
      </p:ext>
    </p:extLst>
  </p:cSld>
  <p:clrMapOvr>
    <a:masterClrMapping/>
  </p:clrMapOvr>
  <p:transition xmlns:p14="http://schemas.microsoft.com/office/powerpoint/2010/main"/>
</p:sldLayout>
</file>

<file path=ppt/slideLayouts/slideLayout1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322086"/>
      </p:ext>
    </p:extLst>
  </p:cSld>
  <p:clrMapOvr>
    <a:masterClrMapping/>
  </p:clrMapOvr>
  <p:transition xmlns:p14="http://schemas.microsoft.com/office/powerpoint/2010/main"/>
</p:sldLayout>
</file>

<file path=ppt/slideLayouts/slideLayout1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0235080"/>
      </p:ext>
    </p:extLst>
  </p:cSld>
  <p:clrMapOvr>
    <a:masterClrMapping/>
  </p:clrMapOvr>
  <p:transition xmlns:p14="http://schemas.microsoft.com/office/powerpoint/2010/main"/>
</p:sldLayout>
</file>

<file path=ppt/slideLayouts/slideLayout1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372628"/>
      </p:ext>
    </p:extLst>
  </p:cSld>
  <p:clrMapOvr>
    <a:masterClrMapping/>
  </p:clrMapOvr>
  <p:transition xmlns:p14="http://schemas.microsoft.com/office/powerpoint/2010/main"/>
</p:sldLayout>
</file>

<file path=ppt/slideLayouts/slideLayout1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92582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3252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1970627"/>
      </p:ext>
    </p:extLst>
  </p:cSld>
  <p:clrMapOvr>
    <a:masterClrMapping/>
  </p:clrMapOvr>
  <p:transition xmlns:p14="http://schemas.microsoft.com/office/powerpoint/2010/main"/>
</p:sldLayout>
</file>

<file path=ppt/slideLayouts/slideLayout1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0644744"/>
      </p:ext>
    </p:extLst>
  </p:cSld>
  <p:clrMapOvr>
    <a:masterClrMapping/>
  </p:clrMapOvr>
  <p:transition xmlns:p14="http://schemas.microsoft.com/office/powerpoint/2010/main"/>
</p:sldLayout>
</file>

<file path=ppt/slideLayouts/slideLayout1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2140169"/>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286941"/>
      </p:ext>
    </p:extLst>
  </p:cSld>
  <p:clrMapOvr>
    <a:masterClrMapping/>
  </p:clrMapOvr>
  <p:transition xmlns:p14="http://schemas.microsoft.com/office/powerpoint/2010/main"/>
</p:sldLayout>
</file>

<file path=ppt/slideLayouts/slideLayout1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990669"/>
      </p:ext>
    </p:extLst>
  </p:cSld>
  <p:clrMapOvr>
    <a:masterClrMapping/>
  </p:clrMapOvr>
  <p:transition xmlns:p14="http://schemas.microsoft.com/office/powerpoint/2010/main"/>
</p:sldLayout>
</file>

<file path=ppt/slideLayouts/slideLayout1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353448"/>
      </p:ext>
    </p:extLst>
  </p:cSld>
  <p:clrMapOvr>
    <a:masterClrMapping/>
  </p:clrMapOvr>
  <p:transition xmlns:p14="http://schemas.microsoft.com/office/powerpoint/2010/main"/>
</p:sldLayout>
</file>

<file path=ppt/slideLayouts/slideLayout1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812980"/>
      </p:ext>
    </p:extLst>
  </p:cSld>
  <p:clrMapOvr>
    <a:masterClrMapping/>
  </p:clrMapOvr>
  <p:transition xmlns:p14="http://schemas.microsoft.com/office/powerpoint/2010/main"/>
</p:sldLayout>
</file>

<file path=ppt/slideLayouts/slideLayout1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8989"/>
      </p:ext>
    </p:extLst>
  </p:cSld>
  <p:clrMapOvr>
    <a:masterClrMapping/>
  </p:clrMapOvr>
  <p:transition xmlns:p14="http://schemas.microsoft.com/office/powerpoint/2010/main"/>
</p:sldLayout>
</file>

<file path=ppt/slideLayouts/slideLayout1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0731044"/>
      </p:ext>
    </p:extLst>
  </p:cSld>
  <p:clrMapOvr>
    <a:masterClrMapping/>
  </p:clrMapOvr>
  <p:transition xmlns:p14="http://schemas.microsoft.com/office/powerpoint/2010/main"/>
</p:sldLayout>
</file>

<file path=ppt/slideLayouts/slideLayout1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2410915"/>
      </p:ext>
    </p:extLst>
  </p:cSld>
  <p:clrMapOvr>
    <a:masterClrMapping/>
  </p:clrMapOvr>
  <p:transition xmlns:p14="http://schemas.microsoft.com/office/powerpoint/2010/main"/>
</p:sldLayout>
</file>

<file path=ppt/slideLayouts/slideLayout13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31000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486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7058285"/>
      </p:ext>
    </p:extLst>
  </p:cSld>
  <p:clrMapOvr>
    <a:masterClrMapping/>
  </p:clrMapOvr>
  <p:transition xmlns:p14="http://schemas.microsoft.com/office/powerpoint/2010/main"/>
</p:sldLayout>
</file>

<file path=ppt/slideLayouts/slideLayout1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1074006"/>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2239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5924304"/>
      </p:ext>
    </p:extLst>
  </p:cSld>
  <p:clrMapOvr>
    <a:masterClrMapping/>
  </p:clrMapOvr>
  <p:transition xmlns:p14="http://schemas.microsoft.com/office/powerpoint/2010/main"/>
</p:sldLayout>
</file>

<file path=ppt/slideLayouts/slideLayout1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1965277"/>
      </p:ext>
    </p:extLst>
  </p:cSld>
  <p:clrMapOvr>
    <a:masterClrMapping/>
  </p:clrMapOvr>
  <p:transition xmlns:p14="http://schemas.microsoft.com/office/powerpoint/2010/main"/>
</p:sldLayout>
</file>

<file path=ppt/slideLayouts/slideLayout1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262534"/>
      </p:ext>
    </p:extLst>
  </p:cSld>
  <p:clrMapOvr>
    <a:masterClrMapping/>
  </p:clrMapOvr>
  <p:transition xmlns:p14="http://schemas.microsoft.com/office/powerpoint/2010/main"/>
</p:sldLayout>
</file>

<file path=ppt/slideLayouts/slideLayout1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1872371"/>
      </p:ext>
    </p:extLst>
  </p:cSld>
  <p:clrMapOvr>
    <a:masterClrMapping/>
  </p:clrMapOvr>
  <p:transition xmlns:p14="http://schemas.microsoft.com/office/powerpoint/2010/main"/>
</p:sldLayout>
</file>

<file path=ppt/slideLayouts/slideLayout1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4072511"/>
      </p:ext>
    </p:extLst>
  </p:cSld>
  <p:clrMapOvr>
    <a:masterClrMapping/>
  </p:clrMapOvr>
  <p:transition xmlns:p14="http://schemas.microsoft.com/office/powerpoint/2010/main"/>
</p:sldLayout>
</file>

<file path=ppt/slideLayouts/slideLayout1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2371842"/>
      </p:ext>
    </p:extLst>
  </p:cSld>
  <p:clrMapOvr>
    <a:masterClrMapping/>
  </p:clrMapOvr>
  <p:transition xmlns:p14="http://schemas.microsoft.com/office/powerpoint/2010/main"/>
</p:sldLayout>
</file>

<file path=ppt/slideLayouts/slideLayout1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3938524"/>
      </p:ext>
    </p:extLst>
  </p:cSld>
  <p:clrMapOvr>
    <a:masterClrMapping/>
  </p:clrMapOvr>
  <p:transition xmlns:p14="http://schemas.microsoft.com/office/powerpoint/2010/main"/>
</p:sldLayout>
</file>

<file path=ppt/slideLayouts/slideLayout1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050788389"/>
      </p:ext>
    </p:extLst>
  </p:cSld>
  <p:clrMapOvr>
    <a:masterClrMapping/>
  </p:clrMapOvr>
  <p:timing>
    <p:tnLst>
      <p:par>
        <p:cTn xmlns:p14="http://schemas.microsoft.com/office/powerpoint/2010/main" id="1" dur="indefinite" restart="never" nodeType="tmRoot"/>
      </p:par>
    </p:tnLst>
  </p:timing>
</p:sldLayout>
</file>

<file path=ppt/slideLayouts/slideLayout1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120895134"/>
      </p:ext>
    </p:extLst>
  </p:cSld>
  <p:clrMapOvr>
    <a:masterClrMapping/>
  </p:clrMapOvr>
  <p:timing>
    <p:tnLst>
      <p:par>
        <p:cTn xmlns:p14="http://schemas.microsoft.com/office/powerpoint/2010/main" id="1" dur="indefinite" restart="never" nodeType="tmRoot"/>
      </p:par>
    </p:tnLst>
  </p:timing>
</p:sldLayout>
</file>

<file path=ppt/slideLayouts/slideLayout1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87961137"/>
      </p:ext>
    </p:extLst>
  </p:cSld>
  <p:clrMapOvr>
    <a:masterClrMapping/>
  </p:clrMapOvr>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1337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234343323"/>
      </p:ext>
    </p:extLst>
  </p:cSld>
  <p:clrMapOvr>
    <a:masterClrMapping/>
  </p:clrMapOvr>
  <p:timing>
    <p:tnLst>
      <p:par>
        <p:cTn xmlns:p14="http://schemas.microsoft.com/office/powerpoint/2010/main" id="1" dur="indefinite" restart="never" nodeType="tmRoot"/>
      </p:par>
    </p:tnLst>
  </p:timing>
</p:sldLayout>
</file>

<file path=ppt/slideLayouts/slideLayout1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4199318121"/>
      </p:ext>
    </p:extLst>
  </p:cSld>
  <p:clrMapOvr>
    <a:masterClrMapping/>
  </p:clrMapOvr>
  <p:timing>
    <p:tnLst>
      <p:par>
        <p:cTn xmlns:p14="http://schemas.microsoft.com/office/powerpoint/2010/main" id="1" dur="indefinite" restart="never" nodeType="tmRoot"/>
      </p:par>
    </p:tnLst>
  </p:timing>
</p:sldLayout>
</file>

<file path=ppt/slideLayouts/slideLayout1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614369240"/>
      </p:ext>
    </p:extLst>
  </p:cSld>
  <p:clrMapOvr>
    <a:masterClrMapping/>
  </p:clrMapOvr>
  <p:timing>
    <p:tnLst>
      <p:par>
        <p:cTn xmlns:p14="http://schemas.microsoft.com/office/powerpoint/2010/main" id="1" dur="indefinite" restart="never" nodeType="tmRoot"/>
      </p:par>
    </p:tnLst>
  </p:timing>
</p:sldLayout>
</file>

<file path=ppt/slideLayouts/slideLayout1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429287723"/>
      </p:ext>
    </p:extLst>
  </p:cSld>
  <p:clrMapOvr>
    <a:masterClrMapping/>
  </p:clrMapOvr>
  <p:timing>
    <p:tnLst>
      <p:par>
        <p:cTn xmlns:p14="http://schemas.microsoft.com/office/powerpoint/2010/main" id="1" dur="indefinite" restart="never" nodeType="tmRoot"/>
      </p:par>
    </p:tnLst>
  </p:timing>
</p:sldLayout>
</file>

<file path=ppt/slideLayouts/slideLayout1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839939234"/>
      </p:ext>
    </p:extLst>
  </p:cSld>
  <p:clrMapOvr>
    <a:masterClrMapping/>
  </p:clrMapOvr>
  <p:timing>
    <p:tnLst>
      <p:par>
        <p:cTn xmlns:p14="http://schemas.microsoft.com/office/powerpoint/2010/main" id="1" dur="indefinite" restart="never" nodeType="tmRoot"/>
      </p:par>
    </p:tnLst>
  </p:timing>
</p:sldLayout>
</file>

<file path=ppt/slideLayouts/slideLayout1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545303835"/>
      </p:ext>
    </p:extLst>
  </p:cSld>
  <p:clrMapOvr>
    <a:masterClrMapping/>
  </p:clrMapOvr>
  <p:timing>
    <p:tnLst>
      <p:par>
        <p:cTn xmlns:p14="http://schemas.microsoft.com/office/powerpoint/2010/main" id="1" dur="indefinite" restart="never" nodeType="tmRoot"/>
      </p:par>
    </p:tnLst>
  </p:timing>
</p:sldLayout>
</file>

<file path=ppt/slideLayouts/slideLayout1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426760582"/>
      </p:ext>
    </p:extLst>
  </p:cSld>
  <p:clrMapOvr>
    <a:masterClrMapping/>
  </p:clrMapOvr>
  <p:timing>
    <p:tnLst>
      <p:par>
        <p:cTn xmlns:p14="http://schemas.microsoft.com/office/powerpoint/2010/main" id="1" dur="indefinite" restart="never" nodeType="tmRoot"/>
      </p:par>
    </p:tnLst>
  </p:timing>
</p:sldLayout>
</file>

<file path=ppt/slideLayouts/slideLayout1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649406046"/>
      </p:ext>
    </p:extLst>
  </p:cSld>
  <p:clrMapOvr>
    <a:masterClrMapping/>
  </p:clrMapOvr>
  <p:timing>
    <p:tnLst>
      <p:par>
        <p:cTn xmlns:p14="http://schemas.microsoft.com/office/powerpoint/2010/main" id="1" dur="indefinite" restart="never" nodeType="tmRoot"/>
      </p:par>
    </p:tnLst>
  </p:timing>
</p:sldLayout>
</file>

<file path=ppt/slideLayouts/slideLayout1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66905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2202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9372347"/>
      </p:ext>
    </p:extLst>
  </p:cSld>
  <p:clrMapOvr>
    <a:masterClrMapping/>
  </p:clrMapOvr>
  <p:transition xmlns:p14="http://schemas.microsoft.com/office/powerpoint/2010/main"/>
</p:sldLayout>
</file>

<file path=ppt/slideLayouts/slideLayout1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660052"/>
      </p:ext>
    </p:extLst>
  </p:cSld>
  <p:clrMapOvr>
    <a:masterClrMapping/>
  </p:clrMapOvr>
  <p:transition xmlns:p14="http://schemas.microsoft.com/office/powerpoint/2010/main"/>
</p:sldLayout>
</file>

<file path=ppt/slideLayouts/slideLayout1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824785"/>
      </p:ext>
    </p:extLst>
  </p:cSld>
  <p:clrMapOvr>
    <a:masterClrMapping/>
  </p:clrMapOvr>
  <p:transition xmlns:p14="http://schemas.microsoft.com/office/powerpoint/2010/main"/>
</p:sldLayout>
</file>

<file path=ppt/slideLayouts/slideLayout1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0858000"/>
      </p:ext>
    </p:extLst>
  </p:cSld>
  <p:clrMapOvr>
    <a:masterClrMapping/>
  </p:clrMapOvr>
  <p:transition xmlns:p14="http://schemas.microsoft.com/office/powerpoint/2010/main"/>
</p:sldLayout>
</file>

<file path=ppt/slideLayouts/slideLayout1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8723525"/>
      </p:ext>
    </p:extLst>
  </p:cSld>
  <p:clrMapOvr>
    <a:masterClrMapping/>
  </p:clrMapOvr>
  <p:transition xmlns:p14="http://schemas.microsoft.com/office/powerpoint/2010/main"/>
</p:sldLayout>
</file>

<file path=ppt/slideLayouts/slideLayout1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908354"/>
      </p:ext>
    </p:extLst>
  </p:cSld>
  <p:clrMapOvr>
    <a:masterClrMapping/>
  </p:clrMapOvr>
  <p:transition xmlns:p14="http://schemas.microsoft.com/office/powerpoint/2010/main"/>
</p:sldLayout>
</file>

<file path=ppt/slideLayouts/slideLayout1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1666288"/>
      </p:ext>
    </p:extLst>
  </p:cSld>
  <p:clrMapOvr>
    <a:masterClrMapping/>
  </p:clrMapOvr>
  <p:transition xmlns:p14="http://schemas.microsoft.com/office/powerpoint/2010/main"/>
</p:sldLayout>
</file>

<file path=ppt/slideLayouts/slideLayout1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128697"/>
      </p:ext>
    </p:extLst>
  </p:cSld>
  <p:clrMapOvr>
    <a:masterClrMapping/>
  </p:clrMapOvr>
  <p:transition xmlns:p14="http://schemas.microsoft.com/office/powerpoint/2010/main"/>
</p:sldLayout>
</file>

<file path=ppt/slideLayouts/slideLayout1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0472973"/>
      </p:ext>
    </p:extLst>
  </p:cSld>
  <p:clrMapOvr>
    <a:masterClrMapping/>
  </p:clrMapOvr>
  <p:transition xmlns:p14="http://schemas.microsoft.com/office/powerpoint/2010/main"/>
</p:sldLayout>
</file>

<file path=ppt/slideLayouts/slideLayout1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97611"/>
      </p:ext>
    </p:extLst>
  </p:cSld>
  <p:clrMapOvr>
    <a:masterClrMapping/>
  </p:clrMapOvr>
  <p:transition xmlns:p14="http://schemas.microsoft.com/office/powerpoint/2010/main"/>
</p:sldLayout>
</file>

<file path=ppt/slideLayouts/slideLayout1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492805020"/>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1200452099"/>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9682470"/>
      </p:ext>
    </p:extLst>
  </p:cSld>
  <p:clrMapOvr>
    <a:masterClrMapping/>
  </p:clrMapOvr>
  <p:transition xmlns:p14="http://schemas.microsoft.com/office/powerpoint/2010/main"/>
</p:sldLayout>
</file>

<file path=ppt/slideLayouts/slideLayout1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886134576"/>
      </p:ext>
    </p:extLst>
  </p:cSld>
  <p:clrMapOvr>
    <a:masterClrMapping/>
  </p:clrMapOvr>
  <p:timing>
    <p:tnLst>
      <p:par>
        <p:cTn xmlns:p14="http://schemas.microsoft.com/office/powerpoint/2010/main" id="1" dur="indefinite" restart="never" nodeType="tmRoot"/>
      </p:par>
    </p:tnLst>
  </p:timing>
</p:sldLayout>
</file>

<file path=ppt/slideLayouts/slideLayout1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7745708"/>
      </p:ext>
    </p:extLst>
  </p:cSld>
  <p:clrMapOvr>
    <a:masterClrMapping/>
  </p:clrMapOvr>
  <p:timing>
    <p:tnLst>
      <p:par>
        <p:cTn xmlns:p14="http://schemas.microsoft.com/office/powerpoint/2010/main" id="1" dur="indefinite" restart="never" nodeType="tmRoot"/>
      </p:par>
    </p:tnLst>
  </p:timing>
</p:sldLayout>
</file>

<file path=ppt/slideLayouts/slideLayout1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4475641"/>
      </p:ext>
    </p:extLst>
  </p:cSld>
  <p:clrMapOvr>
    <a:masterClrMapping/>
  </p:clrMapOvr>
  <p:timing>
    <p:tnLst>
      <p:par>
        <p:cTn xmlns:p14="http://schemas.microsoft.com/office/powerpoint/2010/main" id="1" dur="indefinite" restart="never" nodeType="tmRoot"/>
      </p:par>
    </p:tnLst>
  </p:timing>
</p:sldLayout>
</file>

<file path=ppt/slideLayouts/slideLayout1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202987"/>
      </p:ext>
    </p:extLst>
  </p:cSld>
  <p:clrMapOvr>
    <a:masterClrMapping/>
  </p:clrMapOvr>
</p:sldLayout>
</file>

<file path=ppt/slideLayouts/slideLayout1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555282"/>
      </p:ext>
    </p:extLst>
  </p:cSld>
  <p:clrMapOvr>
    <a:masterClrMapping/>
  </p:clrMapOvr>
  <p:timing>
    <p:tnLst>
      <p:par>
        <p:cTn xmlns:p14="http://schemas.microsoft.com/office/powerpoint/2010/main" id="1" dur="indefinite" restart="never" nodeType="tmRoot"/>
      </p:par>
    </p:tnLst>
  </p:timing>
</p:sldLayout>
</file>

<file path=ppt/slideLayouts/slideLayout1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334629929"/>
      </p:ext>
    </p:extLst>
  </p:cSld>
  <p:clrMapOvr>
    <a:masterClrMapping/>
  </p:clrMapOvr>
  <p:timing>
    <p:tnLst>
      <p:par>
        <p:cTn xmlns:p14="http://schemas.microsoft.com/office/powerpoint/2010/main" id="1" dur="indefinite" restart="never" nodeType="tmRoot"/>
      </p:par>
    </p:tnLst>
  </p:timing>
</p:sldLayout>
</file>

<file path=ppt/slideLayouts/slideLayout1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689061884"/>
      </p:ext>
    </p:extLst>
  </p:cSld>
  <p:clrMapOvr>
    <a:masterClrMapping/>
  </p:clrMapOvr>
  <p:timing>
    <p:tnLst>
      <p:par>
        <p:cTn xmlns:p14="http://schemas.microsoft.com/office/powerpoint/2010/main" id="1" dur="indefinite" restart="never" nodeType="tmRoot"/>
      </p:par>
    </p:tnLst>
  </p:timing>
</p:sldLayout>
</file>

<file path=ppt/slideLayouts/slideLayout1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6615141"/>
      </p:ext>
    </p:extLst>
  </p:cSld>
  <p:clrMapOvr>
    <a:masterClrMapping/>
  </p:clrMapOvr>
  <p:timing>
    <p:tnLst>
      <p:par>
        <p:cTn xmlns:p14="http://schemas.microsoft.com/office/powerpoint/2010/main" id="1" dur="indefinite" restart="never" nodeType="tmRoot"/>
      </p:par>
    </p:tnLst>
  </p:timing>
</p:sldLayout>
</file>

<file path=ppt/slideLayouts/slideLayout1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5051464"/>
      </p:ext>
    </p:extLst>
  </p:cSld>
  <p:clrMapOvr>
    <a:masterClrMapping/>
  </p:clrMapOvr>
  <p:timing>
    <p:tnLst>
      <p:par>
        <p:cTn xmlns:p14="http://schemas.microsoft.com/office/powerpoint/2010/main" id="1" dur="indefinite" restart="never" nodeType="tmRoot"/>
      </p:par>
    </p:tnLst>
  </p:timing>
</p:sldLayout>
</file>

<file path=ppt/slideLayouts/slideLayout1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61244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2607370"/>
      </p:ext>
    </p:extLst>
  </p:cSld>
  <p:clrMapOvr>
    <a:masterClrMapping/>
  </p:clrMapOvr>
  <p:transition xmlns:p14="http://schemas.microsoft.com/office/powerpoint/2010/main"/>
</p:sldLayout>
</file>

<file path=ppt/slideLayouts/slideLayout1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9916054"/>
      </p:ext>
    </p:extLst>
  </p:cSld>
  <p:clrMapOvr>
    <a:masterClrMapping/>
  </p:clrMapOvr>
  <p:timing>
    <p:tnLst>
      <p:par>
        <p:cTn xmlns:p14="http://schemas.microsoft.com/office/powerpoint/2010/main" id="1" dur="indefinite" restart="never" nodeType="tmRoot"/>
      </p:par>
    </p:tnLst>
  </p:timing>
</p:sldLayout>
</file>

<file path=ppt/slideLayouts/slideLayout1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083826530"/>
      </p:ext>
    </p:extLst>
  </p:cSld>
  <p:clrMapOvr>
    <a:masterClrMapping/>
  </p:clrMapOvr>
  <p:timing>
    <p:tnLst>
      <p:par>
        <p:cTn xmlns:p14="http://schemas.microsoft.com/office/powerpoint/2010/main" id="1" dur="indefinite" restart="never" nodeType="tmRoot"/>
      </p:par>
    </p:tnLst>
  </p:timing>
</p:sldLayout>
</file>

<file path=ppt/slideLayouts/slideLayout1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055900512"/>
      </p:ext>
    </p:extLst>
  </p:cSld>
  <p:clrMapOvr>
    <a:masterClrMapping/>
  </p:clrMapOvr>
  <p:timing>
    <p:tnLst>
      <p:par>
        <p:cTn xmlns:p14="http://schemas.microsoft.com/office/powerpoint/2010/main" id="1" dur="indefinite" restart="never" nodeType="tmRoot"/>
      </p:par>
    </p:tnLst>
  </p:timing>
</p:sldLayout>
</file>

<file path=ppt/slideLayouts/slideLayout1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1385446"/>
      </p:ext>
    </p:extLst>
  </p:cSld>
  <p:clrMapOvr>
    <a:masterClrMapping/>
  </p:clrMapOvr>
  <p:timing>
    <p:tnLst>
      <p:par>
        <p:cTn xmlns:p14="http://schemas.microsoft.com/office/powerpoint/2010/main" id="1" dur="indefinite" restart="never" nodeType="tmRoot"/>
      </p:par>
    </p:tnLst>
  </p:timing>
</p:sldLayout>
</file>

<file path=ppt/slideLayouts/slideLayout1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2555633"/>
      </p:ext>
    </p:extLst>
  </p:cSld>
  <p:clrMapOvr>
    <a:masterClrMapping/>
  </p:clrMapOvr>
  <p:timing>
    <p:tnLst>
      <p:par>
        <p:cTn xmlns:p14="http://schemas.microsoft.com/office/powerpoint/2010/main" id="1" dur="indefinite" restart="never" nodeType="tmRoot"/>
      </p:par>
    </p:tnLst>
  </p:timing>
</p:sldLayout>
</file>

<file path=ppt/slideLayouts/slideLayout1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0165239"/>
      </p:ext>
    </p:extLst>
  </p:cSld>
  <p:clrMapOvr>
    <a:masterClrMapping/>
  </p:clrMapOvr>
</p:sldLayout>
</file>

<file path=ppt/slideLayouts/slideLayout1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3688920"/>
      </p:ext>
    </p:extLst>
  </p:cSld>
  <p:clrMapOvr>
    <a:masterClrMapping/>
  </p:clrMapOvr>
  <p:timing>
    <p:tnLst>
      <p:par>
        <p:cTn xmlns:p14="http://schemas.microsoft.com/office/powerpoint/2010/main" id="1" dur="indefinite" restart="never" nodeType="tmRoot"/>
      </p:par>
    </p:tnLst>
  </p:timing>
</p:sldLayout>
</file>

<file path=ppt/slideLayouts/slideLayout14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50764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0829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9332820"/>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974552"/>
      </p:ext>
    </p:extLst>
  </p:cSld>
  <p:clrMapOvr>
    <a:masterClrMapping/>
  </p:clrMapOvr>
  <p:transition xmlns:p14="http://schemas.microsoft.com/office/powerpoint/2010/main"/>
</p:sldLayout>
</file>

<file path=ppt/slideLayouts/slideLayout1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9006135"/>
      </p:ext>
    </p:extLst>
  </p:cSld>
  <p:clrMapOvr>
    <a:masterClrMapping/>
  </p:clrMapOvr>
  <p:transition xmlns:p14="http://schemas.microsoft.com/office/powerpoint/2010/main"/>
</p:sldLayout>
</file>

<file path=ppt/slideLayouts/slideLayout1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5113654"/>
      </p:ext>
    </p:extLst>
  </p:cSld>
  <p:clrMapOvr>
    <a:masterClrMapping/>
  </p:clrMapOvr>
  <p:transition xmlns:p14="http://schemas.microsoft.com/office/powerpoint/2010/main"/>
</p:sldLayout>
</file>

<file path=ppt/slideLayouts/slideLayout1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1833387"/>
      </p:ext>
    </p:extLst>
  </p:cSld>
  <p:clrMapOvr>
    <a:masterClrMapping/>
  </p:clrMapOvr>
  <p:transition xmlns:p14="http://schemas.microsoft.com/office/powerpoint/2010/main"/>
</p:sldLayout>
</file>

<file path=ppt/slideLayouts/slideLayout1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3933191"/>
      </p:ext>
    </p:extLst>
  </p:cSld>
  <p:clrMapOvr>
    <a:masterClrMapping/>
  </p:clrMapOvr>
  <p:transition xmlns:p14="http://schemas.microsoft.com/office/powerpoint/2010/main"/>
</p:sldLayout>
</file>

<file path=ppt/slideLayouts/slideLayout1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8361951"/>
      </p:ext>
    </p:extLst>
  </p:cSld>
  <p:clrMapOvr>
    <a:masterClrMapping/>
  </p:clrMapOvr>
  <p:transition xmlns:p14="http://schemas.microsoft.com/office/powerpoint/2010/main"/>
</p:sldLayout>
</file>

<file path=ppt/slideLayouts/slideLayout1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361599"/>
      </p:ext>
    </p:extLst>
  </p:cSld>
  <p:clrMapOvr>
    <a:masterClrMapping/>
  </p:clrMapOvr>
  <p:transition xmlns:p14="http://schemas.microsoft.com/office/powerpoint/2010/main"/>
</p:sldLayout>
</file>

<file path=ppt/slideLayouts/slideLayout1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9233069"/>
      </p:ext>
    </p:extLst>
  </p:cSld>
  <p:clrMapOvr>
    <a:masterClrMapping/>
  </p:clrMapOvr>
  <p:transition xmlns:p14="http://schemas.microsoft.com/office/powerpoint/2010/main"/>
</p:sldLayout>
</file>

<file path=ppt/slideLayouts/slideLayout1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634290"/>
      </p:ext>
    </p:extLst>
  </p:cSld>
  <p:clrMapOvr>
    <a:masterClrMapping/>
  </p:clrMapOvr>
  <p:transition xmlns:p14="http://schemas.microsoft.com/office/powerpoint/2010/main"/>
</p:sldLayout>
</file>

<file path=ppt/slideLayouts/slideLayout14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14984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4600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2882175"/>
      </p:ext>
    </p:extLst>
  </p:cSld>
  <p:clrMapOvr>
    <a:masterClrMapping/>
  </p:clrMapOvr>
  <p:transition xmlns:p14="http://schemas.microsoft.com/office/powerpoint/2010/main"/>
</p:sldLayout>
</file>

<file path=ppt/slideLayouts/slideLayout1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9908434"/>
      </p:ext>
    </p:extLst>
  </p:cSld>
  <p:clrMapOvr>
    <a:masterClrMapping/>
  </p:clrMapOvr>
  <p:transition xmlns:p14="http://schemas.microsoft.com/office/powerpoint/2010/main"/>
</p:sldLayout>
</file>

<file path=ppt/slideLayouts/slideLayout1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8925956"/>
      </p:ext>
    </p:extLst>
  </p:cSld>
  <p:clrMapOvr>
    <a:masterClrMapping/>
  </p:clrMapOvr>
  <p:transition xmlns:p14="http://schemas.microsoft.com/office/powerpoint/2010/main"/>
</p:sldLayout>
</file>

<file path=ppt/slideLayouts/slideLayout1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2256713"/>
      </p:ext>
    </p:extLst>
  </p:cSld>
  <p:clrMapOvr>
    <a:masterClrMapping/>
  </p:clrMapOvr>
  <p:transition xmlns:p14="http://schemas.microsoft.com/office/powerpoint/2010/main"/>
</p:sldLayout>
</file>

<file path=ppt/slideLayouts/slideLayout1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3413022"/>
      </p:ext>
    </p:extLst>
  </p:cSld>
  <p:clrMapOvr>
    <a:masterClrMapping/>
  </p:clrMapOvr>
  <p:transition xmlns:p14="http://schemas.microsoft.com/office/powerpoint/2010/main"/>
</p:sldLayout>
</file>

<file path=ppt/slideLayouts/slideLayout1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860692"/>
      </p:ext>
    </p:extLst>
  </p:cSld>
  <p:clrMapOvr>
    <a:masterClrMapping/>
  </p:clrMapOvr>
  <p:transition xmlns:p14="http://schemas.microsoft.com/office/powerpoint/2010/main"/>
</p:sldLayout>
</file>

<file path=ppt/slideLayouts/slideLayout1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8462465"/>
      </p:ext>
    </p:extLst>
  </p:cSld>
  <p:clrMapOvr>
    <a:masterClrMapping/>
  </p:clrMapOvr>
  <p:transition xmlns:p14="http://schemas.microsoft.com/office/powerpoint/2010/main"/>
</p:sldLayout>
</file>

<file path=ppt/slideLayouts/slideLayout1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5591825"/>
      </p:ext>
    </p:extLst>
  </p:cSld>
  <p:clrMapOvr>
    <a:masterClrMapping/>
  </p:clrMapOvr>
  <p:transition xmlns:p14="http://schemas.microsoft.com/office/powerpoint/2010/main"/>
</p:sldLayout>
</file>

<file path=ppt/slideLayouts/slideLayout1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4769223"/>
      </p:ext>
    </p:extLst>
  </p:cSld>
  <p:clrMapOvr>
    <a:masterClrMapping/>
  </p:clrMapOvr>
  <p:transition xmlns:p14="http://schemas.microsoft.com/office/powerpoint/2010/main"/>
</p:sldLayout>
</file>

<file path=ppt/slideLayouts/slideLayout1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7595418"/>
      </p:ext>
    </p:extLst>
  </p:cSld>
  <p:clrMapOvr>
    <a:masterClrMapping/>
  </p:clrMapOvr>
  <p:transition xmlns:p14="http://schemas.microsoft.com/office/powerpoint/2010/main"/>
</p:sldLayout>
</file>

<file path=ppt/slideLayouts/slideLayout14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8601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0683289"/>
      </p:ext>
    </p:extLst>
  </p:cSld>
  <p:clrMapOvr>
    <a:masterClrMapping/>
  </p:clrMapOvr>
  <p:transition xmlns:p14="http://schemas.microsoft.com/office/powerpoint/2010/main"/>
</p:sldLayout>
</file>

<file path=ppt/slideLayouts/slideLayout1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30942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2215758"/>
      </p:ext>
    </p:extLst>
  </p:cSld>
  <p:clrMapOvr>
    <a:masterClrMapping/>
  </p:clrMapOvr>
  <p:transition xmlns:p14="http://schemas.microsoft.com/office/powerpoint/2010/main"/>
</p:sldLayout>
</file>

<file path=ppt/slideLayouts/slideLayout1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307977"/>
      </p:ext>
    </p:extLst>
  </p:cSld>
  <p:clrMapOvr>
    <a:masterClrMapping/>
  </p:clrMapOvr>
  <p:transition xmlns:p14="http://schemas.microsoft.com/office/powerpoint/2010/main"/>
</p:sldLayout>
</file>

<file path=ppt/slideLayouts/slideLayout1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6635050"/>
      </p:ext>
    </p:extLst>
  </p:cSld>
  <p:clrMapOvr>
    <a:masterClrMapping/>
  </p:clrMapOvr>
  <p:transition xmlns:p14="http://schemas.microsoft.com/office/powerpoint/2010/main"/>
</p:sldLayout>
</file>

<file path=ppt/slideLayouts/slideLayout1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1295903"/>
      </p:ext>
    </p:extLst>
  </p:cSld>
  <p:clrMapOvr>
    <a:masterClrMapping/>
  </p:clrMapOvr>
  <p:transition xmlns:p14="http://schemas.microsoft.com/office/powerpoint/2010/main"/>
</p:sldLayout>
</file>

<file path=ppt/slideLayouts/slideLayout1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604625"/>
      </p:ext>
    </p:extLst>
  </p:cSld>
  <p:clrMapOvr>
    <a:masterClrMapping/>
  </p:clrMapOvr>
  <p:transition xmlns:p14="http://schemas.microsoft.com/office/powerpoint/2010/main"/>
</p:sldLayout>
</file>

<file path=ppt/slideLayouts/slideLayout1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1225766"/>
      </p:ext>
    </p:extLst>
  </p:cSld>
  <p:clrMapOvr>
    <a:masterClrMapping/>
  </p:clrMapOvr>
  <p:transition xmlns:p14="http://schemas.microsoft.com/office/powerpoint/2010/main"/>
</p:sldLayout>
</file>

<file path=ppt/slideLayouts/slideLayout1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7959746"/>
      </p:ext>
    </p:extLst>
  </p:cSld>
  <p:clrMapOvr>
    <a:masterClrMapping/>
  </p:clrMapOvr>
  <p:transition xmlns:p14="http://schemas.microsoft.com/office/powerpoint/2010/main"/>
</p:sldLayout>
</file>

<file path=ppt/slideLayouts/slideLayout1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375048"/>
      </p:ext>
    </p:extLst>
  </p:cSld>
  <p:clrMapOvr>
    <a:masterClrMapping/>
  </p:clrMapOvr>
  <p:transition xmlns:p14="http://schemas.microsoft.com/office/powerpoint/2010/main"/>
</p:sldLayout>
</file>

<file path=ppt/slideLayouts/slideLayout1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111051"/>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1508187"/>
      </p:ext>
    </p:extLst>
  </p:cSld>
  <p:clrMapOvr>
    <a:masterClrMapping/>
  </p:clrMapOvr>
  <p:transition xmlns:p14="http://schemas.microsoft.com/office/powerpoint/2010/main"/>
</p:sldLayout>
</file>

<file path=ppt/slideLayouts/slideLayout14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9260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3494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2128457"/>
      </p:ext>
    </p:extLst>
  </p:cSld>
  <p:clrMapOvr>
    <a:masterClrMapping/>
  </p:clrMapOvr>
  <p:transition xmlns:p14="http://schemas.microsoft.com/office/powerpoint/2010/main"/>
</p:sldLayout>
</file>

<file path=ppt/slideLayouts/slideLayout1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2739886"/>
      </p:ext>
    </p:extLst>
  </p:cSld>
  <p:clrMapOvr>
    <a:masterClrMapping/>
  </p:clrMapOvr>
  <p:transition xmlns:p14="http://schemas.microsoft.com/office/powerpoint/2010/main"/>
</p:sldLayout>
</file>

<file path=ppt/slideLayouts/slideLayout1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0601988"/>
      </p:ext>
    </p:extLst>
  </p:cSld>
  <p:clrMapOvr>
    <a:masterClrMapping/>
  </p:clrMapOvr>
  <p:transition xmlns:p14="http://schemas.microsoft.com/office/powerpoint/2010/main"/>
</p:sldLayout>
</file>

<file path=ppt/slideLayouts/slideLayout1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5119872"/>
      </p:ext>
    </p:extLst>
  </p:cSld>
  <p:clrMapOvr>
    <a:masterClrMapping/>
  </p:clrMapOvr>
  <p:transition xmlns:p14="http://schemas.microsoft.com/office/powerpoint/2010/main"/>
</p:sldLayout>
</file>

<file path=ppt/slideLayouts/slideLayout1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3311930"/>
      </p:ext>
    </p:extLst>
  </p:cSld>
  <p:clrMapOvr>
    <a:masterClrMapping/>
  </p:clrMapOvr>
  <p:transition xmlns:p14="http://schemas.microsoft.com/office/powerpoint/2010/main"/>
</p:sldLayout>
</file>

<file path=ppt/slideLayouts/slideLayout1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851417"/>
      </p:ext>
    </p:extLst>
  </p:cSld>
  <p:clrMapOvr>
    <a:masterClrMapping/>
  </p:clrMapOvr>
  <p:transition xmlns:p14="http://schemas.microsoft.com/office/powerpoint/2010/main"/>
</p:sldLayout>
</file>

<file path=ppt/slideLayouts/slideLayout1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85330"/>
      </p:ext>
    </p:extLst>
  </p:cSld>
  <p:clrMapOvr>
    <a:masterClrMapping/>
  </p:clrMapOvr>
  <p:transition xmlns:p14="http://schemas.microsoft.com/office/powerpoint/2010/main"/>
</p:sldLayout>
</file>

<file path=ppt/slideLayouts/slideLayout1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244921"/>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971540"/>
      </p:ext>
    </p:extLst>
  </p:cSld>
  <p:clrMapOvr>
    <a:masterClrMapping/>
  </p:clrMapOvr>
  <p:transition xmlns:p14="http://schemas.microsoft.com/office/powerpoint/2010/main"/>
</p:sldLayout>
</file>

<file path=ppt/slideLayouts/slideLayout1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3292245"/>
      </p:ext>
    </p:extLst>
  </p:cSld>
  <p:clrMapOvr>
    <a:masterClrMapping/>
  </p:clrMapOvr>
  <p:transition xmlns:p14="http://schemas.microsoft.com/office/powerpoint/2010/main"/>
</p:sldLayout>
</file>

<file path=ppt/slideLayouts/slideLayout14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72528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46726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0604832"/>
      </p:ext>
    </p:extLst>
  </p:cSld>
  <p:clrMapOvr>
    <a:masterClrMapping/>
  </p:clrMapOvr>
  <p:transition xmlns:p14="http://schemas.microsoft.com/office/powerpoint/2010/main"/>
</p:sldLayout>
</file>

<file path=ppt/slideLayouts/slideLayout1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4083998"/>
      </p:ext>
    </p:extLst>
  </p:cSld>
  <p:clrMapOvr>
    <a:masterClrMapping/>
  </p:clrMapOvr>
  <p:transition xmlns:p14="http://schemas.microsoft.com/office/powerpoint/2010/main"/>
</p:sldLayout>
</file>

<file path=ppt/slideLayouts/slideLayout1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6461873"/>
      </p:ext>
    </p:extLst>
  </p:cSld>
  <p:clrMapOvr>
    <a:masterClrMapping/>
  </p:clrMapOvr>
  <p:transition xmlns:p14="http://schemas.microsoft.com/office/powerpoint/2010/main"/>
</p:sldLayout>
</file>

<file path=ppt/slideLayouts/slideLayout1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8315636"/>
      </p:ext>
    </p:extLst>
  </p:cSld>
  <p:clrMapOvr>
    <a:masterClrMapping/>
  </p:clrMapOvr>
  <p:transition xmlns:p14="http://schemas.microsoft.com/office/powerpoint/2010/main"/>
</p:sldLayout>
</file>

<file path=ppt/slideLayouts/slideLayout1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6036106"/>
      </p:ext>
    </p:extLst>
  </p:cSld>
  <p:clrMapOvr>
    <a:masterClrMapping/>
  </p:clrMapOvr>
  <p:transition xmlns:p14="http://schemas.microsoft.com/office/powerpoint/2010/main"/>
</p:sldLayout>
</file>

<file path=ppt/slideLayouts/slideLayout1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1172709"/>
      </p:ext>
    </p:extLst>
  </p:cSld>
  <p:clrMapOvr>
    <a:masterClrMapping/>
  </p:clrMapOvr>
  <p:transition xmlns:p14="http://schemas.microsoft.com/office/powerpoint/2010/main"/>
</p:sldLayout>
</file>

<file path=ppt/slideLayouts/slideLayout1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9624602"/>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6771473"/>
      </p:ext>
    </p:extLst>
  </p:cSld>
  <p:clrMapOvr>
    <a:masterClrMapping/>
  </p:clrMapOvr>
  <p:transition xmlns:p14="http://schemas.microsoft.com/office/powerpoint/2010/main"/>
</p:sldLayout>
</file>

<file path=ppt/slideLayouts/slideLayout1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1218957"/>
      </p:ext>
    </p:extLst>
  </p:cSld>
  <p:clrMapOvr>
    <a:masterClrMapping/>
  </p:clrMapOvr>
  <p:transition xmlns:p14="http://schemas.microsoft.com/office/powerpoint/2010/main"/>
</p:sldLayout>
</file>

<file path=ppt/slideLayouts/slideLayout1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2875069"/>
      </p:ext>
    </p:extLst>
  </p:cSld>
  <p:clrMapOvr>
    <a:masterClrMapping/>
  </p:clrMapOvr>
  <p:transition xmlns:p14="http://schemas.microsoft.com/office/powerpoint/2010/main"/>
</p:sldLayout>
</file>

<file path=ppt/slideLayouts/slideLayout147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73270773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473.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52586067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47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137661041"/>
      </p:ext>
    </p:extLst>
  </p:cSld>
  <p:clrMapOvr>
    <a:masterClrMapping/>
  </p:clrMapOvr>
  <p:timing>
    <p:tnLst>
      <p:par>
        <p:cTn xmlns:p14="http://schemas.microsoft.com/office/powerpoint/2010/main" id="1" dur="indefinite" restart="never" nodeType="tmRoot"/>
      </p:par>
    </p:tnLst>
  </p:timing>
</p:sldLayout>
</file>

<file path=ppt/slideLayouts/slideLayout1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946718525"/>
      </p:ext>
    </p:extLst>
  </p:cSld>
  <p:clrMapOvr>
    <a:masterClrMapping/>
  </p:clrMapOvr>
  <p:timing>
    <p:tnLst>
      <p:par>
        <p:cTn xmlns:p14="http://schemas.microsoft.com/office/powerpoint/2010/main" id="1" dur="indefinite" restart="never" nodeType="tmRoot"/>
      </p:par>
    </p:tnLst>
  </p:timing>
</p:sldLayout>
</file>

<file path=ppt/slideLayouts/slideLayout1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02491966"/>
      </p:ext>
    </p:extLst>
  </p:cSld>
  <p:clrMapOvr>
    <a:masterClrMapping/>
  </p:clrMapOvr>
  <p:timing>
    <p:tnLst>
      <p:par>
        <p:cTn xmlns:p14="http://schemas.microsoft.com/office/powerpoint/2010/main" id="1" dur="indefinite" restart="never" nodeType="tmRoot"/>
      </p:par>
    </p:tnLst>
  </p:timing>
</p:sldLayout>
</file>

<file path=ppt/slideLayouts/slideLayout147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4046406"/>
      </p:ext>
    </p:extLst>
  </p:cSld>
  <p:clrMapOvr>
    <a:masterClrMapping/>
  </p:clrMapOvr>
  <p:timing>
    <p:tnLst>
      <p:par>
        <p:cTn xmlns:p14="http://schemas.microsoft.com/office/powerpoint/2010/main" id="1" dur="indefinite" restart="never" nodeType="tmRoot"/>
      </p:par>
    </p:tnLst>
  </p:timing>
</p:sldLayout>
</file>

<file path=ppt/slideLayouts/slideLayout1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39089616"/>
      </p:ext>
    </p:extLst>
  </p:cSld>
  <p:clrMapOvr>
    <a:masterClrMapping/>
  </p:clrMapOvr>
  <p:timing>
    <p:tnLst>
      <p:par>
        <p:cTn xmlns:p14="http://schemas.microsoft.com/office/powerpoint/2010/main" id="1" dur="indefinite" restart="never" nodeType="tmRoot"/>
      </p:par>
    </p:tnLst>
  </p:timing>
</p:sldLayout>
</file>

<file path=ppt/slideLayouts/slideLayout1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778661175"/>
      </p:ext>
    </p:extLst>
  </p:cSld>
  <p:clrMapOvr>
    <a:masterClrMapping/>
  </p:clrMapOvr>
  <p:timing>
    <p:tnLst>
      <p:par>
        <p:cTn xmlns:p14="http://schemas.microsoft.com/office/powerpoint/2010/mai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4627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127235319"/>
      </p:ext>
    </p:extLst>
  </p:cSld>
  <p:clrMapOvr>
    <a:masterClrMapping/>
  </p:clrMapOvr>
  <p:timing>
    <p:tnLst>
      <p:par>
        <p:cTn xmlns:p14="http://schemas.microsoft.com/office/powerpoint/2010/main" id="1" dur="indefinite" restart="never" nodeType="tmRoot"/>
      </p:par>
    </p:tnLst>
  </p:timing>
</p:sldLayout>
</file>

<file path=ppt/slideLayouts/slideLayout148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10/20/15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802580200"/>
      </p:ext>
    </p:extLst>
  </p:cSld>
  <p:clrMapOvr>
    <a:overrideClrMapping bg1="dk1" tx1="lt1" bg2="dk2" tx2="lt2" accent1="accent1" accent2="accent2" accent3="accent3" accent4="accent4" accent5="accent5" accent6="accent6" hlink="hlink" folHlink="folHlink"/>
  </p:clrMapOvr>
</p:sldLayout>
</file>

<file path=ppt/slideLayouts/slideLayout1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9499173"/>
      </p:ext>
    </p:extLst>
  </p:cSld>
  <p:clrMapOvr>
    <a:masterClrMapping/>
  </p:clrMapOvr>
</p:sldLayout>
</file>

<file path=ppt/slideLayouts/slideLayout1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94661904"/>
      </p:ext>
    </p:extLst>
  </p:cSld>
  <p:clrMapOvr>
    <a:masterClrMapping/>
  </p:clrMapOvr>
  <p:timing>
    <p:tnLst>
      <p:par>
        <p:cTn xmlns:p14="http://schemas.microsoft.com/office/powerpoint/2010/main" id="1" dur="indefinite" restart="never" nodeType="tmRoot"/>
      </p:par>
    </p:tnLst>
  </p:timing>
</p:sldLayout>
</file>

<file path=ppt/slideLayouts/slideLayout14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63266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29306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5741818"/>
      </p:ext>
    </p:extLst>
  </p:cSld>
  <p:clrMapOvr>
    <a:masterClrMapping/>
  </p:clrMapOvr>
  <p:transition xmlns:p14="http://schemas.microsoft.com/office/powerpoint/2010/main"/>
</p:sldLayout>
</file>

<file path=ppt/slideLayouts/slideLayout1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803005"/>
      </p:ext>
    </p:extLst>
  </p:cSld>
  <p:clrMapOvr>
    <a:masterClrMapping/>
  </p:clrMapOvr>
  <p:transition xmlns:p14="http://schemas.microsoft.com/office/powerpoint/2010/main"/>
</p:sldLayout>
</file>

<file path=ppt/slideLayouts/slideLayout1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9624945"/>
      </p:ext>
    </p:extLst>
  </p:cSld>
  <p:clrMapOvr>
    <a:masterClrMapping/>
  </p:clrMapOvr>
  <p:transition xmlns:p14="http://schemas.microsoft.com/office/powerpoint/2010/main"/>
</p:sldLayout>
</file>

<file path=ppt/slideLayouts/slideLayout1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3483311"/>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3011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4540955"/>
      </p:ext>
    </p:extLst>
  </p:cSld>
  <p:clrMapOvr>
    <a:masterClrMapping/>
  </p:clrMapOvr>
  <p:transition xmlns:p14="http://schemas.microsoft.com/office/powerpoint/2010/main"/>
</p:sldLayout>
</file>

<file path=ppt/slideLayouts/slideLayout1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7710097"/>
      </p:ext>
    </p:extLst>
  </p:cSld>
  <p:clrMapOvr>
    <a:masterClrMapping/>
  </p:clrMapOvr>
  <p:transition xmlns:p14="http://schemas.microsoft.com/office/powerpoint/2010/main"/>
</p:sldLayout>
</file>

<file path=ppt/slideLayouts/slideLayout1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3033346"/>
      </p:ext>
    </p:extLst>
  </p:cSld>
  <p:clrMapOvr>
    <a:masterClrMapping/>
  </p:clrMapOvr>
  <p:transition xmlns:p14="http://schemas.microsoft.com/office/powerpoint/2010/main"/>
</p:sldLayout>
</file>

<file path=ppt/slideLayouts/slideLayout1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4639750"/>
      </p:ext>
    </p:extLst>
  </p:cSld>
  <p:clrMapOvr>
    <a:masterClrMapping/>
  </p:clrMapOvr>
  <p:transition xmlns:p14="http://schemas.microsoft.com/office/powerpoint/2010/main"/>
</p:sldLayout>
</file>

<file path=ppt/slideLayouts/slideLayout1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5714908"/>
      </p:ext>
    </p:extLst>
  </p:cSld>
  <p:clrMapOvr>
    <a:masterClrMapping/>
  </p:clrMapOvr>
  <p:transition xmlns:p14="http://schemas.microsoft.com/office/powerpoint/2010/main"/>
</p:sldLayout>
</file>

<file path=ppt/slideLayouts/slideLayout14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29143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44766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8415703"/>
      </p:ext>
    </p:extLst>
  </p:cSld>
  <p:clrMapOvr>
    <a:masterClrMapping/>
  </p:clrMapOvr>
  <p:transition xmlns:p14="http://schemas.microsoft.com/office/powerpoint/2010/main"/>
</p:sldLayout>
</file>

<file path=ppt/slideLayouts/slideLayout1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1025887"/>
      </p:ext>
    </p:extLst>
  </p:cSld>
  <p:clrMapOvr>
    <a:masterClrMapping/>
  </p:clrMapOvr>
  <p:transition xmlns:p14="http://schemas.microsoft.com/office/powerpoint/2010/main"/>
</p:sldLayout>
</file>

<file path=ppt/slideLayouts/slideLayout1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3364956"/>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847535455"/>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2834769"/>
      </p:ext>
    </p:extLst>
  </p:cSld>
  <p:clrMapOvr>
    <a:masterClrMapping/>
  </p:clrMapOvr>
  <p:transition xmlns:p14="http://schemas.microsoft.com/office/powerpoint/2010/main"/>
</p:sldLayout>
</file>

<file path=ppt/slideLayouts/slideLayout1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5877144"/>
      </p:ext>
    </p:extLst>
  </p:cSld>
  <p:clrMapOvr>
    <a:masterClrMapping/>
  </p:clrMapOvr>
  <p:transition xmlns:p14="http://schemas.microsoft.com/office/powerpoint/2010/main"/>
</p:sldLayout>
</file>

<file path=ppt/slideLayouts/slideLayout1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3960"/>
      </p:ext>
    </p:extLst>
  </p:cSld>
  <p:clrMapOvr>
    <a:masterClrMapping/>
  </p:clrMapOvr>
  <p:transition xmlns:p14="http://schemas.microsoft.com/office/powerpoint/2010/main"/>
</p:sldLayout>
</file>

<file path=ppt/slideLayouts/slideLayout1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1606105"/>
      </p:ext>
    </p:extLst>
  </p:cSld>
  <p:clrMapOvr>
    <a:masterClrMapping/>
  </p:clrMapOvr>
  <p:transition xmlns:p14="http://schemas.microsoft.com/office/powerpoint/2010/main"/>
</p:sldLayout>
</file>

<file path=ppt/slideLayouts/slideLayout1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106685"/>
      </p:ext>
    </p:extLst>
  </p:cSld>
  <p:clrMapOvr>
    <a:masterClrMapping/>
  </p:clrMapOvr>
  <p:transition xmlns:p14="http://schemas.microsoft.com/office/powerpoint/2010/main"/>
</p:sldLayout>
</file>

<file path=ppt/slideLayouts/slideLayout1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7125803"/>
      </p:ext>
    </p:extLst>
  </p:cSld>
  <p:clrMapOvr>
    <a:masterClrMapping/>
  </p:clrMapOvr>
  <p:transition xmlns:p14="http://schemas.microsoft.com/office/powerpoint/2010/main"/>
</p:sldLayout>
</file>

<file path=ppt/slideLayouts/slideLayout1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2487796"/>
      </p:ext>
    </p:extLst>
  </p:cSld>
  <p:clrMapOvr>
    <a:masterClrMapping/>
  </p:clrMapOvr>
  <p:transition xmlns:p14="http://schemas.microsoft.com/office/powerpoint/2010/main"/>
</p:sldLayout>
</file>

<file path=ppt/slideLayouts/slideLayout15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104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7988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1997015"/>
      </p:ext>
    </p:extLst>
  </p:cSld>
  <p:clrMapOvr>
    <a:masterClrMapping/>
  </p:clrMapOvr>
  <p:transition xmlns:p14="http://schemas.microsoft.com/office/powerpoint/2010/main"/>
</p:sldLayout>
</file>

<file path=ppt/slideLayouts/slideLayout1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49940"/>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8479101"/>
      </p:ext>
    </p:extLst>
  </p:cSld>
  <p:clrMapOvr>
    <a:masterClrMapping/>
  </p:clrMapOvr>
  <p:transition xmlns:p14="http://schemas.microsoft.com/office/powerpoint/2010/main"/>
</p:sldLayout>
</file>

<file path=ppt/slideLayouts/slideLayout1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9950887"/>
      </p:ext>
    </p:extLst>
  </p:cSld>
  <p:clrMapOvr>
    <a:masterClrMapping/>
  </p:clrMapOvr>
  <p:transition xmlns:p14="http://schemas.microsoft.com/office/powerpoint/2010/main"/>
</p:sldLayout>
</file>

<file path=ppt/slideLayouts/slideLayout1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0032131"/>
      </p:ext>
    </p:extLst>
  </p:cSld>
  <p:clrMapOvr>
    <a:masterClrMapping/>
  </p:clrMapOvr>
  <p:transition xmlns:p14="http://schemas.microsoft.com/office/powerpoint/2010/main"/>
</p:sldLayout>
</file>

<file path=ppt/slideLayouts/slideLayout1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926066"/>
      </p:ext>
    </p:extLst>
  </p:cSld>
  <p:clrMapOvr>
    <a:masterClrMapping/>
  </p:clrMapOvr>
  <p:transition xmlns:p14="http://schemas.microsoft.com/office/powerpoint/2010/main"/>
</p:sldLayout>
</file>

<file path=ppt/slideLayouts/slideLayout1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3401441"/>
      </p:ext>
    </p:extLst>
  </p:cSld>
  <p:clrMapOvr>
    <a:masterClrMapping/>
  </p:clrMapOvr>
  <p:transition xmlns:p14="http://schemas.microsoft.com/office/powerpoint/2010/main"/>
</p:sldLayout>
</file>

<file path=ppt/slideLayouts/slideLayout1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575874"/>
      </p:ext>
    </p:extLst>
  </p:cSld>
  <p:clrMapOvr>
    <a:masterClrMapping/>
  </p:clrMapOvr>
  <p:transition xmlns:p14="http://schemas.microsoft.com/office/powerpoint/2010/main"/>
</p:sldLayout>
</file>

<file path=ppt/slideLayouts/slideLayout1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8458503"/>
      </p:ext>
    </p:extLst>
  </p:cSld>
  <p:clrMapOvr>
    <a:masterClrMapping/>
  </p:clrMapOvr>
  <p:transition xmlns:p14="http://schemas.microsoft.com/office/powerpoint/2010/main"/>
</p:sldLayout>
</file>

<file path=ppt/slideLayouts/slideLayout1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6392261"/>
      </p:ext>
    </p:extLst>
  </p:cSld>
  <p:clrMapOvr>
    <a:masterClrMapping/>
  </p:clrMapOvr>
  <p:transition xmlns:p14="http://schemas.microsoft.com/office/powerpoint/2010/main"/>
</p:sldLayout>
</file>

<file path=ppt/slideLayouts/slideLayout15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32551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4506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3608909"/>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5513993"/>
      </p:ext>
    </p:extLst>
  </p:cSld>
  <p:clrMapOvr>
    <a:masterClrMapping/>
  </p:clrMapOvr>
  <p:transition xmlns:p14="http://schemas.microsoft.com/office/powerpoint/2010/main"/>
</p:sldLayout>
</file>

<file path=ppt/slideLayouts/slideLayout1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7385028"/>
      </p:ext>
    </p:extLst>
  </p:cSld>
  <p:clrMapOvr>
    <a:masterClrMapping/>
  </p:clrMapOvr>
  <p:transition xmlns:p14="http://schemas.microsoft.com/office/powerpoint/2010/main"/>
</p:sldLayout>
</file>

<file path=ppt/slideLayouts/slideLayout1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9343891"/>
      </p:ext>
    </p:extLst>
  </p:cSld>
  <p:clrMapOvr>
    <a:masterClrMapping/>
  </p:clrMapOvr>
  <p:transition xmlns:p14="http://schemas.microsoft.com/office/powerpoint/2010/main"/>
</p:sldLayout>
</file>

<file path=ppt/slideLayouts/slideLayout1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131508"/>
      </p:ext>
    </p:extLst>
  </p:cSld>
  <p:clrMapOvr>
    <a:masterClrMapping/>
  </p:clrMapOvr>
  <p:transition xmlns:p14="http://schemas.microsoft.com/office/powerpoint/2010/main"/>
</p:sldLayout>
</file>

<file path=ppt/slideLayouts/slideLayout1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7250393"/>
      </p:ext>
    </p:extLst>
  </p:cSld>
  <p:clrMapOvr>
    <a:masterClrMapping/>
  </p:clrMapOvr>
  <p:transition xmlns:p14="http://schemas.microsoft.com/office/powerpoint/2010/main"/>
</p:sldLayout>
</file>

<file path=ppt/slideLayouts/slideLayout1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292804"/>
      </p:ext>
    </p:extLst>
  </p:cSld>
  <p:clrMapOvr>
    <a:masterClrMapping/>
  </p:clrMapOvr>
  <p:transition xmlns:p14="http://schemas.microsoft.com/office/powerpoint/2010/main"/>
</p:sldLayout>
</file>

<file path=ppt/slideLayouts/slideLayout1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034706"/>
      </p:ext>
    </p:extLst>
  </p:cSld>
  <p:clrMapOvr>
    <a:masterClrMapping/>
  </p:clrMapOvr>
  <p:transition xmlns:p14="http://schemas.microsoft.com/office/powerpoint/2010/main"/>
</p:sldLayout>
</file>

<file path=ppt/slideLayouts/slideLayout1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9885709"/>
      </p:ext>
    </p:extLst>
  </p:cSld>
  <p:clrMapOvr>
    <a:masterClrMapping/>
  </p:clrMapOvr>
  <p:transition xmlns:p14="http://schemas.microsoft.com/office/powerpoint/2010/main"/>
</p:sldLayout>
</file>

<file path=ppt/slideLayouts/slideLayout1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824194"/>
      </p:ext>
    </p:extLst>
  </p:cSld>
  <p:clrMapOvr>
    <a:masterClrMapping/>
  </p:clrMapOvr>
  <p:transition xmlns:p14="http://schemas.microsoft.com/office/powerpoint/2010/main"/>
</p:sldLayout>
</file>

<file path=ppt/slideLayouts/slideLayout15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51707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50602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949556"/>
      </p:ext>
    </p:extLst>
  </p:cSld>
  <p:clrMapOvr>
    <a:masterClrMapping/>
  </p:clrMapOvr>
  <p:transition xmlns:p14="http://schemas.microsoft.com/office/powerpoint/2010/main"/>
</p:sldLayout>
</file>

<file path=ppt/slideLayouts/slideLayout1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1985228"/>
      </p:ext>
    </p:extLst>
  </p:cSld>
  <p:clrMapOvr>
    <a:masterClrMapping/>
  </p:clrMapOvr>
  <p:transition xmlns:p14="http://schemas.microsoft.com/office/powerpoint/2010/main"/>
</p:sldLayout>
</file>

<file path=ppt/slideLayouts/slideLayout1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6526151"/>
      </p:ext>
    </p:extLst>
  </p:cSld>
  <p:clrMapOvr>
    <a:masterClrMapping/>
  </p:clrMapOvr>
  <p:transition xmlns:p14="http://schemas.microsoft.com/office/powerpoint/2010/main"/>
</p:sldLayout>
</file>

<file path=ppt/slideLayouts/slideLayout1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364098"/>
      </p:ext>
    </p:extLst>
  </p:cSld>
  <p:clrMapOvr>
    <a:masterClrMapping/>
  </p:clrMapOvr>
  <p:transition xmlns:p14="http://schemas.microsoft.com/office/powerpoint/2010/main"/>
</p:sldLayout>
</file>

<file path=ppt/slideLayouts/slideLayout1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9202982"/>
      </p:ext>
    </p:extLst>
  </p:cSld>
  <p:clrMapOvr>
    <a:masterClrMapping/>
  </p:clrMapOvr>
  <p:transition xmlns:p14="http://schemas.microsoft.com/office/powerpoint/2010/main"/>
</p:sldLayout>
</file>

<file path=ppt/slideLayouts/slideLayout1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920662"/>
      </p:ext>
    </p:extLst>
  </p:cSld>
  <p:clrMapOvr>
    <a:masterClrMapping/>
  </p:clrMapOvr>
  <p:transition xmlns:p14="http://schemas.microsoft.com/office/powerpoint/2010/main"/>
</p:sldLayout>
</file>

<file path=ppt/slideLayouts/slideLayout1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2900300"/>
      </p:ext>
    </p:extLst>
  </p:cSld>
  <p:clrMapOvr>
    <a:masterClrMapping/>
  </p:clrMapOvr>
  <p:transition xmlns:p14="http://schemas.microsoft.com/office/powerpoint/2010/main"/>
</p:sldLayout>
</file>

<file path=ppt/slideLayouts/slideLayout1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437952"/>
      </p:ext>
    </p:extLst>
  </p:cSld>
  <p:clrMapOvr>
    <a:masterClrMapping/>
  </p:clrMapOvr>
  <p:transition xmlns:p14="http://schemas.microsoft.com/office/powerpoint/2010/main"/>
</p:sldLayout>
</file>

<file path=ppt/slideLayouts/slideLayout1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3388076"/>
      </p:ext>
    </p:extLst>
  </p:cSld>
  <p:clrMapOvr>
    <a:masterClrMapping/>
  </p:clrMapOvr>
  <p:transition xmlns:p14="http://schemas.microsoft.com/office/powerpoint/2010/main"/>
</p:sldLayout>
</file>

<file path=ppt/slideLayouts/slideLayout1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307209"/>
      </p:ext>
    </p:extLst>
  </p:cSld>
  <p:clrMapOvr>
    <a:masterClrMapping/>
  </p:clrMapOvr>
  <p:transition xmlns:p14="http://schemas.microsoft.com/office/powerpoint/2010/main"/>
</p:sldLayout>
</file>

<file path=ppt/slideLayouts/slideLayout15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27907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7416598"/>
      </p:ext>
    </p:extLst>
  </p:cSld>
  <p:clrMapOvr>
    <a:masterClrMapping/>
  </p:clrMapOvr>
  <p:transition xmlns:p14="http://schemas.microsoft.com/office/powerpoint/2010/main"/>
</p:sldLayout>
</file>

<file path=ppt/slideLayouts/slideLayout1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1227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7021062"/>
      </p:ext>
    </p:extLst>
  </p:cSld>
  <p:clrMapOvr>
    <a:masterClrMapping/>
  </p:clrMapOvr>
  <p:transition xmlns:p14="http://schemas.microsoft.com/office/powerpoint/2010/main"/>
</p:sldLayout>
</file>

<file path=ppt/slideLayouts/slideLayout1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6149374"/>
      </p:ext>
    </p:extLst>
  </p:cSld>
  <p:clrMapOvr>
    <a:masterClrMapping/>
  </p:clrMapOvr>
  <p:transition xmlns:p14="http://schemas.microsoft.com/office/powerpoint/2010/main"/>
</p:sldLayout>
</file>

<file path=ppt/slideLayouts/slideLayout1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361039"/>
      </p:ext>
    </p:extLst>
  </p:cSld>
  <p:clrMapOvr>
    <a:masterClrMapping/>
  </p:clrMapOvr>
  <p:transition xmlns:p14="http://schemas.microsoft.com/office/powerpoint/2010/main"/>
</p:sldLayout>
</file>

<file path=ppt/slideLayouts/slideLayout1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0899998"/>
      </p:ext>
    </p:extLst>
  </p:cSld>
  <p:clrMapOvr>
    <a:masterClrMapping/>
  </p:clrMapOvr>
  <p:transition xmlns:p14="http://schemas.microsoft.com/office/powerpoint/2010/main"/>
</p:sldLayout>
</file>

<file path=ppt/slideLayouts/slideLayout1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2283290"/>
      </p:ext>
    </p:extLst>
  </p:cSld>
  <p:clrMapOvr>
    <a:masterClrMapping/>
  </p:clrMapOvr>
  <p:transition xmlns:p14="http://schemas.microsoft.com/office/powerpoint/2010/main"/>
</p:sldLayout>
</file>

<file path=ppt/slideLayouts/slideLayout1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578246"/>
      </p:ext>
    </p:extLst>
  </p:cSld>
  <p:clrMapOvr>
    <a:masterClrMapping/>
  </p:clrMapOvr>
  <p:transition xmlns:p14="http://schemas.microsoft.com/office/powerpoint/2010/main"/>
</p:sldLayout>
</file>

<file path=ppt/slideLayouts/slideLayout1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9624596"/>
      </p:ext>
    </p:extLst>
  </p:cSld>
  <p:clrMapOvr>
    <a:masterClrMapping/>
  </p:clrMapOvr>
  <p:transition xmlns:p14="http://schemas.microsoft.com/office/powerpoint/2010/main"/>
</p:sldLayout>
</file>

<file path=ppt/slideLayouts/slideLayout1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6221728"/>
      </p:ext>
    </p:extLst>
  </p:cSld>
  <p:clrMapOvr>
    <a:masterClrMapping/>
  </p:clrMapOvr>
  <p:transition xmlns:p14="http://schemas.microsoft.com/office/powerpoint/2010/main"/>
</p:sldLayout>
</file>

<file path=ppt/slideLayouts/slideLayout1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8931120"/>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983898"/>
      </p:ext>
    </p:extLst>
  </p:cSld>
  <p:clrMapOvr>
    <a:masterClrMapping/>
  </p:clrMapOvr>
  <p:transition xmlns:p14="http://schemas.microsoft.com/office/powerpoint/2010/main"/>
</p:sldLayout>
</file>

<file path=ppt/slideLayouts/slideLayout15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87115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6365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6733409"/>
      </p:ext>
    </p:extLst>
  </p:cSld>
  <p:clrMapOvr>
    <a:masterClrMapping/>
  </p:clrMapOvr>
  <p:transition xmlns:p14="http://schemas.microsoft.com/office/powerpoint/2010/main"/>
</p:sldLayout>
</file>

<file path=ppt/slideLayouts/slideLayout1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5122226"/>
      </p:ext>
    </p:extLst>
  </p:cSld>
  <p:clrMapOvr>
    <a:masterClrMapping/>
  </p:clrMapOvr>
  <p:transition xmlns:p14="http://schemas.microsoft.com/office/powerpoint/2010/main"/>
</p:sldLayout>
</file>

<file path=ppt/slideLayouts/slideLayout1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3515996"/>
      </p:ext>
    </p:extLst>
  </p:cSld>
  <p:clrMapOvr>
    <a:masterClrMapping/>
  </p:clrMapOvr>
  <p:transition xmlns:p14="http://schemas.microsoft.com/office/powerpoint/2010/main"/>
</p:sldLayout>
</file>

<file path=ppt/slideLayouts/slideLayout1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6089477"/>
      </p:ext>
    </p:extLst>
  </p:cSld>
  <p:clrMapOvr>
    <a:masterClrMapping/>
  </p:clrMapOvr>
  <p:transition xmlns:p14="http://schemas.microsoft.com/office/powerpoint/2010/main"/>
</p:sldLayout>
</file>

<file path=ppt/slideLayouts/slideLayout1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2761373"/>
      </p:ext>
    </p:extLst>
  </p:cSld>
  <p:clrMapOvr>
    <a:masterClrMapping/>
  </p:clrMapOvr>
  <p:transition xmlns:p14="http://schemas.microsoft.com/office/powerpoint/2010/main"/>
</p:sldLayout>
</file>

<file path=ppt/slideLayouts/slideLayout1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413683"/>
      </p:ext>
    </p:extLst>
  </p:cSld>
  <p:clrMapOvr>
    <a:masterClrMapping/>
  </p:clrMapOvr>
  <p:transition xmlns:p14="http://schemas.microsoft.com/office/powerpoint/2010/main"/>
</p:sldLayout>
</file>

<file path=ppt/slideLayouts/slideLayout1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2699964"/>
      </p:ext>
    </p:extLst>
  </p:cSld>
  <p:clrMapOvr>
    <a:masterClrMapping/>
  </p:clrMapOvr>
  <p:transition xmlns:p14="http://schemas.microsoft.com/office/powerpoint/2010/main"/>
</p:sldLayout>
</file>

<file path=ppt/slideLayouts/slideLayout1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7912965"/>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490541"/>
      </p:ext>
    </p:extLst>
  </p:cSld>
  <p:clrMapOvr>
    <a:masterClrMapping/>
  </p:clrMapOvr>
  <p:transition xmlns:p14="http://schemas.microsoft.com/office/powerpoint/2010/main"/>
</p:sldLayout>
</file>

<file path=ppt/slideLayouts/slideLayout1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2009283"/>
      </p:ext>
    </p:extLst>
  </p:cSld>
  <p:clrMapOvr>
    <a:masterClrMapping/>
  </p:clrMapOvr>
  <p:transition xmlns:p14="http://schemas.microsoft.com/office/powerpoint/2010/main"/>
</p:sldLayout>
</file>

<file path=ppt/slideLayouts/slideLayout15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5087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24590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5233793"/>
      </p:ext>
    </p:extLst>
  </p:cSld>
  <p:clrMapOvr>
    <a:masterClrMapping/>
  </p:clrMapOvr>
  <p:transition xmlns:p14="http://schemas.microsoft.com/office/powerpoint/2010/main"/>
</p:sldLayout>
</file>

<file path=ppt/slideLayouts/slideLayout15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3720381"/>
      </p:ext>
    </p:extLst>
  </p:cSld>
  <p:clrMapOvr>
    <a:masterClrMapping/>
  </p:clrMapOvr>
  <p:transition xmlns:p14="http://schemas.microsoft.com/office/powerpoint/2010/main"/>
</p:sldLayout>
</file>

<file path=ppt/slideLayouts/slideLayout15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8741"/>
      </p:ext>
    </p:extLst>
  </p:cSld>
  <p:clrMapOvr>
    <a:masterClrMapping/>
  </p:clrMapOvr>
  <p:transition xmlns:p14="http://schemas.microsoft.com/office/powerpoint/2010/main"/>
</p:sldLayout>
</file>

<file path=ppt/slideLayouts/slideLayout15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9305678"/>
      </p:ext>
    </p:extLst>
  </p:cSld>
  <p:clrMapOvr>
    <a:masterClrMapping/>
  </p:clrMapOvr>
  <p:transition xmlns:p14="http://schemas.microsoft.com/office/powerpoint/2010/main"/>
</p:sldLayout>
</file>

<file path=ppt/slideLayouts/slideLayout15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474474"/>
      </p:ext>
    </p:extLst>
  </p:cSld>
  <p:clrMapOvr>
    <a:masterClrMapping/>
  </p:clrMapOvr>
  <p:transition xmlns:p14="http://schemas.microsoft.com/office/powerpoint/2010/main"/>
</p:sldLayout>
</file>

<file path=ppt/slideLayouts/slideLayout15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2783290"/>
      </p:ext>
    </p:extLst>
  </p:cSld>
  <p:clrMapOvr>
    <a:masterClrMapping/>
  </p:clrMapOvr>
  <p:transition xmlns:p14="http://schemas.microsoft.com/office/powerpoint/2010/main"/>
</p:sldLayout>
</file>

<file path=ppt/slideLayouts/slideLayout15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206807"/>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6869284"/>
      </p:ext>
    </p:extLst>
  </p:cSld>
  <p:clrMapOvr>
    <a:masterClrMapping/>
  </p:clrMapOvr>
  <p:transition xmlns:p14="http://schemas.microsoft.com/office/powerpoint/2010/main"/>
</p:sldLayout>
</file>

<file path=ppt/slideLayouts/slideLayout15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833781"/>
      </p:ext>
    </p:extLst>
  </p:cSld>
  <p:clrMapOvr>
    <a:masterClrMapping/>
  </p:clrMapOvr>
  <p:transition xmlns:p14="http://schemas.microsoft.com/office/powerpoint/2010/main"/>
</p:sldLayout>
</file>

<file path=ppt/slideLayouts/slideLayout15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150311"/>
      </p:ext>
    </p:extLst>
  </p:cSld>
  <p:clrMapOvr>
    <a:masterClrMapping/>
  </p:clrMapOvr>
  <p:transition xmlns:p14="http://schemas.microsoft.com/office/powerpoint/2010/main"/>
</p:sldLayout>
</file>

<file path=ppt/slideLayouts/slideLayout15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8571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9679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79945"/>
      </p:ext>
    </p:extLst>
  </p:cSld>
  <p:clrMapOvr>
    <a:masterClrMapping/>
  </p:clrMapOvr>
  <p:transition xmlns:p14="http://schemas.microsoft.com/office/powerpoint/2010/main"/>
</p:sldLayout>
</file>

<file path=ppt/slideLayouts/slideLayout1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214084"/>
      </p:ext>
    </p:extLst>
  </p:cSld>
  <p:clrMapOvr>
    <a:masterClrMapping/>
  </p:clrMapOvr>
  <p:transition xmlns:p14="http://schemas.microsoft.com/office/powerpoint/2010/main"/>
</p:sldLayout>
</file>

<file path=ppt/slideLayouts/slideLayout1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5720971"/>
      </p:ext>
    </p:extLst>
  </p:cSld>
  <p:clrMapOvr>
    <a:masterClrMapping/>
  </p:clrMapOvr>
  <p:transition xmlns:p14="http://schemas.microsoft.com/office/powerpoint/2010/main"/>
</p:sldLayout>
</file>

<file path=ppt/slideLayouts/slideLayout1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8531794"/>
      </p:ext>
    </p:extLst>
  </p:cSld>
  <p:clrMapOvr>
    <a:masterClrMapping/>
  </p:clrMapOvr>
  <p:transition xmlns:p14="http://schemas.microsoft.com/office/powerpoint/2010/main"/>
</p:sldLayout>
</file>

<file path=ppt/slideLayouts/slideLayout1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6181080"/>
      </p:ext>
    </p:extLst>
  </p:cSld>
  <p:clrMapOvr>
    <a:masterClrMapping/>
  </p:clrMapOvr>
  <p:transition xmlns:p14="http://schemas.microsoft.com/office/powerpoint/2010/main"/>
</p:sldLayout>
</file>

<file path=ppt/slideLayouts/slideLayout1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3224268"/>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9578381"/>
      </p:ext>
    </p:extLst>
  </p:cSld>
  <p:clrMapOvr>
    <a:masterClrMapping/>
  </p:clrMapOvr>
  <p:transition xmlns:p14="http://schemas.microsoft.com/office/powerpoint/2010/main"/>
</p:sldLayout>
</file>

<file path=ppt/slideLayouts/slideLayout1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6597693"/>
      </p:ext>
    </p:extLst>
  </p:cSld>
  <p:clrMapOvr>
    <a:masterClrMapping/>
  </p:clrMapOvr>
  <p:transition xmlns:p14="http://schemas.microsoft.com/office/powerpoint/2010/main"/>
</p:sldLayout>
</file>

<file path=ppt/slideLayouts/slideLayout1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6016434"/>
      </p:ext>
    </p:extLst>
  </p:cSld>
  <p:clrMapOvr>
    <a:masterClrMapping/>
  </p:clrMapOvr>
  <p:transition xmlns:p14="http://schemas.microsoft.com/office/powerpoint/2010/main"/>
</p:sldLayout>
</file>

<file path=ppt/slideLayouts/slideLayout1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8187851"/>
      </p:ext>
    </p:extLst>
  </p:cSld>
  <p:clrMapOvr>
    <a:masterClrMapping/>
  </p:clrMapOvr>
  <p:transition xmlns:p14="http://schemas.microsoft.com/office/powerpoint/2010/main"/>
</p:sldLayout>
</file>

<file path=ppt/slideLayouts/slideLayout158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10/20/15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timing>
    <p:tnLst>
      <p:par>
        <p:cTn xmlns:p14="http://schemas.microsoft.com/office/powerpoint/2010/main" id="1" dur="indefinite" restart="never" nodeType="tmRoot"/>
      </p:par>
    </p:tnLst>
  </p:timing>
</p:sldLayout>
</file>

<file path=ppt/slideLayouts/slideLayout158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340768"/>
            <a:ext cx="8229600" cy="4968552"/>
          </a:xfrm>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10/20/15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timing>
    <p:tnLst>
      <p:par>
        <p:cTn xmlns:p14="http://schemas.microsoft.com/office/powerpoint/2010/main" id="1" dur="indefinite" restart="never" nodeType="tmRoot"/>
      </p:par>
    </p:tnLst>
  </p:timing>
</p:sldLayout>
</file>

<file path=ppt/slideLayouts/slideLayout158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10/20/15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timing>
    <p:tnLst>
      <p:par>
        <p:cTn xmlns:p14="http://schemas.microsoft.com/office/powerpoint/2010/main" id="1" dur="indefinite" restart="never" nodeType="tmRoot"/>
      </p:par>
    </p:tnLst>
  </p:timing>
</p:sldLayout>
</file>

<file path=ppt/slideLayouts/slideLayout158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10/20/15</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timing>
    <p:tnLst>
      <p:par>
        <p:cTn xmlns:p14="http://schemas.microsoft.com/office/powerpoint/2010/main" id="1" dur="indefinite" restart="never" nodeType="tmRoot"/>
      </p:par>
    </p:tnLst>
  </p:timing>
</p:sldLayout>
</file>

<file path=ppt/slideLayouts/slideLayout158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10/20/15</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timing>
    <p:tnLst>
      <p:par>
        <p:cTn xmlns:p14="http://schemas.microsoft.com/office/powerpoint/2010/main" id="1" dur="indefinite" restart="never" nodeType="tmRoot"/>
      </p:par>
    </p:tnLst>
  </p:timing>
</p:sldLayout>
</file>

<file path=ppt/slideLayouts/slideLayout158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10/20/15</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timing>
    <p:tnLst>
      <p:par>
        <p:cTn xmlns:p14="http://schemas.microsoft.com/office/powerpoint/2010/main" id="1" dur="indefinite" restart="never" nodeType="tmRoot"/>
      </p:par>
    </p:tnLst>
  </p:timing>
</p:sldLayout>
</file>

<file path=ppt/slideLayouts/slideLayout158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10/20/15</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timing>
    <p:tnLst>
      <p:par>
        <p:cTn xmlns:p14="http://schemas.microsoft.com/office/powerpoint/2010/mai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80224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90.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10/20/15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21169761"/>
      </p:ext>
    </p:extLst>
  </p:cSld>
  <p:clrMapOvr>
    <a:masterClrMapping/>
  </p:clrMapOvr>
  <p:timing>
    <p:tnLst>
      <p:par>
        <p:cTn xmlns:p14="http://schemas.microsoft.com/office/powerpoint/2010/main" id="1" dur="indefinite" restart="never" nodeType="tmRoot"/>
      </p:par>
    </p:tnLst>
  </p:timing>
</p:sldLayout>
</file>

<file path=ppt/slideLayouts/slideLayout1591.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340768"/>
            <a:ext cx="8229600" cy="4968552"/>
          </a:xfrm>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10/20/15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95717963"/>
      </p:ext>
    </p:extLst>
  </p:cSld>
  <p:clrMapOvr>
    <a:masterClrMapping/>
  </p:clrMapOvr>
  <p:timing>
    <p:tnLst>
      <p:par>
        <p:cTn xmlns:p14="http://schemas.microsoft.com/office/powerpoint/2010/main" id="1" dur="indefinite" restart="never" nodeType="tmRoot"/>
      </p:par>
    </p:tnLst>
  </p:timing>
</p:sldLayout>
</file>

<file path=ppt/slideLayouts/slideLayout1592.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10/20/15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712503997"/>
      </p:ext>
    </p:extLst>
  </p:cSld>
  <p:clrMapOvr>
    <a:masterClrMapping/>
  </p:clrMapOvr>
  <p:timing>
    <p:tnLst>
      <p:par>
        <p:cTn xmlns:p14="http://schemas.microsoft.com/office/powerpoint/2010/main" id="1" dur="indefinite" restart="never" nodeType="tmRoot"/>
      </p:par>
    </p:tnLst>
  </p:timing>
</p:sldLayout>
</file>

<file path=ppt/slideLayouts/slideLayout1593.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10/20/15</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39580925"/>
      </p:ext>
    </p:extLst>
  </p:cSld>
  <p:clrMapOvr>
    <a:masterClrMapping/>
  </p:clrMapOvr>
  <p:timing>
    <p:tnLst>
      <p:par>
        <p:cTn xmlns:p14="http://schemas.microsoft.com/office/powerpoint/2010/main" id="1" dur="indefinite" restart="never" nodeType="tmRoot"/>
      </p:par>
    </p:tnLst>
  </p:timing>
</p:sldLayout>
</file>

<file path=ppt/slideLayouts/slideLayout1594.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10/20/15</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80382005"/>
      </p:ext>
    </p:extLst>
  </p:cSld>
  <p:clrMapOvr>
    <a:masterClrMapping/>
  </p:clrMapOvr>
  <p:timing>
    <p:tnLst>
      <p:par>
        <p:cTn xmlns:p14="http://schemas.microsoft.com/office/powerpoint/2010/main" id="1" dur="indefinite" restart="never" nodeType="tmRoot"/>
      </p:par>
    </p:tnLst>
  </p:timing>
</p:sldLayout>
</file>

<file path=ppt/slideLayouts/slideLayout159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10/20/15</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16360243"/>
      </p:ext>
    </p:extLst>
  </p:cSld>
  <p:clrMapOvr>
    <a:masterClrMapping/>
  </p:clrMapOvr>
  <p:timing>
    <p:tnLst>
      <p:par>
        <p:cTn xmlns:p14="http://schemas.microsoft.com/office/powerpoint/2010/main" id="1" dur="indefinite" restart="never" nodeType="tmRoot"/>
      </p:par>
    </p:tnLst>
  </p:timing>
</p:sldLayout>
</file>

<file path=ppt/slideLayouts/slideLayout159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10/20/15</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030836738"/>
      </p:ext>
    </p:extLst>
  </p:cSld>
  <p:clrMapOvr>
    <a:masterClrMapping/>
  </p:clrMapOvr>
  <p:timing>
    <p:tnLst>
      <p:par>
        <p:cTn xmlns:p14="http://schemas.microsoft.com/office/powerpoint/2010/main" id="1" dur="indefinite" restart="never" nodeType="tmRoot"/>
      </p:par>
    </p:tnLst>
  </p:timing>
</p:sldLayout>
</file>

<file path=ppt/slideLayouts/slideLayout1597.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10/20/15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979659584"/>
      </p:ext>
    </p:extLst>
  </p:cSld>
  <p:clrMapOvr>
    <a:masterClrMapping/>
  </p:clrMapOvr>
  <p:timing>
    <p:tnLst>
      <p:par>
        <p:cTn xmlns:p14="http://schemas.microsoft.com/office/powerpoint/2010/main" id="1" dur="indefinite" restart="never" nodeType="tmRoot"/>
      </p:par>
    </p:tnLst>
  </p:timing>
</p:sldLayout>
</file>

<file path=ppt/slideLayouts/slideLayout159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340768"/>
            <a:ext cx="8229600" cy="4968552"/>
          </a:xfrm>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10/20/15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00635482"/>
      </p:ext>
    </p:extLst>
  </p:cSld>
  <p:clrMapOvr>
    <a:masterClrMapping/>
  </p:clrMapOvr>
  <p:timing>
    <p:tnLst>
      <p:par>
        <p:cTn xmlns:p14="http://schemas.microsoft.com/office/powerpoint/2010/main" id="1" dur="indefinite" restart="never" nodeType="tmRoot"/>
      </p:par>
    </p:tnLst>
  </p:timing>
</p:sldLayout>
</file>

<file path=ppt/slideLayouts/slideLayout1599.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10/20/15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211270273"/>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397899074"/>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0096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00.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10/20/15</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5089216"/>
      </p:ext>
    </p:extLst>
  </p:cSld>
  <p:clrMapOvr>
    <a:masterClrMapping/>
  </p:clrMapOvr>
  <p:timing>
    <p:tnLst>
      <p:par>
        <p:cTn xmlns:p14="http://schemas.microsoft.com/office/powerpoint/2010/main" id="1" dur="indefinite" restart="never" nodeType="tmRoot"/>
      </p:par>
    </p:tnLst>
  </p:timing>
</p:sldLayout>
</file>

<file path=ppt/slideLayouts/slideLayout1601.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10/20/15</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75133650"/>
      </p:ext>
    </p:extLst>
  </p:cSld>
  <p:clrMapOvr>
    <a:masterClrMapping/>
  </p:clrMapOvr>
  <p:timing>
    <p:tnLst>
      <p:par>
        <p:cTn xmlns:p14="http://schemas.microsoft.com/office/powerpoint/2010/main" id="1" dur="indefinite" restart="never" nodeType="tmRoot"/>
      </p:par>
    </p:tnLst>
  </p:timing>
</p:sldLayout>
</file>

<file path=ppt/slideLayouts/slideLayout1602.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10/20/15</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15379239"/>
      </p:ext>
    </p:extLst>
  </p:cSld>
  <p:clrMapOvr>
    <a:masterClrMapping/>
  </p:clrMapOvr>
  <p:timing>
    <p:tnLst>
      <p:par>
        <p:cTn xmlns:p14="http://schemas.microsoft.com/office/powerpoint/2010/main" id="1" dur="indefinite" restart="never" nodeType="tmRoot"/>
      </p:par>
    </p:tnLst>
  </p:timing>
</p:sldLayout>
</file>

<file path=ppt/slideLayouts/slideLayout160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10/20/15</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017163190"/>
      </p:ext>
    </p:extLst>
  </p:cSld>
  <p:clrMapOvr>
    <a:masterClrMapping/>
  </p:clrMapOvr>
  <p:timing>
    <p:tnLst>
      <p:par>
        <p:cTn xmlns:p14="http://schemas.microsoft.com/office/powerpoint/2010/main" id="1" dur="indefinite" restart="never" nodeType="tmRoot"/>
      </p:par>
    </p:tnLst>
  </p:timing>
</p:sldLayout>
</file>

<file path=ppt/slideLayouts/slideLayout16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1420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763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1317608"/>
      </p:ext>
    </p:extLst>
  </p:cSld>
  <p:clrMapOvr>
    <a:masterClrMapping/>
  </p:clrMapOvr>
  <p:transition xmlns:p14="http://schemas.microsoft.com/office/powerpoint/2010/main"/>
</p:sldLayout>
</file>

<file path=ppt/slideLayouts/slideLayout1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0547157"/>
      </p:ext>
    </p:extLst>
  </p:cSld>
  <p:clrMapOvr>
    <a:masterClrMapping/>
  </p:clrMapOvr>
  <p:transition xmlns:p14="http://schemas.microsoft.com/office/powerpoint/2010/main"/>
</p:sldLayout>
</file>

<file path=ppt/slideLayouts/slideLayout1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8366942"/>
      </p:ext>
    </p:extLst>
  </p:cSld>
  <p:clrMapOvr>
    <a:masterClrMapping/>
  </p:clrMapOvr>
  <p:transition xmlns:p14="http://schemas.microsoft.com/office/powerpoint/2010/main"/>
</p:sldLayout>
</file>

<file path=ppt/slideLayouts/slideLayout1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9146044"/>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1349600"/>
      </p:ext>
    </p:extLst>
  </p:cSld>
  <p:clrMapOvr>
    <a:masterClrMapping/>
  </p:clrMapOvr>
  <p:transition xmlns:p14="http://schemas.microsoft.com/office/powerpoint/2010/main"/>
</p:sldLayout>
</file>

<file path=ppt/slideLayouts/slideLayout1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7177631"/>
      </p:ext>
    </p:extLst>
  </p:cSld>
  <p:clrMapOvr>
    <a:masterClrMapping/>
  </p:clrMapOvr>
  <p:transition xmlns:p14="http://schemas.microsoft.com/office/powerpoint/2010/main"/>
</p:sldLayout>
</file>

<file path=ppt/slideLayouts/slideLayout1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2624343"/>
      </p:ext>
    </p:extLst>
  </p:cSld>
  <p:clrMapOvr>
    <a:masterClrMapping/>
  </p:clrMapOvr>
  <p:transition xmlns:p14="http://schemas.microsoft.com/office/powerpoint/2010/main"/>
</p:sldLayout>
</file>

<file path=ppt/slideLayouts/slideLayout1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657091"/>
      </p:ext>
    </p:extLst>
  </p:cSld>
  <p:clrMapOvr>
    <a:masterClrMapping/>
  </p:clrMapOvr>
  <p:transition xmlns:p14="http://schemas.microsoft.com/office/powerpoint/2010/main"/>
</p:sldLayout>
</file>

<file path=ppt/slideLayouts/slideLayout1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509516"/>
      </p:ext>
    </p:extLst>
  </p:cSld>
  <p:clrMapOvr>
    <a:masterClrMapping/>
  </p:clrMapOvr>
  <p:transition xmlns:p14="http://schemas.microsoft.com/office/powerpoint/2010/main"/>
</p:sldLayout>
</file>

<file path=ppt/slideLayouts/slideLayout1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7025913"/>
      </p:ext>
    </p:extLst>
  </p:cSld>
  <p:clrMapOvr>
    <a:masterClrMapping/>
  </p:clrMapOvr>
  <p:transition xmlns:p14="http://schemas.microsoft.com/office/powerpoint/2010/main"/>
</p:sldLayout>
</file>

<file path=ppt/slideLayouts/slideLayout16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3079255310"/>
      </p:ext>
    </p:extLst>
  </p:cSld>
  <p:clrMapOvr>
    <a:masterClrMapping/>
  </p:clrMapOvr>
</p:sldLayout>
</file>

<file path=ppt/slideLayouts/slideLayout1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3951435870"/>
      </p:ext>
    </p:extLst>
  </p:cSld>
  <p:clrMapOvr>
    <a:masterClrMapping/>
  </p:clrMapOvr>
</p:sldLayout>
</file>

<file path=ppt/slideLayouts/slideLayout1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2370170900"/>
      </p:ext>
    </p:extLst>
  </p:cSld>
  <p:clrMapOvr>
    <a:masterClrMapping/>
  </p:clrMapOvr>
</p:sldLayout>
</file>

<file path=ppt/slideLayouts/slideLayout1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3322931889"/>
      </p:ext>
    </p:extLst>
  </p:cSld>
  <p:clrMapOvr>
    <a:masterClrMapping/>
  </p:clrMapOvr>
</p:sldLayout>
</file>

<file path=ppt/slideLayouts/slideLayout1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23484025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596406"/>
      </p:ext>
    </p:extLst>
  </p:cSld>
  <p:clrMapOvr>
    <a:masterClrMapping/>
  </p:clrMapOvr>
  <p:transition xmlns:p14="http://schemas.microsoft.com/office/powerpoint/2010/main"/>
</p:sldLayout>
</file>

<file path=ppt/slideLayouts/slideLayout1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4163244298"/>
      </p:ext>
    </p:extLst>
  </p:cSld>
  <p:clrMapOvr>
    <a:masterClrMapping/>
  </p:clrMapOvr>
</p:sldLayout>
</file>

<file path=ppt/slideLayouts/slideLayout1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608669767"/>
      </p:ext>
    </p:extLst>
  </p:cSld>
  <p:clrMapOvr>
    <a:masterClrMapping/>
  </p:clrMapOvr>
</p:sldLayout>
</file>

<file path=ppt/slideLayouts/slideLayout1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1201325644"/>
      </p:ext>
    </p:extLst>
  </p:cSld>
  <p:clrMapOvr>
    <a:masterClrMapping/>
  </p:clrMapOvr>
</p:sldLayout>
</file>

<file path=ppt/slideLayouts/slideLayout1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767629064"/>
      </p:ext>
    </p:extLst>
  </p:cSld>
  <p:clrMapOvr>
    <a:masterClrMapping/>
  </p:clrMapOvr>
</p:sldLayout>
</file>

<file path=ppt/slideLayouts/slideLayout1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3819494435"/>
      </p:ext>
    </p:extLst>
  </p:cSld>
  <p:clrMapOvr>
    <a:masterClrMapping/>
  </p:clrMapOvr>
</p:sldLayout>
</file>

<file path=ppt/slideLayouts/slideLayout1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160268913"/>
      </p:ext>
    </p:extLst>
  </p:cSld>
  <p:clrMapOvr>
    <a:masterClrMapping/>
  </p:clrMapOvr>
</p:sldLayout>
</file>

<file path=ppt/slideLayouts/slideLayout16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09338527"/>
      </p:ext>
    </p:extLst>
  </p:cSld>
  <p:clrMapOvr>
    <a:masterClrMapping/>
  </p:clrMapOvr>
  <p:timing>
    <p:tnLst>
      <p:par>
        <p:cTn xmlns:p14="http://schemas.microsoft.com/office/powerpoint/2010/main" id="1" dur="indefinite" restart="never" nodeType="tmRoot"/>
      </p:par>
    </p:tnLst>
  </p:timing>
</p:sldLayout>
</file>

<file path=ppt/slideLayouts/slideLayout1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380106"/>
      </p:ext>
    </p:extLst>
  </p:cSld>
  <p:clrMapOvr>
    <a:masterClrMapping/>
  </p:clrMapOvr>
  <p:timing>
    <p:tnLst>
      <p:par>
        <p:cTn xmlns:p14="http://schemas.microsoft.com/office/powerpoint/2010/main" id="1" dur="indefinite" restart="never" nodeType="tmRoot"/>
      </p:par>
    </p:tnLst>
  </p:timing>
</p:sldLayout>
</file>

<file path=ppt/slideLayouts/slideLayout1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5270785"/>
      </p:ext>
    </p:extLst>
  </p:cSld>
  <p:clrMapOvr>
    <a:masterClrMapping/>
  </p:clrMapOvr>
</p:sldLayout>
</file>

<file path=ppt/slideLayouts/slideLayout1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11685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3621081"/>
      </p:ext>
    </p:extLst>
  </p:cSld>
  <p:clrMapOvr>
    <a:masterClrMapping/>
  </p:clrMapOvr>
  <p:transition xmlns:p14="http://schemas.microsoft.com/office/powerpoint/2010/main"/>
</p:sldLayout>
</file>

<file path=ppt/slideLayouts/slideLayout1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641797"/>
      </p:ext>
    </p:extLst>
  </p:cSld>
  <p:clrMapOvr>
    <a:masterClrMapping/>
  </p:clrMapOvr>
</p:sldLayout>
</file>

<file path=ppt/slideLayouts/slideLayout1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8237263"/>
      </p:ext>
    </p:extLst>
  </p:cSld>
  <p:clrMapOvr>
    <a:masterClrMapping/>
  </p:clrMapOvr>
</p:sldLayout>
</file>

<file path=ppt/slideLayouts/slideLayout1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1225184"/>
      </p:ext>
    </p:extLst>
  </p:cSld>
  <p:clrMapOvr>
    <a:masterClrMapping/>
  </p:clrMapOvr>
</p:sldLayout>
</file>

<file path=ppt/slideLayouts/slideLayout1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7484405"/>
      </p:ext>
    </p:extLst>
  </p:cSld>
  <p:clrMapOvr>
    <a:masterClrMapping/>
  </p:clrMapOvr>
</p:sldLayout>
</file>

<file path=ppt/slideLayouts/slideLayout1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8630972"/>
      </p:ext>
    </p:extLst>
  </p:cSld>
  <p:clrMapOvr>
    <a:masterClrMapping/>
  </p:clrMapOvr>
</p:sldLayout>
</file>

<file path=ppt/slideLayouts/slideLayout1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1010179"/>
      </p:ext>
    </p:extLst>
  </p:cSld>
  <p:clrMapOvr>
    <a:masterClrMapping/>
  </p:clrMapOvr>
</p:sldLayout>
</file>

<file path=ppt/slideLayouts/slideLayout1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5655138"/>
      </p:ext>
    </p:extLst>
  </p:cSld>
  <p:clrMapOvr>
    <a:masterClrMapping/>
  </p:clrMapOvr>
</p:sldLayout>
</file>

<file path=ppt/slideLayouts/slideLayout16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894291732"/>
      </p:ext>
    </p:extLst>
  </p:cSld>
  <p:clrMapOvr>
    <a:masterClrMapping/>
  </p:clrMapOvr>
  <p:timing>
    <p:tnLst>
      <p:par>
        <p:cTn xmlns:p14="http://schemas.microsoft.com/office/powerpoint/2010/main" id="1" dur="indefinite" restart="never" nodeType="tmRoot"/>
      </p:par>
    </p:tnLst>
  </p:timing>
</p:sldLayout>
</file>

<file path=ppt/slideLayouts/slideLayout1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990062"/>
      </p:ext>
    </p:extLst>
  </p:cSld>
  <p:clrMapOvr>
    <a:masterClrMapping/>
  </p:clrMapOvr>
  <p:timing>
    <p:tnLst>
      <p:par>
        <p:cTn xmlns:p14="http://schemas.microsoft.com/office/powerpoint/2010/main" id="1" dur="indefinite" restart="never" nodeType="tmRoot"/>
      </p:par>
    </p:tnLst>
  </p:timing>
</p:sldLayout>
</file>

<file path=ppt/slideLayouts/slideLayout1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75211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447729"/>
      </p:ext>
    </p:extLst>
  </p:cSld>
  <p:clrMapOvr>
    <a:masterClrMapping/>
  </p:clrMapOvr>
  <p:transition xmlns:p14="http://schemas.microsoft.com/office/powerpoint/2010/main"/>
</p:sldLayout>
</file>

<file path=ppt/slideLayouts/slideLayout1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9848454"/>
      </p:ext>
    </p:extLst>
  </p:cSld>
  <p:clrMapOvr>
    <a:masterClrMapping/>
  </p:clrMapOvr>
</p:sldLayout>
</file>

<file path=ppt/slideLayouts/slideLayout1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4179489"/>
      </p:ext>
    </p:extLst>
  </p:cSld>
  <p:clrMapOvr>
    <a:masterClrMapping/>
  </p:clrMapOvr>
</p:sldLayout>
</file>

<file path=ppt/slideLayouts/slideLayout1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4652372"/>
      </p:ext>
    </p:extLst>
  </p:cSld>
  <p:clrMapOvr>
    <a:masterClrMapping/>
  </p:clrMapOvr>
</p:sldLayout>
</file>

<file path=ppt/slideLayouts/slideLayout1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2891896"/>
      </p:ext>
    </p:extLst>
  </p:cSld>
  <p:clrMapOvr>
    <a:masterClrMapping/>
  </p:clrMapOvr>
</p:sldLayout>
</file>

<file path=ppt/slideLayouts/slideLayout1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4405570"/>
      </p:ext>
    </p:extLst>
  </p:cSld>
  <p:clrMapOvr>
    <a:masterClrMapping/>
  </p:clrMapOvr>
</p:sldLayout>
</file>

<file path=ppt/slideLayouts/slideLayout1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36458"/>
      </p:ext>
    </p:extLst>
  </p:cSld>
  <p:clrMapOvr>
    <a:masterClrMapping/>
  </p:clrMapOvr>
</p:sldLayout>
</file>

<file path=ppt/slideLayouts/slideLayout1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2656484"/>
      </p:ext>
    </p:extLst>
  </p:cSld>
  <p:clrMapOvr>
    <a:masterClrMapping/>
  </p:clrMapOvr>
</p:sldLayout>
</file>

<file path=ppt/slideLayouts/slideLayout1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6229629"/>
      </p:ext>
    </p:extLst>
  </p:cSld>
  <p:clrMapOvr>
    <a:masterClrMapping/>
  </p:clrMapOvr>
</p:sldLayout>
</file>

<file path=ppt/slideLayouts/slideLayout16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5425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50654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5317963"/>
      </p:ext>
    </p:extLst>
  </p:cSld>
  <p:clrMapOvr>
    <a:masterClrMapping/>
  </p:clrMapOvr>
  <p:transition xmlns:p14="http://schemas.microsoft.com/office/powerpoint/2010/main"/>
</p:sldLayout>
</file>

<file path=ppt/slideLayouts/slideLayout1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706598"/>
      </p:ext>
    </p:extLst>
  </p:cSld>
  <p:clrMapOvr>
    <a:masterClrMapping/>
  </p:clrMapOvr>
  <p:transition xmlns:p14="http://schemas.microsoft.com/office/powerpoint/2010/main"/>
</p:sldLayout>
</file>

<file path=ppt/slideLayouts/slideLayout1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4574290"/>
      </p:ext>
    </p:extLst>
  </p:cSld>
  <p:clrMapOvr>
    <a:masterClrMapping/>
  </p:clrMapOvr>
  <p:transition xmlns:p14="http://schemas.microsoft.com/office/powerpoint/2010/main"/>
</p:sldLayout>
</file>

<file path=ppt/slideLayouts/slideLayout1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4588619"/>
      </p:ext>
    </p:extLst>
  </p:cSld>
  <p:clrMapOvr>
    <a:masterClrMapping/>
  </p:clrMapOvr>
  <p:transition xmlns:p14="http://schemas.microsoft.com/office/powerpoint/2010/main"/>
</p:sldLayout>
</file>

<file path=ppt/slideLayouts/slideLayout1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0171227"/>
      </p:ext>
    </p:extLst>
  </p:cSld>
  <p:clrMapOvr>
    <a:masterClrMapping/>
  </p:clrMapOvr>
  <p:transition xmlns:p14="http://schemas.microsoft.com/office/powerpoint/2010/main"/>
</p:sldLayout>
</file>

<file path=ppt/slideLayouts/slideLayout1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4696856"/>
      </p:ext>
    </p:extLst>
  </p:cSld>
  <p:clrMapOvr>
    <a:masterClrMapping/>
  </p:clrMapOvr>
  <p:transition xmlns:p14="http://schemas.microsoft.com/office/powerpoint/2010/main"/>
</p:sldLayout>
</file>

<file path=ppt/slideLayouts/slideLayout1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8895656"/>
      </p:ext>
    </p:extLst>
  </p:cSld>
  <p:clrMapOvr>
    <a:masterClrMapping/>
  </p:clrMapOvr>
  <p:transition xmlns:p14="http://schemas.microsoft.com/office/powerpoint/2010/main"/>
</p:sldLayout>
</file>

<file path=ppt/slideLayouts/slideLayout1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6958333"/>
      </p:ext>
    </p:extLst>
  </p:cSld>
  <p:clrMapOvr>
    <a:masterClrMapping/>
  </p:clrMapOvr>
  <p:transition xmlns:p14="http://schemas.microsoft.com/office/powerpoint/2010/main"/>
</p:sldLayout>
</file>

<file path=ppt/slideLayouts/slideLayout1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922636"/>
      </p:ext>
    </p:extLst>
  </p:cSld>
  <p:clrMapOvr>
    <a:masterClrMapping/>
  </p:clrMapOvr>
  <p:transition xmlns:p14="http://schemas.microsoft.com/office/powerpoint/2010/main"/>
</p:sldLayout>
</file>

<file path=ppt/slideLayouts/slideLayout1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363826"/>
      </p:ext>
    </p:extLst>
  </p:cSld>
  <p:clrMapOvr>
    <a:masterClrMapping/>
  </p:clrMapOvr>
  <p:transition xmlns:p14="http://schemas.microsoft.com/office/powerpoint/2010/main"/>
</p:sldLayout>
</file>

<file path=ppt/slideLayouts/slideLayout16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pPr>
              <a:defRPr/>
            </a:pPr>
            <a:fld id="{B32FADCB-48B2-EA48-842F-00DFB3F26DD3}" type="slidenum">
              <a:rPr lang="en-US"/>
              <a:pPr>
                <a:defRPr/>
              </a:pPr>
              <a:t>‹#›</a:t>
            </a:fld>
            <a:endParaRPr lang="en-US"/>
          </a:p>
        </p:txBody>
      </p:sp>
    </p:spTree>
    <p:extLst>
      <p:ext uri="{BB962C8B-B14F-4D97-AF65-F5344CB8AC3E}">
        <p14:creationId xmlns:p14="http://schemas.microsoft.com/office/powerpoint/2010/main" val="87763857"/>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406183"/>
      </p:ext>
    </p:extLst>
  </p:cSld>
  <p:clrMapOvr>
    <a:masterClrMapping/>
  </p:clrMapOvr>
  <p:transition xmlns:p14="http://schemas.microsoft.com/office/powerpoint/2010/main"/>
</p:sldLayout>
</file>

<file path=ppt/slideLayouts/slideLayout1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C5B7879-3FBA-B54E-968A-FC666650947C}" type="slidenum">
              <a:rPr lang="en-US"/>
              <a:pPr>
                <a:defRPr/>
              </a:pPr>
              <a:t>‹#›</a:t>
            </a:fld>
            <a:endParaRPr lang="en-US"/>
          </a:p>
        </p:txBody>
      </p:sp>
    </p:spTree>
    <p:extLst>
      <p:ext uri="{BB962C8B-B14F-4D97-AF65-F5344CB8AC3E}">
        <p14:creationId xmlns:p14="http://schemas.microsoft.com/office/powerpoint/2010/main" val="2899129481"/>
      </p:ext>
    </p:extLst>
  </p:cSld>
  <p:clrMapOvr>
    <a:masterClrMapping/>
  </p:clrMapOvr>
  <p:transition xmlns:p14="http://schemas.microsoft.com/office/powerpoint/2010/main"/>
</p:sldLayout>
</file>

<file path=ppt/slideLayouts/slideLayout1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81DEA502-C52A-234B-A385-176FDBE489C0}" type="slidenum">
              <a:rPr lang="en-US"/>
              <a:pPr>
                <a:defRPr/>
              </a:pPr>
              <a:t>‹#›</a:t>
            </a:fld>
            <a:endParaRPr lang="en-US"/>
          </a:p>
        </p:txBody>
      </p:sp>
    </p:spTree>
    <p:extLst>
      <p:ext uri="{BB962C8B-B14F-4D97-AF65-F5344CB8AC3E}">
        <p14:creationId xmlns:p14="http://schemas.microsoft.com/office/powerpoint/2010/main" val="176225030"/>
      </p:ext>
    </p:extLst>
  </p:cSld>
  <p:clrMapOvr>
    <a:masterClrMapping/>
  </p:clrMapOvr>
  <p:transition xmlns:p14="http://schemas.microsoft.com/office/powerpoint/2010/main"/>
</p:sldLayout>
</file>

<file path=ppt/slideLayouts/slideLayout1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5175F4F-A033-0F4C-9EC5-6505BC2B7B77}" type="slidenum">
              <a:rPr lang="en-US"/>
              <a:pPr>
                <a:defRPr/>
              </a:pPr>
              <a:t>‹#›</a:t>
            </a:fld>
            <a:endParaRPr lang="en-US"/>
          </a:p>
        </p:txBody>
      </p:sp>
    </p:spTree>
    <p:extLst>
      <p:ext uri="{BB962C8B-B14F-4D97-AF65-F5344CB8AC3E}">
        <p14:creationId xmlns:p14="http://schemas.microsoft.com/office/powerpoint/2010/main" val="3802901215"/>
      </p:ext>
    </p:extLst>
  </p:cSld>
  <p:clrMapOvr>
    <a:masterClrMapping/>
  </p:clrMapOvr>
  <p:transition xmlns:p14="http://schemas.microsoft.com/office/powerpoint/2010/main"/>
</p:sldLayout>
</file>

<file path=ppt/slideLayouts/slideLayout1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9276FF62-1895-FF4A-A6F6-800069378C19}" type="slidenum">
              <a:rPr lang="en-US"/>
              <a:pPr>
                <a:defRPr/>
              </a:pPr>
              <a:t>‹#›</a:t>
            </a:fld>
            <a:endParaRPr lang="en-US"/>
          </a:p>
        </p:txBody>
      </p:sp>
    </p:spTree>
    <p:extLst>
      <p:ext uri="{BB962C8B-B14F-4D97-AF65-F5344CB8AC3E}">
        <p14:creationId xmlns:p14="http://schemas.microsoft.com/office/powerpoint/2010/main" val="933001874"/>
      </p:ext>
    </p:extLst>
  </p:cSld>
  <p:clrMapOvr>
    <a:masterClrMapping/>
  </p:clrMapOvr>
  <p:transition xmlns:p14="http://schemas.microsoft.com/office/powerpoint/2010/main"/>
</p:sldLayout>
</file>

<file path=ppt/slideLayouts/slideLayout1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33EAC695-E190-B34F-BEE3-61EF86E36CCB}" type="slidenum">
              <a:rPr lang="en-US"/>
              <a:pPr>
                <a:defRPr/>
              </a:pPr>
              <a:t>‹#›</a:t>
            </a:fld>
            <a:endParaRPr lang="en-US"/>
          </a:p>
        </p:txBody>
      </p:sp>
    </p:spTree>
    <p:extLst>
      <p:ext uri="{BB962C8B-B14F-4D97-AF65-F5344CB8AC3E}">
        <p14:creationId xmlns:p14="http://schemas.microsoft.com/office/powerpoint/2010/main" val="690589397"/>
      </p:ext>
    </p:extLst>
  </p:cSld>
  <p:clrMapOvr>
    <a:masterClrMapping/>
  </p:clrMapOvr>
  <p:transition xmlns:p14="http://schemas.microsoft.com/office/powerpoint/2010/main"/>
</p:sldLayout>
</file>

<file path=ppt/slideLayouts/slideLayout1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4185E6B8-289B-D940-8844-711DD1502687}" type="slidenum">
              <a:rPr lang="en-US"/>
              <a:pPr>
                <a:defRPr/>
              </a:pPr>
              <a:t>‹#›</a:t>
            </a:fld>
            <a:endParaRPr lang="en-US"/>
          </a:p>
        </p:txBody>
      </p:sp>
    </p:spTree>
    <p:extLst>
      <p:ext uri="{BB962C8B-B14F-4D97-AF65-F5344CB8AC3E}">
        <p14:creationId xmlns:p14="http://schemas.microsoft.com/office/powerpoint/2010/main" val="3090742686"/>
      </p:ext>
    </p:extLst>
  </p:cSld>
  <p:clrMapOvr>
    <a:masterClrMapping/>
  </p:clrMapOvr>
  <p:transition xmlns:p14="http://schemas.microsoft.com/office/powerpoint/2010/main"/>
</p:sldLayout>
</file>

<file path=ppt/slideLayouts/slideLayout1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A7E31048-1417-DA43-8EBC-A96804AD6F00}" type="slidenum">
              <a:rPr lang="en-US"/>
              <a:pPr>
                <a:defRPr/>
              </a:pPr>
              <a:t>‹#›</a:t>
            </a:fld>
            <a:endParaRPr lang="en-US"/>
          </a:p>
        </p:txBody>
      </p:sp>
    </p:spTree>
    <p:extLst>
      <p:ext uri="{BB962C8B-B14F-4D97-AF65-F5344CB8AC3E}">
        <p14:creationId xmlns:p14="http://schemas.microsoft.com/office/powerpoint/2010/main" val="3936983643"/>
      </p:ext>
    </p:extLst>
  </p:cSld>
  <p:clrMapOvr>
    <a:masterClrMapping/>
  </p:clrMapOvr>
  <p:transition xmlns:p14="http://schemas.microsoft.com/office/powerpoint/2010/main"/>
</p:sldLayout>
</file>

<file path=ppt/slideLayouts/slideLayout1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37F9417F-2C14-6144-830B-E42ADEEC4F85}" type="slidenum">
              <a:rPr lang="en-US"/>
              <a:pPr>
                <a:defRPr/>
              </a:pPr>
              <a:t>‹#›</a:t>
            </a:fld>
            <a:endParaRPr lang="en-US"/>
          </a:p>
        </p:txBody>
      </p:sp>
    </p:spTree>
    <p:extLst>
      <p:ext uri="{BB962C8B-B14F-4D97-AF65-F5344CB8AC3E}">
        <p14:creationId xmlns:p14="http://schemas.microsoft.com/office/powerpoint/2010/main" val="2916644124"/>
      </p:ext>
    </p:extLst>
  </p:cSld>
  <p:clrMapOvr>
    <a:masterClrMapping/>
  </p:clrMapOvr>
  <p:transition xmlns:p14="http://schemas.microsoft.com/office/powerpoint/2010/main"/>
</p:sldLayout>
</file>

<file path=ppt/slideLayouts/slideLayout1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5E171BC-6E8C-F74F-B79B-7105B67BD042}" type="slidenum">
              <a:rPr lang="en-US"/>
              <a:pPr>
                <a:defRPr/>
              </a:pPr>
              <a:t>‹#›</a:t>
            </a:fld>
            <a:endParaRPr lang="en-US"/>
          </a:p>
        </p:txBody>
      </p:sp>
    </p:spTree>
    <p:extLst>
      <p:ext uri="{BB962C8B-B14F-4D97-AF65-F5344CB8AC3E}">
        <p14:creationId xmlns:p14="http://schemas.microsoft.com/office/powerpoint/2010/main" val="44153892"/>
      </p:ext>
    </p:extLst>
  </p:cSld>
  <p:clrMapOvr>
    <a:masterClrMapping/>
  </p:clrMapOvr>
  <p:transition xmlns:p14="http://schemas.microsoft.com/office/powerpoint/2010/main"/>
</p:sldLayout>
</file>

<file path=ppt/slideLayouts/slideLayout1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2FE64C83-2A46-4D4A-84F8-78075880C1B7}" type="slidenum">
              <a:rPr lang="en-US"/>
              <a:pPr>
                <a:defRPr/>
              </a:pPr>
              <a:t>‹#›</a:t>
            </a:fld>
            <a:endParaRPr lang="en-US"/>
          </a:p>
        </p:txBody>
      </p:sp>
    </p:spTree>
    <p:extLst>
      <p:ext uri="{BB962C8B-B14F-4D97-AF65-F5344CB8AC3E}">
        <p14:creationId xmlns:p14="http://schemas.microsoft.com/office/powerpoint/2010/main" val="2888997255"/>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1659816"/>
      </p:ext>
    </p:extLst>
  </p:cSld>
  <p:clrMapOvr>
    <a:masterClrMapping/>
  </p:clrMapOvr>
  <p:transition xmlns:p14="http://schemas.microsoft.com/office/powerpoint/2010/main"/>
</p:sldLayout>
</file>

<file path=ppt/slideLayouts/slideLayout16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EC1AAAFD-47E5-3243-864F-EBDDB63070B4}" type="slidenum">
              <a:rPr lang="en-US"/>
              <a:pPr>
                <a:defRPr/>
              </a:pPr>
              <a:t>‹#›</a:t>
            </a:fld>
            <a:endParaRPr lang="en-US"/>
          </a:p>
        </p:txBody>
      </p:sp>
    </p:spTree>
    <p:extLst>
      <p:ext uri="{BB962C8B-B14F-4D97-AF65-F5344CB8AC3E}">
        <p14:creationId xmlns:p14="http://schemas.microsoft.com/office/powerpoint/2010/main" val="4006869843"/>
      </p:ext>
    </p:extLst>
  </p:cSld>
  <p:clrMapOvr>
    <a:masterClrMapping/>
  </p:clrMapOvr>
  <p:transition xmlns:p14="http://schemas.microsoft.com/office/powerpoint/2010/main"/>
</p:sldLayout>
</file>

<file path=ppt/slideLayouts/slideLayout167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8600" y="1371600"/>
            <a:ext cx="8610600" cy="4876800"/>
          </a:xfrm>
        </p:spPr>
        <p:txBody>
          <a:bodyPr/>
          <a:lstStyle/>
          <a:p>
            <a:pPr lvl="0"/>
            <a:endParaRPr lang="en-US" noProof="0"/>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atin typeface="Arial" charset="0"/>
                <a:ea typeface="+mn-ea"/>
                <a:cs typeface="Arial" charset="0"/>
              </a:defRPr>
            </a:lvl1pPr>
          </a:lstStyle>
          <a:p>
            <a:pPr defTabSz="913696">
              <a:defRPr/>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latin typeface="Garamond"/>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pPr>
              <a:defRPr/>
            </a:pPr>
            <a:fld id="{3398D8DB-F6DE-7C4E-AD24-F611E08CA3EB}" type="slidenum">
              <a:rPr lang="en-US"/>
              <a:pPr>
                <a:defRPr/>
              </a:pPr>
              <a:t>‹#›</a:t>
            </a:fld>
            <a:endParaRPr lang="en-US"/>
          </a:p>
        </p:txBody>
      </p:sp>
    </p:spTree>
    <p:extLst>
      <p:ext uri="{BB962C8B-B14F-4D97-AF65-F5344CB8AC3E}">
        <p14:creationId xmlns:p14="http://schemas.microsoft.com/office/powerpoint/2010/main" val="3829787465"/>
      </p:ext>
    </p:extLst>
  </p:cSld>
  <p:clrMapOvr>
    <a:masterClrMapping/>
  </p:clrMapOvr>
  <p:transition xmlns:p14="http://schemas.microsoft.com/office/powerpoint/2010/main"/>
</p:sldLayout>
</file>

<file path=ppt/slideLayouts/slideLayout16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95034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1362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0708136"/>
      </p:ext>
    </p:extLst>
  </p:cSld>
  <p:clrMapOvr>
    <a:masterClrMapping/>
  </p:clrMapOvr>
  <p:transition xmlns:p14="http://schemas.microsoft.com/office/powerpoint/2010/main"/>
</p:sldLayout>
</file>

<file path=ppt/slideLayouts/slideLayout1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7159527"/>
      </p:ext>
    </p:extLst>
  </p:cSld>
  <p:clrMapOvr>
    <a:masterClrMapping/>
  </p:clrMapOvr>
  <p:transition xmlns:p14="http://schemas.microsoft.com/office/powerpoint/2010/main"/>
</p:sldLayout>
</file>

<file path=ppt/slideLayouts/slideLayout1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9445497"/>
      </p:ext>
    </p:extLst>
  </p:cSld>
  <p:clrMapOvr>
    <a:masterClrMapping/>
  </p:clrMapOvr>
  <p:transition xmlns:p14="http://schemas.microsoft.com/office/powerpoint/2010/main"/>
</p:sldLayout>
</file>

<file path=ppt/slideLayouts/slideLayout1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1099460"/>
      </p:ext>
    </p:extLst>
  </p:cSld>
  <p:clrMapOvr>
    <a:masterClrMapping/>
  </p:clrMapOvr>
  <p:transition xmlns:p14="http://schemas.microsoft.com/office/powerpoint/2010/main"/>
</p:sldLayout>
</file>

<file path=ppt/slideLayouts/slideLayout1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0212805"/>
      </p:ext>
    </p:extLst>
  </p:cSld>
  <p:clrMapOvr>
    <a:masterClrMapping/>
  </p:clrMapOvr>
  <p:transition xmlns:p14="http://schemas.microsoft.com/office/powerpoint/2010/main"/>
</p:sldLayout>
</file>

<file path=ppt/slideLayouts/slideLayout1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6114566"/>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662183"/>
      </p:ext>
    </p:extLst>
  </p:cSld>
  <p:clrMapOvr>
    <a:masterClrMapping/>
  </p:clrMapOvr>
  <p:transition xmlns:p14="http://schemas.microsoft.com/office/powerpoint/2010/main"/>
</p:sldLayout>
</file>

<file path=ppt/slideLayouts/slideLayout1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6632324"/>
      </p:ext>
    </p:extLst>
  </p:cSld>
  <p:clrMapOvr>
    <a:masterClrMapping/>
  </p:clrMapOvr>
  <p:transition xmlns:p14="http://schemas.microsoft.com/office/powerpoint/2010/main"/>
</p:sldLayout>
</file>

<file path=ppt/slideLayouts/slideLayout1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8092592"/>
      </p:ext>
    </p:extLst>
  </p:cSld>
  <p:clrMapOvr>
    <a:masterClrMapping/>
  </p:clrMapOvr>
  <p:transition xmlns:p14="http://schemas.microsoft.com/office/powerpoint/2010/main"/>
</p:sldLayout>
</file>

<file path=ppt/slideLayouts/slideLayout1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961028"/>
      </p:ext>
    </p:extLst>
  </p:cSld>
  <p:clrMapOvr>
    <a:masterClrMapping/>
  </p:clrMapOvr>
  <p:transition xmlns:p14="http://schemas.microsoft.com/office/powerpoint/2010/main"/>
</p:sldLayout>
</file>

<file path=ppt/slideLayouts/slideLayout16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09741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29553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7399569"/>
      </p:ext>
    </p:extLst>
  </p:cSld>
  <p:clrMapOvr>
    <a:masterClrMapping/>
  </p:clrMapOvr>
  <p:transition xmlns:p14="http://schemas.microsoft.com/office/powerpoint/2010/main"/>
</p:sldLayout>
</file>

<file path=ppt/slideLayouts/slideLayout1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923128"/>
      </p:ext>
    </p:extLst>
  </p:cSld>
  <p:clrMapOvr>
    <a:masterClrMapping/>
  </p:clrMapOvr>
  <p:transition xmlns:p14="http://schemas.microsoft.com/office/powerpoint/2010/main"/>
</p:sldLayout>
</file>

<file path=ppt/slideLayouts/slideLayout1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6609558"/>
      </p:ext>
    </p:extLst>
  </p:cSld>
  <p:clrMapOvr>
    <a:masterClrMapping/>
  </p:clrMapOvr>
  <p:transition xmlns:p14="http://schemas.microsoft.com/office/powerpoint/2010/main"/>
</p:sldLayout>
</file>

<file path=ppt/slideLayouts/slideLayout1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0365812"/>
      </p:ext>
    </p:extLst>
  </p:cSld>
  <p:clrMapOvr>
    <a:masterClrMapping/>
  </p:clrMapOvr>
  <p:transition xmlns:p14="http://schemas.microsoft.com/office/powerpoint/2010/main"/>
</p:sldLayout>
</file>

<file path=ppt/slideLayouts/slideLayout1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2322513"/>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51389"/>
      </p:ext>
    </p:extLst>
  </p:cSld>
  <p:clrMapOvr>
    <a:masterClrMapping/>
  </p:clrMapOvr>
  <p:transition xmlns:p14="http://schemas.microsoft.com/office/powerpoint/2010/main"/>
</p:sldLayout>
</file>

<file path=ppt/slideLayouts/slideLayout1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4025228"/>
      </p:ext>
    </p:extLst>
  </p:cSld>
  <p:clrMapOvr>
    <a:masterClrMapping/>
  </p:clrMapOvr>
  <p:transition xmlns:p14="http://schemas.microsoft.com/office/powerpoint/2010/main"/>
</p:sldLayout>
</file>

<file path=ppt/slideLayouts/slideLayout1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9228907"/>
      </p:ext>
    </p:extLst>
  </p:cSld>
  <p:clrMapOvr>
    <a:masterClrMapping/>
  </p:clrMapOvr>
  <p:transition xmlns:p14="http://schemas.microsoft.com/office/powerpoint/2010/main"/>
</p:sldLayout>
</file>

<file path=ppt/slideLayouts/slideLayout1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376623"/>
      </p:ext>
    </p:extLst>
  </p:cSld>
  <p:clrMapOvr>
    <a:masterClrMapping/>
  </p:clrMapOvr>
  <p:transition xmlns:p14="http://schemas.microsoft.com/office/powerpoint/2010/main"/>
</p:sldLayout>
</file>

<file path=ppt/slideLayouts/slideLayout1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3065742"/>
      </p:ext>
    </p:extLst>
  </p:cSld>
  <p:clrMapOvr>
    <a:masterClrMapping/>
  </p:clrMapOvr>
  <p:transition xmlns:p14="http://schemas.microsoft.com/office/powerpoint/2010/main"/>
</p:sldLayout>
</file>

<file path=ppt/slideLayouts/slideLayout16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xmlns:p14="http://schemas.microsoft.com/office/powerpoint/2010/main"/>
</p:sldLayout>
</file>

<file path=ppt/slideLayouts/slideLayout1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xmlns:p14="http://schemas.microsoft.com/office/powerpoint/2010/main"/>
</p:sldLayout>
</file>

<file path=ppt/slideLayouts/slideLayout1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xmlns:p14="http://schemas.microsoft.com/office/powerpoint/2010/main"/>
</p:sldLayout>
</file>

<file path=ppt/slideLayouts/slideLayout1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187434387"/>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xmlns:p14="http://schemas.microsoft.com/office/powerpoint/2010/main"/>
</p:sldLayout>
</file>

<file path=ppt/slideLayouts/slideLayout1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xmlns:p14="http://schemas.microsoft.com/office/powerpoint/2010/main"/>
</p:sldLayout>
</file>

<file path=ppt/slideLayouts/slideLayout1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xmlns:p14="http://schemas.microsoft.com/office/powerpoint/2010/main"/>
</p:sldLayout>
</file>

<file path=ppt/slideLayouts/slideLayout1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xmlns:p14="http://schemas.microsoft.com/office/powerpoint/2010/main"/>
</p:sldLayout>
</file>

<file path=ppt/slideLayouts/slideLayout1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xmlns:p14="http://schemas.microsoft.com/office/powerpoint/2010/main"/>
</p:sldLayout>
</file>

<file path=ppt/slideLayouts/slideLayout1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xmlns:p14="http://schemas.microsoft.com/office/powerpoint/2010/main"/>
</p:sldLayout>
</file>

<file path=ppt/slideLayouts/slideLayout17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0043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47268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2817272"/>
      </p:ext>
    </p:extLst>
  </p:cSld>
  <p:clrMapOvr>
    <a:masterClrMapping/>
  </p:clrMapOvr>
  <p:transition xmlns:p14="http://schemas.microsoft.com/office/powerpoint/2010/main"/>
</p:sldLayout>
</file>

<file path=ppt/slideLayouts/slideLayout17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7834389"/>
      </p:ext>
    </p:extLst>
  </p:cSld>
  <p:clrMapOvr>
    <a:masterClrMapping/>
  </p:clrMapOvr>
  <p:transition xmlns:p14="http://schemas.microsoft.com/office/powerpoint/2010/main"/>
</p:sldLayout>
</file>

<file path=ppt/slideLayouts/slideLayout17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6070952"/>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xmlns:p14="http://schemas.microsoft.com/office/powerpoint/2010/main"/>
</p:sldLayout>
</file>

<file path=ppt/slideLayouts/slideLayout17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2408667"/>
      </p:ext>
    </p:extLst>
  </p:cSld>
  <p:clrMapOvr>
    <a:masterClrMapping/>
  </p:clrMapOvr>
  <p:transition xmlns:p14="http://schemas.microsoft.com/office/powerpoint/2010/main"/>
</p:sldLayout>
</file>

<file path=ppt/slideLayouts/slideLayout17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4512380"/>
      </p:ext>
    </p:extLst>
  </p:cSld>
  <p:clrMapOvr>
    <a:masterClrMapping/>
  </p:clrMapOvr>
  <p:transition xmlns:p14="http://schemas.microsoft.com/office/powerpoint/2010/main"/>
</p:sldLayout>
</file>

<file path=ppt/slideLayouts/slideLayout17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9165313"/>
      </p:ext>
    </p:extLst>
  </p:cSld>
  <p:clrMapOvr>
    <a:masterClrMapping/>
  </p:clrMapOvr>
  <p:transition xmlns:p14="http://schemas.microsoft.com/office/powerpoint/2010/main"/>
</p:sldLayout>
</file>

<file path=ppt/slideLayouts/slideLayout17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5127957"/>
      </p:ext>
    </p:extLst>
  </p:cSld>
  <p:clrMapOvr>
    <a:masterClrMapping/>
  </p:clrMapOvr>
  <p:transition xmlns:p14="http://schemas.microsoft.com/office/powerpoint/2010/main"/>
</p:sldLayout>
</file>

<file path=ppt/slideLayouts/slideLayout17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5595338"/>
      </p:ext>
    </p:extLst>
  </p:cSld>
  <p:clrMapOvr>
    <a:masterClrMapping/>
  </p:clrMapOvr>
  <p:transition xmlns:p14="http://schemas.microsoft.com/office/powerpoint/2010/main"/>
</p:sldLayout>
</file>

<file path=ppt/slideLayouts/slideLayout17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711943"/>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233992250"/>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920988171"/>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257856907"/>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07993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2641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7007866"/>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720055"/>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623489"/>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4005390"/>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08637058"/>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9155047"/>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9413553"/>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724105"/>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3914322"/>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9249492"/>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62787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39406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656725"/>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471075"/>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4987662"/>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66926997"/>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0766688"/>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4632561"/>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5151603"/>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342684"/>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2655830"/>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45395"/>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5793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6531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3289580"/>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85452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589707212"/>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4893161"/>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6157569"/>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8972205"/>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542191"/>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630174"/>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9946013"/>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9039703"/>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15954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396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381863"/>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0449378"/>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5044656"/>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04303"/>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64242"/>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5941473"/>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689527"/>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2530779"/>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59384"/>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136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7119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024890"/>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6026373"/>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5090810"/>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0889380"/>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0365414"/>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118010"/>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3850849"/>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37837"/>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2779224"/>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1672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83523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827745"/>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7173958"/>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3580448"/>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4017199"/>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4146712"/>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6228247"/>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752461"/>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8282844"/>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656820"/>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71968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55258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0360520"/>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9259301"/>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8758866"/>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9375224"/>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954124"/>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590667"/>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2901596"/>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313692"/>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4561422"/>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44849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88080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4862752"/>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935012"/>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0439108"/>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432550"/>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7448326"/>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134852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755936"/>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304457"/>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0556829"/>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900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7682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409920"/>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783200"/>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5750378"/>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2326443"/>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319595"/>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6990141"/>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445112"/>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1219678"/>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7048859"/>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0007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1679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3145691"/>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1945520"/>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0641360"/>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047443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8270539"/>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3326227"/>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5320534"/>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3006107"/>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9271674"/>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7418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53653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3005956"/>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6521440"/>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9031632"/>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4469086"/>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1184216"/>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9215989"/>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4064310"/>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9834498"/>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6118053"/>
      </p:ext>
    </p:extLst>
  </p:cSld>
  <p:clrMapOvr>
    <a:masterClrMapping/>
  </p:clrMapOvr>
  <p:transition xmlns:p14="http://schemas.microsoft.com/office/powerpoint/2010/main"/>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92883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28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662595"/>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473341"/>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366800"/>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5138417"/>
      </p:ext>
    </p:extLst>
  </p:cSld>
  <p:clrMapOvr>
    <a:masterClrMapping/>
  </p:clrMapOvr>
  <p:transition xmlns:p14="http://schemas.microsoft.com/office/powerpoint/2010/main"/>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3384149"/>
      </p:ext>
    </p:extLst>
  </p:cSld>
  <p:clrMapOvr>
    <a:masterClrMapping/>
  </p:clrMapOvr>
  <p:transition xmlns:p14="http://schemas.microsoft.com/office/powerpoint/2010/main"/>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254685"/>
      </p:ext>
    </p:extLst>
  </p:cSld>
  <p:clrMapOvr>
    <a:masterClrMapping/>
  </p:clrMapOvr>
  <p:transition xmlns:p14="http://schemas.microsoft.com/office/powerpoint/2010/main"/>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7964458"/>
      </p:ext>
    </p:extLst>
  </p:cSld>
  <p:clrMapOvr>
    <a:masterClrMapping/>
  </p:clrMapOvr>
  <p:transition xmlns:p14="http://schemas.microsoft.com/office/powerpoint/2010/mai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3176073"/>
      </p:ext>
    </p:extLst>
  </p:cSld>
  <p:clrMapOvr>
    <a:masterClrMapping/>
  </p:clrMapOvr>
  <p:transition xmlns:p14="http://schemas.microsoft.com/office/powerpoint/2010/mai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7990264"/>
      </p:ext>
    </p:extLst>
  </p:cSld>
  <p:clrMapOvr>
    <a:masterClrMapping/>
  </p:clrMapOvr>
  <p:transition xmlns:p14="http://schemas.microsoft.com/office/powerpoint/2010/main"/>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7667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21971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140428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882226"/>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4977633"/>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2770502"/>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5009673"/>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783394"/>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6977292"/>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663532"/>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091402"/>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14601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73265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3570630"/>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8800305"/>
      </p:ext>
    </p:extLst>
  </p:cSld>
  <p:clrMapOvr>
    <a:masterClrMapping/>
  </p:clrMapOvr>
  <p:transition xmlns:p14="http://schemas.microsoft.com/office/powerpoint/2010/main"/>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1721681"/>
      </p:ext>
    </p:extLst>
  </p:cSld>
  <p:clrMapOvr>
    <a:masterClrMapping/>
  </p:clrMapOvr>
  <p:transition xmlns:p14="http://schemas.microsoft.com/office/powerpoint/2010/mai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9220597"/>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3913127"/>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1001247"/>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3425535"/>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3676543"/>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1970742"/>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5120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68118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465408"/>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0096661"/>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3540534"/>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7491957"/>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4223989"/>
      </p:ext>
    </p:extLst>
  </p:cSld>
  <p:clrMapOvr>
    <a:masterClrMapping/>
  </p:clrMapOvr>
  <p:transition xmlns:p14="http://schemas.microsoft.com/office/powerpoint/2010/main"/>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5965795"/>
      </p:ext>
    </p:extLst>
  </p:cSld>
  <p:clrMapOvr>
    <a:masterClrMapping/>
  </p:clrMapOvr>
  <p:transition xmlns:p14="http://schemas.microsoft.com/office/powerpoint/2010/main"/>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4428909"/>
      </p:ext>
    </p:extLst>
  </p:cSld>
  <p:clrMapOvr>
    <a:masterClrMapping/>
  </p:clrMapOvr>
  <p:transition xmlns:p14="http://schemas.microsoft.com/office/powerpoint/2010/mai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9237865"/>
      </p:ext>
    </p:extLst>
  </p:cSld>
  <p:clrMapOvr>
    <a:masterClrMapping/>
  </p:clrMapOvr>
  <p:transition xmlns:p14="http://schemas.microsoft.com/office/powerpoint/2010/mai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7619053"/>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smtClean="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smtClean="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smtClean="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r>
              <a:rPr lang="en-US" altLang="en-US" dirty="0" smtClean="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r>
              <a:rPr lang="en-US" altLang="en-US" dirty="0" smtClean="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xmlns:p14="http://schemas.microsoft.com/office/powerpoint/2010/main"/>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xmlns:p14="http://schemas.microsoft.com/office/powerpoint/2010/main"/>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xmlns:p14="http://schemas.microsoft.com/office/powerpoint/2010/main"/>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xmlns:p14="http://schemas.microsoft.com/office/powerpoint/2010/mai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xmlns:p14="http://schemas.microsoft.com/office/powerpoint/2010/main"/>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xmlns:p14="http://schemas.microsoft.com/office/powerpoint/2010/main"/>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xmlns:p14="http://schemas.microsoft.com/office/powerpoint/2010/main"/>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xmlns:p14="http://schemas.microsoft.com/office/powerpoint/2010/main"/>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xmlns:p14="http://schemas.microsoft.com/office/powerpoint/2010/main"/>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xmlns:p14="http://schemas.microsoft.com/office/powerpoint/2010/mai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xmlns:p14="http://schemas.microsoft.com/office/powerpoint/2010/main"/>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xmlns:p14="http://schemas.microsoft.com/office/powerpoint/2010/main"/>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xmlns:p14="http://schemas.microsoft.com/office/powerpoint/2010/main"/>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xmlns:p14="http://schemas.microsoft.com/office/powerpoint/2010/mai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xmlns:p14="http://schemas.microsoft.com/office/powerpoint/2010/main"/>
</p:sldLayout>
</file>

<file path=ppt/slideLayouts/slideLayout4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xmlns:p14="http://schemas.microsoft.com/office/powerpoint/2010/main"/>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58188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17794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9244841"/>
      </p:ext>
    </p:extLst>
  </p:cSld>
  <p:clrMapOvr>
    <a:masterClrMapping/>
  </p:clrMapOvr>
  <p:transition xmlns:p14="http://schemas.microsoft.com/office/powerpoint/2010/main"/>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0558190"/>
      </p:ext>
    </p:extLst>
  </p:cSld>
  <p:clrMapOvr>
    <a:masterClrMapping/>
  </p:clrMapOvr>
  <p:transition xmlns:p14="http://schemas.microsoft.com/office/powerpoint/2010/main"/>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509637"/>
      </p:ext>
    </p:extLst>
  </p:cSld>
  <p:clrMapOvr>
    <a:masterClrMapping/>
  </p:clrMapOvr>
  <p:transition xmlns:p14="http://schemas.microsoft.com/office/powerpoint/2010/mai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16544"/>
      </p:ext>
    </p:extLst>
  </p:cSld>
  <p:clrMapOvr>
    <a:masterClrMapping/>
  </p:clrMapOvr>
  <p:transition xmlns:p14="http://schemas.microsoft.com/office/powerpoint/2010/main"/>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6619383"/>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7939724"/>
      </p:ext>
    </p:extLst>
  </p:cSld>
  <p:clrMapOvr>
    <a:masterClrMapping/>
  </p:clrMapOvr>
  <p:transition xmlns:p14="http://schemas.microsoft.com/office/powerpoint/2010/main"/>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406912"/>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636880"/>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367913"/>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12594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8114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2167478"/>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5881831"/>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202507"/>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1997070"/>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7206901"/>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7111551"/>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6716413"/>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1980742"/>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6513729"/>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xmlns:p14="http://schemas.microsoft.com/office/powerpoint/2010/main"/>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xmlns:p14="http://schemas.microsoft.com/office/powerpoint/2010/main"/>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xmlns:p14="http://schemas.microsoft.com/office/powerpoint/2010/main"/>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xmlns:p14="http://schemas.microsoft.com/office/powerpoint/2010/main"/>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xmlns:p14="http://schemas.microsoft.com/office/powerpoint/2010/main"/>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xmlns:p14="http://schemas.microsoft.com/office/powerpoint/2010/mai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xmlns:p14="http://schemas.microsoft.com/office/powerpoint/2010/main"/>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xmlns:p14="http://schemas.microsoft.com/office/powerpoint/2010/main"/>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23350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52517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1565105"/>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2422477"/>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1886661"/>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1763250"/>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4934542"/>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2714153"/>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043796"/>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7876729"/>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4220275"/>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84381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02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333948"/>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2457159"/>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5167184"/>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0581820"/>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7274959"/>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8534324"/>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7220314"/>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6160843"/>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007779"/>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04468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85667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3559109"/>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469854"/>
      </p:ext>
    </p:extLst>
  </p:cSld>
  <p:clrMapOvr>
    <a:masterClrMapping/>
  </p:clrMapOvr>
  <p:transition xmlns:p14="http://schemas.microsoft.com/office/powerpoint/2010/main"/>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019786"/>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289132"/>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6728748"/>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9391399"/>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7201394"/>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3078396"/>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540708"/>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65428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4061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5710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25024"/>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76373"/>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4782568"/>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8472060"/>
      </p:ext>
    </p:extLst>
  </p:cSld>
  <p:clrMapOvr>
    <a:masterClrMapping/>
  </p:clrMapOvr>
  <p:transition xmlns:p14="http://schemas.microsoft.com/office/powerpoint/2010/main"/>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0921180"/>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99858"/>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008227"/>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226856"/>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0514795"/>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3263551"/>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6"/>
          <p:cNvSpPr>
            <a:spLocks noChangeArrowheads="1"/>
          </p:cNvSpPr>
          <p:nvPr userDrawn="1"/>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5" name="Freeform 7"/>
          <p:cNvSpPr>
            <a:spLocks noChangeArrowheads="1"/>
          </p:cNvSpPr>
          <p:nvPr userDrawn="1"/>
        </p:nvSpPr>
        <p:spPr bwMode="auto">
          <a:xfrm flipH="1" flipV="1">
            <a:off x="439738" y="2030413"/>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2" name="Title 1"/>
          <p:cNvSpPr>
            <a:spLocks noGrp="1"/>
          </p:cNvSpPr>
          <p:nvPr>
            <p:ph type="ctrTitle"/>
          </p:nvPr>
        </p:nvSpPr>
        <p:spPr>
          <a:xfrm>
            <a:off x="685800" y="1303337"/>
            <a:ext cx="7772400" cy="1470025"/>
          </a:xfrm>
        </p:spPr>
        <p:txBody>
          <a:bodyPr/>
          <a:lstStyle>
            <a:lvl1pPr>
              <a:defRPr>
                <a:solidFill>
                  <a:srgbClr val="008000"/>
                </a:solidFill>
                <a:latin typeface="Times"/>
                <a:cs typeface="Time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410017"/>
            <a:ext cx="6400800" cy="2228783"/>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4325BA5A-0C7E-0E47-AAD1-834DC09CEE71}" type="datetime1">
              <a:rPr lang="en-US">
                <a:solidFill>
                  <a:prstClr val="black">
                    <a:tint val="75000"/>
                  </a:prstClr>
                </a:solidFill>
                <a:latin typeface="Calibri"/>
              </a:rPr>
              <a:pPr>
                <a:defRPr/>
              </a:pPr>
              <a:t>10/20/15</a:t>
            </a:fld>
            <a:endParaRPr lang="en-US">
              <a:solidFill>
                <a:prstClr val="black">
                  <a:tint val="75000"/>
                </a:prstClr>
              </a:solidFill>
              <a:latin typeface="Calibri"/>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8" name="Slide Number Placeholder 5"/>
          <p:cNvSpPr>
            <a:spLocks noGrp="1"/>
          </p:cNvSpPr>
          <p:nvPr>
            <p:ph type="sldNum" sz="quarter" idx="12"/>
          </p:nvPr>
        </p:nvSpPr>
        <p:spPr/>
        <p:txBody>
          <a:bodyPr/>
          <a:lstStyle>
            <a:lvl1pPr>
              <a:defRPr/>
            </a:lvl1pPr>
          </a:lstStyle>
          <a:p>
            <a:pPr>
              <a:defRPr/>
            </a:pPr>
            <a:fld id="{EED065CC-5CB7-1643-AA5A-DAE2BF11A34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084882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300163"/>
            <a:ext cx="8229600" cy="1587"/>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lgn="l">
              <a:defRPr>
                <a:solidFill>
                  <a:srgbClr val="008000"/>
                </a:solidFill>
                <a:latin typeface="Times"/>
                <a:cs typeface="Time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17638"/>
            <a:ext cx="8229600" cy="47085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8F38B2D-C142-8E4D-BB16-E265621A6145}" type="datetime1">
              <a:rPr lang="en-US">
                <a:solidFill>
                  <a:prstClr val="black">
                    <a:tint val="75000"/>
                  </a:prstClr>
                </a:solidFill>
                <a:latin typeface="Calibri"/>
              </a:rPr>
              <a:pPr>
                <a:defRPr/>
              </a:pPr>
              <a:t>10/20/15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C939C16-5B41-F042-929B-C66C497D1AE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430971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8E3B05B-CB03-C648-BB9E-4C7442322920}" type="datetime1">
              <a:rPr lang="en-US">
                <a:solidFill>
                  <a:prstClr val="black">
                    <a:tint val="75000"/>
                  </a:prstClr>
                </a:solidFill>
                <a:latin typeface="Calibri"/>
              </a:rPr>
              <a:pPr>
                <a:defRPr/>
              </a:pPr>
              <a:t>10/20/15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9F060B9-6451-1E41-8E8F-56AD61D4849C}"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8942260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2138DA8-CF27-304E-8482-1399D4A5CA7D}" type="datetime1">
              <a:rPr lang="en-US">
                <a:solidFill>
                  <a:prstClr val="black">
                    <a:tint val="75000"/>
                  </a:prstClr>
                </a:solidFill>
                <a:latin typeface="Calibri"/>
              </a:rPr>
              <a:pPr>
                <a:defRPr/>
              </a:pPr>
              <a:t>10/20/15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53F6C15-E818-6441-A5C6-104874361467}"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2994170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78C3CFA-1326-1A49-8F6E-B193261C6978}" type="datetime1">
              <a:rPr lang="en-US">
                <a:solidFill>
                  <a:prstClr val="black">
                    <a:tint val="75000"/>
                  </a:prstClr>
                </a:solidFill>
                <a:latin typeface="Calibri"/>
              </a:rPr>
              <a:pPr>
                <a:defRPr/>
              </a:pPr>
              <a:t>10/20/15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451019FE-EFC2-8A4B-888F-BF3C8C82B2F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5496829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CF64C0E-82B9-ED47-BA46-8629A4D5FB01}" type="datetime1">
              <a:rPr lang="en-US">
                <a:solidFill>
                  <a:prstClr val="black">
                    <a:tint val="75000"/>
                  </a:prstClr>
                </a:solidFill>
                <a:latin typeface="Calibri"/>
              </a:rPr>
              <a:pPr>
                <a:defRPr/>
              </a:pPr>
              <a:t>10/20/15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2B5EEBF2-AC42-FE4E-A86B-4688B4B613F9}"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7470014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EF05CF-1B34-134E-AE7C-A15FAEDBB725}" type="datetime1">
              <a:rPr lang="en-US">
                <a:solidFill>
                  <a:prstClr val="black">
                    <a:tint val="75000"/>
                  </a:prstClr>
                </a:solidFill>
                <a:latin typeface="Calibri"/>
              </a:rPr>
              <a:pPr>
                <a:defRPr/>
              </a:pPr>
              <a:t>10/20/15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CEEE6B6E-057C-AD41-8B5B-C9D2BFE96164}"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8233275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FB67CE8-EBA1-0F45-A85A-ECC21B891591}" type="datetime1">
              <a:rPr lang="en-US">
                <a:solidFill>
                  <a:prstClr val="black">
                    <a:tint val="75000"/>
                  </a:prstClr>
                </a:solidFill>
                <a:latin typeface="Calibri"/>
              </a:rPr>
              <a:pPr>
                <a:defRPr/>
              </a:pPr>
              <a:t>10/20/15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1942CE9-9032-A644-9D70-9ED653CFEA78}"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7168977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65225F-0256-2E4A-A293-0ED9A2EED1FA}" type="datetime1">
              <a:rPr lang="en-US">
                <a:solidFill>
                  <a:prstClr val="black">
                    <a:tint val="75000"/>
                  </a:prstClr>
                </a:solidFill>
                <a:latin typeface="Calibri"/>
              </a:rPr>
              <a:pPr>
                <a:defRPr/>
              </a:pPr>
              <a:t>10/20/15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F0A3978-025E-4D4E-AEA2-D46532F764D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6474746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B6ED78-0DC9-8942-B96C-695E7CB163A6}" type="datetime1">
              <a:rPr lang="en-US">
                <a:solidFill>
                  <a:prstClr val="black">
                    <a:tint val="75000"/>
                  </a:prstClr>
                </a:solidFill>
                <a:latin typeface="Calibri"/>
              </a:rPr>
              <a:pPr>
                <a:defRPr/>
              </a:pPr>
              <a:t>10/20/15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215FA89-537B-E34B-8F83-419EAC19CA41}"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925652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947107"/>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0F659A-3D86-754F-BBC3-811CD5A704DC}" type="datetime1">
              <a:rPr lang="en-US">
                <a:solidFill>
                  <a:prstClr val="black">
                    <a:tint val="75000"/>
                  </a:prstClr>
                </a:solidFill>
                <a:latin typeface="Calibri"/>
              </a:rPr>
              <a:pPr>
                <a:defRPr/>
              </a:pPr>
              <a:t>10/20/15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D669826-498D-0D4E-B6FD-7530EF0F8133}"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8067694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99114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947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1128688"/>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5215083"/>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587990"/>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4200800"/>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5943290"/>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0157497"/>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858260"/>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959159"/>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087346"/>
      </p:ext>
    </p:extLst>
  </p:cSld>
  <p:clrMapOvr>
    <a:masterClrMapping/>
  </p:clrMapOvr>
  <p:transition xmlns:p14="http://schemas.microsoft.com/office/powerpoint/2010/mai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34543"/>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62346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830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8039854"/>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2007432"/>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4254174"/>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7530106"/>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4357761"/>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354088"/>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7835762"/>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9682434"/>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006548"/>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1400364"/>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24784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2773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503669"/>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7302775"/>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2827722"/>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6346332"/>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1266495"/>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093410"/>
      </p:ext>
    </p:extLst>
  </p:cSld>
  <p:clrMapOvr>
    <a:masterClrMapping/>
  </p:clrMapOvr>
  <p:transition xmlns:p14="http://schemas.microsoft.com/office/powerpoint/2010/mai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4973260"/>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2706717"/>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734264"/>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577286"/>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xmlns:p14="http://schemas.microsoft.com/office/powerpoint/2010/mai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xmlns:p14="http://schemas.microsoft.com/office/powerpoint/2010/mai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3628895"/>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2508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70176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8382936"/>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2631"/>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669643"/>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862991"/>
      </p:ext>
    </p:extLst>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921898"/>
      </p:ext>
    </p:extLst>
  </p:cSld>
  <p:clrMapOvr>
    <a:masterClrMapping/>
  </p:clrMapOvr>
  <p:transition xmlns:p14="http://schemas.microsoft.com/office/powerpoint/2010/mai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652695"/>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0659132"/>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6928573"/>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2660051"/>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5730656"/>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01667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974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9393553"/>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276035"/>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6506283"/>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3588073"/>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8557592"/>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2334329"/>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6861221"/>
      </p:ext>
    </p:extLst>
  </p:cSld>
  <p:clrMapOvr>
    <a:masterClrMapping/>
  </p:clrMapOvr>
  <p:transition xmlns:p14="http://schemas.microsoft.com/office/powerpoint/2010/mai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553533"/>
      </p:ext>
    </p:extLst>
  </p:cSld>
  <p:clrMapOvr>
    <a:masterClrMapping/>
  </p:clrMapOvr>
  <p:transition xmlns:p14="http://schemas.microsoft.com/office/powerpoint/2010/mai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6840557"/>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45502"/>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80111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505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7250420"/>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4327071"/>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3446693"/>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3893774"/>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7505740"/>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67623"/>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9077100"/>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2330991"/>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7080419"/>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5493782"/>
      </p:ext>
    </p:extLst>
  </p:cSld>
  <p:clrMapOvr>
    <a:masterClrMapping/>
  </p:clrMapOvr>
  <p:transition xmlns:p14="http://schemas.microsoft.com/office/powerpoint/2010/main"/>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35724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9281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5258642"/>
      </p:ext>
    </p:extLst>
  </p:cSld>
  <p:clrMapOvr>
    <a:masterClrMapping/>
  </p:clrMapOvr>
  <p:transition xmlns:p14="http://schemas.microsoft.com/office/powerpoint/2010/mai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600375"/>
      </p:ext>
    </p:extLst>
  </p:cSld>
  <p:clrMapOvr>
    <a:masterClrMapping/>
  </p:clrMapOvr>
  <p:transition xmlns:p14="http://schemas.microsoft.com/office/powerpoint/2010/mai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7107474"/>
      </p:ext>
    </p:extLst>
  </p:cSld>
  <p:clrMapOvr>
    <a:masterClrMapping/>
  </p:clrMapOvr>
  <p:transition xmlns:p14="http://schemas.microsoft.com/office/powerpoint/2010/mai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1255856"/>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8437986"/>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2828417"/>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2128632"/>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765297"/>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450194"/>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xmlns:p14="http://schemas.microsoft.com/office/powerpoint/2010/mai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xmlns:p14="http://schemas.microsoft.com/office/powerpoint/2010/main"/>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xmlns:p14="http://schemas.microsoft.com/office/powerpoint/2010/main"/>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xmlns:p14="http://schemas.microsoft.com/office/powerpoint/2010/main"/>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8949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0916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8410111"/>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2834464"/>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708114"/>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249189"/>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0546668"/>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1033814"/>
      </p:ext>
    </p:extLst>
  </p:cSld>
  <p:clrMapOvr>
    <a:masterClrMapping/>
  </p:clrMapOvr>
  <p:transition xmlns:p14="http://schemas.microsoft.com/office/powerpoint/2010/main"/>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4430809"/>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6493290"/>
      </p:ext>
    </p:extLst>
  </p:cSld>
  <p:clrMapOvr>
    <a:masterClrMapping/>
  </p:clrMapOvr>
  <p:transition xmlns:p14="http://schemas.microsoft.com/office/powerpoint/2010/mai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0168260"/>
      </p:ext>
    </p:extLst>
  </p:cSld>
  <p:clrMapOvr>
    <a:masterClrMapping/>
  </p:clrMapOvr>
  <p:transition xmlns:p14="http://schemas.microsoft.com/office/powerpoint/2010/main"/>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3207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97819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5628065"/>
      </p:ext>
    </p:extLst>
  </p:cSld>
  <p:clrMapOvr>
    <a:masterClrMapping/>
  </p:clrMapOvr>
  <p:transition xmlns:p14="http://schemas.microsoft.com/office/powerpoint/2010/mai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5865501"/>
      </p:ext>
    </p:extLst>
  </p:cSld>
  <p:clrMapOvr>
    <a:masterClrMapping/>
  </p:clrMapOvr>
  <p:transition xmlns:p14="http://schemas.microsoft.com/office/powerpoint/2010/mai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7286822"/>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4500457"/>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7011960"/>
      </p:ext>
    </p:extLst>
  </p:cSld>
  <p:clrMapOvr>
    <a:masterClrMapping/>
  </p:clrMapOvr>
  <p:transition xmlns:p14="http://schemas.microsoft.com/office/powerpoint/2010/mai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6442572"/>
      </p:ext>
    </p:extLst>
  </p:cSld>
  <p:clrMapOvr>
    <a:masterClrMapping/>
  </p:clrMapOvr>
  <p:transition xmlns:p14="http://schemas.microsoft.com/office/powerpoint/2010/mai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9830030"/>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4512379"/>
      </p:ext>
    </p:extLst>
  </p:cSld>
  <p:clrMapOvr>
    <a:masterClrMapping/>
  </p:clrMapOvr>
  <p:transition xmlns:p14="http://schemas.microsoft.com/office/powerpoint/2010/mai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652218"/>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74945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96192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9246084"/>
      </p:ext>
    </p:extLst>
  </p:cSld>
  <p:clrMapOvr>
    <a:masterClrMapping/>
  </p:clrMapOvr>
  <p:transition xmlns:p14="http://schemas.microsoft.com/office/powerpoint/2010/main"/>
</p:sldLayout>
</file>

<file path=ppt/slideLayouts/slideLayout6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1330384"/>
      </p:ext>
    </p:extLst>
  </p:cSld>
  <p:clrMapOvr>
    <a:masterClrMapping/>
  </p:clrMapOvr>
  <p:transition xmlns:p14="http://schemas.microsoft.com/office/powerpoint/2010/main"/>
</p:sldLayout>
</file>

<file path=ppt/slideLayouts/slideLayout6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6235330"/>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6223103"/>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46734"/>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2660989"/>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7280169"/>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9703604"/>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8606148"/>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4328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91504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903574"/>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1563886"/>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1889393"/>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9495704"/>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190793"/>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6179047"/>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5094007"/>
      </p:ext>
    </p:extLst>
  </p:cSld>
  <p:clrMapOvr>
    <a:masterClrMapping/>
  </p:clrMapOvr>
  <p:transition xmlns:p14="http://schemas.microsoft.com/office/powerpoint/2010/main"/>
</p:sldLayout>
</file>

<file path=ppt/slideLayouts/slideLayout6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711934"/>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8341461"/>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97954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48672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1008780"/>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xmlns:p14="http://schemas.microsoft.com/office/powerpoint/2010/main"/>
</p:sldLayout>
</file>

<file path=ppt/slideLayouts/slideLayout6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3742485"/>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2305932"/>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2504489"/>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1106535"/>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5889977"/>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3155394"/>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5894233"/>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6589795"/>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0869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14119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98703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2419307"/>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020250"/>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4382828"/>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1955737"/>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4137128"/>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1012238"/>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80750"/>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583916"/>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0963376"/>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73755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67112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1061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3555921"/>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854419"/>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1280698"/>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2231720"/>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775128"/>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518483"/>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4060742"/>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966064"/>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3571540"/>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064597"/>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xmlns:p14="http://schemas.microsoft.com/office/powerpoint/2010/main"/>
</p:sldLayout>
</file>

<file path=ppt/slideLayouts/slideLayout7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xmlns:p14="http://schemas.microsoft.com/office/powerpoint/2010/main"/>
</p:sldLayout>
</file>

<file path=ppt/slideLayouts/slideLayout7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xmlns:p14="http://schemas.microsoft.com/office/powerpoint/2010/main"/>
</p:sldLayout>
</file>

<file path=ppt/slideLayouts/slideLayout7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xmlns:p14="http://schemas.microsoft.com/office/powerpoint/2010/main"/>
</p:sldLayout>
</file>

<file path=ppt/slideLayouts/slideLayout7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xmlns:p14="http://schemas.microsoft.com/office/powerpoint/2010/main"/>
</p:sldLayout>
</file>

<file path=ppt/slideLayouts/slideLayout7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xmlns:p14="http://schemas.microsoft.com/office/powerpoint/2010/main"/>
</p:sldLayout>
</file>

<file path=ppt/slideLayouts/slideLayout7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xmlns:p14="http://schemas.microsoft.com/office/powerpoint/2010/main"/>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994818"/>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xmlns:p14="http://schemas.microsoft.com/office/powerpoint/2010/main"/>
</p:sldLayout>
</file>

<file path=ppt/slideLayouts/slideLayout7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xmlns:p14="http://schemas.microsoft.com/office/powerpoint/2010/main"/>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72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17064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739647"/>
      </p:ext>
    </p:extLst>
  </p:cSld>
  <p:clrMapOvr>
    <a:masterClrMapping/>
  </p:clrMapOvr>
  <p:transition xmlns:p14="http://schemas.microsoft.com/office/powerpoint/2010/main"/>
</p:sldLayout>
</file>

<file path=ppt/slideLayouts/slideLayout7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3793399"/>
      </p:ext>
    </p:extLst>
  </p:cSld>
  <p:clrMapOvr>
    <a:masterClrMapping/>
  </p:clrMapOvr>
  <p:transition xmlns:p14="http://schemas.microsoft.com/office/powerpoint/2010/main"/>
</p:sldLayout>
</file>

<file path=ppt/slideLayouts/slideLayout7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9569102"/>
      </p:ext>
    </p:extLst>
  </p:cSld>
  <p:clrMapOvr>
    <a:masterClrMapping/>
  </p:clrMapOvr>
  <p:transition xmlns:p14="http://schemas.microsoft.com/office/powerpoint/2010/main"/>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5368135"/>
      </p:ext>
    </p:extLst>
  </p:cSld>
  <p:clrMapOvr>
    <a:masterClrMapping/>
  </p:clrMapOvr>
  <p:transition xmlns:p14="http://schemas.microsoft.com/office/powerpoint/2010/main"/>
</p:sldLayout>
</file>

<file path=ppt/slideLayouts/slideLayout7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3400483"/>
      </p:ext>
    </p:extLst>
  </p:cSld>
  <p:clrMapOvr>
    <a:masterClrMapping/>
  </p:clrMapOvr>
  <p:transition xmlns:p14="http://schemas.microsoft.com/office/powerpoint/2010/main"/>
</p:sldLayout>
</file>

<file path=ppt/slideLayouts/slideLayout7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2509731"/>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6571721"/>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4326601"/>
      </p:ext>
    </p:extLst>
  </p:cSld>
  <p:clrMapOvr>
    <a:masterClrMapping/>
  </p:clrMapOvr>
  <p:transition xmlns:p14="http://schemas.microsoft.com/office/powerpoint/2010/main"/>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960742"/>
      </p:ext>
    </p:extLst>
  </p:cSld>
  <p:clrMapOvr>
    <a:masterClrMapping/>
  </p:clrMapOvr>
  <p:transition xmlns:p14="http://schemas.microsoft.com/office/powerpoint/2010/main"/>
</p:sldLayout>
</file>

<file path=ppt/slideLayouts/slideLayout7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171599"/>
      </p:ext>
    </p:extLst>
  </p:cSld>
  <p:clrMapOvr>
    <a:masterClrMapping/>
  </p:clrMapOvr>
  <p:transition xmlns:p14="http://schemas.microsoft.com/office/powerpoint/2010/main"/>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3017278"/>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0009811"/>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581065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9922115"/>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3858022"/>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4595541"/>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14544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1558049"/>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2701747"/>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140910"/>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4921173"/>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2826186"/>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62256225"/>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8508501"/>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smtClean="0"/>
              <a:t>Click to edit Master text styles</a:t>
            </a:r>
          </a:p>
        </p:txBody>
      </p:sp>
    </p:spTree>
    <p:extLst>
      <p:ext uri="{BB962C8B-B14F-4D97-AF65-F5344CB8AC3E}">
        <p14:creationId xmlns:p14="http://schemas.microsoft.com/office/powerpoint/2010/main" val="3484093028"/>
      </p:ext>
    </p:extLst>
  </p:cSld>
  <p:clrMapOvr>
    <a:masterClrMapping/>
  </p:clrMapOvr>
  <p:transition xmlns:p14="http://schemas.microsoft.com/office/powerpoint/2010/main"/>
</p:sldLayout>
</file>

<file path=ppt/slideLayouts/slideLayout7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321392"/>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6024406"/>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44390152"/>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567181"/>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886775"/>
      </p:ext>
    </p:extLst>
  </p:cSld>
  <p:clrMapOvr>
    <a:masterClrMapping/>
  </p:clrMapOvr>
  <p:transition xmlns:p14="http://schemas.microsoft.com/office/powerpoint/2010/main"/>
</p:sldLayout>
</file>

<file path=ppt/slideLayouts/slideLayout7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smtClean="0"/>
              <a:t>Click to edit Master text styles</a:t>
            </a:r>
          </a:p>
        </p:txBody>
      </p:sp>
    </p:spTree>
    <p:extLst>
      <p:ext uri="{BB962C8B-B14F-4D97-AF65-F5344CB8AC3E}">
        <p14:creationId xmlns:p14="http://schemas.microsoft.com/office/powerpoint/2010/main" val="3761520455"/>
      </p:ext>
    </p:extLst>
  </p:cSld>
  <p:clrMapOvr>
    <a:masterClrMapping/>
  </p:clrMapOvr>
  <p:transition xmlns:p14="http://schemas.microsoft.com/office/powerpoint/2010/main"/>
</p:sldLayout>
</file>

<file path=ppt/slideLayouts/slideLayout7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smtClean="0"/>
              <a:t>Click to edit Master text styles</a:t>
            </a:r>
          </a:p>
        </p:txBody>
      </p:sp>
    </p:spTree>
    <p:extLst>
      <p:ext uri="{BB962C8B-B14F-4D97-AF65-F5344CB8AC3E}">
        <p14:creationId xmlns:p14="http://schemas.microsoft.com/office/powerpoint/2010/main" val="1553752767"/>
      </p:ext>
    </p:extLst>
  </p:cSld>
  <p:clrMapOvr>
    <a:masterClrMapping/>
  </p:clrMapOvr>
  <p:transition xmlns:p14="http://schemas.microsoft.com/office/powerpoint/2010/mai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6164060"/>
      </p:ext>
    </p:extLst>
  </p:cSld>
  <p:clrMapOvr>
    <a:masterClrMapping/>
  </p:clrMapOvr>
  <p:transition xmlns:p14="http://schemas.microsoft.com/office/powerpoint/2010/main"/>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8080628"/>
      </p:ext>
    </p:extLst>
  </p:cSld>
  <p:clrMapOvr>
    <a:masterClrMapping/>
  </p:clrMapOvr>
  <p:transition xmlns:p14="http://schemas.microsoft.com/office/powerpoint/2010/main"/>
</p:sldLayout>
</file>

<file path=ppt/slideLayouts/slideLayout7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67114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69592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126281"/>
      </p:ext>
    </p:extLst>
  </p:cSld>
  <p:clrMapOvr>
    <a:masterClrMapping/>
  </p:clrMapOvr>
  <p:transition xmlns:p14="http://schemas.microsoft.com/office/powerpoint/2010/main"/>
</p:sldLayout>
</file>

<file path=ppt/slideLayouts/slideLayout7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1286692"/>
      </p:ext>
    </p:extLst>
  </p:cSld>
  <p:clrMapOvr>
    <a:masterClrMapping/>
  </p:clrMapOvr>
  <p:transition xmlns:p14="http://schemas.microsoft.com/office/powerpoint/2010/main"/>
</p:sldLayout>
</file>

<file path=ppt/slideLayouts/slideLayout7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9045536"/>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9492595"/>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8580320"/>
      </p:ext>
    </p:extLst>
  </p:cSld>
  <p:clrMapOvr>
    <a:masterClrMapping/>
  </p:clrMapOvr>
  <p:transition xmlns:p14="http://schemas.microsoft.com/office/powerpoint/2010/main"/>
</p:sldLayout>
</file>

<file path=ppt/slideLayouts/slideLayout7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2584257"/>
      </p:ext>
    </p:extLst>
  </p:cSld>
  <p:clrMapOvr>
    <a:masterClrMapping/>
  </p:clrMapOvr>
  <p:transition xmlns:p14="http://schemas.microsoft.com/office/powerpoint/2010/main"/>
</p:sldLayout>
</file>

<file path=ppt/slideLayouts/slideLayout7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1355483"/>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3519570"/>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4131969"/>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5394853"/>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2563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103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7583183"/>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4220371"/>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9163671"/>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851043"/>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2586353"/>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0954078"/>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2114750"/>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899938"/>
      </p:ext>
    </p:extLst>
  </p:cSld>
  <p:clrMapOvr>
    <a:masterClrMapping/>
  </p:clrMapOvr>
  <p:transition xmlns:p14="http://schemas.microsoft.com/office/powerpoint/2010/main"/>
</p:sldLayout>
</file>

<file path=ppt/slideLayouts/slideLayout7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0561896"/>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1557047"/>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14681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15813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6845594"/>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661300"/>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8993231"/>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8354325"/>
      </p:ext>
    </p:extLst>
  </p:cSld>
  <p:clrMapOvr>
    <a:masterClrMapping/>
  </p:clrMapOvr>
  <p:transition xmlns:p14="http://schemas.microsoft.com/office/powerpoint/2010/main"/>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9235577"/>
      </p:ext>
    </p:extLst>
  </p:cSld>
  <p:clrMapOvr>
    <a:masterClrMapping/>
  </p:clrMapOvr>
  <p:transition xmlns:p14="http://schemas.microsoft.com/office/powerpoint/2010/main"/>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6386840"/>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3438118"/>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5348891"/>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310568"/>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702855"/>
      </p:ext>
    </p:extLst>
  </p:cSld>
  <p:clrMapOvr>
    <a:masterClrMapping/>
  </p:clrMapOvr>
  <p:transition xmlns:p14="http://schemas.microsoft.com/office/powerpoint/2010/main"/>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63786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2966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901423"/>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9496063"/>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7500428"/>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137589"/>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0258991"/>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9372406"/>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818539"/>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6460322"/>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0365351"/>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7979357"/>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8724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3848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8467068"/>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5833139"/>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895662"/>
      </p:ext>
    </p:extLst>
  </p:cSld>
  <p:clrMapOvr>
    <a:masterClrMapping/>
  </p:clrMapOvr>
  <p:transition xmlns:p14="http://schemas.microsoft.com/office/powerpoint/2010/main"/>
</p:sldLayout>
</file>

<file path=ppt/slideLayouts/slideLayout7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9026945"/>
      </p:ext>
    </p:extLst>
  </p:cSld>
  <p:clrMapOvr>
    <a:masterClrMapping/>
  </p:clrMapOvr>
  <p:transition xmlns:p14="http://schemas.microsoft.com/office/powerpoint/2010/main"/>
</p:sldLayout>
</file>

<file path=ppt/slideLayouts/slideLayout7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0680414"/>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4325680"/>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103577"/>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770885"/>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3697518"/>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42773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74839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5221937"/>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606860"/>
      </p:ext>
    </p:extLst>
  </p:cSld>
  <p:clrMapOvr>
    <a:masterClrMapping/>
  </p:clrMapOvr>
  <p:transition xmlns:p14="http://schemas.microsoft.com/office/powerpoint/2010/main"/>
</p:sldLayout>
</file>

<file path=ppt/slideLayouts/slideLayout8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0472049"/>
      </p:ext>
    </p:extLst>
  </p:cSld>
  <p:clrMapOvr>
    <a:masterClrMapping/>
  </p:clrMapOvr>
  <p:transition xmlns:p14="http://schemas.microsoft.com/office/powerpoint/2010/main"/>
</p:sldLayout>
</file>

<file path=ppt/slideLayouts/slideLayout8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9214462"/>
      </p:ext>
    </p:extLst>
  </p:cSld>
  <p:clrMapOvr>
    <a:masterClrMapping/>
  </p:clrMapOvr>
  <p:transition xmlns:p14="http://schemas.microsoft.com/office/powerpoint/2010/main"/>
</p:sldLayout>
</file>

<file path=ppt/slideLayouts/slideLayout8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885000"/>
      </p:ext>
    </p:extLst>
  </p:cSld>
  <p:clrMapOvr>
    <a:masterClrMapping/>
  </p:clrMapOvr>
  <p:transition xmlns:p14="http://schemas.microsoft.com/office/powerpoint/2010/main"/>
</p:sldLayout>
</file>

<file path=ppt/slideLayouts/slideLayout8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935067"/>
      </p:ext>
    </p:extLst>
  </p:cSld>
  <p:clrMapOvr>
    <a:masterClrMapping/>
  </p:clrMapOvr>
  <p:transition xmlns:p14="http://schemas.microsoft.com/office/powerpoint/2010/main"/>
</p:sldLayout>
</file>

<file path=ppt/slideLayouts/slideLayout8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4921143"/>
      </p:ext>
    </p:extLst>
  </p:cSld>
  <p:clrMapOvr>
    <a:masterClrMapping/>
  </p:clrMapOvr>
  <p:transition xmlns:p14="http://schemas.microsoft.com/office/powerpoint/2010/main"/>
</p:sldLayout>
</file>

<file path=ppt/slideLayouts/slideLayout8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3276569"/>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3814282"/>
      </p:ext>
    </p:extLst>
  </p:cSld>
  <p:clrMapOvr>
    <a:masterClrMapping/>
  </p:clrMapOvr>
  <p:transition xmlns:p14="http://schemas.microsoft.com/office/powerpoint/2010/main"/>
</p:sldLayout>
</file>

<file path=ppt/slideLayouts/slideLayout8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62512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25150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2632968"/>
      </p:ext>
    </p:extLst>
  </p:cSld>
  <p:clrMapOvr>
    <a:masterClrMapping/>
  </p:clrMapOvr>
  <p:transition xmlns:p14="http://schemas.microsoft.com/office/powerpoint/2010/main"/>
</p:sldLayout>
</file>

<file path=ppt/slideLayouts/slideLayout8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709165"/>
      </p:ext>
    </p:extLst>
  </p:cSld>
  <p:clrMapOvr>
    <a:masterClrMapping/>
  </p:clrMapOvr>
  <p:transition xmlns:p14="http://schemas.microsoft.com/office/powerpoint/2010/main"/>
</p:sldLayout>
</file>

<file path=ppt/slideLayouts/slideLayout8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0065612"/>
      </p:ext>
    </p:extLst>
  </p:cSld>
  <p:clrMapOvr>
    <a:masterClrMapping/>
  </p:clrMapOvr>
  <p:transition xmlns:p14="http://schemas.microsoft.com/office/powerpoint/2010/main"/>
</p:sldLayout>
</file>

<file path=ppt/slideLayouts/slideLayout8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051087"/>
      </p:ext>
    </p:extLst>
  </p:cSld>
  <p:clrMapOvr>
    <a:masterClrMapping/>
  </p:clrMapOvr>
  <p:transition xmlns:p14="http://schemas.microsoft.com/office/powerpoint/2010/main"/>
</p:sldLayout>
</file>

<file path=ppt/slideLayouts/slideLayout8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2151265"/>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3853677"/>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061400"/>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6756907"/>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8683336"/>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22221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61216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8558576"/>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8030161"/>
      </p:ext>
    </p:extLst>
  </p:cSld>
  <p:clrMapOvr>
    <a:masterClrMapping/>
  </p:clrMapOvr>
  <p:transition xmlns:p14="http://schemas.microsoft.com/office/powerpoint/2010/main"/>
</p:sldLayout>
</file>

<file path=ppt/slideLayouts/slideLayout8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7831540"/>
      </p:ext>
    </p:extLst>
  </p:cSld>
  <p:clrMapOvr>
    <a:masterClrMapping/>
  </p:clrMapOvr>
  <p:transition xmlns:p14="http://schemas.microsoft.com/office/powerpoint/2010/main"/>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1269919"/>
      </p:ext>
    </p:extLst>
  </p:cSld>
  <p:clrMapOvr>
    <a:masterClrMapping/>
  </p:clrMapOvr>
  <p:transition xmlns:p14="http://schemas.microsoft.com/office/powerpoint/2010/main"/>
</p:sldLayout>
</file>

<file path=ppt/slideLayouts/slideLayout8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4533091"/>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279028"/>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xmlns:p14="http://schemas.microsoft.com/office/powerpoint/2010/main"/>
</p:sldLayout>
</file>

<file path=ppt/slideLayouts/slideLayout8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6440599"/>
      </p:ext>
    </p:extLst>
  </p:cSld>
  <p:clrMapOvr>
    <a:masterClrMapping/>
  </p:clrMapOvr>
  <p:transition xmlns:p14="http://schemas.microsoft.com/office/powerpoint/2010/main"/>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6044236"/>
      </p:ext>
    </p:extLst>
  </p:cSld>
  <p:clrMapOvr>
    <a:masterClrMapping/>
  </p:clrMapOvr>
  <p:transition xmlns:p14="http://schemas.microsoft.com/office/powerpoint/2010/main"/>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6974437"/>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60428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45941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6757023"/>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1011694"/>
      </p:ext>
    </p:extLst>
  </p:cSld>
  <p:clrMapOvr>
    <a:masterClrMapping/>
  </p:clrMapOvr>
  <p:transition xmlns:p14="http://schemas.microsoft.com/office/powerpoint/2010/main"/>
</p:sldLayout>
</file>

<file path=ppt/slideLayouts/slideLayout8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9431639"/>
      </p:ext>
    </p:extLst>
  </p:cSld>
  <p:clrMapOvr>
    <a:masterClrMapping/>
  </p:clrMapOvr>
  <p:transition xmlns:p14="http://schemas.microsoft.com/office/powerpoint/2010/main"/>
</p:sldLayout>
</file>

<file path=ppt/slideLayouts/slideLayout8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50204"/>
      </p:ext>
    </p:extLst>
  </p:cSld>
  <p:clrMapOvr>
    <a:masterClrMapping/>
  </p:clrMapOvr>
  <p:transition xmlns:p14="http://schemas.microsoft.com/office/powerpoint/2010/main"/>
</p:sldLayout>
</file>

<file path=ppt/slideLayouts/slideLayout8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3270195"/>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2100308"/>
      </p:ext>
    </p:extLst>
  </p:cSld>
  <p:clrMapOvr>
    <a:masterClrMapping/>
  </p:clrMapOvr>
  <p:transition xmlns:p14="http://schemas.microsoft.com/office/powerpoint/2010/main"/>
</p:sldLayout>
</file>

<file path=ppt/slideLayouts/slideLayout8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2712118"/>
      </p:ext>
    </p:extLst>
  </p:cSld>
  <p:clrMapOvr>
    <a:masterClrMapping/>
  </p:clrMapOvr>
  <p:transition xmlns:p14="http://schemas.microsoft.com/office/powerpoint/2010/main"/>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1411333"/>
      </p:ext>
    </p:extLst>
  </p:cSld>
  <p:clrMapOvr>
    <a:masterClrMapping/>
  </p:clrMapOvr>
  <p:transition xmlns:p14="http://schemas.microsoft.com/office/powerpoint/2010/main"/>
</p:sldLayout>
</file>

<file path=ppt/slideLayouts/slideLayout8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928595"/>
      </p:ext>
    </p:extLst>
  </p:cSld>
  <p:clrMapOvr>
    <a:masterClrMapping/>
  </p:clrMapOvr>
  <p:transition xmlns:p14="http://schemas.microsoft.com/office/powerpoint/2010/main"/>
</p:sldLayout>
</file>

<file path=ppt/slideLayouts/slideLayout8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57629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96428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712797"/>
      </p:ext>
    </p:extLst>
  </p:cSld>
  <p:clrMapOvr>
    <a:masterClrMapping/>
  </p:clrMapOvr>
  <p:transition xmlns:p14="http://schemas.microsoft.com/office/powerpoint/2010/main"/>
</p:sldLayout>
</file>

<file path=ppt/slideLayouts/slideLayout8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61632"/>
      </p:ext>
    </p:extLst>
  </p:cSld>
  <p:clrMapOvr>
    <a:masterClrMapping/>
  </p:clrMapOvr>
  <p:transition xmlns:p14="http://schemas.microsoft.com/office/powerpoint/2010/main"/>
</p:sldLayout>
</file>

<file path=ppt/slideLayouts/slideLayout8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3261343"/>
      </p:ext>
    </p:extLst>
  </p:cSld>
  <p:clrMapOvr>
    <a:masterClrMapping/>
  </p:clrMapOvr>
  <p:transition xmlns:p14="http://schemas.microsoft.com/office/powerpoint/2010/main"/>
</p:sldLayout>
</file>

<file path=ppt/slideLayouts/slideLayout8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2473113"/>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xmlns:p14="http://schemas.microsoft.com/office/powerpoint/2010/main"/>
</p:sldLayout>
</file>

<file path=ppt/slideLayouts/slideLayout8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157789"/>
      </p:ext>
    </p:extLst>
  </p:cSld>
  <p:clrMapOvr>
    <a:masterClrMapping/>
  </p:clrMapOvr>
  <p:transition xmlns:p14="http://schemas.microsoft.com/office/powerpoint/2010/main"/>
</p:sldLayout>
</file>

<file path=ppt/slideLayouts/slideLayout8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4017787"/>
      </p:ext>
    </p:extLst>
  </p:cSld>
  <p:clrMapOvr>
    <a:masterClrMapping/>
  </p:clrMapOvr>
  <p:transition xmlns:p14="http://schemas.microsoft.com/office/powerpoint/2010/main"/>
</p:sldLayout>
</file>

<file path=ppt/slideLayouts/slideLayout8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4461469"/>
      </p:ext>
    </p:extLst>
  </p:cSld>
  <p:clrMapOvr>
    <a:masterClrMapping/>
  </p:clrMapOvr>
  <p:transition xmlns:p14="http://schemas.microsoft.com/office/powerpoint/2010/main"/>
</p:sldLayout>
</file>

<file path=ppt/slideLayouts/slideLayout8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260177"/>
      </p:ext>
    </p:extLst>
  </p:cSld>
  <p:clrMapOvr>
    <a:masterClrMapping/>
  </p:clrMapOvr>
  <p:transition xmlns:p14="http://schemas.microsoft.com/office/powerpoint/2010/main"/>
</p:sldLayout>
</file>

<file path=ppt/slideLayouts/slideLayout8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979899"/>
      </p:ext>
    </p:extLst>
  </p:cSld>
  <p:clrMapOvr>
    <a:masterClrMapping/>
  </p:clrMapOvr>
  <p:transition xmlns:p14="http://schemas.microsoft.com/office/powerpoint/2010/main"/>
</p:sldLayout>
</file>

<file path=ppt/slideLayouts/slideLayout8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19645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4963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2653015"/>
      </p:ext>
    </p:extLst>
  </p:cSld>
  <p:clrMapOvr>
    <a:masterClrMapping/>
  </p:clrMapOvr>
  <p:transition xmlns:p14="http://schemas.microsoft.com/office/powerpoint/2010/main"/>
</p:sldLayout>
</file>

<file path=ppt/slideLayouts/slideLayout8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184912"/>
      </p:ext>
    </p:extLst>
  </p:cSld>
  <p:clrMapOvr>
    <a:masterClrMapping/>
  </p:clrMapOvr>
  <p:transition xmlns:p14="http://schemas.microsoft.com/office/powerpoint/2010/main"/>
</p:sldLayout>
</file>

<file path=ppt/slideLayouts/slideLayout8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3312268"/>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71225"/>
      </p:ext>
    </p:extLst>
  </p:cSld>
  <p:clrMapOvr>
    <a:masterClrMapping/>
  </p:clrMapOvr>
  <p:transition xmlns:p14="http://schemas.microsoft.com/office/powerpoint/2010/main"/>
</p:sldLayout>
</file>

<file path=ppt/slideLayouts/slideLayout8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993600"/>
      </p:ext>
    </p:extLst>
  </p:cSld>
  <p:clrMapOvr>
    <a:masterClrMapping/>
  </p:clrMapOvr>
  <p:transition xmlns:p14="http://schemas.microsoft.com/office/powerpoint/2010/main"/>
</p:sldLayout>
</file>

<file path=ppt/slideLayouts/slideLayout8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1042111"/>
      </p:ext>
    </p:extLst>
  </p:cSld>
  <p:clrMapOvr>
    <a:masterClrMapping/>
  </p:clrMapOvr>
  <p:transition xmlns:p14="http://schemas.microsoft.com/office/powerpoint/2010/main"/>
</p:sldLayout>
</file>

<file path=ppt/slideLayouts/slideLayout8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2265491"/>
      </p:ext>
    </p:extLst>
  </p:cSld>
  <p:clrMapOvr>
    <a:masterClrMapping/>
  </p:clrMapOvr>
  <p:transition xmlns:p14="http://schemas.microsoft.com/office/powerpoint/2010/main"/>
</p:sldLayout>
</file>

<file path=ppt/slideLayouts/slideLayout8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3436602"/>
      </p:ext>
    </p:extLst>
  </p:cSld>
  <p:clrMapOvr>
    <a:masterClrMapping/>
  </p:clrMapOvr>
  <p:transition xmlns:p14="http://schemas.microsoft.com/office/powerpoint/2010/main"/>
</p:sldLayout>
</file>

<file path=ppt/slideLayouts/slideLayout8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1297791"/>
      </p:ext>
    </p:extLst>
  </p:cSld>
  <p:clrMapOvr>
    <a:masterClrMapping/>
  </p:clrMapOvr>
  <p:transition xmlns:p14="http://schemas.microsoft.com/office/powerpoint/2010/main"/>
</p:sldLayout>
</file>

<file path=ppt/slideLayouts/slideLayout8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92325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05580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2409547"/>
      </p:ext>
    </p:extLst>
  </p:cSld>
  <p:clrMapOvr>
    <a:masterClrMapping/>
  </p:clrMapOvr>
  <p:transition xmlns:p14="http://schemas.microsoft.com/office/powerpoint/2010/main"/>
</p:sldLayout>
</file>

<file path=ppt/slideLayouts/slideLayout8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2992603"/>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1566244"/>
      </p:ext>
    </p:extLst>
  </p:cSld>
  <p:clrMapOvr>
    <a:masterClrMapping/>
  </p:clrMapOvr>
  <p:transition xmlns:p14="http://schemas.microsoft.com/office/powerpoint/2010/main"/>
</p:sldLayout>
</file>

<file path=ppt/slideLayouts/slideLayout8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1401796"/>
      </p:ext>
    </p:extLst>
  </p:cSld>
  <p:clrMapOvr>
    <a:masterClrMapping/>
  </p:clrMapOvr>
  <p:transition xmlns:p14="http://schemas.microsoft.com/office/powerpoint/2010/main"/>
</p:sldLayout>
</file>

<file path=ppt/slideLayouts/slideLayout8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517477"/>
      </p:ext>
    </p:extLst>
  </p:cSld>
  <p:clrMapOvr>
    <a:masterClrMapping/>
  </p:clrMapOvr>
  <p:transition xmlns:p14="http://schemas.microsoft.com/office/powerpoint/2010/main"/>
</p:sldLayout>
</file>

<file path=ppt/slideLayouts/slideLayout8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7632846"/>
      </p:ext>
    </p:extLst>
  </p:cSld>
  <p:clrMapOvr>
    <a:masterClrMapping/>
  </p:clrMapOvr>
  <p:transition xmlns:p14="http://schemas.microsoft.com/office/powerpoint/2010/main"/>
</p:sldLayout>
</file>

<file path=ppt/slideLayouts/slideLayout8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0241309"/>
      </p:ext>
    </p:extLst>
  </p:cSld>
  <p:clrMapOvr>
    <a:masterClrMapping/>
  </p:clrMapOvr>
  <p:transition xmlns:p14="http://schemas.microsoft.com/office/powerpoint/2010/main"/>
</p:sldLayout>
</file>

<file path=ppt/slideLayouts/slideLayout8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1076074"/>
      </p:ext>
    </p:extLst>
  </p:cSld>
  <p:clrMapOvr>
    <a:masterClrMapping/>
  </p:clrMapOvr>
  <p:transition xmlns:p14="http://schemas.microsoft.com/office/powerpoint/2010/main"/>
</p:sldLayout>
</file>

<file path=ppt/slideLayouts/slideLayout8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5046051"/>
      </p:ext>
    </p:extLst>
  </p:cSld>
  <p:clrMapOvr>
    <a:masterClrMapping/>
  </p:clrMapOvr>
  <p:transition xmlns:p14="http://schemas.microsoft.com/office/powerpoint/2010/main"/>
</p:sldLayout>
</file>

<file path=ppt/slideLayouts/slideLayout8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8069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2920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7393613"/>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2887330"/>
      </p:ext>
    </p:extLst>
  </p:cSld>
  <p:clrMapOvr>
    <a:masterClrMapping/>
  </p:clrMapOvr>
  <p:transition xmlns:p14="http://schemas.microsoft.com/office/powerpoint/2010/main"/>
</p:sldLayout>
</file>

<file path=ppt/slideLayouts/slideLayout8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1750490"/>
      </p:ext>
    </p:extLst>
  </p:cSld>
  <p:clrMapOvr>
    <a:masterClrMapping/>
  </p:clrMapOvr>
  <p:transition xmlns:p14="http://schemas.microsoft.com/office/powerpoint/2010/main"/>
</p:sldLayout>
</file>

<file path=ppt/slideLayouts/slideLayout8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5146192"/>
      </p:ext>
    </p:extLst>
  </p:cSld>
  <p:clrMapOvr>
    <a:masterClrMapping/>
  </p:clrMapOvr>
  <p:transition xmlns:p14="http://schemas.microsoft.com/office/powerpoint/2010/main"/>
</p:sldLayout>
</file>

<file path=ppt/slideLayouts/slideLayout8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5490306"/>
      </p:ext>
    </p:extLst>
  </p:cSld>
  <p:clrMapOvr>
    <a:masterClrMapping/>
  </p:clrMapOvr>
  <p:transition xmlns:p14="http://schemas.microsoft.com/office/powerpoint/2010/main"/>
</p:sldLayout>
</file>

<file path=ppt/slideLayouts/slideLayout8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6457294"/>
      </p:ext>
    </p:extLst>
  </p:cSld>
  <p:clrMapOvr>
    <a:masterClrMapping/>
  </p:clrMapOvr>
  <p:transition xmlns:p14="http://schemas.microsoft.com/office/powerpoint/2010/main"/>
</p:sldLayout>
</file>

<file path=ppt/slideLayouts/slideLayout8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0412743"/>
      </p:ext>
    </p:extLst>
  </p:cSld>
  <p:clrMapOvr>
    <a:masterClrMapping/>
  </p:clrMapOvr>
  <p:transition xmlns:p14="http://schemas.microsoft.com/office/powerpoint/2010/main"/>
</p:sldLayout>
</file>

<file path=ppt/slideLayouts/slideLayout8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9270413"/>
      </p:ext>
    </p:extLst>
  </p:cSld>
  <p:clrMapOvr>
    <a:masterClrMapping/>
  </p:clrMapOvr>
  <p:transition xmlns:p14="http://schemas.microsoft.com/office/powerpoint/2010/main"/>
</p:sldLayout>
</file>

<file path=ppt/slideLayouts/slideLayout8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8746288"/>
      </p:ext>
    </p:extLst>
  </p:cSld>
  <p:clrMapOvr>
    <a:masterClrMapping/>
  </p:clrMapOvr>
  <p:transition xmlns:p14="http://schemas.microsoft.com/office/powerpoint/2010/main"/>
</p:sldLayout>
</file>

<file path=ppt/slideLayouts/slideLayout8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4393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75060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5798171"/>
      </p:ext>
    </p:extLst>
  </p:cSld>
  <p:clrMapOvr>
    <a:masterClrMapping/>
  </p:clrMapOvr>
  <p:transition xmlns:p14="http://schemas.microsoft.com/office/powerpoint/2010/main"/>
</p:sldLayout>
</file>

<file path=ppt/slideLayouts/slideLayout8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440282"/>
      </p:ext>
    </p:extLst>
  </p:cSld>
  <p:clrMapOvr>
    <a:masterClrMapping/>
  </p:clrMapOvr>
  <p:transition xmlns:p14="http://schemas.microsoft.com/office/powerpoint/2010/main"/>
</p:sldLayout>
</file>

<file path=ppt/slideLayouts/slideLayout8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2474034"/>
      </p:ext>
    </p:extLst>
  </p:cSld>
  <p:clrMapOvr>
    <a:masterClrMapping/>
  </p:clrMapOvr>
  <p:transition xmlns:p14="http://schemas.microsoft.com/office/powerpoint/2010/main"/>
</p:sldLayout>
</file>

<file path=ppt/slideLayouts/slideLayout8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120323"/>
      </p:ext>
    </p:extLst>
  </p:cSld>
  <p:clrMapOvr>
    <a:masterClrMapping/>
  </p:clrMapOvr>
  <p:transition xmlns:p14="http://schemas.microsoft.com/office/powerpoint/2010/main"/>
</p:sldLayout>
</file>

<file path=ppt/slideLayouts/slideLayout8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0924071"/>
      </p:ext>
    </p:extLst>
  </p:cSld>
  <p:clrMapOvr>
    <a:masterClrMapping/>
  </p:clrMapOvr>
  <p:transition xmlns:p14="http://schemas.microsoft.com/office/powerpoint/2010/main"/>
</p:sldLayout>
</file>

<file path=ppt/slideLayouts/slideLayout8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750145"/>
      </p:ext>
    </p:extLst>
  </p:cSld>
  <p:clrMapOvr>
    <a:masterClrMapping/>
  </p:clrMapOvr>
  <p:transition xmlns:p14="http://schemas.microsoft.com/office/powerpoint/2010/main"/>
</p:sldLayout>
</file>

<file path=ppt/slideLayouts/slideLayout8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880491"/>
      </p:ext>
    </p:extLst>
  </p:cSld>
  <p:clrMapOvr>
    <a:masterClrMapping/>
  </p:clrMapOvr>
  <p:transition xmlns:p14="http://schemas.microsoft.com/office/powerpoint/2010/main"/>
</p:sldLayout>
</file>

<file path=ppt/slideLayouts/slideLayout8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9885643"/>
      </p:ext>
    </p:extLst>
  </p:cSld>
  <p:clrMapOvr>
    <a:masterClrMapping/>
  </p:clrMapOvr>
  <p:transition xmlns:p14="http://schemas.microsoft.com/office/powerpoint/2010/main"/>
</p:sldLayout>
</file>

<file path=ppt/slideLayouts/slideLayout8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4266897"/>
      </p:ext>
    </p:extLst>
  </p:cSld>
  <p:clrMapOvr>
    <a:masterClrMapping/>
  </p:clrMapOvr>
  <p:transition xmlns:p14="http://schemas.microsoft.com/office/powerpoint/2010/main"/>
</p:sldLayout>
</file>

<file path=ppt/slideLayouts/slideLayout8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50184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08963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696654"/>
      </p:ext>
    </p:extLst>
  </p:cSld>
  <p:clrMapOvr>
    <a:masterClrMapping/>
  </p:clrMapOvr>
  <p:transition xmlns:p14="http://schemas.microsoft.com/office/powerpoint/2010/main"/>
</p:sldLayout>
</file>

<file path=ppt/slideLayouts/slideLayout9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55952"/>
      </p:ext>
    </p:extLst>
  </p:cSld>
  <p:clrMapOvr>
    <a:masterClrMapping/>
  </p:clrMapOvr>
  <p:transition xmlns:p14="http://schemas.microsoft.com/office/powerpoint/2010/main"/>
</p:sldLayout>
</file>

<file path=ppt/slideLayouts/slideLayout9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846306"/>
      </p:ext>
    </p:extLst>
  </p:cSld>
  <p:clrMapOvr>
    <a:masterClrMapping/>
  </p:clrMapOvr>
  <p:transition xmlns:p14="http://schemas.microsoft.com/office/powerpoint/2010/main"/>
</p:sldLayout>
</file>

<file path=ppt/slideLayouts/slideLayout9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250572"/>
      </p:ext>
    </p:extLst>
  </p:cSld>
  <p:clrMapOvr>
    <a:masterClrMapping/>
  </p:clrMapOvr>
  <p:transition xmlns:p14="http://schemas.microsoft.com/office/powerpoint/2010/main"/>
</p:sldLayout>
</file>

<file path=ppt/slideLayouts/slideLayout9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189603"/>
      </p:ext>
    </p:extLst>
  </p:cSld>
  <p:clrMapOvr>
    <a:masterClrMapping/>
  </p:clrMapOvr>
  <p:transition xmlns:p14="http://schemas.microsoft.com/office/powerpoint/2010/main"/>
</p:sldLayout>
</file>

<file path=ppt/slideLayouts/slideLayout9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6208095"/>
      </p:ext>
    </p:extLst>
  </p:cSld>
  <p:clrMapOvr>
    <a:masterClrMapping/>
  </p:clrMapOvr>
  <p:transition xmlns:p14="http://schemas.microsoft.com/office/powerpoint/2010/main"/>
</p:sldLayout>
</file>

<file path=ppt/slideLayouts/slideLayout9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205754"/>
      </p:ext>
    </p:extLst>
  </p:cSld>
  <p:clrMapOvr>
    <a:masterClrMapping/>
  </p:clrMapOvr>
  <p:transition xmlns:p14="http://schemas.microsoft.com/office/powerpoint/2010/main"/>
</p:sldLayout>
</file>

<file path=ppt/slideLayouts/slideLayout9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3795240"/>
      </p:ext>
    </p:extLst>
  </p:cSld>
  <p:clrMapOvr>
    <a:masterClrMapping/>
  </p:clrMapOvr>
  <p:transition xmlns:p14="http://schemas.microsoft.com/office/powerpoint/2010/main"/>
</p:sldLayout>
</file>

<file path=ppt/slideLayouts/slideLayout9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7952485"/>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4999452"/>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559134665"/>
      </p:ext>
    </p:extLst>
  </p:cSld>
  <p:clrMapOvr>
    <a:masterClrMapping/>
  </p:clrMapOvr>
  <p:timing>
    <p:tnLst>
      <p:par>
        <p:cTn xmlns:p14="http://schemas.microsoft.com/office/powerpoint/2010/main" id="1" dur="indefinite" restart="never" nodeType="tmRoot"/>
      </p:par>
    </p:tnLst>
  </p:timing>
</p:sldLayout>
</file>

<file path=ppt/slideLayouts/slideLayout9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836624"/>
      </p:ext>
    </p:extLst>
  </p:cSld>
  <p:clrMapOvr>
    <a:masterClrMapping/>
  </p:clrMapOvr>
  <p:timing>
    <p:tnLst>
      <p:par>
        <p:cTn xmlns:p14="http://schemas.microsoft.com/office/powerpoint/2010/main" id="1" dur="indefinite" restart="never" nodeType="tmRoot"/>
      </p:par>
    </p:tnLst>
  </p:timing>
</p:sldLayout>
</file>

<file path=ppt/slideLayouts/slideLayout9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678410"/>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2005747"/>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4236150"/>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887197"/>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5159127"/>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540176"/>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6436449"/>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54659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647485846"/>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1312612"/>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253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82355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2996219"/>
      </p:ext>
    </p:extLst>
  </p:cSld>
  <p:clrMapOvr>
    <a:masterClrMapping/>
  </p:clrMapOvr>
  <p:transition xmlns:p14="http://schemas.microsoft.com/office/powerpoint/2010/main"/>
</p:sldLayout>
</file>

<file path=ppt/slideLayouts/slideLayout9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5920649"/>
      </p:ext>
    </p:extLst>
  </p:cSld>
  <p:clrMapOvr>
    <a:masterClrMapping/>
  </p:clrMapOvr>
  <p:transition xmlns:p14="http://schemas.microsoft.com/office/powerpoint/2010/main"/>
</p:sldLayout>
</file>

<file path=ppt/slideLayouts/slideLayout9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978182"/>
      </p:ext>
    </p:extLst>
  </p:cSld>
  <p:clrMapOvr>
    <a:masterClrMapping/>
  </p:clrMapOvr>
  <p:transition xmlns:p14="http://schemas.microsoft.com/office/powerpoint/2010/main"/>
</p:sldLayout>
</file>

<file path=ppt/slideLayouts/slideLayout9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0226601"/>
      </p:ext>
    </p:extLst>
  </p:cSld>
  <p:clrMapOvr>
    <a:masterClrMapping/>
  </p:clrMapOvr>
  <p:transition xmlns:p14="http://schemas.microsoft.com/office/powerpoint/2010/main"/>
</p:sldLayout>
</file>

<file path=ppt/slideLayouts/slideLayout9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8533416"/>
      </p:ext>
    </p:extLst>
  </p:cSld>
  <p:clrMapOvr>
    <a:masterClrMapping/>
  </p:clrMapOvr>
  <p:transition xmlns:p14="http://schemas.microsoft.com/office/powerpoint/2010/main"/>
</p:sldLayout>
</file>

<file path=ppt/slideLayouts/slideLayout9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988831"/>
      </p:ext>
    </p:extLst>
  </p:cSld>
  <p:clrMapOvr>
    <a:masterClrMapping/>
  </p:clrMapOvr>
  <p:transition xmlns:p14="http://schemas.microsoft.com/office/powerpoint/2010/main"/>
</p:sldLayout>
</file>

<file path=ppt/slideLayouts/slideLayout9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0279208"/>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0542122"/>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0862766"/>
      </p:ext>
    </p:extLst>
  </p:cSld>
  <p:clrMapOvr>
    <a:masterClrMapping/>
  </p:clrMapOvr>
  <p:transition xmlns:p14="http://schemas.microsoft.com/office/powerpoint/2010/main"/>
</p:sldLayout>
</file>

<file path=ppt/slideLayouts/slideLayout9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9616011"/>
      </p:ext>
    </p:extLst>
  </p:cSld>
  <p:clrMapOvr>
    <a:masterClrMapping/>
  </p:clrMapOvr>
  <p:transition xmlns:p14="http://schemas.microsoft.com/office/powerpoint/2010/main"/>
</p:sldLayout>
</file>

<file path=ppt/slideLayouts/slideLayout9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61176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09570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4842365"/>
      </p:ext>
    </p:extLst>
  </p:cSld>
  <p:clrMapOvr>
    <a:masterClrMapping/>
  </p:clrMapOvr>
  <p:transition xmlns:p14="http://schemas.microsoft.com/office/powerpoint/2010/main"/>
</p:sldLayout>
</file>

<file path=ppt/slideLayouts/slideLayout9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2679070"/>
      </p:ext>
    </p:extLst>
  </p:cSld>
  <p:clrMapOvr>
    <a:masterClrMapping/>
  </p:clrMapOvr>
  <p:transition xmlns:p14="http://schemas.microsoft.com/office/powerpoint/2010/main"/>
</p:sldLayout>
</file>

<file path=ppt/slideLayouts/slideLayout9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6442676"/>
      </p:ext>
    </p:extLst>
  </p:cSld>
  <p:clrMapOvr>
    <a:masterClrMapping/>
  </p:clrMapOvr>
  <p:transition xmlns:p14="http://schemas.microsoft.com/office/powerpoint/2010/main"/>
</p:sldLayout>
</file>

<file path=ppt/slideLayouts/slideLayout9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3073620"/>
      </p:ext>
    </p:extLst>
  </p:cSld>
  <p:clrMapOvr>
    <a:masterClrMapping/>
  </p:clrMapOvr>
  <p:transition xmlns:p14="http://schemas.microsoft.com/office/powerpoint/2010/main"/>
</p:sldLayout>
</file>

<file path=ppt/slideLayouts/slideLayout9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8333138"/>
      </p:ext>
    </p:extLst>
  </p:cSld>
  <p:clrMapOvr>
    <a:masterClrMapping/>
  </p:clrMapOvr>
  <p:transition xmlns:p14="http://schemas.microsoft.com/office/powerpoint/2010/main"/>
</p:sldLayout>
</file>

<file path=ppt/slideLayouts/slideLayout9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775828"/>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740810"/>
      </p:ext>
    </p:extLst>
  </p:cSld>
  <p:clrMapOvr>
    <a:masterClrMapping/>
  </p:clrMapOvr>
  <p:transition xmlns:p14="http://schemas.microsoft.com/office/powerpoint/2010/main"/>
</p:sldLayout>
</file>

<file path=ppt/slideLayouts/slideLayout9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7884739"/>
      </p:ext>
    </p:extLst>
  </p:cSld>
  <p:clrMapOvr>
    <a:masterClrMapping/>
  </p:clrMapOvr>
  <p:transition xmlns:p14="http://schemas.microsoft.com/office/powerpoint/2010/main"/>
</p:sldLayout>
</file>

<file path=ppt/slideLayouts/slideLayout9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0145153"/>
      </p:ext>
    </p:extLst>
  </p:cSld>
  <p:clrMapOvr>
    <a:masterClrMapping/>
  </p:clrMapOvr>
  <p:transition xmlns:p14="http://schemas.microsoft.com/office/powerpoint/2010/main"/>
</p:sldLayout>
</file>

<file path=ppt/slideLayouts/slideLayout9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95291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94988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9844590"/>
      </p:ext>
    </p:extLst>
  </p:cSld>
  <p:clrMapOvr>
    <a:masterClrMapping/>
  </p:clrMapOvr>
  <p:transition xmlns:p14="http://schemas.microsoft.com/office/powerpoint/2010/main"/>
</p:sldLayout>
</file>

<file path=ppt/slideLayouts/slideLayout9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2862094"/>
      </p:ext>
    </p:extLst>
  </p:cSld>
  <p:clrMapOvr>
    <a:masterClrMapping/>
  </p:clrMapOvr>
  <p:transition xmlns:p14="http://schemas.microsoft.com/office/powerpoint/2010/main"/>
</p:sldLayout>
</file>

<file path=ppt/slideLayouts/slideLayout9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5798418"/>
      </p:ext>
    </p:extLst>
  </p:cSld>
  <p:clrMapOvr>
    <a:masterClrMapping/>
  </p:clrMapOvr>
  <p:transition xmlns:p14="http://schemas.microsoft.com/office/powerpoint/2010/main"/>
</p:sldLayout>
</file>

<file path=ppt/slideLayouts/slideLayout9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6912277"/>
      </p:ext>
    </p:extLst>
  </p:cSld>
  <p:clrMapOvr>
    <a:masterClrMapping/>
  </p:clrMapOvr>
  <p:transition xmlns:p14="http://schemas.microsoft.com/office/powerpoint/2010/main"/>
</p:sldLayout>
</file>

<file path=ppt/slideLayouts/slideLayout9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156581"/>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56813581"/>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4036015"/>
      </p:ext>
    </p:extLst>
  </p:cSld>
  <p:clrMapOvr>
    <a:masterClrMapping/>
  </p:clrMapOvr>
  <p:transition xmlns:p14="http://schemas.microsoft.com/office/powerpoint/2010/main"/>
</p:sldLayout>
</file>

<file path=ppt/slideLayouts/slideLayout9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7701147"/>
      </p:ext>
    </p:extLst>
  </p:cSld>
  <p:clrMapOvr>
    <a:masterClrMapping/>
  </p:clrMapOvr>
  <p:transition xmlns:p14="http://schemas.microsoft.com/office/powerpoint/2010/main"/>
</p:sldLayout>
</file>

<file path=ppt/slideLayouts/slideLayout9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3175868"/>
      </p:ext>
    </p:extLst>
  </p:cSld>
  <p:clrMapOvr>
    <a:masterClrMapping/>
  </p:clrMapOvr>
  <p:transition xmlns:p14="http://schemas.microsoft.com/office/powerpoint/2010/main"/>
</p:sldLayout>
</file>

<file path=ppt/slideLayouts/slideLayout9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3270288"/>
      </p:ext>
    </p:extLst>
  </p:cSld>
  <p:clrMapOvr>
    <a:masterClrMapping/>
  </p:clrMapOvr>
  <p:transition xmlns:p14="http://schemas.microsoft.com/office/powerpoint/2010/main"/>
</p:sldLayout>
</file>

<file path=ppt/slideLayouts/slideLayout9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8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xmlns:p14="http://schemas.microsoft.com/office/powerpoint/2010/main"/>
</p:sldLayout>
</file>

<file path=ppt/slideLayouts/slideLayout9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xmlns:p14="http://schemas.microsoft.com/office/powerpoint/2010/main"/>
</p:sldLayout>
</file>

<file path=ppt/slideLayouts/slideLayout9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xmlns:p14="http://schemas.microsoft.com/office/powerpoint/2010/main"/>
</p:sldLayout>
</file>

<file path=ppt/slideLayouts/slideLayout9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xmlns:p14="http://schemas.microsoft.com/office/powerpoint/2010/main"/>
</p:sldLayout>
</file>

<file path=ppt/slideLayouts/slideLayout9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xmlns:p14="http://schemas.microsoft.com/office/powerpoint/2010/main"/>
</p:sldLayout>
</file>

<file path=ppt/slideLayouts/slideLayout9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xmlns:p14="http://schemas.microsoft.com/office/powerpoint/2010/main"/>
</p:sldLayout>
</file>

<file path=ppt/slideLayouts/slideLayout9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xmlns:p14="http://schemas.microsoft.com/office/powerpoint/2010/main"/>
</p:sldLayout>
</file>

<file path=ppt/slideLayouts/slideLayout9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xmlns:p14="http://schemas.microsoft.com/office/powerpoint/2010/main"/>
</p:sldLayout>
</file>

<file path=ppt/slideLayouts/slideLayout9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386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16254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0498097"/>
      </p:ext>
    </p:extLst>
  </p:cSld>
  <p:clrMapOvr>
    <a:masterClrMapping/>
  </p:clrMapOvr>
  <p:transition xmlns:p14="http://schemas.microsoft.com/office/powerpoint/2010/main"/>
</p:sldLayout>
</file>

<file path=ppt/slideLayouts/slideLayout9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8732609"/>
      </p:ext>
    </p:extLst>
  </p:cSld>
  <p:clrMapOvr>
    <a:masterClrMapping/>
  </p:clrMapOvr>
  <p:transition xmlns:p14="http://schemas.microsoft.com/office/powerpoint/2010/main"/>
</p:sldLayout>
</file>

<file path=ppt/slideLayouts/slideLayout9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1704099"/>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720028"/>
      </p:ext>
    </p:extLst>
  </p:cSld>
  <p:clrMapOvr>
    <a:masterClrMapping/>
  </p:clrMapOvr>
  <p:transition xmlns:p14="http://schemas.microsoft.com/office/powerpoint/2010/main"/>
</p:sldLayout>
</file>

<file path=ppt/slideLayouts/slideLayout9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143882"/>
      </p:ext>
    </p:extLst>
  </p:cSld>
  <p:clrMapOvr>
    <a:masterClrMapping/>
  </p:clrMapOvr>
  <p:transition xmlns:p14="http://schemas.microsoft.com/office/powerpoint/2010/main"/>
</p:sldLayout>
</file>

<file path=ppt/slideLayouts/slideLayout9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0395165"/>
      </p:ext>
    </p:extLst>
  </p:cSld>
  <p:clrMapOvr>
    <a:masterClrMapping/>
  </p:clrMapOvr>
  <p:transition xmlns:p14="http://schemas.microsoft.com/office/powerpoint/2010/main"/>
</p:sldLayout>
</file>

<file path=ppt/slideLayouts/slideLayout9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083926"/>
      </p:ext>
    </p:extLst>
  </p:cSld>
  <p:clrMapOvr>
    <a:masterClrMapping/>
  </p:clrMapOvr>
  <p:transition xmlns:p14="http://schemas.microsoft.com/office/powerpoint/2010/main"/>
</p:sldLayout>
</file>

<file path=ppt/slideLayouts/slideLayout9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493546"/>
      </p:ext>
    </p:extLst>
  </p:cSld>
  <p:clrMapOvr>
    <a:masterClrMapping/>
  </p:clrMapOvr>
  <p:transition xmlns:p14="http://schemas.microsoft.com/office/powerpoint/2010/main"/>
</p:sldLayout>
</file>

<file path=ppt/slideLayouts/slideLayout9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630380"/>
      </p:ext>
    </p:extLst>
  </p:cSld>
  <p:clrMapOvr>
    <a:masterClrMapping/>
  </p:clrMapOvr>
  <p:transition xmlns:p14="http://schemas.microsoft.com/office/powerpoint/2010/main"/>
</p:sldLayout>
</file>

<file path=ppt/slideLayouts/slideLayout9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5276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75990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2241815"/>
      </p:ext>
    </p:extLst>
  </p:cSld>
  <p:clrMapOvr>
    <a:masterClrMapping/>
  </p:clrMapOvr>
  <p:transition xmlns:p14="http://schemas.microsoft.com/office/powerpoint/2010/main"/>
</p:sldLayout>
</file>

<file path=ppt/slideLayouts/slideLayout9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8258006"/>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5105709"/>
      </p:ext>
    </p:extLst>
  </p:cSld>
  <p:clrMapOvr>
    <a:masterClrMapping/>
  </p:clrMapOvr>
  <p:transition xmlns:p14="http://schemas.microsoft.com/office/powerpoint/2010/main"/>
</p:sldLayout>
</file>

<file path=ppt/slideLayouts/slideLayout9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029097"/>
      </p:ext>
    </p:extLst>
  </p:cSld>
  <p:clrMapOvr>
    <a:masterClrMapping/>
  </p:clrMapOvr>
  <p:transition xmlns:p14="http://schemas.microsoft.com/office/powerpoint/2010/main"/>
</p:sldLayout>
</file>

<file path=ppt/slideLayouts/slideLayout9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882524"/>
      </p:ext>
    </p:extLst>
  </p:cSld>
  <p:clrMapOvr>
    <a:masterClrMapping/>
  </p:clrMapOvr>
  <p:transition xmlns:p14="http://schemas.microsoft.com/office/powerpoint/2010/main"/>
</p:sldLayout>
</file>

<file path=ppt/slideLayouts/slideLayout9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043598"/>
      </p:ext>
    </p:extLst>
  </p:cSld>
  <p:clrMapOvr>
    <a:masterClrMapping/>
  </p:clrMapOvr>
  <p:transition xmlns:p14="http://schemas.microsoft.com/office/powerpoint/2010/main"/>
</p:sldLayout>
</file>

<file path=ppt/slideLayouts/slideLayout9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1649945"/>
      </p:ext>
    </p:extLst>
  </p:cSld>
  <p:clrMapOvr>
    <a:masterClrMapping/>
  </p:clrMapOvr>
  <p:transition xmlns:p14="http://schemas.microsoft.com/office/powerpoint/2010/main"/>
</p:sldLayout>
</file>

<file path=ppt/slideLayouts/slideLayout9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6991705"/>
      </p:ext>
    </p:extLst>
  </p:cSld>
  <p:clrMapOvr>
    <a:masterClrMapping/>
  </p:clrMapOvr>
  <p:transition xmlns:p14="http://schemas.microsoft.com/office/powerpoint/2010/main"/>
</p:sldLayout>
</file>

<file path=ppt/slideLayouts/slideLayout9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910632"/>
      </p:ext>
    </p:extLst>
  </p:cSld>
  <p:clrMapOvr>
    <a:masterClrMapping/>
  </p:clrMapOvr>
  <p:transition xmlns:p14="http://schemas.microsoft.com/office/powerpoint/2010/main"/>
</p:sldLayout>
</file>

<file path=ppt/slideLayouts/slideLayout9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46481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44856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2707823"/>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1349733168"/>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206416"/>
      </p:ext>
    </p:extLst>
  </p:cSld>
  <p:clrMapOvr>
    <a:masterClrMapping/>
  </p:clrMapOvr>
  <p:transition xmlns:p14="http://schemas.microsoft.com/office/powerpoint/2010/main"/>
</p:sldLayout>
</file>

<file path=ppt/slideLayouts/slideLayout9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004578"/>
      </p:ext>
    </p:extLst>
  </p:cSld>
  <p:clrMapOvr>
    <a:masterClrMapping/>
  </p:clrMapOvr>
  <p:transition xmlns:p14="http://schemas.microsoft.com/office/powerpoint/2010/main"/>
</p:sldLayout>
</file>

<file path=ppt/slideLayouts/slideLayout9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2975375"/>
      </p:ext>
    </p:extLst>
  </p:cSld>
  <p:clrMapOvr>
    <a:masterClrMapping/>
  </p:clrMapOvr>
  <p:transition xmlns:p14="http://schemas.microsoft.com/office/powerpoint/2010/main"/>
</p:sldLayout>
</file>

<file path=ppt/slideLayouts/slideLayout9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0480363"/>
      </p:ext>
    </p:extLst>
  </p:cSld>
  <p:clrMapOvr>
    <a:masterClrMapping/>
  </p:clrMapOvr>
  <p:transition xmlns:p14="http://schemas.microsoft.com/office/powerpoint/2010/main"/>
</p:sldLayout>
</file>

<file path=ppt/slideLayouts/slideLayout9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197979"/>
      </p:ext>
    </p:extLst>
  </p:cSld>
  <p:clrMapOvr>
    <a:masterClrMapping/>
  </p:clrMapOvr>
  <p:transition xmlns:p14="http://schemas.microsoft.com/office/powerpoint/2010/main"/>
</p:sldLayout>
</file>

<file path=ppt/slideLayouts/slideLayout9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2637953"/>
      </p:ext>
    </p:extLst>
  </p:cSld>
  <p:clrMapOvr>
    <a:masterClrMapping/>
  </p:clrMapOvr>
  <p:transition xmlns:p14="http://schemas.microsoft.com/office/powerpoint/2010/main"/>
</p:sldLayout>
</file>

<file path=ppt/slideLayouts/slideLayout9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8006244"/>
      </p:ext>
    </p:extLst>
  </p:cSld>
  <p:clrMapOvr>
    <a:masterClrMapping/>
  </p:clrMapOvr>
  <p:transition xmlns:p14="http://schemas.microsoft.com/office/powerpoint/2010/main"/>
</p:sldLayout>
</file>

<file path=ppt/slideLayouts/slideLayout9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7903778"/>
      </p:ext>
    </p:extLst>
  </p:cSld>
  <p:clrMapOvr>
    <a:masterClrMapping/>
  </p:clrMapOvr>
  <p:transition xmlns:p14="http://schemas.microsoft.com/office/powerpoint/2010/main"/>
</p:sldLayout>
</file>

<file path=ppt/slideLayouts/slideLayout9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27855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19366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slideLayout" Target="../slideLayouts/slideLayout101.xml"/><Relationship Id="rId13" Type="http://schemas.openxmlformats.org/officeDocument/2006/relationships/slideLayout" Target="../slideLayouts/slideLayout102.xml"/><Relationship Id="rId14" Type="http://schemas.openxmlformats.org/officeDocument/2006/relationships/slideLayout" Target="../slideLayouts/slideLayout103.xml"/><Relationship Id="rId15" Type="http://schemas.openxmlformats.org/officeDocument/2006/relationships/theme" Target="../theme/theme10.xml"/><Relationship Id="rId16" Type="http://schemas.openxmlformats.org/officeDocument/2006/relationships/image" Target="../media/image2.png"/><Relationship Id="rId17" Type="http://schemas.openxmlformats.org/officeDocument/2006/relationships/image" Target="../media/image3.png"/><Relationship Id="rId18" Type="http://schemas.openxmlformats.org/officeDocument/2006/relationships/image" Target="../media/image4.png"/><Relationship Id="rId19" Type="http://schemas.openxmlformats.org/officeDocument/2006/relationships/image" Target="../media/image5.emf"/><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100.xml.rels><?xml version="1.0" encoding="UTF-8" standalone="yes"?>
<Relationships xmlns="http://schemas.openxmlformats.org/package/2006/relationships"><Relationship Id="rId11" Type="http://schemas.openxmlformats.org/officeDocument/2006/relationships/slideLayout" Target="../slideLayouts/slideLayout1097.xml"/><Relationship Id="rId12" Type="http://schemas.openxmlformats.org/officeDocument/2006/relationships/slideLayout" Target="../slideLayouts/slideLayout1098.xml"/><Relationship Id="rId13" Type="http://schemas.openxmlformats.org/officeDocument/2006/relationships/theme" Target="../theme/theme100.xml"/><Relationship Id="rId1" Type="http://schemas.openxmlformats.org/officeDocument/2006/relationships/slideLayout" Target="../slideLayouts/slideLayout1087.xml"/><Relationship Id="rId2" Type="http://schemas.openxmlformats.org/officeDocument/2006/relationships/slideLayout" Target="../slideLayouts/slideLayout1088.xml"/><Relationship Id="rId3" Type="http://schemas.openxmlformats.org/officeDocument/2006/relationships/slideLayout" Target="../slideLayouts/slideLayout1089.xml"/><Relationship Id="rId4" Type="http://schemas.openxmlformats.org/officeDocument/2006/relationships/slideLayout" Target="../slideLayouts/slideLayout1090.xml"/><Relationship Id="rId5" Type="http://schemas.openxmlformats.org/officeDocument/2006/relationships/slideLayout" Target="../slideLayouts/slideLayout1091.xml"/><Relationship Id="rId6" Type="http://schemas.openxmlformats.org/officeDocument/2006/relationships/slideLayout" Target="../slideLayouts/slideLayout1092.xml"/><Relationship Id="rId7" Type="http://schemas.openxmlformats.org/officeDocument/2006/relationships/slideLayout" Target="../slideLayouts/slideLayout1093.xml"/><Relationship Id="rId8" Type="http://schemas.openxmlformats.org/officeDocument/2006/relationships/slideLayout" Target="../slideLayouts/slideLayout1094.xml"/><Relationship Id="rId9" Type="http://schemas.openxmlformats.org/officeDocument/2006/relationships/slideLayout" Target="../slideLayouts/slideLayout1095.xml"/><Relationship Id="rId10" Type="http://schemas.openxmlformats.org/officeDocument/2006/relationships/slideLayout" Target="../slideLayouts/slideLayout1096.xml"/></Relationships>
</file>

<file path=ppt/slideMasters/_rels/slideMaster101.xml.rels><?xml version="1.0" encoding="UTF-8" standalone="yes"?>
<Relationships xmlns="http://schemas.openxmlformats.org/package/2006/relationships"><Relationship Id="rId11" Type="http://schemas.openxmlformats.org/officeDocument/2006/relationships/slideLayout" Target="../slideLayouts/slideLayout1109.xml"/><Relationship Id="rId12" Type="http://schemas.openxmlformats.org/officeDocument/2006/relationships/theme" Target="../theme/theme101.xml"/><Relationship Id="rId13" Type="http://schemas.openxmlformats.org/officeDocument/2006/relationships/image" Target="../media/image1.png"/><Relationship Id="rId1" Type="http://schemas.openxmlformats.org/officeDocument/2006/relationships/slideLayout" Target="../slideLayouts/slideLayout1099.xml"/><Relationship Id="rId2" Type="http://schemas.openxmlformats.org/officeDocument/2006/relationships/slideLayout" Target="../slideLayouts/slideLayout1100.xml"/><Relationship Id="rId3" Type="http://schemas.openxmlformats.org/officeDocument/2006/relationships/slideLayout" Target="../slideLayouts/slideLayout1101.xml"/><Relationship Id="rId4" Type="http://schemas.openxmlformats.org/officeDocument/2006/relationships/slideLayout" Target="../slideLayouts/slideLayout1102.xml"/><Relationship Id="rId5" Type="http://schemas.openxmlformats.org/officeDocument/2006/relationships/slideLayout" Target="../slideLayouts/slideLayout1103.xml"/><Relationship Id="rId6" Type="http://schemas.openxmlformats.org/officeDocument/2006/relationships/slideLayout" Target="../slideLayouts/slideLayout1104.xml"/><Relationship Id="rId7" Type="http://schemas.openxmlformats.org/officeDocument/2006/relationships/slideLayout" Target="../slideLayouts/slideLayout1105.xml"/><Relationship Id="rId8" Type="http://schemas.openxmlformats.org/officeDocument/2006/relationships/slideLayout" Target="../slideLayouts/slideLayout1106.xml"/><Relationship Id="rId9" Type="http://schemas.openxmlformats.org/officeDocument/2006/relationships/slideLayout" Target="../slideLayouts/slideLayout1107.xml"/><Relationship Id="rId10" Type="http://schemas.openxmlformats.org/officeDocument/2006/relationships/slideLayout" Target="../slideLayouts/slideLayout1108.xml"/></Relationships>
</file>

<file path=ppt/slideMasters/_rels/slideMaster102.xml.rels><?xml version="1.0" encoding="UTF-8" standalone="yes"?>
<Relationships xmlns="http://schemas.openxmlformats.org/package/2006/relationships"><Relationship Id="rId11" Type="http://schemas.openxmlformats.org/officeDocument/2006/relationships/slideLayout" Target="../slideLayouts/slideLayout1120.xml"/><Relationship Id="rId12" Type="http://schemas.openxmlformats.org/officeDocument/2006/relationships/theme" Target="../theme/theme102.xml"/><Relationship Id="rId13" Type="http://schemas.openxmlformats.org/officeDocument/2006/relationships/image" Target="../media/image1.png"/><Relationship Id="rId1" Type="http://schemas.openxmlformats.org/officeDocument/2006/relationships/slideLayout" Target="../slideLayouts/slideLayout1110.xml"/><Relationship Id="rId2" Type="http://schemas.openxmlformats.org/officeDocument/2006/relationships/slideLayout" Target="../slideLayouts/slideLayout1111.xml"/><Relationship Id="rId3" Type="http://schemas.openxmlformats.org/officeDocument/2006/relationships/slideLayout" Target="../slideLayouts/slideLayout1112.xml"/><Relationship Id="rId4" Type="http://schemas.openxmlformats.org/officeDocument/2006/relationships/slideLayout" Target="../slideLayouts/slideLayout1113.xml"/><Relationship Id="rId5" Type="http://schemas.openxmlformats.org/officeDocument/2006/relationships/slideLayout" Target="../slideLayouts/slideLayout1114.xml"/><Relationship Id="rId6" Type="http://schemas.openxmlformats.org/officeDocument/2006/relationships/slideLayout" Target="../slideLayouts/slideLayout1115.xml"/><Relationship Id="rId7" Type="http://schemas.openxmlformats.org/officeDocument/2006/relationships/slideLayout" Target="../slideLayouts/slideLayout1116.xml"/><Relationship Id="rId8" Type="http://schemas.openxmlformats.org/officeDocument/2006/relationships/slideLayout" Target="../slideLayouts/slideLayout1117.xml"/><Relationship Id="rId9" Type="http://schemas.openxmlformats.org/officeDocument/2006/relationships/slideLayout" Target="../slideLayouts/slideLayout1118.xml"/><Relationship Id="rId10" Type="http://schemas.openxmlformats.org/officeDocument/2006/relationships/slideLayout" Target="../slideLayouts/slideLayout1119.xml"/></Relationships>
</file>

<file path=ppt/slideMasters/_rels/slideMaster103.xml.rels><?xml version="1.0" encoding="UTF-8" standalone="yes"?>
<Relationships xmlns="http://schemas.openxmlformats.org/package/2006/relationships"><Relationship Id="rId11" Type="http://schemas.openxmlformats.org/officeDocument/2006/relationships/slideLayout" Target="../slideLayouts/slideLayout1131.xml"/><Relationship Id="rId12" Type="http://schemas.openxmlformats.org/officeDocument/2006/relationships/slideLayout" Target="../slideLayouts/slideLayout1132.xml"/><Relationship Id="rId13" Type="http://schemas.openxmlformats.org/officeDocument/2006/relationships/theme" Target="../theme/theme103.xml"/><Relationship Id="rId14" Type="http://schemas.openxmlformats.org/officeDocument/2006/relationships/image" Target="../media/image1.png"/><Relationship Id="rId1" Type="http://schemas.openxmlformats.org/officeDocument/2006/relationships/slideLayout" Target="../slideLayouts/slideLayout1121.xml"/><Relationship Id="rId2" Type="http://schemas.openxmlformats.org/officeDocument/2006/relationships/slideLayout" Target="../slideLayouts/slideLayout1122.xml"/><Relationship Id="rId3" Type="http://schemas.openxmlformats.org/officeDocument/2006/relationships/slideLayout" Target="../slideLayouts/slideLayout1123.xml"/><Relationship Id="rId4" Type="http://schemas.openxmlformats.org/officeDocument/2006/relationships/slideLayout" Target="../slideLayouts/slideLayout1124.xml"/><Relationship Id="rId5" Type="http://schemas.openxmlformats.org/officeDocument/2006/relationships/slideLayout" Target="../slideLayouts/slideLayout1125.xml"/><Relationship Id="rId6" Type="http://schemas.openxmlformats.org/officeDocument/2006/relationships/slideLayout" Target="../slideLayouts/slideLayout1126.xml"/><Relationship Id="rId7" Type="http://schemas.openxmlformats.org/officeDocument/2006/relationships/slideLayout" Target="../slideLayouts/slideLayout1127.xml"/><Relationship Id="rId8" Type="http://schemas.openxmlformats.org/officeDocument/2006/relationships/slideLayout" Target="../slideLayouts/slideLayout1128.xml"/><Relationship Id="rId9" Type="http://schemas.openxmlformats.org/officeDocument/2006/relationships/slideLayout" Target="../slideLayouts/slideLayout1129.xml"/><Relationship Id="rId10" Type="http://schemas.openxmlformats.org/officeDocument/2006/relationships/slideLayout" Target="../slideLayouts/slideLayout1130.xml"/></Relationships>
</file>

<file path=ppt/slideMasters/_rels/slideMaster104.xml.rels><?xml version="1.0" encoding="UTF-8" standalone="yes"?>
<Relationships xmlns="http://schemas.openxmlformats.org/package/2006/relationships"><Relationship Id="rId11" Type="http://schemas.openxmlformats.org/officeDocument/2006/relationships/slideLayout" Target="../slideLayouts/slideLayout1143.xml"/><Relationship Id="rId12" Type="http://schemas.openxmlformats.org/officeDocument/2006/relationships/theme" Target="../theme/theme104.xml"/><Relationship Id="rId13" Type="http://schemas.openxmlformats.org/officeDocument/2006/relationships/image" Target="../media/image1.png"/><Relationship Id="rId1" Type="http://schemas.openxmlformats.org/officeDocument/2006/relationships/slideLayout" Target="../slideLayouts/slideLayout1133.xml"/><Relationship Id="rId2" Type="http://schemas.openxmlformats.org/officeDocument/2006/relationships/slideLayout" Target="../slideLayouts/slideLayout1134.xml"/><Relationship Id="rId3" Type="http://schemas.openxmlformats.org/officeDocument/2006/relationships/slideLayout" Target="../slideLayouts/slideLayout1135.xml"/><Relationship Id="rId4" Type="http://schemas.openxmlformats.org/officeDocument/2006/relationships/slideLayout" Target="../slideLayouts/slideLayout1136.xml"/><Relationship Id="rId5" Type="http://schemas.openxmlformats.org/officeDocument/2006/relationships/slideLayout" Target="../slideLayouts/slideLayout1137.xml"/><Relationship Id="rId6" Type="http://schemas.openxmlformats.org/officeDocument/2006/relationships/slideLayout" Target="../slideLayouts/slideLayout1138.xml"/><Relationship Id="rId7" Type="http://schemas.openxmlformats.org/officeDocument/2006/relationships/slideLayout" Target="../slideLayouts/slideLayout1139.xml"/><Relationship Id="rId8" Type="http://schemas.openxmlformats.org/officeDocument/2006/relationships/slideLayout" Target="../slideLayouts/slideLayout1140.xml"/><Relationship Id="rId9" Type="http://schemas.openxmlformats.org/officeDocument/2006/relationships/slideLayout" Target="../slideLayouts/slideLayout1141.xml"/><Relationship Id="rId10" Type="http://schemas.openxmlformats.org/officeDocument/2006/relationships/slideLayout" Target="../slideLayouts/slideLayout1142.xml"/></Relationships>
</file>

<file path=ppt/slideMasters/_rels/slideMaster105.xml.rels><?xml version="1.0" encoding="UTF-8" standalone="yes"?>
<Relationships xmlns="http://schemas.openxmlformats.org/package/2006/relationships"><Relationship Id="rId11" Type="http://schemas.openxmlformats.org/officeDocument/2006/relationships/slideLayout" Target="../slideLayouts/slideLayout1154.xml"/><Relationship Id="rId12" Type="http://schemas.openxmlformats.org/officeDocument/2006/relationships/theme" Target="../theme/theme105.xml"/><Relationship Id="rId13" Type="http://schemas.openxmlformats.org/officeDocument/2006/relationships/image" Target="../media/image1.png"/><Relationship Id="rId1" Type="http://schemas.openxmlformats.org/officeDocument/2006/relationships/slideLayout" Target="../slideLayouts/slideLayout1144.xml"/><Relationship Id="rId2" Type="http://schemas.openxmlformats.org/officeDocument/2006/relationships/slideLayout" Target="../slideLayouts/slideLayout1145.xml"/><Relationship Id="rId3" Type="http://schemas.openxmlformats.org/officeDocument/2006/relationships/slideLayout" Target="../slideLayouts/slideLayout1146.xml"/><Relationship Id="rId4" Type="http://schemas.openxmlformats.org/officeDocument/2006/relationships/slideLayout" Target="../slideLayouts/slideLayout1147.xml"/><Relationship Id="rId5" Type="http://schemas.openxmlformats.org/officeDocument/2006/relationships/slideLayout" Target="../slideLayouts/slideLayout1148.xml"/><Relationship Id="rId6" Type="http://schemas.openxmlformats.org/officeDocument/2006/relationships/slideLayout" Target="../slideLayouts/slideLayout1149.xml"/><Relationship Id="rId7" Type="http://schemas.openxmlformats.org/officeDocument/2006/relationships/slideLayout" Target="../slideLayouts/slideLayout1150.xml"/><Relationship Id="rId8" Type="http://schemas.openxmlformats.org/officeDocument/2006/relationships/slideLayout" Target="../slideLayouts/slideLayout1151.xml"/><Relationship Id="rId9" Type="http://schemas.openxmlformats.org/officeDocument/2006/relationships/slideLayout" Target="../slideLayouts/slideLayout1152.xml"/><Relationship Id="rId10" Type="http://schemas.openxmlformats.org/officeDocument/2006/relationships/slideLayout" Target="../slideLayouts/slideLayout1153.xml"/></Relationships>
</file>

<file path=ppt/slideMasters/_rels/slideMaster106.xml.rels><?xml version="1.0" encoding="UTF-8" standalone="yes"?>
<Relationships xmlns="http://schemas.openxmlformats.org/package/2006/relationships"><Relationship Id="rId11" Type="http://schemas.openxmlformats.org/officeDocument/2006/relationships/slideLayout" Target="../slideLayouts/slideLayout1165.xml"/><Relationship Id="rId12" Type="http://schemas.openxmlformats.org/officeDocument/2006/relationships/theme" Target="../theme/theme106.xml"/><Relationship Id="rId13" Type="http://schemas.openxmlformats.org/officeDocument/2006/relationships/image" Target="../media/image1.png"/><Relationship Id="rId1" Type="http://schemas.openxmlformats.org/officeDocument/2006/relationships/slideLayout" Target="../slideLayouts/slideLayout1155.xml"/><Relationship Id="rId2" Type="http://schemas.openxmlformats.org/officeDocument/2006/relationships/slideLayout" Target="../slideLayouts/slideLayout1156.xml"/><Relationship Id="rId3" Type="http://schemas.openxmlformats.org/officeDocument/2006/relationships/slideLayout" Target="../slideLayouts/slideLayout1157.xml"/><Relationship Id="rId4" Type="http://schemas.openxmlformats.org/officeDocument/2006/relationships/slideLayout" Target="../slideLayouts/slideLayout1158.xml"/><Relationship Id="rId5" Type="http://schemas.openxmlformats.org/officeDocument/2006/relationships/slideLayout" Target="../slideLayouts/slideLayout1159.xml"/><Relationship Id="rId6" Type="http://schemas.openxmlformats.org/officeDocument/2006/relationships/slideLayout" Target="../slideLayouts/slideLayout1160.xml"/><Relationship Id="rId7" Type="http://schemas.openxmlformats.org/officeDocument/2006/relationships/slideLayout" Target="../slideLayouts/slideLayout1161.xml"/><Relationship Id="rId8" Type="http://schemas.openxmlformats.org/officeDocument/2006/relationships/slideLayout" Target="../slideLayouts/slideLayout1162.xml"/><Relationship Id="rId9" Type="http://schemas.openxmlformats.org/officeDocument/2006/relationships/slideLayout" Target="../slideLayouts/slideLayout1163.xml"/><Relationship Id="rId10" Type="http://schemas.openxmlformats.org/officeDocument/2006/relationships/slideLayout" Target="../slideLayouts/slideLayout1164.xml"/></Relationships>
</file>

<file path=ppt/slideMasters/_rels/slideMaster107.xml.rels><?xml version="1.0" encoding="UTF-8" standalone="yes"?>
<Relationships xmlns="http://schemas.openxmlformats.org/package/2006/relationships"><Relationship Id="rId11" Type="http://schemas.openxmlformats.org/officeDocument/2006/relationships/slideLayout" Target="../slideLayouts/slideLayout1176.xml"/><Relationship Id="rId12" Type="http://schemas.openxmlformats.org/officeDocument/2006/relationships/theme" Target="../theme/theme107.xml"/><Relationship Id="rId13" Type="http://schemas.openxmlformats.org/officeDocument/2006/relationships/image" Target="../media/image1.png"/><Relationship Id="rId1" Type="http://schemas.openxmlformats.org/officeDocument/2006/relationships/slideLayout" Target="../slideLayouts/slideLayout1166.xml"/><Relationship Id="rId2" Type="http://schemas.openxmlformats.org/officeDocument/2006/relationships/slideLayout" Target="../slideLayouts/slideLayout1167.xml"/><Relationship Id="rId3" Type="http://schemas.openxmlformats.org/officeDocument/2006/relationships/slideLayout" Target="../slideLayouts/slideLayout1168.xml"/><Relationship Id="rId4" Type="http://schemas.openxmlformats.org/officeDocument/2006/relationships/slideLayout" Target="../slideLayouts/slideLayout1169.xml"/><Relationship Id="rId5" Type="http://schemas.openxmlformats.org/officeDocument/2006/relationships/slideLayout" Target="../slideLayouts/slideLayout1170.xml"/><Relationship Id="rId6" Type="http://schemas.openxmlformats.org/officeDocument/2006/relationships/slideLayout" Target="../slideLayouts/slideLayout1171.xml"/><Relationship Id="rId7" Type="http://schemas.openxmlformats.org/officeDocument/2006/relationships/slideLayout" Target="../slideLayouts/slideLayout1172.xml"/><Relationship Id="rId8" Type="http://schemas.openxmlformats.org/officeDocument/2006/relationships/slideLayout" Target="../slideLayouts/slideLayout1173.xml"/><Relationship Id="rId9" Type="http://schemas.openxmlformats.org/officeDocument/2006/relationships/slideLayout" Target="../slideLayouts/slideLayout1174.xml"/><Relationship Id="rId10" Type="http://schemas.openxmlformats.org/officeDocument/2006/relationships/slideLayout" Target="../slideLayouts/slideLayout1175.xml"/></Relationships>
</file>

<file path=ppt/slideMasters/_rels/slideMaster108.xml.rels><?xml version="1.0" encoding="UTF-8" standalone="yes"?>
<Relationships xmlns="http://schemas.openxmlformats.org/package/2006/relationships"><Relationship Id="rId11" Type="http://schemas.openxmlformats.org/officeDocument/2006/relationships/slideLayout" Target="../slideLayouts/slideLayout1187.xml"/><Relationship Id="rId12" Type="http://schemas.openxmlformats.org/officeDocument/2006/relationships/slideLayout" Target="../slideLayouts/slideLayout1188.xml"/><Relationship Id="rId13" Type="http://schemas.openxmlformats.org/officeDocument/2006/relationships/theme" Target="../theme/theme108.xml"/><Relationship Id="rId1" Type="http://schemas.openxmlformats.org/officeDocument/2006/relationships/slideLayout" Target="../slideLayouts/slideLayout1177.xml"/><Relationship Id="rId2" Type="http://schemas.openxmlformats.org/officeDocument/2006/relationships/slideLayout" Target="../slideLayouts/slideLayout1178.xml"/><Relationship Id="rId3" Type="http://schemas.openxmlformats.org/officeDocument/2006/relationships/slideLayout" Target="../slideLayouts/slideLayout1179.xml"/><Relationship Id="rId4" Type="http://schemas.openxmlformats.org/officeDocument/2006/relationships/slideLayout" Target="../slideLayouts/slideLayout1180.xml"/><Relationship Id="rId5" Type="http://schemas.openxmlformats.org/officeDocument/2006/relationships/slideLayout" Target="../slideLayouts/slideLayout1181.xml"/><Relationship Id="rId6" Type="http://schemas.openxmlformats.org/officeDocument/2006/relationships/slideLayout" Target="../slideLayouts/slideLayout1182.xml"/><Relationship Id="rId7" Type="http://schemas.openxmlformats.org/officeDocument/2006/relationships/slideLayout" Target="../slideLayouts/slideLayout1183.xml"/><Relationship Id="rId8" Type="http://schemas.openxmlformats.org/officeDocument/2006/relationships/slideLayout" Target="../slideLayouts/slideLayout1184.xml"/><Relationship Id="rId9" Type="http://schemas.openxmlformats.org/officeDocument/2006/relationships/slideLayout" Target="../slideLayouts/slideLayout1185.xml"/><Relationship Id="rId10" Type="http://schemas.openxmlformats.org/officeDocument/2006/relationships/slideLayout" Target="../slideLayouts/slideLayout1186.xml"/></Relationships>
</file>

<file path=ppt/slideMasters/_rels/slideMaster109.xml.rels><?xml version="1.0" encoding="UTF-8" standalone="yes"?>
<Relationships xmlns="http://schemas.openxmlformats.org/package/2006/relationships"><Relationship Id="rId11" Type="http://schemas.openxmlformats.org/officeDocument/2006/relationships/slideLayout" Target="../slideLayouts/slideLayout1199.xml"/><Relationship Id="rId12" Type="http://schemas.openxmlformats.org/officeDocument/2006/relationships/theme" Target="../theme/theme109.xml"/><Relationship Id="rId13" Type="http://schemas.openxmlformats.org/officeDocument/2006/relationships/image" Target="../media/image1.png"/><Relationship Id="rId1" Type="http://schemas.openxmlformats.org/officeDocument/2006/relationships/slideLayout" Target="../slideLayouts/slideLayout1189.xml"/><Relationship Id="rId2" Type="http://schemas.openxmlformats.org/officeDocument/2006/relationships/slideLayout" Target="../slideLayouts/slideLayout1190.xml"/><Relationship Id="rId3" Type="http://schemas.openxmlformats.org/officeDocument/2006/relationships/slideLayout" Target="../slideLayouts/slideLayout1191.xml"/><Relationship Id="rId4" Type="http://schemas.openxmlformats.org/officeDocument/2006/relationships/slideLayout" Target="../slideLayouts/slideLayout1192.xml"/><Relationship Id="rId5" Type="http://schemas.openxmlformats.org/officeDocument/2006/relationships/slideLayout" Target="../slideLayouts/slideLayout1193.xml"/><Relationship Id="rId6" Type="http://schemas.openxmlformats.org/officeDocument/2006/relationships/slideLayout" Target="../slideLayouts/slideLayout1194.xml"/><Relationship Id="rId7" Type="http://schemas.openxmlformats.org/officeDocument/2006/relationships/slideLayout" Target="../slideLayouts/slideLayout1195.xml"/><Relationship Id="rId8" Type="http://schemas.openxmlformats.org/officeDocument/2006/relationships/slideLayout" Target="../slideLayouts/slideLayout1196.xml"/><Relationship Id="rId9" Type="http://schemas.openxmlformats.org/officeDocument/2006/relationships/slideLayout" Target="../slideLayouts/slideLayout1197.xml"/><Relationship Id="rId10" Type="http://schemas.openxmlformats.org/officeDocument/2006/relationships/slideLayout" Target="../slideLayouts/slideLayout119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1.xml"/><Relationship Id="rId13" Type="http://schemas.openxmlformats.org/officeDocument/2006/relationships/image" Target="../media/image1.png"/><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10.xml.rels><?xml version="1.0" encoding="UTF-8" standalone="yes"?>
<Relationships xmlns="http://schemas.openxmlformats.org/package/2006/relationships"><Relationship Id="rId11" Type="http://schemas.openxmlformats.org/officeDocument/2006/relationships/slideLayout" Target="../slideLayouts/slideLayout1210.xml"/><Relationship Id="rId12" Type="http://schemas.openxmlformats.org/officeDocument/2006/relationships/theme" Target="../theme/theme110.xml"/><Relationship Id="rId13" Type="http://schemas.openxmlformats.org/officeDocument/2006/relationships/image" Target="../media/image1.png"/><Relationship Id="rId1" Type="http://schemas.openxmlformats.org/officeDocument/2006/relationships/slideLayout" Target="../slideLayouts/slideLayout1200.xml"/><Relationship Id="rId2" Type="http://schemas.openxmlformats.org/officeDocument/2006/relationships/slideLayout" Target="../slideLayouts/slideLayout1201.xml"/><Relationship Id="rId3" Type="http://schemas.openxmlformats.org/officeDocument/2006/relationships/slideLayout" Target="../slideLayouts/slideLayout1202.xml"/><Relationship Id="rId4" Type="http://schemas.openxmlformats.org/officeDocument/2006/relationships/slideLayout" Target="../slideLayouts/slideLayout1203.xml"/><Relationship Id="rId5" Type="http://schemas.openxmlformats.org/officeDocument/2006/relationships/slideLayout" Target="../slideLayouts/slideLayout1204.xml"/><Relationship Id="rId6" Type="http://schemas.openxmlformats.org/officeDocument/2006/relationships/slideLayout" Target="../slideLayouts/slideLayout1205.xml"/><Relationship Id="rId7" Type="http://schemas.openxmlformats.org/officeDocument/2006/relationships/slideLayout" Target="../slideLayouts/slideLayout1206.xml"/><Relationship Id="rId8" Type="http://schemas.openxmlformats.org/officeDocument/2006/relationships/slideLayout" Target="../slideLayouts/slideLayout1207.xml"/><Relationship Id="rId9" Type="http://schemas.openxmlformats.org/officeDocument/2006/relationships/slideLayout" Target="../slideLayouts/slideLayout1208.xml"/><Relationship Id="rId10" Type="http://schemas.openxmlformats.org/officeDocument/2006/relationships/slideLayout" Target="../slideLayouts/slideLayout1209.xml"/></Relationships>
</file>

<file path=ppt/slideMasters/_rels/slideMaster111.xml.rels><?xml version="1.0" encoding="UTF-8" standalone="yes"?>
<Relationships xmlns="http://schemas.openxmlformats.org/package/2006/relationships"><Relationship Id="rId11" Type="http://schemas.openxmlformats.org/officeDocument/2006/relationships/slideLayout" Target="../slideLayouts/slideLayout1221.xml"/><Relationship Id="rId12" Type="http://schemas.openxmlformats.org/officeDocument/2006/relationships/theme" Target="../theme/theme111.xml"/><Relationship Id="rId13" Type="http://schemas.openxmlformats.org/officeDocument/2006/relationships/image" Target="../media/image1.png"/><Relationship Id="rId1" Type="http://schemas.openxmlformats.org/officeDocument/2006/relationships/slideLayout" Target="../slideLayouts/slideLayout1211.xml"/><Relationship Id="rId2" Type="http://schemas.openxmlformats.org/officeDocument/2006/relationships/slideLayout" Target="../slideLayouts/slideLayout1212.xml"/><Relationship Id="rId3" Type="http://schemas.openxmlformats.org/officeDocument/2006/relationships/slideLayout" Target="../slideLayouts/slideLayout1213.xml"/><Relationship Id="rId4" Type="http://schemas.openxmlformats.org/officeDocument/2006/relationships/slideLayout" Target="../slideLayouts/slideLayout1214.xml"/><Relationship Id="rId5" Type="http://schemas.openxmlformats.org/officeDocument/2006/relationships/slideLayout" Target="../slideLayouts/slideLayout1215.xml"/><Relationship Id="rId6" Type="http://schemas.openxmlformats.org/officeDocument/2006/relationships/slideLayout" Target="../slideLayouts/slideLayout1216.xml"/><Relationship Id="rId7" Type="http://schemas.openxmlformats.org/officeDocument/2006/relationships/slideLayout" Target="../slideLayouts/slideLayout1217.xml"/><Relationship Id="rId8" Type="http://schemas.openxmlformats.org/officeDocument/2006/relationships/slideLayout" Target="../slideLayouts/slideLayout1218.xml"/><Relationship Id="rId9" Type="http://schemas.openxmlformats.org/officeDocument/2006/relationships/slideLayout" Target="../slideLayouts/slideLayout1219.xml"/><Relationship Id="rId10" Type="http://schemas.openxmlformats.org/officeDocument/2006/relationships/slideLayout" Target="../slideLayouts/slideLayout1220.xml"/></Relationships>
</file>

<file path=ppt/slideMasters/_rels/slideMaster112.xml.rels><?xml version="1.0" encoding="UTF-8" standalone="yes"?>
<Relationships xmlns="http://schemas.openxmlformats.org/package/2006/relationships"><Relationship Id="rId11" Type="http://schemas.openxmlformats.org/officeDocument/2006/relationships/slideLayout" Target="../slideLayouts/slideLayout1232.xml"/><Relationship Id="rId12" Type="http://schemas.openxmlformats.org/officeDocument/2006/relationships/theme" Target="../theme/theme112.xml"/><Relationship Id="rId13" Type="http://schemas.openxmlformats.org/officeDocument/2006/relationships/image" Target="../media/image1.png"/><Relationship Id="rId1" Type="http://schemas.openxmlformats.org/officeDocument/2006/relationships/slideLayout" Target="../slideLayouts/slideLayout1222.xml"/><Relationship Id="rId2" Type="http://schemas.openxmlformats.org/officeDocument/2006/relationships/slideLayout" Target="../slideLayouts/slideLayout1223.xml"/><Relationship Id="rId3" Type="http://schemas.openxmlformats.org/officeDocument/2006/relationships/slideLayout" Target="../slideLayouts/slideLayout1224.xml"/><Relationship Id="rId4" Type="http://schemas.openxmlformats.org/officeDocument/2006/relationships/slideLayout" Target="../slideLayouts/slideLayout1225.xml"/><Relationship Id="rId5" Type="http://schemas.openxmlformats.org/officeDocument/2006/relationships/slideLayout" Target="../slideLayouts/slideLayout1226.xml"/><Relationship Id="rId6" Type="http://schemas.openxmlformats.org/officeDocument/2006/relationships/slideLayout" Target="../slideLayouts/slideLayout1227.xml"/><Relationship Id="rId7" Type="http://schemas.openxmlformats.org/officeDocument/2006/relationships/slideLayout" Target="../slideLayouts/slideLayout1228.xml"/><Relationship Id="rId8" Type="http://schemas.openxmlformats.org/officeDocument/2006/relationships/slideLayout" Target="../slideLayouts/slideLayout1229.xml"/><Relationship Id="rId9" Type="http://schemas.openxmlformats.org/officeDocument/2006/relationships/slideLayout" Target="../slideLayouts/slideLayout1230.xml"/><Relationship Id="rId10" Type="http://schemas.openxmlformats.org/officeDocument/2006/relationships/slideLayout" Target="../slideLayouts/slideLayout1231.xml"/></Relationships>
</file>

<file path=ppt/slideMasters/_rels/slideMaster113.xml.rels><?xml version="1.0" encoding="UTF-8" standalone="yes"?>
<Relationships xmlns="http://schemas.openxmlformats.org/package/2006/relationships"><Relationship Id="rId11" Type="http://schemas.openxmlformats.org/officeDocument/2006/relationships/slideLayout" Target="../slideLayouts/slideLayout1243.xml"/><Relationship Id="rId12" Type="http://schemas.openxmlformats.org/officeDocument/2006/relationships/theme" Target="../theme/theme113.xml"/><Relationship Id="rId13" Type="http://schemas.openxmlformats.org/officeDocument/2006/relationships/image" Target="../media/image1.png"/><Relationship Id="rId1" Type="http://schemas.openxmlformats.org/officeDocument/2006/relationships/slideLayout" Target="../slideLayouts/slideLayout1233.xml"/><Relationship Id="rId2" Type="http://schemas.openxmlformats.org/officeDocument/2006/relationships/slideLayout" Target="../slideLayouts/slideLayout1234.xml"/><Relationship Id="rId3" Type="http://schemas.openxmlformats.org/officeDocument/2006/relationships/slideLayout" Target="../slideLayouts/slideLayout1235.xml"/><Relationship Id="rId4" Type="http://schemas.openxmlformats.org/officeDocument/2006/relationships/slideLayout" Target="../slideLayouts/slideLayout1236.xml"/><Relationship Id="rId5" Type="http://schemas.openxmlformats.org/officeDocument/2006/relationships/slideLayout" Target="../slideLayouts/slideLayout1237.xml"/><Relationship Id="rId6" Type="http://schemas.openxmlformats.org/officeDocument/2006/relationships/slideLayout" Target="../slideLayouts/slideLayout1238.xml"/><Relationship Id="rId7" Type="http://schemas.openxmlformats.org/officeDocument/2006/relationships/slideLayout" Target="../slideLayouts/slideLayout1239.xml"/><Relationship Id="rId8" Type="http://schemas.openxmlformats.org/officeDocument/2006/relationships/slideLayout" Target="../slideLayouts/slideLayout1240.xml"/><Relationship Id="rId9" Type="http://schemas.openxmlformats.org/officeDocument/2006/relationships/slideLayout" Target="../slideLayouts/slideLayout1241.xml"/><Relationship Id="rId10" Type="http://schemas.openxmlformats.org/officeDocument/2006/relationships/slideLayout" Target="../slideLayouts/slideLayout1242.xml"/></Relationships>
</file>

<file path=ppt/slideMasters/_rels/slideMaster114.xml.rels><?xml version="1.0" encoding="UTF-8" standalone="yes"?>
<Relationships xmlns="http://schemas.openxmlformats.org/package/2006/relationships"><Relationship Id="rId11" Type="http://schemas.openxmlformats.org/officeDocument/2006/relationships/slideLayout" Target="../slideLayouts/slideLayout1254.xml"/><Relationship Id="rId12" Type="http://schemas.openxmlformats.org/officeDocument/2006/relationships/theme" Target="../theme/theme114.xml"/><Relationship Id="rId13" Type="http://schemas.openxmlformats.org/officeDocument/2006/relationships/image" Target="../media/image1.png"/><Relationship Id="rId1" Type="http://schemas.openxmlformats.org/officeDocument/2006/relationships/slideLayout" Target="../slideLayouts/slideLayout1244.xml"/><Relationship Id="rId2" Type="http://schemas.openxmlformats.org/officeDocument/2006/relationships/slideLayout" Target="../slideLayouts/slideLayout1245.xml"/><Relationship Id="rId3" Type="http://schemas.openxmlformats.org/officeDocument/2006/relationships/slideLayout" Target="../slideLayouts/slideLayout1246.xml"/><Relationship Id="rId4" Type="http://schemas.openxmlformats.org/officeDocument/2006/relationships/slideLayout" Target="../slideLayouts/slideLayout1247.xml"/><Relationship Id="rId5" Type="http://schemas.openxmlformats.org/officeDocument/2006/relationships/slideLayout" Target="../slideLayouts/slideLayout1248.xml"/><Relationship Id="rId6" Type="http://schemas.openxmlformats.org/officeDocument/2006/relationships/slideLayout" Target="../slideLayouts/slideLayout1249.xml"/><Relationship Id="rId7" Type="http://schemas.openxmlformats.org/officeDocument/2006/relationships/slideLayout" Target="../slideLayouts/slideLayout1250.xml"/><Relationship Id="rId8" Type="http://schemas.openxmlformats.org/officeDocument/2006/relationships/slideLayout" Target="../slideLayouts/slideLayout1251.xml"/><Relationship Id="rId9" Type="http://schemas.openxmlformats.org/officeDocument/2006/relationships/slideLayout" Target="../slideLayouts/slideLayout1252.xml"/><Relationship Id="rId10" Type="http://schemas.openxmlformats.org/officeDocument/2006/relationships/slideLayout" Target="../slideLayouts/slideLayout1253.xml"/></Relationships>
</file>

<file path=ppt/slideMasters/_rels/slideMaster115.xml.rels><?xml version="1.0" encoding="UTF-8" standalone="yes"?>
<Relationships xmlns="http://schemas.openxmlformats.org/package/2006/relationships"><Relationship Id="rId11" Type="http://schemas.openxmlformats.org/officeDocument/2006/relationships/slideLayout" Target="../slideLayouts/slideLayout1265.xml"/><Relationship Id="rId12" Type="http://schemas.openxmlformats.org/officeDocument/2006/relationships/theme" Target="../theme/theme115.xml"/><Relationship Id="rId13" Type="http://schemas.openxmlformats.org/officeDocument/2006/relationships/image" Target="../media/image1.png"/><Relationship Id="rId1" Type="http://schemas.openxmlformats.org/officeDocument/2006/relationships/slideLayout" Target="../slideLayouts/slideLayout1255.xml"/><Relationship Id="rId2" Type="http://schemas.openxmlformats.org/officeDocument/2006/relationships/slideLayout" Target="../slideLayouts/slideLayout1256.xml"/><Relationship Id="rId3" Type="http://schemas.openxmlformats.org/officeDocument/2006/relationships/slideLayout" Target="../slideLayouts/slideLayout1257.xml"/><Relationship Id="rId4" Type="http://schemas.openxmlformats.org/officeDocument/2006/relationships/slideLayout" Target="../slideLayouts/slideLayout1258.xml"/><Relationship Id="rId5" Type="http://schemas.openxmlformats.org/officeDocument/2006/relationships/slideLayout" Target="../slideLayouts/slideLayout1259.xml"/><Relationship Id="rId6" Type="http://schemas.openxmlformats.org/officeDocument/2006/relationships/slideLayout" Target="../slideLayouts/slideLayout1260.xml"/><Relationship Id="rId7" Type="http://schemas.openxmlformats.org/officeDocument/2006/relationships/slideLayout" Target="../slideLayouts/slideLayout1261.xml"/><Relationship Id="rId8" Type="http://schemas.openxmlformats.org/officeDocument/2006/relationships/slideLayout" Target="../slideLayouts/slideLayout1262.xml"/><Relationship Id="rId9" Type="http://schemas.openxmlformats.org/officeDocument/2006/relationships/slideLayout" Target="../slideLayouts/slideLayout1263.xml"/><Relationship Id="rId10" Type="http://schemas.openxmlformats.org/officeDocument/2006/relationships/slideLayout" Target="../slideLayouts/slideLayout1264.xml"/></Relationships>
</file>

<file path=ppt/slideMasters/_rels/slideMaster116.xml.rels><?xml version="1.0" encoding="UTF-8" standalone="yes"?>
<Relationships xmlns="http://schemas.openxmlformats.org/package/2006/relationships"><Relationship Id="rId11" Type="http://schemas.openxmlformats.org/officeDocument/2006/relationships/slideLayout" Target="../slideLayouts/slideLayout1276.xml"/><Relationship Id="rId12" Type="http://schemas.openxmlformats.org/officeDocument/2006/relationships/slideLayout" Target="../slideLayouts/slideLayout1277.xml"/><Relationship Id="rId13" Type="http://schemas.openxmlformats.org/officeDocument/2006/relationships/theme" Target="../theme/theme116.xml"/><Relationship Id="rId1" Type="http://schemas.openxmlformats.org/officeDocument/2006/relationships/slideLayout" Target="../slideLayouts/slideLayout1266.xml"/><Relationship Id="rId2" Type="http://schemas.openxmlformats.org/officeDocument/2006/relationships/slideLayout" Target="../slideLayouts/slideLayout1267.xml"/><Relationship Id="rId3" Type="http://schemas.openxmlformats.org/officeDocument/2006/relationships/slideLayout" Target="../slideLayouts/slideLayout1268.xml"/><Relationship Id="rId4" Type="http://schemas.openxmlformats.org/officeDocument/2006/relationships/slideLayout" Target="../slideLayouts/slideLayout1269.xml"/><Relationship Id="rId5" Type="http://schemas.openxmlformats.org/officeDocument/2006/relationships/slideLayout" Target="../slideLayouts/slideLayout1270.xml"/><Relationship Id="rId6" Type="http://schemas.openxmlformats.org/officeDocument/2006/relationships/slideLayout" Target="../slideLayouts/slideLayout1271.xml"/><Relationship Id="rId7" Type="http://schemas.openxmlformats.org/officeDocument/2006/relationships/slideLayout" Target="../slideLayouts/slideLayout1272.xml"/><Relationship Id="rId8" Type="http://schemas.openxmlformats.org/officeDocument/2006/relationships/slideLayout" Target="../slideLayouts/slideLayout1273.xml"/><Relationship Id="rId9" Type="http://schemas.openxmlformats.org/officeDocument/2006/relationships/slideLayout" Target="../slideLayouts/slideLayout1274.xml"/><Relationship Id="rId10" Type="http://schemas.openxmlformats.org/officeDocument/2006/relationships/slideLayout" Target="../slideLayouts/slideLayout1275.xml"/></Relationships>
</file>

<file path=ppt/slideMasters/_rels/slideMaster117.xml.rels><?xml version="1.0" encoding="UTF-8" standalone="yes"?>
<Relationships xmlns="http://schemas.openxmlformats.org/package/2006/relationships"><Relationship Id="rId11" Type="http://schemas.openxmlformats.org/officeDocument/2006/relationships/slideLayout" Target="../slideLayouts/slideLayout1288.xml"/><Relationship Id="rId12" Type="http://schemas.openxmlformats.org/officeDocument/2006/relationships/theme" Target="../theme/theme117.xml"/><Relationship Id="rId13" Type="http://schemas.openxmlformats.org/officeDocument/2006/relationships/image" Target="../media/image1.png"/><Relationship Id="rId1" Type="http://schemas.openxmlformats.org/officeDocument/2006/relationships/slideLayout" Target="../slideLayouts/slideLayout1278.xml"/><Relationship Id="rId2" Type="http://schemas.openxmlformats.org/officeDocument/2006/relationships/slideLayout" Target="../slideLayouts/slideLayout1279.xml"/><Relationship Id="rId3" Type="http://schemas.openxmlformats.org/officeDocument/2006/relationships/slideLayout" Target="../slideLayouts/slideLayout1280.xml"/><Relationship Id="rId4" Type="http://schemas.openxmlformats.org/officeDocument/2006/relationships/slideLayout" Target="../slideLayouts/slideLayout1281.xml"/><Relationship Id="rId5" Type="http://schemas.openxmlformats.org/officeDocument/2006/relationships/slideLayout" Target="../slideLayouts/slideLayout1282.xml"/><Relationship Id="rId6" Type="http://schemas.openxmlformats.org/officeDocument/2006/relationships/slideLayout" Target="../slideLayouts/slideLayout1283.xml"/><Relationship Id="rId7" Type="http://schemas.openxmlformats.org/officeDocument/2006/relationships/slideLayout" Target="../slideLayouts/slideLayout1284.xml"/><Relationship Id="rId8" Type="http://schemas.openxmlformats.org/officeDocument/2006/relationships/slideLayout" Target="../slideLayouts/slideLayout1285.xml"/><Relationship Id="rId9" Type="http://schemas.openxmlformats.org/officeDocument/2006/relationships/slideLayout" Target="../slideLayouts/slideLayout1286.xml"/><Relationship Id="rId10" Type="http://schemas.openxmlformats.org/officeDocument/2006/relationships/slideLayout" Target="../slideLayouts/slideLayout1287.xml"/></Relationships>
</file>

<file path=ppt/slideMasters/_rels/slideMaster118.xml.rels><?xml version="1.0" encoding="UTF-8" standalone="yes"?>
<Relationships xmlns="http://schemas.openxmlformats.org/package/2006/relationships"><Relationship Id="rId11" Type="http://schemas.openxmlformats.org/officeDocument/2006/relationships/slideLayout" Target="../slideLayouts/slideLayout1299.xml"/><Relationship Id="rId12" Type="http://schemas.openxmlformats.org/officeDocument/2006/relationships/theme" Target="../theme/theme118.xml"/><Relationship Id="rId1" Type="http://schemas.openxmlformats.org/officeDocument/2006/relationships/slideLayout" Target="../slideLayouts/slideLayout1289.xml"/><Relationship Id="rId2" Type="http://schemas.openxmlformats.org/officeDocument/2006/relationships/slideLayout" Target="../slideLayouts/slideLayout1290.xml"/><Relationship Id="rId3" Type="http://schemas.openxmlformats.org/officeDocument/2006/relationships/slideLayout" Target="../slideLayouts/slideLayout1291.xml"/><Relationship Id="rId4" Type="http://schemas.openxmlformats.org/officeDocument/2006/relationships/slideLayout" Target="../slideLayouts/slideLayout1292.xml"/><Relationship Id="rId5" Type="http://schemas.openxmlformats.org/officeDocument/2006/relationships/slideLayout" Target="../slideLayouts/slideLayout1293.xml"/><Relationship Id="rId6" Type="http://schemas.openxmlformats.org/officeDocument/2006/relationships/slideLayout" Target="../slideLayouts/slideLayout1294.xml"/><Relationship Id="rId7" Type="http://schemas.openxmlformats.org/officeDocument/2006/relationships/slideLayout" Target="../slideLayouts/slideLayout1295.xml"/><Relationship Id="rId8" Type="http://schemas.openxmlformats.org/officeDocument/2006/relationships/slideLayout" Target="../slideLayouts/slideLayout1296.xml"/><Relationship Id="rId9" Type="http://schemas.openxmlformats.org/officeDocument/2006/relationships/slideLayout" Target="../slideLayouts/slideLayout1297.xml"/><Relationship Id="rId10" Type="http://schemas.openxmlformats.org/officeDocument/2006/relationships/slideLayout" Target="../slideLayouts/slideLayout1298.xml"/></Relationships>
</file>

<file path=ppt/slideMasters/_rels/slideMaster119.xml.rels><?xml version="1.0" encoding="UTF-8" standalone="yes"?>
<Relationships xmlns="http://schemas.openxmlformats.org/package/2006/relationships"><Relationship Id="rId11" Type="http://schemas.openxmlformats.org/officeDocument/2006/relationships/slideLayout" Target="../slideLayouts/slideLayout1310.xml"/><Relationship Id="rId12" Type="http://schemas.openxmlformats.org/officeDocument/2006/relationships/theme" Target="../theme/theme119.xml"/><Relationship Id="rId1" Type="http://schemas.openxmlformats.org/officeDocument/2006/relationships/slideLayout" Target="../slideLayouts/slideLayout1300.xml"/><Relationship Id="rId2" Type="http://schemas.openxmlformats.org/officeDocument/2006/relationships/slideLayout" Target="../slideLayouts/slideLayout1301.xml"/><Relationship Id="rId3" Type="http://schemas.openxmlformats.org/officeDocument/2006/relationships/slideLayout" Target="../slideLayouts/slideLayout1302.xml"/><Relationship Id="rId4" Type="http://schemas.openxmlformats.org/officeDocument/2006/relationships/slideLayout" Target="../slideLayouts/slideLayout1303.xml"/><Relationship Id="rId5" Type="http://schemas.openxmlformats.org/officeDocument/2006/relationships/slideLayout" Target="../slideLayouts/slideLayout1304.xml"/><Relationship Id="rId6" Type="http://schemas.openxmlformats.org/officeDocument/2006/relationships/slideLayout" Target="../slideLayouts/slideLayout1305.xml"/><Relationship Id="rId7" Type="http://schemas.openxmlformats.org/officeDocument/2006/relationships/slideLayout" Target="../slideLayouts/slideLayout1306.xml"/><Relationship Id="rId8" Type="http://schemas.openxmlformats.org/officeDocument/2006/relationships/slideLayout" Target="../slideLayouts/slideLayout1307.xml"/><Relationship Id="rId9" Type="http://schemas.openxmlformats.org/officeDocument/2006/relationships/slideLayout" Target="../slideLayouts/slideLayout1308.xml"/><Relationship Id="rId10" Type="http://schemas.openxmlformats.org/officeDocument/2006/relationships/slideLayout" Target="../slideLayouts/slideLayout130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2.xml"/><Relationship Id="rId13" Type="http://schemas.openxmlformats.org/officeDocument/2006/relationships/image" Target="../media/image1.png"/><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20.xml.rels><?xml version="1.0" encoding="UTF-8" standalone="yes"?>
<Relationships xmlns="http://schemas.openxmlformats.org/package/2006/relationships"><Relationship Id="rId11" Type="http://schemas.openxmlformats.org/officeDocument/2006/relationships/slideLayout" Target="../slideLayouts/slideLayout1321.xml"/><Relationship Id="rId12" Type="http://schemas.openxmlformats.org/officeDocument/2006/relationships/theme" Target="../theme/theme120.xml"/><Relationship Id="rId13" Type="http://schemas.openxmlformats.org/officeDocument/2006/relationships/image" Target="../media/image1.png"/><Relationship Id="rId1" Type="http://schemas.openxmlformats.org/officeDocument/2006/relationships/slideLayout" Target="../slideLayouts/slideLayout1311.xml"/><Relationship Id="rId2" Type="http://schemas.openxmlformats.org/officeDocument/2006/relationships/slideLayout" Target="../slideLayouts/slideLayout1312.xml"/><Relationship Id="rId3" Type="http://schemas.openxmlformats.org/officeDocument/2006/relationships/slideLayout" Target="../slideLayouts/slideLayout1313.xml"/><Relationship Id="rId4" Type="http://schemas.openxmlformats.org/officeDocument/2006/relationships/slideLayout" Target="../slideLayouts/slideLayout1314.xml"/><Relationship Id="rId5" Type="http://schemas.openxmlformats.org/officeDocument/2006/relationships/slideLayout" Target="../slideLayouts/slideLayout1315.xml"/><Relationship Id="rId6" Type="http://schemas.openxmlformats.org/officeDocument/2006/relationships/slideLayout" Target="../slideLayouts/slideLayout1316.xml"/><Relationship Id="rId7" Type="http://schemas.openxmlformats.org/officeDocument/2006/relationships/slideLayout" Target="../slideLayouts/slideLayout1317.xml"/><Relationship Id="rId8" Type="http://schemas.openxmlformats.org/officeDocument/2006/relationships/slideLayout" Target="../slideLayouts/slideLayout1318.xml"/><Relationship Id="rId9" Type="http://schemas.openxmlformats.org/officeDocument/2006/relationships/slideLayout" Target="../slideLayouts/slideLayout1319.xml"/><Relationship Id="rId10" Type="http://schemas.openxmlformats.org/officeDocument/2006/relationships/slideLayout" Target="../slideLayouts/slideLayout1320.xml"/></Relationships>
</file>

<file path=ppt/slideMasters/_rels/slideMaster121.xml.rels><?xml version="1.0" encoding="UTF-8" standalone="yes"?>
<Relationships xmlns="http://schemas.openxmlformats.org/package/2006/relationships"><Relationship Id="rId11" Type="http://schemas.openxmlformats.org/officeDocument/2006/relationships/slideLayout" Target="../slideLayouts/slideLayout1332.xml"/><Relationship Id="rId12" Type="http://schemas.openxmlformats.org/officeDocument/2006/relationships/theme" Target="../theme/theme121.xml"/><Relationship Id="rId13" Type="http://schemas.openxmlformats.org/officeDocument/2006/relationships/image" Target="../media/image1.png"/><Relationship Id="rId1" Type="http://schemas.openxmlformats.org/officeDocument/2006/relationships/slideLayout" Target="../slideLayouts/slideLayout1322.xml"/><Relationship Id="rId2" Type="http://schemas.openxmlformats.org/officeDocument/2006/relationships/slideLayout" Target="../slideLayouts/slideLayout1323.xml"/><Relationship Id="rId3" Type="http://schemas.openxmlformats.org/officeDocument/2006/relationships/slideLayout" Target="../slideLayouts/slideLayout1324.xml"/><Relationship Id="rId4" Type="http://schemas.openxmlformats.org/officeDocument/2006/relationships/slideLayout" Target="../slideLayouts/slideLayout1325.xml"/><Relationship Id="rId5" Type="http://schemas.openxmlformats.org/officeDocument/2006/relationships/slideLayout" Target="../slideLayouts/slideLayout1326.xml"/><Relationship Id="rId6" Type="http://schemas.openxmlformats.org/officeDocument/2006/relationships/slideLayout" Target="../slideLayouts/slideLayout1327.xml"/><Relationship Id="rId7" Type="http://schemas.openxmlformats.org/officeDocument/2006/relationships/slideLayout" Target="../slideLayouts/slideLayout1328.xml"/><Relationship Id="rId8" Type="http://schemas.openxmlformats.org/officeDocument/2006/relationships/slideLayout" Target="../slideLayouts/slideLayout1329.xml"/><Relationship Id="rId9" Type="http://schemas.openxmlformats.org/officeDocument/2006/relationships/slideLayout" Target="../slideLayouts/slideLayout1330.xml"/><Relationship Id="rId10" Type="http://schemas.openxmlformats.org/officeDocument/2006/relationships/slideLayout" Target="../slideLayouts/slideLayout1331.xml"/></Relationships>
</file>

<file path=ppt/slideMasters/_rels/slideMaster122.xml.rels><?xml version="1.0" encoding="UTF-8" standalone="yes"?>
<Relationships xmlns="http://schemas.openxmlformats.org/package/2006/relationships"><Relationship Id="rId11" Type="http://schemas.openxmlformats.org/officeDocument/2006/relationships/slideLayout" Target="../slideLayouts/slideLayout1343.xml"/><Relationship Id="rId12" Type="http://schemas.openxmlformats.org/officeDocument/2006/relationships/theme" Target="../theme/theme122.xml"/><Relationship Id="rId13" Type="http://schemas.openxmlformats.org/officeDocument/2006/relationships/image" Target="../media/image1.png"/><Relationship Id="rId1" Type="http://schemas.openxmlformats.org/officeDocument/2006/relationships/slideLayout" Target="../slideLayouts/slideLayout1333.xml"/><Relationship Id="rId2" Type="http://schemas.openxmlformats.org/officeDocument/2006/relationships/slideLayout" Target="../slideLayouts/slideLayout1334.xml"/><Relationship Id="rId3" Type="http://schemas.openxmlformats.org/officeDocument/2006/relationships/slideLayout" Target="../slideLayouts/slideLayout1335.xml"/><Relationship Id="rId4" Type="http://schemas.openxmlformats.org/officeDocument/2006/relationships/slideLayout" Target="../slideLayouts/slideLayout1336.xml"/><Relationship Id="rId5" Type="http://schemas.openxmlformats.org/officeDocument/2006/relationships/slideLayout" Target="../slideLayouts/slideLayout1337.xml"/><Relationship Id="rId6" Type="http://schemas.openxmlformats.org/officeDocument/2006/relationships/slideLayout" Target="../slideLayouts/slideLayout1338.xml"/><Relationship Id="rId7" Type="http://schemas.openxmlformats.org/officeDocument/2006/relationships/slideLayout" Target="../slideLayouts/slideLayout1339.xml"/><Relationship Id="rId8" Type="http://schemas.openxmlformats.org/officeDocument/2006/relationships/slideLayout" Target="../slideLayouts/slideLayout1340.xml"/><Relationship Id="rId9" Type="http://schemas.openxmlformats.org/officeDocument/2006/relationships/slideLayout" Target="../slideLayouts/slideLayout1341.xml"/><Relationship Id="rId10" Type="http://schemas.openxmlformats.org/officeDocument/2006/relationships/slideLayout" Target="../slideLayouts/slideLayout1342.xml"/></Relationships>
</file>

<file path=ppt/slideMasters/_rels/slideMaster123.xml.rels><?xml version="1.0" encoding="UTF-8" standalone="yes"?>
<Relationships xmlns="http://schemas.openxmlformats.org/package/2006/relationships"><Relationship Id="rId11" Type="http://schemas.openxmlformats.org/officeDocument/2006/relationships/slideLayout" Target="../slideLayouts/slideLayout1354.xml"/><Relationship Id="rId12" Type="http://schemas.openxmlformats.org/officeDocument/2006/relationships/theme" Target="../theme/theme123.xml"/><Relationship Id="rId13" Type="http://schemas.openxmlformats.org/officeDocument/2006/relationships/image" Target="../media/image1.png"/><Relationship Id="rId1" Type="http://schemas.openxmlformats.org/officeDocument/2006/relationships/slideLayout" Target="../slideLayouts/slideLayout1344.xml"/><Relationship Id="rId2" Type="http://schemas.openxmlformats.org/officeDocument/2006/relationships/slideLayout" Target="../slideLayouts/slideLayout1345.xml"/><Relationship Id="rId3" Type="http://schemas.openxmlformats.org/officeDocument/2006/relationships/slideLayout" Target="../slideLayouts/slideLayout1346.xml"/><Relationship Id="rId4" Type="http://schemas.openxmlformats.org/officeDocument/2006/relationships/slideLayout" Target="../slideLayouts/slideLayout1347.xml"/><Relationship Id="rId5" Type="http://schemas.openxmlformats.org/officeDocument/2006/relationships/slideLayout" Target="../slideLayouts/slideLayout1348.xml"/><Relationship Id="rId6" Type="http://schemas.openxmlformats.org/officeDocument/2006/relationships/slideLayout" Target="../slideLayouts/slideLayout1349.xml"/><Relationship Id="rId7" Type="http://schemas.openxmlformats.org/officeDocument/2006/relationships/slideLayout" Target="../slideLayouts/slideLayout1350.xml"/><Relationship Id="rId8" Type="http://schemas.openxmlformats.org/officeDocument/2006/relationships/slideLayout" Target="../slideLayouts/slideLayout1351.xml"/><Relationship Id="rId9" Type="http://schemas.openxmlformats.org/officeDocument/2006/relationships/slideLayout" Target="../slideLayouts/slideLayout1352.xml"/><Relationship Id="rId10" Type="http://schemas.openxmlformats.org/officeDocument/2006/relationships/slideLayout" Target="../slideLayouts/slideLayout1353.xml"/></Relationships>
</file>

<file path=ppt/slideMasters/_rels/slideMaster124.xml.rels><?xml version="1.0" encoding="UTF-8" standalone="yes"?>
<Relationships xmlns="http://schemas.openxmlformats.org/package/2006/relationships"><Relationship Id="rId11" Type="http://schemas.openxmlformats.org/officeDocument/2006/relationships/slideLayout" Target="../slideLayouts/slideLayout1365.xml"/><Relationship Id="rId12" Type="http://schemas.openxmlformats.org/officeDocument/2006/relationships/theme" Target="../theme/theme124.xml"/><Relationship Id="rId13" Type="http://schemas.openxmlformats.org/officeDocument/2006/relationships/image" Target="../media/image1.png"/><Relationship Id="rId1" Type="http://schemas.openxmlformats.org/officeDocument/2006/relationships/slideLayout" Target="../slideLayouts/slideLayout1355.xml"/><Relationship Id="rId2" Type="http://schemas.openxmlformats.org/officeDocument/2006/relationships/slideLayout" Target="../slideLayouts/slideLayout1356.xml"/><Relationship Id="rId3" Type="http://schemas.openxmlformats.org/officeDocument/2006/relationships/slideLayout" Target="../slideLayouts/slideLayout1357.xml"/><Relationship Id="rId4" Type="http://schemas.openxmlformats.org/officeDocument/2006/relationships/slideLayout" Target="../slideLayouts/slideLayout1358.xml"/><Relationship Id="rId5" Type="http://schemas.openxmlformats.org/officeDocument/2006/relationships/slideLayout" Target="../slideLayouts/slideLayout1359.xml"/><Relationship Id="rId6" Type="http://schemas.openxmlformats.org/officeDocument/2006/relationships/slideLayout" Target="../slideLayouts/slideLayout1360.xml"/><Relationship Id="rId7" Type="http://schemas.openxmlformats.org/officeDocument/2006/relationships/slideLayout" Target="../slideLayouts/slideLayout1361.xml"/><Relationship Id="rId8" Type="http://schemas.openxmlformats.org/officeDocument/2006/relationships/slideLayout" Target="../slideLayouts/slideLayout1362.xml"/><Relationship Id="rId9" Type="http://schemas.openxmlformats.org/officeDocument/2006/relationships/slideLayout" Target="../slideLayouts/slideLayout1363.xml"/><Relationship Id="rId10" Type="http://schemas.openxmlformats.org/officeDocument/2006/relationships/slideLayout" Target="../slideLayouts/slideLayout1364.xml"/></Relationships>
</file>

<file path=ppt/slideMasters/_rels/slideMaster125.xml.rels><?xml version="1.0" encoding="UTF-8" standalone="yes"?>
<Relationships xmlns="http://schemas.openxmlformats.org/package/2006/relationships"><Relationship Id="rId11" Type="http://schemas.openxmlformats.org/officeDocument/2006/relationships/slideLayout" Target="../slideLayouts/slideLayout1376.xml"/><Relationship Id="rId12" Type="http://schemas.openxmlformats.org/officeDocument/2006/relationships/theme" Target="../theme/theme125.xml"/><Relationship Id="rId1" Type="http://schemas.openxmlformats.org/officeDocument/2006/relationships/slideLayout" Target="../slideLayouts/slideLayout1366.xml"/><Relationship Id="rId2" Type="http://schemas.openxmlformats.org/officeDocument/2006/relationships/slideLayout" Target="../slideLayouts/slideLayout1367.xml"/><Relationship Id="rId3" Type="http://schemas.openxmlformats.org/officeDocument/2006/relationships/slideLayout" Target="../slideLayouts/slideLayout1368.xml"/><Relationship Id="rId4" Type="http://schemas.openxmlformats.org/officeDocument/2006/relationships/slideLayout" Target="../slideLayouts/slideLayout1369.xml"/><Relationship Id="rId5" Type="http://schemas.openxmlformats.org/officeDocument/2006/relationships/slideLayout" Target="../slideLayouts/slideLayout1370.xml"/><Relationship Id="rId6" Type="http://schemas.openxmlformats.org/officeDocument/2006/relationships/slideLayout" Target="../slideLayouts/slideLayout1371.xml"/><Relationship Id="rId7" Type="http://schemas.openxmlformats.org/officeDocument/2006/relationships/slideLayout" Target="../slideLayouts/slideLayout1372.xml"/><Relationship Id="rId8" Type="http://schemas.openxmlformats.org/officeDocument/2006/relationships/slideLayout" Target="../slideLayouts/slideLayout1373.xml"/><Relationship Id="rId9" Type="http://schemas.openxmlformats.org/officeDocument/2006/relationships/slideLayout" Target="../slideLayouts/slideLayout1374.xml"/><Relationship Id="rId10" Type="http://schemas.openxmlformats.org/officeDocument/2006/relationships/slideLayout" Target="../slideLayouts/slideLayout1375.xml"/></Relationships>
</file>

<file path=ppt/slideMasters/_rels/slideMaster126.xml.rels><?xml version="1.0" encoding="UTF-8" standalone="yes"?>
<Relationships xmlns="http://schemas.openxmlformats.org/package/2006/relationships"><Relationship Id="rId11" Type="http://schemas.openxmlformats.org/officeDocument/2006/relationships/slideLayout" Target="../slideLayouts/slideLayout1387.xml"/><Relationship Id="rId12" Type="http://schemas.openxmlformats.org/officeDocument/2006/relationships/theme" Target="../theme/theme126.xml"/><Relationship Id="rId1" Type="http://schemas.openxmlformats.org/officeDocument/2006/relationships/slideLayout" Target="../slideLayouts/slideLayout1377.xml"/><Relationship Id="rId2" Type="http://schemas.openxmlformats.org/officeDocument/2006/relationships/slideLayout" Target="../slideLayouts/slideLayout1378.xml"/><Relationship Id="rId3" Type="http://schemas.openxmlformats.org/officeDocument/2006/relationships/slideLayout" Target="../slideLayouts/slideLayout1379.xml"/><Relationship Id="rId4" Type="http://schemas.openxmlformats.org/officeDocument/2006/relationships/slideLayout" Target="../slideLayouts/slideLayout1380.xml"/><Relationship Id="rId5" Type="http://schemas.openxmlformats.org/officeDocument/2006/relationships/slideLayout" Target="../slideLayouts/slideLayout1381.xml"/><Relationship Id="rId6" Type="http://schemas.openxmlformats.org/officeDocument/2006/relationships/slideLayout" Target="../slideLayouts/slideLayout1382.xml"/><Relationship Id="rId7" Type="http://schemas.openxmlformats.org/officeDocument/2006/relationships/slideLayout" Target="../slideLayouts/slideLayout1383.xml"/><Relationship Id="rId8" Type="http://schemas.openxmlformats.org/officeDocument/2006/relationships/slideLayout" Target="../slideLayouts/slideLayout1384.xml"/><Relationship Id="rId9" Type="http://schemas.openxmlformats.org/officeDocument/2006/relationships/slideLayout" Target="../slideLayouts/slideLayout1385.xml"/><Relationship Id="rId10" Type="http://schemas.openxmlformats.org/officeDocument/2006/relationships/slideLayout" Target="../slideLayouts/slideLayout1386.xml"/></Relationships>
</file>

<file path=ppt/slideMasters/_rels/slideMaster127.xml.rels><?xml version="1.0" encoding="UTF-8" standalone="yes"?>
<Relationships xmlns="http://schemas.openxmlformats.org/package/2006/relationships"><Relationship Id="rId11" Type="http://schemas.openxmlformats.org/officeDocument/2006/relationships/slideLayout" Target="../slideLayouts/slideLayout1398.xml"/><Relationship Id="rId12" Type="http://schemas.openxmlformats.org/officeDocument/2006/relationships/theme" Target="../theme/theme127.xml"/><Relationship Id="rId13" Type="http://schemas.openxmlformats.org/officeDocument/2006/relationships/image" Target="../media/image1.png"/><Relationship Id="rId1" Type="http://schemas.openxmlformats.org/officeDocument/2006/relationships/slideLayout" Target="../slideLayouts/slideLayout1388.xml"/><Relationship Id="rId2" Type="http://schemas.openxmlformats.org/officeDocument/2006/relationships/slideLayout" Target="../slideLayouts/slideLayout1389.xml"/><Relationship Id="rId3" Type="http://schemas.openxmlformats.org/officeDocument/2006/relationships/slideLayout" Target="../slideLayouts/slideLayout1390.xml"/><Relationship Id="rId4" Type="http://schemas.openxmlformats.org/officeDocument/2006/relationships/slideLayout" Target="../slideLayouts/slideLayout1391.xml"/><Relationship Id="rId5" Type="http://schemas.openxmlformats.org/officeDocument/2006/relationships/slideLayout" Target="../slideLayouts/slideLayout1392.xml"/><Relationship Id="rId6" Type="http://schemas.openxmlformats.org/officeDocument/2006/relationships/slideLayout" Target="../slideLayouts/slideLayout1393.xml"/><Relationship Id="rId7" Type="http://schemas.openxmlformats.org/officeDocument/2006/relationships/slideLayout" Target="../slideLayouts/slideLayout1394.xml"/><Relationship Id="rId8" Type="http://schemas.openxmlformats.org/officeDocument/2006/relationships/slideLayout" Target="../slideLayouts/slideLayout1395.xml"/><Relationship Id="rId9" Type="http://schemas.openxmlformats.org/officeDocument/2006/relationships/slideLayout" Target="../slideLayouts/slideLayout1396.xml"/><Relationship Id="rId10" Type="http://schemas.openxmlformats.org/officeDocument/2006/relationships/slideLayout" Target="../slideLayouts/slideLayout1397.xml"/></Relationships>
</file>

<file path=ppt/slideMasters/_rels/slideMaster128.xml.rels><?xml version="1.0" encoding="UTF-8" standalone="yes"?>
<Relationships xmlns="http://schemas.openxmlformats.org/package/2006/relationships"><Relationship Id="rId3" Type="http://schemas.openxmlformats.org/officeDocument/2006/relationships/slideLayout" Target="../slideLayouts/slideLayout1401.xml"/><Relationship Id="rId4" Type="http://schemas.openxmlformats.org/officeDocument/2006/relationships/slideLayout" Target="../slideLayouts/slideLayout1402.xml"/><Relationship Id="rId5" Type="http://schemas.openxmlformats.org/officeDocument/2006/relationships/slideLayout" Target="../slideLayouts/slideLayout1403.xml"/><Relationship Id="rId6" Type="http://schemas.openxmlformats.org/officeDocument/2006/relationships/slideLayout" Target="../slideLayouts/slideLayout1404.xml"/><Relationship Id="rId7" Type="http://schemas.openxmlformats.org/officeDocument/2006/relationships/theme" Target="../theme/theme128.xml"/><Relationship Id="rId1" Type="http://schemas.openxmlformats.org/officeDocument/2006/relationships/slideLayout" Target="../slideLayouts/slideLayout1399.xml"/><Relationship Id="rId2" Type="http://schemas.openxmlformats.org/officeDocument/2006/relationships/slideLayout" Target="../slideLayouts/slideLayout1400.xml"/></Relationships>
</file>

<file path=ppt/slideMasters/_rels/slideMaster129.xml.rels><?xml version="1.0" encoding="UTF-8" standalone="yes"?>
<Relationships xmlns="http://schemas.openxmlformats.org/package/2006/relationships"><Relationship Id="rId3" Type="http://schemas.openxmlformats.org/officeDocument/2006/relationships/slideLayout" Target="../slideLayouts/slideLayout1407.xml"/><Relationship Id="rId4" Type="http://schemas.openxmlformats.org/officeDocument/2006/relationships/slideLayout" Target="../slideLayouts/slideLayout1408.xml"/><Relationship Id="rId5" Type="http://schemas.openxmlformats.org/officeDocument/2006/relationships/slideLayout" Target="../slideLayouts/slideLayout1409.xml"/><Relationship Id="rId6" Type="http://schemas.openxmlformats.org/officeDocument/2006/relationships/slideLayout" Target="../slideLayouts/slideLayout1410.xml"/><Relationship Id="rId7" Type="http://schemas.openxmlformats.org/officeDocument/2006/relationships/theme" Target="../theme/theme129.xml"/><Relationship Id="rId1" Type="http://schemas.openxmlformats.org/officeDocument/2006/relationships/slideLayout" Target="../slideLayouts/slideLayout1405.xml"/><Relationship Id="rId2" Type="http://schemas.openxmlformats.org/officeDocument/2006/relationships/slideLayout" Target="../slideLayouts/slideLayout140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3.xml"/><Relationship Id="rId13" Type="http://schemas.openxmlformats.org/officeDocument/2006/relationships/image" Target="../media/image1.png"/><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30.xml.rels><?xml version="1.0" encoding="UTF-8" standalone="yes"?>
<Relationships xmlns="http://schemas.openxmlformats.org/package/2006/relationships"><Relationship Id="rId3" Type="http://schemas.openxmlformats.org/officeDocument/2006/relationships/slideLayout" Target="../slideLayouts/slideLayout1413.xml"/><Relationship Id="rId4" Type="http://schemas.openxmlformats.org/officeDocument/2006/relationships/slideLayout" Target="../slideLayouts/slideLayout1414.xml"/><Relationship Id="rId5" Type="http://schemas.openxmlformats.org/officeDocument/2006/relationships/slideLayout" Target="../slideLayouts/slideLayout1415.xml"/><Relationship Id="rId6" Type="http://schemas.openxmlformats.org/officeDocument/2006/relationships/slideLayout" Target="../slideLayouts/slideLayout1416.xml"/><Relationship Id="rId7" Type="http://schemas.openxmlformats.org/officeDocument/2006/relationships/theme" Target="../theme/theme130.xml"/><Relationship Id="rId1" Type="http://schemas.openxmlformats.org/officeDocument/2006/relationships/slideLayout" Target="../slideLayouts/slideLayout1411.xml"/><Relationship Id="rId2" Type="http://schemas.openxmlformats.org/officeDocument/2006/relationships/slideLayout" Target="../slideLayouts/slideLayout1412.xml"/></Relationships>
</file>

<file path=ppt/slideMasters/_rels/slideMaster131.xml.rels><?xml version="1.0" encoding="UTF-8" standalone="yes"?>
<Relationships xmlns="http://schemas.openxmlformats.org/package/2006/relationships"><Relationship Id="rId11" Type="http://schemas.openxmlformats.org/officeDocument/2006/relationships/slideLayout" Target="../slideLayouts/slideLayout1427.xml"/><Relationship Id="rId12" Type="http://schemas.openxmlformats.org/officeDocument/2006/relationships/theme" Target="../theme/theme131.xml"/><Relationship Id="rId13" Type="http://schemas.openxmlformats.org/officeDocument/2006/relationships/image" Target="../media/image1.png"/><Relationship Id="rId1" Type="http://schemas.openxmlformats.org/officeDocument/2006/relationships/slideLayout" Target="../slideLayouts/slideLayout1417.xml"/><Relationship Id="rId2" Type="http://schemas.openxmlformats.org/officeDocument/2006/relationships/slideLayout" Target="../slideLayouts/slideLayout1418.xml"/><Relationship Id="rId3" Type="http://schemas.openxmlformats.org/officeDocument/2006/relationships/slideLayout" Target="../slideLayouts/slideLayout1419.xml"/><Relationship Id="rId4" Type="http://schemas.openxmlformats.org/officeDocument/2006/relationships/slideLayout" Target="../slideLayouts/slideLayout1420.xml"/><Relationship Id="rId5" Type="http://schemas.openxmlformats.org/officeDocument/2006/relationships/slideLayout" Target="../slideLayouts/slideLayout1421.xml"/><Relationship Id="rId6" Type="http://schemas.openxmlformats.org/officeDocument/2006/relationships/slideLayout" Target="../slideLayouts/slideLayout1422.xml"/><Relationship Id="rId7" Type="http://schemas.openxmlformats.org/officeDocument/2006/relationships/slideLayout" Target="../slideLayouts/slideLayout1423.xml"/><Relationship Id="rId8" Type="http://schemas.openxmlformats.org/officeDocument/2006/relationships/slideLayout" Target="../slideLayouts/slideLayout1424.xml"/><Relationship Id="rId9" Type="http://schemas.openxmlformats.org/officeDocument/2006/relationships/slideLayout" Target="../slideLayouts/slideLayout1425.xml"/><Relationship Id="rId10" Type="http://schemas.openxmlformats.org/officeDocument/2006/relationships/slideLayout" Target="../slideLayouts/slideLayout1426.xml"/></Relationships>
</file>

<file path=ppt/slideMasters/_rels/slideMaster132.xml.rels><?xml version="1.0" encoding="UTF-8" standalone="yes"?>
<Relationships xmlns="http://schemas.openxmlformats.org/package/2006/relationships"><Relationship Id="rId11" Type="http://schemas.openxmlformats.org/officeDocument/2006/relationships/slideLayout" Target="../slideLayouts/slideLayout1438.xml"/><Relationship Id="rId12" Type="http://schemas.openxmlformats.org/officeDocument/2006/relationships/theme" Target="../theme/theme132.xml"/><Relationship Id="rId13" Type="http://schemas.openxmlformats.org/officeDocument/2006/relationships/image" Target="../media/image1.png"/><Relationship Id="rId1" Type="http://schemas.openxmlformats.org/officeDocument/2006/relationships/slideLayout" Target="../slideLayouts/slideLayout1428.xml"/><Relationship Id="rId2" Type="http://schemas.openxmlformats.org/officeDocument/2006/relationships/slideLayout" Target="../slideLayouts/slideLayout1429.xml"/><Relationship Id="rId3" Type="http://schemas.openxmlformats.org/officeDocument/2006/relationships/slideLayout" Target="../slideLayouts/slideLayout1430.xml"/><Relationship Id="rId4" Type="http://schemas.openxmlformats.org/officeDocument/2006/relationships/slideLayout" Target="../slideLayouts/slideLayout1431.xml"/><Relationship Id="rId5" Type="http://schemas.openxmlformats.org/officeDocument/2006/relationships/slideLayout" Target="../slideLayouts/slideLayout1432.xml"/><Relationship Id="rId6" Type="http://schemas.openxmlformats.org/officeDocument/2006/relationships/slideLayout" Target="../slideLayouts/slideLayout1433.xml"/><Relationship Id="rId7" Type="http://schemas.openxmlformats.org/officeDocument/2006/relationships/slideLayout" Target="../slideLayouts/slideLayout1434.xml"/><Relationship Id="rId8" Type="http://schemas.openxmlformats.org/officeDocument/2006/relationships/slideLayout" Target="../slideLayouts/slideLayout1435.xml"/><Relationship Id="rId9" Type="http://schemas.openxmlformats.org/officeDocument/2006/relationships/slideLayout" Target="../slideLayouts/slideLayout1436.xml"/><Relationship Id="rId10" Type="http://schemas.openxmlformats.org/officeDocument/2006/relationships/slideLayout" Target="../slideLayouts/slideLayout1437.xml"/></Relationships>
</file>

<file path=ppt/slideMasters/_rels/slideMaster133.xml.rels><?xml version="1.0" encoding="UTF-8" standalone="yes"?>
<Relationships xmlns="http://schemas.openxmlformats.org/package/2006/relationships"><Relationship Id="rId11" Type="http://schemas.openxmlformats.org/officeDocument/2006/relationships/slideLayout" Target="../slideLayouts/slideLayout1449.xml"/><Relationship Id="rId12" Type="http://schemas.openxmlformats.org/officeDocument/2006/relationships/theme" Target="../theme/theme133.xml"/><Relationship Id="rId13" Type="http://schemas.openxmlformats.org/officeDocument/2006/relationships/image" Target="../media/image1.png"/><Relationship Id="rId1" Type="http://schemas.openxmlformats.org/officeDocument/2006/relationships/slideLayout" Target="../slideLayouts/slideLayout1439.xml"/><Relationship Id="rId2" Type="http://schemas.openxmlformats.org/officeDocument/2006/relationships/slideLayout" Target="../slideLayouts/slideLayout1440.xml"/><Relationship Id="rId3" Type="http://schemas.openxmlformats.org/officeDocument/2006/relationships/slideLayout" Target="../slideLayouts/slideLayout1441.xml"/><Relationship Id="rId4" Type="http://schemas.openxmlformats.org/officeDocument/2006/relationships/slideLayout" Target="../slideLayouts/slideLayout1442.xml"/><Relationship Id="rId5" Type="http://schemas.openxmlformats.org/officeDocument/2006/relationships/slideLayout" Target="../slideLayouts/slideLayout1443.xml"/><Relationship Id="rId6" Type="http://schemas.openxmlformats.org/officeDocument/2006/relationships/slideLayout" Target="../slideLayouts/slideLayout1444.xml"/><Relationship Id="rId7" Type="http://schemas.openxmlformats.org/officeDocument/2006/relationships/slideLayout" Target="../slideLayouts/slideLayout1445.xml"/><Relationship Id="rId8" Type="http://schemas.openxmlformats.org/officeDocument/2006/relationships/slideLayout" Target="../slideLayouts/slideLayout1446.xml"/><Relationship Id="rId9" Type="http://schemas.openxmlformats.org/officeDocument/2006/relationships/slideLayout" Target="../slideLayouts/slideLayout1447.xml"/><Relationship Id="rId10" Type="http://schemas.openxmlformats.org/officeDocument/2006/relationships/slideLayout" Target="../slideLayouts/slideLayout1448.xml"/></Relationships>
</file>

<file path=ppt/slideMasters/_rels/slideMaster134.xml.rels><?xml version="1.0" encoding="UTF-8" standalone="yes"?>
<Relationships xmlns="http://schemas.openxmlformats.org/package/2006/relationships"><Relationship Id="rId11" Type="http://schemas.openxmlformats.org/officeDocument/2006/relationships/slideLayout" Target="../slideLayouts/slideLayout1460.xml"/><Relationship Id="rId12" Type="http://schemas.openxmlformats.org/officeDocument/2006/relationships/theme" Target="../theme/theme134.xml"/><Relationship Id="rId13" Type="http://schemas.openxmlformats.org/officeDocument/2006/relationships/image" Target="../media/image1.png"/><Relationship Id="rId1" Type="http://schemas.openxmlformats.org/officeDocument/2006/relationships/slideLayout" Target="../slideLayouts/slideLayout1450.xml"/><Relationship Id="rId2" Type="http://schemas.openxmlformats.org/officeDocument/2006/relationships/slideLayout" Target="../slideLayouts/slideLayout1451.xml"/><Relationship Id="rId3" Type="http://schemas.openxmlformats.org/officeDocument/2006/relationships/slideLayout" Target="../slideLayouts/slideLayout1452.xml"/><Relationship Id="rId4" Type="http://schemas.openxmlformats.org/officeDocument/2006/relationships/slideLayout" Target="../slideLayouts/slideLayout1453.xml"/><Relationship Id="rId5" Type="http://schemas.openxmlformats.org/officeDocument/2006/relationships/slideLayout" Target="../slideLayouts/slideLayout1454.xml"/><Relationship Id="rId6" Type="http://schemas.openxmlformats.org/officeDocument/2006/relationships/slideLayout" Target="../slideLayouts/slideLayout1455.xml"/><Relationship Id="rId7" Type="http://schemas.openxmlformats.org/officeDocument/2006/relationships/slideLayout" Target="../slideLayouts/slideLayout1456.xml"/><Relationship Id="rId8" Type="http://schemas.openxmlformats.org/officeDocument/2006/relationships/slideLayout" Target="../slideLayouts/slideLayout1457.xml"/><Relationship Id="rId9" Type="http://schemas.openxmlformats.org/officeDocument/2006/relationships/slideLayout" Target="../slideLayouts/slideLayout1458.xml"/><Relationship Id="rId10" Type="http://schemas.openxmlformats.org/officeDocument/2006/relationships/slideLayout" Target="../slideLayouts/slideLayout1459.xml"/></Relationships>
</file>

<file path=ppt/slideMasters/_rels/slideMaster135.xml.rels><?xml version="1.0" encoding="UTF-8" standalone="yes"?>
<Relationships xmlns="http://schemas.openxmlformats.org/package/2006/relationships"><Relationship Id="rId11" Type="http://schemas.openxmlformats.org/officeDocument/2006/relationships/slideLayout" Target="../slideLayouts/slideLayout1471.xml"/><Relationship Id="rId12" Type="http://schemas.openxmlformats.org/officeDocument/2006/relationships/theme" Target="../theme/theme135.xml"/><Relationship Id="rId13" Type="http://schemas.openxmlformats.org/officeDocument/2006/relationships/image" Target="../media/image1.png"/><Relationship Id="rId1" Type="http://schemas.openxmlformats.org/officeDocument/2006/relationships/slideLayout" Target="../slideLayouts/slideLayout1461.xml"/><Relationship Id="rId2" Type="http://schemas.openxmlformats.org/officeDocument/2006/relationships/slideLayout" Target="../slideLayouts/slideLayout1462.xml"/><Relationship Id="rId3" Type="http://schemas.openxmlformats.org/officeDocument/2006/relationships/slideLayout" Target="../slideLayouts/slideLayout1463.xml"/><Relationship Id="rId4" Type="http://schemas.openxmlformats.org/officeDocument/2006/relationships/slideLayout" Target="../slideLayouts/slideLayout1464.xml"/><Relationship Id="rId5" Type="http://schemas.openxmlformats.org/officeDocument/2006/relationships/slideLayout" Target="../slideLayouts/slideLayout1465.xml"/><Relationship Id="rId6" Type="http://schemas.openxmlformats.org/officeDocument/2006/relationships/slideLayout" Target="../slideLayouts/slideLayout1466.xml"/><Relationship Id="rId7" Type="http://schemas.openxmlformats.org/officeDocument/2006/relationships/slideLayout" Target="../slideLayouts/slideLayout1467.xml"/><Relationship Id="rId8" Type="http://schemas.openxmlformats.org/officeDocument/2006/relationships/slideLayout" Target="../slideLayouts/slideLayout1468.xml"/><Relationship Id="rId9" Type="http://schemas.openxmlformats.org/officeDocument/2006/relationships/slideLayout" Target="../slideLayouts/slideLayout1469.xml"/><Relationship Id="rId10" Type="http://schemas.openxmlformats.org/officeDocument/2006/relationships/slideLayout" Target="../slideLayouts/slideLayout1470.xml"/></Relationships>
</file>

<file path=ppt/slideMasters/_rels/slideMaster136.xml.rels><?xml version="1.0" encoding="UTF-8" standalone="yes"?>
<Relationships xmlns="http://schemas.openxmlformats.org/package/2006/relationships"><Relationship Id="rId11" Type="http://schemas.openxmlformats.org/officeDocument/2006/relationships/slideLayout" Target="../slideLayouts/slideLayout1482.xml"/><Relationship Id="rId12" Type="http://schemas.openxmlformats.org/officeDocument/2006/relationships/slideLayout" Target="../slideLayouts/slideLayout1483.xml"/><Relationship Id="rId13" Type="http://schemas.openxmlformats.org/officeDocument/2006/relationships/theme" Target="../theme/theme136.xml"/><Relationship Id="rId1" Type="http://schemas.openxmlformats.org/officeDocument/2006/relationships/slideLayout" Target="../slideLayouts/slideLayout1472.xml"/><Relationship Id="rId2" Type="http://schemas.openxmlformats.org/officeDocument/2006/relationships/slideLayout" Target="../slideLayouts/slideLayout1473.xml"/><Relationship Id="rId3" Type="http://schemas.openxmlformats.org/officeDocument/2006/relationships/slideLayout" Target="../slideLayouts/slideLayout1474.xml"/><Relationship Id="rId4" Type="http://schemas.openxmlformats.org/officeDocument/2006/relationships/slideLayout" Target="../slideLayouts/slideLayout1475.xml"/><Relationship Id="rId5" Type="http://schemas.openxmlformats.org/officeDocument/2006/relationships/slideLayout" Target="../slideLayouts/slideLayout1476.xml"/><Relationship Id="rId6" Type="http://schemas.openxmlformats.org/officeDocument/2006/relationships/slideLayout" Target="../slideLayouts/slideLayout1477.xml"/><Relationship Id="rId7" Type="http://schemas.openxmlformats.org/officeDocument/2006/relationships/slideLayout" Target="../slideLayouts/slideLayout1478.xml"/><Relationship Id="rId8" Type="http://schemas.openxmlformats.org/officeDocument/2006/relationships/slideLayout" Target="../slideLayouts/slideLayout1479.xml"/><Relationship Id="rId9" Type="http://schemas.openxmlformats.org/officeDocument/2006/relationships/slideLayout" Target="../slideLayouts/slideLayout1480.xml"/><Relationship Id="rId10" Type="http://schemas.openxmlformats.org/officeDocument/2006/relationships/slideLayout" Target="../slideLayouts/slideLayout1481.xml"/></Relationships>
</file>

<file path=ppt/slideMasters/_rels/slideMaster137.xml.rels><?xml version="1.0" encoding="UTF-8" standalone="yes"?>
<Relationships xmlns="http://schemas.openxmlformats.org/package/2006/relationships"><Relationship Id="rId11" Type="http://schemas.openxmlformats.org/officeDocument/2006/relationships/slideLayout" Target="../slideLayouts/slideLayout1494.xml"/><Relationship Id="rId12" Type="http://schemas.openxmlformats.org/officeDocument/2006/relationships/theme" Target="../theme/theme137.xml"/><Relationship Id="rId13" Type="http://schemas.openxmlformats.org/officeDocument/2006/relationships/image" Target="../media/image1.png"/><Relationship Id="rId1" Type="http://schemas.openxmlformats.org/officeDocument/2006/relationships/slideLayout" Target="../slideLayouts/slideLayout1484.xml"/><Relationship Id="rId2" Type="http://schemas.openxmlformats.org/officeDocument/2006/relationships/slideLayout" Target="../slideLayouts/slideLayout1485.xml"/><Relationship Id="rId3" Type="http://schemas.openxmlformats.org/officeDocument/2006/relationships/slideLayout" Target="../slideLayouts/slideLayout1486.xml"/><Relationship Id="rId4" Type="http://schemas.openxmlformats.org/officeDocument/2006/relationships/slideLayout" Target="../slideLayouts/slideLayout1487.xml"/><Relationship Id="rId5" Type="http://schemas.openxmlformats.org/officeDocument/2006/relationships/slideLayout" Target="../slideLayouts/slideLayout1488.xml"/><Relationship Id="rId6" Type="http://schemas.openxmlformats.org/officeDocument/2006/relationships/slideLayout" Target="../slideLayouts/slideLayout1489.xml"/><Relationship Id="rId7" Type="http://schemas.openxmlformats.org/officeDocument/2006/relationships/slideLayout" Target="../slideLayouts/slideLayout1490.xml"/><Relationship Id="rId8" Type="http://schemas.openxmlformats.org/officeDocument/2006/relationships/slideLayout" Target="../slideLayouts/slideLayout1491.xml"/><Relationship Id="rId9" Type="http://schemas.openxmlformats.org/officeDocument/2006/relationships/slideLayout" Target="../slideLayouts/slideLayout1492.xml"/><Relationship Id="rId10" Type="http://schemas.openxmlformats.org/officeDocument/2006/relationships/slideLayout" Target="../slideLayouts/slideLayout1493.xml"/></Relationships>
</file>

<file path=ppt/slideMasters/_rels/slideMaster138.xml.rels><?xml version="1.0" encoding="UTF-8" standalone="yes"?>
<Relationships xmlns="http://schemas.openxmlformats.org/package/2006/relationships"><Relationship Id="rId11" Type="http://schemas.openxmlformats.org/officeDocument/2006/relationships/slideLayout" Target="../slideLayouts/slideLayout1505.xml"/><Relationship Id="rId12" Type="http://schemas.openxmlformats.org/officeDocument/2006/relationships/theme" Target="../theme/theme138.xml"/><Relationship Id="rId13" Type="http://schemas.openxmlformats.org/officeDocument/2006/relationships/image" Target="../media/image1.png"/><Relationship Id="rId1" Type="http://schemas.openxmlformats.org/officeDocument/2006/relationships/slideLayout" Target="../slideLayouts/slideLayout1495.xml"/><Relationship Id="rId2" Type="http://schemas.openxmlformats.org/officeDocument/2006/relationships/slideLayout" Target="../slideLayouts/slideLayout1496.xml"/><Relationship Id="rId3" Type="http://schemas.openxmlformats.org/officeDocument/2006/relationships/slideLayout" Target="../slideLayouts/slideLayout1497.xml"/><Relationship Id="rId4" Type="http://schemas.openxmlformats.org/officeDocument/2006/relationships/slideLayout" Target="../slideLayouts/slideLayout1498.xml"/><Relationship Id="rId5" Type="http://schemas.openxmlformats.org/officeDocument/2006/relationships/slideLayout" Target="../slideLayouts/slideLayout1499.xml"/><Relationship Id="rId6" Type="http://schemas.openxmlformats.org/officeDocument/2006/relationships/slideLayout" Target="../slideLayouts/slideLayout1500.xml"/><Relationship Id="rId7" Type="http://schemas.openxmlformats.org/officeDocument/2006/relationships/slideLayout" Target="../slideLayouts/slideLayout1501.xml"/><Relationship Id="rId8" Type="http://schemas.openxmlformats.org/officeDocument/2006/relationships/slideLayout" Target="../slideLayouts/slideLayout1502.xml"/><Relationship Id="rId9" Type="http://schemas.openxmlformats.org/officeDocument/2006/relationships/slideLayout" Target="../slideLayouts/slideLayout1503.xml"/><Relationship Id="rId10" Type="http://schemas.openxmlformats.org/officeDocument/2006/relationships/slideLayout" Target="../slideLayouts/slideLayout1504.xml"/></Relationships>
</file>

<file path=ppt/slideMasters/_rels/slideMaster139.xml.rels><?xml version="1.0" encoding="UTF-8" standalone="yes"?>
<Relationships xmlns="http://schemas.openxmlformats.org/package/2006/relationships"><Relationship Id="rId11" Type="http://schemas.openxmlformats.org/officeDocument/2006/relationships/slideLayout" Target="../slideLayouts/slideLayout1516.xml"/><Relationship Id="rId12" Type="http://schemas.openxmlformats.org/officeDocument/2006/relationships/theme" Target="../theme/theme139.xml"/><Relationship Id="rId13" Type="http://schemas.openxmlformats.org/officeDocument/2006/relationships/image" Target="../media/image1.png"/><Relationship Id="rId1" Type="http://schemas.openxmlformats.org/officeDocument/2006/relationships/slideLayout" Target="../slideLayouts/slideLayout1506.xml"/><Relationship Id="rId2" Type="http://schemas.openxmlformats.org/officeDocument/2006/relationships/slideLayout" Target="../slideLayouts/slideLayout1507.xml"/><Relationship Id="rId3" Type="http://schemas.openxmlformats.org/officeDocument/2006/relationships/slideLayout" Target="../slideLayouts/slideLayout1508.xml"/><Relationship Id="rId4" Type="http://schemas.openxmlformats.org/officeDocument/2006/relationships/slideLayout" Target="../slideLayouts/slideLayout1509.xml"/><Relationship Id="rId5" Type="http://schemas.openxmlformats.org/officeDocument/2006/relationships/slideLayout" Target="../slideLayouts/slideLayout1510.xml"/><Relationship Id="rId6" Type="http://schemas.openxmlformats.org/officeDocument/2006/relationships/slideLayout" Target="../slideLayouts/slideLayout1511.xml"/><Relationship Id="rId7" Type="http://schemas.openxmlformats.org/officeDocument/2006/relationships/slideLayout" Target="../slideLayouts/slideLayout1512.xml"/><Relationship Id="rId8" Type="http://schemas.openxmlformats.org/officeDocument/2006/relationships/slideLayout" Target="../slideLayouts/slideLayout1513.xml"/><Relationship Id="rId9" Type="http://schemas.openxmlformats.org/officeDocument/2006/relationships/slideLayout" Target="../slideLayouts/slideLayout1514.xml"/><Relationship Id="rId10" Type="http://schemas.openxmlformats.org/officeDocument/2006/relationships/slideLayout" Target="../slideLayouts/slideLayout151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theme" Target="../theme/theme14.xml"/><Relationship Id="rId13" Type="http://schemas.openxmlformats.org/officeDocument/2006/relationships/image" Target="../media/image1.png"/><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40.xml.rels><?xml version="1.0" encoding="UTF-8" standalone="yes"?>
<Relationships xmlns="http://schemas.openxmlformats.org/package/2006/relationships"><Relationship Id="rId11" Type="http://schemas.openxmlformats.org/officeDocument/2006/relationships/slideLayout" Target="../slideLayouts/slideLayout1527.xml"/><Relationship Id="rId12" Type="http://schemas.openxmlformats.org/officeDocument/2006/relationships/theme" Target="../theme/theme140.xml"/><Relationship Id="rId13" Type="http://schemas.openxmlformats.org/officeDocument/2006/relationships/image" Target="../media/image1.png"/><Relationship Id="rId1" Type="http://schemas.openxmlformats.org/officeDocument/2006/relationships/slideLayout" Target="../slideLayouts/slideLayout1517.xml"/><Relationship Id="rId2" Type="http://schemas.openxmlformats.org/officeDocument/2006/relationships/slideLayout" Target="../slideLayouts/slideLayout1518.xml"/><Relationship Id="rId3" Type="http://schemas.openxmlformats.org/officeDocument/2006/relationships/slideLayout" Target="../slideLayouts/slideLayout1519.xml"/><Relationship Id="rId4" Type="http://schemas.openxmlformats.org/officeDocument/2006/relationships/slideLayout" Target="../slideLayouts/slideLayout1520.xml"/><Relationship Id="rId5" Type="http://schemas.openxmlformats.org/officeDocument/2006/relationships/slideLayout" Target="../slideLayouts/slideLayout1521.xml"/><Relationship Id="rId6" Type="http://schemas.openxmlformats.org/officeDocument/2006/relationships/slideLayout" Target="../slideLayouts/slideLayout1522.xml"/><Relationship Id="rId7" Type="http://schemas.openxmlformats.org/officeDocument/2006/relationships/slideLayout" Target="../slideLayouts/slideLayout1523.xml"/><Relationship Id="rId8" Type="http://schemas.openxmlformats.org/officeDocument/2006/relationships/slideLayout" Target="../slideLayouts/slideLayout1524.xml"/><Relationship Id="rId9" Type="http://schemas.openxmlformats.org/officeDocument/2006/relationships/slideLayout" Target="../slideLayouts/slideLayout1525.xml"/><Relationship Id="rId10" Type="http://schemas.openxmlformats.org/officeDocument/2006/relationships/slideLayout" Target="../slideLayouts/slideLayout1526.xml"/></Relationships>
</file>

<file path=ppt/slideMasters/_rels/slideMaster141.xml.rels><?xml version="1.0" encoding="UTF-8" standalone="yes"?>
<Relationships xmlns="http://schemas.openxmlformats.org/package/2006/relationships"><Relationship Id="rId11" Type="http://schemas.openxmlformats.org/officeDocument/2006/relationships/slideLayout" Target="../slideLayouts/slideLayout1538.xml"/><Relationship Id="rId12" Type="http://schemas.openxmlformats.org/officeDocument/2006/relationships/theme" Target="../theme/theme141.xml"/><Relationship Id="rId13" Type="http://schemas.openxmlformats.org/officeDocument/2006/relationships/image" Target="../media/image1.png"/><Relationship Id="rId1" Type="http://schemas.openxmlformats.org/officeDocument/2006/relationships/slideLayout" Target="../slideLayouts/slideLayout1528.xml"/><Relationship Id="rId2" Type="http://schemas.openxmlformats.org/officeDocument/2006/relationships/slideLayout" Target="../slideLayouts/slideLayout1529.xml"/><Relationship Id="rId3" Type="http://schemas.openxmlformats.org/officeDocument/2006/relationships/slideLayout" Target="../slideLayouts/slideLayout1530.xml"/><Relationship Id="rId4" Type="http://schemas.openxmlformats.org/officeDocument/2006/relationships/slideLayout" Target="../slideLayouts/slideLayout1531.xml"/><Relationship Id="rId5" Type="http://schemas.openxmlformats.org/officeDocument/2006/relationships/slideLayout" Target="../slideLayouts/slideLayout1532.xml"/><Relationship Id="rId6" Type="http://schemas.openxmlformats.org/officeDocument/2006/relationships/slideLayout" Target="../slideLayouts/slideLayout1533.xml"/><Relationship Id="rId7" Type="http://schemas.openxmlformats.org/officeDocument/2006/relationships/slideLayout" Target="../slideLayouts/slideLayout1534.xml"/><Relationship Id="rId8" Type="http://schemas.openxmlformats.org/officeDocument/2006/relationships/slideLayout" Target="../slideLayouts/slideLayout1535.xml"/><Relationship Id="rId9" Type="http://schemas.openxmlformats.org/officeDocument/2006/relationships/slideLayout" Target="../slideLayouts/slideLayout1536.xml"/><Relationship Id="rId10" Type="http://schemas.openxmlformats.org/officeDocument/2006/relationships/slideLayout" Target="../slideLayouts/slideLayout1537.xml"/></Relationships>
</file>

<file path=ppt/slideMasters/_rels/slideMaster142.xml.rels><?xml version="1.0" encoding="UTF-8" standalone="yes"?>
<Relationships xmlns="http://schemas.openxmlformats.org/package/2006/relationships"><Relationship Id="rId11" Type="http://schemas.openxmlformats.org/officeDocument/2006/relationships/slideLayout" Target="../slideLayouts/slideLayout1549.xml"/><Relationship Id="rId12" Type="http://schemas.openxmlformats.org/officeDocument/2006/relationships/theme" Target="../theme/theme142.xml"/><Relationship Id="rId13" Type="http://schemas.openxmlformats.org/officeDocument/2006/relationships/image" Target="../media/image1.png"/><Relationship Id="rId1" Type="http://schemas.openxmlformats.org/officeDocument/2006/relationships/slideLayout" Target="../slideLayouts/slideLayout1539.xml"/><Relationship Id="rId2" Type="http://schemas.openxmlformats.org/officeDocument/2006/relationships/slideLayout" Target="../slideLayouts/slideLayout1540.xml"/><Relationship Id="rId3" Type="http://schemas.openxmlformats.org/officeDocument/2006/relationships/slideLayout" Target="../slideLayouts/slideLayout1541.xml"/><Relationship Id="rId4" Type="http://schemas.openxmlformats.org/officeDocument/2006/relationships/slideLayout" Target="../slideLayouts/slideLayout1542.xml"/><Relationship Id="rId5" Type="http://schemas.openxmlformats.org/officeDocument/2006/relationships/slideLayout" Target="../slideLayouts/slideLayout1543.xml"/><Relationship Id="rId6" Type="http://schemas.openxmlformats.org/officeDocument/2006/relationships/slideLayout" Target="../slideLayouts/slideLayout1544.xml"/><Relationship Id="rId7" Type="http://schemas.openxmlformats.org/officeDocument/2006/relationships/slideLayout" Target="../slideLayouts/slideLayout1545.xml"/><Relationship Id="rId8" Type="http://schemas.openxmlformats.org/officeDocument/2006/relationships/slideLayout" Target="../slideLayouts/slideLayout1546.xml"/><Relationship Id="rId9" Type="http://schemas.openxmlformats.org/officeDocument/2006/relationships/slideLayout" Target="../slideLayouts/slideLayout1547.xml"/><Relationship Id="rId10" Type="http://schemas.openxmlformats.org/officeDocument/2006/relationships/slideLayout" Target="../slideLayouts/slideLayout1548.xml"/></Relationships>
</file>

<file path=ppt/slideMasters/_rels/slideMaster143.xml.rels><?xml version="1.0" encoding="UTF-8" standalone="yes"?>
<Relationships xmlns="http://schemas.openxmlformats.org/package/2006/relationships"><Relationship Id="rId11" Type="http://schemas.openxmlformats.org/officeDocument/2006/relationships/slideLayout" Target="../slideLayouts/slideLayout1560.xml"/><Relationship Id="rId12" Type="http://schemas.openxmlformats.org/officeDocument/2006/relationships/theme" Target="../theme/theme143.xml"/><Relationship Id="rId13" Type="http://schemas.openxmlformats.org/officeDocument/2006/relationships/image" Target="../media/image1.png"/><Relationship Id="rId1" Type="http://schemas.openxmlformats.org/officeDocument/2006/relationships/slideLayout" Target="../slideLayouts/slideLayout1550.xml"/><Relationship Id="rId2" Type="http://schemas.openxmlformats.org/officeDocument/2006/relationships/slideLayout" Target="../slideLayouts/slideLayout1551.xml"/><Relationship Id="rId3" Type="http://schemas.openxmlformats.org/officeDocument/2006/relationships/slideLayout" Target="../slideLayouts/slideLayout1552.xml"/><Relationship Id="rId4" Type="http://schemas.openxmlformats.org/officeDocument/2006/relationships/slideLayout" Target="../slideLayouts/slideLayout1553.xml"/><Relationship Id="rId5" Type="http://schemas.openxmlformats.org/officeDocument/2006/relationships/slideLayout" Target="../slideLayouts/slideLayout1554.xml"/><Relationship Id="rId6" Type="http://schemas.openxmlformats.org/officeDocument/2006/relationships/slideLayout" Target="../slideLayouts/slideLayout1555.xml"/><Relationship Id="rId7" Type="http://schemas.openxmlformats.org/officeDocument/2006/relationships/slideLayout" Target="../slideLayouts/slideLayout1556.xml"/><Relationship Id="rId8" Type="http://schemas.openxmlformats.org/officeDocument/2006/relationships/slideLayout" Target="../slideLayouts/slideLayout1557.xml"/><Relationship Id="rId9" Type="http://schemas.openxmlformats.org/officeDocument/2006/relationships/slideLayout" Target="../slideLayouts/slideLayout1558.xml"/><Relationship Id="rId10" Type="http://schemas.openxmlformats.org/officeDocument/2006/relationships/slideLayout" Target="../slideLayouts/slideLayout1559.xml"/></Relationships>
</file>

<file path=ppt/slideMasters/_rels/slideMaster144.xml.rels><?xml version="1.0" encoding="UTF-8" standalone="yes"?>
<Relationships xmlns="http://schemas.openxmlformats.org/package/2006/relationships"><Relationship Id="rId11" Type="http://schemas.openxmlformats.org/officeDocument/2006/relationships/slideLayout" Target="../slideLayouts/slideLayout1571.xml"/><Relationship Id="rId12" Type="http://schemas.openxmlformats.org/officeDocument/2006/relationships/theme" Target="../theme/theme144.xml"/><Relationship Id="rId13" Type="http://schemas.openxmlformats.org/officeDocument/2006/relationships/image" Target="../media/image1.png"/><Relationship Id="rId1" Type="http://schemas.openxmlformats.org/officeDocument/2006/relationships/slideLayout" Target="../slideLayouts/slideLayout1561.xml"/><Relationship Id="rId2" Type="http://schemas.openxmlformats.org/officeDocument/2006/relationships/slideLayout" Target="../slideLayouts/slideLayout1562.xml"/><Relationship Id="rId3" Type="http://schemas.openxmlformats.org/officeDocument/2006/relationships/slideLayout" Target="../slideLayouts/slideLayout1563.xml"/><Relationship Id="rId4" Type="http://schemas.openxmlformats.org/officeDocument/2006/relationships/slideLayout" Target="../slideLayouts/slideLayout1564.xml"/><Relationship Id="rId5" Type="http://schemas.openxmlformats.org/officeDocument/2006/relationships/slideLayout" Target="../slideLayouts/slideLayout1565.xml"/><Relationship Id="rId6" Type="http://schemas.openxmlformats.org/officeDocument/2006/relationships/slideLayout" Target="../slideLayouts/slideLayout1566.xml"/><Relationship Id="rId7" Type="http://schemas.openxmlformats.org/officeDocument/2006/relationships/slideLayout" Target="../slideLayouts/slideLayout1567.xml"/><Relationship Id="rId8" Type="http://schemas.openxmlformats.org/officeDocument/2006/relationships/slideLayout" Target="../slideLayouts/slideLayout1568.xml"/><Relationship Id="rId9" Type="http://schemas.openxmlformats.org/officeDocument/2006/relationships/slideLayout" Target="../slideLayouts/slideLayout1569.xml"/><Relationship Id="rId10" Type="http://schemas.openxmlformats.org/officeDocument/2006/relationships/slideLayout" Target="../slideLayouts/slideLayout1570.xml"/></Relationships>
</file>

<file path=ppt/slideMasters/_rels/slideMaster145.xml.rels><?xml version="1.0" encoding="UTF-8" standalone="yes"?>
<Relationships xmlns="http://schemas.openxmlformats.org/package/2006/relationships"><Relationship Id="rId11" Type="http://schemas.openxmlformats.org/officeDocument/2006/relationships/slideLayout" Target="../slideLayouts/slideLayout1582.xml"/><Relationship Id="rId12" Type="http://schemas.openxmlformats.org/officeDocument/2006/relationships/theme" Target="../theme/theme145.xml"/><Relationship Id="rId13" Type="http://schemas.openxmlformats.org/officeDocument/2006/relationships/image" Target="../media/image1.png"/><Relationship Id="rId1" Type="http://schemas.openxmlformats.org/officeDocument/2006/relationships/slideLayout" Target="../slideLayouts/slideLayout1572.xml"/><Relationship Id="rId2" Type="http://schemas.openxmlformats.org/officeDocument/2006/relationships/slideLayout" Target="../slideLayouts/slideLayout1573.xml"/><Relationship Id="rId3" Type="http://schemas.openxmlformats.org/officeDocument/2006/relationships/slideLayout" Target="../slideLayouts/slideLayout1574.xml"/><Relationship Id="rId4" Type="http://schemas.openxmlformats.org/officeDocument/2006/relationships/slideLayout" Target="../slideLayouts/slideLayout1575.xml"/><Relationship Id="rId5" Type="http://schemas.openxmlformats.org/officeDocument/2006/relationships/slideLayout" Target="../slideLayouts/slideLayout1576.xml"/><Relationship Id="rId6" Type="http://schemas.openxmlformats.org/officeDocument/2006/relationships/slideLayout" Target="../slideLayouts/slideLayout1577.xml"/><Relationship Id="rId7" Type="http://schemas.openxmlformats.org/officeDocument/2006/relationships/slideLayout" Target="../slideLayouts/slideLayout1578.xml"/><Relationship Id="rId8" Type="http://schemas.openxmlformats.org/officeDocument/2006/relationships/slideLayout" Target="../slideLayouts/slideLayout1579.xml"/><Relationship Id="rId9" Type="http://schemas.openxmlformats.org/officeDocument/2006/relationships/slideLayout" Target="../slideLayouts/slideLayout1580.xml"/><Relationship Id="rId10" Type="http://schemas.openxmlformats.org/officeDocument/2006/relationships/slideLayout" Target="../slideLayouts/slideLayout1581.xml"/></Relationships>
</file>

<file path=ppt/slideMasters/_rels/slideMaster146.xml.rels><?xml version="1.0" encoding="UTF-8" standalone="yes"?>
<Relationships xmlns="http://schemas.openxmlformats.org/package/2006/relationships"><Relationship Id="rId3" Type="http://schemas.openxmlformats.org/officeDocument/2006/relationships/slideLayout" Target="../slideLayouts/slideLayout1585.xml"/><Relationship Id="rId4" Type="http://schemas.openxmlformats.org/officeDocument/2006/relationships/slideLayout" Target="../slideLayouts/slideLayout1586.xml"/><Relationship Id="rId5" Type="http://schemas.openxmlformats.org/officeDocument/2006/relationships/slideLayout" Target="../slideLayouts/slideLayout1587.xml"/><Relationship Id="rId6" Type="http://schemas.openxmlformats.org/officeDocument/2006/relationships/slideLayout" Target="../slideLayouts/slideLayout1588.xml"/><Relationship Id="rId7" Type="http://schemas.openxmlformats.org/officeDocument/2006/relationships/slideLayout" Target="../slideLayouts/slideLayout1589.xml"/><Relationship Id="rId8" Type="http://schemas.openxmlformats.org/officeDocument/2006/relationships/theme" Target="../theme/theme146.xml"/><Relationship Id="rId1" Type="http://schemas.openxmlformats.org/officeDocument/2006/relationships/slideLayout" Target="../slideLayouts/slideLayout1583.xml"/><Relationship Id="rId2" Type="http://schemas.openxmlformats.org/officeDocument/2006/relationships/slideLayout" Target="../slideLayouts/slideLayout1584.xml"/></Relationships>
</file>

<file path=ppt/slideMasters/_rels/slideMaster147.xml.rels><?xml version="1.0" encoding="UTF-8" standalone="yes"?>
<Relationships xmlns="http://schemas.openxmlformats.org/package/2006/relationships"><Relationship Id="rId3" Type="http://schemas.openxmlformats.org/officeDocument/2006/relationships/slideLayout" Target="../slideLayouts/slideLayout1592.xml"/><Relationship Id="rId4" Type="http://schemas.openxmlformats.org/officeDocument/2006/relationships/slideLayout" Target="../slideLayouts/slideLayout1593.xml"/><Relationship Id="rId5" Type="http://schemas.openxmlformats.org/officeDocument/2006/relationships/slideLayout" Target="../slideLayouts/slideLayout1594.xml"/><Relationship Id="rId6" Type="http://schemas.openxmlformats.org/officeDocument/2006/relationships/slideLayout" Target="../slideLayouts/slideLayout1595.xml"/><Relationship Id="rId7" Type="http://schemas.openxmlformats.org/officeDocument/2006/relationships/slideLayout" Target="../slideLayouts/slideLayout1596.xml"/><Relationship Id="rId8" Type="http://schemas.openxmlformats.org/officeDocument/2006/relationships/theme" Target="../theme/theme147.xml"/><Relationship Id="rId1" Type="http://schemas.openxmlformats.org/officeDocument/2006/relationships/slideLayout" Target="../slideLayouts/slideLayout1590.xml"/><Relationship Id="rId2" Type="http://schemas.openxmlformats.org/officeDocument/2006/relationships/slideLayout" Target="../slideLayouts/slideLayout1591.xml"/></Relationships>
</file>

<file path=ppt/slideMasters/_rels/slideMaster148.xml.rels><?xml version="1.0" encoding="UTF-8" standalone="yes"?>
<Relationships xmlns="http://schemas.openxmlformats.org/package/2006/relationships"><Relationship Id="rId3" Type="http://schemas.openxmlformats.org/officeDocument/2006/relationships/slideLayout" Target="../slideLayouts/slideLayout1599.xml"/><Relationship Id="rId4" Type="http://schemas.openxmlformats.org/officeDocument/2006/relationships/slideLayout" Target="../slideLayouts/slideLayout1600.xml"/><Relationship Id="rId5" Type="http://schemas.openxmlformats.org/officeDocument/2006/relationships/slideLayout" Target="../slideLayouts/slideLayout1601.xml"/><Relationship Id="rId6" Type="http://schemas.openxmlformats.org/officeDocument/2006/relationships/slideLayout" Target="../slideLayouts/slideLayout1602.xml"/><Relationship Id="rId7" Type="http://schemas.openxmlformats.org/officeDocument/2006/relationships/slideLayout" Target="../slideLayouts/slideLayout1603.xml"/><Relationship Id="rId8" Type="http://schemas.openxmlformats.org/officeDocument/2006/relationships/theme" Target="../theme/theme148.xml"/><Relationship Id="rId1" Type="http://schemas.openxmlformats.org/officeDocument/2006/relationships/slideLayout" Target="../slideLayouts/slideLayout1597.xml"/><Relationship Id="rId2" Type="http://schemas.openxmlformats.org/officeDocument/2006/relationships/slideLayout" Target="../slideLayouts/slideLayout1598.xml"/></Relationships>
</file>

<file path=ppt/slideMasters/_rels/slideMaster149.xml.rels><?xml version="1.0" encoding="UTF-8" standalone="yes"?>
<Relationships xmlns="http://schemas.openxmlformats.org/package/2006/relationships"><Relationship Id="rId11" Type="http://schemas.openxmlformats.org/officeDocument/2006/relationships/slideLayout" Target="../slideLayouts/slideLayout1614.xml"/><Relationship Id="rId12" Type="http://schemas.openxmlformats.org/officeDocument/2006/relationships/theme" Target="../theme/theme149.xml"/><Relationship Id="rId13" Type="http://schemas.openxmlformats.org/officeDocument/2006/relationships/image" Target="../media/image1.png"/><Relationship Id="rId1" Type="http://schemas.openxmlformats.org/officeDocument/2006/relationships/slideLayout" Target="../slideLayouts/slideLayout1604.xml"/><Relationship Id="rId2" Type="http://schemas.openxmlformats.org/officeDocument/2006/relationships/slideLayout" Target="../slideLayouts/slideLayout1605.xml"/><Relationship Id="rId3" Type="http://schemas.openxmlformats.org/officeDocument/2006/relationships/slideLayout" Target="../slideLayouts/slideLayout1606.xml"/><Relationship Id="rId4" Type="http://schemas.openxmlformats.org/officeDocument/2006/relationships/slideLayout" Target="../slideLayouts/slideLayout1607.xml"/><Relationship Id="rId5" Type="http://schemas.openxmlformats.org/officeDocument/2006/relationships/slideLayout" Target="../slideLayouts/slideLayout1608.xml"/><Relationship Id="rId6" Type="http://schemas.openxmlformats.org/officeDocument/2006/relationships/slideLayout" Target="../slideLayouts/slideLayout1609.xml"/><Relationship Id="rId7" Type="http://schemas.openxmlformats.org/officeDocument/2006/relationships/slideLayout" Target="../slideLayouts/slideLayout1610.xml"/><Relationship Id="rId8" Type="http://schemas.openxmlformats.org/officeDocument/2006/relationships/slideLayout" Target="../slideLayouts/slideLayout1611.xml"/><Relationship Id="rId9" Type="http://schemas.openxmlformats.org/officeDocument/2006/relationships/slideLayout" Target="../slideLayouts/slideLayout1612.xml"/><Relationship Id="rId10" Type="http://schemas.openxmlformats.org/officeDocument/2006/relationships/slideLayout" Target="../slideLayouts/slideLayout161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8.xml"/><Relationship Id="rId12" Type="http://schemas.openxmlformats.org/officeDocument/2006/relationships/theme" Target="../theme/theme15.xml"/><Relationship Id="rId13" Type="http://schemas.openxmlformats.org/officeDocument/2006/relationships/image" Target="../media/image1.png"/><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9" Type="http://schemas.openxmlformats.org/officeDocument/2006/relationships/slideLayout" Target="../slideLayouts/slideLayout156.xml"/><Relationship Id="rId10" Type="http://schemas.openxmlformats.org/officeDocument/2006/relationships/slideLayout" Target="../slideLayouts/slideLayout157.xml"/></Relationships>
</file>

<file path=ppt/slideMasters/_rels/slideMaster150.xml.rels><?xml version="1.0" encoding="UTF-8" standalone="yes"?>
<Relationships xmlns="http://schemas.openxmlformats.org/package/2006/relationships"><Relationship Id="rId11" Type="http://schemas.openxmlformats.org/officeDocument/2006/relationships/slideLayout" Target="../slideLayouts/slideLayout1625.xml"/><Relationship Id="rId12" Type="http://schemas.openxmlformats.org/officeDocument/2006/relationships/theme" Target="../theme/theme150.xml"/><Relationship Id="rId1" Type="http://schemas.openxmlformats.org/officeDocument/2006/relationships/slideLayout" Target="../slideLayouts/slideLayout1615.xml"/><Relationship Id="rId2" Type="http://schemas.openxmlformats.org/officeDocument/2006/relationships/slideLayout" Target="../slideLayouts/slideLayout1616.xml"/><Relationship Id="rId3" Type="http://schemas.openxmlformats.org/officeDocument/2006/relationships/slideLayout" Target="../slideLayouts/slideLayout1617.xml"/><Relationship Id="rId4" Type="http://schemas.openxmlformats.org/officeDocument/2006/relationships/slideLayout" Target="../slideLayouts/slideLayout1618.xml"/><Relationship Id="rId5" Type="http://schemas.openxmlformats.org/officeDocument/2006/relationships/slideLayout" Target="../slideLayouts/slideLayout1619.xml"/><Relationship Id="rId6" Type="http://schemas.openxmlformats.org/officeDocument/2006/relationships/slideLayout" Target="../slideLayouts/slideLayout1620.xml"/><Relationship Id="rId7" Type="http://schemas.openxmlformats.org/officeDocument/2006/relationships/slideLayout" Target="../slideLayouts/slideLayout1621.xml"/><Relationship Id="rId8" Type="http://schemas.openxmlformats.org/officeDocument/2006/relationships/slideLayout" Target="../slideLayouts/slideLayout1622.xml"/><Relationship Id="rId9" Type="http://schemas.openxmlformats.org/officeDocument/2006/relationships/slideLayout" Target="../slideLayouts/slideLayout1623.xml"/><Relationship Id="rId10" Type="http://schemas.openxmlformats.org/officeDocument/2006/relationships/slideLayout" Target="../slideLayouts/slideLayout1624.xml"/></Relationships>
</file>

<file path=ppt/slideMasters/_rels/slideMaster151.xml.rels><?xml version="1.0" encoding="UTF-8" standalone="yes"?>
<Relationships xmlns="http://schemas.openxmlformats.org/package/2006/relationships"><Relationship Id="rId11" Type="http://schemas.openxmlformats.org/officeDocument/2006/relationships/slideLayout" Target="../slideLayouts/slideLayout1636.xml"/><Relationship Id="rId12" Type="http://schemas.openxmlformats.org/officeDocument/2006/relationships/theme" Target="../theme/theme151.xml"/><Relationship Id="rId1" Type="http://schemas.openxmlformats.org/officeDocument/2006/relationships/slideLayout" Target="../slideLayouts/slideLayout1626.xml"/><Relationship Id="rId2" Type="http://schemas.openxmlformats.org/officeDocument/2006/relationships/slideLayout" Target="../slideLayouts/slideLayout1627.xml"/><Relationship Id="rId3" Type="http://schemas.openxmlformats.org/officeDocument/2006/relationships/slideLayout" Target="../slideLayouts/slideLayout1628.xml"/><Relationship Id="rId4" Type="http://schemas.openxmlformats.org/officeDocument/2006/relationships/slideLayout" Target="../slideLayouts/slideLayout1629.xml"/><Relationship Id="rId5" Type="http://schemas.openxmlformats.org/officeDocument/2006/relationships/slideLayout" Target="../slideLayouts/slideLayout1630.xml"/><Relationship Id="rId6" Type="http://schemas.openxmlformats.org/officeDocument/2006/relationships/slideLayout" Target="../slideLayouts/slideLayout1631.xml"/><Relationship Id="rId7" Type="http://schemas.openxmlformats.org/officeDocument/2006/relationships/slideLayout" Target="../slideLayouts/slideLayout1632.xml"/><Relationship Id="rId8" Type="http://schemas.openxmlformats.org/officeDocument/2006/relationships/slideLayout" Target="../slideLayouts/slideLayout1633.xml"/><Relationship Id="rId9" Type="http://schemas.openxmlformats.org/officeDocument/2006/relationships/slideLayout" Target="../slideLayouts/slideLayout1634.xml"/><Relationship Id="rId10" Type="http://schemas.openxmlformats.org/officeDocument/2006/relationships/slideLayout" Target="../slideLayouts/slideLayout1635.xml"/></Relationships>
</file>

<file path=ppt/slideMasters/_rels/slideMaster152.xml.rels><?xml version="1.0" encoding="UTF-8" standalone="yes"?>
<Relationships xmlns="http://schemas.openxmlformats.org/package/2006/relationships"><Relationship Id="rId11" Type="http://schemas.openxmlformats.org/officeDocument/2006/relationships/slideLayout" Target="../slideLayouts/slideLayout1647.xml"/><Relationship Id="rId12" Type="http://schemas.openxmlformats.org/officeDocument/2006/relationships/theme" Target="../theme/theme152.xml"/><Relationship Id="rId1" Type="http://schemas.openxmlformats.org/officeDocument/2006/relationships/slideLayout" Target="../slideLayouts/slideLayout1637.xml"/><Relationship Id="rId2" Type="http://schemas.openxmlformats.org/officeDocument/2006/relationships/slideLayout" Target="../slideLayouts/slideLayout1638.xml"/><Relationship Id="rId3" Type="http://schemas.openxmlformats.org/officeDocument/2006/relationships/slideLayout" Target="../slideLayouts/slideLayout1639.xml"/><Relationship Id="rId4" Type="http://schemas.openxmlformats.org/officeDocument/2006/relationships/slideLayout" Target="../slideLayouts/slideLayout1640.xml"/><Relationship Id="rId5" Type="http://schemas.openxmlformats.org/officeDocument/2006/relationships/slideLayout" Target="../slideLayouts/slideLayout1641.xml"/><Relationship Id="rId6" Type="http://schemas.openxmlformats.org/officeDocument/2006/relationships/slideLayout" Target="../slideLayouts/slideLayout1642.xml"/><Relationship Id="rId7" Type="http://schemas.openxmlformats.org/officeDocument/2006/relationships/slideLayout" Target="../slideLayouts/slideLayout1643.xml"/><Relationship Id="rId8" Type="http://schemas.openxmlformats.org/officeDocument/2006/relationships/slideLayout" Target="../slideLayouts/slideLayout1644.xml"/><Relationship Id="rId9" Type="http://schemas.openxmlformats.org/officeDocument/2006/relationships/slideLayout" Target="../slideLayouts/slideLayout1645.xml"/><Relationship Id="rId10" Type="http://schemas.openxmlformats.org/officeDocument/2006/relationships/slideLayout" Target="../slideLayouts/slideLayout1646.xml"/></Relationships>
</file>

<file path=ppt/slideMasters/_rels/slideMaster153.xml.rels><?xml version="1.0" encoding="UTF-8" standalone="yes"?>
<Relationships xmlns="http://schemas.openxmlformats.org/package/2006/relationships"><Relationship Id="rId11" Type="http://schemas.openxmlformats.org/officeDocument/2006/relationships/slideLayout" Target="../slideLayouts/slideLayout1658.xml"/><Relationship Id="rId12" Type="http://schemas.openxmlformats.org/officeDocument/2006/relationships/theme" Target="../theme/theme153.xml"/><Relationship Id="rId13" Type="http://schemas.openxmlformats.org/officeDocument/2006/relationships/image" Target="../media/image1.png"/><Relationship Id="rId1" Type="http://schemas.openxmlformats.org/officeDocument/2006/relationships/slideLayout" Target="../slideLayouts/slideLayout1648.xml"/><Relationship Id="rId2" Type="http://schemas.openxmlformats.org/officeDocument/2006/relationships/slideLayout" Target="../slideLayouts/slideLayout1649.xml"/><Relationship Id="rId3" Type="http://schemas.openxmlformats.org/officeDocument/2006/relationships/slideLayout" Target="../slideLayouts/slideLayout1650.xml"/><Relationship Id="rId4" Type="http://schemas.openxmlformats.org/officeDocument/2006/relationships/slideLayout" Target="../slideLayouts/slideLayout1651.xml"/><Relationship Id="rId5" Type="http://schemas.openxmlformats.org/officeDocument/2006/relationships/slideLayout" Target="../slideLayouts/slideLayout1652.xml"/><Relationship Id="rId6" Type="http://schemas.openxmlformats.org/officeDocument/2006/relationships/slideLayout" Target="../slideLayouts/slideLayout1653.xml"/><Relationship Id="rId7" Type="http://schemas.openxmlformats.org/officeDocument/2006/relationships/slideLayout" Target="../slideLayouts/slideLayout1654.xml"/><Relationship Id="rId8" Type="http://schemas.openxmlformats.org/officeDocument/2006/relationships/slideLayout" Target="../slideLayouts/slideLayout1655.xml"/><Relationship Id="rId9" Type="http://schemas.openxmlformats.org/officeDocument/2006/relationships/slideLayout" Target="../slideLayouts/slideLayout1656.xml"/><Relationship Id="rId10" Type="http://schemas.openxmlformats.org/officeDocument/2006/relationships/slideLayout" Target="../slideLayouts/slideLayout1657.xml"/></Relationships>
</file>

<file path=ppt/slideMasters/_rels/slideMaster154.xml.rels><?xml version="1.0" encoding="UTF-8" standalone="yes"?>
<Relationships xmlns="http://schemas.openxmlformats.org/package/2006/relationships"><Relationship Id="rId11" Type="http://schemas.openxmlformats.org/officeDocument/2006/relationships/slideLayout" Target="../slideLayouts/slideLayout1669.xml"/><Relationship Id="rId12" Type="http://schemas.openxmlformats.org/officeDocument/2006/relationships/slideLayout" Target="../slideLayouts/slideLayout1670.xml"/><Relationship Id="rId13" Type="http://schemas.openxmlformats.org/officeDocument/2006/relationships/slideLayout" Target="../slideLayouts/slideLayout1671.xml"/><Relationship Id="rId14" Type="http://schemas.openxmlformats.org/officeDocument/2006/relationships/theme" Target="../theme/theme154.xml"/><Relationship Id="rId1" Type="http://schemas.openxmlformats.org/officeDocument/2006/relationships/slideLayout" Target="../slideLayouts/slideLayout1659.xml"/><Relationship Id="rId2" Type="http://schemas.openxmlformats.org/officeDocument/2006/relationships/slideLayout" Target="../slideLayouts/slideLayout1660.xml"/><Relationship Id="rId3" Type="http://schemas.openxmlformats.org/officeDocument/2006/relationships/slideLayout" Target="../slideLayouts/slideLayout1661.xml"/><Relationship Id="rId4" Type="http://schemas.openxmlformats.org/officeDocument/2006/relationships/slideLayout" Target="../slideLayouts/slideLayout1662.xml"/><Relationship Id="rId5" Type="http://schemas.openxmlformats.org/officeDocument/2006/relationships/slideLayout" Target="../slideLayouts/slideLayout1663.xml"/><Relationship Id="rId6" Type="http://schemas.openxmlformats.org/officeDocument/2006/relationships/slideLayout" Target="../slideLayouts/slideLayout1664.xml"/><Relationship Id="rId7" Type="http://schemas.openxmlformats.org/officeDocument/2006/relationships/slideLayout" Target="../slideLayouts/slideLayout1665.xml"/><Relationship Id="rId8" Type="http://schemas.openxmlformats.org/officeDocument/2006/relationships/slideLayout" Target="../slideLayouts/slideLayout1666.xml"/><Relationship Id="rId9" Type="http://schemas.openxmlformats.org/officeDocument/2006/relationships/slideLayout" Target="../slideLayouts/slideLayout1667.xml"/><Relationship Id="rId10" Type="http://schemas.openxmlformats.org/officeDocument/2006/relationships/slideLayout" Target="../slideLayouts/slideLayout1668.xml"/></Relationships>
</file>

<file path=ppt/slideMasters/_rels/slideMaster155.xml.rels><?xml version="1.0" encoding="UTF-8" standalone="yes"?>
<Relationships xmlns="http://schemas.openxmlformats.org/package/2006/relationships"><Relationship Id="rId11" Type="http://schemas.openxmlformats.org/officeDocument/2006/relationships/slideLayout" Target="../slideLayouts/slideLayout1682.xml"/><Relationship Id="rId12" Type="http://schemas.openxmlformats.org/officeDocument/2006/relationships/theme" Target="../theme/theme155.xml"/><Relationship Id="rId13" Type="http://schemas.openxmlformats.org/officeDocument/2006/relationships/image" Target="../media/image1.png"/><Relationship Id="rId1" Type="http://schemas.openxmlformats.org/officeDocument/2006/relationships/slideLayout" Target="../slideLayouts/slideLayout1672.xml"/><Relationship Id="rId2" Type="http://schemas.openxmlformats.org/officeDocument/2006/relationships/slideLayout" Target="../slideLayouts/slideLayout1673.xml"/><Relationship Id="rId3" Type="http://schemas.openxmlformats.org/officeDocument/2006/relationships/slideLayout" Target="../slideLayouts/slideLayout1674.xml"/><Relationship Id="rId4" Type="http://schemas.openxmlformats.org/officeDocument/2006/relationships/slideLayout" Target="../slideLayouts/slideLayout1675.xml"/><Relationship Id="rId5" Type="http://schemas.openxmlformats.org/officeDocument/2006/relationships/slideLayout" Target="../slideLayouts/slideLayout1676.xml"/><Relationship Id="rId6" Type="http://schemas.openxmlformats.org/officeDocument/2006/relationships/slideLayout" Target="../slideLayouts/slideLayout1677.xml"/><Relationship Id="rId7" Type="http://schemas.openxmlformats.org/officeDocument/2006/relationships/slideLayout" Target="../slideLayouts/slideLayout1678.xml"/><Relationship Id="rId8" Type="http://schemas.openxmlformats.org/officeDocument/2006/relationships/slideLayout" Target="../slideLayouts/slideLayout1679.xml"/><Relationship Id="rId9" Type="http://schemas.openxmlformats.org/officeDocument/2006/relationships/slideLayout" Target="../slideLayouts/slideLayout1680.xml"/><Relationship Id="rId10" Type="http://schemas.openxmlformats.org/officeDocument/2006/relationships/slideLayout" Target="../slideLayouts/slideLayout1681.xml"/></Relationships>
</file>

<file path=ppt/slideMasters/_rels/slideMaster156.xml.rels><?xml version="1.0" encoding="UTF-8" standalone="yes"?>
<Relationships xmlns="http://schemas.openxmlformats.org/package/2006/relationships"><Relationship Id="rId11" Type="http://schemas.openxmlformats.org/officeDocument/2006/relationships/slideLayout" Target="../slideLayouts/slideLayout1693.xml"/><Relationship Id="rId12" Type="http://schemas.openxmlformats.org/officeDocument/2006/relationships/theme" Target="../theme/theme156.xml"/><Relationship Id="rId13" Type="http://schemas.openxmlformats.org/officeDocument/2006/relationships/image" Target="../media/image1.png"/><Relationship Id="rId1" Type="http://schemas.openxmlformats.org/officeDocument/2006/relationships/slideLayout" Target="../slideLayouts/slideLayout1683.xml"/><Relationship Id="rId2" Type="http://schemas.openxmlformats.org/officeDocument/2006/relationships/slideLayout" Target="../slideLayouts/slideLayout1684.xml"/><Relationship Id="rId3" Type="http://schemas.openxmlformats.org/officeDocument/2006/relationships/slideLayout" Target="../slideLayouts/slideLayout1685.xml"/><Relationship Id="rId4" Type="http://schemas.openxmlformats.org/officeDocument/2006/relationships/slideLayout" Target="../slideLayouts/slideLayout1686.xml"/><Relationship Id="rId5" Type="http://schemas.openxmlformats.org/officeDocument/2006/relationships/slideLayout" Target="../slideLayouts/slideLayout1687.xml"/><Relationship Id="rId6" Type="http://schemas.openxmlformats.org/officeDocument/2006/relationships/slideLayout" Target="../slideLayouts/slideLayout1688.xml"/><Relationship Id="rId7" Type="http://schemas.openxmlformats.org/officeDocument/2006/relationships/slideLayout" Target="../slideLayouts/slideLayout1689.xml"/><Relationship Id="rId8" Type="http://schemas.openxmlformats.org/officeDocument/2006/relationships/slideLayout" Target="../slideLayouts/slideLayout1690.xml"/><Relationship Id="rId9" Type="http://schemas.openxmlformats.org/officeDocument/2006/relationships/slideLayout" Target="../slideLayouts/slideLayout1691.xml"/><Relationship Id="rId10" Type="http://schemas.openxmlformats.org/officeDocument/2006/relationships/slideLayout" Target="../slideLayouts/slideLayout1692.xml"/></Relationships>
</file>

<file path=ppt/slideMasters/_rels/slideMaster157.xml.rels><?xml version="1.0" encoding="UTF-8" standalone="yes"?>
<Relationships xmlns="http://schemas.openxmlformats.org/package/2006/relationships"><Relationship Id="rId11" Type="http://schemas.openxmlformats.org/officeDocument/2006/relationships/slideLayout" Target="../slideLayouts/slideLayout1704.xml"/><Relationship Id="rId12" Type="http://schemas.openxmlformats.org/officeDocument/2006/relationships/theme" Target="../theme/theme157.xml"/><Relationship Id="rId13" Type="http://schemas.openxmlformats.org/officeDocument/2006/relationships/image" Target="../media/image1.png"/><Relationship Id="rId1" Type="http://schemas.openxmlformats.org/officeDocument/2006/relationships/slideLayout" Target="../slideLayouts/slideLayout1694.xml"/><Relationship Id="rId2" Type="http://schemas.openxmlformats.org/officeDocument/2006/relationships/slideLayout" Target="../slideLayouts/slideLayout1695.xml"/><Relationship Id="rId3" Type="http://schemas.openxmlformats.org/officeDocument/2006/relationships/slideLayout" Target="../slideLayouts/slideLayout1696.xml"/><Relationship Id="rId4" Type="http://schemas.openxmlformats.org/officeDocument/2006/relationships/slideLayout" Target="../slideLayouts/slideLayout1697.xml"/><Relationship Id="rId5" Type="http://schemas.openxmlformats.org/officeDocument/2006/relationships/slideLayout" Target="../slideLayouts/slideLayout1698.xml"/><Relationship Id="rId6" Type="http://schemas.openxmlformats.org/officeDocument/2006/relationships/slideLayout" Target="../slideLayouts/slideLayout1699.xml"/><Relationship Id="rId7" Type="http://schemas.openxmlformats.org/officeDocument/2006/relationships/slideLayout" Target="../slideLayouts/slideLayout1700.xml"/><Relationship Id="rId8" Type="http://schemas.openxmlformats.org/officeDocument/2006/relationships/slideLayout" Target="../slideLayouts/slideLayout1701.xml"/><Relationship Id="rId9" Type="http://schemas.openxmlformats.org/officeDocument/2006/relationships/slideLayout" Target="../slideLayouts/slideLayout1702.xml"/><Relationship Id="rId10" Type="http://schemas.openxmlformats.org/officeDocument/2006/relationships/slideLayout" Target="../slideLayouts/slideLayout1703.xml"/></Relationships>
</file>

<file path=ppt/slideMasters/_rels/slideMaster158.xml.rels><?xml version="1.0" encoding="UTF-8" standalone="yes"?>
<Relationships xmlns="http://schemas.openxmlformats.org/package/2006/relationships"><Relationship Id="rId11" Type="http://schemas.openxmlformats.org/officeDocument/2006/relationships/slideLayout" Target="../slideLayouts/slideLayout1715.xml"/><Relationship Id="rId12" Type="http://schemas.openxmlformats.org/officeDocument/2006/relationships/theme" Target="../theme/theme158.xml"/><Relationship Id="rId13" Type="http://schemas.openxmlformats.org/officeDocument/2006/relationships/image" Target="../media/image1.png"/><Relationship Id="rId1" Type="http://schemas.openxmlformats.org/officeDocument/2006/relationships/slideLayout" Target="../slideLayouts/slideLayout1705.xml"/><Relationship Id="rId2" Type="http://schemas.openxmlformats.org/officeDocument/2006/relationships/slideLayout" Target="../slideLayouts/slideLayout1706.xml"/><Relationship Id="rId3" Type="http://schemas.openxmlformats.org/officeDocument/2006/relationships/slideLayout" Target="../slideLayouts/slideLayout1707.xml"/><Relationship Id="rId4" Type="http://schemas.openxmlformats.org/officeDocument/2006/relationships/slideLayout" Target="../slideLayouts/slideLayout1708.xml"/><Relationship Id="rId5" Type="http://schemas.openxmlformats.org/officeDocument/2006/relationships/slideLayout" Target="../slideLayouts/slideLayout1709.xml"/><Relationship Id="rId6" Type="http://schemas.openxmlformats.org/officeDocument/2006/relationships/slideLayout" Target="../slideLayouts/slideLayout1710.xml"/><Relationship Id="rId7" Type="http://schemas.openxmlformats.org/officeDocument/2006/relationships/slideLayout" Target="../slideLayouts/slideLayout1711.xml"/><Relationship Id="rId8" Type="http://schemas.openxmlformats.org/officeDocument/2006/relationships/slideLayout" Target="../slideLayouts/slideLayout1712.xml"/><Relationship Id="rId9" Type="http://schemas.openxmlformats.org/officeDocument/2006/relationships/slideLayout" Target="../slideLayouts/slideLayout1713.xml"/><Relationship Id="rId10" Type="http://schemas.openxmlformats.org/officeDocument/2006/relationships/slideLayout" Target="../slideLayouts/slideLayout171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theme" Target="../theme/theme16.xml"/><Relationship Id="rId13" Type="http://schemas.openxmlformats.org/officeDocument/2006/relationships/image" Target="../media/image1.png"/><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0.xml"/><Relationship Id="rId12" Type="http://schemas.openxmlformats.org/officeDocument/2006/relationships/slideLayout" Target="../slideLayouts/slideLayout181.xml"/><Relationship Id="rId13" Type="http://schemas.openxmlformats.org/officeDocument/2006/relationships/theme" Target="../theme/theme17.xml"/><Relationship Id="rId14" Type="http://schemas.openxmlformats.org/officeDocument/2006/relationships/image" Target="../media/image1.png"/><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9" Type="http://schemas.openxmlformats.org/officeDocument/2006/relationships/slideLayout" Target="../slideLayouts/slideLayout178.xml"/><Relationship Id="rId10"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theme" Target="../theme/theme18.xml"/><Relationship Id="rId13" Type="http://schemas.openxmlformats.org/officeDocument/2006/relationships/image" Target="../media/image1.png"/><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3.xml"/><Relationship Id="rId12" Type="http://schemas.openxmlformats.org/officeDocument/2006/relationships/theme" Target="../theme/theme19.xml"/><Relationship Id="rId13" Type="http://schemas.openxmlformats.org/officeDocument/2006/relationships/image" Target="../media/image1.png"/><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 Id="rId9" Type="http://schemas.openxmlformats.org/officeDocument/2006/relationships/slideLayout" Target="../slideLayouts/slideLayout201.xml"/><Relationship Id="rId10"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4.xml"/><Relationship Id="rId12" Type="http://schemas.openxmlformats.org/officeDocument/2006/relationships/theme" Target="../theme/theme20.xml"/><Relationship Id="rId13" Type="http://schemas.openxmlformats.org/officeDocument/2006/relationships/image" Target="../media/image1.png"/><Relationship Id="rId1" Type="http://schemas.openxmlformats.org/officeDocument/2006/relationships/slideLayout" Target="../slideLayouts/slideLayout204.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theme" Target="../theme/theme21.xml"/><Relationship Id="rId13" Type="http://schemas.openxmlformats.org/officeDocument/2006/relationships/image" Target="../media/image1.png"/><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2.xml"/><Relationship Id="rId13" Type="http://schemas.openxmlformats.org/officeDocument/2006/relationships/image" Target="../media/image1.png"/><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3.xml"/><Relationship Id="rId13" Type="http://schemas.openxmlformats.org/officeDocument/2006/relationships/image" Target="../media/image1.png"/><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theme" Target="../theme/theme24.xml"/><Relationship Id="rId13" Type="http://schemas.openxmlformats.org/officeDocument/2006/relationships/image" Target="../media/image1.png"/><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69.xml"/><Relationship Id="rId12" Type="http://schemas.openxmlformats.org/officeDocument/2006/relationships/theme" Target="../theme/theme25.xml"/><Relationship Id="rId13" Type="http://schemas.openxmlformats.org/officeDocument/2006/relationships/image" Target="../media/image1.png"/><Relationship Id="rId1" Type="http://schemas.openxmlformats.org/officeDocument/2006/relationships/slideLayout" Target="../slideLayouts/slideLayout259.xml"/><Relationship Id="rId2" Type="http://schemas.openxmlformats.org/officeDocument/2006/relationships/slideLayout" Target="../slideLayouts/slideLayout260.xml"/><Relationship Id="rId3" Type="http://schemas.openxmlformats.org/officeDocument/2006/relationships/slideLayout" Target="../slideLayouts/slideLayout261.xml"/><Relationship Id="rId4" Type="http://schemas.openxmlformats.org/officeDocument/2006/relationships/slideLayout" Target="../slideLayouts/slideLayout262.xml"/><Relationship Id="rId5" Type="http://schemas.openxmlformats.org/officeDocument/2006/relationships/slideLayout" Target="../slideLayouts/slideLayout263.xml"/><Relationship Id="rId6" Type="http://schemas.openxmlformats.org/officeDocument/2006/relationships/slideLayout" Target="../slideLayouts/slideLayout264.xml"/><Relationship Id="rId7" Type="http://schemas.openxmlformats.org/officeDocument/2006/relationships/slideLayout" Target="../slideLayouts/slideLayout265.xml"/><Relationship Id="rId8" Type="http://schemas.openxmlformats.org/officeDocument/2006/relationships/slideLayout" Target="../slideLayouts/slideLayout266.xml"/><Relationship Id="rId9" Type="http://schemas.openxmlformats.org/officeDocument/2006/relationships/slideLayout" Target="../slideLayouts/slideLayout267.xml"/><Relationship Id="rId10" Type="http://schemas.openxmlformats.org/officeDocument/2006/relationships/slideLayout" Target="../slideLayouts/slideLayout268.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0.xml"/><Relationship Id="rId12" Type="http://schemas.openxmlformats.org/officeDocument/2006/relationships/theme" Target="../theme/theme26.xml"/><Relationship Id="rId13" Type="http://schemas.openxmlformats.org/officeDocument/2006/relationships/image" Target="../media/image1.png"/><Relationship Id="rId1" Type="http://schemas.openxmlformats.org/officeDocument/2006/relationships/slideLayout" Target="../slideLayouts/slideLayout270.xml"/><Relationship Id="rId2" Type="http://schemas.openxmlformats.org/officeDocument/2006/relationships/slideLayout" Target="../slideLayouts/slideLayout271.xml"/><Relationship Id="rId3" Type="http://schemas.openxmlformats.org/officeDocument/2006/relationships/slideLayout" Target="../slideLayouts/slideLayout272.xml"/><Relationship Id="rId4" Type="http://schemas.openxmlformats.org/officeDocument/2006/relationships/slideLayout" Target="../slideLayouts/slideLayout273.xml"/><Relationship Id="rId5" Type="http://schemas.openxmlformats.org/officeDocument/2006/relationships/slideLayout" Target="../slideLayouts/slideLayout274.xml"/><Relationship Id="rId6" Type="http://schemas.openxmlformats.org/officeDocument/2006/relationships/slideLayout" Target="../slideLayouts/slideLayout275.xml"/><Relationship Id="rId7" Type="http://schemas.openxmlformats.org/officeDocument/2006/relationships/slideLayout" Target="../slideLayouts/slideLayout276.xml"/><Relationship Id="rId8" Type="http://schemas.openxmlformats.org/officeDocument/2006/relationships/slideLayout" Target="../slideLayouts/slideLayout277.xml"/><Relationship Id="rId9" Type="http://schemas.openxmlformats.org/officeDocument/2006/relationships/slideLayout" Target="../slideLayouts/slideLayout278.xml"/><Relationship Id="rId10"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1.xml"/><Relationship Id="rId12" Type="http://schemas.openxmlformats.org/officeDocument/2006/relationships/theme" Target="../theme/theme27.xml"/><Relationship Id="rId13" Type="http://schemas.openxmlformats.org/officeDocument/2006/relationships/image" Target="../media/image1.png"/><Relationship Id="rId1" Type="http://schemas.openxmlformats.org/officeDocument/2006/relationships/slideLayout" Target="../slideLayouts/slideLayout281.xml"/><Relationship Id="rId2" Type="http://schemas.openxmlformats.org/officeDocument/2006/relationships/slideLayout" Target="../slideLayouts/slideLayout282.xml"/><Relationship Id="rId3" Type="http://schemas.openxmlformats.org/officeDocument/2006/relationships/slideLayout" Target="../slideLayouts/slideLayout283.xml"/><Relationship Id="rId4" Type="http://schemas.openxmlformats.org/officeDocument/2006/relationships/slideLayout" Target="../slideLayouts/slideLayout284.xml"/><Relationship Id="rId5" Type="http://schemas.openxmlformats.org/officeDocument/2006/relationships/slideLayout" Target="../slideLayouts/slideLayout285.xml"/><Relationship Id="rId6" Type="http://schemas.openxmlformats.org/officeDocument/2006/relationships/slideLayout" Target="../slideLayouts/slideLayout286.xml"/><Relationship Id="rId7" Type="http://schemas.openxmlformats.org/officeDocument/2006/relationships/slideLayout" Target="../slideLayouts/slideLayout287.xml"/><Relationship Id="rId8" Type="http://schemas.openxmlformats.org/officeDocument/2006/relationships/slideLayout" Target="../slideLayouts/slideLayout288.xml"/><Relationship Id="rId9" Type="http://schemas.openxmlformats.org/officeDocument/2006/relationships/slideLayout" Target="../slideLayouts/slideLayout289.xml"/><Relationship Id="rId10" Type="http://schemas.openxmlformats.org/officeDocument/2006/relationships/slideLayout" Target="../slideLayouts/slideLayout290.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2.xml"/><Relationship Id="rId12" Type="http://schemas.openxmlformats.org/officeDocument/2006/relationships/theme" Target="../theme/theme28.xml"/><Relationship Id="rId13" Type="http://schemas.openxmlformats.org/officeDocument/2006/relationships/image" Target="../media/image1.png"/><Relationship Id="rId1" Type="http://schemas.openxmlformats.org/officeDocument/2006/relationships/slideLayout" Target="../slideLayouts/slideLayout292.xml"/><Relationship Id="rId2" Type="http://schemas.openxmlformats.org/officeDocument/2006/relationships/slideLayout" Target="../slideLayouts/slideLayout293.xml"/><Relationship Id="rId3" Type="http://schemas.openxmlformats.org/officeDocument/2006/relationships/slideLayout" Target="../slideLayouts/slideLayout294.xml"/><Relationship Id="rId4" Type="http://schemas.openxmlformats.org/officeDocument/2006/relationships/slideLayout" Target="../slideLayouts/slideLayout295.xml"/><Relationship Id="rId5" Type="http://schemas.openxmlformats.org/officeDocument/2006/relationships/slideLayout" Target="../slideLayouts/slideLayout296.xml"/><Relationship Id="rId6" Type="http://schemas.openxmlformats.org/officeDocument/2006/relationships/slideLayout" Target="../slideLayouts/slideLayout297.xml"/><Relationship Id="rId7" Type="http://schemas.openxmlformats.org/officeDocument/2006/relationships/slideLayout" Target="../slideLayouts/slideLayout298.xml"/><Relationship Id="rId8" Type="http://schemas.openxmlformats.org/officeDocument/2006/relationships/slideLayout" Target="../slideLayouts/slideLayout299.xml"/><Relationship Id="rId9" Type="http://schemas.openxmlformats.org/officeDocument/2006/relationships/slideLayout" Target="../slideLayouts/slideLayout300.xml"/><Relationship Id="rId10" Type="http://schemas.openxmlformats.org/officeDocument/2006/relationships/slideLayout" Target="../slideLayouts/slideLayout301.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3.xml"/><Relationship Id="rId12" Type="http://schemas.openxmlformats.org/officeDocument/2006/relationships/theme" Target="../theme/theme29.xml"/><Relationship Id="rId13" Type="http://schemas.openxmlformats.org/officeDocument/2006/relationships/image" Target="../media/image1.png"/><Relationship Id="rId1" Type="http://schemas.openxmlformats.org/officeDocument/2006/relationships/slideLayout" Target="../slideLayouts/slideLayout303.xml"/><Relationship Id="rId2" Type="http://schemas.openxmlformats.org/officeDocument/2006/relationships/slideLayout" Target="../slideLayouts/slideLayout304.xml"/><Relationship Id="rId3" Type="http://schemas.openxmlformats.org/officeDocument/2006/relationships/slideLayout" Target="../slideLayouts/slideLayout305.xml"/><Relationship Id="rId4" Type="http://schemas.openxmlformats.org/officeDocument/2006/relationships/slideLayout" Target="../slideLayouts/slideLayout306.xml"/><Relationship Id="rId5" Type="http://schemas.openxmlformats.org/officeDocument/2006/relationships/slideLayout" Target="../slideLayouts/slideLayout307.xml"/><Relationship Id="rId6" Type="http://schemas.openxmlformats.org/officeDocument/2006/relationships/slideLayout" Target="../slideLayouts/slideLayout308.xml"/><Relationship Id="rId7" Type="http://schemas.openxmlformats.org/officeDocument/2006/relationships/slideLayout" Target="../slideLayouts/slideLayout309.xml"/><Relationship Id="rId8" Type="http://schemas.openxmlformats.org/officeDocument/2006/relationships/slideLayout" Target="../slideLayouts/slideLayout310.xml"/><Relationship Id="rId9" Type="http://schemas.openxmlformats.org/officeDocument/2006/relationships/slideLayout" Target="../slideLayouts/slideLayout311.xml"/><Relationship Id="rId10" Type="http://schemas.openxmlformats.org/officeDocument/2006/relationships/slideLayout" Target="../slideLayouts/slideLayout31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3.xml"/><Relationship Id="rId1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24.xml"/><Relationship Id="rId12" Type="http://schemas.openxmlformats.org/officeDocument/2006/relationships/theme" Target="../theme/theme30.xml"/><Relationship Id="rId13" Type="http://schemas.openxmlformats.org/officeDocument/2006/relationships/image" Target="../media/image1.png"/><Relationship Id="rId1" Type="http://schemas.openxmlformats.org/officeDocument/2006/relationships/slideLayout" Target="../slideLayouts/slideLayout314.xml"/><Relationship Id="rId2" Type="http://schemas.openxmlformats.org/officeDocument/2006/relationships/slideLayout" Target="../slideLayouts/slideLayout315.xml"/><Relationship Id="rId3" Type="http://schemas.openxmlformats.org/officeDocument/2006/relationships/slideLayout" Target="../slideLayouts/slideLayout316.xml"/><Relationship Id="rId4" Type="http://schemas.openxmlformats.org/officeDocument/2006/relationships/slideLayout" Target="../slideLayouts/slideLayout317.xml"/><Relationship Id="rId5" Type="http://schemas.openxmlformats.org/officeDocument/2006/relationships/slideLayout" Target="../slideLayouts/slideLayout318.xml"/><Relationship Id="rId6" Type="http://schemas.openxmlformats.org/officeDocument/2006/relationships/slideLayout" Target="../slideLayouts/slideLayout319.xml"/><Relationship Id="rId7" Type="http://schemas.openxmlformats.org/officeDocument/2006/relationships/slideLayout" Target="../slideLayouts/slideLayout320.xml"/><Relationship Id="rId8" Type="http://schemas.openxmlformats.org/officeDocument/2006/relationships/slideLayout" Target="../slideLayouts/slideLayout321.xml"/><Relationship Id="rId9" Type="http://schemas.openxmlformats.org/officeDocument/2006/relationships/slideLayout" Target="../slideLayouts/slideLayout322.xml"/><Relationship Id="rId10" Type="http://schemas.openxmlformats.org/officeDocument/2006/relationships/slideLayout" Target="../slideLayouts/slideLayout323.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35.xml"/><Relationship Id="rId12" Type="http://schemas.openxmlformats.org/officeDocument/2006/relationships/theme" Target="../theme/theme31.xml"/><Relationship Id="rId13" Type="http://schemas.openxmlformats.org/officeDocument/2006/relationships/image" Target="../media/image1.png"/><Relationship Id="rId1" Type="http://schemas.openxmlformats.org/officeDocument/2006/relationships/slideLayout" Target="../slideLayouts/slideLayout325.xml"/><Relationship Id="rId2" Type="http://schemas.openxmlformats.org/officeDocument/2006/relationships/slideLayout" Target="../slideLayouts/slideLayout326.xml"/><Relationship Id="rId3" Type="http://schemas.openxmlformats.org/officeDocument/2006/relationships/slideLayout" Target="../slideLayouts/slideLayout327.xml"/><Relationship Id="rId4" Type="http://schemas.openxmlformats.org/officeDocument/2006/relationships/slideLayout" Target="../slideLayouts/slideLayout328.xml"/><Relationship Id="rId5" Type="http://schemas.openxmlformats.org/officeDocument/2006/relationships/slideLayout" Target="../slideLayouts/slideLayout329.xml"/><Relationship Id="rId6" Type="http://schemas.openxmlformats.org/officeDocument/2006/relationships/slideLayout" Target="../slideLayouts/slideLayout330.xml"/><Relationship Id="rId7" Type="http://schemas.openxmlformats.org/officeDocument/2006/relationships/slideLayout" Target="../slideLayouts/slideLayout331.xml"/><Relationship Id="rId8" Type="http://schemas.openxmlformats.org/officeDocument/2006/relationships/slideLayout" Target="../slideLayouts/slideLayout332.xml"/><Relationship Id="rId9" Type="http://schemas.openxmlformats.org/officeDocument/2006/relationships/slideLayout" Target="../slideLayouts/slideLayout333.xml"/><Relationship Id="rId10" Type="http://schemas.openxmlformats.org/officeDocument/2006/relationships/slideLayout" Target="../slideLayouts/slideLayout334.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46.xml"/><Relationship Id="rId12" Type="http://schemas.openxmlformats.org/officeDocument/2006/relationships/theme" Target="../theme/theme32.xml"/><Relationship Id="rId13" Type="http://schemas.openxmlformats.org/officeDocument/2006/relationships/image" Target="../media/image1.png"/><Relationship Id="rId1" Type="http://schemas.openxmlformats.org/officeDocument/2006/relationships/slideLayout" Target="../slideLayouts/slideLayout336.xml"/><Relationship Id="rId2" Type="http://schemas.openxmlformats.org/officeDocument/2006/relationships/slideLayout" Target="../slideLayouts/slideLayout337.xml"/><Relationship Id="rId3" Type="http://schemas.openxmlformats.org/officeDocument/2006/relationships/slideLayout" Target="../slideLayouts/slideLayout338.xml"/><Relationship Id="rId4" Type="http://schemas.openxmlformats.org/officeDocument/2006/relationships/slideLayout" Target="../slideLayouts/slideLayout339.xml"/><Relationship Id="rId5" Type="http://schemas.openxmlformats.org/officeDocument/2006/relationships/slideLayout" Target="../slideLayouts/slideLayout340.xml"/><Relationship Id="rId6" Type="http://schemas.openxmlformats.org/officeDocument/2006/relationships/slideLayout" Target="../slideLayouts/slideLayout341.xml"/><Relationship Id="rId7" Type="http://schemas.openxmlformats.org/officeDocument/2006/relationships/slideLayout" Target="../slideLayouts/slideLayout342.xml"/><Relationship Id="rId8" Type="http://schemas.openxmlformats.org/officeDocument/2006/relationships/slideLayout" Target="../slideLayouts/slideLayout343.xml"/><Relationship Id="rId9" Type="http://schemas.openxmlformats.org/officeDocument/2006/relationships/slideLayout" Target="../slideLayouts/slideLayout344.xml"/><Relationship Id="rId10" Type="http://schemas.openxmlformats.org/officeDocument/2006/relationships/slideLayout" Target="../slideLayouts/slideLayout345.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57.xml"/><Relationship Id="rId12" Type="http://schemas.openxmlformats.org/officeDocument/2006/relationships/theme" Target="../theme/theme33.xml"/><Relationship Id="rId13" Type="http://schemas.openxmlformats.org/officeDocument/2006/relationships/image" Target="../media/image1.png"/><Relationship Id="rId1" Type="http://schemas.openxmlformats.org/officeDocument/2006/relationships/slideLayout" Target="../slideLayouts/slideLayout347.xml"/><Relationship Id="rId2" Type="http://schemas.openxmlformats.org/officeDocument/2006/relationships/slideLayout" Target="../slideLayouts/slideLayout348.xml"/><Relationship Id="rId3" Type="http://schemas.openxmlformats.org/officeDocument/2006/relationships/slideLayout" Target="../slideLayouts/slideLayout349.xml"/><Relationship Id="rId4" Type="http://schemas.openxmlformats.org/officeDocument/2006/relationships/slideLayout" Target="../slideLayouts/slideLayout350.xml"/><Relationship Id="rId5" Type="http://schemas.openxmlformats.org/officeDocument/2006/relationships/slideLayout" Target="../slideLayouts/slideLayout351.xml"/><Relationship Id="rId6" Type="http://schemas.openxmlformats.org/officeDocument/2006/relationships/slideLayout" Target="../slideLayouts/slideLayout352.xml"/><Relationship Id="rId7" Type="http://schemas.openxmlformats.org/officeDocument/2006/relationships/slideLayout" Target="../slideLayouts/slideLayout353.xml"/><Relationship Id="rId8" Type="http://schemas.openxmlformats.org/officeDocument/2006/relationships/slideLayout" Target="../slideLayouts/slideLayout354.xml"/><Relationship Id="rId9" Type="http://schemas.openxmlformats.org/officeDocument/2006/relationships/slideLayout" Target="../slideLayouts/slideLayout355.xml"/><Relationship Id="rId10" Type="http://schemas.openxmlformats.org/officeDocument/2006/relationships/slideLayout" Target="../slideLayouts/slideLayout356.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68.xml"/><Relationship Id="rId12" Type="http://schemas.openxmlformats.org/officeDocument/2006/relationships/theme" Target="../theme/theme34.xml"/><Relationship Id="rId13" Type="http://schemas.openxmlformats.org/officeDocument/2006/relationships/image" Target="../media/image1.png"/><Relationship Id="rId1" Type="http://schemas.openxmlformats.org/officeDocument/2006/relationships/slideLayout" Target="../slideLayouts/slideLayout358.xml"/><Relationship Id="rId2" Type="http://schemas.openxmlformats.org/officeDocument/2006/relationships/slideLayout" Target="../slideLayouts/slideLayout359.xml"/><Relationship Id="rId3" Type="http://schemas.openxmlformats.org/officeDocument/2006/relationships/slideLayout" Target="../slideLayouts/slideLayout360.xml"/><Relationship Id="rId4" Type="http://schemas.openxmlformats.org/officeDocument/2006/relationships/slideLayout" Target="../slideLayouts/slideLayout361.xml"/><Relationship Id="rId5" Type="http://schemas.openxmlformats.org/officeDocument/2006/relationships/slideLayout" Target="../slideLayouts/slideLayout362.xml"/><Relationship Id="rId6" Type="http://schemas.openxmlformats.org/officeDocument/2006/relationships/slideLayout" Target="../slideLayouts/slideLayout363.xml"/><Relationship Id="rId7" Type="http://schemas.openxmlformats.org/officeDocument/2006/relationships/slideLayout" Target="../slideLayouts/slideLayout364.xml"/><Relationship Id="rId8" Type="http://schemas.openxmlformats.org/officeDocument/2006/relationships/slideLayout" Target="../slideLayouts/slideLayout365.xml"/><Relationship Id="rId9" Type="http://schemas.openxmlformats.org/officeDocument/2006/relationships/slideLayout" Target="../slideLayouts/slideLayout366.xml"/><Relationship Id="rId10" Type="http://schemas.openxmlformats.org/officeDocument/2006/relationships/slideLayout" Target="../slideLayouts/slideLayout36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79.xml"/><Relationship Id="rId12" Type="http://schemas.openxmlformats.org/officeDocument/2006/relationships/theme" Target="../theme/theme35.xml"/><Relationship Id="rId13" Type="http://schemas.openxmlformats.org/officeDocument/2006/relationships/image" Target="../media/image1.png"/><Relationship Id="rId1" Type="http://schemas.openxmlformats.org/officeDocument/2006/relationships/slideLayout" Target="../slideLayouts/slideLayout369.xml"/><Relationship Id="rId2" Type="http://schemas.openxmlformats.org/officeDocument/2006/relationships/slideLayout" Target="../slideLayouts/slideLayout370.xml"/><Relationship Id="rId3" Type="http://schemas.openxmlformats.org/officeDocument/2006/relationships/slideLayout" Target="../slideLayouts/slideLayout371.xml"/><Relationship Id="rId4" Type="http://schemas.openxmlformats.org/officeDocument/2006/relationships/slideLayout" Target="../slideLayouts/slideLayout372.xml"/><Relationship Id="rId5" Type="http://schemas.openxmlformats.org/officeDocument/2006/relationships/slideLayout" Target="../slideLayouts/slideLayout373.xml"/><Relationship Id="rId6" Type="http://schemas.openxmlformats.org/officeDocument/2006/relationships/slideLayout" Target="../slideLayouts/slideLayout374.xml"/><Relationship Id="rId7" Type="http://schemas.openxmlformats.org/officeDocument/2006/relationships/slideLayout" Target="../slideLayouts/slideLayout375.xml"/><Relationship Id="rId8" Type="http://schemas.openxmlformats.org/officeDocument/2006/relationships/slideLayout" Target="../slideLayouts/slideLayout376.xml"/><Relationship Id="rId9" Type="http://schemas.openxmlformats.org/officeDocument/2006/relationships/slideLayout" Target="../slideLayouts/slideLayout377.xml"/><Relationship Id="rId10" Type="http://schemas.openxmlformats.org/officeDocument/2006/relationships/slideLayout" Target="../slideLayouts/slideLayout37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0.xml"/><Relationship Id="rId12" Type="http://schemas.openxmlformats.org/officeDocument/2006/relationships/theme" Target="../theme/theme36.xml"/><Relationship Id="rId13" Type="http://schemas.openxmlformats.org/officeDocument/2006/relationships/image" Target="../media/image1.png"/><Relationship Id="rId1" Type="http://schemas.openxmlformats.org/officeDocument/2006/relationships/slideLayout" Target="../slideLayouts/slideLayout380.xml"/><Relationship Id="rId2" Type="http://schemas.openxmlformats.org/officeDocument/2006/relationships/slideLayout" Target="../slideLayouts/slideLayout381.xml"/><Relationship Id="rId3" Type="http://schemas.openxmlformats.org/officeDocument/2006/relationships/slideLayout" Target="../slideLayouts/slideLayout382.xml"/><Relationship Id="rId4" Type="http://schemas.openxmlformats.org/officeDocument/2006/relationships/slideLayout" Target="../slideLayouts/slideLayout383.xml"/><Relationship Id="rId5" Type="http://schemas.openxmlformats.org/officeDocument/2006/relationships/slideLayout" Target="../slideLayouts/slideLayout384.xml"/><Relationship Id="rId6" Type="http://schemas.openxmlformats.org/officeDocument/2006/relationships/slideLayout" Target="../slideLayouts/slideLayout385.xml"/><Relationship Id="rId7" Type="http://schemas.openxmlformats.org/officeDocument/2006/relationships/slideLayout" Target="../slideLayouts/slideLayout386.xml"/><Relationship Id="rId8" Type="http://schemas.openxmlformats.org/officeDocument/2006/relationships/slideLayout" Target="../slideLayouts/slideLayout387.xml"/><Relationship Id="rId9" Type="http://schemas.openxmlformats.org/officeDocument/2006/relationships/slideLayout" Target="../slideLayouts/slideLayout388.xml"/><Relationship Id="rId10" Type="http://schemas.openxmlformats.org/officeDocument/2006/relationships/slideLayout" Target="../slideLayouts/slideLayout389.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1.xml"/><Relationship Id="rId12" Type="http://schemas.openxmlformats.org/officeDocument/2006/relationships/slideLayout" Target="../slideLayouts/slideLayout402.xml"/><Relationship Id="rId13" Type="http://schemas.openxmlformats.org/officeDocument/2006/relationships/theme" Target="../theme/theme37.xml"/><Relationship Id="rId1" Type="http://schemas.openxmlformats.org/officeDocument/2006/relationships/slideLayout" Target="../slideLayouts/slideLayout391.xml"/><Relationship Id="rId2" Type="http://schemas.openxmlformats.org/officeDocument/2006/relationships/slideLayout" Target="../slideLayouts/slideLayout392.xml"/><Relationship Id="rId3" Type="http://schemas.openxmlformats.org/officeDocument/2006/relationships/slideLayout" Target="../slideLayouts/slideLayout393.xml"/><Relationship Id="rId4" Type="http://schemas.openxmlformats.org/officeDocument/2006/relationships/slideLayout" Target="../slideLayouts/slideLayout394.xml"/><Relationship Id="rId5" Type="http://schemas.openxmlformats.org/officeDocument/2006/relationships/slideLayout" Target="../slideLayouts/slideLayout395.xml"/><Relationship Id="rId6" Type="http://schemas.openxmlformats.org/officeDocument/2006/relationships/slideLayout" Target="../slideLayouts/slideLayout396.xml"/><Relationship Id="rId7" Type="http://schemas.openxmlformats.org/officeDocument/2006/relationships/slideLayout" Target="../slideLayouts/slideLayout397.xml"/><Relationship Id="rId8" Type="http://schemas.openxmlformats.org/officeDocument/2006/relationships/slideLayout" Target="../slideLayouts/slideLayout398.xml"/><Relationship Id="rId9" Type="http://schemas.openxmlformats.org/officeDocument/2006/relationships/slideLayout" Target="../slideLayouts/slideLayout399.xml"/><Relationship Id="rId10" Type="http://schemas.openxmlformats.org/officeDocument/2006/relationships/slideLayout" Target="../slideLayouts/slideLayout400.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3.xml"/><Relationship Id="rId12" Type="http://schemas.openxmlformats.org/officeDocument/2006/relationships/theme" Target="../theme/theme38.xml"/><Relationship Id="rId13" Type="http://schemas.openxmlformats.org/officeDocument/2006/relationships/image" Target="../media/image1.png"/><Relationship Id="rId1" Type="http://schemas.openxmlformats.org/officeDocument/2006/relationships/slideLayout" Target="../slideLayouts/slideLayout403.xml"/><Relationship Id="rId2" Type="http://schemas.openxmlformats.org/officeDocument/2006/relationships/slideLayout" Target="../slideLayouts/slideLayout404.xml"/><Relationship Id="rId3" Type="http://schemas.openxmlformats.org/officeDocument/2006/relationships/slideLayout" Target="../slideLayouts/slideLayout405.xml"/><Relationship Id="rId4" Type="http://schemas.openxmlformats.org/officeDocument/2006/relationships/slideLayout" Target="../slideLayouts/slideLayout406.xml"/><Relationship Id="rId5" Type="http://schemas.openxmlformats.org/officeDocument/2006/relationships/slideLayout" Target="../slideLayouts/slideLayout407.xml"/><Relationship Id="rId6" Type="http://schemas.openxmlformats.org/officeDocument/2006/relationships/slideLayout" Target="../slideLayouts/slideLayout408.xml"/><Relationship Id="rId7" Type="http://schemas.openxmlformats.org/officeDocument/2006/relationships/slideLayout" Target="../slideLayouts/slideLayout409.xml"/><Relationship Id="rId8" Type="http://schemas.openxmlformats.org/officeDocument/2006/relationships/slideLayout" Target="../slideLayouts/slideLayout410.xml"/><Relationship Id="rId9" Type="http://schemas.openxmlformats.org/officeDocument/2006/relationships/slideLayout" Target="../slideLayouts/slideLayout411.xml"/><Relationship Id="rId10" Type="http://schemas.openxmlformats.org/officeDocument/2006/relationships/slideLayout" Target="../slideLayouts/slideLayout412.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4.xml"/><Relationship Id="rId12" Type="http://schemas.openxmlformats.org/officeDocument/2006/relationships/theme" Target="../theme/theme39.xml"/><Relationship Id="rId13" Type="http://schemas.openxmlformats.org/officeDocument/2006/relationships/image" Target="../media/image1.png"/><Relationship Id="rId1" Type="http://schemas.openxmlformats.org/officeDocument/2006/relationships/slideLayout" Target="../slideLayouts/slideLayout414.xml"/><Relationship Id="rId2" Type="http://schemas.openxmlformats.org/officeDocument/2006/relationships/slideLayout" Target="../slideLayouts/slideLayout415.xml"/><Relationship Id="rId3" Type="http://schemas.openxmlformats.org/officeDocument/2006/relationships/slideLayout" Target="../slideLayouts/slideLayout416.xml"/><Relationship Id="rId4" Type="http://schemas.openxmlformats.org/officeDocument/2006/relationships/slideLayout" Target="../slideLayouts/slideLayout417.xml"/><Relationship Id="rId5" Type="http://schemas.openxmlformats.org/officeDocument/2006/relationships/slideLayout" Target="../slideLayouts/slideLayout418.xml"/><Relationship Id="rId6" Type="http://schemas.openxmlformats.org/officeDocument/2006/relationships/slideLayout" Target="../slideLayouts/slideLayout419.xml"/><Relationship Id="rId7" Type="http://schemas.openxmlformats.org/officeDocument/2006/relationships/slideLayout" Target="../slideLayouts/slideLayout420.xml"/><Relationship Id="rId8" Type="http://schemas.openxmlformats.org/officeDocument/2006/relationships/slideLayout" Target="../slideLayouts/slideLayout421.xml"/><Relationship Id="rId9" Type="http://schemas.openxmlformats.org/officeDocument/2006/relationships/slideLayout" Target="../slideLayouts/slideLayout422.xml"/><Relationship Id="rId10" Type="http://schemas.openxmlformats.org/officeDocument/2006/relationships/slideLayout" Target="../slideLayouts/slideLayout42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4.xml"/><Relationship Id="rId13" Type="http://schemas.openxmlformats.org/officeDocument/2006/relationships/image" Target="../media/image1.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40.xml"/><Relationship Id="rId13" Type="http://schemas.openxmlformats.org/officeDocument/2006/relationships/image" Target="../media/image1.png"/><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theme" Target="../theme/theme41.xml"/><Relationship Id="rId13" Type="http://schemas.openxmlformats.org/officeDocument/2006/relationships/image" Target="../media/image1.png"/><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57.xml"/><Relationship Id="rId12" Type="http://schemas.openxmlformats.org/officeDocument/2006/relationships/theme" Target="../theme/theme42.xml"/><Relationship Id="rId13" Type="http://schemas.openxmlformats.org/officeDocument/2006/relationships/image" Target="../media/image1.png"/><Relationship Id="rId1" Type="http://schemas.openxmlformats.org/officeDocument/2006/relationships/slideLayout" Target="../slideLayouts/slideLayout447.xml"/><Relationship Id="rId2" Type="http://schemas.openxmlformats.org/officeDocument/2006/relationships/slideLayout" Target="../slideLayouts/slideLayout448.xml"/><Relationship Id="rId3" Type="http://schemas.openxmlformats.org/officeDocument/2006/relationships/slideLayout" Target="../slideLayouts/slideLayout449.xml"/><Relationship Id="rId4" Type="http://schemas.openxmlformats.org/officeDocument/2006/relationships/slideLayout" Target="../slideLayouts/slideLayout450.xml"/><Relationship Id="rId5" Type="http://schemas.openxmlformats.org/officeDocument/2006/relationships/slideLayout" Target="../slideLayouts/slideLayout451.xml"/><Relationship Id="rId6" Type="http://schemas.openxmlformats.org/officeDocument/2006/relationships/slideLayout" Target="../slideLayouts/slideLayout452.xml"/><Relationship Id="rId7" Type="http://schemas.openxmlformats.org/officeDocument/2006/relationships/slideLayout" Target="../slideLayouts/slideLayout453.xml"/><Relationship Id="rId8" Type="http://schemas.openxmlformats.org/officeDocument/2006/relationships/slideLayout" Target="../slideLayouts/slideLayout454.xml"/><Relationship Id="rId9" Type="http://schemas.openxmlformats.org/officeDocument/2006/relationships/slideLayout" Target="../slideLayouts/slideLayout455.xml"/><Relationship Id="rId10" Type="http://schemas.openxmlformats.org/officeDocument/2006/relationships/slideLayout" Target="../slideLayouts/slideLayout456.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68.xml"/><Relationship Id="rId12" Type="http://schemas.openxmlformats.org/officeDocument/2006/relationships/theme" Target="../theme/theme43.xml"/><Relationship Id="rId13" Type="http://schemas.openxmlformats.org/officeDocument/2006/relationships/image" Target="../media/image1.png"/><Relationship Id="rId1" Type="http://schemas.openxmlformats.org/officeDocument/2006/relationships/slideLayout" Target="../slideLayouts/slideLayout458.xml"/><Relationship Id="rId2" Type="http://schemas.openxmlformats.org/officeDocument/2006/relationships/slideLayout" Target="../slideLayouts/slideLayout459.xml"/><Relationship Id="rId3" Type="http://schemas.openxmlformats.org/officeDocument/2006/relationships/slideLayout" Target="../slideLayouts/slideLayout460.xml"/><Relationship Id="rId4" Type="http://schemas.openxmlformats.org/officeDocument/2006/relationships/slideLayout" Target="../slideLayouts/slideLayout461.xml"/><Relationship Id="rId5" Type="http://schemas.openxmlformats.org/officeDocument/2006/relationships/slideLayout" Target="../slideLayouts/slideLayout462.xml"/><Relationship Id="rId6" Type="http://schemas.openxmlformats.org/officeDocument/2006/relationships/slideLayout" Target="../slideLayouts/slideLayout463.xml"/><Relationship Id="rId7" Type="http://schemas.openxmlformats.org/officeDocument/2006/relationships/slideLayout" Target="../slideLayouts/slideLayout464.xml"/><Relationship Id="rId8" Type="http://schemas.openxmlformats.org/officeDocument/2006/relationships/slideLayout" Target="../slideLayouts/slideLayout465.xml"/><Relationship Id="rId9" Type="http://schemas.openxmlformats.org/officeDocument/2006/relationships/slideLayout" Target="../slideLayouts/slideLayout466.xml"/><Relationship Id="rId10" Type="http://schemas.openxmlformats.org/officeDocument/2006/relationships/slideLayout" Target="../slideLayouts/slideLayout46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79.xml"/><Relationship Id="rId12" Type="http://schemas.openxmlformats.org/officeDocument/2006/relationships/theme" Target="../theme/theme44.xml"/><Relationship Id="rId13" Type="http://schemas.openxmlformats.org/officeDocument/2006/relationships/image" Target="../media/image1.png"/><Relationship Id="rId1" Type="http://schemas.openxmlformats.org/officeDocument/2006/relationships/slideLayout" Target="../slideLayouts/slideLayout469.xml"/><Relationship Id="rId2" Type="http://schemas.openxmlformats.org/officeDocument/2006/relationships/slideLayout" Target="../slideLayouts/slideLayout470.xml"/><Relationship Id="rId3" Type="http://schemas.openxmlformats.org/officeDocument/2006/relationships/slideLayout" Target="../slideLayouts/slideLayout471.xml"/><Relationship Id="rId4" Type="http://schemas.openxmlformats.org/officeDocument/2006/relationships/slideLayout" Target="../slideLayouts/slideLayout472.xml"/><Relationship Id="rId5" Type="http://schemas.openxmlformats.org/officeDocument/2006/relationships/slideLayout" Target="../slideLayouts/slideLayout473.xml"/><Relationship Id="rId6" Type="http://schemas.openxmlformats.org/officeDocument/2006/relationships/slideLayout" Target="../slideLayouts/slideLayout474.xml"/><Relationship Id="rId7" Type="http://schemas.openxmlformats.org/officeDocument/2006/relationships/slideLayout" Target="../slideLayouts/slideLayout475.xml"/><Relationship Id="rId8" Type="http://schemas.openxmlformats.org/officeDocument/2006/relationships/slideLayout" Target="../slideLayouts/slideLayout476.xml"/><Relationship Id="rId9" Type="http://schemas.openxmlformats.org/officeDocument/2006/relationships/slideLayout" Target="../slideLayouts/slideLayout477.xml"/><Relationship Id="rId10" Type="http://schemas.openxmlformats.org/officeDocument/2006/relationships/slideLayout" Target="../slideLayouts/slideLayout478.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0.xml"/><Relationship Id="rId12" Type="http://schemas.openxmlformats.org/officeDocument/2006/relationships/theme" Target="../theme/theme45.xml"/><Relationship Id="rId1" Type="http://schemas.openxmlformats.org/officeDocument/2006/relationships/slideLayout" Target="../slideLayouts/slideLayout480.xml"/><Relationship Id="rId2" Type="http://schemas.openxmlformats.org/officeDocument/2006/relationships/slideLayout" Target="../slideLayouts/slideLayout481.xml"/><Relationship Id="rId3" Type="http://schemas.openxmlformats.org/officeDocument/2006/relationships/slideLayout" Target="../slideLayouts/slideLayout482.xml"/><Relationship Id="rId4" Type="http://schemas.openxmlformats.org/officeDocument/2006/relationships/slideLayout" Target="../slideLayouts/slideLayout483.xml"/><Relationship Id="rId5" Type="http://schemas.openxmlformats.org/officeDocument/2006/relationships/slideLayout" Target="../slideLayouts/slideLayout484.xml"/><Relationship Id="rId6" Type="http://schemas.openxmlformats.org/officeDocument/2006/relationships/slideLayout" Target="../slideLayouts/slideLayout485.xml"/><Relationship Id="rId7" Type="http://schemas.openxmlformats.org/officeDocument/2006/relationships/slideLayout" Target="../slideLayouts/slideLayout486.xml"/><Relationship Id="rId8" Type="http://schemas.openxmlformats.org/officeDocument/2006/relationships/slideLayout" Target="../slideLayouts/slideLayout487.xml"/><Relationship Id="rId9" Type="http://schemas.openxmlformats.org/officeDocument/2006/relationships/slideLayout" Target="../slideLayouts/slideLayout488.xml"/><Relationship Id="rId10" Type="http://schemas.openxmlformats.org/officeDocument/2006/relationships/slideLayout" Target="../slideLayouts/slideLayout489.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1.xml"/><Relationship Id="rId12" Type="http://schemas.openxmlformats.org/officeDocument/2006/relationships/theme" Target="../theme/theme46.xml"/><Relationship Id="rId13" Type="http://schemas.openxmlformats.org/officeDocument/2006/relationships/image" Target="../media/image1.png"/><Relationship Id="rId1" Type="http://schemas.openxmlformats.org/officeDocument/2006/relationships/slideLayout" Target="../slideLayouts/slideLayout491.xml"/><Relationship Id="rId2" Type="http://schemas.openxmlformats.org/officeDocument/2006/relationships/slideLayout" Target="../slideLayouts/slideLayout492.xml"/><Relationship Id="rId3" Type="http://schemas.openxmlformats.org/officeDocument/2006/relationships/slideLayout" Target="../slideLayouts/slideLayout493.xml"/><Relationship Id="rId4" Type="http://schemas.openxmlformats.org/officeDocument/2006/relationships/slideLayout" Target="../slideLayouts/slideLayout494.xml"/><Relationship Id="rId5" Type="http://schemas.openxmlformats.org/officeDocument/2006/relationships/slideLayout" Target="../slideLayouts/slideLayout495.xml"/><Relationship Id="rId6" Type="http://schemas.openxmlformats.org/officeDocument/2006/relationships/slideLayout" Target="../slideLayouts/slideLayout496.xml"/><Relationship Id="rId7" Type="http://schemas.openxmlformats.org/officeDocument/2006/relationships/slideLayout" Target="../slideLayouts/slideLayout497.xml"/><Relationship Id="rId8" Type="http://schemas.openxmlformats.org/officeDocument/2006/relationships/slideLayout" Target="../slideLayouts/slideLayout498.xml"/><Relationship Id="rId9" Type="http://schemas.openxmlformats.org/officeDocument/2006/relationships/slideLayout" Target="../slideLayouts/slideLayout499.xml"/><Relationship Id="rId10" Type="http://schemas.openxmlformats.org/officeDocument/2006/relationships/slideLayout" Target="../slideLayouts/slideLayout500.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2.xml"/><Relationship Id="rId12" Type="http://schemas.openxmlformats.org/officeDocument/2006/relationships/theme" Target="../theme/theme47.xml"/><Relationship Id="rId13" Type="http://schemas.openxmlformats.org/officeDocument/2006/relationships/image" Target="../media/image1.png"/><Relationship Id="rId1" Type="http://schemas.openxmlformats.org/officeDocument/2006/relationships/slideLayout" Target="../slideLayouts/slideLayout502.xml"/><Relationship Id="rId2" Type="http://schemas.openxmlformats.org/officeDocument/2006/relationships/slideLayout" Target="../slideLayouts/slideLayout503.xml"/><Relationship Id="rId3" Type="http://schemas.openxmlformats.org/officeDocument/2006/relationships/slideLayout" Target="../slideLayouts/slideLayout504.xml"/><Relationship Id="rId4" Type="http://schemas.openxmlformats.org/officeDocument/2006/relationships/slideLayout" Target="../slideLayouts/slideLayout505.xml"/><Relationship Id="rId5" Type="http://schemas.openxmlformats.org/officeDocument/2006/relationships/slideLayout" Target="../slideLayouts/slideLayout506.xml"/><Relationship Id="rId6" Type="http://schemas.openxmlformats.org/officeDocument/2006/relationships/slideLayout" Target="../slideLayouts/slideLayout507.xml"/><Relationship Id="rId7" Type="http://schemas.openxmlformats.org/officeDocument/2006/relationships/slideLayout" Target="../slideLayouts/slideLayout508.xml"/><Relationship Id="rId8" Type="http://schemas.openxmlformats.org/officeDocument/2006/relationships/slideLayout" Target="../slideLayouts/slideLayout509.xml"/><Relationship Id="rId9" Type="http://schemas.openxmlformats.org/officeDocument/2006/relationships/slideLayout" Target="../slideLayouts/slideLayout510.xml"/><Relationship Id="rId10" Type="http://schemas.openxmlformats.org/officeDocument/2006/relationships/slideLayout" Target="../slideLayouts/slideLayout511.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23.xml"/><Relationship Id="rId12" Type="http://schemas.openxmlformats.org/officeDocument/2006/relationships/theme" Target="../theme/theme48.xml"/><Relationship Id="rId13" Type="http://schemas.openxmlformats.org/officeDocument/2006/relationships/image" Target="../media/image1.png"/><Relationship Id="rId1" Type="http://schemas.openxmlformats.org/officeDocument/2006/relationships/slideLayout" Target="../slideLayouts/slideLayout513.xml"/><Relationship Id="rId2" Type="http://schemas.openxmlformats.org/officeDocument/2006/relationships/slideLayout" Target="../slideLayouts/slideLayout514.xml"/><Relationship Id="rId3" Type="http://schemas.openxmlformats.org/officeDocument/2006/relationships/slideLayout" Target="../slideLayouts/slideLayout515.xml"/><Relationship Id="rId4" Type="http://schemas.openxmlformats.org/officeDocument/2006/relationships/slideLayout" Target="../slideLayouts/slideLayout516.xml"/><Relationship Id="rId5" Type="http://schemas.openxmlformats.org/officeDocument/2006/relationships/slideLayout" Target="../slideLayouts/slideLayout517.xml"/><Relationship Id="rId6" Type="http://schemas.openxmlformats.org/officeDocument/2006/relationships/slideLayout" Target="../slideLayouts/slideLayout518.xml"/><Relationship Id="rId7" Type="http://schemas.openxmlformats.org/officeDocument/2006/relationships/slideLayout" Target="../slideLayouts/slideLayout519.xml"/><Relationship Id="rId8" Type="http://schemas.openxmlformats.org/officeDocument/2006/relationships/slideLayout" Target="../slideLayouts/slideLayout520.xml"/><Relationship Id="rId9" Type="http://schemas.openxmlformats.org/officeDocument/2006/relationships/slideLayout" Target="../slideLayouts/slideLayout521.xml"/><Relationship Id="rId10" Type="http://schemas.openxmlformats.org/officeDocument/2006/relationships/slideLayout" Target="../slideLayouts/slideLayout522.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34.xml"/><Relationship Id="rId12" Type="http://schemas.openxmlformats.org/officeDocument/2006/relationships/theme" Target="../theme/theme49.xml"/><Relationship Id="rId1" Type="http://schemas.openxmlformats.org/officeDocument/2006/relationships/slideLayout" Target="../slideLayouts/slideLayout524.xml"/><Relationship Id="rId2" Type="http://schemas.openxmlformats.org/officeDocument/2006/relationships/slideLayout" Target="../slideLayouts/slideLayout525.xml"/><Relationship Id="rId3" Type="http://schemas.openxmlformats.org/officeDocument/2006/relationships/slideLayout" Target="../slideLayouts/slideLayout526.xml"/><Relationship Id="rId4" Type="http://schemas.openxmlformats.org/officeDocument/2006/relationships/slideLayout" Target="../slideLayouts/slideLayout527.xml"/><Relationship Id="rId5" Type="http://schemas.openxmlformats.org/officeDocument/2006/relationships/slideLayout" Target="../slideLayouts/slideLayout528.xml"/><Relationship Id="rId6" Type="http://schemas.openxmlformats.org/officeDocument/2006/relationships/slideLayout" Target="../slideLayouts/slideLayout529.xml"/><Relationship Id="rId7" Type="http://schemas.openxmlformats.org/officeDocument/2006/relationships/slideLayout" Target="../slideLayouts/slideLayout530.xml"/><Relationship Id="rId8" Type="http://schemas.openxmlformats.org/officeDocument/2006/relationships/slideLayout" Target="../slideLayouts/slideLayout531.xml"/><Relationship Id="rId9" Type="http://schemas.openxmlformats.org/officeDocument/2006/relationships/slideLayout" Target="../slideLayouts/slideLayout532.xml"/><Relationship Id="rId10" Type="http://schemas.openxmlformats.org/officeDocument/2006/relationships/slideLayout" Target="../slideLayouts/slideLayout5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5.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45.xml"/><Relationship Id="rId12" Type="http://schemas.openxmlformats.org/officeDocument/2006/relationships/theme" Target="../theme/theme50.xml"/><Relationship Id="rId13" Type="http://schemas.openxmlformats.org/officeDocument/2006/relationships/image" Target="../media/image1.png"/><Relationship Id="rId1" Type="http://schemas.openxmlformats.org/officeDocument/2006/relationships/slideLayout" Target="../slideLayouts/slideLayout535.xml"/><Relationship Id="rId2" Type="http://schemas.openxmlformats.org/officeDocument/2006/relationships/slideLayout" Target="../slideLayouts/slideLayout536.xml"/><Relationship Id="rId3" Type="http://schemas.openxmlformats.org/officeDocument/2006/relationships/slideLayout" Target="../slideLayouts/slideLayout537.xml"/><Relationship Id="rId4" Type="http://schemas.openxmlformats.org/officeDocument/2006/relationships/slideLayout" Target="../slideLayouts/slideLayout538.xml"/><Relationship Id="rId5" Type="http://schemas.openxmlformats.org/officeDocument/2006/relationships/slideLayout" Target="../slideLayouts/slideLayout539.xml"/><Relationship Id="rId6" Type="http://schemas.openxmlformats.org/officeDocument/2006/relationships/slideLayout" Target="../slideLayouts/slideLayout540.xml"/><Relationship Id="rId7" Type="http://schemas.openxmlformats.org/officeDocument/2006/relationships/slideLayout" Target="../slideLayouts/slideLayout541.xml"/><Relationship Id="rId8" Type="http://schemas.openxmlformats.org/officeDocument/2006/relationships/slideLayout" Target="../slideLayouts/slideLayout542.xml"/><Relationship Id="rId9" Type="http://schemas.openxmlformats.org/officeDocument/2006/relationships/slideLayout" Target="../slideLayouts/slideLayout543.xml"/><Relationship Id="rId10" Type="http://schemas.openxmlformats.org/officeDocument/2006/relationships/slideLayout" Target="../slideLayouts/slideLayout544.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556.xml"/><Relationship Id="rId12" Type="http://schemas.openxmlformats.org/officeDocument/2006/relationships/theme" Target="../theme/theme51.xml"/><Relationship Id="rId13" Type="http://schemas.openxmlformats.org/officeDocument/2006/relationships/image" Target="../media/image1.png"/><Relationship Id="rId1" Type="http://schemas.openxmlformats.org/officeDocument/2006/relationships/slideLayout" Target="../slideLayouts/slideLayout546.xml"/><Relationship Id="rId2" Type="http://schemas.openxmlformats.org/officeDocument/2006/relationships/slideLayout" Target="../slideLayouts/slideLayout547.xml"/><Relationship Id="rId3" Type="http://schemas.openxmlformats.org/officeDocument/2006/relationships/slideLayout" Target="../slideLayouts/slideLayout548.xml"/><Relationship Id="rId4" Type="http://schemas.openxmlformats.org/officeDocument/2006/relationships/slideLayout" Target="../slideLayouts/slideLayout549.xml"/><Relationship Id="rId5" Type="http://schemas.openxmlformats.org/officeDocument/2006/relationships/slideLayout" Target="../slideLayouts/slideLayout550.xml"/><Relationship Id="rId6" Type="http://schemas.openxmlformats.org/officeDocument/2006/relationships/slideLayout" Target="../slideLayouts/slideLayout551.xml"/><Relationship Id="rId7" Type="http://schemas.openxmlformats.org/officeDocument/2006/relationships/slideLayout" Target="../slideLayouts/slideLayout552.xml"/><Relationship Id="rId8" Type="http://schemas.openxmlformats.org/officeDocument/2006/relationships/slideLayout" Target="../slideLayouts/slideLayout553.xml"/><Relationship Id="rId9" Type="http://schemas.openxmlformats.org/officeDocument/2006/relationships/slideLayout" Target="../slideLayouts/slideLayout554.xml"/><Relationship Id="rId10" Type="http://schemas.openxmlformats.org/officeDocument/2006/relationships/slideLayout" Target="../slideLayouts/slideLayout555.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567.xml"/><Relationship Id="rId12" Type="http://schemas.openxmlformats.org/officeDocument/2006/relationships/theme" Target="../theme/theme52.xml"/><Relationship Id="rId1" Type="http://schemas.openxmlformats.org/officeDocument/2006/relationships/slideLayout" Target="../slideLayouts/slideLayout557.xml"/><Relationship Id="rId2" Type="http://schemas.openxmlformats.org/officeDocument/2006/relationships/slideLayout" Target="../slideLayouts/slideLayout558.xml"/><Relationship Id="rId3" Type="http://schemas.openxmlformats.org/officeDocument/2006/relationships/slideLayout" Target="../slideLayouts/slideLayout559.xml"/><Relationship Id="rId4" Type="http://schemas.openxmlformats.org/officeDocument/2006/relationships/slideLayout" Target="../slideLayouts/slideLayout560.xml"/><Relationship Id="rId5" Type="http://schemas.openxmlformats.org/officeDocument/2006/relationships/slideLayout" Target="../slideLayouts/slideLayout561.xml"/><Relationship Id="rId6" Type="http://schemas.openxmlformats.org/officeDocument/2006/relationships/slideLayout" Target="../slideLayouts/slideLayout562.xml"/><Relationship Id="rId7" Type="http://schemas.openxmlformats.org/officeDocument/2006/relationships/slideLayout" Target="../slideLayouts/slideLayout563.xml"/><Relationship Id="rId8" Type="http://schemas.openxmlformats.org/officeDocument/2006/relationships/slideLayout" Target="../slideLayouts/slideLayout564.xml"/><Relationship Id="rId9" Type="http://schemas.openxmlformats.org/officeDocument/2006/relationships/slideLayout" Target="../slideLayouts/slideLayout565.xml"/><Relationship Id="rId10"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theme" Target="../theme/theme53.xml"/><Relationship Id="rId13" Type="http://schemas.openxmlformats.org/officeDocument/2006/relationships/image" Target="../media/image1.png"/><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89.xml"/><Relationship Id="rId12" Type="http://schemas.openxmlformats.org/officeDocument/2006/relationships/theme" Target="../theme/theme54.xml"/><Relationship Id="rId13" Type="http://schemas.openxmlformats.org/officeDocument/2006/relationships/image" Target="../media/image1.png"/><Relationship Id="rId1" Type="http://schemas.openxmlformats.org/officeDocument/2006/relationships/slideLayout" Target="../slideLayouts/slideLayout579.xml"/><Relationship Id="rId2" Type="http://schemas.openxmlformats.org/officeDocument/2006/relationships/slideLayout" Target="../slideLayouts/slideLayout580.xml"/><Relationship Id="rId3" Type="http://schemas.openxmlformats.org/officeDocument/2006/relationships/slideLayout" Target="../slideLayouts/slideLayout581.xml"/><Relationship Id="rId4" Type="http://schemas.openxmlformats.org/officeDocument/2006/relationships/slideLayout" Target="../slideLayouts/slideLayout582.xml"/><Relationship Id="rId5" Type="http://schemas.openxmlformats.org/officeDocument/2006/relationships/slideLayout" Target="../slideLayouts/slideLayout583.xml"/><Relationship Id="rId6" Type="http://schemas.openxmlformats.org/officeDocument/2006/relationships/slideLayout" Target="../slideLayouts/slideLayout584.xml"/><Relationship Id="rId7" Type="http://schemas.openxmlformats.org/officeDocument/2006/relationships/slideLayout" Target="../slideLayouts/slideLayout585.xml"/><Relationship Id="rId8" Type="http://schemas.openxmlformats.org/officeDocument/2006/relationships/slideLayout" Target="../slideLayouts/slideLayout586.xml"/><Relationship Id="rId9" Type="http://schemas.openxmlformats.org/officeDocument/2006/relationships/slideLayout" Target="../slideLayouts/slideLayout587.xml"/><Relationship Id="rId10" Type="http://schemas.openxmlformats.org/officeDocument/2006/relationships/slideLayout" Target="../slideLayouts/slideLayout588.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00.xml"/><Relationship Id="rId12" Type="http://schemas.openxmlformats.org/officeDocument/2006/relationships/theme" Target="../theme/theme55.xml"/><Relationship Id="rId1" Type="http://schemas.openxmlformats.org/officeDocument/2006/relationships/slideLayout" Target="../slideLayouts/slideLayout590.xml"/><Relationship Id="rId2" Type="http://schemas.openxmlformats.org/officeDocument/2006/relationships/slideLayout" Target="../slideLayouts/slideLayout591.xml"/><Relationship Id="rId3" Type="http://schemas.openxmlformats.org/officeDocument/2006/relationships/slideLayout" Target="../slideLayouts/slideLayout592.xml"/><Relationship Id="rId4" Type="http://schemas.openxmlformats.org/officeDocument/2006/relationships/slideLayout" Target="../slideLayouts/slideLayout593.xml"/><Relationship Id="rId5" Type="http://schemas.openxmlformats.org/officeDocument/2006/relationships/slideLayout" Target="../slideLayouts/slideLayout594.xml"/><Relationship Id="rId6" Type="http://schemas.openxmlformats.org/officeDocument/2006/relationships/slideLayout" Target="../slideLayouts/slideLayout595.xml"/><Relationship Id="rId7" Type="http://schemas.openxmlformats.org/officeDocument/2006/relationships/slideLayout" Target="../slideLayouts/slideLayout596.xml"/><Relationship Id="rId8" Type="http://schemas.openxmlformats.org/officeDocument/2006/relationships/slideLayout" Target="../slideLayouts/slideLayout597.xml"/><Relationship Id="rId9" Type="http://schemas.openxmlformats.org/officeDocument/2006/relationships/slideLayout" Target="../slideLayouts/slideLayout598.xml"/><Relationship Id="rId10" Type="http://schemas.openxmlformats.org/officeDocument/2006/relationships/slideLayout" Target="../slideLayouts/slideLayout599.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11.xml"/><Relationship Id="rId12" Type="http://schemas.openxmlformats.org/officeDocument/2006/relationships/theme" Target="../theme/theme56.xml"/><Relationship Id="rId13" Type="http://schemas.openxmlformats.org/officeDocument/2006/relationships/image" Target="../media/image1.png"/><Relationship Id="rId1" Type="http://schemas.openxmlformats.org/officeDocument/2006/relationships/slideLayout" Target="../slideLayouts/slideLayout601.xml"/><Relationship Id="rId2" Type="http://schemas.openxmlformats.org/officeDocument/2006/relationships/slideLayout" Target="../slideLayouts/slideLayout602.xml"/><Relationship Id="rId3" Type="http://schemas.openxmlformats.org/officeDocument/2006/relationships/slideLayout" Target="../slideLayouts/slideLayout603.xml"/><Relationship Id="rId4" Type="http://schemas.openxmlformats.org/officeDocument/2006/relationships/slideLayout" Target="../slideLayouts/slideLayout604.xml"/><Relationship Id="rId5" Type="http://schemas.openxmlformats.org/officeDocument/2006/relationships/slideLayout" Target="../slideLayouts/slideLayout605.xml"/><Relationship Id="rId6" Type="http://schemas.openxmlformats.org/officeDocument/2006/relationships/slideLayout" Target="../slideLayouts/slideLayout606.xml"/><Relationship Id="rId7" Type="http://schemas.openxmlformats.org/officeDocument/2006/relationships/slideLayout" Target="../slideLayouts/slideLayout607.xml"/><Relationship Id="rId8" Type="http://schemas.openxmlformats.org/officeDocument/2006/relationships/slideLayout" Target="../slideLayouts/slideLayout608.xml"/><Relationship Id="rId9" Type="http://schemas.openxmlformats.org/officeDocument/2006/relationships/slideLayout" Target="../slideLayouts/slideLayout609.xml"/><Relationship Id="rId10" Type="http://schemas.openxmlformats.org/officeDocument/2006/relationships/slideLayout" Target="../slideLayouts/slideLayout610.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22.xml"/><Relationship Id="rId12" Type="http://schemas.openxmlformats.org/officeDocument/2006/relationships/theme" Target="../theme/theme57.xml"/><Relationship Id="rId1" Type="http://schemas.openxmlformats.org/officeDocument/2006/relationships/slideLayout" Target="../slideLayouts/slideLayout612.xml"/><Relationship Id="rId2" Type="http://schemas.openxmlformats.org/officeDocument/2006/relationships/slideLayout" Target="../slideLayouts/slideLayout613.xml"/><Relationship Id="rId3" Type="http://schemas.openxmlformats.org/officeDocument/2006/relationships/slideLayout" Target="../slideLayouts/slideLayout614.xml"/><Relationship Id="rId4" Type="http://schemas.openxmlformats.org/officeDocument/2006/relationships/slideLayout" Target="../slideLayouts/slideLayout615.xml"/><Relationship Id="rId5" Type="http://schemas.openxmlformats.org/officeDocument/2006/relationships/slideLayout" Target="../slideLayouts/slideLayout616.xml"/><Relationship Id="rId6" Type="http://schemas.openxmlformats.org/officeDocument/2006/relationships/slideLayout" Target="../slideLayouts/slideLayout617.xml"/><Relationship Id="rId7" Type="http://schemas.openxmlformats.org/officeDocument/2006/relationships/slideLayout" Target="../slideLayouts/slideLayout618.xml"/><Relationship Id="rId8" Type="http://schemas.openxmlformats.org/officeDocument/2006/relationships/slideLayout" Target="../slideLayouts/slideLayout619.xml"/><Relationship Id="rId9" Type="http://schemas.openxmlformats.org/officeDocument/2006/relationships/slideLayout" Target="../slideLayouts/slideLayout620.xml"/><Relationship Id="rId10" Type="http://schemas.openxmlformats.org/officeDocument/2006/relationships/slideLayout" Target="../slideLayouts/slideLayout621.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33.xml"/><Relationship Id="rId12" Type="http://schemas.openxmlformats.org/officeDocument/2006/relationships/theme" Target="../theme/theme58.xml"/><Relationship Id="rId13" Type="http://schemas.openxmlformats.org/officeDocument/2006/relationships/image" Target="../media/image1.png"/><Relationship Id="rId1" Type="http://schemas.openxmlformats.org/officeDocument/2006/relationships/slideLayout" Target="../slideLayouts/slideLayout623.xml"/><Relationship Id="rId2" Type="http://schemas.openxmlformats.org/officeDocument/2006/relationships/slideLayout" Target="../slideLayouts/slideLayout624.xml"/><Relationship Id="rId3" Type="http://schemas.openxmlformats.org/officeDocument/2006/relationships/slideLayout" Target="../slideLayouts/slideLayout625.xml"/><Relationship Id="rId4" Type="http://schemas.openxmlformats.org/officeDocument/2006/relationships/slideLayout" Target="../slideLayouts/slideLayout626.xml"/><Relationship Id="rId5" Type="http://schemas.openxmlformats.org/officeDocument/2006/relationships/slideLayout" Target="../slideLayouts/slideLayout627.xml"/><Relationship Id="rId6" Type="http://schemas.openxmlformats.org/officeDocument/2006/relationships/slideLayout" Target="../slideLayouts/slideLayout628.xml"/><Relationship Id="rId7" Type="http://schemas.openxmlformats.org/officeDocument/2006/relationships/slideLayout" Target="../slideLayouts/slideLayout629.xml"/><Relationship Id="rId8" Type="http://schemas.openxmlformats.org/officeDocument/2006/relationships/slideLayout" Target="../slideLayouts/slideLayout630.xml"/><Relationship Id="rId9" Type="http://schemas.openxmlformats.org/officeDocument/2006/relationships/slideLayout" Target="../slideLayouts/slideLayout631.xml"/><Relationship Id="rId10" Type="http://schemas.openxmlformats.org/officeDocument/2006/relationships/slideLayout" Target="../slideLayouts/slideLayout632.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644.xml"/><Relationship Id="rId12" Type="http://schemas.openxmlformats.org/officeDocument/2006/relationships/theme" Target="../theme/theme59.xml"/><Relationship Id="rId1" Type="http://schemas.openxmlformats.org/officeDocument/2006/relationships/slideLayout" Target="../slideLayouts/slideLayout634.xml"/><Relationship Id="rId2" Type="http://schemas.openxmlformats.org/officeDocument/2006/relationships/slideLayout" Target="../slideLayouts/slideLayout635.xml"/><Relationship Id="rId3" Type="http://schemas.openxmlformats.org/officeDocument/2006/relationships/slideLayout" Target="../slideLayouts/slideLayout636.xml"/><Relationship Id="rId4" Type="http://schemas.openxmlformats.org/officeDocument/2006/relationships/slideLayout" Target="../slideLayouts/slideLayout637.xml"/><Relationship Id="rId5" Type="http://schemas.openxmlformats.org/officeDocument/2006/relationships/slideLayout" Target="../slideLayouts/slideLayout638.xml"/><Relationship Id="rId6" Type="http://schemas.openxmlformats.org/officeDocument/2006/relationships/slideLayout" Target="../slideLayouts/slideLayout639.xml"/><Relationship Id="rId7" Type="http://schemas.openxmlformats.org/officeDocument/2006/relationships/slideLayout" Target="../slideLayouts/slideLayout640.xml"/><Relationship Id="rId8" Type="http://schemas.openxmlformats.org/officeDocument/2006/relationships/slideLayout" Target="../slideLayouts/slideLayout641.xml"/><Relationship Id="rId9" Type="http://schemas.openxmlformats.org/officeDocument/2006/relationships/slideLayout" Target="../slideLayouts/slideLayout642.xml"/><Relationship Id="rId10" Type="http://schemas.openxmlformats.org/officeDocument/2006/relationships/slideLayout" Target="../slideLayouts/slideLayout64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6.xml"/><Relationship Id="rId13" Type="http://schemas.openxmlformats.org/officeDocument/2006/relationships/image" Target="../media/image1.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655.xml"/><Relationship Id="rId12" Type="http://schemas.openxmlformats.org/officeDocument/2006/relationships/theme" Target="../theme/theme60.xml"/><Relationship Id="rId1" Type="http://schemas.openxmlformats.org/officeDocument/2006/relationships/slideLayout" Target="../slideLayouts/slideLayout645.xml"/><Relationship Id="rId2" Type="http://schemas.openxmlformats.org/officeDocument/2006/relationships/slideLayout" Target="../slideLayouts/slideLayout646.xml"/><Relationship Id="rId3" Type="http://schemas.openxmlformats.org/officeDocument/2006/relationships/slideLayout" Target="../slideLayouts/slideLayout647.xml"/><Relationship Id="rId4" Type="http://schemas.openxmlformats.org/officeDocument/2006/relationships/slideLayout" Target="../slideLayouts/slideLayout648.xml"/><Relationship Id="rId5" Type="http://schemas.openxmlformats.org/officeDocument/2006/relationships/slideLayout" Target="../slideLayouts/slideLayout649.xml"/><Relationship Id="rId6" Type="http://schemas.openxmlformats.org/officeDocument/2006/relationships/slideLayout" Target="../slideLayouts/slideLayout650.xml"/><Relationship Id="rId7" Type="http://schemas.openxmlformats.org/officeDocument/2006/relationships/slideLayout" Target="../slideLayouts/slideLayout651.xml"/><Relationship Id="rId8" Type="http://schemas.openxmlformats.org/officeDocument/2006/relationships/slideLayout" Target="../slideLayouts/slideLayout652.xml"/><Relationship Id="rId9" Type="http://schemas.openxmlformats.org/officeDocument/2006/relationships/slideLayout" Target="../slideLayouts/slideLayout653.xml"/><Relationship Id="rId10" Type="http://schemas.openxmlformats.org/officeDocument/2006/relationships/slideLayout" Target="../slideLayouts/slideLayout654.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666.xml"/><Relationship Id="rId12" Type="http://schemas.openxmlformats.org/officeDocument/2006/relationships/theme" Target="../theme/theme61.xml"/><Relationship Id="rId1" Type="http://schemas.openxmlformats.org/officeDocument/2006/relationships/slideLayout" Target="../slideLayouts/slideLayout656.xml"/><Relationship Id="rId2" Type="http://schemas.openxmlformats.org/officeDocument/2006/relationships/slideLayout" Target="../slideLayouts/slideLayout657.xml"/><Relationship Id="rId3" Type="http://schemas.openxmlformats.org/officeDocument/2006/relationships/slideLayout" Target="../slideLayouts/slideLayout658.xml"/><Relationship Id="rId4" Type="http://schemas.openxmlformats.org/officeDocument/2006/relationships/slideLayout" Target="../slideLayouts/slideLayout659.xml"/><Relationship Id="rId5" Type="http://schemas.openxmlformats.org/officeDocument/2006/relationships/slideLayout" Target="../slideLayouts/slideLayout660.xml"/><Relationship Id="rId6" Type="http://schemas.openxmlformats.org/officeDocument/2006/relationships/slideLayout" Target="../slideLayouts/slideLayout661.xml"/><Relationship Id="rId7" Type="http://schemas.openxmlformats.org/officeDocument/2006/relationships/slideLayout" Target="../slideLayouts/slideLayout662.xml"/><Relationship Id="rId8" Type="http://schemas.openxmlformats.org/officeDocument/2006/relationships/slideLayout" Target="../slideLayouts/slideLayout663.xml"/><Relationship Id="rId9" Type="http://schemas.openxmlformats.org/officeDocument/2006/relationships/slideLayout" Target="../slideLayouts/slideLayout664.xml"/><Relationship Id="rId10" Type="http://schemas.openxmlformats.org/officeDocument/2006/relationships/slideLayout" Target="../slideLayouts/slideLayout665.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677.xml"/><Relationship Id="rId12" Type="http://schemas.openxmlformats.org/officeDocument/2006/relationships/theme" Target="../theme/theme62.xml"/><Relationship Id="rId1" Type="http://schemas.openxmlformats.org/officeDocument/2006/relationships/slideLayout" Target="../slideLayouts/slideLayout667.xml"/><Relationship Id="rId2" Type="http://schemas.openxmlformats.org/officeDocument/2006/relationships/slideLayout" Target="../slideLayouts/slideLayout668.xml"/><Relationship Id="rId3" Type="http://schemas.openxmlformats.org/officeDocument/2006/relationships/slideLayout" Target="../slideLayouts/slideLayout669.xml"/><Relationship Id="rId4" Type="http://schemas.openxmlformats.org/officeDocument/2006/relationships/slideLayout" Target="../slideLayouts/slideLayout670.xml"/><Relationship Id="rId5" Type="http://schemas.openxmlformats.org/officeDocument/2006/relationships/slideLayout" Target="../slideLayouts/slideLayout671.xml"/><Relationship Id="rId6" Type="http://schemas.openxmlformats.org/officeDocument/2006/relationships/slideLayout" Target="../slideLayouts/slideLayout672.xml"/><Relationship Id="rId7" Type="http://schemas.openxmlformats.org/officeDocument/2006/relationships/slideLayout" Target="../slideLayouts/slideLayout673.xml"/><Relationship Id="rId8" Type="http://schemas.openxmlformats.org/officeDocument/2006/relationships/slideLayout" Target="../slideLayouts/slideLayout674.xml"/><Relationship Id="rId9" Type="http://schemas.openxmlformats.org/officeDocument/2006/relationships/slideLayout" Target="../slideLayouts/slideLayout675.xml"/><Relationship Id="rId10" Type="http://schemas.openxmlformats.org/officeDocument/2006/relationships/slideLayout" Target="../slideLayouts/slideLayout676.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688.xml"/><Relationship Id="rId12" Type="http://schemas.openxmlformats.org/officeDocument/2006/relationships/theme" Target="../theme/theme63.xml"/><Relationship Id="rId1" Type="http://schemas.openxmlformats.org/officeDocument/2006/relationships/slideLayout" Target="../slideLayouts/slideLayout678.xml"/><Relationship Id="rId2" Type="http://schemas.openxmlformats.org/officeDocument/2006/relationships/slideLayout" Target="../slideLayouts/slideLayout679.xml"/><Relationship Id="rId3" Type="http://schemas.openxmlformats.org/officeDocument/2006/relationships/slideLayout" Target="../slideLayouts/slideLayout680.xml"/><Relationship Id="rId4" Type="http://schemas.openxmlformats.org/officeDocument/2006/relationships/slideLayout" Target="../slideLayouts/slideLayout681.xml"/><Relationship Id="rId5" Type="http://schemas.openxmlformats.org/officeDocument/2006/relationships/slideLayout" Target="../slideLayouts/slideLayout682.xml"/><Relationship Id="rId6" Type="http://schemas.openxmlformats.org/officeDocument/2006/relationships/slideLayout" Target="../slideLayouts/slideLayout683.xml"/><Relationship Id="rId7" Type="http://schemas.openxmlformats.org/officeDocument/2006/relationships/slideLayout" Target="../slideLayouts/slideLayout684.xml"/><Relationship Id="rId8" Type="http://schemas.openxmlformats.org/officeDocument/2006/relationships/slideLayout" Target="../slideLayouts/slideLayout685.xml"/><Relationship Id="rId9" Type="http://schemas.openxmlformats.org/officeDocument/2006/relationships/slideLayout" Target="../slideLayouts/slideLayout686.xml"/><Relationship Id="rId10" Type="http://schemas.openxmlformats.org/officeDocument/2006/relationships/slideLayout" Target="../slideLayouts/slideLayout687.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699.xml"/><Relationship Id="rId12" Type="http://schemas.openxmlformats.org/officeDocument/2006/relationships/theme" Target="../theme/theme64.xml"/><Relationship Id="rId13" Type="http://schemas.openxmlformats.org/officeDocument/2006/relationships/image" Target="../media/image1.png"/><Relationship Id="rId1" Type="http://schemas.openxmlformats.org/officeDocument/2006/relationships/slideLayout" Target="../slideLayouts/slideLayout689.xml"/><Relationship Id="rId2" Type="http://schemas.openxmlformats.org/officeDocument/2006/relationships/slideLayout" Target="../slideLayouts/slideLayout690.xml"/><Relationship Id="rId3" Type="http://schemas.openxmlformats.org/officeDocument/2006/relationships/slideLayout" Target="../slideLayouts/slideLayout691.xml"/><Relationship Id="rId4" Type="http://schemas.openxmlformats.org/officeDocument/2006/relationships/slideLayout" Target="../slideLayouts/slideLayout692.xml"/><Relationship Id="rId5" Type="http://schemas.openxmlformats.org/officeDocument/2006/relationships/slideLayout" Target="../slideLayouts/slideLayout693.xml"/><Relationship Id="rId6" Type="http://schemas.openxmlformats.org/officeDocument/2006/relationships/slideLayout" Target="../slideLayouts/slideLayout694.xml"/><Relationship Id="rId7" Type="http://schemas.openxmlformats.org/officeDocument/2006/relationships/slideLayout" Target="../slideLayouts/slideLayout695.xml"/><Relationship Id="rId8" Type="http://schemas.openxmlformats.org/officeDocument/2006/relationships/slideLayout" Target="../slideLayouts/slideLayout696.xml"/><Relationship Id="rId9" Type="http://schemas.openxmlformats.org/officeDocument/2006/relationships/slideLayout" Target="../slideLayouts/slideLayout697.xml"/><Relationship Id="rId10" Type="http://schemas.openxmlformats.org/officeDocument/2006/relationships/slideLayout" Target="../slideLayouts/slideLayout698.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10.xml"/><Relationship Id="rId12" Type="http://schemas.openxmlformats.org/officeDocument/2006/relationships/slideLayout" Target="../slideLayouts/slideLayout711.xml"/><Relationship Id="rId13" Type="http://schemas.openxmlformats.org/officeDocument/2006/relationships/theme" Target="../theme/theme65.xml"/><Relationship Id="rId14" Type="http://schemas.openxmlformats.org/officeDocument/2006/relationships/image" Target="../media/image1.png"/><Relationship Id="rId1" Type="http://schemas.openxmlformats.org/officeDocument/2006/relationships/slideLayout" Target="../slideLayouts/slideLayout700.xml"/><Relationship Id="rId2" Type="http://schemas.openxmlformats.org/officeDocument/2006/relationships/slideLayout" Target="../slideLayouts/slideLayout701.xml"/><Relationship Id="rId3" Type="http://schemas.openxmlformats.org/officeDocument/2006/relationships/slideLayout" Target="../slideLayouts/slideLayout702.xml"/><Relationship Id="rId4" Type="http://schemas.openxmlformats.org/officeDocument/2006/relationships/slideLayout" Target="../slideLayouts/slideLayout703.xml"/><Relationship Id="rId5" Type="http://schemas.openxmlformats.org/officeDocument/2006/relationships/slideLayout" Target="../slideLayouts/slideLayout704.xml"/><Relationship Id="rId6" Type="http://schemas.openxmlformats.org/officeDocument/2006/relationships/slideLayout" Target="../slideLayouts/slideLayout705.xml"/><Relationship Id="rId7" Type="http://schemas.openxmlformats.org/officeDocument/2006/relationships/slideLayout" Target="../slideLayouts/slideLayout706.xml"/><Relationship Id="rId8" Type="http://schemas.openxmlformats.org/officeDocument/2006/relationships/slideLayout" Target="../slideLayouts/slideLayout707.xml"/><Relationship Id="rId9" Type="http://schemas.openxmlformats.org/officeDocument/2006/relationships/slideLayout" Target="../slideLayouts/slideLayout708.xml"/><Relationship Id="rId10" Type="http://schemas.openxmlformats.org/officeDocument/2006/relationships/slideLayout" Target="../slideLayouts/slideLayout709.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22.xml"/><Relationship Id="rId12" Type="http://schemas.openxmlformats.org/officeDocument/2006/relationships/theme" Target="../theme/theme66.xml"/><Relationship Id="rId13" Type="http://schemas.openxmlformats.org/officeDocument/2006/relationships/image" Target="../media/image1.png"/><Relationship Id="rId1" Type="http://schemas.openxmlformats.org/officeDocument/2006/relationships/slideLayout" Target="../slideLayouts/slideLayout712.xml"/><Relationship Id="rId2" Type="http://schemas.openxmlformats.org/officeDocument/2006/relationships/slideLayout" Target="../slideLayouts/slideLayout713.xml"/><Relationship Id="rId3" Type="http://schemas.openxmlformats.org/officeDocument/2006/relationships/slideLayout" Target="../slideLayouts/slideLayout714.xml"/><Relationship Id="rId4" Type="http://schemas.openxmlformats.org/officeDocument/2006/relationships/slideLayout" Target="../slideLayouts/slideLayout715.xml"/><Relationship Id="rId5" Type="http://schemas.openxmlformats.org/officeDocument/2006/relationships/slideLayout" Target="../slideLayouts/slideLayout716.xml"/><Relationship Id="rId6" Type="http://schemas.openxmlformats.org/officeDocument/2006/relationships/slideLayout" Target="../slideLayouts/slideLayout717.xml"/><Relationship Id="rId7" Type="http://schemas.openxmlformats.org/officeDocument/2006/relationships/slideLayout" Target="../slideLayouts/slideLayout718.xml"/><Relationship Id="rId8" Type="http://schemas.openxmlformats.org/officeDocument/2006/relationships/slideLayout" Target="../slideLayouts/slideLayout719.xml"/><Relationship Id="rId9" Type="http://schemas.openxmlformats.org/officeDocument/2006/relationships/slideLayout" Target="../slideLayouts/slideLayout720.xml"/><Relationship Id="rId10" Type="http://schemas.openxmlformats.org/officeDocument/2006/relationships/slideLayout" Target="../slideLayouts/slideLayout721.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733.xml"/><Relationship Id="rId12" Type="http://schemas.openxmlformats.org/officeDocument/2006/relationships/theme" Target="../theme/theme67.xml"/><Relationship Id="rId1" Type="http://schemas.openxmlformats.org/officeDocument/2006/relationships/slideLayout" Target="../slideLayouts/slideLayout723.xml"/><Relationship Id="rId2" Type="http://schemas.openxmlformats.org/officeDocument/2006/relationships/slideLayout" Target="../slideLayouts/slideLayout724.xml"/><Relationship Id="rId3" Type="http://schemas.openxmlformats.org/officeDocument/2006/relationships/slideLayout" Target="../slideLayouts/slideLayout725.xml"/><Relationship Id="rId4" Type="http://schemas.openxmlformats.org/officeDocument/2006/relationships/slideLayout" Target="../slideLayouts/slideLayout726.xml"/><Relationship Id="rId5" Type="http://schemas.openxmlformats.org/officeDocument/2006/relationships/slideLayout" Target="../slideLayouts/slideLayout727.xml"/><Relationship Id="rId6" Type="http://schemas.openxmlformats.org/officeDocument/2006/relationships/slideLayout" Target="../slideLayouts/slideLayout728.xml"/><Relationship Id="rId7" Type="http://schemas.openxmlformats.org/officeDocument/2006/relationships/slideLayout" Target="../slideLayouts/slideLayout729.xml"/><Relationship Id="rId8" Type="http://schemas.openxmlformats.org/officeDocument/2006/relationships/slideLayout" Target="../slideLayouts/slideLayout730.xml"/><Relationship Id="rId9" Type="http://schemas.openxmlformats.org/officeDocument/2006/relationships/slideLayout" Target="../slideLayouts/slideLayout731.xml"/><Relationship Id="rId10" Type="http://schemas.openxmlformats.org/officeDocument/2006/relationships/slideLayout" Target="../slideLayouts/slideLayout732.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744.xml"/><Relationship Id="rId12" Type="http://schemas.openxmlformats.org/officeDocument/2006/relationships/theme" Target="../theme/theme68.xml"/><Relationship Id="rId1" Type="http://schemas.openxmlformats.org/officeDocument/2006/relationships/slideLayout" Target="../slideLayouts/slideLayout734.xml"/><Relationship Id="rId2" Type="http://schemas.openxmlformats.org/officeDocument/2006/relationships/slideLayout" Target="../slideLayouts/slideLayout735.xml"/><Relationship Id="rId3" Type="http://schemas.openxmlformats.org/officeDocument/2006/relationships/slideLayout" Target="../slideLayouts/slideLayout736.xml"/><Relationship Id="rId4" Type="http://schemas.openxmlformats.org/officeDocument/2006/relationships/slideLayout" Target="../slideLayouts/slideLayout737.xml"/><Relationship Id="rId5" Type="http://schemas.openxmlformats.org/officeDocument/2006/relationships/slideLayout" Target="../slideLayouts/slideLayout738.xml"/><Relationship Id="rId6" Type="http://schemas.openxmlformats.org/officeDocument/2006/relationships/slideLayout" Target="../slideLayouts/slideLayout739.xml"/><Relationship Id="rId7" Type="http://schemas.openxmlformats.org/officeDocument/2006/relationships/slideLayout" Target="../slideLayouts/slideLayout740.xml"/><Relationship Id="rId8" Type="http://schemas.openxmlformats.org/officeDocument/2006/relationships/slideLayout" Target="../slideLayouts/slideLayout741.xml"/><Relationship Id="rId9" Type="http://schemas.openxmlformats.org/officeDocument/2006/relationships/slideLayout" Target="../slideLayouts/slideLayout742.xml"/><Relationship Id="rId10" Type="http://schemas.openxmlformats.org/officeDocument/2006/relationships/slideLayout" Target="../slideLayouts/slideLayout743.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755.xml"/><Relationship Id="rId12" Type="http://schemas.openxmlformats.org/officeDocument/2006/relationships/theme" Target="../theme/theme69.xml"/><Relationship Id="rId13" Type="http://schemas.openxmlformats.org/officeDocument/2006/relationships/image" Target="../media/image1.png"/><Relationship Id="rId1" Type="http://schemas.openxmlformats.org/officeDocument/2006/relationships/slideLayout" Target="../slideLayouts/slideLayout745.xml"/><Relationship Id="rId2" Type="http://schemas.openxmlformats.org/officeDocument/2006/relationships/slideLayout" Target="../slideLayouts/slideLayout746.xml"/><Relationship Id="rId3" Type="http://schemas.openxmlformats.org/officeDocument/2006/relationships/slideLayout" Target="../slideLayouts/slideLayout747.xml"/><Relationship Id="rId4" Type="http://schemas.openxmlformats.org/officeDocument/2006/relationships/slideLayout" Target="../slideLayouts/slideLayout748.xml"/><Relationship Id="rId5" Type="http://schemas.openxmlformats.org/officeDocument/2006/relationships/slideLayout" Target="../slideLayouts/slideLayout749.xml"/><Relationship Id="rId6" Type="http://schemas.openxmlformats.org/officeDocument/2006/relationships/slideLayout" Target="../slideLayouts/slideLayout750.xml"/><Relationship Id="rId7" Type="http://schemas.openxmlformats.org/officeDocument/2006/relationships/slideLayout" Target="../slideLayouts/slideLayout751.xml"/><Relationship Id="rId8" Type="http://schemas.openxmlformats.org/officeDocument/2006/relationships/slideLayout" Target="../slideLayouts/slideLayout752.xml"/><Relationship Id="rId9" Type="http://schemas.openxmlformats.org/officeDocument/2006/relationships/slideLayout" Target="../slideLayouts/slideLayout753.xml"/><Relationship Id="rId10" Type="http://schemas.openxmlformats.org/officeDocument/2006/relationships/slideLayout" Target="../slideLayouts/slideLayout75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7.xml"/><Relationship Id="rId13" Type="http://schemas.openxmlformats.org/officeDocument/2006/relationships/image" Target="../media/image1.pn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766.xml"/><Relationship Id="rId12" Type="http://schemas.openxmlformats.org/officeDocument/2006/relationships/theme" Target="../theme/theme70.xml"/><Relationship Id="rId13" Type="http://schemas.openxmlformats.org/officeDocument/2006/relationships/image" Target="../media/image1.png"/><Relationship Id="rId1" Type="http://schemas.openxmlformats.org/officeDocument/2006/relationships/slideLayout" Target="../slideLayouts/slideLayout756.xml"/><Relationship Id="rId2" Type="http://schemas.openxmlformats.org/officeDocument/2006/relationships/slideLayout" Target="../slideLayouts/slideLayout757.xml"/><Relationship Id="rId3" Type="http://schemas.openxmlformats.org/officeDocument/2006/relationships/slideLayout" Target="../slideLayouts/slideLayout758.xml"/><Relationship Id="rId4" Type="http://schemas.openxmlformats.org/officeDocument/2006/relationships/slideLayout" Target="../slideLayouts/slideLayout759.xml"/><Relationship Id="rId5" Type="http://schemas.openxmlformats.org/officeDocument/2006/relationships/slideLayout" Target="../slideLayouts/slideLayout760.xml"/><Relationship Id="rId6" Type="http://schemas.openxmlformats.org/officeDocument/2006/relationships/slideLayout" Target="../slideLayouts/slideLayout761.xml"/><Relationship Id="rId7" Type="http://schemas.openxmlformats.org/officeDocument/2006/relationships/slideLayout" Target="../slideLayouts/slideLayout762.xml"/><Relationship Id="rId8" Type="http://schemas.openxmlformats.org/officeDocument/2006/relationships/slideLayout" Target="../slideLayouts/slideLayout763.xml"/><Relationship Id="rId9" Type="http://schemas.openxmlformats.org/officeDocument/2006/relationships/slideLayout" Target="../slideLayouts/slideLayout764.xml"/><Relationship Id="rId10" Type="http://schemas.openxmlformats.org/officeDocument/2006/relationships/slideLayout" Target="../slideLayouts/slideLayout765.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777.xml"/><Relationship Id="rId12" Type="http://schemas.openxmlformats.org/officeDocument/2006/relationships/theme" Target="../theme/theme71.xml"/><Relationship Id="rId13" Type="http://schemas.openxmlformats.org/officeDocument/2006/relationships/image" Target="../media/image1.png"/><Relationship Id="rId1" Type="http://schemas.openxmlformats.org/officeDocument/2006/relationships/slideLayout" Target="../slideLayouts/slideLayout767.xml"/><Relationship Id="rId2" Type="http://schemas.openxmlformats.org/officeDocument/2006/relationships/slideLayout" Target="../slideLayouts/slideLayout768.xml"/><Relationship Id="rId3" Type="http://schemas.openxmlformats.org/officeDocument/2006/relationships/slideLayout" Target="../slideLayouts/slideLayout769.xml"/><Relationship Id="rId4" Type="http://schemas.openxmlformats.org/officeDocument/2006/relationships/slideLayout" Target="../slideLayouts/slideLayout770.xml"/><Relationship Id="rId5" Type="http://schemas.openxmlformats.org/officeDocument/2006/relationships/slideLayout" Target="../slideLayouts/slideLayout771.xml"/><Relationship Id="rId6" Type="http://schemas.openxmlformats.org/officeDocument/2006/relationships/slideLayout" Target="../slideLayouts/slideLayout772.xml"/><Relationship Id="rId7" Type="http://schemas.openxmlformats.org/officeDocument/2006/relationships/slideLayout" Target="../slideLayouts/slideLayout773.xml"/><Relationship Id="rId8" Type="http://schemas.openxmlformats.org/officeDocument/2006/relationships/slideLayout" Target="../slideLayouts/slideLayout774.xml"/><Relationship Id="rId9" Type="http://schemas.openxmlformats.org/officeDocument/2006/relationships/slideLayout" Target="../slideLayouts/slideLayout775.xml"/><Relationship Id="rId10" Type="http://schemas.openxmlformats.org/officeDocument/2006/relationships/slideLayout" Target="../slideLayouts/slideLayout776.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788.xml"/><Relationship Id="rId12" Type="http://schemas.openxmlformats.org/officeDocument/2006/relationships/theme" Target="../theme/theme72.xml"/><Relationship Id="rId13" Type="http://schemas.openxmlformats.org/officeDocument/2006/relationships/image" Target="../media/image1.png"/><Relationship Id="rId1" Type="http://schemas.openxmlformats.org/officeDocument/2006/relationships/slideLayout" Target="../slideLayouts/slideLayout778.xml"/><Relationship Id="rId2" Type="http://schemas.openxmlformats.org/officeDocument/2006/relationships/slideLayout" Target="../slideLayouts/slideLayout779.xml"/><Relationship Id="rId3" Type="http://schemas.openxmlformats.org/officeDocument/2006/relationships/slideLayout" Target="../slideLayouts/slideLayout780.xml"/><Relationship Id="rId4" Type="http://schemas.openxmlformats.org/officeDocument/2006/relationships/slideLayout" Target="../slideLayouts/slideLayout781.xml"/><Relationship Id="rId5" Type="http://schemas.openxmlformats.org/officeDocument/2006/relationships/slideLayout" Target="../slideLayouts/slideLayout782.xml"/><Relationship Id="rId6" Type="http://schemas.openxmlformats.org/officeDocument/2006/relationships/slideLayout" Target="../slideLayouts/slideLayout783.xml"/><Relationship Id="rId7" Type="http://schemas.openxmlformats.org/officeDocument/2006/relationships/slideLayout" Target="../slideLayouts/slideLayout784.xml"/><Relationship Id="rId8" Type="http://schemas.openxmlformats.org/officeDocument/2006/relationships/slideLayout" Target="../slideLayouts/slideLayout785.xml"/><Relationship Id="rId9" Type="http://schemas.openxmlformats.org/officeDocument/2006/relationships/slideLayout" Target="../slideLayouts/slideLayout786.xml"/><Relationship Id="rId10" Type="http://schemas.openxmlformats.org/officeDocument/2006/relationships/slideLayout" Target="../slideLayouts/slideLayout787.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799.xml"/><Relationship Id="rId12" Type="http://schemas.openxmlformats.org/officeDocument/2006/relationships/theme" Target="../theme/theme73.xml"/><Relationship Id="rId13" Type="http://schemas.openxmlformats.org/officeDocument/2006/relationships/image" Target="../media/image1.png"/><Relationship Id="rId1" Type="http://schemas.openxmlformats.org/officeDocument/2006/relationships/slideLayout" Target="../slideLayouts/slideLayout789.xml"/><Relationship Id="rId2" Type="http://schemas.openxmlformats.org/officeDocument/2006/relationships/slideLayout" Target="../slideLayouts/slideLayout790.xml"/><Relationship Id="rId3" Type="http://schemas.openxmlformats.org/officeDocument/2006/relationships/slideLayout" Target="../slideLayouts/slideLayout791.xml"/><Relationship Id="rId4" Type="http://schemas.openxmlformats.org/officeDocument/2006/relationships/slideLayout" Target="../slideLayouts/slideLayout792.xml"/><Relationship Id="rId5" Type="http://schemas.openxmlformats.org/officeDocument/2006/relationships/slideLayout" Target="../slideLayouts/slideLayout793.xml"/><Relationship Id="rId6" Type="http://schemas.openxmlformats.org/officeDocument/2006/relationships/slideLayout" Target="../slideLayouts/slideLayout794.xml"/><Relationship Id="rId7" Type="http://schemas.openxmlformats.org/officeDocument/2006/relationships/slideLayout" Target="../slideLayouts/slideLayout795.xml"/><Relationship Id="rId8" Type="http://schemas.openxmlformats.org/officeDocument/2006/relationships/slideLayout" Target="../slideLayouts/slideLayout796.xml"/><Relationship Id="rId9" Type="http://schemas.openxmlformats.org/officeDocument/2006/relationships/slideLayout" Target="../slideLayouts/slideLayout797.xml"/><Relationship Id="rId10" Type="http://schemas.openxmlformats.org/officeDocument/2006/relationships/slideLayout" Target="../slideLayouts/slideLayout798.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810.xml"/><Relationship Id="rId12" Type="http://schemas.openxmlformats.org/officeDocument/2006/relationships/theme" Target="../theme/theme74.xml"/><Relationship Id="rId13" Type="http://schemas.openxmlformats.org/officeDocument/2006/relationships/image" Target="../media/image1.png"/><Relationship Id="rId1" Type="http://schemas.openxmlformats.org/officeDocument/2006/relationships/slideLayout" Target="../slideLayouts/slideLayout800.xml"/><Relationship Id="rId2" Type="http://schemas.openxmlformats.org/officeDocument/2006/relationships/slideLayout" Target="../slideLayouts/slideLayout801.xml"/><Relationship Id="rId3" Type="http://schemas.openxmlformats.org/officeDocument/2006/relationships/slideLayout" Target="../slideLayouts/slideLayout802.xml"/><Relationship Id="rId4" Type="http://schemas.openxmlformats.org/officeDocument/2006/relationships/slideLayout" Target="../slideLayouts/slideLayout803.xml"/><Relationship Id="rId5" Type="http://schemas.openxmlformats.org/officeDocument/2006/relationships/slideLayout" Target="../slideLayouts/slideLayout804.xml"/><Relationship Id="rId6" Type="http://schemas.openxmlformats.org/officeDocument/2006/relationships/slideLayout" Target="../slideLayouts/slideLayout805.xml"/><Relationship Id="rId7" Type="http://schemas.openxmlformats.org/officeDocument/2006/relationships/slideLayout" Target="../slideLayouts/slideLayout806.xml"/><Relationship Id="rId8" Type="http://schemas.openxmlformats.org/officeDocument/2006/relationships/slideLayout" Target="../slideLayouts/slideLayout807.xml"/><Relationship Id="rId9" Type="http://schemas.openxmlformats.org/officeDocument/2006/relationships/slideLayout" Target="../slideLayouts/slideLayout808.xml"/><Relationship Id="rId10" Type="http://schemas.openxmlformats.org/officeDocument/2006/relationships/slideLayout" Target="../slideLayouts/slideLayout809.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821.xml"/><Relationship Id="rId12" Type="http://schemas.openxmlformats.org/officeDocument/2006/relationships/theme" Target="../theme/theme75.xml"/><Relationship Id="rId13" Type="http://schemas.openxmlformats.org/officeDocument/2006/relationships/image" Target="../media/image1.png"/><Relationship Id="rId1" Type="http://schemas.openxmlformats.org/officeDocument/2006/relationships/slideLayout" Target="../slideLayouts/slideLayout811.xml"/><Relationship Id="rId2" Type="http://schemas.openxmlformats.org/officeDocument/2006/relationships/slideLayout" Target="../slideLayouts/slideLayout812.xml"/><Relationship Id="rId3" Type="http://schemas.openxmlformats.org/officeDocument/2006/relationships/slideLayout" Target="../slideLayouts/slideLayout813.xml"/><Relationship Id="rId4" Type="http://schemas.openxmlformats.org/officeDocument/2006/relationships/slideLayout" Target="../slideLayouts/slideLayout814.xml"/><Relationship Id="rId5" Type="http://schemas.openxmlformats.org/officeDocument/2006/relationships/slideLayout" Target="../slideLayouts/slideLayout815.xml"/><Relationship Id="rId6" Type="http://schemas.openxmlformats.org/officeDocument/2006/relationships/slideLayout" Target="../slideLayouts/slideLayout816.xml"/><Relationship Id="rId7" Type="http://schemas.openxmlformats.org/officeDocument/2006/relationships/slideLayout" Target="../slideLayouts/slideLayout817.xml"/><Relationship Id="rId8" Type="http://schemas.openxmlformats.org/officeDocument/2006/relationships/slideLayout" Target="../slideLayouts/slideLayout818.xml"/><Relationship Id="rId9" Type="http://schemas.openxmlformats.org/officeDocument/2006/relationships/slideLayout" Target="../slideLayouts/slideLayout819.xml"/><Relationship Id="rId10" Type="http://schemas.openxmlformats.org/officeDocument/2006/relationships/slideLayout" Target="../slideLayouts/slideLayout820.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832.xml"/><Relationship Id="rId12" Type="http://schemas.openxmlformats.org/officeDocument/2006/relationships/theme" Target="../theme/theme76.xml"/><Relationship Id="rId13" Type="http://schemas.openxmlformats.org/officeDocument/2006/relationships/image" Target="../media/image1.png"/><Relationship Id="rId1" Type="http://schemas.openxmlformats.org/officeDocument/2006/relationships/slideLayout" Target="../slideLayouts/slideLayout822.xml"/><Relationship Id="rId2" Type="http://schemas.openxmlformats.org/officeDocument/2006/relationships/slideLayout" Target="../slideLayouts/slideLayout823.xml"/><Relationship Id="rId3" Type="http://schemas.openxmlformats.org/officeDocument/2006/relationships/slideLayout" Target="../slideLayouts/slideLayout824.xml"/><Relationship Id="rId4" Type="http://schemas.openxmlformats.org/officeDocument/2006/relationships/slideLayout" Target="../slideLayouts/slideLayout825.xml"/><Relationship Id="rId5" Type="http://schemas.openxmlformats.org/officeDocument/2006/relationships/slideLayout" Target="../slideLayouts/slideLayout826.xml"/><Relationship Id="rId6" Type="http://schemas.openxmlformats.org/officeDocument/2006/relationships/slideLayout" Target="../slideLayouts/slideLayout827.xml"/><Relationship Id="rId7" Type="http://schemas.openxmlformats.org/officeDocument/2006/relationships/slideLayout" Target="../slideLayouts/slideLayout828.xml"/><Relationship Id="rId8" Type="http://schemas.openxmlformats.org/officeDocument/2006/relationships/slideLayout" Target="../slideLayouts/slideLayout829.xml"/><Relationship Id="rId9" Type="http://schemas.openxmlformats.org/officeDocument/2006/relationships/slideLayout" Target="../slideLayouts/slideLayout830.xml"/><Relationship Id="rId10" Type="http://schemas.openxmlformats.org/officeDocument/2006/relationships/slideLayout" Target="../slideLayouts/slideLayout831.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843.xml"/><Relationship Id="rId12" Type="http://schemas.openxmlformats.org/officeDocument/2006/relationships/theme" Target="../theme/theme77.xml"/><Relationship Id="rId13" Type="http://schemas.openxmlformats.org/officeDocument/2006/relationships/image" Target="../media/image1.png"/><Relationship Id="rId1" Type="http://schemas.openxmlformats.org/officeDocument/2006/relationships/slideLayout" Target="../slideLayouts/slideLayout833.xml"/><Relationship Id="rId2" Type="http://schemas.openxmlformats.org/officeDocument/2006/relationships/slideLayout" Target="../slideLayouts/slideLayout834.xml"/><Relationship Id="rId3" Type="http://schemas.openxmlformats.org/officeDocument/2006/relationships/slideLayout" Target="../slideLayouts/slideLayout835.xml"/><Relationship Id="rId4" Type="http://schemas.openxmlformats.org/officeDocument/2006/relationships/slideLayout" Target="../slideLayouts/slideLayout836.xml"/><Relationship Id="rId5" Type="http://schemas.openxmlformats.org/officeDocument/2006/relationships/slideLayout" Target="../slideLayouts/slideLayout837.xml"/><Relationship Id="rId6" Type="http://schemas.openxmlformats.org/officeDocument/2006/relationships/slideLayout" Target="../slideLayouts/slideLayout838.xml"/><Relationship Id="rId7" Type="http://schemas.openxmlformats.org/officeDocument/2006/relationships/slideLayout" Target="../slideLayouts/slideLayout839.xml"/><Relationship Id="rId8" Type="http://schemas.openxmlformats.org/officeDocument/2006/relationships/slideLayout" Target="../slideLayouts/slideLayout840.xml"/><Relationship Id="rId9" Type="http://schemas.openxmlformats.org/officeDocument/2006/relationships/slideLayout" Target="../slideLayouts/slideLayout841.xml"/><Relationship Id="rId10" Type="http://schemas.openxmlformats.org/officeDocument/2006/relationships/slideLayout" Target="../slideLayouts/slideLayout842.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854.xml"/><Relationship Id="rId12" Type="http://schemas.openxmlformats.org/officeDocument/2006/relationships/theme" Target="../theme/theme78.xml"/><Relationship Id="rId13" Type="http://schemas.openxmlformats.org/officeDocument/2006/relationships/image" Target="../media/image1.png"/><Relationship Id="rId1" Type="http://schemas.openxmlformats.org/officeDocument/2006/relationships/slideLayout" Target="../slideLayouts/slideLayout844.xml"/><Relationship Id="rId2" Type="http://schemas.openxmlformats.org/officeDocument/2006/relationships/slideLayout" Target="../slideLayouts/slideLayout845.xml"/><Relationship Id="rId3" Type="http://schemas.openxmlformats.org/officeDocument/2006/relationships/slideLayout" Target="../slideLayouts/slideLayout846.xml"/><Relationship Id="rId4" Type="http://schemas.openxmlformats.org/officeDocument/2006/relationships/slideLayout" Target="../slideLayouts/slideLayout847.xml"/><Relationship Id="rId5" Type="http://schemas.openxmlformats.org/officeDocument/2006/relationships/slideLayout" Target="../slideLayouts/slideLayout848.xml"/><Relationship Id="rId6" Type="http://schemas.openxmlformats.org/officeDocument/2006/relationships/slideLayout" Target="../slideLayouts/slideLayout849.xml"/><Relationship Id="rId7" Type="http://schemas.openxmlformats.org/officeDocument/2006/relationships/slideLayout" Target="../slideLayouts/slideLayout850.xml"/><Relationship Id="rId8" Type="http://schemas.openxmlformats.org/officeDocument/2006/relationships/slideLayout" Target="../slideLayouts/slideLayout851.xml"/><Relationship Id="rId9" Type="http://schemas.openxmlformats.org/officeDocument/2006/relationships/slideLayout" Target="../slideLayouts/slideLayout852.xml"/><Relationship Id="rId10" Type="http://schemas.openxmlformats.org/officeDocument/2006/relationships/slideLayout" Target="../slideLayouts/slideLayout853.xml"/></Relationships>
</file>

<file path=ppt/slideMasters/_rels/slideMaster79.xml.rels><?xml version="1.0" encoding="UTF-8" standalone="yes"?>
<Relationships xmlns="http://schemas.openxmlformats.org/package/2006/relationships"><Relationship Id="rId11" Type="http://schemas.openxmlformats.org/officeDocument/2006/relationships/slideLayout" Target="../slideLayouts/slideLayout865.xml"/><Relationship Id="rId12" Type="http://schemas.openxmlformats.org/officeDocument/2006/relationships/theme" Target="../theme/theme79.xml"/><Relationship Id="rId13" Type="http://schemas.openxmlformats.org/officeDocument/2006/relationships/image" Target="../media/image1.png"/><Relationship Id="rId1" Type="http://schemas.openxmlformats.org/officeDocument/2006/relationships/slideLayout" Target="../slideLayouts/slideLayout855.xml"/><Relationship Id="rId2" Type="http://schemas.openxmlformats.org/officeDocument/2006/relationships/slideLayout" Target="../slideLayouts/slideLayout856.xml"/><Relationship Id="rId3" Type="http://schemas.openxmlformats.org/officeDocument/2006/relationships/slideLayout" Target="../slideLayouts/slideLayout857.xml"/><Relationship Id="rId4" Type="http://schemas.openxmlformats.org/officeDocument/2006/relationships/slideLayout" Target="../slideLayouts/slideLayout858.xml"/><Relationship Id="rId5" Type="http://schemas.openxmlformats.org/officeDocument/2006/relationships/slideLayout" Target="../slideLayouts/slideLayout859.xml"/><Relationship Id="rId6" Type="http://schemas.openxmlformats.org/officeDocument/2006/relationships/slideLayout" Target="../slideLayouts/slideLayout860.xml"/><Relationship Id="rId7" Type="http://schemas.openxmlformats.org/officeDocument/2006/relationships/slideLayout" Target="../slideLayouts/slideLayout861.xml"/><Relationship Id="rId8" Type="http://schemas.openxmlformats.org/officeDocument/2006/relationships/slideLayout" Target="../slideLayouts/slideLayout862.xml"/><Relationship Id="rId9" Type="http://schemas.openxmlformats.org/officeDocument/2006/relationships/slideLayout" Target="../slideLayouts/slideLayout863.xml"/><Relationship Id="rId10" Type="http://schemas.openxmlformats.org/officeDocument/2006/relationships/slideLayout" Target="../slideLayouts/slideLayout86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8.xml"/><Relationship Id="rId13" Type="http://schemas.openxmlformats.org/officeDocument/2006/relationships/image" Target="../media/image1.pn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11" Type="http://schemas.openxmlformats.org/officeDocument/2006/relationships/slideLayout" Target="../slideLayouts/slideLayout876.xml"/><Relationship Id="rId12" Type="http://schemas.openxmlformats.org/officeDocument/2006/relationships/theme" Target="../theme/theme80.xml"/><Relationship Id="rId13" Type="http://schemas.openxmlformats.org/officeDocument/2006/relationships/image" Target="../media/image1.png"/><Relationship Id="rId1" Type="http://schemas.openxmlformats.org/officeDocument/2006/relationships/slideLayout" Target="../slideLayouts/slideLayout866.xml"/><Relationship Id="rId2" Type="http://schemas.openxmlformats.org/officeDocument/2006/relationships/slideLayout" Target="../slideLayouts/slideLayout867.xml"/><Relationship Id="rId3" Type="http://schemas.openxmlformats.org/officeDocument/2006/relationships/slideLayout" Target="../slideLayouts/slideLayout868.xml"/><Relationship Id="rId4" Type="http://schemas.openxmlformats.org/officeDocument/2006/relationships/slideLayout" Target="../slideLayouts/slideLayout869.xml"/><Relationship Id="rId5" Type="http://schemas.openxmlformats.org/officeDocument/2006/relationships/slideLayout" Target="../slideLayouts/slideLayout870.xml"/><Relationship Id="rId6" Type="http://schemas.openxmlformats.org/officeDocument/2006/relationships/slideLayout" Target="../slideLayouts/slideLayout871.xml"/><Relationship Id="rId7" Type="http://schemas.openxmlformats.org/officeDocument/2006/relationships/slideLayout" Target="../slideLayouts/slideLayout872.xml"/><Relationship Id="rId8" Type="http://schemas.openxmlformats.org/officeDocument/2006/relationships/slideLayout" Target="../slideLayouts/slideLayout873.xml"/><Relationship Id="rId9" Type="http://schemas.openxmlformats.org/officeDocument/2006/relationships/slideLayout" Target="../slideLayouts/slideLayout874.xml"/><Relationship Id="rId10" Type="http://schemas.openxmlformats.org/officeDocument/2006/relationships/slideLayout" Target="../slideLayouts/slideLayout875.xml"/></Relationships>
</file>

<file path=ppt/slideMasters/_rels/slideMaster81.xml.rels><?xml version="1.0" encoding="UTF-8" standalone="yes"?>
<Relationships xmlns="http://schemas.openxmlformats.org/package/2006/relationships"><Relationship Id="rId11" Type="http://schemas.openxmlformats.org/officeDocument/2006/relationships/slideLayout" Target="../slideLayouts/slideLayout887.xml"/><Relationship Id="rId12" Type="http://schemas.openxmlformats.org/officeDocument/2006/relationships/theme" Target="../theme/theme81.xml"/><Relationship Id="rId13" Type="http://schemas.openxmlformats.org/officeDocument/2006/relationships/image" Target="../media/image1.png"/><Relationship Id="rId1" Type="http://schemas.openxmlformats.org/officeDocument/2006/relationships/slideLayout" Target="../slideLayouts/slideLayout877.xml"/><Relationship Id="rId2" Type="http://schemas.openxmlformats.org/officeDocument/2006/relationships/slideLayout" Target="../slideLayouts/slideLayout878.xml"/><Relationship Id="rId3" Type="http://schemas.openxmlformats.org/officeDocument/2006/relationships/slideLayout" Target="../slideLayouts/slideLayout879.xml"/><Relationship Id="rId4" Type="http://schemas.openxmlformats.org/officeDocument/2006/relationships/slideLayout" Target="../slideLayouts/slideLayout880.xml"/><Relationship Id="rId5" Type="http://schemas.openxmlformats.org/officeDocument/2006/relationships/slideLayout" Target="../slideLayouts/slideLayout881.xml"/><Relationship Id="rId6" Type="http://schemas.openxmlformats.org/officeDocument/2006/relationships/slideLayout" Target="../slideLayouts/slideLayout882.xml"/><Relationship Id="rId7" Type="http://schemas.openxmlformats.org/officeDocument/2006/relationships/slideLayout" Target="../slideLayouts/slideLayout883.xml"/><Relationship Id="rId8" Type="http://schemas.openxmlformats.org/officeDocument/2006/relationships/slideLayout" Target="../slideLayouts/slideLayout884.xml"/><Relationship Id="rId9" Type="http://schemas.openxmlformats.org/officeDocument/2006/relationships/slideLayout" Target="../slideLayouts/slideLayout885.xml"/><Relationship Id="rId10" Type="http://schemas.openxmlformats.org/officeDocument/2006/relationships/slideLayout" Target="../slideLayouts/slideLayout886.xml"/></Relationships>
</file>

<file path=ppt/slideMasters/_rels/slideMaster82.xml.rels><?xml version="1.0" encoding="UTF-8" standalone="yes"?>
<Relationships xmlns="http://schemas.openxmlformats.org/package/2006/relationships"><Relationship Id="rId11" Type="http://schemas.openxmlformats.org/officeDocument/2006/relationships/slideLayout" Target="../slideLayouts/slideLayout898.xml"/><Relationship Id="rId12" Type="http://schemas.openxmlformats.org/officeDocument/2006/relationships/theme" Target="../theme/theme82.xml"/><Relationship Id="rId13" Type="http://schemas.openxmlformats.org/officeDocument/2006/relationships/image" Target="../media/image1.png"/><Relationship Id="rId1" Type="http://schemas.openxmlformats.org/officeDocument/2006/relationships/slideLayout" Target="../slideLayouts/slideLayout888.xml"/><Relationship Id="rId2" Type="http://schemas.openxmlformats.org/officeDocument/2006/relationships/slideLayout" Target="../slideLayouts/slideLayout889.xml"/><Relationship Id="rId3" Type="http://schemas.openxmlformats.org/officeDocument/2006/relationships/slideLayout" Target="../slideLayouts/slideLayout890.xml"/><Relationship Id="rId4" Type="http://schemas.openxmlformats.org/officeDocument/2006/relationships/slideLayout" Target="../slideLayouts/slideLayout891.xml"/><Relationship Id="rId5" Type="http://schemas.openxmlformats.org/officeDocument/2006/relationships/slideLayout" Target="../slideLayouts/slideLayout892.xml"/><Relationship Id="rId6" Type="http://schemas.openxmlformats.org/officeDocument/2006/relationships/slideLayout" Target="../slideLayouts/slideLayout893.xml"/><Relationship Id="rId7" Type="http://schemas.openxmlformats.org/officeDocument/2006/relationships/slideLayout" Target="../slideLayouts/slideLayout894.xml"/><Relationship Id="rId8" Type="http://schemas.openxmlformats.org/officeDocument/2006/relationships/slideLayout" Target="../slideLayouts/slideLayout895.xml"/><Relationship Id="rId9" Type="http://schemas.openxmlformats.org/officeDocument/2006/relationships/slideLayout" Target="../slideLayouts/slideLayout896.xml"/><Relationship Id="rId10" Type="http://schemas.openxmlformats.org/officeDocument/2006/relationships/slideLayout" Target="../slideLayouts/slideLayout897.xml"/></Relationships>
</file>

<file path=ppt/slideMasters/_rels/slideMaster83.xml.rels><?xml version="1.0" encoding="UTF-8" standalone="yes"?>
<Relationships xmlns="http://schemas.openxmlformats.org/package/2006/relationships"><Relationship Id="rId11" Type="http://schemas.openxmlformats.org/officeDocument/2006/relationships/slideLayout" Target="../slideLayouts/slideLayout909.xml"/><Relationship Id="rId12" Type="http://schemas.openxmlformats.org/officeDocument/2006/relationships/theme" Target="../theme/theme83.xml"/><Relationship Id="rId13" Type="http://schemas.openxmlformats.org/officeDocument/2006/relationships/image" Target="../media/image1.png"/><Relationship Id="rId1" Type="http://schemas.openxmlformats.org/officeDocument/2006/relationships/slideLayout" Target="../slideLayouts/slideLayout899.xml"/><Relationship Id="rId2" Type="http://schemas.openxmlformats.org/officeDocument/2006/relationships/slideLayout" Target="../slideLayouts/slideLayout900.xml"/><Relationship Id="rId3" Type="http://schemas.openxmlformats.org/officeDocument/2006/relationships/slideLayout" Target="../slideLayouts/slideLayout901.xml"/><Relationship Id="rId4" Type="http://schemas.openxmlformats.org/officeDocument/2006/relationships/slideLayout" Target="../slideLayouts/slideLayout902.xml"/><Relationship Id="rId5" Type="http://schemas.openxmlformats.org/officeDocument/2006/relationships/slideLayout" Target="../slideLayouts/slideLayout903.xml"/><Relationship Id="rId6" Type="http://schemas.openxmlformats.org/officeDocument/2006/relationships/slideLayout" Target="../slideLayouts/slideLayout904.xml"/><Relationship Id="rId7" Type="http://schemas.openxmlformats.org/officeDocument/2006/relationships/slideLayout" Target="../slideLayouts/slideLayout905.xml"/><Relationship Id="rId8" Type="http://schemas.openxmlformats.org/officeDocument/2006/relationships/slideLayout" Target="../slideLayouts/slideLayout906.xml"/><Relationship Id="rId9" Type="http://schemas.openxmlformats.org/officeDocument/2006/relationships/slideLayout" Target="../slideLayouts/slideLayout907.xml"/><Relationship Id="rId10" Type="http://schemas.openxmlformats.org/officeDocument/2006/relationships/slideLayout" Target="../slideLayouts/slideLayout908.xml"/></Relationships>
</file>

<file path=ppt/slideMasters/_rels/slideMaster84.xml.rels><?xml version="1.0" encoding="UTF-8" standalone="yes"?>
<Relationships xmlns="http://schemas.openxmlformats.org/package/2006/relationships"><Relationship Id="rId11" Type="http://schemas.openxmlformats.org/officeDocument/2006/relationships/slideLayout" Target="../slideLayouts/slideLayout920.xml"/><Relationship Id="rId12" Type="http://schemas.openxmlformats.org/officeDocument/2006/relationships/theme" Target="../theme/theme84.xml"/><Relationship Id="rId1" Type="http://schemas.openxmlformats.org/officeDocument/2006/relationships/slideLayout" Target="../slideLayouts/slideLayout910.xml"/><Relationship Id="rId2" Type="http://schemas.openxmlformats.org/officeDocument/2006/relationships/slideLayout" Target="../slideLayouts/slideLayout911.xml"/><Relationship Id="rId3" Type="http://schemas.openxmlformats.org/officeDocument/2006/relationships/slideLayout" Target="../slideLayouts/slideLayout912.xml"/><Relationship Id="rId4" Type="http://schemas.openxmlformats.org/officeDocument/2006/relationships/slideLayout" Target="../slideLayouts/slideLayout913.xml"/><Relationship Id="rId5" Type="http://schemas.openxmlformats.org/officeDocument/2006/relationships/slideLayout" Target="../slideLayouts/slideLayout914.xml"/><Relationship Id="rId6" Type="http://schemas.openxmlformats.org/officeDocument/2006/relationships/slideLayout" Target="../slideLayouts/slideLayout915.xml"/><Relationship Id="rId7" Type="http://schemas.openxmlformats.org/officeDocument/2006/relationships/slideLayout" Target="../slideLayouts/slideLayout916.xml"/><Relationship Id="rId8" Type="http://schemas.openxmlformats.org/officeDocument/2006/relationships/slideLayout" Target="../slideLayouts/slideLayout917.xml"/><Relationship Id="rId9" Type="http://schemas.openxmlformats.org/officeDocument/2006/relationships/slideLayout" Target="../slideLayouts/slideLayout918.xml"/><Relationship Id="rId10" Type="http://schemas.openxmlformats.org/officeDocument/2006/relationships/slideLayout" Target="../slideLayouts/slideLayout919.xml"/></Relationships>
</file>

<file path=ppt/slideMasters/_rels/slideMaster85.xml.rels><?xml version="1.0" encoding="UTF-8" standalone="yes"?>
<Relationships xmlns="http://schemas.openxmlformats.org/package/2006/relationships"><Relationship Id="rId11" Type="http://schemas.openxmlformats.org/officeDocument/2006/relationships/slideLayout" Target="../slideLayouts/slideLayout931.xml"/><Relationship Id="rId12" Type="http://schemas.openxmlformats.org/officeDocument/2006/relationships/theme" Target="../theme/theme85.xml"/><Relationship Id="rId13" Type="http://schemas.openxmlformats.org/officeDocument/2006/relationships/image" Target="../media/image1.png"/><Relationship Id="rId1" Type="http://schemas.openxmlformats.org/officeDocument/2006/relationships/slideLayout" Target="../slideLayouts/slideLayout921.xml"/><Relationship Id="rId2" Type="http://schemas.openxmlformats.org/officeDocument/2006/relationships/slideLayout" Target="../slideLayouts/slideLayout922.xml"/><Relationship Id="rId3" Type="http://schemas.openxmlformats.org/officeDocument/2006/relationships/slideLayout" Target="../slideLayouts/slideLayout923.xml"/><Relationship Id="rId4" Type="http://schemas.openxmlformats.org/officeDocument/2006/relationships/slideLayout" Target="../slideLayouts/slideLayout924.xml"/><Relationship Id="rId5" Type="http://schemas.openxmlformats.org/officeDocument/2006/relationships/slideLayout" Target="../slideLayouts/slideLayout925.xml"/><Relationship Id="rId6" Type="http://schemas.openxmlformats.org/officeDocument/2006/relationships/slideLayout" Target="../slideLayouts/slideLayout926.xml"/><Relationship Id="rId7" Type="http://schemas.openxmlformats.org/officeDocument/2006/relationships/slideLayout" Target="../slideLayouts/slideLayout927.xml"/><Relationship Id="rId8" Type="http://schemas.openxmlformats.org/officeDocument/2006/relationships/slideLayout" Target="../slideLayouts/slideLayout928.xml"/><Relationship Id="rId9" Type="http://schemas.openxmlformats.org/officeDocument/2006/relationships/slideLayout" Target="../slideLayouts/slideLayout929.xml"/><Relationship Id="rId10" Type="http://schemas.openxmlformats.org/officeDocument/2006/relationships/slideLayout" Target="../slideLayouts/slideLayout930.xml"/></Relationships>
</file>

<file path=ppt/slideMasters/_rels/slideMaster86.xml.rels><?xml version="1.0" encoding="UTF-8" standalone="yes"?>
<Relationships xmlns="http://schemas.openxmlformats.org/package/2006/relationships"><Relationship Id="rId11" Type="http://schemas.openxmlformats.org/officeDocument/2006/relationships/slideLayout" Target="../slideLayouts/slideLayout942.xml"/><Relationship Id="rId12" Type="http://schemas.openxmlformats.org/officeDocument/2006/relationships/theme" Target="../theme/theme86.xml"/><Relationship Id="rId13" Type="http://schemas.openxmlformats.org/officeDocument/2006/relationships/image" Target="../media/image1.png"/><Relationship Id="rId1" Type="http://schemas.openxmlformats.org/officeDocument/2006/relationships/slideLayout" Target="../slideLayouts/slideLayout932.xml"/><Relationship Id="rId2" Type="http://schemas.openxmlformats.org/officeDocument/2006/relationships/slideLayout" Target="../slideLayouts/slideLayout933.xml"/><Relationship Id="rId3" Type="http://schemas.openxmlformats.org/officeDocument/2006/relationships/slideLayout" Target="../slideLayouts/slideLayout934.xml"/><Relationship Id="rId4" Type="http://schemas.openxmlformats.org/officeDocument/2006/relationships/slideLayout" Target="../slideLayouts/slideLayout935.xml"/><Relationship Id="rId5" Type="http://schemas.openxmlformats.org/officeDocument/2006/relationships/slideLayout" Target="../slideLayouts/slideLayout936.xml"/><Relationship Id="rId6" Type="http://schemas.openxmlformats.org/officeDocument/2006/relationships/slideLayout" Target="../slideLayouts/slideLayout937.xml"/><Relationship Id="rId7" Type="http://schemas.openxmlformats.org/officeDocument/2006/relationships/slideLayout" Target="../slideLayouts/slideLayout938.xml"/><Relationship Id="rId8" Type="http://schemas.openxmlformats.org/officeDocument/2006/relationships/slideLayout" Target="../slideLayouts/slideLayout939.xml"/><Relationship Id="rId9" Type="http://schemas.openxmlformats.org/officeDocument/2006/relationships/slideLayout" Target="../slideLayouts/slideLayout940.xml"/><Relationship Id="rId10" Type="http://schemas.openxmlformats.org/officeDocument/2006/relationships/slideLayout" Target="../slideLayouts/slideLayout941.xml"/></Relationships>
</file>

<file path=ppt/slideMasters/_rels/slideMaster87.xml.rels><?xml version="1.0" encoding="UTF-8" standalone="yes"?>
<Relationships xmlns="http://schemas.openxmlformats.org/package/2006/relationships"><Relationship Id="rId11" Type="http://schemas.openxmlformats.org/officeDocument/2006/relationships/slideLayout" Target="../slideLayouts/slideLayout953.xml"/><Relationship Id="rId12" Type="http://schemas.openxmlformats.org/officeDocument/2006/relationships/theme" Target="../theme/theme87.xml"/><Relationship Id="rId13" Type="http://schemas.openxmlformats.org/officeDocument/2006/relationships/image" Target="../media/image1.png"/><Relationship Id="rId1" Type="http://schemas.openxmlformats.org/officeDocument/2006/relationships/slideLayout" Target="../slideLayouts/slideLayout943.xml"/><Relationship Id="rId2" Type="http://schemas.openxmlformats.org/officeDocument/2006/relationships/slideLayout" Target="../slideLayouts/slideLayout944.xml"/><Relationship Id="rId3" Type="http://schemas.openxmlformats.org/officeDocument/2006/relationships/slideLayout" Target="../slideLayouts/slideLayout945.xml"/><Relationship Id="rId4" Type="http://schemas.openxmlformats.org/officeDocument/2006/relationships/slideLayout" Target="../slideLayouts/slideLayout946.xml"/><Relationship Id="rId5" Type="http://schemas.openxmlformats.org/officeDocument/2006/relationships/slideLayout" Target="../slideLayouts/slideLayout947.xml"/><Relationship Id="rId6" Type="http://schemas.openxmlformats.org/officeDocument/2006/relationships/slideLayout" Target="../slideLayouts/slideLayout948.xml"/><Relationship Id="rId7" Type="http://schemas.openxmlformats.org/officeDocument/2006/relationships/slideLayout" Target="../slideLayouts/slideLayout949.xml"/><Relationship Id="rId8" Type="http://schemas.openxmlformats.org/officeDocument/2006/relationships/slideLayout" Target="../slideLayouts/slideLayout950.xml"/><Relationship Id="rId9" Type="http://schemas.openxmlformats.org/officeDocument/2006/relationships/slideLayout" Target="../slideLayouts/slideLayout951.xml"/><Relationship Id="rId10" Type="http://schemas.openxmlformats.org/officeDocument/2006/relationships/slideLayout" Target="../slideLayouts/slideLayout952.xml"/></Relationships>
</file>

<file path=ppt/slideMasters/_rels/slideMaster88.xml.rels><?xml version="1.0" encoding="UTF-8" standalone="yes"?>
<Relationships xmlns="http://schemas.openxmlformats.org/package/2006/relationships"><Relationship Id="rId11" Type="http://schemas.openxmlformats.org/officeDocument/2006/relationships/slideLayout" Target="../slideLayouts/slideLayout964.xml"/><Relationship Id="rId12" Type="http://schemas.openxmlformats.org/officeDocument/2006/relationships/theme" Target="../theme/theme88.xml"/><Relationship Id="rId1" Type="http://schemas.openxmlformats.org/officeDocument/2006/relationships/slideLayout" Target="../slideLayouts/slideLayout954.xml"/><Relationship Id="rId2" Type="http://schemas.openxmlformats.org/officeDocument/2006/relationships/slideLayout" Target="../slideLayouts/slideLayout955.xml"/><Relationship Id="rId3" Type="http://schemas.openxmlformats.org/officeDocument/2006/relationships/slideLayout" Target="../slideLayouts/slideLayout956.xml"/><Relationship Id="rId4" Type="http://schemas.openxmlformats.org/officeDocument/2006/relationships/slideLayout" Target="../slideLayouts/slideLayout957.xml"/><Relationship Id="rId5" Type="http://schemas.openxmlformats.org/officeDocument/2006/relationships/slideLayout" Target="../slideLayouts/slideLayout958.xml"/><Relationship Id="rId6" Type="http://schemas.openxmlformats.org/officeDocument/2006/relationships/slideLayout" Target="../slideLayouts/slideLayout959.xml"/><Relationship Id="rId7" Type="http://schemas.openxmlformats.org/officeDocument/2006/relationships/slideLayout" Target="../slideLayouts/slideLayout960.xml"/><Relationship Id="rId8" Type="http://schemas.openxmlformats.org/officeDocument/2006/relationships/slideLayout" Target="../slideLayouts/slideLayout961.xml"/><Relationship Id="rId9" Type="http://schemas.openxmlformats.org/officeDocument/2006/relationships/slideLayout" Target="../slideLayouts/slideLayout962.xml"/><Relationship Id="rId10" Type="http://schemas.openxmlformats.org/officeDocument/2006/relationships/slideLayout" Target="../slideLayouts/slideLayout963.xml"/></Relationships>
</file>

<file path=ppt/slideMasters/_rels/slideMaster89.xml.rels><?xml version="1.0" encoding="UTF-8" standalone="yes"?>
<Relationships xmlns="http://schemas.openxmlformats.org/package/2006/relationships"><Relationship Id="rId11" Type="http://schemas.openxmlformats.org/officeDocument/2006/relationships/slideLayout" Target="../slideLayouts/slideLayout975.xml"/><Relationship Id="rId12" Type="http://schemas.openxmlformats.org/officeDocument/2006/relationships/theme" Target="../theme/theme89.xml"/><Relationship Id="rId13" Type="http://schemas.openxmlformats.org/officeDocument/2006/relationships/image" Target="../media/image1.png"/><Relationship Id="rId1" Type="http://schemas.openxmlformats.org/officeDocument/2006/relationships/slideLayout" Target="../slideLayouts/slideLayout965.xml"/><Relationship Id="rId2" Type="http://schemas.openxmlformats.org/officeDocument/2006/relationships/slideLayout" Target="../slideLayouts/slideLayout966.xml"/><Relationship Id="rId3" Type="http://schemas.openxmlformats.org/officeDocument/2006/relationships/slideLayout" Target="../slideLayouts/slideLayout967.xml"/><Relationship Id="rId4" Type="http://schemas.openxmlformats.org/officeDocument/2006/relationships/slideLayout" Target="../slideLayouts/slideLayout968.xml"/><Relationship Id="rId5" Type="http://schemas.openxmlformats.org/officeDocument/2006/relationships/slideLayout" Target="../slideLayouts/slideLayout969.xml"/><Relationship Id="rId6" Type="http://schemas.openxmlformats.org/officeDocument/2006/relationships/slideLayout" Target="../slideLayouts/slideLayout970.xml"/><Relationship Id="rId7" Type="http://schemas.openxmlformats.org/officeDocument/2006/relationships/slideLayout" Target="../slideLayouts/slideLayout971.xml"/><Relationship Id="rId8" Type="http://schemas.openxmlformats.org/officeDocument/2006/relationships/slideLayout" Target="../slideLayouts/slideLayout972.xml"/><Relationship Id="rId9" Type="http://schemas.openxmlformats.org/officeDocument/2006/relationships/slideLayout" Target="../slideLayouts/slideLayout973.xml"/><Relationship Id="rId10" Type="http://schemas.openxmlformats.org/officeDocument/2006/relationships/slideLayout" Target="../slideLayouts/slideLayout97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9.xml"/><Relationship Id="rId13" Type="http://schemas.openxmlformats.org/officeDocument/2006/relationships/image" Target="../media/image1.pn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0.xml.rels><?xml version="1.0" encoding="UTF-8" standalone="yes"?>
<Relationships xmlns="http://schemas.openxmlformats.org/package/2006/relationships"><Relationship Id="rId11" Type="http://schemas.openxmlformats.org/officeDocument/2006/relationships/slideLayout" Target="../slideLayouts/slideLayout986.xml"/><Relationship Id="rId12" Type="http://schemas.openxmlformats.org/officeDocument/2006/relationships/theme" Target="../theme/theme90.xml"/><Relationship Id="rId13" Type="http://schemas.openxmlformats.org/officeDocument/2006/relationships/image" Target="../media/image1.png"/><Relationship Id="rId1" Type="http://schemas.openxmlformats.org/officeDocument/2006/relationships/slideLayout" Target="../slideLayouts/slideLayout976.xml"/><Relationship Id="rId2" Type="http://schemas.openxmlformats.org/officeDocument/2006/relationships/slideLayout" Target="../slideLayouts/slideLayout977.xml"/><Relationship Id="rId3" Type="http://schemas.openxmlformats.org/officeDocument/2006/relationships/slideLayout" Target="../slideLayouts/slideLayout978.xml"/><Relationship Id="rId4" Type="http://schemas.openxmlformats.org/officeDocument/2006/relationships/slideLayout" Target="../slideLayouts/slideLayout979.xml"/><Relationship Id="rId5" Type="http://schemas.openxmlformats.org/officeDocument/2006/relationships/slideLayout" Target="../slideLayouts/slideLayout980.xml"/><Relationship Id="rId6" Type="http://schemas.openxmlformats.org/officeDocument/2006/relationships/slideLayout" Target="../slideLayouts/slideLayout981.xml"/><Relationship Id="rId7" Type="http://schemas.openxmlformats.org/officeDocument/2006/relationships/slideLayout" Target="../slideLayouts/slideLayout982.xml"/><Relationship Id="rId8" Type="http://schemas.openxmlformats.org/officeDocument/2006/relationships/slideLayout" Target="../slideLayouts/slideLayout983.xml"/><Relationship Id="rId9" Type="http://schemas.openxmlformats.org/officeDocument/2006/relationships/slideLayout" Target="../slideLayouts/slideLayout984.xml"/><Relationship Id="rId10" Type="http://schemas.openxmlformats.org/officeDocument/2006/relationships/slideLayout" Target="../slideLayouts/slideLayout985.xml"/></Relationships>
</file>

<file path=ppt/slideMasters/_rels/slideMaster91.xml.rels><?xml version="1.0" encoding="UTF-8" standalone="yes"?>
<Relationships xmlns="http://schemas.openxmlformats.org/package/2006/relationships"><Relationship Id="rId11" Type="http://schemas.openxmlformats.org/officeDocument/2006/relationships/slideLayout" Target="../slideLayouts/slideLayout997.xml"/><Relationship Id="rId12" Type="http://schemas.openxmlformats.org/officeDocument/2006/relationships/theme" Target="../theme/theme91.xml"/><Relationship Id="rId13" Type="http://schemas.openxmlformats.org/officeDocument/2006/relationships/image" Target="../media/image1.png"/><Relationship Id="rId1" Type="http://schemas.openxmlformats.org/officeDocument/2006/relationships/slideLayout" Target="../slideLayouts/slideLayout987.xml"/><Relationship Id="rId2" Type="http://schemas.openxmlformats.org/officeDocument/2006/relationships/slideLayout" Target="../slideLayouts/slideLayout988.xml"/><Relationship Id="rId3" Type="http://schemas.openxmlformats.org/officeDocument/2006/relationships/slideLayout" Target="../slideLayouts/slideLayout989.xml"/><Relationship Id="rId4" Type="http://schemas.openxmlformats.org/officeDocument/2006/relationships/slideLayout" Target="../slideLayouts/slideLayout990.xml"/><Relationship Id="rId5" Type="http://schemas.openxmlformats.org/officeDocument/2006/relationships/slideLayout" Target="../slideLayouts/slideLayout991.xml"/><Relationship Id="rId6" Type="http://schemas.openxmlformats.org/officeDocument/2006/relationships/slideLayout" Target="../slideLayouts/slideLayout992.xml"/><Relationship Id="rId7" Type="http://schemas.openxmlformats.org/officeDocument/2006/relationships/slideLayout" Target="../slideLayouts/slideLayout993.xml"/><Relationship Id="rId8" Type="http://schemas.openxmlformats.org/officeDocument/2006/relationships/slideLayout" Target="../slideLayouts/slideLayout994.xml"/><Relationship Id="rId9" Type="http://schemas.openxmlformats.org/officeDocument/2006/relationships/slideLayout" Target="../slideLayouts/slideLayout995.xml"/><Relationship Id="rId10" Type="http://schemas.openxmlformats.org/officeDocument/2006/relationships/slideLayout" Target="../slideLayouts/slideLayout996.xml"/></Relationships>
</file>

<file path=ppt/slideMasters/_rels/slideMaster92.xml.rels><?xml version="1.0" encoding="UTF-8" standalone="yes"?>
<Relationships xmlns="http://schemas.openxmlformats.org/package/2006/relationships"><Relationship Id="rId11" Type="http://schemas.openxmlformats.org/officeDocument/2006/relationships/slideLayout" Target="../slideLayouts/slideLayout1008.xml"/><Relationship Id="rId12" Type="http://schemas.openxmlformats.org/officeDocument/2006/relationships/theme" Target="../theme/theme92.xml"/><Relationship Id="rId13" Type="http://schemas.openxmlformats.org/officeDocument/2006/relationships/image" Target="../media/image1.png"/><Relationship Id="rId1" Type="http://schemas.openxmlformats.org/officeDocument/2006/relationships/slideLayout" Target="../slideLayouts/slideLayout998.xml"/><Relationship Id="rId2" Type="http://schemas.openxmlformats.org/officeDocument/2006/relationships/slideLayout" Target="../slideLayouts/slideLayout999.xml"/><Relationship Id="rId3" Type="http://schemas.openxmlformats.org/officeDocument/2006/relationships/slideLayout" Target="../slideLayouts/slideLayout1000.xml"/><Relationship Id="rId4" Type="http://schemas.openxmlformats.org/officeDocument/2006/relationships/slideLayout" Target="../slideLayouts/slideLayout1001.xml"/><Relationship Id="rId5" Type="http://schemas.openxmlformats.org/officeDocument/2006/relationships/slideLayout" Target="../slideLayouts/slideLayout1002.xml"/><Relationship Id="rId6" Type="http://schemas.openxmlformats.org/officeDocument/2006/relationships/slideLayout" Target="../slideLayouts/slideLayout1003.xml"/><Relationship Id="rId7" Type="http://schemas.openxmlformats.org/officeDocument/2006/relationships/slideLayout" Target="../slideLayouts/slideLayout1004.xml"/><Relationship Id="rId8" Type="http://schemas.openxmlformats.org/officeDocument/2006/relationships/slideLayout" Target="../slideLayouts/slideLayout1005.xml"/><Relationship Id="rId9" Type="http://schemas.openxmlformats.org/officeDocument/2006/relationships/slideLayout" Target="../slideLayouts/slideLayout1006.xml"/><Relationship Id="rId10" Type="http://schemas.openxmlformats.org/officeDocument/2006/relationships/slideLayout" Target="../slideLayouts/slideLayout1007.xml"/></Relationships>
</file>

<file path=ppt/slideMasters/_rels/slideMaster93.xml.rels><?xml version="1.0" encoding="UTF-8" standalone="yes"?>
<Relationships xmlns="http://schemas.openxmlformats.org/package/2006/relationships"><Relationship Id="rId11" Type="http://schemas.openxmlformats.org/officeDocument/2006/relationships/slideLayout" Target="../slideLayouts/slideLayout1019.xml"/><Relationship Id="rId12" Type="http://schemas.openxmlformats.org/officeDocument/2006/relationships/theme" Target="../theme/theme93.xml"/><Relationship Id="rId13" Type="http://schemas.openxmlformats.org/officeDocument/2006/relationships/image" Target="../media/image1.png"/><Relationship Id="rId1" Type="http://schemas.openxmlformats.org/officeDocument/2006/relationships/slideLayout" Target="../slideLayouts/slideLayout1009.xml"/><Relationship Id="rId2" Type="http://schemas.openxmlformats.org/officeDocument/2006/relationships/slideLayout" Target="../slideLayouts/slideLayout1010.xml"/><Relationship Id="rId3" Type="http://schemas.openxmlformats.org/officeDocument/2006/relationships/slideLayout" Target="../slideLayouts/slideLayout1011.xml"/><Relationship Id="rId4" Type="http://schemas.openxmlformats.org/officeDocument/2006/relationships/slideLayout" Target="../slideLayouts/slideLayout1012.xml"/><Relationship Id="rId5" Type="http://schemas.openxmlformats.org/officeDocument/2006/relationships/slideLayout" Target="../slideLayouts/slideLayout1013.xml"/><Relationship Id="rId6" Type="http://schemas.openxmlformats.org/officeDocument/2006/relationships/slideLayout" Target="../slideLayouts/slideLayout1014.xml"/><Relationship Id="rId7" Type="http://schemas.openxmlformats.org/officeDocument/2006/relationships/slideLayout" Target="../slideLayouts/slideLayout1015.xml"/><Relationship Id="rId8" Type="http://schemas.openxmlformats.org/officeDocument/2006/relationships/slideLayout" Target="../slideLayouts/slideLayout1016.xml"/><Relationship Id="rId9" Type="http://schemas.openxmlformats.org/officeDocument/2006/relationships/slideLayout" Target="../slideLayouts/slideLayout1017.xml"/><Relationship Id="rId10" Type="http://schemas.openxmlformats.org/officeDocument/2006/relationships/slideLayout" Target="../slideLayouts/slideLayout1018.xml"/></Relationships>
</file>

<file path=ppt/slideMasters/_rels/slideMaster94.xml.rels><?xml version="1.0" encoding="UTF-8" standalone="yes"?>
<Relationships xmlns="http://schemas.openxmlformats.org/package/2006/relationships"><Relationship Id="rId11" Type="http://schemas.openxmlformats.org/officeDocument/2006/relationships/slideLayout" Target="../slideLayouts/slideLayout1030.xml"/><Relationship Id="rId12" Type="http://schemas.openxmlformats.org/officeDocument/2006/relationships/theme" Target="../theme/theme94.xml"/><Relationship Id="rId1" Type="http://schemas.openxmlformats.org/officeDocument/2006/relationships/slideLayout" Target="../slideLayouts/slideLayout1020.xml"/><Relationship Id="rId2" Type="http://schemas.openxmlformats.org/officeDocument/2006/relationships/slideLayout" Target="../slideLayouts/slideLayout1021.xml"/><Relationship Id="rId3" Type="http://schemas.openxmlformats.org/officeDocument/2006/relationships/slideLayout" Target="../slideLayouts/slideLayout1022.xml"/><Relationship Id="rId4" Type="http://schemas.openxmlformats.org/officeDocument/2006/relationships/slideLayout" Target="../slideLayouts/slideLayout1023.xml"/><Relationship Id="rId5" Type="http://schemas.openxmlformats.org/officeDocument/2006/relationships/slideLayout" Target="../slideLayouts/slideLayout1024.xml"/><Relationship Id="rId6" Type="http://schemas.openxmlformats.org/officeDocument/2006/relationships/slideLayout" Target="../slideLayouts/slideLayout1025.xml"/><Relationship Id="rId7" Type="http://schemas.openxmlformats.org/officeDocument/2006/relationships/slideLayout" Target="../slideLayouts/slideLayout1026.xml"/><Relationship Id="rId8" Type="http://schemas.openxmlformats.org/officeDocument/2006/relationships/slideLayout" Target="../slideLayouts/slideLayout1027.xml"/><Relationship Id="rId9" Type="http://schemas.openxmlformats.org/officeDocument/2006/relationships/slideLayout" Target="../slideLayouts/slideLayout1028.xml"/><Relationship Id="rId10" Type="http://schemas.openxmlformats.org/officeDocument/2006/relationships/slideLayout" Target="../slideLayouts/slideLayout1029.xml"/></Relationships>
</file>

<file path=ppt/slideMasters/_rels/slideMaster95.xml.rels><?xml version="1.0" encoding="UTF-8" standalone="yes"?>
<Relationships xmlns="http://schemas.openxmlformats.org/package/2006/relationships"><Relationship Id="rId11" Type="http://schemas.openxmlformats.org/officeDocument/2006/relationships/slideLayout" Target="../slideLayouts/slideLayout1041.xml"/><Relationship Id="rId12" Type="http://schemas.openxmlformats.org/officeDocument/2006/relationships/theme" Target="../theme/theme95.xml"/><Relationship Id="rId13" Type="http://schemas.openxmlformats.org/officeDocument/2006/relationships/image" Target="../media/image1.png"/><Relationship Id="rId1" Type="http://schemas.openxmlformats.org/officeDocument/2006/relationships/slideLayout" Target="../slideLayouts/slideLayout1031.xml"/><Relationship Id="rId2" Type="http://schemas.openxmlformats.org/officeDocument/2006/relationships/slideLayout" Target="../slideLayouts/slideLayout1032.xml"/><Relationship Id="rId3" Type="http://schemas.openxmlformats.org/officeDocument/2006/relationships/slideLayout" Target="../slideLayouts/slideLayout1033.xml"/><Relationship Id="rId4" Type="http://schemas.openxmlformats.org/officeDocument/2006/relationships/slideLayout" Target="../slideLayouts/slideLayout1034.xml"/><Relationship Id="rId5" Type="http://schemas.openxmlformats.org/officeDocument/2006/relationships/slideLayout" Target="../slideLayouts/slideLayout1035.xml"/><Relationship Id="rId6" Type="http://schemas.openxmlformats.org/officeDocument/2006/relationships/slideLayout" Target="../slideLayouts/slideLayout1036.xml"/><Relationship Id="rId7" Type="http://schemas.openxmlformats.org/officeDocument/2006/relationships/slideLayout" Target="../slideLayouts/slideLayout1037.xml"/><Relationship Id="rId8" Type="http://schemas.openxmlformats.org/officeDocument/2006/relationships/slideLayout" Target="../slideLayouts/slideLayout1038.xml"/><Relationship Id="rId9" Type="http://schemas.openxmlformats.org/officeDocument/2006/relationships/slideLayout" Target="../slideLayouts/slideLayout1039.xml"/><Relationship Id="rId10" Type="http://schemas.openxmlformats.org/officeDocument/2006/relationships/slideLayout" Target="../slideLayouts/slideLayout1040.xml"/></Relationships>
</file>

<file path=ppt/slideMasters/_rels/slideMaster96.xml.rels><?xml version="1.0" encoding="UTF-8" standalone="yes"?>
<Relationships xmlns="http://schemas.openxmlformats.org/package/2006/relationships"><Relationship Id="rId11" Type="http://schemas.openxmlformats.org/officeDocument/2006/relationships/slideLayout" Target="../slideLayouts/slideLayout1052.xml"/><Relationship Id="rId12" Type="http://schemas.openxmlformats.org/officeDocument/2006/relationships/theme" Target="../theme/theme96.xml"/><Relationship Id="rId13" Type="http://schemas.openxmlformats.org/officeDocument/2006/relationships/image" Target="../media/image1.png"/><Relationship Id="rId1" Type="http://schemas.openxmlformats.org/officeDocument/2006/relationships/slideLayout" Target="../slideLayouts/slideLayout1042.xml"/><Relationship Id="rId2" Type="http://schemas.openxmlformats.org/officeDocument/2006/relationships/slideLayout" Target="../slideLayouts/slideLayout1043.xml"/><Relationship Id="rId3" Type="http://schemas.openxmlformats.org/officeDocument/2006/relationships/slideLayout" Target="../slideLayouts/slideLayout1044.xml"/><Relationship Id="rId4" Type="http://schemas.openxmlformats.org/officeDocument/2006/relationships/slideLayout" Target="../slideLayouts/slideLayout1045.xml"/><Relationship Id="rId5" Type="http://schemas.openxmlformats.org/officeDocument/2006/relationships/slideLayout" Target="../slideLayouts/slideLayout1046.xml"/><Relationship Id="rId6" Type="http://schemas.openxmlformats.org/officeDocument/2006/relationships/slideLayout" Target="../slideLayouts/slideLayout1047.xml"/><Relationship Id="rId7" Type="http://schemas.openxmlformats.org/officeDocument/2006/relationships/slideLayout" Target="../slideLayouts/slideLayout1048.xml"/><Relationship Id="rId8" Type="http://schemas.openxmlformats.org/officeDocument/2006/relationships/slideLayout" Target="../slideLayouts/slideLayout1049.xml"/><Relationship Id="rId9" Type="http://schemas.openxmlformats.org/officeDocument/2006/relationships/slideLayout" Target="../slideLayouts/slideLayout1050.xml"/><Relationship Id="rId10" Type="http://schemas.openxmlformats.org/officeDocument/2006/relationships/slideLayout" Target="../slideLayouts/slideLayout1051.xml"/></Relationships>
</file>

<file path=ppt/slideMasters/_rels/slideMaster97.xml.rels><?xml version="1.0" encoding="UTF-8" standalone="yes"?>
<Relationships xmlns="http://schemas.openxmlformats.org/package/2006/relationships"><Relationship Id="rId11" Type="http://schemas.openxmlformats.org/officeDocument/2006/relationships/slideLayout" Target="../slideLayouts/slideLayout1063.xml"/><Relationship Id="rId12" Type="http://schemas.openxmlformats.org/officeDocument/2006/relationships/theme" Target="../theme/theme97.xml"/><Relationship Id="rId1" Type="http://schemas.openxmlformats.org/officeDocument/2006/relationships/slideLayout" Target="../slideLayouts/slideLayout1053.xml"/><Relationship Id="rId2" Type="http://schemas.openxmlformats.org/officeDocument/2006/relationships/slideLayout" Target="../slideLayouts/slideLayout1054.xml"/><Relationship Id="rId3" Type="http://schemas.openxmlformats.org/officeDocument/2006/relationships/slideLayout" Target="../slideLayouts/slideLayout1055.xml"/><Relationship Id="rId4" Type="http://schemas.openxmlformats.org/officeDocument/2006/relationships/slideLayout" Target="../slideLayouts/slideLayout1056.xml"/><Relationship Id="rId5" Type="http://schemas.openxmlformats.org/officeDocument/2006/relationships/slideLayout" Target="../slideLayouts/slideLayout1057.xml"/><Relationship Id="rId6" Type="http://schemas.openxmlformats.org/officeDocument/2006/relationships/slideLayout" Target="../slideLayouts/slideLayout1058.xml"/><Relationship Id="rId7" Type="http://schemas.openxmlformats.org/officeDocument/2006/relationships/slideLayout" Target="../slideLayouts/slideLayout1059.xml"/><Relationship Id="rId8" Type="http://schemas.openxmlformats.org/officeDocument/2006/relationships/slideLayout" Target="../slideLayouts/slideLayout1060.xml"/><Relationship Id="rId9" Type="http://schemas.openxmlformats.org/officeDocument/2006/relationships/slideLayout" Target="../slideLayouts/slideLayout1061.xml"/><Relationship Id="rId10" Type="http://schemas.openxmlformats.org/officeDocument/2006/relationships/slideLayout" Target="../slideLayouts/slideLayout1062.xml"/></Relationships>
</file>

<file path=ppt/slideMasters/_rels/slideMaster98.xml.rels><?xml version="1.0" encoding="UTF-8" standalone="yes"?>
<Relationships xmlns="http://schemas.openxmlformats.org/package/2006/relationships"><Relationship Id="rId11" Type="http://schemas.openxmlformats.org/officeDocument/2006/relationships/slideLayout" Target="../slideLayouts/slideLayout1074.xml"/><Relationship Id="rId12" Type="http://schemas.openxmlformats.org/officeDocument/2006/relationships/theme" Target="../theme/theme98.xml"/><Relationship Id="rId13" Type="http://schemas.openxmlformats.org/officeDocument/2006/relationships/image" Target="../media/image1.png"/><Relationship Id="rId1" Type="http://schemas.openxmlformats.org/officeDocument/2006/relationships/slideLayout" Target="../slideLayouts/slideLayout1064.xml"/><Relationship Id="rId2" Type="http://schemas.openxmlformats.org/officeDocument/2006/relationships/slideLayout" Target="../slideLayouts/slideLayout1065.xml"/><Relationship Id="rId3" Type="http://schemas.openxmlformats.org/officeDocument/2006/relationships/slideLayout" Target="../slideLayouts/slideLayout1066.xml"/><Relationship Id="rId4" Type="http://schemas.openxmlformats.org/officeDocument/2006/relationships/slideLayout" Target="../slideLayouts/slideLayout1067.xml"/><Relationship Id="rId5" Type="http://schemas.openxmlformats.org/officeDocument/2006/relationships/slideLayout" Target="../slideLayouts/slideLayout1068.xml"/><Relationship Id="rId6" Type="http://schemas.openxmlformats.org/officeDocument/2006/relationships/slideLayout" Target="../slideLayouts/slideLayout1069.xml"/><Relationship Id="rId7" Type="http://schemas.openxmlformats.org/officeDocument/2006/relationships/slideLayout" Target="../slideLayouts/slideLayout1070.xml"/><Relationship Id="rId8" Type="http://schemas.openxmlformats.org/officeDocument/2006/relationships/slideLayout" Target="../slideLayouts/slideLayout1071.xml"/><Relationship Id="rId9" Type="http://schemas.openxmlformats.org/officeDocument/2006/relationships/slideLayout" Target="../slideLayouts/slideLayout1072.xml"/><Relationship Id="rId10" Type="http://schemas.openxmlformats.org/officeDocument/2006/relationships/slideLayout" Target="../slideLayouts/slideLayout1073.xml"/></Relationships>
</file>

<file path=ppt/slideMasters/_rels/slideMaster99.xml.rels><?xml version="1.0" encoding="UTF-8" standalone="yes"?>
<Relationships xmlns="http://schemas.openxmlformats.org/package/2006/relationships"><Relationship Id="rId11" Type="http://schemas.openxmlformats.org/officeDocument/2006/relationships/slideLayout" Target="../slideLayouts/slideLayout1085.xml"/><Relationship Id="rId12" Type="http://schemas.openxmlformats.org/officeDocument/2006/relationships/slideLayout" Target="../slideLayouts/slideLayout1086.xml"/><Relationship Id="rId13" Type="http://schemas.openxmlformats.org/officeDocument/2006/relationships/theme" Target="../theme/theme99.xml"/><Relationship Id="rId1" Type="http://schemas.openxmlformats.org/officeDocument/2006/relationships/slideLayout" Target="../slideLayouts/slideLayout1075.xml"/><Relationship Id="rId2" Type="http://schemas.openxmlformats.org/officeDocument/2006/relationships/slideLayout" Target="../slideLayouts/slideLayout1076.xml"/><Relationship Id="rId3" Type="http://schemas.openxmlformats.org/officeDocument/2006/relationships/slideLayout" Target="../slideLayouts/slideLayout1077.xml"/><Relationship Id="rId4" Type="http://schemas.openxmlformats.org/officeDocument/2006/relationships/slideLayout" Target="../slideLayouts/slideLayout1078.xml"/><Relationship Id="rId5" Type="http://schemas.openxmlformats.org/officeDocument/2006/relationships/slideLayout" Target="../slideLayouts/slideLayout1079.xml"/><Relationship Id="rId6" Type="http://schemas.openxmlformats.org/officeDocument/2006/relationships/slideLayout" Target="../slideLayouts/slideLayout1080.xml"/><Relationship Id="rId7" Type="http://schemas.openxmlformats.org/officeDocument/2006/relationships/slideLayout" Target="../slideLayouts/slideLayout1081.xml"/><Relationship Id="rId8" Type="http://schemas.openxmlformats.org/officeDocument/2006/relationships/slideLayout" Target="../slideLayouts/slideLayout1082.xml"/><Relationship Id="rId9" Type="http://schemas.openxmlformats.org/officeDocument/2006/relationships/slideLayout" Target="../slideLayouts/slideLayout1083.xml"/><Relationship Id="rId10" Type="http://schemas.openxmlformats.org/officeDocument/2006/relationships/slideLayout" Target="../slideLayouts/slideLayout10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6"/>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smtClean="0"/>
              <a:t>Click edit Master title style</a:t>
            </a:r>
            <a:endParaRPr lang="en-US" dirty="0"/>
          </a:p>
        </p:txBody>
      </p:sp>
      <p:pic>
        <p:nvPicPr>
          <p:cNvPr id="9" name="Picture 8" descr="footer.png"/>
          <p:cNvPicPr>
            <a:picLocks noChangeAspect="1"/>
          </p:cNvPicPr>
          <p:nvPr userDrawn="1"/>
        </p:nvPicPr>
        <p:blipFill>
          <a:blip r:embed="rId17"/>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8">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9"/>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20638325"/>
      </p:ext>
    </p:extLst>
  </p:cSld>
  <p:clrMap bg1="lt1" tx1="dk1" bg2="lt2" tx2="dk2" accent1="accent1" accent2="accent2" accent3="accent3" accent4="accent4" accent5="accent5" accent6="accent6" hlink="hlink" folHlink="folHlink"/>
  <p:sldLayoutIdLst>
    <p:sldLayoutId id="2147485679" r:id="rId1"/>
    <p:sldLayoutId id="2147485680" r:id="rId2"/>
    <p:sldLayoutId id="2147485681" r:id="rId3"/>
    <p:sldLayoutId id="2147485682" r:id="rId4"/>
    <p:sldLayoutId id="2147485683" r:id="rId5"/>
    <p:sldLayoutId id="2147485684" r:id="rId6"/>
    <p:sldLayoutId id="2147485685" r:id="rId7"/>
    <p:sldLayoutId id="2147485686" r:id="rId8"/>
    <p:sldLayoutId id="2147485687" r:id="rId9"/>
    <p:sldLayoutId id="2147485688" r:id="rId10"/>
    <p:sldLayoutId id="214748568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49226075"/>
      </p:ext>
    </p:extLst>
  </p:cSld>
  <p:clrMap bg1="lt1" tx1="dk1" bg2="lt2" tx2="dk2" accent1="accent1" accent2="accent2" accent3="accent3" accent4="accent4" accent5="accent5" accent6="accent6" hlink="hlink" folHlink="folHlink"/>
  <p:sldLayoutIdLst>
    <p:sldLayoutId id="2147485691" r:id="rId1"/>
    <p:sldLayoutId id="2147485692" r:id="rId2"/>
    <p:sldLayoutId id="2147485693" r:id="rId3"/>
    <p:sldLayoutId id="2147485694" r:id="rId4"/>
    <p:sldLayoutId id="2147485695" r:id="rId5"/>
    <p:sldLayoutId id="2147485696" r:id="rId6"/>
    <p:sldLayoutId id="2147485697" r:id="rId7"/>
    <p:sldLayoutId id="2147485698" r:id="rId8"/>
    <p:sldLayoutId id="2147485699" r:id="rId9"/>
    <p:sldLayoutId id="2147485700" r:id="rId10"/>
    <p:sldLayoutId id="214748570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83875186"/>
      </p:ext>
    </p:extLst>
  </p:cSld>
  <p:clrMap bg1="lt1" tx1="dk1" bg2="lt2" tx2="dk2" accent1="accent1" accent2="accent2" accent3="accent3" accent4="accent4" accent5="accent5" accent6="accent6" hlink="hlink" folHlink="folHlink"/>
  <p:sldLayoutIdLst>
    <p:sldLayoutId id="2147485728" r:id="rId1"/>
    <p:sldLayoutId id="2147485729" r:id="rId2"/>
    <p:sldLayoutId id="2147485730" r:id="rId3"/>
    <p:sldLayoutId id="2147485731" r:id="rId4"/>
    <p:sldLayoutId id="2147485732" r:id="rId5"/>
    <p:sldLayoutId id="2147485733" r:id="rId6"/>
    <p:sldLayoutId id="2147485734" r:id="rId7"/>
    <p:sldLayoutId id="2147485735" r:id="rId8"/>
    <p:sldLayoutId id="2147485736" r:id="rId9"/>
    <p:sldLayoutId id="2147485737" r:id="rId10"/>
    <p:sldLayoutId id="21474857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08291376"/>
      </p:ext>
    </p:extLst>
  </p:cSld>
  <p:clrMap bg1="lt1" tx1="dk1" bg2="lt2" tx2="dk2" accent1="accent1" accent2="accent2" accent3="accent3" accent4="accent4" accent5="accent5" accent6="accent6" hlink="hlink" folHlink="folHlink"/>
  <p:sldLayoutIdLst>
    <p:sldLayoutId id="2147485752" r:id="rId1"/>
    <p:sldLayoutId id="2147485753" r:id="rId2"/>
    <p:sldLayoutId id="2147485754" r:id="rId3"/>
    <p:sldLayoutId id="2147485755" r:id="rId4"/>
    <p:sldLayoutId id="2147485756" r:id="rId5"/>
    <p:sldLayoutId id="2147485757" r:id="rId6"/>
    <p:sldLayoutId id="2147485758" r:id="rId7"/>
    <p:sldLayoutId id="2147485759" r:id="rId8"/>
    <p:sldLayoutId id="2147485760" r:id="rId9"/>
    <p:sldLayoutId id="2147485761" r:id="rId10"/>
    <p:sldLayoutId id="214748576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041712"/>
      </p:ext>
    </p:extLst>
  </p:cSld>
  <p:clrMap bg1="lt1" tx1="dk1" bg2="lt2" tx2="dk2" accent1="accent1" accent2="accent2" accent3="accent3" accent4="accent4" accent5="accent5" accent6="accent6" hlink="hlink" folHlink="folHlink"/>
  <p:sldLayoutIdLst>
    <p:sldLayoutId id="2147485764" r:id="rId1"/>
    <p:sldLayoutId id="2147485765" r:id="rId2"/>
    <p:sldLayoutId id="2147485766" r:id="rId3"/>
    <p:sldLayoutId id="2147485767" r:id="rId4"/>
    <p:sldLayoutId id="2147485768" r:id="rId5"/>
    <p:sldLayoutId id="2147485769" r:id="rId6"/>
    <p:sldLayoutId id="2147485770" r:id="rId7"/>
    <p:sldLayoutId id="2147485771" r:id="rId8"/>
    <p:sldLayoutId id="2147485772" r:id="rId9"/>
    <p:sldLayoutId id="2147485773" r:id="rId10"/>
    <p:sldLayoutId id="214748577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37900968"/>
      </p:ext>
    </p:extLst>
  </p:cSld>
  <p:clrMap bg1="lt1" tx1="dk1" bg2="lt2" tx2="dk2" accent1="accent1" accent2="accent2" accent3="accent3" accent4="accent4" accent5="accent5" accent6="accent6" hlink="hlink" folHlink="folHlink"/>
  <p:sldLayoutIdLst>
    <p:sldLayoutId id="2147485788" r:id="rId1"/>
    <p:sldLayoutId id="2147485789" r:id="rId2"/>
    <p:sldLayoutId id="2147485790" r:id="rId3"/>
    <p:sldLayoutId id="2147485791" r:id="rId4"/>
    <p:sldLayoutId id="2147485792" r:id="rId5"/>
    <p:sldLayoutId id="2147485793" r:id="rId6"/>
    <p:sldLayoutId id="2147485794" r:id="rId7"/>
    <p:sldLayoutId id="2147485795" r:id="rId8"/>
    <p:sldLayoutId id="2147485796" r:id="rId9"/>
    <p:sldLayoutId id="2147485797" r:id="rId10"/>
    <p:sldLayoutId id="214748579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02678425"/>
      </p:ext>
    </p:extLst>
  </p:cSld>
  <p:clrMap bg1="lt1" tx1="dk1" bg2="lt2" tx2="dk2" accent1="accent1" accent2="accent2" accent3="accent3" accent4="accent4" accent5="accent5" accent6="accent6" hlink="hlink" folHlink="folHlink"/>
  <p:sldLayoutIdLst>
    <p:sldLayoutId id="2147485812" r:id="rId1"/>
    <p:sldLayoutId id="2147485813" r:id="rId2"/>
    <p:sldLayoutId id="2147485814" r:id="rId3"/>
    <p:sldLayoutId id="2147485815" r:id="rId4"/>
    <p:sldLayoutId id="2147485816" r:id="rId5"/>
    <p:sldLayoutId id="2147485817" r:id="rId6"/>
    <p:sldLayoutId id="2147485818" r:id="rId7"/>
    <p:sldLayoutId id="2147485819" r:id="rId8"/>
    <p:sldLayoutId id="2147485820" r:id="rId9"/>
    <p:sldLayoutId id="2147485821" r:id="rId10"/>
    <p:sldLayoutId id="2147485822" r:id="rId11"/>
    <p:sldLayoutId id="2147485823"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68388885"/>
      </p:ext>
    </p:extLst>
  </p:cSld>
  <p:clrMap bg1="lt1" tx1="dk1" bg2="lt2" tx2="dk2" accent1="accent1" accent2="accent2" accent3="accent3" accent4="accent4" accent5="accent5" accent6="accent6" hlink="hlink" folHlink="folHlink"/>
  <p:sldLayoutIdLst>
    <p:sldLayoutId id="2147485923" r:id="rId1"/>
    <p:sldLayoutId id="2147485924" r:id="rId2"/>
    <p:sldLayoutId id="2147485925" r:id="rId3"/>
    <p:sldLayoutId id="2147485926" r:id="rId4"/>
    <p:sldLayoutId id="2147485927" r:id="rId5"/>
    <p:sldLayoutId id="2147485928" r:id="rId6"/>
    <p:sldLayoutId id="2147485929" r:id="rId7"/>
    <p:sldLayoutId id="2147485930" r:id="rId8"/>
    <p:sldLayoutId id="2147485931" r:id="rId9"/>
    <p:sldLayoutId id="2147485932" r:id="rId10"/>
    <p:sldLayoutId id="214748593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6960624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60083490"/>
      </p:ext>
    </p:extLst>
  </p:cSld>
  <p:clrMap bg1="lt1" tx1="dk1" bg2="lt2" tx2="dk2" accent1="accent1" accent2="accent2" accent3="accent3" accent4="accent4" accent5="accent5" accent6="accent6" hlink="hlink" folHlink="folHlink"/>
  <p:sldLayoutIdLst>
    <p:sldLayoutId id="2147485935" r:id="rId1"/>
    <p:sldLayoutId id="2147485936" r:id="rId2"/>
    <p:sldLayoutId id="2147485937" r:id="rId3"/>
    <p:sldLayoutId id="2147485938" r:id="rId4"/>
    <p:sldLayoutId id="2147485939" r:id="rId5"/>
    <p:sldLayoutId id="2147485940" r:id="rId6"/>
    <p:sldLayoutId id="2147485941" r:id="rId7"/>
    <p:sldLayoutId id="2147485942" r:id="rId8"/>
    <p:sldLayoutId id="2147485943" r:id="rId9"/>
    <p:sldLayoutId id="2147485944" r:id="rId10"/>
    <p:sldLayoutId id="214748594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6482330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 id="2147485967" r:id="rId9"/>
    <p:sldLayoutId id="2147485968" r:id="rId10"/>
    <p:sldLayoutId id="214748596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78357576"/>
      </p:ext>
    </p:extLst>
  </p:cSld>
  <p:clrMap bg1="lt1" tx1="dk1" bg2="lt2" tx2="dk2" accent1="accent1" accent2="accent2" accent3="accent3" accent4="accent4" accent5="accent5" accent6="accent6" hlink="hlink" folHlink="folHlink"/>
  <p:sldLayoutIdLst>
    <p:sldLayoutId id="2147485971" r:id="rId1"/>
    <p:sldLayoutId id="2147485972" r:id="rId2"/>
    <p:sldLayoutId id="2147485973" r:id="rId3"/>
    <p:sldLayoutId id="2147485974" r:id="rId4"/>
    <p:sldLayoutId id="2147485975" r:id="rId5"/>
    <p:sldLayoutId id="2147485976" r:id="rId6"/>
    <p:sldLayoutId id="2147485977" r:id="rId7"/>
    <p:sldLayoutId id="2147485978" r:id="rId8"/>
    <p:sldLayoutId id="2147485979" r:id="rId9"/>
    <p:sldLayoutId id="2147485980" r:id="rId10"/>
    <p:sldLayoutId id="214748598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29782013"/>
      </p:ext>
    </p:extLst>
  </p:cSld>
  <p:clrMap bg1="lt1" tx1="dk1" bg2="lt2" tx2="dk2" accent1="accent1" accent2="accent2" accent3="accent3" accent4="accent4" accent5="accent5" accent6="accent6" hlink="hlink" folHlink="folHlink"/>
  <p:sldLayoutIdLst>
    <p:sldLayoutId id="2147485995" r:id="rId1"/>
    <p:sldLayoutId id="2147485996" r:id="rId2"/>
    <p:sldLayoutId id="2147485997" r:id="rId3"/>
    <p:sldLayoutId id="2147485998" r:id="rId4"/>
    <p:sldLayoutId id="2147485999" r:id="rId5"/>
    <p:sldLayoutId id="2147486000" r:id="rId6"/>
    <p:sldLayoutId id="2147486001" r:id="rId7"/>
    <p:sldLayoutId id="2147486002" r:id="rId8"/>
    <p:sldLayoutId id="2147486003" r:id="rId9"/>
    <p:sldLayoutId id="2147486004" r:id="rId10"/>
    <p:sldLayoutId id="214748600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34525455"/>
      </p:ext>
    </p:extLst>
  </p:cSld>
  <p:clrMap bg1="lt1" tx1="dk1" bg2="lt2" tx2="dk2" accent1="accent1" accent2="accent2" accent3="accent3" accent4="accent4" accent5="accent5" accent6="accent6" hlink="hlink" folHlink="folHlink"/>
  <p:sldLayoutIdLst>
    <p:sldLayoutId id="2147486020" r:id="rId1"/>
    <p:sldLayoutId id="2147486021" r:id="rId2"/>
    <p:sldLayoutId id="2147486022" r:id="rId3"/>
    <p:sldLayoutId id="2147486023" r:id="rId4"/>
    <p:sldLayoutId id="2147486024" r:id="rId5"/>
    <p:sldLayoutId id="2147486025" r:id="rId6"/>
    <p:sldLayoutId id="2147486026" r:id="rId7"/>
    <p:sldLayoutId id="2147486027" r:id="rId8"/>
    <p:sldLayoutId id="2147486028" r:id="rId9"/>
    <p:sldLayoutId id="2147486029" r:id="rId10"/>
    <p:sldLayoutId id="214748603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54092243"/>
      </p:ext>
    </p:extLst>
  </p:cSld>
  <p:clrMap bg1="lt1" tx1="dk1" bg2="lt2" tx2="dk2" accent1="accent1" accent2="accent2" accent3="accent3" accent4="accent4" accent5="accent5" accent6="accent6" hlink="hlink" folHlink="folHlink"/>
  <p:sldLayoutIdLst>
    <p:sldLayoutId id="2147486032" r:id="rId1"/>
    <p:sldLayoutId id="2147486033" r:id="rId2"/>
    <p:sldLayoutId id="2147486034" r:id="rId3"/>
    <p:sldLayoutId id="2147486035" r:id="rId4"/>
    <p:sldLayoutId id="2147486036" r:id="rId5"/>
    <p:sldLayoutId id="2147486037" r:id="rId6"/>
    <p:sldLayoutId id="2147486038" r:id="rId7"/>
    <p:sldLayoutId id="2147486039" r:id="rId8"/>
    <p:sldLayoutId id="2147486040" r:id="rId9"/>
    <p:sldLayoutId id="2147486041" r:id="rId10"/>
    <p:sldLayoutId id="214748604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76422070"/>
      </p:ext>
    </p:extLst>
  </p:cSld>
  <p:clrMap bg1="lt1" tx1="dk1" bg2="lt2" tx2="dk2" accent1="accent1" accent2="accent2" accent3="accent3" accent4="accent4" accent5="accent5" accent6="accent6" hlink="hlink" folHlink="folHlink"/>
  <p:sldLayoutIdLst>
    <p:sldLayoutId id="2147486056" r:id="rId1"/>
    <p:sldLayoutId id="2147486057" r:id="rId2"/>
    <p:sldLayoutId id="2147486058" r:id="rId3"/>
    <p:sldLayoutId id="2147486059" r:id="rId4"/>
    <p:sldLayoutId id="2147486060" r:id="rId5"/>
    <p:sldLayoutId id="2147486061" r:id="rId6"/>
    <p:sldLayoutId id="2147486062" r:id="rId7"/>
    <p:sldLayoutId id="2147486063" r:id="rId8"/>
    <p:sldLayoutId id="2147486064" r:id="rId9"/>
    <p:sldLayoutId id="2147486065" r:id="rId10"/>
    <p:sldLayoutId id="2147486066" r:id="rId11"/>
    <p:sldLayoutId id="2147486067"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5167569"/>
      </p:ext>
    </p:extLst>
  </p:cSld>
  <p:clrMap bg1="lt1" tx1="dk1" bg2="lt2" tx2="dk2" accent1="accent1" accent2="accent2" accent3="accent3" accent4="accent4" accent5="accent5" accent6="accent6" hlink="hlink" folHlink="folHlink"/>
  <p:sldLayoutIdLst>
    <p:sldLayoutId id="2147486069" r:id="rId1"/>
    <p:sldLayoutId id="2147486070" r:id="rId2"/>
    <p:sldLayoutId id="2147486071" r:id="rId3"/>
    <p:sldLayoutId id="2147486072" r:id="rId4"/>
    <p:sldLayoutId id="2147486073" r:id="rId5"/>
    <p:sldLayoutId id="2147486074" r:id="rId6"/>
    <p:sldLayoutId id="2147486075" r:id="rId7"/>
    <p:sldLayoutId id="2147486076" r:id="rId8"/>
    <p:sldLayoutId id="2147486077" r:id="rId9"/>
    <p:sldLayoutId id="2147486078" r:id="rId10"/>
    <p:sldLayoutId id="214748607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9958798-9B1B-6641-9F35-7F47B962806E}" type="datetime1">
              <a:rPr lang="en-US" smtClean="0">
                <a:solidFill>
                  <a:prstClr val="black">
                    <a:tint val="75000"/>
                  </a:prstClr>
                </a:solidFill>
                <a:latin typeface="Calibri"/>
              </a:rPr>
              <a:pPr defTabSz="457200"/>
              <a:t>10/20/15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457200"/>
            <a:fld id="{002C8897-7E0F-D74E-BB6D-222FC9BDF5EC}"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46555601"/>
      </p:ext>
    </p:extLst>
  </p:cSld>
  <p:clrMap bg1="lt1" tx1="dk1" bg2="lt2" tx2="dk2" accent1="accent1" accent2="accent2" accent3="accent3" accent4="accent4" accent5="accent5" accent6="accent6" hlink="hlink" folHlink="folHlink"/>
  <p:sldLayoutIdLst>
    <p:sldLayoutId id="2147486081" r:id="rId1"/>
    <p:sldLayoutId id="2147486082" r:id="rId2"/>
    <p:sldLayoutId id="2147486083" r:id="rId3"/>
    <p:sldLayoutId id="2147486084" r:id="rId4"/>
    <p:sldLayoutId id="2147486085" r:id="rId5"/>
    <p:sldLayoutId id="2147486086" r:id="rId6"/>
    <p:sldLayoutId id="2147486087" r:id="rId7"/>
    <p:sldLayoutId id="2147486088" r:id="rId8"/>
    <p:sldLayoutId id="2147486089" r:id="rId9"/>
    <p:sldLayoutId id="2147486090" r:id="rId10"/>
    <p:sldLayoutId id="2147486091" r:id="rId11"/>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3076794252"/>
      </p:ext>
    </p:extLst>
  </p:cSld>
  <p:clrMap bg1="lt1" tx1="dk1" bg2="lt2" tx2="dk2" accent1="accent1" accent2="accent2" accent3="accent3" accent4="accent4" accent5="accent5" accent6="accent6" hlink="hlink" folHlink="folHlink"/>
  <p:sldLayoutIdLst>
    <p:sldLayoutId id="2147486093" r:id="rId1"/>
    <p:sldLayoutId id="2147486094" r:id="rId2"/>
    <p:sldLayoutId id="2147486095" r:id="rId3"/>
    <p:sldLayoutId id="2147486096" r:id="rId4"/>
    <p:sldLayoutId id="2147486097" r:id="rId5"/>
    <p:sldLayoutId id="2147486098" r:id="rId6"/>
    <p:sldLayoutId id="2147486099" r:id="rId7"/>
    <p:sldLayoutId id="2147486100" r:id="rId8"/>
    <p:sldLayoutId id="2147486101" r:id="rId9"/>
    <p:sldLayoutId id="2147486102" r:id="rId10"/>
    <p:sldLayoutId id="2147486103"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60873313"/>
      </p:ext>
    </p:extLst>
  </p:cSld>
  <p:clrMap bg1="lt1" tx1="dk1" bg2="lt2" tx2="dk2" accent1="accent1" accent2="accent2" accent3="accent3" accent4="accent4" accent5="accent5" accent6="accent6" hlink="hlink" folHlink="folHlink"/>
  <p:sldLayoutIdLst>
    <p:sldLayoutId id="2147486105" r:id="rId1"/>
    <p:sldLayoutId id="2147486106" r:id="rId2"/>
    <p:sldLayoutId id="2147486107" r:id="rId3"/>
    <p:sldLayoutId id="2147486108" r:id="rId4"/>
    <p:sldLayoutId id="2147486109" r:id="rId5"/>
    <p:sldLayoutId id="2147486110" r:id="rId6"/>
    <p:sldLayoutId id="2147486111" r:id="rId7"/>
    <p:sldLayoutId id="2147486112" r:id="rId8"/>
    <p:sldLayoutId id="2147486113" r:id="rId9"/>
    <p:sldLayoutId id="2147486114" r:id="rId10"/>
    <p:sldLayoutId id="214748611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20205330"/>
      </p:ext>
    </p:extLst>
  </p:cSld>
  <p:clrMap bg1="lt1" tx1="dk1" bg2="lt2" tx2="dk2" accent1="accent1" accent2="accent2" accent3="accent3" accent4="accent4" accent5="accent5" accent6="accent6" hlink="hlink" folHlink="folHlink"/>
  <p:sldLayoutIdLst>
    <p:sldLayoutId id="2147486117" r:id="rId1"/>
    <p:sldLayoutId id="2147486118" r:id="rId2"/>
    <p:sldLayoutId id="2147486119" r:id="rId3"/>
    <p:sldLayoutId id="2147486120" r:id="rId4"/>
    <p:sldLayoutId id="2147486121" r:id="rId5"/>
    <p:sldLayoutId id="2147486122" r:id="rId6"/>
    <p:sldLayoutId id="2147486123" r:id="rId7"/>
    <p:sldLayoutId id="2147486124" r:id="rId8"/>
    <p:sldLayoutId id="2147486125" r:id="rId9"/>
    <p:sldLayoutId id="2147486126" r:id="rId10"/>
    <p:sldLayoutId id="214748612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44815696"/>
      </p:ext>
    </p:extLst>
  </p:cSld>
  <p:clrMap bg1="lt1" tx1="dk1" bg2="lt2" tx2="dk2" accent1="accent1" accent2="accent2" accent3="accent3" accent4="accent4" accent5="accent5" accent6="accent6" hlink="hlink" folHlink="folHlink"/>
  <p:sldLayoutIdLst>
    <p:sldLayoutId id="2147486129" r:id="rId1"/>
    <p:sldLayoutId id="2147486130" r:id="rId2"/>
    <p:sldLayoutId id="2147486131" r:id="rId3"/>
    <p:sldLayoutId id="2147486132" r:id="rId4"/>
    <p:sldLayoutId id="2147486133" r:id="rId5"/>
    <p:sldLayoutId id="2147486134" r:id="rId6"/>
    <p:sldLayoutId id="2147486135" r:id="rId7"/>
    <p:sldLayoutId id="2147486136" r:id="rId8"/>
    <p:sldLayoutId id="2147486137" r:id="rId9"/>
    <p:sldLayoutId id="2147486138" r:id="rId10"/>
    <p:sldLayoutId id="214748613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04586755"/>
      </p:ext>
    </p:extLst>
  </p:cSld>
  <p:clrMap bg1="lt1" tx1="dk1" bg2="lt2" tx2="dk2" accent1="accent1" accent2="accent2" accent3="accent3" accent4="accent4" accent5="accent5" accent6="accent6" hlink="hlink" folHlink="folHlink"/>
  <p:sldLayoutIdLst>
    <p:sldLayoutId id="2147486141" r:id="rId1"/>
    <p:sldLayoutId id="2147486142" r:id="rId2"/>
    <p:sldLayoutId id="2147486143" r:id="rId3"/>
    <p:sldLayoutId id="2147486144" r:id="rId4"/>
    <p:sldLayoutId id="2147486145" r:id="rId5"/>
    <p:sldLayoutId id="2147486146" r:id="rId6"/>
    <p:sldLayoutId id="2147486147" r:id="rId7"/>
    <p:sldLayoutId id="2147486148" r:id="rId8"/>
    <p:sldLayoutId id="2147486149" r:id="rId9"/>
    <p:sldLayoutId id="2147486150" r:id="rId10"/>
    <p:sldLayoutId id="214748615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82000510"/>
      </p:ext>
    </p:extLst>
  </p:cSld>
  <p:clrMap bg1="lt1" tx1="dk1" bg2="lt2" tx2="dk2" accent1="accent1" accent2="accent2" accent3="accent3" accent4="accent4" accent5="accent5" accent6="accent6" hlink="hlink" folHlink="folHlink"/>
  <p:sldLayoutIdLst>
    <p:sldLayoutId id="2147486165" r:id="rId1"/>
    <p:sldLayoutId id="2147486166" r:id="rId2"/>
    <p:sldLayoutId id="2147486167" r:id="rId3"/>
    <p:sldLayoutId id="2147486168" r:id="rId4"/>
    <p:sldLayoutId id="2147486169" r:id="rId5"/>
    <p:sldLayoutId id="2147486170" r:id="rId6"/>
    <p:sldLayoutId id="2147486171" r:id="rId7"/>
    <p:sldLayoutId id="2147486172" r:id="rId8"/>
    <p:sldLayoutId id="2147486173" r:id="rId9"/>
    <p:sldLayoutId id="2147486174" r:id="rId10"/>
    <p:sldLayoutId id="214748617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09822312"/>
      </p:ext>
    </p:extLst>
  </p:cSld>
  <p:clrMap bg1="lt1" tx1="dk1" bg2="lt2" tx2="dk2" accent1="accent1" accent2="accent2" accent3="accent3" accent4="accent4" accent5="accent5" accent6="accent6" hlink="hlink" folHlink="folHlink"/>
  <p:sldLayoutIdLst>
    <p:sldLayoutId id="2147486198" r:id="rId1"/>
    <p:sldLayoutId id="2147486199" r:id="rId2"/>
    <p:sldLayoutId id="2147486200" r:id="rId3"/>
    <p:sldLayoutId id="2147486201" r:id="rId4"/>
    <p:sldLayoutId id="2147486202" r:id="rId5"/>
    <p:sldLayoutId id="2147486203" r:id="rId6"/>
    <p:sldLayoutId id="2147486204" r:id="rId7"/>
    <p:sldLayoutId id="2147486205" r:id="rId8"/>
    <p:sldLayoutId id="2147486206" r:id="rId9"/>
    <p:sldLayoutId id="2147486207" r:id="rId10"/>
    <p:sldLayoutId id="214748620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5629-F741-454D-8A3F-49FD9C45B2E3}"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2000" smtClean="0">
                <a:solidFill>
                  <a:prstClr val="black"/>
                </a:solidFill>
                <a:latin typeface="Calibri"/>
              </a:rPr>
              <a:pPr algn="ctr"/>
              <a:t>‹#›</a:t>
            </a:fld>
            <a:endParaRPr lang="en-US" sz="2000">
              <a:solidFill>
                <a:prstClr val="black"/>
              </a:solidFill>
              <a:latin typeface="Calibri"/>
            </a:endParaRPr>
          </a:p>
        </p:txBody>
      </p:sp>
    </p:spTree>
    <p:extLst>
      <p:ext uri="{BB962C8B-B14F-4D97-AF65-F5344CB8AC3E}">
        <p14:creationId xmlns:p14="http://schemas.microsoft.com/office/powerpoint/2010/main" val="2573326309"/>
      </p:ext>
    </p:extLst>
  </p:cSld>
  <p:clrMap bg1="lt1" tx1="dk1" bg2="lt2" tx2="dk2" accent1="accent1" accent2="accent2" accent3="accent3" accent4="accent4" accent5="accent5" accent6="accent6" hlink="hlink" folHlink="folHlink"/>
  <p:sldLayoutIdLst>
    <p:sldLayoutId id="2147486247" r:id="rId1"/>
    <p:sldLayoutId id="2147486248" r:id="rId2"/>
    <p:sldLayoutId id="2147486249" r:id="rId3"/>
    <p:sldLayoutId id="2147486250" r:id="rId4"/>
    <p:sldLayoutId id="2147486251" r:id="rId5"/>
    <p:sldLayoutId id="2147486252" r:id="rId6"/>
    <p:sldLayoutId id="2147486253" r:id="rId7"/>
    <p:sldLayoutId id="2147486254" r:id="rId8"/>
    <p:sldLayoutId id="2147486255" r:id="rId9"/>
    <p:sldLayoutId id="2147486256" r:id="rId10"/>
    <p:sldLayoutId id="2147486257"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865077665"/>
      </p:ext>
    </p:extLst>
  </p:cSld>
  <p:clrMap bg1="lt1" tx1="dk1" bg2="lt2" tx2="dk2" accent1="accent1" accent2="accent2" accent3="accent3" accent4="accent4" accent5="accent5" accent6="accent6" hlink="hlink" folHlink="folHlink"/>
  <p:sldLayoutIdLst>
    <p:sldLayoutId id="2147486259" r:id="rId1"/>
    <p:sldLayoutId id="2147486260" r:id="rId2"/>
    <p:sldLayoutId id="2147486261" r:id="rId3"/>
    <p:sldLayoutId id="2147486262" r:id="rId4"/>
    <p:sldLayoutId id="2147486263" r:id="rId5"/>
    <p:sldLayoutId id="2147486264" r:id="rId6"/>
    <p:sldLayoutId id="2147486265" r:id="rId7"/>
    <p:sldLayoutId id="2147486266" r:id="rId8"/>
    <p:sldLayoutId id="2147486267" r:id="rId9"/>
    <p:sldLayoutId id="2147486268" r:id="rId10"/>
    <p:sldLayoutId id="214748626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3210746"/>
      </p:ext>
    </p:extLst>
  </p:cSld>
  <p:clrMap bg1="lt1" tx1="dk1" bg2="lt2" tx2="dk2" accent1="accent1" accent2="accent2" accent3="accent3" accent4="accent4" accent5="accent5" accent6="accent6" hlink="hlink" folHlink="folHlink"/>
  <p:sldLayoutIdLst>
    <p:sldLayoutId id="2147486271" r:id="rId1"/>
    <p:sldLayoutId id="2147486272" r:id="rId2"/>
    <p:sldLayoutId id="2147486273" r:id="rId3"/>
    <p:sldLayoutId id="2147486274" r:id="rId4"/>
    <p:sldLayoutId id="2147486275" r:id="rId5"/>
    <p:sldLayoutId id="2147486276" r:id="rId6"/>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1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8859213"/>
      </p:ext>
    </p:extLst>
  </p:cSld>
  <p:clrMap bg1="lt1" tx1="dk1" bg2="lt2" tx2="dk2" accent1="accent1" accent2="accent2" accent3="accent3" accent4="accent4" accent5="accent5" accent6="accent6" hlink="hlink" folHlink="folHlink"/>
  <p:sldLayoutIdLst>
    <p:sldLayoutId id="2147486278" r:id="rId1"/>
    <p:sldLayoutId id="2147486279" r:id="rId2"/>
    <p:sldLayoutId id="2147486280" r:id="rId3"/>
    <p:sldLayoutId id="2147486281" r:id="rId4"/>
    <p:sldLayoutId id="2147486282" r:id="rId5"/>
    <p:sldLayoutId id="2147486283" r:id="rId6"/>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1020579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1943146"/>
      </p:ext>
    </p:extLst>
  </p:cSld>
  <p:clrMap bg1="lt1" tx1="dk1" bg2="lt2" tx2="dk2" accent1="accent1" accent2="accent2" accent3="accent3" accent4="accent4" accent5="accent5" accent6="accent6" hlink="hlink" folHlink="folHlink"/>
  <p:sldLayoutIdLst>
    <p:sldLayoutId id="2147486285" r:id="rId1"/>
    <p:sldLayoutId id="2147486286" r:id="rId2"/>
    <p:sldLayoutId id="2147486287" r:id="rId3"/>
    <p:sldLayoutId id="2147486288" r:id="rId4"/>
    <p:sldLayoutId id="2147486289" r:id="rId5"/>
    <p:sldLayoutId id="2147486290" r:id="rId6"/>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1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04893852"/>
      </p:ext>
    </p:extLst>
  </p:cSld>
  <p:clrMap bg1="lt1" tx1="dk1" bg2="lt2" tx2="dk2" accent1="accent1" accent2="accent2" accent3="accent3" accent4="accent4" accent5="accent5" accent6="accent6" hlink="hlink" folHlink="folHlink"/>
  <p:sldLayoutIdLst>
    <p:sldLayoutId id="2147486292" r:id="rId1"/>
    <p:sldLayoutId id="2147486293" r:id="rId2"/>
    <p:sldLayoutId id="2147486294" r:id="rId3"/>
    <p:sldLayoutId id="2147486295" r:id="rId4"/>
    <p:sldLayoutId id="2147486296" r:id="rId5"/>
    <p:sldLayoutId id="2147486297" r:id="rId6"/>
    <p:sldLayoutId id="2147486298" r:id="rId7"/>
    <p:sldLayoutId id="2147486299" r:id="rId8"/>
    <p:sldLayoutId id="2147486300" r:id="rId9"/>
    <p:sldLayoutId id="2147486301" r:id="rId10"/>
    <p:sldLayoutId id="214748630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58464299"/>
      </p:ext>
    </p:extLst>
  </p:cSld>
  <p:clrMap bg1="lt1" tx1="dk1" bg2="lt2" tx2="dk2" accent1="accent1" accent2="accent2" accent3="accent3" accent4="accent4" accent5="accent5" accent6="accent6" hlink="hlink" folHlink="folHlink"/>
  <p:sldLayoutIdLst>
    <p:sldLayoutId id="2147486304" r:id="rId1"/>
    <p:sldLayoutId id="2147486305" r:id="rId2"/>
    <p:sldLayoutId id="2147486306" r:id="rId3"/>
    <p:sldLayoutId id="2147486307" r:id="rId4"/>
    <p:sldLayoutId id="2147486308" r:id="rId5"/>
    <p:sldLayoutId id="2147486309" r:id="rId6"/>
    <p:sldLayoutId id="2147486310" r:id="rId7"/>
    <p:sldLayoutId id="2147486311" r:id="rId8"/>
    <p:sldLayoutId id="2147486312" r:id="rId9"/>
    <p:sldLayoutId id="2147486313" r:id="rId10"/>
    <p:sldLayoutId id="214748631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232842135"/>
      </p:ext>
    </p:extLst>
  </p:cSld>
  <p:clrMap bg1="lt1" tx1="dk1" bg2="lt2" tx2="dk2" accent1="accent1" accent2="accent2" accent3="accent3" accent4="accent4" accent5="accent5" accent6="accent6" hlink="hlink" folHlink="folHlink"/>
  <p:sldLayoutIdLst>
    <p:sldLayoutId id="2147486316" r:id="rId1"/>
    <p:sldLayoutId id="2147486317" r:id="rId2"/>
    <p:sldLayoutId id="2147486318" r:id="rId3"/>
    <p:sldLayoutId id="2147486319" r:id="rId4"/>
    <p:sldLayoutId id="2147486320" r:id="rId5"/>
    <p:sldLayoutId id="2147486321" r:id="rId6"/>
    <p:sldLayoutId id="2147486322" r:id="rId7"/>
    <p:sldLayoutId id="2147486323" r:id="rId8"/>
    <p:sldLayoutId id="2147486324" r:id="rId9"/>
    <p:sldLayoutId id="2147486325" r:id="rId10"/>
    <p:sldLayoutId id="214748632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5230927"/>
      </p:ext>
    </p:extLst>
  </p:cSld>
  <p:clrMap bg1="lt1" tx1="dk1" bg2="lt2" tx2="dk2" accent1="accent1" accent2="accent2" accent3="accent3" accent4="accent4" accent5="accent5" accent6="accent6" hlink="hlink" folHlink="folHlink"/>
  <p:sldLayoutIdLst>
    <p:sldLayoutId id="2147486328" r:id="rId1"/>
    <p:sldLayoutId id="2147486329" r:id="rId2"/>
    <p:sldLayoutId id="2147486330" r:id="rId3"/>
    <p:sldLayoutId id="2147486331" r:id="rId4"/>
    <p:sldLayoutId id="2147486332" r:id="rId5"/>
    <p:sldLayoutId id="2147486333" r:id="rId6"/>
    <p:sldLayoutId id="2147486334" r:id="rId7"/>
    <p:sldLayoutId id="2147486335" r:id="rId8"/>
    <p:sldLayoutId id="2147486336" r:id="rId9"/>
    <p:sldLayoutId id="2147486337" r:id="rId10"/>
    <p:sldLayoutId id="21474863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68113352"/>
      </p:ext>
    </p:extLst>
  </p:cSld>
  <p:clrMap bg1="lt1" tx1="dk1" bg2="lt2" tx2="dk2" accent1="accent1" accent2="accent2" accent3="accent3" accent4="accent4" accent5="accent5" accent6="accent6" hlink="hlink" folHlink="folHlink"/>
  <p:sldLayoutIdLst>
    <p:sldLayoutId id="2147486340" r:id="rId1"/>
    <p:sldLayoutId id="2147486341" r:id="rId2"/>
    <p:sldLayoutId id="2147486342" r:id="rId3"/>
    <p:sldLayoutId id="2147486343" r:id="rId4"/>
    <p:sldLayoutId id="2147486344" r:id="rId5"/>
    <p:sldLayoutId id="2147486345" r:id="rId6"/>
    <p:sldLayoutId id="2147486346" r:id="rId7"/>
    <p:sldLayoutId id="2147486347" r:id="rId8"/>
    <p:sldLayoutId id="2147486348" r:id="rId9"/>
    <p:sldLayoutId id="2147486349" r:id="rId10"/>
    <p:sldLayoutId id="214748635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10/20/15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48237237"/>
      </p:ext>
    </p:extLst>
  </p:cSld>
  <p:clrMap bg1="lt1" tx1="dk1" bg2="lt2" tx2="dk2" accent1="accent1" accent2="accent2" accent3="accent3" accent4="accent4" accent5="accent5" accent6="accent6" hlink="hlink" folHlink="folHlink"/>
  <p:sldLayoutIdLst>
    <p:sldLayoutId id="2147486352" r:id="rId1"/>
    <p:sldLayoutId id="2147486353" r:id="rId2"/>
    <p:sldLayoutId id="2147486354" r:id="rId3"/>
    <p:sldLayoutId id="2147486355" r:id="rId4"/>
    <p:sldLayoutId id="2147486356" r:id="rId5"/>
    <p:sldLayoutId id="2147486357" r:id="rId6"/>
    <p:sldLayoutId id="2147486358" r:id="rId7"/>
    <p:sldLayoutId id="2147486359" r:id="rId8"/>
    <p:sldLayoutId id="2147486360" r:id="rId9"/>
    <p:sldLayoutId id="2147486361" r:id="rId10"/>
    <p:sldLayoutId id="2147486362" r:id="rId11"/>
    <p:sldLayoutId id="2147486363"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482572510"/>
      </p:ext>
    </p:extLst>
  </p:cSld>
  <p:clrMap bg1="lt1" tx1="dk1" bg2="lt2" tx2="dk2" accent1="accent1" accent2="accent2" accent3="accent3" accent4="accent4" accent5="accent5" accent6="accent6" hlink="hlink" folHlink="folHlink"/>
  <p:sldLayoutIdLst>
    <p:sldLayoutId id="2147486365" r:id="rId1"/>
    <p:sldLayoutId id="2147486366" r:id="rId2"/>
    <p:sldLayoutId id="2147486367" r:id="rId3"/>
    <p:sldLayoutId id="2147486368" r:id="rId4"/>
    <p:sldLayoutId id="2147486369" r:id="rId5"/>
    <p:sldLayoutId id="2147486370" r:id="rId6"/>
    <p:sldLayoutId id="2147486371" r:id="rId7"/>
    <p:sldLayoutId id="2147486372" r:id="rId8"/>
    <p:sldLayoutId id="2147486373" r:id="rId9"/>
    <p:sldLayoutId id="2147486374" r:id="rId10"/>
    <p:sldLayoutId id="214748637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62985870"/>
      </p:ext>
    </p:extLst>
  </p:cSld>
  <p:clrMap bg1="lt1" tx1="dk1" bg2="lt2" tx2="dk2" accent1="accent1" accent2="accent2" accent3="accent3" accent4="accent4" accent5="accent5" accent6="accent6" hlink="hlink" folHlink="folHlink"/>
  <p:sldLayoutIdLst>
    <p:sldLayoutId id="2147486377" r:id="rId1"/>
    <p:sldLayoutId id="2147486378" r:id="rId2"/>
    <p:sldLayoutId id="2147486379" r:id="rId3"/>
    <p:sldLayoutId id="2147486380" r:id="rId4"/>
    <p:sldLayoutId id="2147486381" r:id="rId5"/>
    <p:sldLayoutId id="2147486382" r:id="rId6"/>
    <p:sldLayoutId id="2147486383" r:id="rId7"/>
    <p:sldLayoutId id="2147486384" r:id="rId8"/>
    <p:sldLayoutId id="2147486385" r:id="rId9"/>
    <p:sldLayoutId id="2147486386" r:id="rId10"/>
    <p:sldLayoutId id="214748638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27980697"/>
      </p:ext>
    </p:extLst>
  </p:cSld>
  <p:clrMap bg1="lt1" tx1="dk1" bg2="lt2" tx2="dk2" accent1="accent1" accent2="accent2" accent3="accent3" accent4="accent4" accent5="accent5" accent6="accent6" hlink="hlink" folHlink="folHlink"/>
  <p:sldLayoutIdLst>
    <p:sldLayoutId id="2147486389" r:id="rId1"/>
    <p:sldLayoutId id="2147486390" r:id="rId2"/>
    <p:sldLayoutId id="2147486391" r:id="rId3"/>
    <p:sldLayoutId id="2147486392" r:id="rId4"/>
    <p:sldLayoutId id="2147486393" r:id="rId5"/>
    <p:sldLayoutId id="2147486394" r:id="rId6"/>
    <p:sldLayoutId id="2147486395" r:id="rId7"/>
    <p:sldLayoutId id="2147486396" r:id="rId8"/>
    <p:sldLayoutId id="2147486397" r:id="rId9"/>
    <p:sldLayoutId id="2147486398" r:id="rId10"/>
    <p:sldLayoutId id="214748639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890369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20937335"/>
      </p:ext>
    </p:extLst>
  </p:cSld>
  <p:clrMap bg1="lt1" tx1="dk1" bg2="lt2" tx2="dk2" accent1="accent1" accent2="accent2" accent3="accent3" accent4="accent4" accent5="accent5" accent6="accent6" hlink="hlink" folHlink="folHlink"/>
  <p:sldLayoutIdLst>
    <p:sldLayoutId id="2147486401" r:id="rId1"/>
    <p:sldLayoutId id="2147486402" r:id="rId2"/>
    <p:sldLayoutId id="2147486403" r:id="rId3"/>
    <p:sldLayoutId id="2147486404" r:id="rId4"/>
    <p:sldLayoutId id="2147486405" r:id="rId5"/>
    <p:sldLayoutId id="2147486406" r:id="rId6"/>
    <p:sldLayoutId id="2147486407" r:id="rId7"/>
    <p:sldLayoutId id="2147486408" r:id="rId8"/>
    <p:sldLayoutId id="2147486409" r:id="rId9"/>
    <p:sldLayoutId id="2147486410" r:id="rId10"/>
    <p:sldLayoutId id="214748641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98471662"/>
      </p:ext>
    </p:extLst>
  </p:cSld>
  <p:clrMap bg1="lt1" tx1="dk1" bg2="lt2" tx2="dk2" accent1="accent1" accent2="accent2" accent3="accent3" accent4="accent4" accent5="accent5" accent6="accent6" hlink="hlink" folHlink="folHlink"/>
  <p:sldLayoutIdLst>
    <p:sldLayoutId id="2147486413" r:id="rId1"/>
    <p:sldLayoutId id="2147486414" r:id="rId2"/>
    <p:sldLayoutId id="2147486415" r:id="rId3"/>
    <p:sldLayoutId id="2147486416" r:id="rId4"/>
    <p:sldLayoutId id="2147486417" r:id="rId5"/>
    <p:sldLayoutId id="2147486418" r:id="rId6"/>
    <p:sldLayoutId id="2147486419" r:id="rId7"/>
    <p:sldLayoutId id="2147486420" r:id="rId8"/>
    <p:sldLayoutId id="2147486421" r:id="rId9"/>
    <p:sldLayoutId id="2147486422" r:id="rId10"/>
    <p:sldLayoutId id="214748642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90143041"/>
      </p:ext>
    </p:extLst>
  </p:cSld>
  <p:clrMap bg1="lt1" tx1="dk1" bg2="lt2" tx2="dk2" accent1="accent1" accent2="accent2" accent3="accent3" accent4="accent4" accent5="accent5" accent6="accent6" hlink="hlink" folHlink="folHlink"/>
  <p:sldLayoutIdLst>
    <p:sldLayoutId id="2147486425" r:id="rId1"/>
    <p:sldLayoutId id="2147486426" r:id="rId2"/>
    <p:sldLayoutId id="2147486427" r:id="rId3"/>
    <p:sldLayoutId id="2147486428" r:id="rId4"/>
    <p:sldLayoutId id="2147486429" r:id="rId5"/>
    <p:sldLayoutId id="2147486430" r:id="rId6"/>
    <p:sldLayoutId id="2147486431" r:id="rId7"/>
    <p:sldLayoutId id="2147486432" r:id="rId8"/>
    <p:sldLayoutId id="2147486433" r:id="rId9"/>
    <p:sldLayoutId id="2147486434" r:id="rId10"/>
    <p:sldLayoutId id="21474864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54989711"/>
      </p:ext>
    </p:extLst>
  </p:cSld>
  <p:clrMap bg1="lt1" tx1="dk1" bg2="lt2" tx2="dk2" accent1="accent1" accent2="accent2" accent3="accent3" accent4="accent4" accent5="accent5" accent6="accent6" hlink="hlink" folHlink="folHlink"/>
  <p:sldLayoutIdLst>
    <p:sldLayoutId id="2147486437" r:id="rId1"/>
    <p:sldLayoutId id="2147486438" r:id="rId2"/>
    <p:sldLayoutId id="2147486439" r:id="rId3"/>
    <p:sldLayoutId id="2147486440" r:id="rId4"/>
    <p:sldLayoutId id="2147486441" r:id="rId5"/>
    <p:sldLayoutId id="2147486442" r:id="rId6"/>
    <p:sldLayoutId id="2147486443" r:id="rId7"/>
    <p:sldLayoutId id="2147486444" r:id="rId8"/>
    <p:sldLayoutId id="2147486445" r:id="rId9"/>
    <p:sldLayoutId id="2147486446" r:id="rId10"/>
    <p:sldLayoutId id="21474864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93447397"/>
      </p:ext>
    </p:extLst>
  </p:cSld>
  <p:clrMap bg1="lt1" tx1="dk1" bg2="lt2" tx2="dk2" accent1="accent1" accent2="accent2" accent3="accent3" accent4="accent4" accent5="accent5" accent6="accent6" hlink="hlink" folHlink="folHlink"/>
  <p:sldLayoutIdLst>
    <p:sldLayoutId id="2147486449" r:id="rId1"/>
    <p:sldLayoutId id="2147486450" r:id="rId2"/>
    <p:sldLayoutId id="2147486451" r:id="rId3"/>
    <p:sldLayoutId id="2147486452" r:id="rId4"/>
    <p:sldLayoutId id="2147486453" r:id="rId5"/>
    <p:sldLayoutId id="2147486454" r:id="rId6"/>
    <p:sldLayoutId id="2147486455" r:id="rId7"/>
    <p:sldLayoutId id="2147486456" r:id="rId8"/>
    <p:sldLayoutId id="2147486457" r:id="rId9"/>
    <p:sldLayoutId id="2147486458" r:id="rId10"/>
    <p:sldLayoutId id="21474864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86301089"/>
      </p:ext>
    </p:extLst>
  </p:cSld>
  <p:clrMap bg1="lt1" tx1="dk1" bg2="lt2" tx2="dk2" accent1="accent1" accent2="accent2" accent3="accent3" accent4="accent4" accent5="accent5" accent6="accent6" hlink="hlink" folHlink="folHlink"/>
  <p:sldLayoutIdLst>
    <p:sldLayoutId id="2147486461"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10/20/15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iming>
    <p:tnLst>
      <p:par>
        <p:cTn xmlns:p14="http://schemas.microsoft.com/office/powerpoint/2010/main" id="1" dur="indefinite" restart="never" nodeType="tmRoot"/>
      </p:par>
    </p:tnLst>
  </p:timing>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10/20/15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3318526"/>
      </p:ext>
    </p:extLst>
  </p:cSld>
  <p:clrMap bg1="lt1" tx1="dk1" bg2="lt2" tx2="dk2" accent1="accent1" accent2="accent2" accent3="accent3" accent4="accent4" accent5="accent5" accent6="accent6" hlink="hlink" folHlink="folHlink"/>
  <p:sldLayoutIdLst>
    <p:sldLayoutId id="2147486481" r:id="rId1"/>
    <p:sldLayoutId id="2147486482" r:id="rId2"/>
    <p:sldLayoutId id="2147486483" r:id="rId3"/>
    <p:sldLayoutId id="2147486484" r:id="rId4"/>
    <p:sldLayoutId id="2147486485" r:id="rId5"/>
    <p:sldLayoutId id="2147486486" r:id="rId6"/>
    <p:sldLayoutId id="2147486487" r:id="rId7"/>
  </p:sldLayoutIdLst>
  <p:timing>
    <p:tnLst>
      <p:par>
        <p:cTn xmlns:p14="http://schemas.microsoft.com/office/powerpoint/2010/main" id="1" dur="indefinite" restart="never" nodeType="tmRoot"/>
      </p:par>
    </p:tnLst>
  </p:timing>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4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10/20/15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4091547978"/>
      </p:ext>
    </p:extLst>
  </p:cSld>
  <p:clrMap bg1="lt1" tx1="dk1" bg2="lt2" tx2="dk2" accent1="accent1" accent2="accent2" accent3="accent3" accent4="accent4" accent5="accent5" accent6="accent6" hlink="hlink" folHlink="folHlink"/>
  <p:sldLayoutIdLst>
    <p:sldLayoutId id="2147486489" r:id="rId1"/>
    <p:sldLayoutId id="2147486490" r:id="rId2"/>
    <p:sldLayoutId id="2147486491" r:id="rId3"/>
    <p:sldLayoutId id="2147486492" r:id="rId4"/>
    <p:sldLayoutId id="2147486493" r:id="rId5"/>
    <p:sldLayoutId id="2147486494" r:id="rId6"/>
    <p:sldLayoutId id="2147486495" r:id="rId7"/>
  </p:sldLayoutIdLst>
  <p:timing>
    <p:tnLst>
      <p:par>
        <p:cTn xmlns:p14="http://schemas.microsoft.com/office/powerpoint/2010/main" id="1" dur="indefinite" restart="never" nodeType="tmRoot"/>
      </p:par>
    </p:tnLst>
  </p:timing>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30578636"/>
      </p:ext>
    </p:extLst>
  </p:cSld>
  <p:clrMap bg1="lt1" tx1="dk1" bg2="lt2" tx2="dk2" accent1="accent1" accent2="accent2" accent3="accent3" accent4="accent4" accent5="accent5" accent6="accent6" hlink="hlink" folHlink="folHlink"/>
  <p:sldLayoutIdLst>
    <p:sldLayoutId id="2147486497" r:id="rId1"/>
    <p:sldLayoutId id="2147486498" r:id="rId2"/>
    <p:sldLayoutId id="2147486499" r:id="rId3"/>
    <p:sldLayoutId id="2147486500" r:id="rId4"/>
    <p:sldLayoutId id="2147486501" r:id="rId5"/>
    <p:sldLayoutId id="2147486502" r:id="rId6"/>
    <p:sldLayoutId id="2147486503" r:id="rId7"/>
    <p:sldLayoutId id="2147486504" r:id="rId8"/>
    <p:sldLayoutId id="2147486505" r:id="rId9"/>
    <p:sldLayoutId id="2147486506" r:id="rId10"/>
    <p:sldLayoutId id="214748650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23517911"/>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3640423425"/>
      </p:ext>
    </p:extLst>
  </p:cSld>
  <p:clrMap bg1="lt1" tx1="dk1" bg2="lt2" tx2="dk2" accent1="accent1" accent2="accent2" accent3="accent3" accent4="accent4" accent5="accent5" accent6="accent6" hlink="hlink" folHlink="folHlink"/>
  <p:sldLayoutIdLst>
    <p:sldLayoutId id="2147486509" r:id="rId1"/>
    <p:sldLayoutId id="2147486510" r:id="rId2"/>
    <p:sldLayoutId id="2147486511" r:id="rId3"/>
    <p:sldLayoutId id="2147486512" r:id="rId4"/>
    <p:sldLayoutId id="2147486513" r:id="rId5"/>
    <p:sldLayoutId id="2147486514" r:id="rId6"/>
    <p:sldLayoutId id="2147486515" r:id="rId7"/>
    <p:sldLayoutId id="2147486516" r:id="rId8"/>
    <p:sldLayoutId id="2147486517" r:id="rId9"/>
    <p:sldLayoutId id="2147486518" r:id="rId10"/>
    <p:sldLayoutId id="2147486519" r:id="rId11"/>
  </p:sldLayoutIdLst>
  <p:timing>
    <p:tnLst>
      <p:par>
        <p:cTn xmlns:p14="http://schemas.microsoft.com/office/powerpoint/2010/main" id="1" dur="indefinite" restart="never" nodeType="tmRoot"/>
      </p:par>
    </p:tnLst>
  </p:timing>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6830473"/>
      </p:ext>
    </p:extLst>
  </p:cSld>
  <p:clrMap bg1="lt1" tx1="dk1" bg2="lt2" tx2="dk2" accent1="accent1" accent2="accent2" accent3="accent3" accent4="accent4" accent5="accent5" accent6="accent6" hlink="hlink" folHlink="folHlink"/>
  <p:sldLayoutIdLst>
    <p:sldLayoutId id="2147486521" r:id="rId1"/>
    <p:sldLayoutId id="2147486522" r:id="rId2"/>
    <p:sldLayoutId id="2147486523" r:id="rId3"/>
    <p:sldLayoutId id="2147486524" r:id="rId4"/>
    <p:sldLayoutId id="2147486525" r:id="rId5"/>
    <p:sldLayoutId id="2147486526" r:id="rId6"/>
    <p:sldLayoutId id="2147486527" r:id="rId7"/>
    <p:sldLayoutId id="2147486528" r:id="rId8"/>
    <p:sldLayoutId id="2147486529" r:id="rId9"/>
    <p:sldLayoutId id="2147486530" r:id="rId10"/>
    <p:sldLayoutId id="2147486531"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1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8585305"/>
      </p:ext>
    </p:extLst>
  </p:cSld>
  <p:clrMap bg1="lt1" tx1="dk1" bg2="lt2" tx2="dk2" accent1="accent1" accent2="accent2" accent3="accent3" accent4="accent4" accent5="accent5" accent6="accent6" hlink="hlink" folHlink="folHlink"/>
  <p:sldLayoutIdLst>
    <p:sldLayoutId id="2147486533" r:id="rId1"/>
    <p:sldLayoutId id="2147486534" r:id="rId2"/>
    <p:sldLayoutId id="2147486535" r:id="rId3"/>
    <p:sldLayoutId id="2147486536" r:id="rId4"/>
    <p:sldLayoutId id="2147486537" r:id="rId5"/>
    <p:sldLayoutId id="2147486538" r:id="rId6"/>
    <p:sldLayoutId id="2147486539" r:id="rId7"/>
    <p:sldLayoutId id="2147486540" r:id="rId8"/>
    <p:sldLayoutId id="2147486541" r:id="rId9"/>
    <p:sldLayoutId id="2147486542" r:id="rId10"/>
    <p:sldLayoutId id="2147486543"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1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02874875"/>
      </p:ext>
    </p:extLst>
  </p:cSld>
  <p:clrMap bg1="lt1" tx1="dk1" bg2="lt2" tx2="dk2" accent1="accent1" accent2="accent2" accent3="accent3" accent4="accent4" accent5="accent5" accent6="accent6" hlink="hlink" folHlink="folHlink"/>
  <p:sldLayoutIdLst>
    <p:sldLayoutId id="2147486545" r:id="rId1"/>
    <p:sldLayoutId id="2147486546" r:id="rId2"/>
    <p:sldLayoutId id="2147486547" r:id="rId3"/>
    <p:sldLayoutId id="2147486548" r:id="rId4"/>
    <p:sldLayoutId id="2147486549" r:id="rId5"/>
    <p:sldLayoutId id="2147486550" r:id="rId6"/>
    <p:sldLayoutId id="2147486551" r:id="rId7"/>
    <p:sldLayoutId id="2147486552" r:id="rId8"/>
    <p:sldLayoutId id="2147486553" r:id="rId9"/>
    <p:sldLayoutId id="2147486554" r:id="rId10"/>
    <p:sldLayoutId id="214748655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9DF91429-77CF-4443-9858-4275C45EE4F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90899056"/>
      </p:ext>
    </p:extLst>
  </p:cSld>
  <p:clrMap bg1="lt1" tx1="dk1" bg2="lt2" tx2="dk2" accent1="accent1" accent2="accent2" accent3="accent3" accent4="accent4" accent5="accent5" accent6="accent6" hlink="hlink" folHlink="folHlink"/>
  <p:sldLayoutIdLst>
    <p:sldLayoutId id="2147486557" r:id="rId1"/>
    <p:sldLayoutId id="2147486558" r:id="rId2"/>
    <p:sldLayoutId id="2147486559" r:id="rId3"/>
    <p:sldLayoutId id="2147486560" r:id="rId4"/>
    <p:sldLayoutId id="2147486561" r:id="rId5"/>
    <p:sldLayoutId id="2147486562" r:id="rId6"/>
    <p:sldLayoutId id="2147486563" r:id="rId7"/>
    <p:sldLayoutId id="2147486564" r:id="rId8"/>
    <p:sldLayoutId id="2147486565" r:id="rId9"/>
    <p:sldLayoutId id="2147486566" r:id="rId10"/>
    <p:sldLayoutId id="2147486567" r:id="rId11"/>
    <p:sldLayoutId id="2147486568" r:id="rId12"/>
    <p:sldLayoutId id="214748656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61640004"/>
      </p:ext>
    </p:extLst>
  </p:cSld>
  <p:clrMap bg1="lt1" tx1="dk1" bg2="lt2" tx2="dk2" accent1="accent1" accent2="accent2" accent3="accent3" accent4="accent4" accent5="accent5" accent6="accent6" hlink="hlink" folHlink="folHlink"/>
  <p:sldLayoutIdLst>
    <p:sldLayoutId id="2147486571" r:id="rId1"/>
    <p:sldLayoutId id="2147486572" r:id="rId2"/>
    <p:sldLayoutId id="2147486573" r:id="rId3"/>
    <p:sldLayoutId id="2147486574" r:id="rId4"/>
    <p:sldLayoutId id="2147486575" r:id="rId5"/>
    <p:sldLayoutId id="2147486576" r:id="rId6"/>
    <p:sldLayoutId id="2147486577" r:id="rId7"/>
    <p:sldLayoutId id="2147486578" r:id="rId8"/>
    <p:sldLayoutId id="2147486579" r:id="rId9"/>
    <p:sldLayoutId id="2147486580" r:id="rId10"/>
    <p:sldLayoutId id="214748658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01671638"/>
      </p:ext>
    </p:extLst>
  </p:cSld>
  <p:clrMap bg1="lt1" tx1="dk1" bg2="lt2" tx2="dk2" accent1="accent1" accent2="accent2" accent3="accent3" accent4="accent4" accent5="accent5" accent6="accent6" hlink="hlink" folHlink="folHlink"/>
  <p:sldLayoutIdLst>
    <p:sldLayoutId id="2147486583" r:id="rId1"/>
    <p:sldLayoutId id="2147486584" r:id="rId2"/>
    <p:sldLayoutId id="2147486585" r:id="rId3"/>
    <p:sldLayoutId id="2147486586" r:id="rId4"/>
    <p:sldLayoutId id="2147486587" r:id="rId5"/>
    <p:sldLayoutId id="2147486588" r:id="rId6"/>
    <p:sldLayoutId id="2147486589" r:id="rId7"/>
    <p:sldLayoutId id="2147486590" r:id="rId8"/>
    <p:sldLayoutId id="2147486591" r:id="rId9"/>
    <p:sldLayoutId id="2147486592" r:id="rId10"/>
    <p:sldLayoutId id="214748659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6170170"/>
      </p:ext>
    </p:extLst>
  </p:cSld>
  <p:clrMap bg1="lt1" tx1="dk1" bg2="lt2" tx2="dk2" accent1="accent1" accent2="accent2" accent3="accent3" accent4="accent4" accent5="accent5" accent6="accent6" hlink="hlink" folHlink="folHlink"/>
  <p:sldLayoutIdLst>
    <p:sldLayoutId id="2147486607" r:id="rId1"/>
    <p:sldLayoutId id="2147486608" r:id="rId2"/>
    <p:sldLayoutId id="2147486609" r:id="rId3"/>
    <p:sldLayoutId id="2147486610" r:id="rId4"/>
    <p:sldLayoutId id="2147486611" r:id="rId5"/>
    <p:sldLayoutId id="2147486612" r:id="rId6"/>
    <p:sldLayoutId id="2147486613" r:id="rId7"/>
    <p:sldLayoutId id="2147486614" r:id="rId8"/>
    <p:sldLayoutId id="2147486615" r:id="rId9"/>
    <p:sldLayoutId id="2147486616" r:id="rId10"/>
    <p:sldLayoutId id="214748661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95245154"/>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46761712"/>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451334023"/>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532045670"/>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56234506"/>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97489780"/>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36955337"/>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25046945"/>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97112098"/>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49183452"/>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96258890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17073943"/>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05412545"/>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51615603"/>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7065144"/>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94128692"/>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88987752"/>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smtClean="0">
                <a:solidFill>
                  <a:srgbClr val="000000"/>
                </a:solidFill>
              </a:rPr>
              <a:t>CHIPPER: HPCA 2011</a:t>
            </a:r>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21740566"/>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00132044"/>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24926907"/>
      </p:ext>
    </p:extLst>
  </p:cSld>
  <p:clrMap bg1="lt1" tx1="dk1" bg2="lt2" tx2="dk2" accent1="accent1" accent2="accent2" accent3="accent3" accent4="accent4" accent5="accent5" accent6="accent6" hlink="hlink" folHlink="folHlink"/>
  <p:sldLayoutIdLst>
    <p:sldLayoutId id="2147484621" r:id="rId1"/>
    <p:sldLayoutId id="2147484622" r:id="rId2"/>
    <p:sldLayoutId id="2147484623" r:id="rId3"/>
    <p:sldLayoutId id="2147484624" r:id="rId4"/>
    <p:sldLayoutId id="2147484625" r:id="rId5"/>
    <p:sldLayoutId id="2147484626" r:id="rId6"/>
    <p:sldLayoutId id="2147484627" r:id="rId7"/>
    <p:sldLayoutId id="2147484628" r:id="rId8"/>
    <p:sldLayoutId id="2147484629" r:id="rId9"/>
    <p:sldLayoutId id="2147484630" r:id="rId10"/>
    <p:sldLayoutId id="214748463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86447595"/>
      </p:ext>
    </p:extLst>
  </p:cSld>
  <p:clrMap bg1="lt1" tx1="dk1" bg2="lt2" tx2="dk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 id="2147484662" r:id="rId6"/>
    <p:sldLayoutId id="2147484663" r:id="rId7"/>
    <p:sldLayoutId id="2147484664" r:id="rId8"/>
    <p:sldLayoutId id="2147484665" r:id="rId9"/>
    <p:sldLayoutId id="2147484666" r:id="rId10"/>
    <p:sldLayoutId id="214748466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65715227"/>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40334607"/>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2CE593E5-F38D-FD40-A93F-456A3E799E50}" type="datetime1">
              <a:rPr lang="en-US">
                <a:solidFill>
                  <a:prstClr val="black">
                    <a:tint val="75000"/>
                  </a:prstClr>
                </a:solidFill>
                <a:latin typeface="Calibri"/>
              </a:rPr>
              <a:pPr defTabSz="457200">
                <a:defRPr/>
              </a:pPr>
              <a:t>10/20/15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2000" smtClean="0">
                <a:solidFill>
                  <a:schemeClr val="tx1">
                    <a:tint val="75000"/>
                  </a:schemeClr>
                </a:solidFill>
                <a:latin typeface="+mn-lt"/>
                <a:ea typeface="+mn-ea"/>
                <a:cs typeface="+mn-cs"/>
              </a:defRPr>
            </a:lvl1pPr>
          </a:lstStyle>
          <a:p>
            <a:pPr defTabSz="457200">
              <a:defRPr/>
            </a:pPr>
            <a:fld id="{8A7AAB5F-675F-1E47-950A-8D7D15C05443}" type="slidenum">
              <a:rPr lang="en-US">
                <a:solidFill>
                  <a:prstClr val="black">
                    <a:tint val="75000"/>
                  </a:prstClr>
                </a:solidFill>
                <a:latin typeface="Calibri"/>
              </a:rPr>
              <a:pPr defTabSz="457200">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61285354"/>
      </p:ext>
    </p:extLst>
  </p:cSld>
  <p:clrMap bg1="lt1" tx1="dk1" bg2="lt2" tx2="dk2" accent1="accent1" accent2="accent2" accent3="accent3" accent4="accent4" accent5="accent5" accent6="accent6" hlink="hlink" folHlink="folHlink"/>
  <p:sldLayoutIdLst>
    <p:sldLayoutId id="2147484693"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49752885"/>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5331482"/>
      </p:ext>
    </p:extLst>
  </p:cSld>
  <p:clrMap bg1="lt1" tx1="dk1" bg2="lt2" tx2="dk2" accent1="accent1" accent2="accent2" accent3="accent3" accent4="accent4" accent5="accent5" accent6="accent6" hlink="hlink" folHlink="folHlink"/>
  <p:sldLayoutIdLst>
    <p:sldLayoutId id="2147484742" r:id="rId1"/>
    <p:sldLayoutId id="2147484743" r:id="rId2"/>
    <p:sldLayoutId id="2147484744" r:id="rId3"/>
    <p:sldLayoutId id="2147484745" r:id="rId4"/>
    <p:sldLayoutId id="2147484746" r:id="rId5"/>
    <p:sldLayoutId id="2147484747" r:id="rId6"/>
    <p:sldLayoutId id="2147484748" r:id="rId7"/>
    <p:sldLayoutId id="2147484749" r:id="rId8"/>
    <p:sldLayoutId id="2147484750" r:id="rId9"/>
    <p:sldLayoutId id="2147484751" r:id="rId10"/>
    <p:sldLayoutId id="214748475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12391744"/>
      </p:ext>
    </p:extLst>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233745960"/>
      </p:ext>
    </p:extLst>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0855212"/>
      </p:ext>
    </p:extLst>
  </p:cSld>
  <p:clrMap bg1="lt1" tx1="dk1" bg2="lt2" tx2="dk2" accent1="accent1" accent2="accent2" accent3="accent3" accent4="accent4" accent5="accent5" accent6="accent6" hlink="hlink" folHlink="folHlink"/>
  <p:sldLayoutIdLst>
    <p:sldLayoutId id="2147484802" r:id="rId1"/>
    <p:sldLayoutId id="2147484803" r:id="rId2"/>
    <p:sldLayoutId id="2147484804" r:id="rId3"/>
    <p:sldLayoutId id="2147484805" r:id="rId4"/>
    <p:sldLayoutId id="2147484806" r:id="rId5"/>
    <p:sldLayoutId id="2147484807" r:id="rId6"/>
    <p:sldLayoutId id="2147484808" r:id="rId7"/>
    <p:sldLayoutId id="2147484809" r:id="rId8"/>
    <p:sldLayoutId id="2147484810" r:id="rId9"/>
    <p:sldLayoutId id="2147484811" r:id="rId10"/>
    <p:sldLayoutId id="214748481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493323852"/>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9746191"/>
      </p:ext>
    </p:extLst>
  </p:cSld>
  <p:clrMap bg1="lt1" tx1="dk1" bg2="lt2" tx2="dk2" accent1="accent1" accent2="accent2" accent3="accent3" accent4="accent4" accent5="accent5" accent6="accent6" hlink="hlink" folHlink="folHlink"/>
  <p:sldLayoutIdLst>
    <p:sldLayoutId id="2147484826" r:id="rId1"/>
    <p:sldLayoutId id="2147484827" r:id="rId2"/>
    <p:sldLayoutId id="2147484828" r:id="rId3"/>
    <p:sldLayoutId id="2147484829" r:id="rId4"/>
    <p:sldLayoutId id="2147484830" r:id="rId5"/>
    <p:sldLayoutId id="2147484831" r:id="rId6"/>
    <p:sldLayoutId id="2147484832" r:id="rId7"/>
    <p:sldLayoutId id="2147484833" r:id="rId8"/>
    <p:sldLayoutId id="2147484834" r:id="rId9"/>
    <p:sldLayoutId id="2147484835" r:id="rId10"/>
    <p:sldLayoutId id="214748483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40346725"/>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95212134"/>
      </p:ext>
    </p:extLst>
  </p:cSld>
  <p:clrMap bg1="lt1" tx1="dk1" bg2="lt2" tx2="dk2" accent1="accent1" accent2="accent2" accent3="accent3" accent4="accent4" accent5="accent5" accent6="accent6" hlink="hlink" folHlink="folHlink"/>
  <p:sldLayoutIdLst>
    <p:sldLayoutId id="2147484898" r:id="rId1"/>
    <p:sldLayoutId id="2147484899" r:id="rId2"/>
    <p:sldLayoutId id="2147484900" r:id="rId3"/>
    <p:sldLayoutId id="2147484901" r:id="rId4"/>
    <p:sldLayoutId id="2147484902" r:id="rId5"/>
    <p:sldLayoutId id="2147484903" r:id="rId6"/>
    <p:sldLayoutId id="2147484904" r:id="rId7"/>
    <p:sldLayoutId id="2147484905" r:id="rId8"/>
    <p:sldLayoutId id="2147484906" r:id="rId9"/>
    <p:sldLayoutId id="2147484907" r:id="rId10"/>
    <p:sldLayoutId id="214748490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5209194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930054992"/>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2980527977"/>
      </p:ext>
    </p:extLst>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35885576"/>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434500816"/>
      </p:ext>
    </p:extLst>
  </p:cSld>
  <p:clrMap bg1="lt1" tx1="dk1" bg2="lt2" tx2="dk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 id="2147484953" r:id="rId8"/>
    <p:sldLayoutId id="2147484954" r:id="rId9"/>
    <p:sldLayoutId id="2147484955" r:id="rId10"/>
    <p:sldLayoutId id="214748495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24032010"/>
      </p:ext>
    </p:extLst>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80629613"/>
      </p:ext>
    </p:extLst>
  </p:cSld>
  <p:clrMap bg1="lt1" tx1="dk1" bg2="lt2" tx2="dk2" accent1="accent1" accent2="accent2" accent3="accent3" accent4="accent4" accent5="accent5" accent6="accent6" hlink="hlink" folHlink="folHlink"/>
  <p:sldLayoutIdLst>
    <p:sldLayoutId id="2147484997" r:id="rId1"/>
    <p:sldLayoutId id="2147484998" r:id="rId2"/>
    <p:sldLayoutId id="2147484999" r:id="rId3"/>
    <p:sldLayoutId id="2147485000" r:id="rId4"/>
    <p:sldLayoutId id="2147485001" r:id="rId5"/>
    <p:sldLayoutId id="2147485002" r:id="rId6"/>
    <p:sldLayoutId id="2147485003" r:id="rId7"/>
    <p:sldLayoutId id="2147485004" r:id="rId8"/>
    <p:sldLayoutId id="2147485005" r:id="rId9"/>
    <p:sldLayoutId id="2147485006" r:id="rId10"/>
    <p:sldLayoutId id="214748500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latin typeface="Calibri"/>
              </a:rPr>
              <a:pPr/>
              <a:t>10/20/15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1048351"/>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406701950"/>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ransition xmlns:p14="http://schemas.microsoft.com/office/powerpoint/2010/mai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66661772"/>
      </p:ext>
    </p:extLst>
  </p:cSld>
  <p:clrMap bg1="lt1" tx1="dk1" bg2="lt2" tx2="dk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57451953"/>
      </p:ext>
    </p:extLst>
  </p:cSld>
  <p:clrMap bg1="lt1" tx1="dk1" bg2="lt2" tx2="dk2" accent1="accent1" accent2="accent2" accent3="accent3" accent4="accent4" accent5="accent5" accent6="accent6" hlink="hlink" folHlink="folHlink"/>
  <p:sldLayoutIdLst>
    <p:sldLayoutId id="2147485108" r:id="rId1"/>
    <p:sldLayoutId id="2147485109" r:id="rId2"/>
    <p:sldLayoutId id="2147485110" r:id="rId3"/>
    <p:sldLayoutId id="2147485111" r:id="rId4"/>
    <p:sldLayoutId id="2147485112" r:id="rId5"/>
    <p:sldLayoutId id="2147485113" r:id="rId6"/>
    <p:sldLayoutId id="2147485114" r:id="rId7"/>
    <p:sldLayoutId id="2147485115" r:id="rId8"/>
    <p:sldLayoutId id="2147485116" r:id="rId9"/>
    <p:sldLayoutId id="2147485117" r:id="rId10"/>
    <p:sldLayoutId id="214748511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48377649"/>
      </p:ext>
    </p:extLst>
  </p:cSld>
  <p:clrMap bg1="lt1" tx1="dk1" bg2="lt2" tx2="dk2" accent1="accent1" accent2="accent2" accent3="accent3" accent4="accent4" accent5="accent5" accent6="accent6" hlink="hlink" folHlink="folHlink"/>
  <p:sldLayoutIdLst>
    <p:sldLayoutId id="2147485120" r:id="rId1"/>
    <p:sldLayoutId id="2147485121" r:id="rId2"/>
    <p:sldLayoutId id="2147485122" r:id="rId3"/>
    <p:sldLayoutId id="2147485123" r:id="rId4"/>
    <p:sldLayoutId id="2147485124" r:id="rId5"/>
    <p:sldLayoutId id="2147485125" r:id="rId6"/>
    <p:sldLayoutId id="2147485126" r:id="rId7"/>
    <p:sldLayoutId id="2147485127" r:id="rId8"/>
    <p:sldLayoutId id="2147485128" r:id="rId9"/>
    <p:sldLayoutId id="2147485129" r:id="rId10"/>
    <p:sldLayoutId id="214748513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20040291"/>
      </p:ext>
    </p:extLst>
  </p:cSld>
  <p:clrMap bg1="lt1" tx1="dk1" bg2="lt2" tx2="dk2" accent1="accent1" accent2="accent2" accent3="accent3" accent4="accent4" accent5="accent5" accent6="accent6" hlink="hlink" folHlink="folHlink"/>
  <p:sldLayoutIdLst>
    <p:sldLayoutId id="2147485132" r:id="rId1"/>
    <p:sldLayoutId id="2147485133" r:id="rId2"/>
    <p:sldLayoutId id="2147485134" r:id="rId3"/>
    <p:sldLayoutId id="2147485135" r:id="rId4"/>
    <p:sldLayoutId id="2147485136" r:id="rId5"/>
    <p:sldLayoutId id="2147485137" r:id="rId6"/>
    <p:sldLayoutId id="2147485138" r:id="rId7"/>
    <p:sldLayoutId id="2147485139" r:id="rId8"/>
    <p:sldLayoutId id="2147485140" r:id="rId9"/>
    <p:sldLayoutId id="2147485141" r:id="rId10"/>
    <p:sldLayoutId id="214748514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5189113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19212175"/>
      </p:ext>
    </p:extLst>
  </p:cSld>
  <p:clrMap bg1="lt1" tx1="dk1" bg2="lt2" tx2="dk2" accent1="accent1" accent2="accent2" accent3="accent3" accent4="accent4" accent5="accent5" accent6="accent6" hlink="hlink" folHlink="folHlink"/>
  <p:sldLayoutIdLst>
    <p:sldLayoutId id="2147485156" r:id="rId1"/>
    <p:sldLayoutId id="2147485157" r:id="rId2"/>
    <p:sldLayoutId id="2147485158" r:id="rId3"/>
    <p:sldLayoutId id="2147485159" r:id="rId4"/>
    <p:sldLayoutId id="2147485160" r:id="rId5"/>
    <p:sldLayoutId id="2147485161" r:id="rId6"/>
    <p:sldLayoutId id="2147485162" r:id="rId7"/>
    <p:sldLayoutId id="2147485163" r:id="rId8"/>
    <p:sldLayoutId id="2147485164" r:id="rId9"/>
    <p:sldLayoutId id="2147485165" r:id="rId10"/>
    <p:sldLayoutId id="214748516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45286211"/>
      </p:ext>
    </p:extLst>
  </p:cSld>
  <p:clrMap bg1="lt1" tx1="dk1" bg2="lt2" tx2="dk2" accent1="accent1" accent2="accent2" accent3="accent3" accent4="accent4" accent5="accent5" accent6="accent6" hlink="hlink" folHlink="folHlink"/>
  <p:sldLayoutIdLst>
    <p:sldLayoutId id="2147485168" r:id="rId1"/>
    <p:sldLayoutId id="2147485169" r:id="rId2"/>
    <p:sldLayoutId id="2147485170" r:id="rId3"/>
    <p:sldLayoutId id="2147485171" r:id="rId4"/>
    <p:sldLayoutId id="2147485172" r:id="rId5"/>
    <p:sldLayoutId id="2147485173" r:id="rId6"/>
    <p:sldLayoutId id="2147485174" r:id="rId7"/>
    <p:sldLayoutId id="2147485175" r:id="rId8"/>
    <p:sldLayoutId id="2147485176" r:id="rId9"/>
    <p:sldLayoutId id="2147485177" r:id="rId10"/>
    <p:sldLayoutId id="214748517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9964990"/>
      </p:ext>
    </p:extLst>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93612786"/>
      </p:ext>
    </p:extLst>
  </p:cSld>
  <p:clrMap bg1="lt1" tx1="dk1" bg2="lt2" tx2="dk2" accent1="accent1" accent2="accent2" accent3="accent3" accent4="accent4" accent5="accent5" accent6="accent6" hlink="hlink" folHlink="folHlink"/>
  <p:sldLayoutIdLst>
    <p:sldLayoutId id="2147485192" r:id="rId1"/>
    <p:sldLayoutId id="2147485193" r:id="rId2"/>
    <p:sldLayoutId id="2147485194" r:id="rId3"/>
    <p:sldLayoutId id="2147485195" r:id="rId4"/>
    <p:sldLayoutId id="2147485196" r:id="rId5"/>
    <p:sldLayoutId id="2147485197" r:id="rId6"/>
    <p:sldLayoutId id="2147485198" r:id="rId7"/>
    <p:sldLayoutId id="2147485199" r:id="rId8"/>
    <p:sldLayoutId id="2147485200" r:id="rId9"/>
    <p:sldLayoutId id="2147485201" r:id="rId10"/>
    <p:sldLayoutId id="214748520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55807897"/>
      </p:ext>
    </p:extLst>
  </p:cSld>
  <p:clrMap bg1="lt1" tx1="dk1" bg2="lt2" tx2="dk2" accent1="accent1" accent2="accent2" accent3="accent3" accent4="accent4" accent5="accent5" accent6="accent6" hlink="hlink" folHlink="folHlink"/>
  <p:sldLayoutIdLst>
    <p:sldLayoutId id="2147485204" r:id="rId1"/>
    <p:sldLayoutId id="2147485205" r:id="rId2"/>
    <p:sldLayoutId id="2147485206" r:id="rId3"/>
    <p:sldLayoutId id="2147485207" r:id="rId4"/>
    <p:sldLayoutId id="2147485208" r:id="rId5"/>
    <p:sldLayoutId id="2147485209" r:id="rId6"/>
    <p:sldLayoutId id="2147485210" r:id="rId7"/>
    <p:sldLayoutId id="2147485211" r:id="rId8"/>
    <p:sldLayoutId id="2147485212" r:id="rId9"/>
    <p:sldLayoutId id="2147485213" r:id="rId10"/>
    <p:sldLayoutId id="214748521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8101904"/>
      </p:ext>
    </p:extLst>
  </p:cSld>
  <p:clrMap bg1="lt1" tx1="dk1" bg2="lt2" tx2="dk2" accent1="accent1" accent2="accent2" accent3="accent3" accent4="accent4" accent5="accent5" accent6="accent6" hlink="hlink" folHlink="folHlink"/>
  <p:sldLayoutIdLst>
    <p:sldLayoutId id="2147485216" r:id="rId1"/>
    <p:sldLayoutId id="2147485217" r:id="rId2"/>
    <p:sldLayoutId id="2147485218" r:id="rId3"/>
    <p:sldLayoutId id="2147485219" r:id="rId4"/>
    <p:sldLayoutId id="2147485220" r:id="rId5"/>
    <p:sldLayoutId id="2147485221" r:id="rId6"/>
    <p:sldLayoutId id="2147485222" r:id="rId7"/>
    <p:sldLayoutId id="2147485223" r:id="rId8"/>
    <p:sldLayoutId id="2147485224" r:id="rId9"/>
    <p:sldLayoutId id="2147485225" r:id="rId10"/>
    <p:sldLayoutId id="214748522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10130626"/>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18407108"/>
      </p:ext>
    </p:extLst>
  </p:cSld>
  <p:clrMap bg1="lt1" tx1="dk1" bg2="lt2" tx2="dk2" accent1="accent1" accent2="accent2" accent3="accent3" accent4="accent4" accent5="accent5" accent6="accent6" hlink="hlink" folHlink="folHlink"/>
  <p:sldLayoutIdLst>
    <p:sldLayoutId id="2147485228" r:id="rId1"/>
    <p:sldLayoutId id="2147485229" r:id="rId2"/>
    <p:sldLayoutId id="2147485230" r:id="rId3"/>
    <p:sldLayoutId id="2147485231" r:id="rId4"/>
    <p:sldLayoutId id="2147485232" r:id="rId5"/>
    <p:sldLayoutId id="2147485233" r:id="rId6"/>
    <p:sldLayoutId id="2147485234" r:id="rId7"/>
    <p:sldLayoutId id="2147485235" r:id="rId8"/>
    <p:sldLayoutId id="2147485236" r:id="rId9"/>
    <p:sldLayoutId id="2147485237" r:id="rId10"/>
    <p:sldLayoutId id="21474852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49458987"/>
      </p:ext>
    </p:extLst>
  </p:cSld>
  <p:clrMap bg1="lt1" tx1="dk1" bg2="lt2" tx2="dk2" accent1="accent1" accent2="accent2" accent3="accent3" accent4="accent4" accent5="accent5" accent6="accent6" hlink="hlink" folHlink="folHlink"/>
  <p:sldLayoutIdLst>
    <p:sldLayoutId id="2147485240" r:id="rId1"/>
    <p:sldLayoutId id="2147485241" r:id="rId2"/>
    <p:sldLayoutId id="2147485242" r:id="rId3"/>
    <p:sldLayoutId id="2147485243" r:id="rId4"/>
    <p:sldLayoutId id="2147485244" r:id="rId5"/>
    <p:sldLayoutId id="2147485245" r:id="rId6"/>
    <p:sldLayoutId id="2147485246" r:id="rId7"/>
    <p:sldLayoutId id="2147485247" r:id="rId8"/>
    <p:sldLayoutId id="2147485248" r:id="rId9"/>
    <p:sldLayoutId id="2147485249" r:id="rId10"/>
    <p:sldLayoutId id="214748525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19006944"/>
      </p:ext>
    </p:extLst>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1" r:id="rId10"/>
    <p:sldLayoutId id="214748526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80149173"/>
      </p:ext>
    </p:extLst>
  </p:cSld>
  <p:clrMap bg1="lt1" tx1="dk1" bg2="lt2" tx2="dk2" accent1="accent1" accent2="accent2" accent3="accent3" accent4="accent4" accent5="accent5" accent6="accent6" hlink="hlink" folHlink="folHlink"/>
  <p:sldLayoutIdLst>
    <p:sldLayoutId id="2147485264" r:id="rId1"/>
    <p:sldLayoutId id="2147485265" r:id="rId2"/>
    <p:sldLayoutId id="2147485266" r:id="rId3"/>
    <p:sldLayoutId id="2147485267" r:id="rId4"/>
    <p:sldLayoutId id="2147485268" r:id="rId5"/>
    <p:sldLayoutId id="2147485269" r:id="rId6"/>
    <p:sldLayoutId id="2147485270" r:id="rId7"/>
    <p:sldLayoutId id="2147485271" r:id="rId8"/>
    <p:sldLayoutId id="2147485272" r:id="rId9"/>
    <p:sldLayoutId id="2147485273" r:id="rId10"/>
    <p:sldLayoutId id="214748527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3801050"/>
      </p:ext>
    </p:extLst>
  </p:cSld>
  <p:clrMap bg1="lt1" tx1="dk1" bg2="lt2" tx2="dk2" accent1="accent1" accent2="accent2" accent3="accent3" accent4="accent4" accent5="accent5" accent6="accent6" hlink="hlink" folHlink="folHlink"/>
  <p:sldLayoutIdLst>
    <p:sldLayoutId id="2147485288" r:id="rId1"/>
    <p:sldLayoutId id="2147485289" r:id="rId2"/>
    <p:sldLayoutId id="2147485290" r:id="rId3"/>
    <p:sldLayoutId id="2147485291" r:id="rId4"/>
    <p:sldLayoutId id="2147485292" r:id="rId5"/>
    <p:sldLayoutId id="2147485293" r:id="rId6"/>
    <p:sldLayoutId id="2147485294" r:id="rId7"/>
    <p:sldLayoutId id="2147485295" r:id="rId8"/>
    <p:sldLayoutId id="2147485296" r:id="rId9"/>
    <p:sldLayoutId id="2147485297" r:id="rId10"/>
    <p:sldLayoutId id="2147485298"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16768479"/>
      </p:ext>
    </p:extLst>
  </p:cSld>
  <p:clrMap bg1="lt1" tx1="dk1" bg2="lt2" tx2="dk2" accent1="accent1" accent2="accent2" accent3="accent3" accent4="accent4" accent5="accent5" accent6="accent6" hlink="hlink" folHlink="folHlink"/>
  <p:sldLayoutIdLst>
    <p:sldLayoutId id="2147485336" r:id="rId1"/>
    <p:sldLayoutId id="2147485337" r:id="rId2"/>
    <p:sldLayoutId id="2147485338" r:id="rId3"/>
    <p:sldLayoutId id="2147485339" r:id="rId4"/>
    <p:sldLayoutId id="2147485340" r:id="rId5"/>
    <p:sldLayoutId id="2147485341" r:id="rId6"/>
    <p:sldLayoutId id="2147485342" r:id="rId7"/>
    <p:sldLayoutId id="2147485343" r:id="rId8"/>
    <p:sldLayoutId id="2147485344" r:id="rId9"/>
    <p:sldLayoutId id="2147485345" r:id="rId10"/>
    <p:sldLayoutId id="214748534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30896232"/>
      </p:ext>
    </p:extLst>
  </p:cSld>
  <p:clrMap bg1="lt1" tx1="dk1" bg2="lt2" tx2="dk2" accent1="accent1" accent2="accent2" accent3="accent3" accent4="accent4" accent5="accent5" accent6="accent6" hlink="hlink" folHlink="folHlink"/>
  <p:sldLayoutIdLst>
    <p:sldLayoutId id="2147485348" r:id="rId1"/>
    <p:sldLayoutId id="2147485349" r:id="rId2"/>
    <p:sldLayoutId id="2147485350" r:id="rId3"/>
    <p:sldLayoutId id="2147485351" r:id="rId4"/>
    <p:sldLayoutId id="2147485352" r:id="rId5"/>
    <p:sldLayoutId id="2147485353" r:id="rId6"/>
    <p:sldLayoutId id="2147485354" r:id="rId7"/>
    <p:sldLayoutId id="2147485355" r:id="rId8"/>
    <p:sldLayoutId id="2147485356" r:id="rId9"/>
    <p:sldLayoutId id="2147485357" r:id="rId10"/>
    <p:sldLayoutId id="214748535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56703761"/>
      </p:ext>
    </p:extLst>
  </p:cSld>
  <p:clrMap bg1="lt1" tx1="dk1" bg2="lt2" tx2="dk2" accent1="accent1" accent2="accent2" accent3="accent3" accent4="accent4" accent5="accent5" accent6="accent6" hlink="hlink" folHlink="folHlink"/>
  <p:sldLayoutIdLst>
    <p:sldLayoutId id="2147485399" r:id="rId1"/>
    <p:sldLayoutId id="2147485400" r:id="rId2"/>
    <p:sldLayoutId id="2147485401" r:id="rId3"/>
    <p:sldLayoutId id="2147485402" r:id="rId4"/>
    <p:sldLayoutId id="2147485403" r:id="rId5"/>
    <p:sldLayoutId id="2147485404" r:id="rId6"/>
    <p:sldLayoutId id="2147485405" r:id="rId7"/>
    <p:sldLayoutId id="2147485406" r:id="rId8"/>
    <p:sldLayoutId id="2147485407" r:id="rId9"/>
    <p:sldLayoutId id="2147485408" r:id="rId10"/>
    <p:sldLayoutId id="214748540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51058628"/>
      </p:ext>
    </p:extLst>
  </p:cSld>
  <p:clrMap bg1="lt1" tx1="dk1" bg2="lt2" tx2="dk2" accent1="accent1" accent2="accent2" accent3="accent3" accent4="accent4" accent5="accent5" accent6="accent6" hlink="hlink" folHlink="folHlink"/>
  <p:sldLayoutIdLst>
    <p:sldLayoutId id="2147485437" r:id="rId1"/>
    <p:sldLayoutId id="2147485438" r:id="rId2"/>
    <p:sldLayoutId id="2147485439" r:id="rId3"/>
    <p:sldLayoutId id="2147485440" r:id="rId4"/>
    <p:sldLayoutId id="2147485441" r:id="rId5"/>
    <p:sldLayoutId id="2147485442" r:id="rId6"/>
    <p:sldLayoutId id="2147485443" r:id="rId7"/>
    <p:sldLayoutId id="2147485444" r:id="rId8"/>
    <p:sldLayoutId id="2147485445" r:id="rId9"/>
    <p:sldLayoutId id="2147485446" r:id="rId10"/>
    <p:sldLayoutId id="21474854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24879343"/>
      </p:ext>
    </p:extLst>
  </p:cSld>
  <p:clrMap bg1="lt1" tx1="dk1" bg2="lt2" tx2="dk2" accent1="accent1" accent2="accent2" accent3="accent3" accent4="accent4" accent5="accent5" accent6="accent6" hlink="hlink" folHlink="folHlink"/>
  <p:sldLayoutIdLst>
    <p:sldLayoutId id="2147485461" r:id="rId1"/>
    <p:sldLayoutId id="2147485462" r:id="rId2"/>
    <p:sldLayoutId id="2147485463" r:id="rId3"/>
    <p:sldLayoutId id="2147485464" r:id="rId4"/>
    <p:sldLayoutId id="2147485465" r:id="rId5"/>
    <p:sldLayoutId id="2147485466" r:id="rId6"/>
    <p:sldLayoutId id="2147485467" r:id="rId7"/>
    <p:sldLayoutId id="2147485468" r:id="rId8"/>
    <p:sldLayoutId id="2147485469" r:id="rId9"/>
    <p:sldLayoutId id="2147485470" r:id="rId10"/>
    <p:sldLayoutId id="21474854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44650870"/>
      </p:ext>
    </p:extLst>
  </p:cSld>
  <p:clrMap bg1="lt1" tx1="dk1" bg2="lt2" tx2="dk2" accent1="accent1" accent2="accent2" accent3="accent3" accent4="accent4" accent5="accent5" accent6="accent6" hlink="hlink" folHlink="folHlink"/>
  <p:sldLayoutIdLst>
    <p:sldLayoutId id="2147485485" r:id="rId1"/>
    <p:sldLayoutId id="2147485486" r:id="rId2"/>
    <p:sldLayoutId id="2147485487" r:id="rId3"/>
    <p:sldLayoutId id="2147485488" r:id="rId4"/>
    <p:sldLayoutId id="2147485489" r:id="rId5"/>
    <p:sldLayoutId id="2147485490" r:id="rId6"/>
    <p:sldLayoutId id="2147485491" r:id="rId7"/>
    <p:sldLayoutId id="2147485492" r:id="rId8"/>
    <p:sldLayoutId id="2147485493" r:id="rId9"/>
    <p:sldLayoutId id="2147485494" r:id="rId10"/>
    <p:sldLayoutId id="214748549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868885127"/>
      </p:ext>
    </p:extLst>
  </p:cSld>
  <p:clrMap bg1="lt1" tx1="dk1" bg2="lt2" tx2="dk2" accent1="accent1" accent2="accent2" accent3="accent3" accent4="accent4" accent5="accent5" accent6="accent6" hlink="hlink" folHlink="folHlink"/>
  <p:sldLayoutIdLst>
    <p:sldLayoutId id="2147485497" r:id="rId1"/>
    <p:sldLayoutId id="2147485498" r:id="rId2"/>
    <p:sldLayoutId id="2147485499" r:id="rId3"/>
    <p:sldLayoutId id="2147485500" r:id="rId4"/>
    <p:sldLayoutId id="2147485501" r:id="rId5"/>
    <p:sldLayoutId id="2147485502" r:id="rId6"/>
    <p:sldLayoutId id="2147485503" r:id="rId7"/>
    <p:sldLayoutId id="2147485504" r:id="rId8"/>
    <p:sldLayoutId id="2147485505" r:id="rId9"/>
    <p:sldLayoutId id="2147485506" r:id="rId10"/>
    <p:sldLayoutId id="214748550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6817349"/>
      </p:ext>
    </p:extLst>
  </p:cSld>
  <p:clrMap bg1="lt1" tx1="dk1" bg2="lt2" tx2="dk2" accent1="accent1" accent2="accent2" accent3="accent3" accent4="accent4" accent5="accent5" accent6="accent6" hlink="hlink" folHlink="folHlink"/>
  <p:sldLayoutIdLst>
    <p:sldLayoutId id="2147485581" r:id="rId1"/>
    <p:sldLayoutId id="2147485582" r:id="rId2"/>
    <p:sldLayoutId id="2147485583" r:id="rId3"/>
    <p:sldLayoutId id="2147485584" r:id="rId4"/>
    <p:sldLayoutId id="2147485585" r:id="rId5"/>
    <p:sldLayoutId id="2147485586" r:id="rId6"/>
    <p:sldLayoutId id="2147485587" r:id="rId7"/>
    <p:sldLayoutId id="2147485588" r:id="rId8"/>
    <p:sldLayoutId id="2147485589" r:id="rId9"/>
    <p:sldLayoutId id="2147485590" r:id="rId10"/>
    <p:sldLayoutId id="214748559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06970170"/>
      </p:ext>
    </p:extLst>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764755"/>
      </p:ext>
    </p:extLst>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 id="2147485632" r:id="rId4"/>
    <p:sldLayoutId id="2147485633" r:id="rId5"/>
    <p:sldLayoutId id="2147485634" r:id="rId6"/>
    <p:sldLayoutId id="2147485635" r:id="rId7"/>
    <p:sldLayoutId id="2147485636" r:id="rId8"/>
    <p:sldLayoutId id="2147485637" r:id="rId9"/>
    <p:sldLayoutId id="2147485638" r:id="rId10"/>
    <p:sldLayoutId id="2147485639"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9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06095861"/>
      </p:ext>
    </p:extLst>
  </p:cSld>
  <p:clrMap bg1="lt1" tx1="dk1" bg2="lt2" tx2="dk2" accent1="accent1" accent2="accent2" accent3="accent3" accent4="accent4" accent5="accent5" accent6="accent6" hlink="hlink" folHlink="folHlink"/>
  <p:sldLayoutIdLst>
    <p:sldLayoutId id="2147485641" r:id="rId1"/>
    <p:sldLayoutId id="2147485642" r:id="rId2"/>
    <p:sldLayoutId id="2147485643" r:id="rId3"/>
    <p:sldLayoutId id="2147485644" r:id="rId4"/>
    <p:sldLayoutId id="2147485645" r:id="rId5"/>
    <p:sldLayoutId id="2147485646" r:id="rId6"/>
    <p:sldLayoutId id="2147485647" r:id="rId7"/>
    <p:sldLayoutId id="2147485648" r:id="rId8"/>
    <p:sldLayoutId id="2147485649" r:id="rId9"/>
    <p:sldLayoutId id="2147485650" r:id="rId10"/>
    <p:sldLayoutId id="214748565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nur@cmu.edu" TargetMode="External"/><Relationship Id="rId4" Type="http://schemas.openxmlformats.org/officeDocument/2006/relationships/hyperlink" Target="http://users.ece.cmu.edu/~omutlu/" TargetMode="External"/><Relationship Id="rId5" Type="http://schemas.openxmlformats.org/officeDocument/2006/relationships/image" Target="../media/image8.jpeg"/><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9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png"/><Relationship Id="rId3" Type="http://schemas.openxmlformats.org/officeDocument/2006/relationships/image" Target="../media/image4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png"/><Relationship Id="rId3" Type="http://schemas.openxmlformats.org/officeDocument/2006/relationships/image" Target="../media/image4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70.xml"/></Relationships>
</file>

<file path=ppt/slides/_rels/slide108.xml.rels><?xml version="1.0" encoding="UTF-8" standalone="yes"?>
<Relationships xmlns="http://schemas.openxmlformats.org/package/2006/relationships"><Relationship Id="rId3" Type="http://schemas.openxmlformats.org/officeDocument/2006/relationships/chart" Target="../charts/chart23.xml"/><Relationship Id="rId4" Type="http://schemas.openxmlformats.org/officeDocument/2006/relationships/chart" Target="../charts/chart24.xml"/><Relationship Id="rId5" Type="http://schemas.openxmlformats.org/officeDocument/2006/relationships/chart" Target="../charts/chart25.xml"/><Relationship Id="rId1" Type="http://schemas.openxmlformats.org/officeDocument/2006/relationships/slideLayout" Target="../slideLayouts/slideLayout481.xml"/><Relationship Id="rId2" Type="http://schemas.openxmlformats.org/officeDocument/2006/relationships/notesSlide" Target="../notesSlides/notesSlide3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26.xml"/><Relationship Id="rId3" Type="http://schemas.openxmlformats.org/officeDocument/2006/relationships/chart" Target="../charts/chart2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5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25.xml"/><Relationship Id="rId2" Type="http://schemas.openxmlformats.org/officeDocument/2006/relationships/notesSlide" Target="../notesSlides/notesSlide3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25.xml"/><Relationship Id="rId2" Type="http://schemas.openxmlformats.org/officeDocument/2006/relationships/notesSlide" Target="../notesSlides/notesSlide34.xml"/><Relationship Id="rId3" Type="http://schemas.openxmlformats.org/officeDocument/2006/relationships/image" Target="../media/image53.em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4.em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5.em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4" Type="http://schemas.openxmlformats.org/officeDocument/2006/relationships/hyperlink" Target="https://github.com/CMU-SAFARI/memsim" TargetMode="External"/><Relationship Id="rId5" Type="http://schemas.openxmlformats.org/officeDocument/2006/relationships/hyperlink" Target="https://github.com/CMU-SAFARI/NOCulator" TargetMode="External"/><Relationship Id="rId6" Type="http://schemas.openxmlformats.org/officeDocument/2006/relationships/hyperlink" Target="http://www.ece.cmu.edu/~safari/tools/memerr/index.html" TargetMode="External"/><Relationship Id="rId7" Type="http://schemas.openxmlformats.org/officeDocument/2006/relationships/hyperlink" Target="https://github.com/CMU-SAFARI/" TargetMode="External"/><Relationship Id="rId8" Type="http://schemas.openxmlformats.org/officeDocument/2006/relationships/hyperlink" Target="http://www.ece.cmu.edu/~safari/tools.html" TargetMode="External"/><Relationship Id="rId1" Type="http://schemas.openxmlformats.org/officeDocument/2006/relationships/slideLayout" Target="../slideLayouts/slideLayout13.xml"/><Relationship Id="rId2" Type="http://schemas.openxmlformats.org/officeDocument/2006/relationships/hyperlink" Target="https://github.com/CMU-SAFARI/rowhammer"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4" Type="http://schemas.openxmlformats.org/officeDocument/2006/relationships/hyperlink" Target="http://users.ece.cmu.edu/~omutlu/pub/memory-systems-research_superfri14.pdf" TargetMode="External"/><Relationship Id="rId5" Type="http://schemas.openxmlformats.org/officeDocument/2006/relationships/hyperlink" Target="http://superfri.org/superfri" TargetMode="External"/><Relationship Id="rId1" Type="http://schemas.openxmlformats.org/officeDocument/2006/relationships/slideLayout" Target="../slideLayouts/slideLayout13.xml"/><Relationship Id="rId2" Type="http://schemas.openxmlformats.org/officeDocument/2006/relationships/hyperlink" Target="http://users.ece.cmu.edu/~omutlu/projects.htm" TargetMode="External"/></Relationships>
</file>

<file path=ppt/slides/_rels/slide127.xml.rels><?xml version="1.0" encoding="UTF-8" standalone="yes"?>
<Relationships xmlns="http://schemas.openxmlformats.org/package/2006/relationships"><Relationship Id="rId11" Type="http://schemas.openxmlformats.org/officeDocument/2006/relationships/hyperlink" Target="http://www.ece.cmu.edu/~ece742/f12/doku.php?id=lectures" TargetMode="External"/><Relationship Id="rId12" Type="http://schemas.openxmlformats.org/officeDocument/2006/relationships/hyperlink" Target="https://www.youtube.com/playlist?feature=edit_ok&amp;list=PLSEZzvupP7hNjq3Tuv2hiE5VvR-WRYoW4" TargetMode="External"/><Relationship Id="rId13" Type="http://schemas.openxmlformats.org/officeDocument/2006/relationships/hyperlink" Target="http://users.ece.cmu.edu/~omutlu/acaces2013-memory.html" TargetMode="External"/><Relationship Id="rId14" Type="http://schemas.openxmlformats.org/officeDocument/2006/relationships/hyperlink" Target="https://www.youtube.com/watch?v=ZLCy3pG7Rc0" TargetMode="External"/><Relationship Id="rId1" Type="http://schemas.openxmlformats.org/officeDocument/2006/relationships/slideLayout" Target="../slideLayouts/slideLayout13.xml"/><Relationship Id="rId2" Type="http://schemas.openxmlformats.org/officeDocument/2006/relationships/hyperlink" Target="https://www.youtube.com/playlist?list=PL5PHm2jkkXmidJOd59REog9jDnPDTG6IJ" TargetMode="External"/><Relationship Id="rId3" Type="http://schemas.openxmlformats.org/officeDocument/2006/relationships/hyperlink" Target="https://www.youtube.com/watch?v=BJ87rZCGWU0&amp;list=PL5PHm2jkkXmidJOd59REog9jDnPDTG6IJ" TargetMode="External"/><Relationship Id="rId4" Type="http://schemas.openxmlformats.org/officeDocument/2006/relationships/hyperlink" Target="https://www.youtube.com/watch?v=hxzvtWEN7G4&amp;list=PL5PHm2jkkXmgFdD9x7RsjQC4a8KQjmUkQ" TargetMode="External"/><Relationship Id="rId5" Type="http://schemas.openxmlformats.org/officeDocument/2006/relationships/hyperlink" Target="https://www.youtube.com/watch?v=zLP_X4wyHbY&amp;list=PL5PHm2jkkXmi5CxxI7b3JCL1TWybTDtKq" TargetMode="External"/><Relationship Id="rId6" Type="http://schemas.openxmlformats.org/officeDocument/2006/relationships/hyperlink" Target="http://www.ece.cmu.edu/~ece447/s13/doku.php?id=schedule" TargetMode="External"/><Relationship Id="rId7" Type="http://schemas.openxmlformats.org/officeDocument/2006/relationships/hyperlink" Target="http://www.ece.cmu.edu/~ece447/s14/doku.php?id=schedule" TargetMode="External"/><Relationship Id="rId8" Type="http://schemas.openxmlformats.org/officeDocument/2006/relationships/hyperlink" Target="http://www.ece.cmu.edu/~ece447/s15/doku.php?id=schedule" TargetMode="External"/><Relationship Id="rId9" Type="http://schemas.openxmlformats.org/officeDocument/2006/relationships/hyperlink" Target="http://www.ece.cmu.edu/~ece740/f13/doku.php?id=schedule" TargetMode="External"/><Relationship Id="rId10" Type="http://schemas.openxmlformats.org/officeDocument/2006/relationships/hyperlink" Target="https://www.youtube.com/playlist?list=PL5PHm2jkkXmgDN1PLwOY_tGtUlynnyV6D"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mailto:onur@cmu.edu" TargetMode="External"/><Relationship Id="rId3" Type="http://schemas.openxmlformats.org/officeDocument/2006/relationships/hyperlink" Target="http://users.ece.cmu.edu/~omutlu/"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mailto:onur@cmu.edu" TargetMode="External"/><Relationship Id="rId4" Type="http://schemas.openxmlformats.org/officeDocument/2006/relationships/hyperlink" Target="http://users.ece.cmu.edu/~omutlu/" TargetMode="External"/><Relationship Id="rId5" Type="http://schemas.openxmlformats.org/officeDocument/2006/relationships/image" Target="../media/image8.jpeg"/><Relationship Id="rId6" Type="http://schemas.openxmlformats.org/officeDocument/2006/relationships/image" Target="../media/image1.png"/><Relationship Id="rId1" Type="http://schemas.openxmlformats.org/officeDocument/2006/relationships/slideLayout" Target="../slideLayouts/slideLayout1572.xml"/><Relationship Id="rId2" Type="http://schemas.openxmlformats.org/officeDocument/2006/relationships/notesSlide" Target="../notesSlides/notesSlide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16.xml"/><Relationship Id="rId2" Type="http://schemas.openxmlformats.org/officeDocument/2006/relationships/notesSlide" Target="../notesSlides/notesSlide2.xml"/><Relationship Id="rId3" Type="http://schemas.openxmlformats.org/officeDocument/2006/relationships/hyperlink" Target="http://users.ece.cmu.edu/~omutlu/pub/dram-row-hammer_isca14.pdf"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9.jpe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10.jpeg"/><Relationship Id="rId9" Type="http://schemas.openxmlformats.org/officeDocument/2006/relationships/image" Target="../media/image11.png"/><Relationship Id="rId10" Type="http://schemas.openxmlformats.org/officeDocument/2006/relationships/image" Target="../media/image52.png"/><Relationship Id="rId1" Type="http://schemas.openxmlformats.org/officeDocument/2006/relationships/slideLayout" Target="../slideLayouts/slideLayout1710.xml"/><Relationship Id="rId2" Type="http://schemas.openxmlformats.org/officeDocument/2006/relationships/notesSlide" Target="../notesSlides/notesSlide3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57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59.xml"/></Relationships>
</file>

<file path=ppt/slides/_rels/slide133.xml.rels><?xml version="1.0" encoding="UTF-8" standalone="yes"?>
<Relationships xmlns="http://schemas.openxmlformats.org/package/2006/relationships"><Relationship Id="rId3" Type="http://schemas.openxmlformats.org/officeDocument/2006/relationships/hyperlink" Target="http://www.flashmemorysummit.com/" TargetMode="External"/><Relationship Id="rId4" Type="http://schemas.openxmlformats.org/officeDocument/2006/relationships/hyperlink" Target="http://users.ece.cmu.edu/~omutlu/pub/flash-memory-errors_mutlu_fms14-talk.ppt" TargetMode="External"/><Relationship Id="rId1" Type="http://schemas.openxmlformats.org/officeDocument/2006/relationships/slideLayout" Target="../slideLayouts/slideLayout13.xml"/><Relationship Id="rId2" Type="http://schemas.openxmlformats.org/officeDocument/2006/relationships/hyperlink" Target="http://users.ece.cmu.edu/~omutlu/pub/flash-memory-errors_mutlu_fms14-talk.pdf"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60.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61.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62.png"/><Relationship Id="rId3"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1.wdp"/><Relationship Id="rId5" Type="http://schemas.openxmlformats.org/officeDocument/2006/relationships/hyperlink" Target="http://users.ece.cmu.edu/~omutlu/pub/dram-row-hammer_isca14.pdf" TargetMode="External"/><Relationship Id="rId1" Type="http://schemas.openxmlformats.org/officeDocument/2006/relationships/slideLayout" Target="../slideLayouts/slideLayout1627.xml"/><Relationship Id="rId2" Type="http://schemas.openxmlformats.org/officeDocument/2006/relationships/notesSlide" Target="../notesSlides/notesSlide3.xml"/></Relationships>
</file>

<file path=ppt/slides/_rels/slide140.xml.rels><?xml version="1.0" encoding="UTF-8" standalone="yes"?>
<Relationships xmlns="http://schemas.openxmlformats.org/package/2006/relationships"><Relationship Id="rId3" Type="http://schemas.openxmlformats.org/officeDocument/2006/relationships/hyperlink" Target="http://www.computer.org/web/cal" TargetMode="External"/><Relationship Id="rId4" Type="http://schemas.openxmlformats.org/officeDocument/2006/relationships/hyperlink" Target="https://github.com/CMU-SAFARI/ramulator" TargetMode="External"/><Relationship Id="rId1" Type="http://schemas.openxmlformats.org/officeDocument/2006/relationships/slideLayout" Target="../slideLayouts/slideLayout171.xml"/><Relationship Id="rId2" Type="http://schemas.openxmlformats.org/officeDocument/2006/relationships/hyperlink" Target="http://users.ece.cmu.edu/~omutlu/pub/ramulator_dram_simulator-ieee-cal15.pdf"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4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users.ece.cmu.edu/~omutlu/pub/dram-retention-time-characterization_isca13.pdf" TargetMode="External"/><Relationship Id="rId5" Type="http://schemas.openxmlformats.org/officeDocument/2006/relationships/hyperlink" Target="http://users.ece.cmu.edu/~omutlu/pub/error-mitigation-for-intermittent-dram-failures_sigmetrics14.pdf" TargetMode="External"/><Relationship Id="rId6" Type="http://schemas.openxmlformats.org/officeDocument/2006/relationships/hyperlink" Target="http://users.ece.cmu.edu/~omutlu/pub/dram-row-hammer_isca14.pdf" TargetMode="External"/><Relationship Id="rId7" Type="http://schemas.openxmlformats.org/officeDocument/2006/relationships/hyperlink" Target="http://users.ece.cmu.edu/~omutlu/pub/adaptive-latency-dram_hpca15.pdf" TargetMode="External"/><Relationship Id="rId8" Type="http://schemas.openxmlformats.org/officeDocument/2006/relationships/hyperlink" Target="http://users.ece.cmu.edu/~omutlu/pub/avatar-dram-refresh_dsn15.pdf" TargetMode="External"/><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2.wdp"/><Relationship Id="rId5" Type="http://schemas.openxmlformats.org/officeDocument/2006/relationships/image" Target="../media/image17.jpeg"/><Relationship Id="rId6" Type="http://schemas.openxmlformats.org/officeDocument/2006/relationships/hyperlink" Target="https://github.com/CMU-SAFARI/rowhammer" TargetMode="External"/><Relationship Id="rId1" Type="http://schemas.openxmlformats.org/officeDocument/2006/relationships/slideLayout" Target="../slideLayouts/slideLayout1301.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6.png"/><Relationship Id="rId5" Type="http://schemas.microsoft.com/office/2007/relationships/hdphoto" Target="../media/hdphoto1.wdp"/><Relationship Id="rId6" Type="http://schemas.openxmlformats.org/officeDocument/2006/relationships/hyperlink" Target="https://github.com/CMU-SAFARI/rowhammer" TargetMode="External"/><Relationship Id="rId1" Type="http://schemas.openxmlformats.org/officeDocument/2006/relationships/slideLayout" Target="../slideLayouts/slideLayout1301.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17.jpeg"/><Relationship Id="rId6" Type="http://schemas.openxmlformats.org/officeDocument/2006/relationships/hyperlink" Target="https://github.com/CMU-SAFARI/rowhammer" TargetMode="External"/><Relationship Id="rId1" Type="http://schemas.openxmlformats.org/officeDocument/2006/relationships/slideLayout" Target="../slideLayouts/slideLayout1301.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17.jpeg"/><Relationship Id="rId6" Type="http://schemas.openxmlformats.org/officeDocument/2006/relationships/hyperlink" Target="https://github.com/CMU-SAFARI/rowhammer" TargetMode="External"/><Relationship Id="rId1" Type="http://schemas.openxmlformats.org/officeDocument/2006/relationships/slideLayout" Target="../slideLayouts/slideLayout1301.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11.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171.xml"/><Relationship Id="rId2"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1054.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users.ece.cmu.edu/~omutlu/pub/dram-retention-time-characterization_isca13.pdf" TargetMode="External"/><Relationship Id="rId5" Type="http://schemas.openxmlformats.org/officeDocument/2006/relationships/hyperlink" Target="http://users.ece.cmu.edu/~omutlu/pub/error-mitigation-for-intermittent-dram-failures_sigmetrics14.pdf" TargetMode="External"/><Relationship Id="rId6" Type="http://schemas.openxmlformats.org/officeDocument/2006/relationships/hyperlink" Target="http://users.ece.cmu.edu/~omutlu/pub/dram-row-hammer_isca14.pdf" TargetMode="External"/><Relationship Id="rId7" Type="http://schemas.openxmlformats.org/officeDocument/2006/relationships/hyperlink" Target="http://users.ece.cmu.edu/~omutlu/pub/adaptive-latency-dram_hpca15.pdf" TargetMode="External"/><Relationship Id="rId8" Type="http://schemas.openxmlformats.org/officeDocument/2006/relationships/hyperlink" Target="http://users.ece.cmu.edu/~omutlu/pub/avatar-dram-refresh_dsn15.pdf" TargetMode="External"/><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38.xml"/><Relationship Id="rId2" Type="http://schemas.openxmlformats.org/officeDocument/2006/relationships/notesSlide" Target="../notesSlides/notesSlide10.xml"/><Relationship Id="rId3" Type="http://schemas.openxmlformats.org/officeDocument/2006/relationships/hyperlink" Target="http://users.ece.cmu.edu/~omutlu/pub/dram-row-hammer_isca14.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hyperlink" Target="http://googleprojectzero.blogspot.com/2015/03/exploiting-dram-rowhammer-bug-to-gain.html" TargetMode="External"/><Relationship Id="rId6" Type="http://schemas.openxmlformats.org/officeDocument/2006/relationships/hyperlink" Target="http://users.ece.cmu.edu/~omutlu/pub/dram-row-hammer_isca14.pdf" TargetMode="External"/><Relationship Id="rId1" Type="http://schemas.openxmlformats.org/officeDocument/2006/relationships/slideLayout" Target="../slideLayouts/slideLayout1076.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76.xml"/><Relationship Id="rId2" Type="http://schemas.openxmlformats.org/officeDocument/2006/relationships/hyperlink" Target="http://users.ece.cmu.edu/~omutlu/pub/dram-row-hammer_isca14.pdf" TargetMode="External"/><Relationship Id="rId3" Type="http://schemas.openxmlformats.org/officeDocument/2006/relationships/hyperlink" Target="http://googleprojectzero.blogspot.com/2015/03/exploiting-dram-rowhammer-bug-to-gain.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1076.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45.xml"/><Relationship Id="rId2" Type="http://schemas.openxmlformats.org/officeDocument/2006/relationships/image" Target="../media/image29.png"/><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7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12.png"/><Relationship Id="rId3"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31.jpeg"/><Relationship Id="rId1" Type="http://schemas.openxmlformats.org/officeDocument/2006/relationships/slideLayout" Target="../slideLayouts/slideLayout1093.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0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0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4" Type="http://schemas.openxmlformats.org/officeDocument/2006/relationships/hyperlink" Target="http://users.ece.cmu.edu/~omutlu/pub/pim-enabled-instructons-for-low-overhead-pim_isca15.pdf" TargetMode="External"/><Relationship Id="rId5"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2.xml"/><Relationship Id="rId2" Type="http://schemas.openxmlformats.org/officeDocument/2006/relationships/hyperlink" Target="http://users.ece.cmu.edu/~omutlu/pub/rowclone_micro13.pdf"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35.xml"/><Relationship Id="rId2" Type="http://schemas.openxmlformats.org/officeDocument/2006/relationships/notesSlide" Target="../notesSlides/notesSlide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35.xml"/><Relationship Id="rId2" Type="http://schemas.openxmlformats.org/officeDocument/2006/relationships/notesSlide" Target="../notesSlides/notesSlide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24.xml"/><Relationship Id="rId2" Type="http://schemas.openxmlformats.org/officeDocument/2006/relationships/chart" Target="../charts/char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24.xml"/><Relationship Id="rId2" Type="http://schemas.openxmlformats.org/officeDocument/2006/relationships/chart" Target="../charts/char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24.xml"/><Relationship Id="rId2" Type="http://schemas.openxmlformats.org/officeDocument/2006/relationships/chart" Target="../charts/char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0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0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9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00.xml"/><Relationship Id="rId2" Type="http://schemas.openxmlformats.org/officeDocument/2006/relationships/image" Target="../media/image32.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95.xml"/></Relationships>
</file>

<file path=ppt/slides/_rels/slide59.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4" Type="http://schemas.openxmlformats.org/officeDocument/2006/relationships/hyperlink" Target="http://users.ece.cmu.edu/~omutlu/pub/pim-enabled-instructons-for-low-overhead-pim_isca15.pdf" TargetMode="External"/><Relationship Id="rId5"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695.xml"/><Relationship Id="rId2" Type="http://schemas.openxmlformats.org/officeDocument/2006/relationships/hyperlink" Target="http://users.ece.cmu.edu/~omutlu/pub/rowclone_micro13.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6.xml"/><Relationship Id="rId3" Type="http://schemas.openxmlformats.org/officeDocument/2006/relationships/chart" Target="../charts/char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67.xml"/><Relationship Id="rId2" Type="http://schemas.openxmlformats.org/officeDocument/2006/relationships/image" Target="../media/image1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67.xml"/><Relationship Id="rId2" Type="http://schemas.openxmlformats.org/officeDocument/2006/relationships/image" Target="../media/image3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67.xml"/><Relationship Id="rId2"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67.xml"/><Relationship Id="rId2" Type="http://schemas.openxmlformats.org/officeDocument/2006/relationships/image" Target="../media/image3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79.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users.ece.cmu.edu/~omutlu/pub/dram-retention-time-characterization_isca13.pdf" TargetMode="External"/><Relationship Id="rId5" Type="http://schemas.openxmlformats.org/officeDocument/2006/relationships/hyperlink" Target="http://users.ece.cmu.edu/~omutlu/pub/error-mitigation-for-intermittent-dram-failures_sigmetrics14.pdf" TargetMode="External"/><Relationship Id="rId6" Type="http://schemas.openxmlformats.org/officeDocument/2006/relationships/hyperlink" Target="http://users.ece.cmu.edu/~omutlu/pub/dram-row-hammer_isca14.pdf" TargetMode="External"/><Relationship Id="rId7" Type="http://schemas.openxmlformats.org/officeDocument/2006/relationships/hyperlink" Target="http://users.ece.cmu.edu/~omutlu/pub/adaptive-latency-dram_hpca15.pdf" TargetMode="External"/><Relationship Id="rId8" Type="http://schemas.openxmlformats.org/officeDocument/2006/relationships/hyperlink" Target="http://users.ece.cmu.edu/~omutlu/pub/avatar-dram-refresh_dsn15.pdf" TargetMode="External"/><Relationship Id="rId1" Type="http://schemas.openxmlformats.org/officeDocument/2006/relationships/slideLayout" Target="../slideLayouts/slideLayout1649.xml"/><Relationship Id="rId2" Type="http://schemas.openxmlformats.org/officeDocument/2006/relationships/image" Target="../media/image2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79.xml"/><Relationship Id="rId2" Type="http://schemas.openxmlformats.org/officeDocument/2006/relationships/image" Target="../media/image2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79.xml"/><Relationship Id="rId2" Type="http://schemas.openxmlformats.org/officeDocument/2006/relationships/image" Target="../media/image39.png"/><Relationship Id="rId3" Type="http://schemas.openxmlformats.org/officeDocument/2006/relationships/image" Target="../media/image40.png"/></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290.xml"/><Relationship Id="rId2" Type="http://schemas.openxmlformats.org/officeDocument/2006/relationships/notesSlide" Target="../notesSlides/notesSlide1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18.xml"/><Relationship Id="rId3" Type="http://schemas.openxmlformats.org/officeDocument/2006/relationships/chart" Target="../charts/char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2.xml"/><Relationship Id="rId3" Type="http://schemas.openxmlformats.org/officeDocument/2006/relationships/chart" Target="../charts/char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4.xml"/></Relationships>
</file>

<file path=ppt/slides/_rels/slide85.xml.rels><?xml version="1.0" encoding="UTF-8" standalone="yes"?>
<Relationships xmlns="http://schemas.openxmlformats.org/package/2006/relationships"><Relationship Id="rId3" Type="http://schemas.openxmlformats.org/officeDocument/2006/relationships/chart" Target="../charts/chart11.xml"/><Relationship Id="rId4" Type="http://schemas.openxmlformats.org/officeDocument/2006/relationships/chart" Target="../charts/chart12.xml"/><Relationship Id="rId1" Type="http://schemas.openxmlformats.org/officeDocument/2006/relationships/slideLayout" Target="../slideLayouts/slideLayout1378.xml"/><Relationship Id="rId2" Type="http://schemas.openxmlformats.org/officeDocument/2006/relationships/notesSlide" Target="../notesSlides/notesSlide2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6.xml"/><Relationship Id="rId3" Type="http://schemas.openxmlformats.org/officeDocument/2006/relationships/chart" Target="../charts/char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7.xml"/></Relationships>
</file>

<file path=ppt/slides/_rels/slide88.xml.rels><?xml version="1.0" encoding="UTF-8" standalone="yes"?>
<Relationships xmlns="http://schemas.openxmlformats.org/package/2006/relationships"><Relationship Id="rId3" Type="http://schemas.openxmlformats.org/officeDocument/2006/relationships/chart" Target="../charts/chart14.xml"/><Relationship Id="rId4" Type="http://schemas.openxmlformats.org/officeDocument/2006/relationships/chart" Target="../charts/chart15.xml"/><Relationship Id="rId1" Type="http://schemas.openxmlformats.org/officeDocument/2006/relationships/slideLayout" Target="../slideLayouts/slideLayout1378.xml"/><Relationship Id="rId2" Type="http://schemas.openxmlformats.org/officeDocument/2006/relationships/notesSlide" Target="../notesSlides/notesSlide2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0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0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12.xml"/><Relationship Id="rId2" Type="http://schemas.openxmlformats.org/officeDocument/2006/relationships/image" Target="../media/image43.png"/><Relationship Id="rId3" Type="http://schemas.openxmlformats.org/officeDocument/2006/relationships/image" Target="../media/image44.png"/></Relationships>
</file>

<file path=ppt/slides/_rels/slide94.xml.rels><?xml version="1.0" encoding="UTF-8" standalone="yes"?>
<Relationships xmlns="http://schemas.openxmlformats.org/package/2006/relationships"><Relationship Id="rId3" Type="http://schemas.openxmlformats.org/officeDocument/2006/relationships/chart" Target="../charts/chart17.xml"/><Relationship Id="rId4" Type="http://schemas.openxmlformats.org/officeDocument/2006/relationships/chart" Target="../charts/chart18.xml"/><Relationship Id="rId1" Type="http://schemas.openxmlformats.org/officeDocument/2006/relationships/slideLayout" Target="../slideLayouts/slideLayout1412.xml"/><Relationship Id="rId2" Type="http://schemas.openxmlformats.org/officeDocument/2006/relationships/chart" Target="../charts/chart16.xml"/></Relationships>
</file>

<file path=ppt/slides/_rels/slide95.xml.rels><?xml version="1.0" encoding="UTF-8" standalone="yes"?>
<Relationships xmlns="http://schemas.openxmlformats.org/package/2006/relationships"><Relationship Id="rId3" Type="http://schemas.openxmlformats.org/officeDocument/2006/relationships/chart" Target="../charts/chart19.xml"/><Relationship Id="rId4" Type="http://schemas.openxmlformats.org/officeDocument/2006/relationships/chart" Target="../charts/chart20.xml"/><Relationship Id="rId5" Type="http://schemas.openxmlformats.org/officeDocument/2006/relationships/chart" Target="../charts/chart21.xml"/><Relationship Id="rId6" Type="http://schemas.openxmlformats.org/officeDocument/2006/relationships/chart" Target="../charts/chart22.xml"/><Relationship Id="rId1" Type="http://schemas.openxmlformats.org/officeDocument/2006/relationships/slideLayout" Target="../slideLayouts/slideLayout1412.xml"/><Relationship Id="rId2" Type="http://schemas.openxmlformats.org/officeDocument/2006/relationships/notesSlide" Target="../notesSlides/notesSlide2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4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59.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515616"/>
            <a:ext cx="8382000" cy="2057400"/>
          </a:xfrm>
        </p:spPr>
        <p:txBody>
          <a:bodyPr>
            <a:normAutofit/>
          </a:bodyPr>
          <a:lstStyle/>
          <a:p>
            <a:pPr algn="ctr"/>
            <a:r>
              <a:rPr lang="en-US" sz="4400" dirty="0"/>
              <a:t>Rethinking </a:t>
            </a:r>
            <a:r>
              <a:rPr lang="en-US" sz="4400" dirty="0" smtClean="0"/>
              <a:t>Memory</a:t>
            </a:r>
            <a:r>
              <a:rPr lang="en-US" sz="4400" dirty="0"/>
              <a:t> </a:t>
            </a:r>
            <a:r>
              <a:rPr lang="en-US" sz="4400" dirty="0" smtClean="0"/>
              <a:t>System </a:t>
            </a:r>
            <a:r>
              <a:rPr lang="en-US" sz="4400" dirty="0"/>
              <a:t>Design </a:t>
            </a:r>
            <a:r>
              <a:rPr lang="en-US" sz="4400" dirty="0" smtClean="0"/>
              <a:t/>
            </a:r>
            <a:br>
              <a:rPr lang="en-US" sz="4400" dirty="0" smtClean="0"/>
            </a:br>
            <a:r>
              <a:rPr lang="en-US" sz="4400" dirty="0" smtClean="0"/>
              <a:t>(for Data-Intensive Computing)</a:t>
            </a:r>
            <a:endParaRPr lang="en-US" sz="4400" dirty="0"/>
          </a:p>
        </p:txBody>
      </p:sp>
      <p:sp>
        <p:nvSpPr>
          <p:cNvPr id="3" name="Subtitle 2"/>
          <p:cNvSpPr>
            <a:spLocks noGrp="1"/>
          </p:cNvSpPr>
          <p:nvPr>
            <p:ph type="subTitle" idx="1"/>
          </p:nvPr>
        </p:nvSpPr>
        <p:spPr>
          <a:xfrm>
            <a:off x="467544" y="3645024"/>
            <a:ext cx="8208912" cy="614362"/>
          </a:xfrm>
        </p:spPr>
        <p:txBody>
          <a:bodyPr>
            <a:noAutofit/>
          </a:bodyPr>
          <a:lstStyle/>
          <a:p>
            <a:r>
              <a:rPr lang="en-US" sz="2200" dirty="0" smtClean="0"/>
              <a:t>Onur Mutlu</a:t>
            </a:r>
          </a:p>
          <a:p>
            <a:r>
              <a:rPr lang="en-US" sz="2200" dirty="0" smtClean="0">
                <a:hlinkClick r:id="rId3"/>
              </a:rPr>
              <a:t>onur@cmu.edu</a:t>
            </a:r>
            <a:endParaRPr lang="en-US" sz="2200" dirty="0" smtClean="0"/>
          </a:p>
          <a:p>
            <a:r>
              <a:rPr lang="en-US" sz="2200" dirty="0">
                <a:hlinkClick r:id="rId4"/>
              </a:rPr>
              <a:t>http://users.ece.cmu.edu/~omutlu</a:t>
            </a:r>
            <a:r>
              <a:rPr lang="en-US" sz="2200" dirty="0" smtClean="0">
                <a:hlinkClick r:id="rId4"/>
              </a:rPr>
              <a:t>/</a:t>
            </a:r>
            <a:endParaRPr lang="en-US" sz="2200" dirty="0" smtClean="0"/>
          </a:p>
          <a:p>
            <a:r>
              <a:rPr lang="en-US" sz="2200" dirty="0" smtClean="0"/>
              <a:t>October </a:t>
            </a:r>
            <a:r>
              <a:rPr lang="en-US" sz="2200" dirty="0" smtClean="0"/>
              <a:t>21, </a:t>
            </a:r>
            <a:r>
              <a:rPr lang="en-US" sz="2200" dirty="0" smtClean="0"/>
              <a:t>2015</a:t>
            </a:r>
          </a:p>
          <a:p>
            <a:r>
              <a:rPr lang="en-US" sz="2200" dirty="0" smtClean="0"/>
              <a:t>SBAC-PAD 2015 </a:t>
            </a:r>
            <a:r>
              <a:rPr lang="en-US" sz="2200" dirty="0" smtClean="0"/>
              <a:t>Keynote</a:t>
            </a:r>
          </a:p>
          <a:p>
            <a:endParaRPr lang="en-US" sz="2200" dirty="0" smtClean="0"/>
          </a:p>
          <a:p>
            <a:pPr algn="l"/>
            <a:endParaRPr lang="en-US" sz="2200" dirty="0"/>
          </a:p>
        </p:txBody>
      </p:sp>
      <p:pic>
        <p:nvPicPr>
          <p:cNvPr id="6" name="Picture 5" descr="Burgundy_CMU_JPG_Logo.jpg"/>
          <p:cNvPicPr>
            <a:picLocks noChangeAspect="1"/>
          </p:cNvPicPr>
          <p:nvPr/>
        </p:nvPicPr>
        <p:blipFill>
          <a:blip r:embed="rId5" cstate="print"/>
          <a:stretch>
            <a:fillRect/>
          </a:stretch>
        </p:blipFill>
        <p:spPr>
          <a:xfrm>
            <a:off x="2571736" y="5661248"/>
            <a:ext cx="3786214" cy="1367244"/>
          </a:xfrm>
          <a:prstGeom prst="rect">
            <a:avLst/>
          </a:prstGeom>
        </p:spPr>
      </p:pic>
      <p:pic>
        <p:nvPicPr>
          <p:cNvPr id="7" name="Picture 6" descr="safari.png"/>
          <p:cNvPicPr>
            <a:picLocks noChangeAspect="1"/>
          </p:cNvPicPr>
          <p:nvPr/>
        </p:nvPicPr>
        <p:blipFill>
          <a:blip r:embed="rId6"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683769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a:t>
            </a:r>
            <a:r>
              <a:rPr lang="en-US" dirty="0" smtClean="0">
                <a:solidFill>
                  <a:srgbClr val="7F7F7F"/>
                </a:solidFill>
                <a:latin typeface="Tahoma" charset="0"/>
                <a:ea typeface="ＭＳ Ｐゴシック" charset="0"/>
                <a:cs typeface="ＭＳ Ｐゴシック" charset="0"/>
              </a:rPr>
              <a:t>capacity, bandwidth, QoS </a:t>
            </a:r>
            <a:r>
              <a:rPr lang="en-US" dirty="0">
                <a:solidFill>
                  <a:srgbClr val="7F7F7F"/>
                </a:solidFill>
                <a:latin typeface="Tahoma" charset="0"/>
                <a:ea typeface="ＭＳ Ｐゴシック" charset="0"/>
                <a:cs typeface="ＭＳ Ｐゴシック" charset="0"/>
              </a:rPr>
              <a:t>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a:t>
            </a:r>
            <a:r>
              <a:rPr lang="en-US" dirty="0" smtClean="0">
                <a:solidFill>
                  <a:srgbClr val="FF0000"/>
                </a:solidFill>
                <a:latin typeface="Tahoma" charset="0"/>
                <a:ea typeface="ＭＳ Ｐゴシック" charset="0"/>
              </a:rPr>
              <a:t>X nm </a:t>
            </a:r>
            <a:endParaRPr lang="en-US" dirty="0">
              <a:solidFill>
                <a:srgbClr val="FF0000"/>
              </a:solidFill>
              <a:latin typeface="Tahoma" charset="0"/>
              <a:ea typeface="ＭＳ Ｐゴシック" charset="0"/>
            </a:endParaRP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a:t>
            </a:r>
            <a:r>
              <a:rPr lang="en-US" dirty="0" smtClean="0">
                <a:solidFill>
                  <a:srgbClr val="FF0000"/>
                </a:solidFill>
                <a:latin typeface="Tahoma" charset="0"/>
                <a:ea typeface="ＭＳ Ｐゴシック" charset="0"/>
              </a:rPr>
              <a:t>capacity</a:t>
            </a:r>
            <a:r>
              <a:rPr lang="en-US" dirty="0">
                <a:solidFill>
                  <a:srgbClr val="FF0000"/>
                </a:solidFill>
                <a:latin typeface="Tahoma" charset="0"/>
                <a:ea typeface="ＭＳ Ｐゴシック" charset="0"/>
              </a:rPr>
              <a:t> </a:t>
            </a:r>
            <a:r>
              <a:rPr lang="en-US" dirty="0" smtClean="0">
                <a:solidFill>
                  <a:srgbClr val="FF0000"/>
                </a:solidFill>
                <a:latin typeface="Tahoma" charset="0"/>
                <a:ea typeface="ＭＳ Ｐゴシック" charset="0"/>
              </a:rPr>
              <a:t>(density), </a:t>
            </a:r>
            <a:r>
              <a:rPr lang="en-US" dirty="0">
                <a:solidFill>
                  <a:srgbClr val="FF0000"/>
                </a:solidFill>
                <a:latin typeface="Tahoma" charset="0"/>
                <a:ea typeface="ＭＳ Ｐゴシック" charset="0"/>
              </a:rPr>
              <a:t>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10</a:t>
            </a:fld>
            <a:endParaRPr lang="en-US" sz="1600" dirty="0">
              <a:solidFill>
                <a:srgbClr val="000000"/>
              </a:solidFill>
              <a:latin typeface="Garamond" charset="0"/>
            </a:endParaRPr>
          </a:p>
        </p:txBody>
      </p:sp>
    </p:spTree>
    <p:extLst>
      <p:ext uri="{BB962C8B-B14F-4D97-AF65-F5344CB8AC3E}">
        <p14:creationId xmlns:p14="http://schemas.microsoft.com/office/powerpoint/2010/main" val="24884677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smtClean="0">
                <a:latin typeface="Garamond" charset="0"/>
                <a:ea typeface="ＭＳ Ｐゴシック" charset="0"/>
                <a:cs typeface="ＭＳ Ｐゴシック" charset="0"/>
              </a:rPr>
              <a:t>Promising Resistive </a:t>
            </a:r>
            <a:r>
              <a:rPr lang="en-US" dirty="0">
                <a:latin typeface="Garamond" charset="0"/>
                <a:ea typeface="ＭＳ Ｐゴシック" charset="0"/>
                <a:cs typeface="ＭＳ Ｐゴシック" charset="0"/>
              </a:rPr>
              <a:t>Memory Technologies</a:t>
            </a:r>
          </a:p>
        </p:txBody>
      </p:sp>
      <p:sp>
        <p:nvSpPr>
          <p:cNvPr id="40963" name="Content Placeholder 2"/>
          <p:cNvSpPr>
            <a:spLocks noGrp="1"/>
          </p:cNvSpPr>
          <p:nvPr>
            <p:ph idx="1"/>
          </p:nvPr>
        </p:nvSpPr>
        <p:spPr>
          <a:xfrm>
            <a:off x="228600" y="1054100"/>
            <a:ext cx="8610600" cy="5194300"/>
          </a:xfrm>
        </p:spPr>
        <p:txBody>
          <a:bodyPr/>
          <a:lstStyle/>
          <a:p>
            <a:r>
              <a:rPr lang="en-US" dirty="0">
                <a:latin typeface="Tahoma" charset="0"/>
                <a:ea typeface="ＭＳ Ｐゴシック" charset="0"/>
                <a:cs typeface="ＭＳ Ｐゴシック" charset="0"/>
              </a:rPr>
              <a:t>PCM</a:t>
            </a: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material phase</a:t>
            </a:r>
          </a:p>
          <a:p>
            <a:pPr lvl="1"/>
            <a:r>
              <a:rPr lang="en-US" dirty="0">
                <a:latin typeface="Tahoma" charset="0"/>
                <a:ea typeface="ＭＳ Ｐゴシック" charset="0"/>
              </a:rPr>
              <a:t>Resistance determined by phase</a:t>
            </a:r>
          </a:p>
          <a:p>
            <a:pPr lvl="1"/>
            <a:endParaRPr lang="en-US" dirty="0">
              <a:latin typeface="Tahoma" charset="0"/>
              <a:ea typeface="ＭＳ Ｐゴシック" charset="0"/>
            </a:endParaRPr>
          </a:p>
          <a:p>
            <a:r>
              <a:rPr lang="en-US" dirty="0">
                <a:latin typeface="Tahoma" charset="0"/>
                <a:ea typeface="ＭＳ Ｐゴシック" charset="0"/>
                <a:cs typeface="ＭＳ Ｐゴシック" charset="0"/>
              </a:rPr>
              <a:t>STT-MRAM</a:t>
            </a: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magnet polarity</a:t>
            </a:r>
          </a:p>
          <a:p>
            <a:pPr lvl="1"/>
            <a:r>
              <a:rPr lang="en-US" dirty="0">
                <a:latin typeface="Tahoma" charset="0"/>
                <a:ea typeface="ＭＳ Ｐゴシック" charset="0"/>
              </a:rPr>
              <a:t>Resistance determined by polarity</a:t>
            </a:r>
          </a:p>
          <a:p>
            <a:pPr lvl="1"/>
            <a:endParaRPr lang="en-US" dirty="0">
              <a:latin typeface="Tahoma" charset="0"/>
              <a:ea typeface="ＭＳ Ｐゴシック" charset="0"/>
            </a:endParaRPr>
          </a:p>
          <a:p>
            <a:r>
              <a:rPr lang="en-US" dirty="0" err="1" smtClean="0">
                <a:latin typeface="Tahoma" charset="0"/>
                <a:ea typeface="ＭＳ Ｐゴシック" charset="0"/>
                <a:cs typeface="ＭＳ Ｐゴシック" charset="0"/>
              </a:rPr>
              <a:t>Memristors</a:t>
            </a:r>
            <a:r>
              <a:rPr lang="en-US" dirty="0" smtClean="0">
                <a:latin typeface="Tahoma" charset="0"/>
                <a:ea typeface="ＭＳ Ｐゴシック" charset="0"/>
                <a:cs typeface="ＭＳ Ｐゴシック" charset="0"/>
              </a:rPr>
              <a:t>/RRAM/</a:t>
            </a:r>
            <a:r>
              <a:rPr lang="en-US" dirty="0" err="1" smtClean="0">
                <a:latin typeface="Tahoma" charset="0"/>
                <a:ea typeface="ＭＳ Ｐゴシック" charset="0"/>
                <a:cs typeface="ＭＳ Ｐゴシック" charset="0"/>
              </a:rPr>
              <a:t>ReRAM</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atomic structure</a:t>
            </a:r>
          </a:p>
          <a:p>
            <a:pPr lvl="1"/>
            <a:r>
              <a:rPr lang="en-US" dirty="0">
                <a:latin typeface="Tahoma" charset="0"/>
                <a:ea typeface="ＭＳ Ｐゴシック" charset="0"/>
              </a:rPr>
              <a:t>Resistance determined by atom distance</a:t>
            </a:r>
          </a:p>
        </p:txBody>
      </p:sp>
      <p:sp>
        <p:nvSpPr>
          <p:cNvPr id="4096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5B08210-6288-EF4C-90B9-40B9843F95A3}" type="slidenum">
              <a:rPr lang="en-US" sz="1600">
                <a:solidFill>
                  <a:srgbClr val="000000"/>
                </a:solidFill>
                <a:latin typeface="Garamond" charset="0"/>
              </a:rPr>
              <a:pPr eaLnBrk="1" hangingPunct="1"/>
              <a:t>100</a:t>
            </a:fld>
            <a:endParaRPr lang="en-US" sz="1600">
              <a:solidFill>
                <a:srgbClr val="000000"/>
              </a:solidFill>
              <a:latin typeface="Garamond" charset="0"/>
            </a:endParaRPr>
          </a:p>
        </p:txBody>
      </p:sp>
      <p:sp>
        <p:nvSpPr>
          <p:cNvPr id="5" name="Rectangle 4"/>
          <p:cNvSpPr/>
          <p:nvPr/>
        </p:nvSpPr>
        <p:spPr>
          <a:xfrm>
            <a:off x="228600" y="1066800"/>
            <a:ext cx="6096000" cy="1295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12678884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6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6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6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Phase Change Memory: Pros and Cons</a:t>
            </a:r>
          </a:p>
        </p:txBody>
      </p:sp>
      <p:sp>
        <p:nvSpPr>
          <p:cNvPr id="29699" name="Content Placeholder 2"/>
          <p:cNvSpPr>
            <a:spLocks noGrp="1"/>
          </p:cNvSpPr>
          <p:nvPr>
            <p:ph idx="1"/>
          </p:nvPr>
        </p:nvSpPr>
        <p:spPr>
          <a:xfrm>
            <a:off x="228600" y="520700"/>
            <a:ext cx="8610600" cy="5194300"/>
          </a:xfrm>
        </p:spPr>
        <p:txBody>
          <a:bodyPr/>
          <a:lstStyle/>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Pros over DRAM</a:t>
            </a:r>
          </a:p>
          <a:p>
            <a:pPr lvl="1" eaLnBrk="1" hangingPunct="1"/>
            <a:r>
              <a:rPr lang="en-US" dirty="0">
                <a:solidFill>
                  <a:srgbClr val="008000"/>
                </a:solidFill>
                <a:latin typeface="Tahoma" charset="0"/>
                <a:ea typeface="ＭＳ Ｐゴシック" charset="0"/>
              </a:rPr>
              <a:t>Better technology </a:t>
            </a:r>
            <a:r>
              <a:rPr lang="en-US" dirty="0" smtClean="0">
                <a:solidFill>
                  <a:srgbClr val="008000"/>
                </a:solidFill>
                <a:latin typeface="Tahoma" charset="0"/>
                <a:ea typeface="ＭＳ Ｐゴシック" charset="0"/>
              </a:rPr>
              <a:t>scaling (capacity and cost)</a:t>
            </a:r>
            <a:endParaRPr lang="en-US" dirty="0">
              <a:solidFill>
                <a:srgbClr val="008000"/>
              </a:solidFill>
              <a:latin typeface="Tahoma" charset="0"/>
              <a:ea typeface="ＭＳ Ｐゴシック" charset="0"/>
            </a:endParaRPr>
          </a:p>
          <a:p>
            <a:pPr lvl="1" eaLnBrk="1" hangingPunct="1"/>
            <a:r>
              <a:rPr lang="en-US" dirty="0">
                <a:solidFill>
                  <a:srgbClr val="008000"/>
                </a:solidFill>
                <a:latin typeface="Tahoma" charset="0"/>
                <a:ea typeface="ＭＳ Ｐゴシック" charset="0"/>
              </a:rPr>
              <a:t>Non volatility</a:t>
            </a:r>
          </a:p>
          <a:p>
            <a:pPr lvl="1" eaLnBrk="1" hangingPunct="1"/>
            <a:r>
              <a:rPr lang="en-US" dirty="0">
                <a:solidFill>
                  <a:srgbClr val="008000"/>
                </a:solidFill>
                <a:latin typeface="Tahoma" charset="0"/>
                <a:ea typeface="ＭＳ Ｐゴシック" charset="0"/>
              </a:rPr>
              <a:t>Low idle power (no refresh)</a:t>
            </a:r>
          </a:p>
          <a:p>
            <a:pPr lvl="1" eaLnBrk="1" hangingPunct="1"/>
            <a:endParaRPr lang="en-US" sz="11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Cons</a:t>
            </a:r>
          </a:p>
          <a:p>
            <a:pPr lvl="1" eaLnBrk="1" hangingPunct="1"/>
            <a:r>
              <a:rPr lang="en-US" dirty="0">
                <a:solidFill>
                  <a:srgbClr val="FF0000"/>
                </a:solidFill>
                <a:latin typeface="Tahoma" charset="0"/>
                <a:ea typeface="ＭＳ Ｐゴシック" charset="0"/>
              </a:rPr>
              <a:t>Higher latencies: ~4-15x DRAM (especially write)</a:t>
            </a:r>
          </a:p>
          <a:p>
            <a:pPr lvl="1" eaLnBrk="1" hangingPunct="1"/>
            <a:r>
              <a:rPr lang="en-US" dirty="0">
                <a:solidFill>
                  <a:srgbClr val="FF0000"/>
                </a:solidFill>
                <a:latin typeface="Tahoma" charset="0"/>
                <a:ea typeface="ＭＳ Ｐゴシック" charset="0"/>
              </a:rPr>
              <a:t>Higher active energy: ~2-50x DRAM (especially write)</a:t>
            </a:r>
          </a:p>
          <a:p>
            <a:pPr lvl="1" eaLnBrk="1" hangingPunct="1"/>
            <a:r>
              <a:rPr lang="en-US" dirty="0">
                <a:solidFill>
                  <a:srgbClr val="FF0000"/>
                </a:solidFill>
                <a:latin typeface="Tahoma" charset="0"/>
                <a:ea typeface="ＭＳ Ｐゴシック" charset="0"/>
              </a:rPr>
              <a:t>Lower endurance (a cell dies after ~10</a:t>
            </a:r>
            <a:r>
              <a:rPr lang="en-US" baseline="30000" dirty="0">
                <a:solidFill>
                  <a:srgbClr val="FF0000"/>
                </a:solidFill>
                <a:latin typeface="Tahoma" charset="0"/>
                <a:ea typeface="ＭＳ Ｐゴシック" charset="0"/>
              </a:rPr>
              <a:t>8</a:t>
            </a:r>
            <a:r>
              <a:rPr lang="en-US" dirty="0">
                <a:solidFill>
                  <a:srgbClr val="FF0000"/>
                </a:solidFill>
                <a:latin typeface="Tahoma" charset="0"/>
                <a:ea typeface="ＭＳ Ｐゴシック" charset="0"/>
              </a:rPr>
              <a:t> writes</a:t>
            </a:r>
            <a:r>
              <a:rPr lang="en-US" dirty="0" smtClean="0">
                <a:solidFill>
                  <a:srgbClr val="FF0000"/>
                </a:solidFill>
                <a:latin typeface="Tahoma" charset="0"/>
                <a:ea typeface="ＭＳ Ｐゴシック" charset="0"/>
              </a:rPr>
              <a:t>)</a:t>
            </a:r>
          </a:p>
          <a:p>
            <a:pPr lvl="1" eaLnBrk="1" hangingPunct="1"/>
            <a:r>
              <a:rPr lang="en-US" dirty="0" smtClean="0">
                <a:solidFill>
                  <a:srgbClr val="FF0000"/>
                </a:solidFill>
                <a:latin typeface="Tahoma" charset="0"/>
                <a:ea typeface="ＭＳ Ｐゴシック" charset="0"/>
              </a:rPr>
              <a:t>Reliability issues (resistance drift)</a:t>
            </a:r>
            <a:endParaRPr lang="en-US" dirty="0">
              <a:solidFill>
                <a:srgbClr val="FF0000"/>
              </a:solidFill>
              <a:latin typeface="Tahoma" charset="0"/>
              <a:ea typeface="ＭＳ Ｐゴシック" charset="0"/>
            </a:endParaRPr>
          </a:p>
          <a:p>
            <a:pPr lvl="1" eaLnBrk="1" hangingPunct="1"/>
            <a:endParaRPr lang="en-US" sz="20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Challenges in enabling PCM as DRAM replacement/helper:</a:t>
            </a:r>
          </a:p>
          <a:p>
            <a:pPr lvl="1" eaLnBrk="1" hangingPunct="1"/>
            <a:r>
              <a:rPr lang="en-US" dirty="0">
                <a:solidFill>
                  <a:srgbClr val="0000FF"/>
                </a:solidFill>
                <a:latin typeface="Tahoma" charset="0"/>
                <a:ea typeface="ＭＳ Ｐゴシック" charset="0"/>
              </a:rPr>
              <a:t>Mitigate PCM shortcomings</a:t>
            </a:r>
          </a:p>
          <a:p>
            <a:pPr lvl="1" eaLnBrk="1" hangingPunct="1"/>
            <a:r>
              <a:rPr lang="en-US" dirty="0">
                <a:solidFill>
                  <a:srgbClr val="0000FF"/>
                </a:solidFill>
                <a:latin typeface="Tahoma" charset="0"/>
                <a:ea typeface="ＭＳ Ｐゴシック" charset="0"/>
              </a:rPr>
              <a:t>Find the right way to place PCM in the </a:t>
            </a:r>
            <a:r>
              <a:rPr lang="en-US" dirty="0" smtClean="0">
                <a:solidFill>
                  <a:srgbClr val="0000FF"/>
                </a:solidFill>
                <a:latin typeface="Tahoma" charset="0"/>
                <a:ea typeface="ＭＳ Ｐゴシック" charset="0"/>
              </a:rPr>
              <a:t>system</a:t>
            </a:r>
            <a:endParaRPr lang="en-US" dirty="0">
              <a:solidFill>
                <a:srgbClr val="0000FF"/>
              </a:solidFill>
              <a:latin typeface="Tahoma" charset="0"/>
              <a:ea typeface="ＭＳ Ｐゴシック" charset="0"/>
            </a:endParaRPr>
          </a:p>
        </p:txBody>
      </p:sp>
      <p:sp>
        <p:nvSpPr>
          <p:cNvPr id="4813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2FE82CC-7BA9-6841-9A5F-3367483BAFFF}" type="slidenum">
              <a:rPr lang="en-US" sz="1600">
                <a:solidFill>
                  <a:srgbClr val="000000"/>
                </a:solidFill>
                <a:latin typeface="Garamond" charset="0"/>
              </a:rPr>
              <a:pPr eaLnBrk="1" hangingPunct="1"/>
              <a:t>101</a:t>
            </a:fld>
            <a:endParaRPr lang="en-US" sz="1600">
              <a:solidFill>
                <a:srgbClr val="000000"/>
              </a:solidFill>
              <a:latin typeface="Garamond" charset="0"/>
            </a:endParaRPr>
          </a:p>
        </p:txBody>
      </p:sp>
    </p:spTree>
    <p:extLst>
      <p:ext uri="{BB962C8B-B14F-4D97-AF65-F5344CB8AC3E}">
        <p14:creationId xmlns:p14="http://schemas.microsoft.com/office/powerpoint/2010/main" val="42778253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12" end="1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699">
                                            <p:txEl>
                                              <p:pRg st="13" end="1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69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152400"/>
            <a:ext cx="8915400" cy="1066800"/>
          </a:xfrm>
        </p:spPr>
        <p:txBody>
          <a:bodyPr/>
          <a:lstStyle/>
          <a:p>
            <a:pPr eaLnBrk="1" hangingPunct="1"/>
            <a:r>
              <a:rPr lang="en-US" dirty="0">
                <a:latin typeface="Garamond" charset="0"/>
                <a:ea typeface="ＭＳ Ｐゴシック" charset="0"/>
                <a:cs typeface="ＭＳ Ｐゴシック" charset="0"/>
              </a:rPr>
              <a:t>PCM-based Main Memory </a:t>
            </a:r>
            <a:r>
              <a:rPr lang="en-US" dirty="0" smtClean="0">
                <a:latin typeface="Garamond" charset="0"/>
                <a:ea typeface="ＭＳ Ｐゴシック" charset="0"/>
                <a:cs typeface="ＭＳ Ｐゴシック" charset="0"/>
              </a:rPr>
              <a:t>(I)</a:t>
            </a:r>
            <a:endParaRPr lang="en-US" dirty="0">
              <a:latin typeface="Garamond" charset="0"/>
              <a:ea typeface="ＭＳ Ｐゴシック" charset="0"/>
              <a:cs typeface="ＭＳ Ｐゴシック" charset="0"/>
            </a:endParaRPr>
          </a:p>
        </p:txBody>
      </p:sp>
      <p:sp>
        <p:nvSpPr>
          <p:cNvPr id="52227" name="Content Placeholder 2"/>
          <p:cNvSpPr>
            <a:spLocks noGrp="1"/>
          </p:cNvSpPr>
          <p:nvPr>
            <p:ph idx="1"/>
          </p:nvPr>
        </p:nvSpPr>
        <p:spPr>
          <a:xfrm>
            <a:off x="228600" y="908720"/>
            <a:ext cx="8610600" cy="5181600"/>
          </a:xfrm>
        </p:spPr>
        <p:txBody>
          <a:bodyPr/>
          <a:lstStyle/>
          <a:p>
            <a:pPr eaLnBrk="1" hangingPunct="1"/>
            <a:r>
              <a:rPr lang="en-US" dirty="0">
                <a:latin typeface="Tahoma" charset="0"/>
                <a:ea typeface="ＭＳ Ｐゴシック" charset="0"/>
                <a:cs typeface="ＭＳ Ｐゴシック" charset="0"/>
              </a:rPr>
              <a:t>How should PCM-based (main) memory be organized?</a:t>
            </a: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buFont typeface="Wingdings" charset="0"/>
              <a:buNone/>
            </a:pPr>
            <a:endParaRPr lang="en-US" dirty="0">
              <a:latin typeface="Tahoma" charset="0"/>
              <a:ea typeface="ＭＳ Ｐゴシック" charset="0"/>
              <a:cs typeface="ＭＳ Ｐゴシック" charset="0"/>
            </a:endParaRPr>
          </a:p>
          <a:p>
            <a:pPr eaLnBrk="1" hangingPunct="1"/>
            <a:endParaRPr lang="en-US" sz="1100" dirty="0" smtClean="0">
              <a:solidFill>
                <a:srgbClr val="0000FF"/>
              </a:solidFill>
              <a:latin typeface="Tahoma" charset="0"/>
              <a:ea typeface="ＭＳ Ｐゴシック" charset="0"/>
              <a:cs typeface="ＭＳ Ｐゴシック" charset="0"/>
            </a:endParaRPr>
          </a:p>
          <a:p>
            <a:pPr eaLnBrk="1" hangingPunct="1"/>
            <a:endParaRPr lang="en-US" sz="1100" dirty="0">
              <a:solidFill>
                <a:srgbClr val="0000FF"/>
              </a:solidFill>
              <a:latin typeface="Tahoma" charset="0"/>
              <a:ea typeface="ＭＳ Ｐゴシック" charset="0"/>
              <a:cs typeface="ＭＳ Ｐゴシック" charset="0"/>
            </a:endParaRPr>
          </a:p>
          <a:p>
            <a:pPr eaLnBrk="1" hangingPunct="1"/>
            <a:r>
              <a:rPr lang="en-US" dirty="0">
                <a:solidFill>
                  <a:srgbClr val="0000FF"/>
                </a:solidFill>
                <a:latin typeface="Tahoma" charset="0"/>
                <a:ea typeface="ＭＳ Ｐゴシック" charset="0"/>
                <a:cs typeface="ＭＳ Ｐゴシック" charset="0"/>
              </a:rPr>
              <a:t>Hybrid PCM+DRAM </a:t>
            </a:r>
            <a:r>
              <a:rPr lang="en-US" sz="2000" dirty="0">
                <a:solidFill>
                  <a:srgbClr val="008000"/>
                </a:solidFill>
                <a:latin typeface="Tahoma" charset="0"/>
                <a:ea typeface="ＭＳ Ｐゴシック" charset="0"/>
                <a:cs typeface="ＭＳ Ｐゴシック" charset="0"/>
              </a:rPr>
              <a:t>[</a:t>
            </a:r>
            <a:r>
              <a:rPr lang="en-US" sz="2000" dirty="0" err="1">
                <a:solidFill>
                  <a:srgbClr val="008000"/>
                </a:solidFill>
                <a:latin typeface="Tahoma" charset="0"/>
                <a:ea typeface="ＭＳ Ｐゴシック" charset="0"/>
                <a:cs typeface="ＭＳ Ｐゴシック" charset="0"/>
              </a:rPr>
              <a:t>Qureshi</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ISCA’09</a:t>
            </a:r>
            <a:r>
              <a:rPr lang="en-US" sz="2000" dirty="0">
                <a:solidFill>
                  <a:srgbClr val="008000"/>
                </a:solidFill>
                <a:latin typeface="Tahoma" charset="0"/>
                <a:ea typeface="ＭＳ Ｐゴシック" charset="0"/>
                <a:cs typeface="ＭＳ Ｐゴシック" charset="0"/>
              </a:rPr>
              <a:t>, </a:t>
            </a:r>
            <a:r>
              <a:rPr lang="en-US" sz="2000" dirty="0" err="1">
                <a:solidFill>
                  <a:srgbClr val="008000"/>
                </a:solidFill>
                <a:latin typeface="Tahoma" charset="0"/>
                <a:ea typeface="ＭＳ Ｐゴシック" charset="0"/>
                <a:cs typeface="ＭＳ Ｐゴシック" charset="0"/>
              </a:rPr>
              <a:t>Dhiman</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DAC’09]</a:t>
            </a:r>
            <a:r>
              <a:rPr lang="en-US" dirty="0" smtClean="0">
                <a:solidFill>
                  <a:srgbClr val="0000FF"/>
                </a:solidFill>
                <a:latin typeface="Tahoma" charset="0"/>
                <a:ea typeface="ＭＳ Ｐゴシック" charset="0"/>
                <a:cs typeface="ＭＳ Ｐゴシック" charset="0"/>
              </a:rPr>
              <a:t>: </a:t>
            </a:r>
          </a:p>
          <a:p>
            <a:pPr lvl="1" eaLnBrk="1" hangingPunct="1"/>
            <a:r>
              <a:rPr lang="en-US" dirty="0" smtClean="0">
                <a:latin typeface="Tahoma" charset="0"/>
                <a:ea typeface="ＭＳ Ｐゴシック" charset="0"/>
              </a:rPr>
              <a:t>How to partition/migrate data between PCM and DRAM</a:t>
            </a:r>
          </a:p>
        </p:txBody>
      </p:sp>
      <p:sp>
        <p:nvSpPr>
          <p:cNvPr id="5222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B3EF163-E7CF-734F-8A38-A2627986A4B3}" type="slidenum">
              <a:rPr lang="en-US" sz="1600">
                <a:solidFill>
                  <a:srgbClr val="000000"/>
                </a:solidFill>
                <a:latin typeface="Garamond" charset="0"/>
              </a:rPr>
              <a:pPr eaLnBrk="1" hangingPunct="1"/>
              <a:t>102</a:t>
            </a:fld>
            <a:endParaRPr lang="en-US" sz="1600">
              <a:solidFill>
                <a:srgbClr val="000000"/>
              </a:solidFill>
              <a:latin typeface="Garamond" charset="0"/>
            </a:endParaRPr>
          </a:p>
        </p:txBody>
      </p:sp>
      <p:pic>
        <p:nvPicPr>
          <p:cNvPr id="52229" name="Picture 4" descr="pcm-dram.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55880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 y="1484784"/>
            <a:ext cx="86423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Rectangle 5"/>
          <p:cNvSpPr>
            <a:spLocks noChangeArrowheads="1"/>
          </p:cNvSpPr>
          <p:nvPr/>
        </p:nvSpPr>
        <p:spPr bwMode="auto">
          <a:xfrm>
            <a:off x="3200400" y="2708920"/>
            <a:ext cx="2895600" cy="1143000"/>
          </a:xfrm>
          <a:prstGeom prst="rect">
            <a:avLst/>
          </a:prstGeom>
          <a:noFill/>
          <a:ln w="1270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Tahoma"/>
            </a:endParaRPr>
          </a:p>
        </p:txBody>
      </p:sp>
    </p:spTree>
    <p:extLst>
      <p:ext uri="{BB962C8B-B14F-4D97-AF65-F5344CB8AC3E}">
        <p14:creationId xmlns:p14="http://schemas.microsoft.com/office/powerpoint/2010/main" val="40061938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xEl>
                                              <p:pRg st="9" end="9"/>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2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3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28600" y="152400"/>
            <a:ext cx="8915400" cy="1066800"/>
          </a:xfrm>
        </p:spPr>
        <p:txBody>
          <a:bodyPr/>
          <a:lstStyle/>
          <a:p>
            <a:pPr eaLnBrk="1" hangingPunct="1"/>
            <a:r>
              <a:rPr lang="en-US" dirty="0">
                <a:latin typeface="Garamond" charset="0"/>
                <a:ea typeface="ＭＳ Ｐゴシック" charset="0"/>
                <a:cs typeface="ＭＳ Ｐゴシック" charset="0"/>
              </a:rPr>
              <a:t>PCM-based Main Memory </a:t>
            </a:r>
            <a:r>
              <a:rPr lang="en-US" dirty="0" smtClean="0">
                <a:latin typeface="Garamond" charset="0"/>
                <a:ea typeface="ＭＳ Ｐゴシック" charset="0"/>
                <a:cs typeface="ＭＳ Ｐゴシック" charset="0"/>
              </a:rPr>
              <a:t>(II)</a:t>
            </a:r>
            <a:endParaRPr lang="en-US" dirty="0">
              <a:latin typeface="Garamond" charset="0"/>
              <a:ea typeface="ＭＳ Ｐゴシック" charset="0"/>
              <a:cs typeface="ＭＳ Ｐゴシック" charset="0"/>
            </a:endParaRPr>
          </a:p>
        </p:txBody>
      </p:sp>
      <p:sp>
        <p:nvSpPr>
          <p:cNvPr id="54275" name="Content Placeholder 2"/>
          <p:cNvSpPr>
            <a:spLocks noGrp="1"/>
          </p:cNvSpPr>
          <p:nvPr>
            <p:ph idx="1"/>
          </p:nvPr>
        </p:nvSpPr>
        <p:spPr>
          <a:xfrm>
            <a:off x="228600" y="908720"/>
            <a:ext cx="8610600" cy="5181600"/>
          </a:xfrm>
        </p:spPr>
        <p:txBody>
          <a:bodyPr/>
          <a:lstStyle/>
          <a:p>
            <a:pPr eaLnBrk="1" hangingPunct="1"/>
            <a:r>
              <a:rPr lang="en-US" dirty="0">
                <a:latin typeface="Tahoma" charset="0"/>
                <a:ea typeface="ＭＳ Ｐゴシック" charset="0"/>
                <a:cs typeface="ＭＳ Ｐゴシック" charset="0"/>
              </a:rPr>
              <a:t>How should PCM-based (main) memory be organized?</a:t>
            </a: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buFont typeface="Wingdings" charset="0"/>
              <a:buNone/>
            </a:pPr>
            <a:endParaRPr lang="en-US" dirty="0">
              <a:latin typeface="Tahoma" charset="0"/>
              <a:ea typeface="ＭＳ Ｐゴシック" charset="0"/>
              <a:cs typeface="ＭＳ Ｐゴシック" charset="0"/>
            </a:endParaRPr>
          </a:p>
          <a:p>
            <a:pPr eaLnBrk="1" hangingPunct="1"/>
            <a:r>
              <a:rPr lang="en-US" dirty="0">
                <a:solidFill>
                  <a:srgbClr val="0000FF"/>
                </a:solidFill>
                <a:latin typeface="Tahoma" charset="0"/>
                <a:ea typeface="ＭＳ Ｐゴシック" charset="0"/>
                <a:cs typeface="ＭＳ Ｐゴシック" charset="0"/>
              </a:rPr>
              <a:t>Pure PCM main memory </a:t>
            </a:r>
            <a:r>
              <a:rPr lang="en-US" sz="2000" dirty="0">
                <a:solidFill>
                  <a:srgbClr val="008000"/>
                </a:solidFill>
                <a:latin typeface="Tahoma" charset="0"/>
                <a:ea typeface="ＭＳ Ｐゴシック" charset="0"/>
                <a:cs typeface="ＭＳ Ｐゴシック" charset="0"/>
              </a:rPr>
              <a:t>[Lee et al., </a:t>
            </a:r>
            <a:r>
              <a:rPr lang="en-US" sz="2000" dirty="0" smtClean="0">
                <a:solidFill>
                  <a:srgbClr val="008000"/>
                </a:solidFill>
                <a:latin typeface="Tahoma" charset="0"/>
                <a:ea typeface="ＭＳ Ｐゴシック" charset="0"/>
                <a:cs typeface="ＭＳ Ｐゴシック" charset="0"/>
              </a:rPr>
              <a:t>ISCA’09</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Top Picks’10</a:t>
            </a:r>
            <a:r>
              <a:rPr lang="en-US" sz="2000" dirty="0">
                <a:solidFill>
                  <a:srgbClr val="008000"/>
                </a:solidFill>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 </a:t>
            </a:r>
          </a:p>
          <a:p>
            <a:pPr lvl="1" eaLnBrk="1" hangingPunct="1"/>
            <a:r>
              <a:rPr lang="en-US" dirty="0">
                <a:latin typeface="Tahoma" charset="0"/>
                <a:ea typeface="ＭＳ Ｐゴシック" charset="0"/>
              </a:rPr>
              <a:t>How to redesign entire hierarchy (and cores) to overcome PCM </a:t>
            </a:r>
            <a:r>
              <a:rPr lang="en-US" dirty="0" smtClean="0">
                <a:latin typeface="Tahoma" charset="0"/>
                <a:ea typeface="ＭＳ Ｐゴシック" charset="0"/>
              </a:rPr>
              <a:t>shortcomings</a:t>
            </a:r>
            <a:endParaRPr lang="en-US" dirty="0">
              <a:latin typeface="Tahoma" charset="0"/>
              <a:ea typeface="ＭＳ Ｐゴシック" charset="0"/>
            </a:endParaRPr>
          </a:p>
        </p:txBody>
      </p:sp>
      <p:sp>
        <p:nvSpPr>
          <p:cNvPr id="5427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E9D8C9EB-AE2A-C24C-B938-98D1CB46FF5A}" type="slidenum">
              <a:rPr lang="en-US" sz="1600">
                <a:solidFill>
                  <a:srgbClr val="000000"/>
                </a:solidFill>
                <a:latin typeface="Garamond" charset="0"/>
              </a:rPr>
              <a:pPr eaLnBrk="1" hangingPunct="1"/>
              <a:t>103</a:t>
            </a:fld>
            <a:endParaRPr lang="en-US" sz="1600">
              <a:solidFill>
                <a:srgbClr val="000000"/>
              </a:solidFill>
              <a:latin typeface="Garamond" charset="0"/>
            </a:endParaRPr>
          </a:p>
        </p:txBody>
      </p:sp>
      <p:pic>
        <p:nvPicPr>
          <p:cNvPr id="54277" name="Picture 4" descr="pcm-dram.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55880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471" y="1484784"/>
            <a:ext cx="86423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Rectangle 5"/>
          <p:cNvSpPr>
            <a:spLocks noChangeArrowheads="1"/>
          </p:cNvSpPr>
          <p:nvPr/>
        </p:nvSpPr>
        <p:spPr bwMode="auto">
          <a:xfrm>
            <a:off x="6096000" y="2743200"/>
            <a:ext cx="2895600" cy="1143000"/>
          </a:xfrm>
          <a:prstGeom prst="rect">
            <a:avLst/>
          </a:prstGeom>
          <a:noFill/>
          <a:ln w="1270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Tahoma"/>
            </a:endParaRPr>
          </a:p>
        </p:txBody>
      </p:sp>
    </p:spTree>
    <p:extLst>
      <p:ext uri="{BB962C8B-B14F-4D97-AF65-F5344CB8AC3E}">
        <p14:creationId xmlns:p14="http://schemas.microsoft.com/office/powerpoint/2010/main" val="2052973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228600" y="152400"/>
            <a:ext cx="8915400" cy="1066800"/>
          </a:xfrm>
        </p:spPr>
        <p:txBody>
          <a:bodyPr/>
          <a:lstStyle/>
          <a:p>
            <a:r>
              <a:rPr lang="en-US" dirty="0" smtClean="0">
                <a:latin typeface="Garamond" charset="0"/>
                <a:ea typeface="ＭＳ Ｐゴシック" charset="0"/>
                <a:cs typeface="ＭＳ Ｐゴシック" charset="0"/>
              </a:rPr>
              <a:t>An Initial Study: Replace DRAM with PCM</a:t>
            </a:r>
            <a:endParaRPr lang="en-US" dirty="0">
              <a:latin typeface="Garamond" charset="0"/>
              <a:ea typeface="ＭＳ Ｐゴシック" charset="0"/>
              <a:cs typeface="ＭＳ Ｐゴシック" charset="0"/>
            </a:endParaRPr>
          </a:p>
        </p:txBody>
      </p:sp>
      <p:sp>
        <p:nvSpPr>
          <p:cNvPr id="45059" name="Content Placeholder 2"/>
          <p:cNvSpPr>
            <a:spLocks noGrp="1"/>
          </p:cNvSpPr>
          <p:nvPr>
            <p:ph idx="1"/>
          </p:nvPr>
        </p:nvSpPr>
        <p:spPr>
          <a:xfrm>
            <a:off x="228600" y="996950"/>
            <a:ext cx="8807896" cy="5194300"/>
          </a:xfrm>
        </p:spPr>
        <p:txBody>
          <a:bodyPr/>
          <a:lstStyle/>
          <a:p>
            <a:r>
              <a:rPr lang="en-US" dirty="0" smtClean="0">
                <a:latin typeface="Tahoma" charset="0"/>
                <a:ea typeface="ＭＳ Ｐゴシック" charset="0"/>
                <a:cs typeface="ＭＳ Ｐゴシック" charset="0"/>
              </a:rPr>
              <a:t>Lee, </a:t>
            </a:r>
            <a:r>
              <a:rPr lang="en-US" dirty="0" err="1" smtClean="0">
                <a:latin typeface="Tahoma" charset="0"/>
                <a:ea typeface="ＭＳ Ｐゴシック" charset="0"/>
                <a:cs typeface="ＭＳ Ｐゴシック" charset="0"/>
              </a:rPr>
              <a:t>Ipek</a:t>
            </a:r>
            <a:r>
              <a:rPr lang="en-US" dirty="0" smtClean="0">
                <a:latin typeface="Tahoma" charset="0"/>
                <a:ea typeface="ＭＳ Ｐゴシック" charset="0"/>
                <a:cs typeface="ＭＳ Ｐゴシック" charset="0"/>
              </a:rPr>
              <a:t>, Mutlu, Burger, </a:t>
            </a:r>
            <a:r>
              <a:rPr lang="ja-JP" altLang="en-US" dirty="0" smtClean="0">
                <a:latin typeface="Tahoma" charset="0"/>
                <a:ea typeface="ＭＳ Ｐゴシック" charset="0"/>
                <a:cs typeface="ＭＳ Ｐゴシック" charset="0"/>
              </a:rPr>
              <a:t>“</a:t>
            </a:r>
            <a:r>
              <a:rPr lang="en-US" dirty="0" smtClean="0">
                <a:solidFill>
                  <a:srgbClr val="0000FF"/>
                </a:solidFill>
                <a:latin typeface="Tahoma" charset="0"/>
                <a:ea typeface="ＭＳ Ｐゴシック" charset="0"/>
                <a:cs typeface="ＭＳ Ｐゴシック" charset="0"/>
              </a:rPr>
              <a:t>Architecting Phase Change Memory as a Scalable DRAM Alternative</a:t>
            </a:r>
            <a:r>
              <a:rPr lang="en-US" dirty="0" smtClean="0">
                <a:latin typeface="Tahoma" charset="0"/>
                <a:ea typeface="ＭＳ Ｐゴシック" charset="0"/>
                <a:cs typeface="ＭＳ Ｐゴシック" charset="0"/>
              </a:rPr>
              <a:t>,</a:t>
            </a:r>
            <a:r>
              <a:rPr lang="ja-JP" altLang="en-US" dirty="0" smtClean="0">
                <a:latin typeface="Tahoma" charset="0"/>
                <a:ea typeface="ＭＳ Ｐゴシック" charset="0"/>
                <a:cs typeface="ＭＳ Ｐゴシック" charset="0"/>
              </a:rPr>
              <a:t>”</a:t>
            </a:r>
            <a:r>
              <a:rPr lang="en-US" dirty="0" smtClean="0">
                <a:latin typeface="Tahoma" charset="0"/>
                <a:ea typeface="ＭＳ Ｐゴシック" charset="0"/>
                <a:cs typeface="ＭＳ Ｐゴシック" charset="0"/>
              </a:rPr>
              <a:t> ISCA 2009.</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cs typeface="ＭＳ Ｐゴシック" charset="0"/>
              </a:rPr>
              <a:t>Surveyed prototypes from 2003-</a:t>
            </a:r>
            <a:r>
              <a:rPr lang="en-US" dirty="0" smtClean="0">
                <a:latin typeface="Tahoma" charset="0"/>
                <a:ea typeface="ＭＳ Ｐゴシック" charset="0"/>
                <a:cs typeface="ＭＳ Ｐゴシック" charset="0"/>
              </a:rPr>
              <a:t>2008 (e.g. </a:t>
            </a:r>
            <a:r>
              <a:rPr lang="en-US" dirty="0">
                <a:latin typeface="Tahoma" charset="0"/>
                <a:ea typeface="ＭＳ Ｐゴシック" charset="0"/>
                <a:cs typeface="ＭＳ Ｐゴシック" charset="0"/>
              </a:rPr>
              <a:t>IEDM, VLSI, ISSCC)</a:t>
            </a:r>
          </a:p>
          <a:p>
            <a:pPr lvl="1"/>
            <a:r>
              <a:rPr lang="en-US" dirty="0">
                <a:latin typeface="Tahoma" charset="0"/>
                <a:ea typeface="ＭＳ Ｐゴシック" charset="0"/>
                <a:cs typeface="ＭＳ Ｐゴシック" charset="0"/>
              </a:rPr>
              <a:t>Derived </a:t>
            </a:r>
            <a:r>
              <a:rPr lang="en-US" dirty="0" smtClean="0">
                <a:latin typeface="Tahoma" charset="0"/>
                <a:ea typeface="ＭＳ Ｐゴシック" charset="0"/>
                <a:cs typeface="ＭＳ Ｐゴシック" charset="0"/>
              </a:rPr>
              <a:t>“average” PCM </a:t>
            </a:r>
            <a:r>
              <a:rPr lang="en-US" dirty="0">
                <a:latin typeface="Tahoma" charset="0"/>
                <a:ea typeface="ＭＳ Ｐゴシック" charset="0"/>
                <a:cs typeface="ＭＳ Ｐゴシック" charset="0"/>
              </a:rPr>
              <a:t>parameters for F=</a:t>
            </a:r>
            <a:r>
              <a:rPr lang="en-US" dirty="0" smtClean="0">
                <a:latin typeface="Tahoma" charset="0"/>
                <a:ea typeface="ＭＳ Ｐゴシック" charset="0"/>
                <a:cs typeface="ＭＳ Ｐゴシック" charset="0"/>
              </a:rPr>
              <a:t>90nm</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450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082A579-E316-044F-805A-ED8A38B34982}" type="slidenum">
              <a:rPr lang="en-US" sz="1600">
                <a:solidFill>
                  <a:srgbClr val="000000"/>
                </a:solidFill>
                <a:latin typeface="Garamond" charset="0"/>
              </a:rPr>
              <a:pPr eaLnBrk="1" hangingPunct="1"/>
              <a:t>104</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284984"/>
            <a:ext cx="840105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11560" y="5301208"/>
            <a:ext cx="216024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4876800" y="4199384"/>
            <a:ext cx="243840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4876800" y="5775772"/>
            <a:ext cx="243840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3414344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228600" y="152400"/>
            <a:ext cx="8915400" cy="1066800"/>
          </a:xfrm>
        </p:spPr>
        <p:txBody>
          <a:bodyPr/>
          <a:lstStyle/>
          <a:p>
            <a:r>
              <a:rPr lang="en-US" sz="3500">
                <a:solidFill>
                  <a:srgbClr val="006633"/>
                </a:solidFill>
                <a:latin typeface="Garamond" charset="0"/>
                <a:ea typeface="ＭＳ Ｐゴシック" charset="0"/>
                <a:cs typeface="ＭＳ Ｐゴシック" charset="0"/>
              </a:rPr>
              <a:t>Results: Naïve Replacement of DRAM with PCM</a:t>
            </a:r>
            <a:endParaRPr lang="en-US">
              <a:latin typeface="Garamond" charset="0"/>
              <a:ea typeface="ＭＳ Ｐゴシック" charset="0"/>
              <a:cs typeface="ＭＳ Ｐゴシック" charset="0"/>
            </a:endParaRPr>
          </a:p>
        </p:txBody>
      </p:sp>
      <p:sp>
        <p:nvSpPr>
          <p:cNvPr id="55299" name="Content Placeholder 2"/>
          <p:cNvSpPr>
            <a:spLocks noGrp="1"/>
          </p:cNvSpPr>
          <p:nvPr>
            <p:ph idx="1"/>
          </p:nvPr>
        </p:nvSpPr>
        <p:spPr>
          <a:xfrm>
            <a:off x="228600" y="996950"/>
            <a:ext cx="8915400" cy="5194300"/>
          </a:xfrm>
        </p:spPr>
        <p:txBody>
          <a:bodyPr/>
          <a:lstStyle/>
          <a:p>
            <a:r>
              <a:rPr lang="en-US" sz="2200" dirty="0">
                <a:latin typeface="Tahoma" charset="0"/>
                <a:ea typeface="ＭＳ Ｐゴシック" charset="0"/>
                <a:cs typeface="ＭＳ Ｐゴシック" charset="0"/>
              </a:rPr>
              <a:t>Replace DRAM with PCM in a 4-core, 4MB L2 system</a:t>
            </a:r>
          </a:p>
          <a:p>
            <a:r>
              <a:rPr lang="en-US" sz="2200" dirty="0">
                <a:latin typeface="Tahoma" charset="0"/>
                <a:ea typeface="ＭＳ Ｐゴシック" charset="0"/>
                <a:cs typeface="ＭＳ Ｐゴシック" charset="0"/>
              </a:rPr>
              <a:t>PCM organized the same as DRAM: row buffers, banks, peripherals</a:t>
            </a:r>
          </a:p>
          <a:p>
            <a:r>
              <a:rPr lang="en-US" sz="2200" dirty="0">
                <a:solidFill>
                  <a:srgbClr val="FF0000"/>
                </a:solidFill>
                <a:latin typeface="Tahoma" charset="0"/>
                <a:ea typeface="ＭＳ Ｐゴシック" charset="0"/>
                <a:cs typeface="ＭＳ Ｐゴシック" charset="0"/>
              </a:rPr>
              <a:t>1.6x delay, 2.2x energy, 500-hour average lifetime</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r>
              <a:rPr lang="en-US" sz="2200" dirty="0">
                <a:latin typeface="Tahoma" charset="0"/>
                <a:ea typeface="ＭＳ Ｐゴシック" charset="0"/>
                <a:cs typeface="ＭＳ Ｐゴシック" charset="0"/>
              </a:rPr>
              <a:t>Lee, </a:t>
            </a:r>
            <a:r>
              <a:rPr lang="en-US" sz="2200" dirty="0" err="1">
                <a:latin typeface="Tahoma" charset="0"/>
                <a:ea typeface="ＭＳ Ｐゴシック" charset="0"/>
                <a:cs typeface="ＭＳ Ｐゴシック" charset="0"/>
              </a:rPr>
              <a:t>Ipek</a:t>
            </a:r>
            <a:r>
              <a:rPr lang="en-US" sz="2200" dirty="0">
                <a:latin typeface="Tahoma" charset="0"/>
                <a:ea typeface="ＭＳ Ｐゴシック" charset="0"/>
                <a:cs typeface="ＭＳ Ｐゴシック" charset="0"/>
              </a:rPr>
              <a:t>, Mutlu, Burger, </a:t>
            </a:r>
            <a:r>
              <a:rPr lang="ja-JP" altLang="en-US" sz="2200" dirty="0">
                <a:latin typeface="Tahoma" charset="0"/>
                <a:ea typeface="ＭＳ Ｐゴシック" charset="0"/>
                <a:cs typeface="ＭＳ Ｐゴシック" charset="0"/>
              </a:rPr>
              <a:t>“</a:t>
            </a:r>
            <a:r>
              <a:rPr lang="en-US" sz="2200" dirty="0">
                <a:solidFill>
                  <a:srgbClr val="0000FF"/>
                </a:solidFill>
                <a:latin typeface="Tahoma" charset="0"/>
                <a:ea typeface="ＭＳ Ｐゴシック" charset="0"/>
                <a:cs typeface="ＭＳ Ｐゴシック" charset="0"/>
              </a:rPr>
              <a:t>Architecting Phase Change Memory as a Scalable DRAM Alternative</a:t>
            </a:r>
            <a:r>
              <a:rPr lang="en-US" sz="2200" dirty="0">
                <a:latin typeface="Tahoma" charset="0"/>
                <a:ea typeface="ＭＳ Ｐゴシック" charset="0"/>
                <a:cs typeface="ＭＳ Ｐゴシック" charset="0"/>
              </a:rPr>
              <a:t>,</a:t>
            </a:r>
            <a:r>
              <a:rPr lang="ja-JP" altLang="en-US" sz="2200" dirty="0">
                <a:latin typeface="Tahoma" charset="0"/>
                <a:ea typeface="ＭＳ Ｐゴシック" charset="0"/>
                <a:cs typeface="ＭＳ Ｐゴシック" charset="0"/>
              </a:rPr>
              <a:t>”</a:t>
            </a:r>
            <a:r>
              <a:rPr lang="en-US" sz="2200" dirty="0">
                <a:latin typeface="Tahoma" charset="0"/>
                <a:ea typeface="ＭＳ Ｐゴシック" charset="0"/>
                <a:cs typeface="ＭＳ Ｐゴシック" charset="0"/>
              </a:rPr>
              <a:t> ISCA 2009.</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5530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905DDA85-8629-3848-BCAD-65B9EC188183}" type="slidenum">
              <a:rPr lang="en-US" sz="1600">
                <a:solidFill>
                  <a:srgbClr val="000000"/>
                </a:solidFill>
                <a:latin typeface="Garamond" charset="0"/>
              </a:rPr>
              <a:pPr eaLnBrk="1" hangingPunct="1"/>
              <a:t>105</a:t>
            </a:fld>
            <a:endParaRPr lang="en-US" sz="1600">
              <a:solidFill>
                <a:srgbClr val="000000"/>
              </a:solidFill>
              <a:latin typeface="Garamond" charset="0"/>
            </a:endParaRPr>
          </a:p>
        </p:txBody>
      </p:sp>
      <p:pic>
        <p:nvPicPr>
          <p:cNvPr id="5530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2362200"/>
            <a:ext cx="8280400"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3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Results: Architected PCM as Main Memory </a:t>
            </a:r>
          </a:p>
        </p:txBody>
      </p:sp>
      <p:sp>
        <p:nvSpPr>
          <p:cNvPr id="3" name="Content Placeholder 2"/>
          <p:cNvSpPr>
            <a:spLocks noGrp="1"/>
          </p:cNvSpPr>
          <p:nvPr>
            <p:ph idx="1"/>
          </p:nvPr>
        </p:nvSpPr>
        <p:spPr>
          <a:xfrm>
            <a:off x="228600" y="996950"/>
            <a:ext cx="8915400" cy="5194300"/>
          </a:xfrm>
        </p:spPr>
        <p:txBody>
          <a:bodyPr/>
          <a:lstStyle/>
          <a:p>
            <a:r>
              <a:rPr lang="en-US" sz="2200" dirty="0">
                <a:solidFill>
                  <a:srgbClr val="FF0000"/>
                </a:solidFill>
                <a:latin typeface="Tahoma" charset="0"/>
                <a:ea typeface="ＭＳ Ｐゴシック" charset="0"/>
                <a:cs typeface="ＭＳ Ｐゴシック" charset="0"/>
              </a:rPr>
              <a:t>1.2x delay, 1.0x energy, 5.6-year average lifetime</a:t>
            </a:r>
          </a:p>
          <a:p>
            <a:r>
              <a:rPr lang="en-US" sz="2200" dirty="0">
                <a:latin typeface="Tahoma" charset="0"/>
                <a:ea typeface="ＭＳ Ｐゴシック" charset="0"/>
                <a:cs typeface="ＭＳ Ｐゴシック" charset="0"/>
              </a:rPr>
              <a:t>Scaling improves energy, endurance, density</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r>
              <a:rPr lang="en-US" sz="2100" dirty="0">
                <a:latin typeface="Tahoma" charset="0"/>
                <a:ea typeface="ＭＳ Ｐゴシック" charset="0"/>
                <a:cs typeface="ＭＳ Ｐゴシック" charset="0"/>
              </a:rPr>
              <a:t>Caveat 1: Worst-case lifetime is much shorter (no guarantees)</a:t>
            </a:r>
          </a:p>
          <a:p>
            <a:r>
              <a:rPr lang="en-US" sz="2100" dirty="0">
                <a:latin typeface="Tahoma" charset="0"/>
                <a:ea typeface="ＭＳ Ｐゴシック" charset="0"/>
                <a:cs typeface="ＭＳ Ｐゴシック" charset="0"/>
              </a:rPr>
              <a:t>Caveat 2: Intensive applications see large performance and energy </a:t>
            </a:r>
            <a:r>
              <a:rPr lang="en-US" sz="2100" dirty="0" smtClean="0">
                <a:latin typeface="Tahoma" charset="0"/>
                <a:ea typeface="ＭＳ Ｐゴシック" charset="0"/>
                <a:cs typeface="ＭＳ Ｐゴシック" charset="0"/>
              </a:rPr>
              <a:t>hits</a:t>
            </a:r>
          </a:p>
          <a:p>
            <a:r>
              <a:rPr lang="en-US" sz="2100" dirty="0" smtClean="0">
                <a:latin typeface="Tahoma" charset="0"/>
                <a:ea typeface="ＭＳ Ｐゴシック" charset="0"/>
                <a:cs typeface="ＭＳ Ｐゴシック" charset="0"/>
              </a:rPr>
              <a:t>Caveat 3: Optimistic PCM parameters?</a:t>
            </a:r>
            <a:endParaRPr lang="en-US" sz="2100" dirty="0">
              <a:latin typeface="Tahoma" charset="0"/>
              <a:ea typeface="ＭＳ Ｐゴシック" charset="0"/>
              <a:cs typeface="ＭＳ Ｐゴシック" charset="0"/>
            </a:endParaRPr>
          </a:p>
        </p:txBody>
      </p:sp>
      <p:sp>
        <p:nvSpPr>
          <p:cNvPr id="5734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3CCB8ED4-A500-C744-ACEF-D399903418A2}" type="slidenum">
              <a:rPr lang="en-US" sz="1600">
                <a:solidFill>
                  <a:srgbClr val="000000"/>
                </a:solidFill>
                <a:latin typeface="Garamond" charset="0"/>
              </a:rPr>
              <a:pPr eaLnBrk="1" hangingPunct="1"/>
              <a:t>106</a:t>
            </a:fld>
            <a:endParaRPr lang="en-US" sz="1600">
              <a:solidFill>
                <a:srgbClr val="000000"/>
              </a:solidFill>
              <a:latin typeface="Garamond" charset="0"/>
            </a:endParaRPr>
          </a:p>
        </p:txBody>
      </p:sp>
      <p:pic>
        <p:nvPicPr>
          <p:cNvPr id="5734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49450"/>
            <a:ext cx="833755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08801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3: Hybrid Memory </a:t>
            </a:r>
            <a:r>
              <a:rPr lang="en-US" dirty="0"/>
              <a:t>Systems</a:t>
            </a:r>
          </a:p>
        </p:txBody>
      </p:sp>
      <p:sp>
        <p:nvSpPr>
          <p:cNvPr id="3" name="Content Placeholder 2"/>
          <p:cNvSpPr>
            <a:spLocks noGrp="1"/>
          </p:cNvSpPr>
          <p:nvPr>
            <p:ph idx="1"/>
          </p:nvPr>
        </p:nvSpPr>
        <p:spPr>
          <a:xfrm>
            <a:off x="228600" y="1124744"/>
            <a:ext cx="8610600" cy="4807737"/>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endParaRPr lang="en-US" dirty="0" smtClean="0"/>
          </a:p>
          <a:p>
            <a:pPr marL="0" indent="0">
              <a:buNone/>
            </a:pPr>
            <a:endParaRPr lang="en-US" dirty="0" smtClean="0"/>
          </a:p>
          <a:p>
            <a:pPr marL="0" indent="0">
              <a:buNone/>
            </a:pPr>
            <a:r>
              <a:rPr lang="en-US" sz="1600" dirty="0" smtClean="0"/>
              <a:t>Meza</a:t>
            </a:r>
            <a:r>
              <a:rPr lang="en-US" sz="1600" dirty="0"/>
              <a:t>+</a:t>
            </a:r>
            <a:r>
              <a:rPr lang="en-US" sz="1600" dirty="0" smtClean="0"/>
              <a:t>, “</a:t>
            </a:r>
            <a:r>
              <a:rPr lang="en-US" sz="1600" dirty="0" smtClean="0">
                <a:solidFill>
                  <a:srgbClr val="0000FF"/>
                </a:solidFill>
              </a:rPr>
              <a:t>Enabling Efficient and Scalable Hybrid Memories</a:t>
            </a:r>
            <a:r>
              <a:rPr lang="en-US" sz="1600" dirty="0" smtClean="0"/>
              <a:t>,” IEEE Comp. Arch. Letters, 2012.</a:t>
            </a:r>
          </a:p>
          <a:p>
            <a:pPr marL="0" indent="0">
              <a:buNone/>
            </a:pPr>
            <a:r>
              <a:rPr lang="en-US" sz="1600" dirty="0" smtClean="0"/>
              <a:t>Yoon+, </a:t>
            </a:r>
            <a:r>
              <a:rPr lang="en-US" sz="1600" dirty="0"/>
              <a:t>“</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FFFF"/>
                </a:solidFill>
                <a:latin typeface="Tahoma"/>
              </a:rPr>
              <a:t>CPU</a:t>
            </a:r>
            <a:endParaRPr lang="en-US" sz="2400" dirty="0">
              <a:solidFill>
                <a:srgbClr val="FFFFFF"/>
              </a:solidFill>
              <a:latin typeface="Tahoma"/>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00"/>
                </a:solidFill>
                <a:latin typeface="Tahoma"/>
              </a:rPr>
              <a:t>DRAMCtrl</a:t>
            </a:r>
            <a:endParaRPr lang="en-US" dirty="0">
              <a:solidFill>
                <a:srgbClr val="000000"/>
              </a:solidFill>
              <a:latin typeface="Tahoma"/>
            </a:endParaRP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6633">
                    <a:lumMod val="75000"/>
                  </a:srgbClr>
                </a:solidFill>
                <a:latin typeface="Tahoma"/>
              </a:rPr>
              <a:t>Fast, </a:t>
            </a:r>
            <a:r>
              <a:rPr lang="en-US" b="1" dirty="0" smtClean="0">
                <a:solidFill>
                  <a:srgbClr val="006633">
                    <a:lumMod val="75000"/>
                  </a:srgbClr>
                </a:solidFill>
                <a:latin typeface="Tahoma"/>
              </a:rPr>
              <a:t>durable</a:t>
            </a:r>
          </a:p>
          <a:p>
            <a:pPr algn="ctr"/>
            <a:r>
              <a:rPr lang="en-US" dirty="0" smtClean="0">
                <a:solidFill>
                  <a:srgbClr val="8C0000"/>
                </a:solidFill>
                <a:latin typeface="Tahoma"/>
              </a:rPr>
              <a:t>Small, </a:t>
            </a:r>
          </a:p>
          <a:p>
            <a:pPr algn="ctr"/>
            <a:r>
              <a:rPr lang="en-US" dirty="0" smtClean="0">
                <a:solidFill>
                  <a:srgbClr val="8C0000"/>
                </a:solidFill>
                <a:latin typeface="Tahoma"/>
              </a:rPr>
              <a:t>leaky, volatile, </a:t>
            </a:r>
          </a:p>
          <a:p>
            <a:pPr algn="ctr"/>
            <a:r>
              <a:rPr lang="en-US" dirty="0" smtClean="0">
                <a:solidFill>
                  <a:srgbClr val="8C0000"/>
                </a:solidFill>
                <a:latin typeface="Tahoma"/>
              </a:rPr>
              <a:t>high-cost</a:t>
            </a:r>
            <a:endParaRPr lang="en-US" dirty="0">
              <a:solidFill>
                <a:srgbClr val="8C0000"/>
              </a:solidFill>
              <a:latin typeface="Tahoma"/>
            </a:endParaRP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4D26"/>
                </a:solidFill>
                <a:latin typeface="Tahoma"/>
              </a:rPr>
              <a:t>Large, non-volatile, </a:t>
            </a:r>
            <a:r>
              <a:rPr lang="en-US" dirty="0">
                <a:solidFill>
                  <a:srgbClr val="004D26"/>
                </a:solidFill>
                <a:latin typeface="Tahoma"/>
              </a:rPr>
              <a:t>low</a:t>
            </a:r>
            <a:r>
              <a:rPr lang="en-US" dirty="0" smtClean="0">
                <a:solidFill>
                  <a:srgbClr val="004D26"/>
                </a:solidFill>
                <a:latin typeface="Tahoma"/>
              </a:rPr>
              <a:t>-cost</a:t>
            </a:r>
          </a:p>
          <a:p>
            <a:pPr algn="ctr"/>
            <a:r>
              <a:rPr lang="en-US" dirty="0" smtClean="0">
                <a:solidFill>
                  <a:srgbClr val="8C0000"/>
                </a:solidFill>
                <a:latin typeface="Tahoma"/>
              </a:rPr>
              <a:t>Slow, </a:t>
            </a:r>
            <a:r>
              <a:rPr lang="en-US" b="1" dirty="0" smtClean="0">
                <a:solidFill>
                  <a:srgbClr val="8C0000"/>
                </a:solidFill>
                <a:latin typeface="Tahoma"/>
              </a:rPr>
              <a:t>wears out, </a:t>
            </a:r>
            <a:r>
              <a:rPr lang="en-US" dirty="0" smtClean="0">
                <a:solidFill>
                  <a:srgbClr val="8C0000"/>
                </a:solidFill>
                <a:latin typeface="Tahoma"/>
              </a:rPr>
              <a:t>high active energy</a:t>
            </a:r>
            <a:endParaRPr lang="en-US" dirty="0">
              <a:solidFill>
                <a:srgbClr val="8C0000"/>
              </a:solidFill>
              <a:latin typeface="Tahoma"/>
            </a:endParaRP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303030"/>
                </a:solidFill>
                <a:latin typeface="Tahoma"/>
              </a:rPr>
              <a:t>PCM Ctrl</a:t>
            </a:r>
            <a:endParaRPr lang="en-US" dirty="0">
              <a:solidFill>
                <a:srgbClr val="303030"/>
              </a:solidFill>
              <a:latin typeface="Tahoma"/>
            </a:endParaRP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smtClean="0">
                <a:solidFill>
                  <a:srgbClr val="303030"/>
                </a:solidFill>
                <a:latin typeface="Tahoma"/>
              </a:rPr>
              <a:t>DRAM</a:t>
            </a:r>
            <a:endParaRPr lang="en-US" dirty="0">
              <a:solidFill>
                <a:srgbClr val="303030"/>
              </a:solidFill>
              <a:latin typeface="Tahoma"/>
            </a:endParaRP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smtClean="0">
                <a:solidFill>
                  <a:srgbClr val="303030"/>
                </a:solidFill>
                <a:latin typeface="Tahoma"/>
              </a:rPr>
              <a:t>Phase Change Memory (or Tech. X)</a:t>
            </a:r>
            <a:endParaRPr lang="en-US" dirty="0">
              <a:solidFill>
                <a:srgbClr val="303030"/>
              </a:solidFill>
              <a:latin typeface="Tahoma"/>
            </a:endParaRP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smtClean="0">
                <a:solidFill>
                  <a:srgbClr val="000000"/>
                </a:solidFill>
                <a:latin typeface="Tahoma"/>
              </a:rPr>
              <a:t>Hardware/software manage data allocation and movement </a:t>
            </a:r>
            <a:endParaRPr lang="en-US" sz="2400" dirty="0">
              <a:solidFill>
                <a:srgbClr val="000000"/>
              </a:solidFill>
              <a:latin typeface="Tahoma"/>
            </a:endParaRPr>
          </a:p>
          <a:p>
            <a:pPr algn="ctr"/>
            <a:r>
              <a:rPr lang="en-US" sz="2400" dirty="0">
                <a:solidFill>
                  <a:srgbClr val="008000"/>
                </a:solidFill>
                <a:latin typeface="Tahoma"/>
              </a:rPr>
              <a:t>t</a:t>
            </a:r>
            <a:r>
              <a:rPr lang="en-US" sz="2400" dirty="0" smtClean="0">
                <a:solidFill>
                  <a:srgbClr val="008000"/>
                </a:solidFill>
                <a:latin typeface="Tahoma"/>
              </a:rPr>
              <a:t>o achieve the best of multiple technologies</a:t>
            </a:r>
          </a:p>
        </p:txBody>
      </p:sp>
    </p:spTree>
    <p:extLst>
      <p:ext uri="{BB962C8B-B14F-4D97-AF65-F5344CB8AC3E}">
        <p14:creationId xmlns:p14="http://schemas.microsoft.com/office/powerpoint/2010/main" val="39190324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a:graphicFrameLocks/>
          </p:cNvGraphicFramePr>
          <p:nvPr>
            <p:extLst>
              <p:ext uri="{D42A27DB-BD31-4B8C-83A1-F6EECF244321}">
                <p14:modId xmlns:p14="http://schemas.microsoft.com/office/powerpoint/2010/main" val="3397909376"/>
              </p:ext>
            </p:extLst>
          </p:nvPr>
        </p:nvGraphicFramePr>
        <p:xfrm>
          <a:off x="902082" y="1417638"/>
          <a:ext cx="7065701" cy="493871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0" y="1880315"/>
            <a:ext cx="9144000" cy="446866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fontAlgn="base">
              <a:spcBef>
                <a:spcPct val="0"/>
              </a:spcBef>
              <a:spcAft>
                <a:spcPct val="0"/>
              </a:spcAft>
            </a:pPr>
            <a:endParaRPr lang="en-US">
              <a:solidFill>
                <a:prstClr val="black"/>
              </a:solidFill>
              <a:latin typeface="Calibri"/>
            </a:endParaRPr>
          </a:p>
        </p:txBody>
      </p:sp>
      <p:graphicFrame>
        <p:nvGraphicFramePr>
          <p:cNvPr id="13" name="Chart 12"/>
          <p:cNvGraphicFramePr>
            <a:graphicFrameLocks/>
          </p:cNvGraphicFramePr>
          <p:nvPr>
            <p:extLst>
              <p:ext uri="{D42A27DB-BD31-4B8C-83A1-F6EECF244321}">
                <p14:modId xmlns:p14="http://schemas.microsoft.com/office/powerpoint/2010/main" val="3364538508"/>
              </p:ext>
            </p:extLst>
          </p:nvPr>
        </p:nvGraphicFramePr>
        <p:xfrm>
          <a:off x="902083" y="1999737"/>
          <a:ext cx="3138021" cy="43492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a:graphicFrameLocks/>
          </p:cNvGraphicFramePr>
          <p:nvPr>
            <p:extLst>
              <p:ext uri="{D42A27DB-BD31-4B8C-83A1-F6EECF244321}">
                <p14:modId xmlns:p14="http://schemas.microsoft.com/office/powerpoint/2010/main" val="4105744515"/>
              </p:ext>
            </p:extLst>
          </p:nvPr>
        </p:nvGraphicFramePr>
        <p:xfrm>
          <a:off x="4847052" y="1999738"/>
          <a:ext cx="3107242" cy="4356612"/>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457200" y="274638"/>
            <a:ext cx="8435280" cy="1143000"/>
          </a:xfrm>
        </p:spPr>
        <p:txBody>
          <a:bodyPr/>
          <a:lstStyle/>
          <a:p>
            <a:r>
              <a:rPr lang="en-US" dirty="0" smtClean="0"/>
              <a:t>Hybrid vs. All-PCM/DRAM </a:t>
            </a:r>
            <a:r>
              <a:rPr lang="en-US" sz="3000" dirty="0" smtClean="0"/>
              <a:t>[ICCD’12]</a:t>
            </a:r>
            <a:endParaRPr lang="en-US" sz="3000" dirty="0"/>
          </a:p>
        </p:txBody>
      </p:sp>
      <p:cxnSp>
        <p:nvCxnSpPr>
          <p:cNvPr id="15" name="Straight Arrow Connector 14"/>
          <p:cNvCxnSpPr/>
          <p:nvPr/>
        </p:nvCxnSpPr>
        <p:spPr>
          <a:xfrm flipV="1">
            <a:off x="2466641" y="3562350"/>
            <a:ext cx="0" cy="604839"/>
          </a:xfrm>
          <a:prstGeom prst="straightConnector1">
            <a:avLst/>
          </a:prstGeom>
          <a:ln>
            <a:solidFill>
              <a:srgbClr val="FF0000"/>
            </a:solidFill>
            <a:headEnd type="none"/>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a:off x="2906923" y="2512219"/>
            <a:ext cx="0" cy="1050131"/>
          </a:xfrm>
          <a:prstGeom prst="straightConnector1">
            <a:avLst/>
          </a:prstGeom>
          <a:ln>
            <a:solidFill>
              <a:srgbClr val="FF0000"/>
            </a:solidFill>
            <a:headEnd type="none"/>
            <a:tailEnd type="arrow"/>
          </a:ln>
        </p:spPr>
        <p:style>
          <a:lnRef idx="2">
            <a:schemeClr val="accent2"/>
          </a:lnRef>
          <a:fillRef idx="0">
            <a:schemeClr val="accent2"/>
          </a:fillRef>
          <a:effectRef idx="1">
            <a:schemeClr val="accent2"/>
          </a:effectRef>
          <a:fontRef idx="minor">
            <a:schemeClr val="tx1"/>
          </a:fontRef>
        </p:style>
      </p:cxnSp>
      <p:sp>
        <p:nvSpPr>
          <p:cNvPr id="9" name="TextBox 8"/>
          <p:cNvSpPr txBox="1"/>
          <p:nvPr/>
        </p:nvSpPr>
        <p:spPr>
          <a:xfrm>
            <a:off x="1307244" y="4745954"/>
            <a:ext cx="6632544" cy="830997"/>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fontAlgn="base">
              <a:spcBef>
                <a:spcPct val="0"/>
              </a:spcBef>
              <a:spcAft>
                <a:spcPct val="0"/>
              </a:spcAft>
            </a:pPr>
            <a:r>
              <a:rPr lang="en-US" sz="2400" b="1" dirty="0" smtClean="0">
                <a:solidFill>
                  <a:srgbClr val="0000FF"/>
                </a:solidFill>
                <a:latin typeface="Calibri"/>
              </a:rPr>
              <a:t>31% better performance than all PCM, </a:t>
            </a:r>
          </a:p>
          <a:p>
            <a:pPr algn="ctr" defTabSz="457200" fontAlgn="base">
              <a:spcBef>
                <a:spcPct val="0"/>
              </a:spcBef>
              <a:spcAft>
                <a:spcPct val="0"/>
              </a:spcAft>
            </a:pPr>
            <a:r>
              <a:rPr lang="en-US" sz="2400" b="1" dirty="0" smtClean="0">
                <a:solidFill>
                  <a:srgbClr val="0000FF"/>
                </a:solidFill>
                <a:latin typeface="Calibri"/>
              </a:rPr>
              <a:t>within 29% of all DRAM performance</a:t>
            </a:r>
            <a:endParaRPr lang="en-US" sz="2400" b="1" dirty="0">
              <a:solidFill>
                <a:srgbClr val="0000FF"/>
              </a:solidFill>
              <a:latin typeface="Calibri"/>
            </a:endParaRPr>
          </a:p>
        </p:txBody>
      </p:sp>
      <p:sp>
        <p:nvSpPr>
          <p:cNvPr id="11" name="TextBox 10"/>
          <p:cNvSpPr txBox="1"/>
          <p:nvPr/>
        </p:nvSpPr>
        <p:spPr>
          <a:xfrm>
            <a:off x="1868805" y="3680103"/>
            <a:ext cx="597836" cy="369332"/>
          </a:xfrm>
          <a:prstGeom prst="rect">
            <a:avLst/>
          </a:prstGeom>
          <a:noFill/>
        </p:spPr>
        <p:txBody>
          <a:bodyPr wrap="square" rtlCol="0">
            <a:spAutoFit/>
          </a:bodyPr>
          <a:lstStyle/>
          <a:p>
            <a:pPr algn="r" defTabSz="457200" fontAlgn="base">
              <a:spcBef>
                <a:spcPct val="0"/>
              </a:spcBef>
              <a:spcAft>
                <a:spcPct val="0"/>
              </a:spcAft>
            </a:pPr>
            <a:r>
              <a:rPr lang="en-US" dirty="0" smtClean="0">
                <a:solidFill>
                  <a:srgbClr val="0000FF"/>
                </a:solidFill>
                <a:latin typeface="Calibri" charset="0"/>
                <a:ea typeface="ＭＳ Ｐゴシック" charset="0"/>
                <a:cs typeface="ＭＳ Ｐゴシック" charset="0"/>
              </a:rPr>
              <a:t>31%</a:t>
            </a:r>
            <a:endParaRPr lang="en-US" dirty="0">
              <a:solidFill>
                <a:srgbClr val="0000FF"/>
              </a:solidFill>
              <a:latin typeface="Calibri" charset="0"/>
              <a:ea typeface="ＭＳ Ｐゴシック" charset="0"/>
              <a:cs typeface="ＭＳ Ｐゴシック" charset="0"/>
            </a:endParaRPr>
          </a:p>
        </p:txBody>
      </p:sp>
      <p:sp>
        <p:nvSpPr>
          <p:cNvPr id="12" name="TextBox 11"/>
          <p:cNvSpPr txBox="1"/>
          <p:nvPr/>
        </p:nvSpPr>
        <p:spPr>
          <a:xfrm>
            <a:off x="2309087" y="2852618"/>
            <a:ext cx="597836" cy="369332"/>
          </a:xfrm>
          <a:prstGeom prst="rect">
            <a:avLst/>
          </a:prstGeom>
          <a:noFill/>
        </p:spPr>
        <p:txBody>
          <a:bodyPr wrap="square" rtlCol="0">
            <a:spAutoFit/>
          </a:bodyPr>
          <a:lstStyle/>
          <a:p>
            <a:pPr algn="r" defTabSz="457200" fontAlgn="base">
              <a:spcBef>
                <a:spcPct val="0"/>
              </a:spcBef>
              <a:spcAft>
                <a:spcPct val="0"/>
              </a:spcAft>
            </a:pPr>
            <a:r>
              <a:rPr lang="en-US" dirty="0" smtClean="0">
                <a:solidFill>
                  <a:srgbClr val="0000FF"/>
                </a:solidFill>
                <a:latin typeface="Calibri" charset="0"/>
                <a:ea typeface="ＭＳ Ｐゴシック" charset="0"/>
                <a:cs typeface="ＭＳ Ｐゴシック" charset="0"/>
              </a:rPr>
              <a:t>29%</a:t>
            </a:r>
            <a:endParaRPr lang="en-US" dirty="0">
              <a:solidFill>
                <a:srgbClr val="0000FF"/>
              </a:solidFill>
              <a:latin typeface="Calibri" charset="0"/>
              <a:ea typeface="ＭＳ Ｐゴシック" charset="0"/>
              <a:cs typeface="ＭＳ Ｐゴシック" charset="0"/>
            </a:endParaRPr>
          </a:p>
        </p:txBody>
      </p:sp>
      <p:sp>
        <p:nvSpPr>
          <p:cNvPr id="5" name="Rectangle 4"/>
          <p:cNvSpPr/>
          <p:nvPr/>
        </p:nvSpPr>
        <p:spPr>
          <a:xfrm>
            <a:off x="-36512" y="6474822"/>
            <a:ext cx="9060448" cy="338554"/>
          </a:xfrm>
          <a:prstGeom prst="rect">
            <a:avLst/>
          </a:prstGeom>
        </p:spPr>
        <p:txBody>
          <a:bodyPr wrap="square">
            <a:spAutoFit/>
          </a:bodyPr>
          <a:lstStyle/>
          <a:p>
            <a:r>
              <a:rPr lang="en-US" sz="1600" dirty="0" smtClean="0"/>
              <a:t>Yoon+, </a:t>
            </a:r>
            <a:r>
              <a:rPr lang="en-US" sz="1600" dirty="0"/>
              <a:t>“</a:t>
            </a:r>
            <a:r>
              <a:rPr lang="en-US" sz="1600" dirty="0">
                <a:solidFill>
                  <a:srgbClr val="0000FF"/>
                </a:solidFill>
              </a:rPr>
              <a:t>Row Buffer Locality-Aware Data Placement in Hybrid Memories</a:t>
            </a:r>
            <a:r>
              <a:rPr lang="en-US" sz="1600" dirty="0"/>
              <a:t>,” ICCD 2012 Best Paper Award.</a:t>
            </a:r>
          </a:p>
        </p:txBody>
      </p:sp>
    </p:spTree>
    <p:extLst>
      <p:ext uri="{BB962C8B-B14F-4D97-AF65-F5344CB8AC3E}">
        <p14:creationId xmlns:p14="http://schemas.microsoft.com/office/powerpoint/2010/main" val="2662596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STT-MRAM as Main Memory</a:t>
            </a:r>
            <a:endParaRPr lang="en-US" dirty="0"/>
          </a:p>
        </p:txBody>
      </p:sp>
      <p:sp>
        <p:nvSpPr>
          <p:cNvPr id="3" name="Content Placeholder 2"/>
          <p:cNvSpPr>
            <a:spLocks noGrp="1"/>
          </p:cNvSpPr>
          <p:nvPr>
            <p:ph idx="1"/>
          </p:nvPr>
        </p:nvSpPr>
        <p:spPr>
          <a:xfrm>
            <a:off x="107505" y="1066800"/>
            <a:ext cx="5904656" cy="5386536"/>
          </a:xfrm>
        </p:spPr>
        <p:txBody>
          <a:bodyPr>
            <a:normAutofit fontScale="92500"/>
          </a:bodyPr>
          <a:lstStyle/>
          <a:p>
            <a:r>
              <a:rPr lang="en-US" dirty="0" smtClean="0"/>
              <a:t>Magnetic Tunnel Junction (MTJ) device</a:t>
            </a:r>
          </a:p>
          <a:p>
            <a:pPr lvl="1"/>
            <a:r>
              <a:rPr lang="en-US" dirty="0" smtClean="0"/>
              <a:t>Reference layer: Fixed magnetic orientation</a:t>
            </a:r>
          </a:p>
          <a:p>
            <a:pPr lvl="1"/>
            <a:r>
              <a:rPr lang="en-US" dirty="0" smtClean="0"/>
              <a:t>Free layer: Parallel or anti-parallel</a:t>
            </a:r>
          </a:p>
          <a:p>
            <a:endParaRPr lang="en-US" sz="1700" dirty="0" smtClean="0"/>
          </a:p>
          <a:p>
            <a:r>
              <a:rPr lang="en-US" dirty="0" smtClean="0">
                <a:solidFill>
                  <a:srgbClr val="0000FF"/>
                </a:solidFill>
              </a:rPr>
              <a:t>Magnetic orientation of the free layer determines logical state of device</a:t>
            </a:r>
          </a:p>
          <a:p>
            <a:pPr lvl="1"/>
            <a:r>
              <a:rPr lang="en-US" dirty="0" smtClean="0"/>
              <a:t>High vs. low resistance</a:t>
            </a:r>
          </a:p>
          <a:p>
            <a:endParaRPr lang="en-US" sz="1700" dirty="0" smtClean="0"/>
          </a:p>
          <a:p>
            <a:r>
              <a:rPr lang="en-US" dirty="0" smtClean="0"/>
              <a:t>Write: Push large current through MTJ to change orientation of free layer</a:t>
            </a:r>
          </a:p>
          <a:p>
            <a:r>
              <a:rPr lang="en-US" dirty="0" smtClean="0"/>
              <a:t>Read: Sense current flow</a:t>
            </a:r>
          </a:p>
          <a:p>
            <a:endParaRPr lang="en-US" sz="1700" dirty="0" smtClean="0"/>
          </a:p>
          <a:p>
            <a:endParaRPr lang="en-US" sz="1700" dirty="0" smtClean="0"/>
          </a:p>
          <a:p>
            <a:r>
              <a:rPr lang="en-US" sz="1900" dirty="0" err="1" smtClean="0"/>
              <a:t>Kultursay</a:t>
            </a:r>
            <a:r>
              <a:rPr lang="en-US" sz="1900" dirty="0" smtClean="0"/>
              <a:t> et al., “</a:t>
            </a:r>
            <a:r>
              <a:rPr lang="en-US" sz="1900" dirty="0" smtClean="0">
                <a:solidFill>
                  <a:srgbClr val="0000FF"/>
                </a:solidFill>
              </a:rPr>
              <a:t>Evaluating STT-RAM as an Energy-Efficient Main Memory Alternative</a:t>
            </a:r>
            <a:r>
              <a:rPr lang="en-US" sz="1900" dirty="0" smtClean="0"/>
              <a:t>,” ISPASS 2013.</a:t>
            </a:r>
            <a:endParaRPr lang="en-US" sz="1900" dirty="0"/>
          </a:p>
        </p:txBody>
      </p:sp>
      <p:grpSp>
        <p:nvGrpSpPr>
          <p:cNvPr id="17" name="Group 16"/>
          <p:cNvGrpSpPr/>
          <p:nvPr/>
        </p:nvGrpSpPr>
        <p:grpSpPr>
          <a:xfrm>
            <a:off x="6519594" y="1264605"/>
            <a:ext cx="1841633" cy="2519065"/>
            <a:chOff x="7391400" y="3272135"/>
            <a:chExt cx="2679833" cy="3361730"/>
          </a:xfrm>
        </p:grpSpPr>
        <p:sp>
          <p:nvSpPr>
            <p:cNvPr id="4" name="Rectangle 3"/>
            <p:cNvSpPr/>
            <p:nvPr/>
          </p:nvSpPr>
          <p:spPr>
            <a:xfrm>
              <a:off x="7391400" y="3733800"/>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Reference Layer</a:t>
              </a:r>
              <a:endParaRPr lang="en-US" sz="1400">
                <a:solidFill>
                  <a:srgbClr val="FFFFFF"/>
                </a:solidFill>
                <a:latin typeface="Tahoma"/>
              </a:endParaRPr>
            </a:p>
          </p:txBody>
        </p:sp>
        <p:sp>
          <p:nvSpPr>
            <p:cNvPr id="5" name="Rectangle 4"/>
            <p:cNvSpPr/>
            <p:nvPr/>
          </p:nvSpPr>
          <p:spPr>
            <a:xfrm>
              <a:off x="7391400" y="4495800"/>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Free Layer</a:t>
              </a:r>
              <a:endParaRPr lang="en-US" sz="1400">
                <a:solidFill>
                  <a:srgbClr val="FFFFFF"/>
                </a:solidFill>
                <a:latin typeface="Tahoma"/>
              </a:endParaRPr>
            </a:p>
          </p:txBody>
        </p:sp>
        <p:sp>
          <p:nvSpPr>
            <p:cNvPr id="6" name="Rectangle 5"/>
            <p:cNvSpPr/>
            <p:nvPr/>
          </p:nvSpPr>
          <p:spPr>
            <a:xfrm>
              <a:off x="7391400" y="4114800"/>
              <a:ext cx="26670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smtClean="0">
                  <a:solidFill>
                    <a:srgbClr val="000000"/>
                  </a:solidFill>
                  <a:latin typeface="Tahoma"/>
                </a:rPr>
                <a:t>Barrier</a:t>
              </a:r>
              <a:endParaRPr lang="en-US" sz="1400">
                <a:solidFill>
                  <a:srgbClr val="000000"/>
                </a:solidFill>
                <a:latin typeface="Tahoma"/>
              </a:endParaRPr>
            </a:p>
          </p:txBody>
        </p:sp>
        <p:sp>
          <p:nvSpPr>
            <p:cNvPr id="7" name="Right Arrow 6"/>
            <p:cNvSpPr/>
            <p:nvPr/>
          </p:nvSpPr>
          <p:spPr>
            <a:xfrm>
              <a:off x="9369552" y="3771900"/>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8" name="Right Arrow 7"/>
            <p:cNvSpPr/>
            <p:nvPr/>
          </p:nvSpPr>
          <p:spPr>
            <a:xfrm>
              <a:off x="9372600" y="4533900"/>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9" name="Rectangle 8"/>
            <p:cNvSpPr/>
            <p:nvPr/>
          </p:nvSpPr>
          <p:spPr>
            <a:xfrm>
              <a:off x="7404233" y="5490865"/>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Reference Layer</a:t>
              </a:r>
              <a:endParaRPr lang="en-US" sz="1400">
                <a:solidFill>
                  <a:srgbClr val="FFFFFF"/>
                </a:solidFill>
                <a:latin typeface="Tahoma"/>
              </a:endParaRPr>
            </a:p>
          </p:txBody>
        </p:sp>
        <p:sp>
          <p:nvSpPr>
            <p:cNvPr id="10" name="Rectangle 9"/>
            <p:cNvSpPr/>
            <p:nvPr/>
          </p:nvSpPr>
          <p:spPr>
            <a:xfrm>
              <a:off x="7404233" y="6252865"/>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Free Layer</a:t>
              </a:r>
              <a:endParaRPr lang="en-US" sz="1400">
                <a:solidFill>
                  <a:srgbClr val="FFFFFF"/>
                </a:solidFill>
                <a:latin typeface="Tahoma"/>
              </a:endParaRPr>
            </a:p>
          </p:txBody>
        </p:sp>
        <p:sp>
          <p:nvSpPr>
            <p:cNvPr id="11" name="Rectangle 10"/>
            <p:cNvSpPr/>
            <p:nvPr/>
          </p:nvSpPr>
          <p:spPr>
            <a:xfrm>
              <a:off x="7404233" y="5871865"/>
              <a:ext cx="26670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smtClean="0">
                  <a:solidFill>
                    <a:srgbClr val="000000"/>
                  </a:solidFill>
                  <a:latin typeface="Tahoma"/>
                </a:rPr>
                <a:t>Barrier</a:t>
              </a:r>
              <a:endParaRPr lang="en-US" sz="1400">
                <a:solidFill>
                  <a:srgbClr val="000000"/>
                </a:solidFill>
                <a:latin typeface="Tahoma"/>
              </a:endParaRPr>
            </a:p>
          </p:txBody>
        </p:sp>
        <p:sp>
          <p:nvSpPr>
            <p:cNvPr id="12" name="Right Arrow 11"/>
            <p:cNvSpPr/>
            <p:nvPr/>
          </p:nvSpPr>
          <p:spPr>
            <a:xfrm>
              <a:off x="9372600" y="5528965"/>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13" name="Right Arrow 12"/>
            <p:cNvSpPr/>
            <p:nvPr/>
          </p:nvSpPr>
          <p:spPr>
            <a:xfrm rot="10800000">
              <a:off x="9372600" y="6290965"/>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14" name="TextBox 13"/>
            <p:cNvSpPr txBox="1"/>
            <p:nvPr/>
          </p:nvSpPr>
          <p:spPr>
            <a:xfrm>
              <a:off x="8077200" y="3272135"/>
              <a:ext cx="1185611" cy="410733"/>
            </a:xfrm>
            <a:prstGeom prst="rect">
              <a:avLst/>
            </a:prstGeom>
            <a:noFill/>
          </p:spPr>
          <p:txBody>
            <a:bodyPr wrap="none" rtlCol="0">
              <a:spAutoFit/>
            </a:bodyPr>
            <a:lstStyle/>
            <a:p>
              <a:r>
                <a:rPr lang="en-US" sz="1400" smtClean="0">
                  <a:solidFill>
                    <a:srgbClr val="000000"/>
                  </a:solidFill>
                  <a:latin typeface="Tahoma"/>
                </a:rPr>
                <a:t>Logical 0</a:t>
              </a:r>
              <a:endParaRPr lang="en-US" sz="1400">
                <a:solidFill>
                  <a:srgbClr val="000000"/>
                </a:solidFill>
                <a:latin typeface="Tahoma"/>
              </a:endParaRPr>
            </a:p>
          </p:txBody>
        </p:sp>
        <p:sp>
          <p:nvSpPr>
            <p:cNvPr id="15" name="TextBox 14"/>
            <p:cNvSpPr txBox="1"/>
            <p:nvPr/>
          </p:nvSpPr>
          <p:spPr>
            <a:xfrm>
              <a:off x="8080249" y="5033665"/>
              <a:ext cx="1185611" cy="410733"/>
            </a:xfrm>
            <a:prstGeom prst="rect">
              <a:avLst/>
            </a:prstGeom>
            <a:noFill/>
          </p:spPr>
          <p:txBody>
            <a:bodyPr wrap="none" rtlCol="0">
              <a:spAutoFit/>
            </a:bodyPr>
            <a:lstStyle/>
            <a:p>
              <a:r>
                <a:rPr lang="en-US" sz="1400" smtClean="0">
                  <a:solidFill>
                    <a:srgbClr val="000000"/>
                  </a:solidFill>
                  <a:latin typeface="Tahoma"/>
                </a:rPr>
                <a:t>Logical 1</a:t>
              </a:r>
              <a:endParaRPr lang="en-US" sz="1400">
                <a:solidFill>
                  <a:srgbClr val="000000"/>
                </a:solidFill>
                <a:latin typeface="Tahoma"/>
              </a:endParaRPr>
            </a:p>
          </p:txBody>
        </p:sp>
      </p:grpSp>
      <p:grpSp>
        <p:nvGrpSpPr>
          <p:cNvPr id="39" name="Group 38"/>
          <p:cNvGrpSpPr/>
          <p:nvPr/>
        </p:nvGrpSpPr>
        <p:grpSpPr>
          <a:xfrm>
            <a:off x="6066411" y="4334961"/>
            <a:ext cx="2919304" cy="1567247"/>
            <a:chOff x="2667000" y="2117229"/>
            <a:chExt cx="2919304" cy="1567247"/>
          </a:xfrm>
        </p:grpSpPr>
        <p:cxnSp>
          <p:nvCxnSpPr>
            <p:cNvPr id="18" name="Straight Connector 17"/>
            <p:cNvCxnSpPr/>
            <p:nvPr/>
          </p:nvCxnSpPr>
          <p:spPr>
            <a:xfrm>
              <a:off x="2895600" y="2438400"/>
              <a:ext cx="228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18667" y="2744596"/>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18667" y="2820796"/>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425470" y="2820796"/>
              <a:ext cx="0" cy="1262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92864" y="2820796"/>
              <a:ext cx="0" cy="123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048001" y="2937478"/>
              <a:ext cx="377469" cy="794"/>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07807" y="2438400"/>
              <a:ext cx="0" cy="306196"/>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792864" y="2117229"/>
              <a:ext cx="1034066" cy="338554"/>
            </a:xfrm>
            <a:prstGeom prst="rect">
              <a:avLst/>
            </a:prstGeom>
            <a:noFill/>
          </p:spPr>
          <p:txBody>
            <a:bodyPr wrap="none" rtlCol="0">
              <a:spAutoFit/>
            </a:bodyPr>
            <a:lstStyle/>
            <a:p>
              <a:r>
                <a:rPr lang="en-US" sz="1600" dirty="0" smtClean="0">
                  <a:solidFill>
                    <a:srgbClr val="000000"/>
                  </a:solidFill>
                  <a:latin typeface="Tahoma"/>
                </a:rPr>
                <a:t>Word Line</a:t>
              </a:r>
              <a:endParaRPr lang="en-US" sz="1600" dirty="0">
                <a:solidFill>
                  <a:srgbClr val="000000"/>
                </a:solidFill>
                <a:latin typeface="Tahoma"/>
              </a:endParaRPr>
            </a:p>
          </p:txBody>
        </p:sp>
        <p:sp>
          <p:nvSpPr>
            <p:cNvPr id="26" name="TextBox 25"/>
            <p:cNvSpPr txBox="1"/>
            <p:nvPr/>
          </p:nvSpPr>
          <p:spPr>
            <a:xfrm>
              <a:off x="2667000" y="3345922"/>
              <a:ext cx="801823" cy="338554"/>
            </a:xfrm>
            <a:prstGeom prst="rect">
              <a:avLst/>
            </a:prstGeom>
            <a:noFill/>
          </p:spPr>
          <p:txBody>
            <a:bodyPr wrap="none" rtlCol="0">
              <a:spAutoFit/>
            </a:bodyPr>
            <a:lstStyle/>
            <a:p>
              <a:r>
                <a:rPr lang="en-US" sz="1600" dirty="0" smtClean="0">
                  <a:solidFill>
                    <a:srgbClr val="000000"/>
                  </a:solidFill>
                  <a:latin typeface="Tahoma"/>
                </a:rPr>
                <a:t>Bit Line</a:t>
              </a:r>
              <a:endParaRPr lang="en-US" sz="1600" dirty="0">
                <a:solidFill>
                  <a:srgbClr val="000000"/>
                </a:solidFill>
                <a:latin typeface="Tahoma"/>
              </a:endParaRPr>
            </a:p>
          </p:txBody>
        </p:sp>
        <p:cxnSp>
          <p:nvCxnSpPr>
            <p:cNvPr id="27" name="Straight Connector 26"/>
            <p:cNvCxnSpPr/>
            <p:nvPr/>
          </p:nvCxnSpPr>
          <p:spPr>
            <a:xfrm>
              <a:off x="3792864" y="2938272"/>
              <a:ext cx="546557" cy="0"/>
            </a:xfrm>
            <a:prstGeom prst="line">
              <a:avLst/>
            </a:prstGeom>
            <a:ln w="19050">
              <a:solidFill>
                <a:schemeClr val="tx1"/>
              </a:solidFill>
              <a:headEnd type="non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165306" y="2944622"/>
              <a:ext cx="902876" cy="523220"/>
            </a:xfrm>
            <a:prstGeom prst="rect">
              <a:avLst/>
            </a:prstGeom>
            <a:noFill/>
          </p:spPr>
          <p:txBody>
            <a:bodyPr wrap="none" rtlCol="0">
              <a:spAutoFit/>
            </a:bodyPr>
            <a:lstStyle/>
            <a:p>
              <a:pPr algn="ctr"/>
              <a:r>
                <a:rPr lang="en-US" sz="1400" dirty="0" smtClean="0">
                  <a:solidFill>
                    <a:srgbClr val="000000"/>
                  </a:solidFill>
                  <a:latin typeface="Tahoma"/>
                </a:rPr>
                <a:t>Access</a:t>
              </a:r>
            </a:p>
            <a:p>
              <a:pPr algn="ctr"/>
              <a:r>
                <a:rPr lang="en-US" sz="1400" dirty="0" smtClean="0">
                  <a:solidFill>
                    <a:srgbClr val="000000"/>
                  </a:solidFill>
                  <a:latin typeface="Tahoma"/>
                </a:rPr>
                <a:t>Transistor</a:t>
              </a:r>
              <a:endParaRPr lang="en-US" sz="1400" dirty="0">
                <a:solidFill>
                  <a:srgbClr val="000000"/>
                </a:solidFill>
                <a:latin typeface="Tahoma"/>
              </a:endParaRPr>
            </a:p>
          </p:txBody>
        </p:sp>
        <p:sp>
          <p:nvSpPr>
            <p:cNvPr id="29" name="TextBox 28"/>
            <p:cNvSpPr txBox="1"/>
            <p:nvPr/>
          </p:nvSpPr>
          <p:spPr>
            <a:xfrm>
              <a:off x="4206794" y="2591498"/>
              <a:ext cx="478721" cy="307777"/>
            </a:xfrm>
            <a:prstGeom prst="rect">
              <a:avLst/>
            </a:prstGeom>
            <a:noFill/>
          </p:spPr>
          <p:txBody>
            <a:bodyPr wrap="none" rtlCol="0">
              <a:spAutoFit/>
            </a:bodyPr>
            <a:lstStyle/>
            <a:p>
              <a:pPr algn="ctr"/>
              <a:r>
                <a:rPr lang="en-US" sz="1400" dirty="0" smtClean="0">
                  <a:solidFill>
                    <a:srgbClr val="000000"/>
                  </a:solidFill>
                  <a:latin typeface="Tahoma"/>
                </a:rPr>
                <a:t>MTJ</a:t>
              </a:r>
              <a:endParaRPr lang="en-US" sz="1400" dirty="0">
                <a:solidFill>
                  <a:srgbClr val="000000"/>
                </a:solidFill>
                <a:latin typeface="Tahoma"/>
              </a:endParaRPr>
            </a:p>
          </p:txBody>
        </p:sp>
        <p:grpSp>
          <p:nvGrpSpPr>
            <p:cNvPr id="30" name="Group 29"/>
            <p:cNvGrpSpPr/>
            <p:nvPr/>
          </p:nvGrpSpPr>
          <p:grpSpPr>
            <a:xfrm>
              <a:off x="4336395" y="2823972"/>
              <a:ext cx="225574" cy="228600"/>
              <a:chOff x="844252" y="685800"/>
              <a:chExt cx="225574" cy="228600"/>
            </a:xfrm>
          </p:grpSpPr>
          <p:sp>
            <p:nvSpPr>
              <p:cNvPr id="31" name="Rectangle 30"/>
              <p:cNvSpPr/>
              <p:nvPr/>
            </p:nvSpPr>
            <p:spPr>
              <a:xfrm>
                <a:off x="844252" y="685800"/>
                <a:ext cx="73174"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32" name="Rectangle 31"/>
              <p:cNvSpPr/>
              <p:nvPr/>
            </p:nvSpPr>
            <p:spPr>
              <a:xfrm>
                <a:off x="917426" y="685800"/>
                <a:ext cx="73174" cy="228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33" name="Rectangle 32"/>
              <p:cNvSpPr/>
              <p:nvPr/>
            </p:nvSpPr>
            <p:spPr>
              <a:xfrm>
                <a:off x="996652" y="685800"/>
                <a:ext cx="73174"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grpSp>
        <p:cxnSp>
          <p:nvCxnSpPr>
            <p:cNvPr id="34" name="Straight Connector 33"/>
            <p:cNvCxnSpPr/>
            <p:nvPr/>
          </p:nvCxnSpPr>
          <p:spPr>
            <a:xfrm flipH="1">
              <a:off x="4525382" y="2937478"/>
              <a:ext cx="530170" cy="0"/>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048000" y="2209800"/>
              <a:ext cx="2007552" cy="1181336"/>
              <a:chOff x="3048000" y="2101764"/>
              <a:chExt cx="2286002" cy="2470236"/>
            </a:xfrm>
          </p:grpSpPr>
          <p:cxnSp>
            <p:nvCxnSpPr>
              <p:cNvPr id="36" name="Straight Connector 35"/>
              <p:cNvCxnSpPr/>
              <p:nvPr/>
            </p:nvCxnSpPr>
            <p:spPr>
              <a:xfrm flipH="1">
                <a:off x="3048000" y="2133600"/>
                <a:ext cx="2"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334000" y="2101764"/>
                <a:ext cx="2"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4524795" y="3323951"/>
              <a:ext cx="1061509" cy="338554"/>
            </a:xfrm>
            <a:prstGeom prst="rect">
              <a:avLst/>
            </a:prstGeom>
            <a:noFill/>
          </p:spPr>
          <p:txBody>
            <a:bodyPr wrap="none" rtlCol="0">
              <a:spAutoFit/>
            </a:bodyPr>
            <a:lstStyle/>
            <a:p>
              <a:r>
                <a:rPr lang="en-US" sz="1600" dirty="0" smtClean="0">
                  <a:solidFill>
                    <a:srgbClr val="000000"/>
                  </a:solidFill>
                  <a:latin typeface="Tahoma"/>
                </a:rPr>
                <a:t>Sense Line</a:t>
              </a:r>
              <a:endParaRPr lang="en-US" sz="1600" dirty="0">
                <a:solidFill>
                  <a:srgbClr val="000000"/>
                </a:solidFill>
                <a:latin typeface="Tahoma"/>
              </a:endParaRPr>
            </a:p>
          </p:txBody>
        </p:sp>
      </p:grpSp>
    </p:spTree>
    <p:extLst>
      <p:ext uri="{BB962C8B-B14F-4D97-AF65-F5344CB8AC3E}">
        <p14:creationId xmlns:p14="http://schemas.microsoft.com/office/powerpoint/2010/main" val="16235781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solidFill>
                  <a:srgbClr val="0000FF"/>
                </a:solidFill>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11</a:t>
            </a:fld>
            <a:endParaRPr lang="en-US" sz="1600">
              <a:solidFill>
                <a:srgbClr val="000000"/>
              </a:solidFill>
              <a:latin typeface="Garamond" charset="0"/>
            </a:endParaRPr>
          </a:p>
        </p:txBody>
      </p:sp>
    </p:spTree>
    <p:extLst>
      <p:ext uri="{BB962C8B-B14F-4D97-AF65-F5344CB8AC3E}">
        <p14:creationId xmlns:p14="http://schemas.microsoft.com/office/powerpoint/2010/main" val="19567479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dirty="0" smtClean="0">
                <a:latin typeface="Garamond" charset="0"/>
                <a:ea typeface="ＭＳ Ｐゴシック" charset="0"/>
                <a:cs typeface="ＭＳ Ｐゴシック" charset="0"/>
              </a:rPr>
              <a:t>STT-MRAM: </a:t>
            </a:r>
            <a:r>
              <a:rPr lang="en-US" dirty="0">
                <a:latin typeface="Garamond" charset="0"/>
                <a:ea typeface="ＭＳ Ｐゴシック" charset="0"/>
                <a:cs typeface="ＭＳ Ｐゴシック" charset="0"/>
              </a:rPr>
              <a:t>Pros and Cons</a:t>
            </a:r>
          </a:p>
        </p:txBody>
      </p:sp>
      <p:sp>
        <p:nvSpPr>
          <p:cNvPr id="29699" name="Content Placeholder 2"/>
          <p:cNvSpPr>
            <a:spLocks noGrp="1"/>
          </p:cNvSpPr>
          <p:nvPr>
            <p:ph idx="1"/>
          </p:nvPr>
        </p:nvSpPr>
        <p:spPr>
          <a:xfrm>
            <a:off x="228600" y="520700"/>
            <a:ext cx="8610600" cy="5194300"/>
          </a:xfrm>
        </p:spPr>
        <p:txBody>
          <a:bodyPr/>
          <a:lstStyle/>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Pros over DRAM</a:t>
            </a:r>
          </a:p>
          <a:p>
            <a:pPr lvl="1" eaLnBrk="1" hangingPunct="1"/>
            <a:r>
              <a:rPr lang="en-US" dirty="0">
                <a:solidFill>
                  <a:srgbClr val="008000"/>
                </a:solidFill>
                <a:latin typeface="Tahoma" charset="0"/>
                <a:ea typeface="ＭＳ Ｐゴシック" charset="0"/>
              </a:rPr>
              <a:t>Better technology scaling</a:t>
            </a:r>
          </a:p>
          <a:p>
            <a:pPr lvl="1" eaLnBrk="1" hangingPunct="1"/>
            <a:r>
              <a:rPr lang="en-US" dirty="0">
                <a:solidFill>
                  <a:srgbClr val="008000"/>
                </a:solidFill>
                <a:latin typeface="Tahoma" charset="0"/>
                <a:ea typeface="ＭＳ Ｐゴシック" charset="0"/>
              </a:rPr>
              <a:t>Non volatility</a:t>
            </a:r>
          </a:p>
          <a:p>
            <a:pPr lvl="1" eaLnBrk="1" hangingPunct="1"/>
            <a:r>
              <a:rPr lang="en-US" dirty="0">
                <a:solidFill>
                  <a:srgbClr val="008000"/>
                </a:solidFill>
                <a:latin typeface="Tahoma" charset="0"/>
                <a:ea typeface="ＭＳ Ｐゴシック" charset="0"/>
              </a:rPr>
              <a:t>Low idle power (no refresh)</a:t>
            </a:r>
          </a:p>
          <a:p>
            <a:pPr lvl="1" eaLnBrk="1" hangingPunct="1"/>
            <a:endParaRPr lang="en-US" sz="11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Cons</a:t>
            </a:r>
          </a:p>
          <a:p>
            <a:pPr lvl="1" eaLnBrk="1" hangingPunct="1"/>
            <a:r>
              <a:rPr lang="en-US" dirty="0">
                <a:solidFill>
                  <a:srgbClr val="FF0000"/>
                </a:solidFill>
                <a:latin typeface="Tahoma" charset="0"/>
                <a:ea typeface="ＭＳ Ｐゴシック" charset="0"/>
              </a:rPr>
              <a:t>Higher </a:t>
            </a:r>
            <a:r>
              <a:rPr lang="en-US" dirty="0" smtClean="0">
                <a:solidFill>
                  <a:srgbClr val="FF0000"/>
                </a:solidFill>
                <a:latin typeface="Tahoma" charset="0"/>
                <a:ea typeface="ＭＳ Ｐゴシック" charset="0"/>
              </a:rPr>
              <a:t>write latency</a:t>
            </a:r>
          </a:p>
          <a:p>
            <a:pPr lvl="1" eaLnBrk="1" hangingPunct="1"/>
            <a:r>
              <a:rPr lang="en-US" dirty="0" smtClean="0">
                <a:solidFill>
                  <a:srgbClr val="FF0000"/>
                </a:solidFill>
                <a:latin typeface="Tahoma" charset="0"/>
                <a:ea typeface="ＭＳ Ｐゴシック" charset="0"/>
              </a:rPr>
              <a:t>Higher write energy</a:t>
            </a:r>
          </a:p>
          <a:p>
            <a:pPr lvl="1" eaLnBrk="1" hangingPunct="1"/>
            <a:r>
              <a:rPr lang="en-US" dirty="0" smtClean="0">
                <a:solidFill>
                  <a:srgbClr val="FF0000"/>
                </a:solidFill>
                <a:latin typeface="Tahoma" charset="0"/>
                <a:ea typeface="ＭＳ Ｐゴシック" charset="0"/>
              </a:rPr>
              <a:t>Reliability?</a:t>
            </a:r>
          </a:p>
          <a:p>
            <a:pPr lvl="1" eaLnBrk="1" hangingPunct="1"/>
            <a:endParaRPr lang="en-US" dirty="0">
              <a:solidFill>
                <a:srgbClr val="FF0000"/>
              </a:solidFill>
              <a:latin typeface="Tahoma" charset="0"/>
              <a:ea typeface="ＭＳ Ｐゴシック" charset="0"/>
            </a:endParaRPr>
          </a:p>
          <a:p>
            <a:pPr eaLnBrk="1" hangingPunct="1"/>
            <a:r>
              <a:rPr lang="en-US" dirty="0" smtClean="0">
                <a:latin typeface="Tahoma" charset="0"/>
                <a:ea typeface="ＭＳ Ｐゴシック" charset="0"/>
              </a:rPr>
              <a:t>Another level of freedom</a:t>
            </a:r>
          </a:p>
          <a:p>
            <a:pPr lvl="1" eaLnBrk="1" hangingPunct="1"/>
            <a:r>
              <a:rPr lang="en-US" dirty="0" smtClean="0">
                <a:solidFill>
                  <a:srgbClr val="FF0000"/>
                </a:solidFill>
                <a:latin typeface="Tahoma" charset="0"/>
                <a:ea typeface="ＭＳ Ｐゴシック" charset="0"/>
              </a:rPr>
              <a:t>Can trade off non-volatility for lower write latency/energy (by reducing the size of the MTJ)</a:t>
            </a:r>
            <a:endParaRPr lang="en-US" dirty="0">
              <a:solidFill>
                <a:srgbClr val="FF0000"/>
              </a:solidFill>
              <a:latin typeface="Tahoma" charset="0"/>
              <a:ea typeface="ＭＳ Ｐゴシック" charset="0"/>
            </a:endParaRPr>
          </a:p>
        </p:txBody>
      </p:sp>
      <p:sp>
        <p:nvSpPr>
          <p:cNvPr id="4813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B4145D1-8D0C-954A-B9B2-B5A6EDB1613A}" type="slidenum">
              <a:rPr lang="en-US" sz="1600">
                <a:solidFill>
                  <a:srgbClr val="000000"/>
                </a:solidFill>
                <a:latin typeface="Garamond" charset="0"/>
              </a:rPr>
              <a:pPr eaLnBrk="1" hangingPunct="1"/>
              <a:t>110</a:t>
            </a:fld>
            <a:endParaRPr lang="en-US" sz="1600">
              <a:solidFill>
                <a:srgbClr val="000000"/>
              </a:solidFill>
              <a:latin typeface="Garamond" charset="0"/>
            </a:endParaRPr>
          </a:p>
        </p:txBody>
      </p:sp>
    </p:spTree>
    <p:extLst>
      <p:ext uri="{BB962C8B-B14F-4D97-AF65-F5344CB8AC3E}">
        <p14:creationId xmlns:p14="http://schemas.microsoft.com/office/powerpoint/2010/main" val="18963115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Architected STT-MRAM as Main Memory</a:t>
            </a:r>
            <a:endParaRPr lang="en-US" dirty="0"/>
          </a:p>
        </p:txBody>
      </p:sp>
      <p:sp>
        <p:nvSpPr>
          <p:cNvPr id="3" name="Content Placeholder 2"/>
          <p:cNvSpPr>
            <a:spLocks noGrp="1"/>
          </p:cNvSpPr>
          <p:nvPr>
            <p:ph idx="1"/>
          </p:nvPr>
        </p:nvSpPr>
        <p:spPr/>
        <p:txBody>
          <a:bodyPr/>
          <a:lstStyle/>
          <a:p>
            <a:r>
              <a:rPr lang="en-US" dirty="0" smtClean="0"/>
              <a:t>4-core, 4GB main memory, </a:t>
            </a:r>
            <a:r>
              <a:rPr lang="en-US" dirty="0" err="1" smtClean="0"/>
              <a:t>multiprogrammed</a:t>
            </a:r>
            <a:r>
              <a:rPr lang="en-US" dirty="0" smtClean="0"/>
              <a:t> workloads</a:t>
            </a:r>
          </a:p>
          <a:p>
            <a:r>
              <a:rPr lang="en-US" dirty="0" smtClean="0">
                <a:solidFill>
                  <a:srgbClr val="0000FF"/>
                </a:solidFill>
              </a:rPr>
              <a:t>~6% performance loss, ~60% energy savings vs. DRAM</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111</a:t>
            </a:fld>
            <a:endParaRPr lang="en-US" altLang="en-US"/>
          </a:p>
        </p:txBody>
      </p:sp>
      <p:graphicFrame>
        <p:nvGraphicFramePr>
          <p:cNvPr id="5" name="Chart 4"/>
          <p:cNvGraphicFramePr>
            <a:graphicFrameLocks/>
          </p:cNvGraphicFramePr>
          <p:nvPr>
            <p:extLst>
              <p:ext uri="{D42A27DB-BD31-4B8C-83A1-F6EECF244321}">
                <p14:modId xmlns:p14="http://schemas.microsoft.com/office/powerpoint/2010/main" val="2452036719"/>
              </p:ext>
            </p:extLst>
          </p:nvPr>
        </p:nvGraphicFramePr>
        <p:xfrm>
          <a:off x="971600" y="1916832"/>
          <a:ext cx="5328592" cy="2016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3295648786"/>
              </p:ext>
            </p:extLst>
          </p:nvPr>
        </p:nvGraphicFramePr>
        <p:xfrm>
          <a:off x="899592" y="3861048"/>
          <a:ext cx="5472608" cy="2298192"/>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22598" y="6093296"/>
            <a:ext cx="9129922" cy="338554"/>
          </a:xfrm>
          <a:prstGeom prst="rect">
            <a:avLst/>
          </a:prstGeom>
        </p:spPr>
        <p:txBody>
          <a:bodyPr wrap="square">
            <a:spAutoFit/>
          </a:bodyPr>
          <a:lstStyle/>
          <a:p>
            <a:r>
              <a:rPr lang="en-US" sz="1600" dirty="0" err="1" smtClean="0">
                <a:solidFill>
                  <a:srgbClr val="000000"/>
                </a:solidFill>
                <a:latin typeface="Tahoma"/>
              </a:rPr>
              <a:t>Kultursay</a:t>
            </a:r>
            <a:r>
              <a:rPr lang="en-US" sz="1600" dirty="0" smtClean="0">
                <a:solidFill>
                  <a:srgbClr val="000000"/>
                </a:solidFill>
                <a:latin typeface="Tahoma"/>
              </a:rPr>
              <a:t>+, </a:t>
            </a:r>
            <a:r>
              <a:rPr lang="en-US" sz="1600" dirty="0">
                <a:solidFill>
                  <a:srgbClr val="000000"/>
                </a:solidFill>
                <a:latin typeface="Tahoma"/>
              </a:rPr>
              <a:t>“</a:t>
            </a:r>
            <a:r>
              <a:rPr lang="en-US" sz="1600" dirty="0">
                <a:solidFill>
                  <a:srgbClr val="0000FF"/>
                </a:solidFill>
                <a:latin typeface="Tahoma"/>
              </a:rPr>
              <a:t>Evaluating STT-RAM as an Energy-Efficient Main Memory Alternative</a:t>
            </a:r>
            <a:r>
              <a:rPr lang="en-US" sz="1600" dirty="0">
                <a:solidFill>
                  <a:srgbClr val="000000"/>
                </a:solidFill>
                <a:latin typeface="Tahoma"/>
              </a:rPr>
              <a:t>,” ISPASS </a:t>
            </a:r>
            <a:r>
              <a:rPr lang="en-US" sz="1600" dirty="0" smtClean="0">
                <a:solidFill>
                  <a:srgbClr val="000000"/>
                </a:solidFill>
                <a:latin typeface="Tahoma"/>
              </a:rPr>
              <a:t>2013.</a:t>
            </a:r>
            <a:endParaRPr lang="en-US" sz="1600" dirty="0">
              <a:solidFill>
                <a:srgbClr val="000000"/>
              </a:solidFill>
              <a:latin typeface="Tahoma"/>
            </a:endParaRPr>
          </a:p>
        </p:txBody>
      </p:sp>
    </p:spTree>
    <p:extLst>
      <p:ext uri="{BB962C8B-B14F-4D97-AF65-F5344CB8AC3E}">
        <p14:creationId xmlns:p14="http://schemas.microsoft.com/office/powerpoint/2010/main" val="14124320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Other Opportunities with Emerging Technologies</a:t>
            </a:r>
            <a:endParaRPr lang="en-US" sz="3400" dirty="0"/>
          </a:p>
        </p:txBody>
      </p:sp>
      <p:sp>
        <p:nvSpPr>
          <p:cNvPr id="3" name="Content Placeholder 2"/>
          <p:cNvSpPr>
            <a:spLocks noGrp="1"/>
          </p:cNvSpPr>
          <p:nvPr>
            <p:ph idx="1"/>
          </p:nvPr>
        </p:nvSpPr>
        <p:spPr/>
        <p:txBody>
          <a:bodyPr/>
          <a:lstStyle/>
          <a:p>
            <a:r>
              <a:rPr lang="en-US" dirty="0" smtClean="0">
                <a:solidFill>
                  <a:srgbClr val="0000FF"/>
                </a:solidFill>
              </a:rPr>
              <a:t>Merging of memory and storage</a:t>
            </a:r>
          </a:p>
          <a:p>
            <a:pPr lvl="1"/>
            <a:r>
              <a:rPr lang="en-US" dirty="0"/>
              <a:t>e</a:t>
            </a:r>
            <a:r>
              <a:rPr lang="en-US" dirty="0" smtClean="0"/>
              <a:t>.g., a single interface to manage all data</a:t>
            </a:r>
          </a:p>
          <a:p>
            <a:endParaRPr lang="en-US" dirty="0" smtClean="0"/>
          </a:p>
          <a:p>
            <a:r>
              <a:rPr lang="en-US" dirty="0" smtClean="0">
                <a:solidFill>
                  <a:srgbClr val="0000FF"/>
                </a:solidFill>
              </a:rPr>
              <a:t>New applications</a:t>
            </a:r>
          </a:p>
          <a:p>
            <a:pPr lvl="1"/>
            <a:r>
              <a:rPr lang="en-US" dirty="0"/>
              <a:t>e</a:t>
            </a:r>
            <a:r>
              <a:rPr lang="en-US" dirty="0" smtClean="0"/>
              <a:t>.g., ultra-fast checkpoint and restore</a:t>
            </a:r>
          </a:p>
          <a:p>
            <a:pPr lvl="1"/>
            <a:endParaRPr lang="en-US" dirty="0" smtClean="0"/>
          </a:p>
          <a:p>
            <a:r>
              <a:rPr lang="en-US" dirty="0" smtClean="0">
                <a:solidFill>
                  <a:srgbClr val="0000FF"/>
                </a:solidFill>
              </a:rPr>
              <a:t>More robust system design</a:t>
            </a:r>
          </a:p>
          <a:p>
            <a:pPr lvl="1"/>
            <a:r>
              <a:rPr lang="en-US" dirty="0" smtClean="0"/>
              <a:t>e.g., reducing data loss</a:t>
            </a:r>
            <a:endParaRPr lang="en-US" dirty="0"/>
          </a:p>
          <a:p>
            <a:endParaRPr lang="en-US" dirty="0"/>
          </a:p>
          <a:p>
            <a:r>
              <a:rPr lang="en-US" dirty="0" smtClean="0">
                <a:solidFill>
                  <a:srgbClr val="0000FF"/>
                </a:solidFill>
              </a:rPr>
              <a:t>Processing tightly-coupled with memory</a:t>
            </a:r>
          </a:p>
          <a:p>
            <a:pPr lvl="1"/>
            <a:r>
              <a:rPr lang="en-US" dirty="0"/>
              <a:t>e</a:t>
            </a:r>
            <a:r>
              <a:rPr lang="en-US" dirty="0" smtClean="0"/>
              <a:t>.g., enabling efficient search and filtering</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112</a:t>
            </a:fld>
            <a:endParaRPr lang="en-US" altLang="en-US"/>
          </a:p>
        </p:txBody>
      </p:sp>
      <p:sp>
        <p:nvSpPr>
          <p:cNvPr id="5" name="Rectangle 4"/>
          <p:cNvSpPr/>
          <p:nvPr/>
        </p:nvSpPr>
        <p:spPr>
          <a:xfrm>
            <a:off x="539552" y="1340768"/>
            <a:ext cx="4608512" cy="504056"/>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6995856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Coordinated Memory and Storage with NVM (I)</a:t>
            </a:r>
            <a:endParaRPr lang="en-US" sz="3400" dirty="0"/>
          </a:p>
        </p:txBody>
      </p:sp>
      <p:sp>
        <p:nvSpPr>
          <p:cNvPr id="3" name="Content Placeholder 2"/>
          <p:cNvSpPr>
            <a:spLocks noGrp="1"/>
          </p:cNvSpPr>
          <p:nvPr>
            <p:ph idx="1"/>
          </p:nvPr>
        </p:nvSpPr>
        <p:spPr>
          <a:xfrm>
            <a:off x="228600" y="908720"/>
            <a:ext cx="8807896" cy="5339680"/>
          </a:xfrm>
        </p:spPr>
        <p:txBody>
          <a:bodyPr/>
          <a:lstStyle/>
          <a:p>
            <a:r>
              <a:rPr lang="en-US" sz="2200" dirty="0" smtClean="0">
                <a:solidFill>
                  <a:srgbClr val="FF0000"/>
                </a:solidFill>
                <a:sym typeface="Wingdings"/>
              </a:rPr>
              <a:t>The traditional two</a:t>
            </a:r>
            <a:r>
              <a:rPr lang="en-US" sz="2200" dirty="0">
                <a:solidFill>
                  <a:srgbClr val="FF0000"/>
                </a:solidFill>
                <a:sym typeface="Wingdings"/>
              </a:rPr>
              <a:t>-level storage </a:t>
            </a:r>
            <a:r>
              <a:rPr lang="en-US" sz="2200" dirty="0" smtClean="0">
                <a:solidFill>
                  <a:srgbClr val="FF0000"/>
                </a:solidFill>
                <a:sym typeface="Wingdings"/>
              </a:rPr>
              <a:t>model is a bottleneck with NVM</a:t>
            </a:r>
            <a:endParaRPr lang="en-US" sz="2200" dirty="0">
              <a:solidFill>
                <a:srgbClr val="FF0000"/>
              </a:solidFill>
              <a:sym typeface="Wingdings"/>
            </a:endParaRPr>
          </a:p>
          <a:p>
            <a:pPr lvl="1"/>
            <a:r>
              <a:rPr lang="en-US" sz="1800" b="1" dirty="0">
                <a:solidFill>
                  <a:schemeClr val="tx2">
                    <a:lumMod val="75000"/>
                  </a:schemeClr>
                </a:solidFill>
                <a:sym typeface="Wingdings"/>
              </a:rPr>
              <a:t>V</a:t>
            </a:r>
            <a:r>
              <a:rPr lang="en-US" sz="1800" b="1" dirty="0" smtClean="0">
                <a:solidFill>
                  <a:schemeClr val="tx2">
                    <a:lumMod val="75000"/>
                  </a:schemeClr>
                </a:solidFill>
                <a:sym typeface="Wingdings"/>
              </a:rPr>
              <a:t>olatile</a:t>
            </a:r>
            <a:r>
              <a:rPr lang="en-US" sz="1800" dirty="0" smtClean="0">
                <a:solidFill>
                  <a:schemeClr val="tx2">
                    <a:lumMod val="75000"/>
                  </a:schemeClr>
                </a:solidFill>
                <a:sym typeface="Wingdings"/>
              </a:rPr>
              <a:t> </a:t>
            </a:r>
            <a:r>
              <a:rPr lang="en-US" sz="1800" dirty="0">
                <a:solidFill>
                  <a:schemeClr val="tx2">
                    <a:lumMod val="75000"/>
                  </a:schemeClr>
                </a:solidFill>
                <a:sym typeface="Wingdings"/>
              </a:rPr>
              <a:t>data in memory </a:t>
            </a:r>
            <a:r>
              <a:rPr lang="en-US" sz="1800" dirty="0" smtClean="0">
                <a:solidFill>
                  <a:schemeClr val="tx2">
                    <a:lumMod val="75000"/>
                  </a:schemeClr>
                </a:solidFill>
                <a:sym typeface="Wingdings"/>
              </a:rPr>
              <a:t> a </a:t>
            </a:r>
            <a:r>
              <a:rPr lang="en-US" sz="1800" b="1" dirty="0">
                <a:solidFill>
                  <a:schemeClr val="tx2">
                    <a:lumMod val="75000"/>
                  </a:schemeClr>
                </a:solidFill>
                <a:sym typeface="Wingdings"/>
              </a:rPr>
              <a:t>load/store </a:t>
            </a:r>
            <a:r>
              <a:rPr lang="en-US" sz="1800" dirty="0">
                <a:solidFill>
                  <a:schemeClr val="tx2">
                    <a:lumMod val="75000"/>
                  </a:schemeClr>
                </a:solidFill>
                <a:sym typeface="Wingdings"/>
              </a:rPr>
              <a:t>interface</a:t>
            </a:r>
          </a:p>
          <a:p>
            <a:pPr lvl="1"/>
            <a:r>
              <a:rPr lang="en-US" sz="1800" b="1" dirty="0">
                <a:solidFill>
                  <a:srgbClr val="004D26"/>
                </a:solidFill>
                <a:sym typeface="Wingdings"/>
              </a:rPr>
              <a:t>P</a:t>
            </a:r>
            <a:r>
              <a:rPr lang="en-US" sz="1800" b="1" dirty="0" smtClean="0">
                <a:solidFill>
                  <a:srgbClr val="004D26"/>
                </a:solidFill>
                <a:sym typeface="Wingdings"/>
              </a:rPr>
              <a:t>ersistent</a:t>
            </a:r>
            <a:r>
              <a:rPr lang="en-US" sz="1800" dirty="0" smtClean="0">
                <a:solidFill>
                  <a:srgbClr val="004D26"/>
                </a:solidFill>
                <a:sym typeface="Wingdings"/>
              </a:rPr>
              <a:t> </a:t>
            </a:r>
            <a:r>
              <a:rPr lang="en-US" sz="1800" dirty="0">
                <a:solidFill>
                  <a:srgbClr val="004D26"/>
                </a:solidFill>
                <a:sym typeface="Wingdings"/>
              </a:rPr>
              <a:t>data in storage </a:t>
            </a:r>
            <a:r>
              <a:rPr lang="en-US" sz="1800" dirty="0" smtClean="0">
                <a:solidFill>
                  <a:srgbClr val="004D26"/>
                </a:solidFill>
                <a:sym typeface="Wingdings"/>
              </a:rPr>
              <a:t> </a:t>
            </a:r>
            <a:r>
              <a:rPr lang="en-US" sz="1800" dirty="0">
                <a:solidFill>
                  <a:srgbClr val="004D26"/>
                </a:solidFill>
                <a:sym typeface="Wingdings"/>
              </a:rPr>
              <a:t>a </a:t>
            </a:r>
            <a:r>
              <a:rPr lang="en-US" sz="1800" b="1" dirty="0">
                <a:solidFill>
                  <a:srgbClr val="004D26"/>
                </a:solidFill>
                <a:sym typeface="Wingdings"/>
              </a:rPr>
              <a:t>file system </a:t>
            </a:r>
            <a:r>
              <a:rPr lang="en-US" sz="1800" dirty="0">
                <a:solidFill>
                  <a:srgbClr val="004D26"/>
                </a:solidFill>
                <a:sym typeface="Wingdings"/>
              </a:rPr>
              <a:t>interface</a:t>
            </a:r>
          </a:p>
          <a:p>
            <a:pPr lvl="1"/>
            <a:r>
              <a:rPr lang="en-US" sz="1800" dirty="0">
                <a:sym typeface="Wingdings"/>
              </a:rPr>
              <a:t>Problem: </a:t>
            </a:r>
            <a:r>
              <a:rPr lang="en-US" sz="1800" dirty="0">
                <a:solidFill>
                  <a:srgbClr val="0000FF"/>
                </a:solidFill>
                <a:sym typeface="Wingdings"/>
              </a:rPr>
              <a:t>Operating system (OS) and file system (FS) code </a:t>
            </a:r>
            <a:r>
              <a:rPr lang="en-US" sz="1800" dirty="0" smtClean="0">
                <a:solidFill>
                  <a:srgbClr val="0000FF"/>
                </a:solidFill>
                <a:sym typeface="Wingdings"/>
              </a:rPr>
              <a:t>to locate, translate, buffer data become performance and energy bottlenecks with fast NVM stores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113</a:t>
            </a:fld>
            <a:endParaRPr lang="en-US" altLang="en-US">
              <a:solidFill>
                <a:srgbClr val="000000"/>
              </a:solidFill>
            </a:endParaRPr>
          </a:p>
        </p:txBody>
      </p:sp>
      <p:sp>
        <p:nvSpPr>
          <p:cNvPr id="5" name="Rectangle 4"/>
          <p:cNvSpPr/>
          <p:nvPr/>
        </p:nvSpPr>
        <p:spPr>
          <a:xfrm>
            <a:off x="1619672" y="2996952"/>
            <a:ext cx="6048672" cy="3384376"/>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ahoma"/>
            </a:endParaRPr>
          </a:p>
        </p:txBody>
      </p:sp>
      <p:sp>
        <p:nvSpPr>
          <p:cNvPr id="6" name="TextBox 5"/>
          <p:cNvSpPr txBox="1"/>
          <p:nvPr/>
        </p:nvSpPr>
        <p:spPr>
          <a:xfrm>
            <a:off x="1835696" y="2708920"/>
            <a:ext cx="1809172" cy="369332"/>
          </a:xfrm>
          <a:prstGeom prst="rect">
            <a:avLst/>
          </a:prstGeom>
          <a:solidFill>
            <a:srgbClr val="FFFFFF"/>
          </a:solidFill>
        </p:spPr>
        <p:txBody>
          <a:bodyPr wrap="none" rtlCol="0">
            <a:spAutoFit/>
          </a:bodyPr>
          <a:lstStyle/>
          <a:p>
            <a:r>
              <a:rPr lang="en-US" dirty="0" smtClean="0">
                <a:solidFill>
                  <a:srgbClr val="000000"/>
                </a:solidFill>
                <a:latin typeface="Tahoma"/>
              </a:rPr>
              <a:t>Two-Level Store</a:t>
            </a:r>
            <a:endParaRPr lang="en-US" dirty="0">
              <a:solidFill>
                <a:srgbClr val="000000"/>
              </a:solidFill>
              <a:latin typeface="Tahoma"/>
            </a:endParaRPr>
          </a:p>
        </p:txBody>
      </p:sp>
      <p:pic>
        <p:nvPicPr>
          <p:cNvPr id="8"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433856">
            <a:off x="5857780" y="4481579"/>
            <a:ext cx="1539467" cy="153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3" descr="90%"/>
          <p:cNvSpPr txBox="1">
            <a:spLocks noChangeArrowheads="1"/>
          </p:cNvSpPr>
          <p:nvPr/>
        </p:nvSpPr>
        <p:spPr bwMode="auto">
          <a:xfrm>
            <a:off x="4136766" y="4272103"/>
            <a:ext cx="1047549" cy="495520"/>
          </a:xfrm>
          <a:prstGeom prst="rect">
            <a:avLst/>
          </a:prstGeom>
          <a:noFill/>
          <a:ln w="12700">
            <a:noFill/>
            <a:miter lim="800000"/>
            <a:headEnd/>
            <a:tailEnd/>
          </a:ln>
          <a:effectLst/>
        </p:spPr>
        <p:txBody>
          <a:bodyPr wrap="none" lIns="64008" tIns="32004" rIns="64008" bIns="32004">
            <a:spAutoFit/>
          </a:bodyPr>
          <a:lstStyle/>
          <a:p>
            <a:pPr algn="ctr">
              <a:defRPr/>
            </a:pPr>
            <a:r>
              <a:rPr lang="en-US" sz="1400" kern="0" dirty="0" smtClean="0">
                <a:solidFill>
                  <a:sysClr val="windowText" lastClr="000000"/>
                </a:solidFill>
                <a:latin typeface="Tahoma"/>
                <a:ea typeface="Arial" pitchFamily="-107" charset="0"/>
                <a:cs typeface="Tahoma"/>
              </a:rPr>
              <a:t>Processor</a:t>
            </a:r>
          </a:p>
          <a:p>
            <a:pPr algn="ctr">
              <a:defRPr/>
            </a:pPr>
            <a:r>
              <a:rPr lang="en-US" sz="1400" kern="0" dirty="0">
                <a:solidFill>
                  <a:sysClr val="windowText" lastClr="000000"/>
                </a:solidFill>
                <a:latin typeface="Tahoma"/>
                <a:ea typeface="Arial" pitchFamily="-107" charset="0"/>
                <a:cs typeface="Tahoma"/>
              </a:rPr>
              <a:t>a</a:t>
            </a:r>
            <a:r>
              <a:rPr lang="en-US" sz="1400" kern="0" dirty="0" smtClean="0">
                <a:solidFill>
                  <a:sysClr val="windowText" lastClr="000000"/>
                </a:solidFill>
                <a:latin typeface="Tahoma"/>
                <a:ea typeface="Arial" pitchFamily="-107" charset="0"/>
                <a:cs typeface="Tahoma"/>
              </a:rPr>
              <a:t>nd caches</a:t>
            </a:r>
            <a:endParaRPr lang="en-US" sz="1400" kern="0" dirty="0">
              <a:solidFill>
                <a:sysClr val="windowText" lastClr="000000"/>
              </a:solidFill>
              <a:latin typeface="Tahoma"/>
              <a:ea typeface="Arial" pitchFamily="-107" charset="0"/>
              <a:cs typeface="Tahoma"/>
            </a:endParaRPr>
          </a:p>
        </p:txBody>
      </p:sp>
      <p:sp>
        <p:nvSpPr>
          <p:cNvPr id="10" name="Text Box 20" descr="90%"/>
          <p:cNvSpPr txBox="1">
            <a:spLocks noChangeArrowheads="1"/>
          </p:cNvSpPr>
          <p:nvPr/>
        </p:nvSpPr>
        <p:spPr bwMode="auto">
          <a:xfrm>
            <a:off x="2034060" y="5968296"/>
            <a:ext cx="1232132" cy="280077"/>
          </a:xfrm>
          <a:prstGeom prst="rect">
            <a:avLst/>
          </a:prstGeom>
          <a:noFill/>
          <a:ln w="12700">
            <a:noFill/>
            <a:miter lim="800000"/>
            <a:headEnd/>
            <a:tailEnd/>
          </a:ln>
          <a:effectLst/>
        </p:spPr>
        <p:txBody>
          <a:bodyPr wrap="none" lIns="64008" tIns="32004" rIns="64008" bIns="32004">
            <a:spAutoFit/>
          </a:bodyPr>
          <a:lstStyle/>
          <a:p>
            <a:pPr algn="ctr">
              <a:defRPr/>
            </a:pPr>
            <a:r>
              <a:rPr lang="en-US" sz="1400" kern="0" dirty="0">
                <a:solidFill>
                  <a:srgbClr val="FF0000"/>
                </a:solidFill>
                <a:latin typeface="Tahoma"/>
                <a:ea typeface="Arial" pitchFamily="-107" charset="0"/>
                <a:cs typeface="Tahoma"/>
              </a:rPr>
              <a:t>Main </a:t>
            </a:r>
            <a:r>
              <a:rPr lang="en-US" sz="1400" kern="0" dirty="0" smtClean="0">
                <a:solidFill>
                  <a:srgbClr val="FF0000"/>
                </a:solidFill>
                <a:latin typeface="Tahoma"/>
                <a:ea typeface="Arial" pitchFamily="-107" charset="0"/>
                <a:cs typeface="Tahoma"/>
              </a:rPr>
              <a:t>Memory</a:t>
            </a:r>
            <a:endParaRPr lang="en-US" sz="1400" kern="0" dirty="0">
              <a:solidFill>
                <a:srgbClr val="FF0000"/>
              </a:solidFill>
              <a:latin typeface="Tahoma"/>
              <a:ea typeface="Arial" pitchFamily="-107" charset="0"/>
              <a:cs typeface="Tahoma"/>
            </a:endParaRPr>
          </a:p>
        </p:txBody>
      </p:sp>
      <p:sp>
        <p:nvSpPr>
          <p:cNvPr id="11" name="Text Box 24" descr="90%"/>
          <p:cNvSpPr txBox="1">
            <a:spLocks noChangeArrowheads="1"/>
          </p:cNvSpPr>
          <p:nvPr/>
        </p:nvSpPr>
        <p:spPr bwMode="auto">
          <a:xfrm>
            <a:off x="5861314" y="5852092"/>
            <a:ext cx="1735538" cy="28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400" dirty="0" smtClean="0">
                <a:solidFill>
                  <a:srgbClr val="FF0000"/>
                </a:solidFill>
                <a:latin typeface="Tahoma"/>
                <a:cs typeface="Tahoma"/>
              </a:rPr>
              <a:t>Storage (SSD/HDD)</a:t>
            </a:r>
          </a:p>
        </p:txBody>
      </p:sp>
      <p:pic>
        <p:nvPicPr>
          <p:cNvPr id="12"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4214" y="3333667"/>
            <a:ext cx="951021" cy="92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1835696" y="5469667"/>
            <a:ext cx="1670057" cy="398114"/>
          </a:xfrm>
          <a:prstGeom prst="rect">
            <a:avLst/>
          </a:prstGeom>
        </p:spPr>
      </p:pic>
      <p:cxnSp>
        <p:nvCxnSpPr>
          <p:cNvPr id="14" name="Straight Arrow Connector 13"/>
          <p:cNvCxnSpPr/>
          <p:nvPr/>
        </p:nvCxnSpPr>
        <p:spPr>
          <a:xfrm flipH="1">
            <a:off x="3401375" y="3799610"/>
            <a:ext cx="73065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887885" y="3486474"/>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ahoma"/>
              </a:rPr>
              <a:t>Virtual memory</a:t>
            </a:r>
            <a:endParaRPr lang="en-US" sz="1400" dirty="0">
              <a:solidFill>
                <a:srgbClr val="000000"/>
              </a:solidFill>
              <a:latin typeface="Tahoma"/>
            </a:endParaRPr>
          </a:p>
        </p:txBody>
      </p:sp>
      <p:sp>
        <p:nvSpPr>
          <p:cNvPr id="16" name="Rectangle 15"/>
          <p:cNvSpPr/>
          <p:nvPr/>
        </p:nvSpPr>
        <p:spPr>
          <a:xfrm>
            <a:off x="1887885" y="4478071"/>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ahoma"/>
              </a:rPr>
              <a:t>Address translation</a:t>
            </a:r>
            <a:endParaRPr lang="en-US" sz="1400" dirty="0">
              <a:solidFill>
                <a:srgbClr val="000000"/>
              </a:solidFill>
              <a:latin typeface="Tahoma"/>
            </a:endParaRPr>
          </a:p>
        </p:txBody>
      </p:sp>
      <p:cxnSp>
        <p:nvCxnSpPr>
          <p:cNvPr id="17" name="Straight Arrow Connector 16"/>
          <p:cNvCxnSpPr>
            <a:stCxn id="15" idx="2"/>
            <a:endCxn id="16" idx="0"/>
          </p:cNvCxnSpPr>
          <p:nvPr/>
        </p:nvCxnSpPr>
        <p:spPr>
          <a:xfrm>
            <a:off x="2644630" y="4112746"/>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657425" y="5104342"/>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296996" y="3068960"/>
            <a:ext cx="1049474" cy="307777"/>
          </a:xfrm>
          <a:prstGeom prst="rect">
            <a:avLst/>
          </a:prstGeom>
          <a:noFill/>
        </p:spPr>
        <p:txBody>
          <a:bodyPr wrap="none" rtlCol="0">
            <a:spAutoFit/>
          </a:bodyPr>
          <a:lstStyle/>
          <a:p>
            <a:r>
              <a:rPr lang="en-US" sz="1400" dirty="0" smtClean="0">
                <a:solidFill>
                  <a:srgbClr val="FF0000"/>
                </a:solidFill>
                <a:latin typeface="Tahoma"/>
              </a:rPr>
              <a:t>Load/Store</a:t>
            </a:r>
            <a:endParaRPr lang="en-US" sz="1400" dirty="0">
              <a:solidFill>
                <a:srgbClr val="FF0000"/>
              </a:solidFill>
              <a:latin typeface="Tahoma"/>
            </a:endParaRPr>
          </a:p>
        </p:txBody>
      </p:sp>
      <p:cxnSp>
        <p:nvCxnSpPr>
          <p:cNvPr id="20" name="Straight Arrow Connector 19"/>
          <p:cNvCxnSpPr/>
          <p:nvPr/>
        </p:nvCxnSpPr>
        <p:spPr>
          <a:xfrm>
            <a:off x="5175811" y="3799610"/>
            <a:ext cx="73065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5906461" y="3486474"/>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ahoma"/>
              </a:rPr>
              <a:t>Operating system</a:t>
            </a:r>
          </a:p>
          <a:p>
            <a:pPr algn="ctr"/>
            <a:r>
              <a:rPr lang="en-US" sz="1400" dirty="0" smtClean="0">
                <a:solidFill>
                  <a:srgbClr val="000000"/>
                </a:solidFill>
                <a:latin typeface="Tahoma"/>
              </a:rPr>
              <a:t>and file system</a:t>
            </a:r>
            <a:endParaRPr lang="en-US" sz="1400" dirty="0">
              <a:solidFill>
                <a:srgbClr val="000000"/>
              </a:solidFill>
              <a:latin typeface="Tahoma"/>
            </a:endParaRPr>
          </a:p>
        </p:txBody>
      </p:sp>
      <p:cxnSp>
        <p:nvCxnSpPr>
          <p:cNvPr id="22" name="Straight Arrow Connector 21"/>
          <p:cNvCxnSpPr>
            <a:stCxn id="21" idx="2"/>
          </p:cNvCxnSpPr>
          <p:nvPr/>
        </p:nvCxnSpPr>
        <p:spPr>
          <a:xfrm>
            <a:off x="6663205" y="4112746"/>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123621" y="3068960"/>
            <a:ext cx="1968633" cy="307777"/>
          </a:xfrm>
          <a:prstGeom prst="rect">
            <a:avLst/>
          </a:prstGeom>
          <a:noFill/>
        </p:spPr>
        <p:txBody>
          <a:bodyPr wrap="none" rtlCol="0">
            <a:spAutoFit/>
          </a:bodyPr>
          <a:lstStyle/>
          <a:p>
            <a:r>
              <a:rPr lang="en-US" sz="1400" dirty="0" err="1" smtClean="0">
                <a:solidFill>
                  <a:srgbClr val="FF0000"/>
                </a:solidFill>
                <a:latin typeface="Tahoma"/>
              </a:rPr>
              <a:t>fopen</a:t>
            </a:r>
            <a:r>
              <a:rPr lang="en-US" sz="1400" dirty="0" smtClean="0">
                <a:solidFill>
                  <a:srgbClr val="FF0000"/>
                </a:solidFill>
                <a:latin typeface="Tahoma"/>
              </a:rPr>
              <a:t>, </a:t>
            </a:r>
            <a:r>
              <a:rPr lang="en-US" sz="1400" dirty="0" err="1" smtClean="0">
                <a:solidFill>
                  <a:srgbClr val="FF0000"/>
                </a:solidFill>
                <a:latin typeface="Tahoma"/>
              </a:rPr>
              <a:t>fread</a:t>
            </a:r>
            <a:r>
              <a:rPr lang="en-US" sz="1400" dirty="0" smtClean="0">
                <a:solidFill>
                  <a:srgbClr val="FF0000"/>
                </a:solidFill>
                <a:latin typeface="Tahoma"/>
              </a:rPr>
              <a:t>, </a:t>
            </a:r>
            <a:r>
              <a:rPr lang="en-US" sz="1400" dirty="0" err="1" smtClean="0">
                <a:solidFill>
                  <a:srgbClr val="FF0000"/>
                </a:solidFill>
                <a:latin typeface="Tahoma"/>
              </a:rPr>
              <a:t>fwrite</a:t>
            </a:r>
            <a:r>
              <a:rPr lang="en-US" sz="1400" dirty="0" smtClean="0">
                <a:solidFill>
                  <a:srgbClr val="FF0000"/>
                </a:solidFill>
                <a:latin typeface="Tahoma"/>
              </a:rPr>
              <a:t>, …</a:t>
            </a:r>
            <a:endParaRPr lang="en-US" sz="1400" dirty="0">
              <a:solidFill>
                <a:srgbClr val="FF0000"/>
              </a:solidFill>
              <a:latin typeface="Tahoma"/>
            </a:endParaRPr>
          </a:p>
        </p:txBody>
      </p:sp>
      <p:sp>
        <p:nvSpPr>
          <p:cNvPr id="24" name="Text Box 24" descr="90%"/>
          <p:cNvSpPr txBox="1">
            <a:spLocks noChangeArrowheads="1"/>
          </p:cNvSpPr>
          <p:nvPr/>
        </p:nvSpPr>
        <p:spPr bwMode="auto">
          <a:xfrm>
            <a:off x="5148064" y="5660392"/>
            <a:ext cx="2623313" cy="49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400" dirty="0" smtClean="0">
                <a:solidFill>
                  <a:srgbClr val="FF0000"/>
                </a:solidFill>
                <a:latin typeface="Tahoma"/>
                <a:cs typeface="Tahoma"/>
              </a:rPr>
              <a:t>Persistent (e.g., Phase-Change) </a:t>
            </a:r>
          </a:p>
          <a:p>
            <a:pPr algn="ctr" eaLnBrk="1" fontAlgn="base" hangingPunct="1">
              <a:spcBef>
                <a:spcPct val="0"/>
              </a:spcBef>
              <a:spcAft>
                <a:spcPct val="0"/>
              </a:spcAft>
            </a:pPr>
            <a:r>
              <a:rPr lang="en-US" sz="1400" dirty="0" smtClean="0">
                <a:solidFill>
                  <a:srgbClr val="FF0000"/>
                </a:solidFill>
                <a:latin typeface="Tahoma"/>
                <a:cs typeface="Tahoma"/>
              </a:rPr>
              <a:t>Memory</a:t>
            </a:r>
          </a:p>
        </p:txBody>
      </p:sp>
      <p:pic>
        <p:nvPicPr>
          <p:cNvPr id="25" name="Picture 24"/>
          <p:cNvPicPr>
            <a:picLocks noChangeAspect="1"/>
          </p:cNvPicPr>
          <p:nvPr/>
        </p:nvPicPr>
        <p:blipFill>
          <a:blip r:embed="rId5"/>
          <a:stretch>
            <a:fillRect/>
          </a:stretch>
        </p:blipFill>
        <p:spPr>
          <a:xfrm>
            <a:off x="5635893" y="4653136"/>
            <a:ext cx="1554690" cy="1003885"/>
          </a:xfrm>
          <a:prstGeom prst="rect">
            <a:avLst/>
          </a:prstGeom>
        </p:spPr>
      </p:pic>
      <p:sp>
        <p:nvSpPr>
          <p:cNvPr id="26" name="TextBox 25"/>
          <p:cNvSpPr txBox="1"/>
          <p:nvPr/>
        </p:nvSpPr>
        <p:spPr>
          <a:xfrm>
            <a:off x="11759" y="4597476"/>
            <a:ext cx="184666" cy="369332"/>
          </a:xfrm>
          <a:prstGeom prst="rect">
            <a:avLst/>
          </a:prstGeom>
          <a:noFill/>
        </p:spPr>
        <p:txBody>
          <a:bodyPr wrap="none" rtlCol="0">
            <a:spAutoFit/>
          </a:bodyPr>
          <a:lstStyle/>
          <a:p>
            <a:endParaRPr lang="en-US" dirty="0">
              <a:solidFill>
                <a:srgbClr val="000000"/>
              </a:solidFill>
              <a:latin typeface="Tahoma"/>
            </a:endParaRPr>
          </a:p>
        </p:txBody>
      </p:sp>
      <p:sp>
        <p:nvSpPr>
          <p:cNvPr id="27" name="Rounded Rectangle 26"/>
          <p:cNvSpPr>
            <a:spLocks noChangeArrowheads="1"/>
          </p:cNvSpPr>
          <p:nvPr/>
        </p:nvSpPr>
        <p:spPr bwMode="auto">
          <a:xfrm>
            <a:off x="5508104" y="3068960"/>
            <a:ext cx="2232248" cy="1440160"/>
          </a:xfrm>
          <a:prstGeom prst="roundRect">
            <a:avLst>
              <a:gd name="adj" fmla="val 16667"/>
            </a:avLst>
          </a:prstGeom>
          <a:noFill/>
          <a:ln w="666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9637912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par>
                                <p:cTn id="16" presetID="3" presetClass="entr" presetSubtype="1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2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rgbClr val="006633"/>
                </a:solidFill>
              </a:rPr>
              <a:t>Coordinated Memory and Storage with NVM (</a:t>
            </a:r>
            <a:r>
              <a:rPr lang="en-US" sz="3400" dirty="0" smtClean="0">
                <a:solidFill>
                  <a:srgbClr val="006633"/>
                </a:solidFill>
              </a:rPr>
              <a:t>II)</a:t>
            </a:r>
            <a:endParaRPr lang="en-US" dirty="0"/>
          </a:p>
        </p:txBody>
      </p:sp>
      <p:sp>
        <p:nvSpPr>
          <p:cNvPr id="3" name="Content Placeholder 2"/>
          <p:cNvSpPr>
            <a:spLocks noGrp="1"/>
          </p:cNvSpPr>
          <p:nvPr>
            <p:ph idx="1"/>
          </p:nvPr>
        </p:nvSpPr>
        <p:spPr>
          <a:xfrm>
            <a:off x="228600" y="1052736"/>
            <a:ext cx="8610600" cy="5195664"/>
          </a:xfrm>
        </p:spPr>
        <p:txBody>
          <a:bodyPr/>
          <a:lstStyle/>
          <a:p>
            <a:r>
              <a:rPr lang="en-US" sz="2200" dirty="0">
                <a:sym typeface="Wingdings"/>
              </a:rPr>
              <a:t>Goal: </a:t>
            </a:r>
            <a:r>
              <a:rPr lang="en-US" sz="2200" dirty="0">
                <a:solidFill>
                  <a:srgbClr val="0000FF"/>
                </a:solidFill>
                <a:sym typeface="Wingdings"/>
              </a:rPr>
              <a:t>Unify memory and storage </a:t>
            </a:r>
            <a:r>
              <a:rPr lang="en-US" sz="2200" dirty="0" smtClean="0">
                <a:solidFill>
                  <a:srgbClr val="0000FF"/>
                </a:solidFill>
                <a:sym typeface="Wingdings"/>
              </a:rPr>
              <a:t>management in a single unit to </a:t>
            </a:r>
            <a:r>
              <a:rPr lang="en-US" sz="2200" dirty="0">
                <a:solidFill>
                  <a:srgbClr val="FF0000"/>
                </a:solidFill>
                <a:sym typeface="Wingdings"/>
              </a:rPr>
              <a:t>eliminate wasted work to locate, transfer, and translate data</a:t>
            </a:r>
          </a:p>
          <a:p>
            <a:pPr lvl="1"/>
            <a:r>
              <a:rPr lang="en-US" sz="1800" dirty="0" smtClean="0">
                <a:sym typeface="Wingdings"/>
              </a:rPr>
              <a:t>Improves </a:t>
            </a:r>
            <a:r>
              <a:rPr lang="en-US" sz="1800" dirty="0">
                <a:sym typeface="Wingdings"/>
              </a:rPr>
              <a:t>both energy and performance</a:t>
            </a:r>
          </a:p>
          <a:p>
            <a:pPr lvl="1"/>
            <a:r>
              <a:rPr lang="en-US" sz="1800" dirty="0" smtClean="0">
                <a:sym typeface="Wingdings"/>
              </a:rPr>
              <a:t>Simplifies </a:t>
            </a:r>
            <a:r>
              <a:rPr lang="en-US" sz="1800" dirty="0">
                <a:sym typeface="Wingdings"/>
              </a:rPr>
              <a:t>programming model as well</a:t>
            </a:r>
            <a:endParaRPr lang="en-US" sz="1800"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114</a:t>
            </a:fld>
            <a:endParaRPr lang="en-US" altLang="en-US"/>
          </a:p>
        </p:txBody>
      </p:sp>
      <p:sp>
        <p:nvSpPr>
          <p:cNvPr id="5" name="Rectangle 4"/>
          <p:cNvSpPr/>
          <p:nvPr/>
        </p:nvSpPr>
        <p:spPr>
          <a:xfrm>
            <a:off x="4067944" y="4509120"/>
            <a:ext cx="1296144"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619672" y="2996952"/>
            <a:ext cx="6048672" cy="3384376"/>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835696" y="2708920"/>
            <a:ext cx="2651011" cy="369332"/>
          </a:xfrm>
          <a:prstGeom prst="rect">
            <a:avLst/>
          </a:prstGeom>
          <a:solidFill>
            <a:srgbClr val="FFFFFF"/>
          </a:solidFill>
        </p:spPr>
        <p:txBody>
          <a:bodyPr wrap="none" rtlCol="0">
            <a:spAutoFit/>
          </a:bodyPr>
          <a:lstStyle/>
          <a:p>
            <a:r>
              <a:rPr lang="en-US" dirty="0" smtClean="0"/>
              <a:t>Unified Memory/Storage</a:t>
            </a:r>
            <a:endParaRPr lang="en-US" dirty="0"/>
          </a:p>
        </p:txBody>
      </p:sp>
      <p:sp>
        <p:nvSpPr>
          <p:cNvPr id="8" name="Text Box 13" descr="90%"/>
          <p:cNvSpPr txBox="1">
            <a:spLocks noChangeArrowheads="1"/>
          </p:cNvSpPr>
          <p:nvPr/>
        </p:nvSpPr>
        <p:spPr bwMode="auto">
          <a:xfrm>
            <a:off x="4185446" y="4003438"/>
            <a:ext cx="1047549" cy="495520"/>
          </a:xfrm>
          <a:prstGeom prst="rect">
            <a:avLst/>
          </a:prstGeom>
          <a:noFill/>
          <a:ln w="12700">
            <a:noFill/>
            <a:miter lim="800000"/>
            <a:headEnd/>
            <a:tailEnd/>
          </a:ln>
          <a:effectLst/>
        </p:spPr>
        <p:txBody>
          <a:bodyPr wrap="none" lIns="64008" tIns="32004" rIns="64008" bIns="32004">
            <a:spAutoFit/>
          </a:bodyPr>
          <a:lstStyle/>
          <a:p>
            <a:pPr algn="ctr">
              <a:defRPr/>
            </a:pPr>
            <a:r>
              <a:rPr lang="en-US" sz="1400" kern="0" dirty="0" smtClean="0">
                <a:solidFill>
                  <a:sysClr val="windowText" lastClr="000000"/>
                </a:solidFill>
                <a:latin typeface="Tahoma"/>
                <a:ea typeface="Arial" pitchFamily="-107" charset="0"/>
                <a:cs typeface="Tahoma"/>
              </a:rPr>
              <a:t>Processor</a:t>
            </a:r>
          </a:p>
          <a:p>
            <a:pPr algn="ctr">
              <a:defRPr/>
            </a:pPr>
            <a:r>
              <a:rPr lang="en-US" sz="1400" kern="0" dirty="0">
                <a:solidFill>
                  <a:sysClr val="windowText" lastClr="000000"/>
                </a:solidFill>
                <a:latin typeface="Tahoma"/>
                <a:ea typeface="Arial" pitchFamily="-107" charset="0"/>
                <a:cs typeface="Tahoma"/>
              </a:rPr>
              <a:t>a</a:t>
            </a:r>
            <a:r>
              <a:rPr lang="en-US" sz="1400" kern="0" dirty="0" smtClean="0">
                <a:solidFill>
                  <a:sysClr val="windowText" lastClr="000000"/>
                </a:solidFill>
                <a:latin typeface="Tahoma"/>
                <a:ea typeface="Arial" pitchFamily="-107" charset="0"/>
                <a:cs typeface="Tahoma"/>
              </a:rPr>
              <a:t>nd caches</a:t>
            </a:r>
            <a:endParaRPr lang="en-US" sz="1400" kern="0" dirty="0">
              <a:solidFill>
                <a:sysClr val="windowText" lastClr="000000"/>
              </a:solidFill>
              <a:latin typeface="Tahoma"/>
              <a:ea typeface="Arial" pitchFamily="-107" charset="0"/>
              <a:cs typeface="Tahoma"/>
            </a:endParaRPr>
          </a:p>
        </p:txBody>
      </p:sp>
      <p:sp>
        <p:nvSpPr>
          <p:cNvPr id="9" name="Text Box 24" descr="90%"/>
          <p:cNvSpPr txBox="1">
            <a:spLocks noChangeArrowheads="1"/>
          </p:cNvSpPr>
          <p:nvPr/>
        </p:nvSpPr>
        <p:spPr bwMode="auto">
          <a:xfrm>
            <a:off x="3059832" y="6063351"/>
            <a:ext cx="3399392" cy="28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400" dirty="0" smtClean="0">
                <a:solidFill>
                  <a:srgbClr val="FF0000"/>
                </a:solidFill>
                <a:latin typeface="Tahoma"/>
                <a:cs typeface="Tahoma"/>
              </a:rPr>
              <a:t>Persistent (e.g., Phase-Change) Memory</a:t>
            </a:r>
          </a:p>
        </p:txBody>
      </p:sp>
      <p:pic>
        <p:nvPicPr>
          <p:cNvPr id="10" name="Content Placeholder 6" descr="barcelona-die-photo-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1452" y="3140968"/>
            <a:ext cx="874036" cy="85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4355976" y="4432556"/>
            <a:ext cx="0" cy="52761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987824" y="4509120"/>
            <a:ext cx="1049474" cy="307777"/>
          </a:xfrm>
          <a:prstGeom prst="rect">
            <a:avLst/>
          </a:prstGeom>
          <a:noFill/>
        </p:spPr>
        <p:txBody>
          <a:bodyPr wrap="none" rtlCol="0">
            <a:spAutoFit/>
          </a:bodyPr>
          <a:lstStyle/>
          <a:p>
            <a:r>
              <a:rPr lang="en-US" sz="1400" dirty="0" smtClean="0"/>
              <a:t>Load/Store</a:t>
            </a:r>
            <a:endParaRPr lang="en-US" sz="1400" dirty="0"/>
          </a:p>
        </p:txBody>
      </p:sp>
      <p:pic>
        <p:nvPicPr>
          <p:cNvPr id="13" name="Picture 12"/>
          <p:cNvPicPr>
            <a:picLocks noChangeAspect="1"/>
          </p:cNvPicPr>
          <p:nvPr/>
        </p:nvPicPr>
        <p:blipFill>
          <a:blip r:embed="rId3"/>
          <a:stretch>
            <a:fillRect/>
          </a:stretch>
        </p:blipFill>
        <p:spPr>
          <a:xfrm>
            <a:off x="3935700" y="5056095"/>
            <a:ext cx="1554690" cy="1003885"/>
          </a:xfrm>
          <a:prstGeom prst="rect">
            <a:avLst/>
          </a:prstGeom>
        </p:spPr>
      </p:pic>
      <p:cxnSp>
        <p:nvCxnSpPr>
          <p:cNvPr id="14" name="Straight Connector 13"/>
          <p:cNvCxnSpPr/>
          <p:nvPr/>
        </p:nvCxnSpPr>
        <p:spPr>
          <a:xfrm flipH="1" flipV="1">
            <a:off x="2915816" y="4077072"/>
            <a:ext cx="1152128" cy="4320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123728" y="3573016"/>
            <a:ext cx="1659429" cy="523220"/>
          </a:xfrm>
          <a:prstGeom prst="rect">
            <a:avLst/>
          </a:prstGeom>
          <a:noFill/>
        </p:spPr>
        <p:txBody>
          <a:bodyPr wrap="none" rtlCol="0">
            <a:spAutoFit/>
          </a:bodyPr>
          <a:lstStyle/>
          <a:p>
            <a:pPr algn="ctr"/>
            <a:r>
              <a:rPr lang="en-US" sz="1400" dirty="0" smtClean="0">
                <a:solidFill>
                  <a:srgbClr val="FF0000"/>
                </a:solidFill>
              </a:rPr>
              <a:t>Persistent Memory</a:t>
            </a:r>
          </a:p>
          <a:p>
            <a:pPr algn="ctr"/>
            <a:r>
              <a:rPr lang="en-US" sz="1400" dirty="0" smtClean="0">
                <a:solidFill>
                  <a:srgbClr val="FF0000"/>
                </a:solidFill>
              </a:rPr>
              <a:t>Manager</a:t>
            </a:r>
            <a:endParaRPr lang="en-US" sz="1400" dirty="0">
              <a:solidFill>
                <a:srgbClr val="FF0000"/>
              </a:solidFill>
            </a:endParaRPr>
          </a:p>
        </p:txBody>
      </p:sp>
      <p:cxnSp>
        <p:nvCxnSpPr>
          <p:cNvPr id="16" name="Straight Arrow Connector 15"/>
          <p:cNvCxnSpPr/>
          <p:nvPr/>
        </p:nvCxnSpPr>
        <p:spPr>
          <a:xfrm flipV="1">
            <a:off x="5076056" y="4437112"/>
            <a:ext cx="0" cy="52761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436096" y="4509120"/>
            <a:ext cx="928459" cy="307777"/>
          </a:xfrm>
          <a:prstGeom prst="rect">
            <a:avLst/>
          </a:prstGeom>
          <a:noFill/>
        </p:spPr>
        <p:txBody>
          <a:bodyPr wrap="none" rtlCol="0">
            <a:spAutoFit/>
          </a:bodyPr>
          <a:lstStyle/>
          <a:p>
            <a:r>
              <a:rPr lang="en-US" sz="1400" dirty="0" smtClean="0"/>
              <a:t>Feedback</a:t>
            </a:r>
            <a:endParaRPr lang="en-US" sz="1400" dirty="0"/>
          </a:p>
        </p:txBody>
      </p:sp>
      <p:sp>
        <p:nvSpPr>
          <p:cNvPr id="18" name="Rectangle 17"/>
          <p:cNvSpPr/>
          <p:nvPr/>
        </p:nvSpPr>
        <p:spPr>
          <a:xfrm>
            <a:off x="1475656" y="6344604"/>
            <a:ext cx="7056784" cy="553998"/>
          </a:xfrm>
          <a:prstGeom prst="rect">
            <a:avLst/>
          </a:prstGeom>
        </p:spPr>
        <p:txBody>
          <a:bodyPr wrap="square">
            <a:spAutoFit/>
          </a:bodyPr>
          <a:lstStyle/>
          <a:p>
            <a:r>
              <a:rPr lang="en-US" sz="1500" dirty="0"/>
              <a:t>Meza+, </a:t>
            </a:r>
            <a:r>
              <a:rPr lang="en-US" sz="1500" dirty="0" smtClean="0"/>
              <a:t>“</a:t>
            </a:r>
            <a:r>
              <a:rPr lang="en-US" sz="1500" dirty="0" smtClean="0">
                <a:solidFill>
                  <a:srgbClr val="0000FF"/>
                </a:solidFill>
              </a:rPr>
              <a:t>A Case for Efficient Hardware-Software Cooperative Management of Storage and Memory</a:t>
            </a:r>
            <a:r>
              <a:rPr lang="en-US" sz="1500" dirty="0" smtClean="0"/>
              <a:t>,</a:t>
            </a:r>
            <a:r>
              <a:rPr lang="en-US" sz="1500" dirty="0"/>
              <a:t>” </a:t>
            </a:r>
            <a:r>
              <a:rPr lang="en-US" sz="1500" dirty="0" smtClean="0"/>
              <a:t>WEED 2013.</a:t>
            </a:r>
            <a:endParaRPr lang="en-US" sz="1500" dirty="0"/>
          </a:p>
        </p:txBody>
      </p:sp>
    </p:spTree>
    <p:extLst>
      <p:ext uri="{BB962C8B-B14F-4D97-AF65-F5344CB8AC3E}">
        <p14:creationId xmlns:p14="http://schemas.microsoft.com/office/powerpoint/2010/main" val="6712584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Persistent Memory Manager (PMM)</a:t>
            </a:r>
            <a:endParaRPr lang="en-US" dirty="0"/>
          </a:p>
        </p:txBody>
      </p:sp>
      <p:sp>
        <p:nvSpPr>
          <p:cNvPr id="3" name="Content Placeholder 2"/>
          <p:cNvSpPr>
            <a:spLocks noGrp="1"/>
          </p:cNvSpPr>
          <p:nvPr>
            <p:ph idx="1"/>
          </p:nvPr>
        </p:nvSpPr>
        <p:spPr>
          <a:xfrm>
            <a:off x="228600" y="980728"/>
            <a:ext cx="8610600" cy="5472608"/>
          </a:xfrm>
        </p:spPr>
        <p:txBody>
          <a:bodyPr/>
          <a:lstStyle/>
          <a:p>
            <a:r>
              <a:rPr lang="en-US" sz="2200" dirty="0" smtClean="0">
                <a:solidFill>
                  <a:srgbClr val="0000FF"/>
                </a:solidFill>
                <a:sym typeface="Wingdings"/>
              </a:rPr>
              <a:t>Exposes a load/store interface to access persistent data</a:t>
            </a:r>
          </a:p>
          <a:p>
            <a:pPr lvl="1"/>
            <a:r>
              <a:rPr lang="en-US" sz="2000" dirty="0" smtClean="0">
                <a:solidFill>
                  <a:schemeClr val="accent2">
                    <a:lumMod val="75000"/>
                  </a:schemeClr>
                </a:solidFill>
                <a:sym typeface="Wingdings"/>
              </a:rPr>
              <a:t>Applications can directly access persistent memory  no conversion, translation, location overhead for persistent data </a:t>
            </a:r>
          </a:p>
          <a:p>
            <a:pPr lvl="1"/>
            <a:endParaRPr lang="en-US" sz="2000" dirty="0" smtClean="0">
              <a:sym typeface="Wingdings"/>
            </a:endParaRPr>
          </a:p>
          <a:p>
            <a:r>
              <a:rPr lang="en-US" sz="2200" dirty="0" smtClean="0">
                <a:solidFill>
                  <a:srgbClr val="0000FF"/>
                </a:solidFill>
                <a:sym typeface="Wingdings"/>
              </a:rPr>
              <a:t>Manages data placement, location, persistence, security</a:t>
            </a:r>
          </a:p>
          <a:p>
            <a:pPr lvl="1"/>
            <a:r>
              <a:rPr lang="en-US" sz="2000" dirty="0" smtClean="0">
                <a:solidFill>
                  <a:schemeClr val="accent2">
                    <a:lumMod val="75000"/>
                  </a:schemeClr>
                </a:solidFill>
                <a:sym typeface="Wingdings"/>
              </a:rPr>
              <a:t>To get the best of multiple forms of storage</a:t>
            </a:r>
          </a:p>
          <a:p>
            <a:pPr lvl="1"/>
            <a:endParaRPr lang="en-US" sz="2000" dirty="0" smtClean="0">
              <a:sym typeface="Wingdings"/>
            </a:endParaRPr>
          </a:p>
          <a:p>
            <a:r>
              <a:rPr lang="en-US" sz="2200" dirty="0" smtClean="0">
                <a:solidFill>
                  <a:srgbClr val="0000FF"/>
                </a:solidFill>
                <a:sym typeface="Wingdings"/>
              </a:rPr>
              <a:t>Manages metadata storage and retrieval</a:t>
            </a:r>
          </a:p>
          <a:p>
            <a:pPr lvl="1"/>
            <a:r>
              <a:rPr lang="en-US" sz="2000" dirty="0" smtClean="0">
                <a:solidFill>
                  <a:srgbClr val="FF0000"/>
                </a:solidFill>
                <a:sym typeface="Wingdings"/>
              </a:rPr>
              <a:t>This can lead to overheads that need to be managed</a:t>
            </a:r>
          </a:p>
          <a:p>
            <a:pPr lvl="1"/>
            <a:endParaRPr lang="en-US" sz="2000" dirty="0" smtClean="0">
              <a:sym typeface="Wingdings"/>
            </a:endParaRPr>
          </a:p>
          <a:p>
            <a:r>
              <a:rPr lang="en-US" sz="2200" dirty="0" smtClean="0">
                <a:solidFill>
                  <a:srgbClr val="0000FF"/>
                </a:solidFill>
                <a:sym typeface="Wingdings"/>
              </a:rPr>
              <a:t>Exposes hooks and interfaces for system software</a:t>
            </a:r>
          </a:p>
          <a:p>
            <a:pPr lvl="1"/>
            <a:r>
              <a:rPr lang="en-US" sz="2000" dirty="0" smtClean="0">
                <a:solidFill>
                  <a:srgbClr val="2C6123"/>
                </a:solidFill>
                <a:sym typeface="Wingdings"/>
              </a:rPr>
              <a:t>To enable better data placement and management decisions</a:t>
            </a:r>
          </a:p>
          <a:p>
            <a:pPr lvl="1"/>
            <a:endParaRPr lang="en-US" sz="2000" dirty="0">
              <a:solidFill>
                <a:srgbClr val="2C6123"/>
              </a:solidFill>
              <a:sym typeface="Wingdings"/>
            </a:endParaRPr>
          </a:p>
          <a:p>
            <a:r>
              <a:rPr lang="en-US" sz="1800" dirty="0"/>
              <a:t>Meza+, “</a:t>
            </a:r>
            <a:r>
              <a:rPr lang="en-US" sz="1800" dirty="0">
                <a:solidFill>
                  <a:srgbClr val="0000FF"/>
                </a:solidFill>
              </a:rPr>
              <a:t>A Case for Efficient Hardware-Software Cooperative Management of Storage and Memory</a:t>
            </a:r>
            <a:r>
              <a:rPr lang="en-US" sz="1800" dirty="0"/>
              <a:t>,” WEED 2013.</a:t>
            </a:r>
          </a:p>
          <a:p>
            <a:pPr lvl="1"/>
            <a:endParaRPr lang="en-US" sz="2000" dirty="0" smtClean="0">
              <a:solidFill>
                <a:srgbClr val="2C6123"/>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115</a:t>
            </a:fld>
            <a:endParaRPr lang="en-US" altLang="en-US">
              <a:solidFill>
                <a:srgbClr val="000000"/>
              </a:solidFill>
            </a:endParaRPr>
          </a:p>
        </p:txBody>
      </p:sp>
    </p:spTree>
    <p:extLst>
      <p:ext uri="{BB962C8B-B14F-4D97-AF65-F5344CB8AC3E}">
        <p14:creationId xmlns:p14="http://schemas.microsoft.com/office/powerpoint/2010/main" val="4973803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Persistent Memory Manager (PMM)</a:t>
            </a:r>
          </a:p>
        </p:txBody>
      </p:sp>
      <p:sp>
        <p:nvSpPr>
          <p:cNvPr id="3" name="Content Placeholder 2"/>
          <p:cNvSpPr>
            <a:spLocks noGrp="1"/>
          </p:cNvSpPr>
          <p:nvPr>
            <p:ph idx="1"/>
          </p:nvPr>
        </p:nvSpPr>
        <p:spPr/>
        <p:txBody>
          <a:bodyPr/>
          <a:lstStyle/>
          <a:p>
            <a:endParaRPr lang="en-US" sz="2200" dirty="0" smtClean="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116</a:t>
            </a:fld>
            <a:endParaRPr lang="en-US" altLang="en-US">
              <a:solidFill>
                <a:srgbClr val="000000"/>
              </a:solidFill>
            </a:endParaRPr>
          </a:p>
        </p:txBody>
      </p:sp>
      <p:pic>
        <p:nvPicPr>
          <p:cNvPr id="6" name="Picture 5"/>
          <p:cNvPicPr>
            <a:picLocks noChangeAspect="1"/>
          </p:cNvPicPr>
          <p:nvPr/>
        </p:nvPicPr>
        <p:blipFill>
          <a:blip r:embed="rId3"/>
          <a:stretch>
            <a:fillRect/>
          </a:stretch>
        </p:blipFill>
        <p:spPr>
          <a:xfrm>
            <a:off x="827584" y="786355"/>
            <a:ext cx="6624736" cy="5018909"/>
          </a:xfrm>
          <a:prstGeom prst="rect">
            <a:avLst/>
          </a:prstGeom>
        </p:spPr>
      </p:pic>
      <p:sp>
        <p:nvSpPr>
          <p:cNvPr id="7" name="TextBox 6"/>
          <p:cNvSpPr txBox="1"/>
          <p:nvPr/>
        </p:nvSpPr>
        <p:spPr>
          <a:xfrm>
            <a:off x="251520" y="5910371"/>
            <a:ext cx="8593137" cy="830997"/>
          </a:xfrm>
          <a:prstGeom prst="rect">
            <a:avLst/>
          </a:prstGeom>
          <a:solidFill>
            <a:sysClr val="window" lastClr="FFFFFF"/>
          </a:solidFill>
          <a:ln w="25400" cap="flat" cmpd="sng" algn="ctr">
            <a:solidFill>
              <a:srgbClr val="0000FF"/>
            </a:solidFill>
            <a:prstDash val="solid"/>
          </a:ln>
          <a:effectLst/>
        </p:spPr>
        <p:txBody>
          <a:bodyPr>
            <a:spAutoFit/>
          </a:bodyPr>
          <a:lstStyle/>
          <a:p>
            <a:pPr algn="ctr">
              <a:defRPr/>
            </a:pPr>
            <a:r>
              <a:rPr lang="en-US" sz="2400" b="1" kern="0" dirty="0" smtClean="0">
                <a:solidFill>
                  <a:srgbClr val="0000FF"/>
                </a:solidFill>
                <a:latin typeface="Calibri"/>
              </a:rPr>
              <a:t>PMM uses access and hint information to allocate, locate, migrate and access data in the heterogeneous array of devices</a:t>
            </a:r>
            <a:endParaRPr lang="en-US" sz="2400" b="1" kern="0" dirty="0">
              <a:solidFill>
                <a:srgbClr val="0000FF"/>
              </a:solidFill>
              <a:latin typeface="Calibri"/>
            </a:endParaRPr>
          </a:p>
        </p:txBody>
      </p:sp>
      <p:sp>
        <p:nvSpPr>
          <p:cNvPr id="8" name="Rounded Rectangle 7"/>
          <p:cNvSpPr>
            <a:spLocks noChangeArrowheads="1"/>
          </p:cNvSpPr>
          <p:nvPr/>
        </p:nvSpPr>
        <p:spPr bwMode="auto">
          <a:xfrm>
            <a:off x="2555776" y="1412776"/>
            <a:ext cx="3312368" cy="432048"/>
          </a:xfrm>
          <a:prstGeom prst="roundRect">
            <a:avLst>
              <a:gd name="adj" fmla="val 16667"/>
            </a:avLst>
          </a:prstGeom>
          <a:noFill/>
          <a:ln w="28575">
            <a:solidFill>
              <a:srgbClr val="0000FF"/>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Tahoma"/>
            </a:endParaRPr>
          </a:p>
        </p:txBody>
      </p:sp>
      <p:sp>
        <p:nvSpPr>
          <p:cNvPr id="9" name="TextBox 38"/>
          <p:cNvSpPr txBox="1">
            <a:spLocks noChangeArrowheads="1"/>
          </p:cNvSpPr>
          <p:nvPr/>
        </p:nvSpPr>
        <p:spPr bwMode="auto">
          <a:xfrm rot="10800000" flipV="1">
            <a:off x="5868144" y="1434262"/>
            <a:ext cx="1800200" cy="338554"/>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dirty="0" smtClean="0">
                <a:solidFill>
                  <a:srgbClr val="0000FF"/>
                </a:solidFill>
              </a:rPr>
              <a:t>Persistent objects</a:t>
            </a:r>
          </a:p>
        </p:txBody>
      </p:sp>
    </p:spTree>
    <p:extLst>
      <p:ext uri="{BB962C8B-B14F-4D97-AF65-F5344CB8AC3E}">
        <p14:creationId xmlns:p14="http://schemas.microsoft.com/office/powerpoint/2010/main" val="19043037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noAutofit/>
          </a:bodyPr>
          <a:lstStyle/>
          <a:p>
            <a:r>
              <a:rPr lang="en-US" sz="3800" dirty="0" smtClean="0"/>
              <a:t>Performance Benefits </a:t>
            </a:r>
            <a:r>
              <a:rPr lang="en-US" sz="3800" dirty="0"/>
              <a:t>of a Single-Level Store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117</a:t>
            </a:fld>
            <a:endParaRPr lang="en-US" altLang="en-US"/>
          </a:p>
        </p:txBody>
      </p:sp>
      <p:pic>
        <p:nvPicPr>
          <p:cNvPr id="8" name="Content Placeholder 7"/>
          <p:cNvPicPr>
            <a:picLocks noGrp="1" noChangeAspect="1"/>
          </p:cNvPicPr>
          <p:nvPr>
            <p:ph idx="1"/>
          </p:nvPr>
        </p:nvPicPr>
        <p:blipFill>
          <a:blip r:embed="rId3"/>
          <a:srcRect l="-7256" r="-7256"/>
          <a:stretch>
            <a:fillRect/>
          </a:stretch>
        </p:blipFill>
        <p:spPr/>
      </p:pic>
      <p:cxnSp>
        <p:nvCxnSpPr>
          <p:cNvPr id="6" name="Straight Arrow Connector 5"/>
          <p:cNvCxnSpPr/>
          <p:nvPr/>
        </p:nvCxnSpPr>
        <p:spPr bwMode="auto">
          <a:xfrm>
            <a:off x="5436096" y="5229200"/>
            <a:ext cx="1080120"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38"/>
          <p:cNvSpPr txBox="1">
            <a:spLocks noChangeArrowheads="1"/>
          </p:cNvSpPr>
          <p:nvPr/>
        </p:nvSpPr>
        <p:spPr bwMode="auto">
          <a:xfrm>
            <a:off x="5559334" y="4797152"/>
            <a:ext cx="7408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~5X</a:t>
            </a:r>
            <a:endParaRPr lang="en-US" dirty="0">
              <a:solidFill>
                <a:srgbClr val="FF0000"/>
              </a:solidFill>
            </a:endParaRPr>
          </a:p>
        </p:txBody>
      </p:sp>
      <p:cxnSp>
        <p:nvCxnSpPr>
          <p:cNvPr id="10" name="Straight Arrow Connector 9"/>
          <p:cNvCxnSpPr/>
          <p:nvPr/>
        </p:nvCxnSpPr>
        <p:spPr bwMode="auto">
          <a:xfrm>
            <a:off x="3851920" y="2348880"/>
            <a:ext cx="936104" cy="25922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38"/>
          <p:cNvSpPr txBox="1">
            <a:spLocks noChangeArrowheads="1"/>
          </p:cNvSpPr>
          <p:nvPr/>
        </p:nvSpPr>
        <p:spPr bwMode="auto">
          <a:xfrm>
            <a:off x="3817565" y="1916832"/>
            <a:ext cx="9120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~24X</a:t>
            </a:r>
            <a:endParaRPr lang="en-US" dirty="0">
              <a:solidFill>
                <a:srgbClr val="FF0000"/>
              </a:solidFill>
            </a:endParaRPr>
          </a:p>
        </p:txBody>
      </p:sp>
      <p:sp>
        <p:nvSpPr>
          <p:cNvPr id="12" name="Rectangle 11"/>
          <p:cNvSpPr/>
          <p:nvPr/>
        </p:nvSpPr>
        <p:spPr>
          <a:xfrm>
            <a:off x="1475656" y="6344604"/>
            <a:ext cx="7056784" cy="553998"/>
          </a:xfrm>
          <a:prstGeom prst="rect">
            <a:avLst/>
          </a:prstGeom>
        </p:spPr>
        <p:txBody>
          <a:bodyPr wrap="square">
            <a:spAutoFit/>
          </a:bodyPr>
          <a:lstStyle/>
          <a:p>
            <a:r>
              <a:rPr lang="en-US" sz="1500" dirty="0"/>
              <a:t>Meza+, </a:t>
            </a:r>
            <a:r>
              <a:rPr lang="en-US" sz="1500" dirty="0" smtClean="0"/>
              <a:t>“</a:t>
            </a:r>
            <a:r>
              <a:rPr lang="en-US" sz="1500" dirty="0" smtClean="0">
                <a:solidFill>
                  <a:srgbClr val="0000FF"/>
                </a:solidFill>
              </a:rPr>
              <a:t>A Case for Efficient Hardware-Software Cooperative Management of Storage and Memory</a:t>
            </a:r>
            <a:r>
              <a:rPr lang="en-US" sz="1500" dirty="0" smtClean="0"/>
              <a:t>,</a:t>
            </a:r>
            <a:r>
              <a:rPr lang="en-US" sz="1500" dirty="0"/>
              <a:t>” </a:t>
            </a:r>
            <a:r>
              <a:rPr lang="en-US" sz="1500" dirty="0" smtClean="0"/>
              <a:t>WEED 2013.</a:t>
            </a:r>
            <a:endParaRPr lang="en-US" sz="1500" dirty="0"/>
          </a:p>
        </p:txBody>
      </p:sp>
    </p:spTree>
    <p:extLst>
      <p:ext uri="{BB962C8B-B14F-4D97-AF65-F5344CB8AC3E}">
        <p14:creationId xmlns:p14="http://schemas.microsoft.com/office/powerpoint/2010/main" val="18065849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Energy Benefits of a Single-Level Store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118</a:t>
            </a:fld>
            <a:endParaRPr lang="en-US" altLang="en-US"/>
          </a:p>
        </p:txBody>
      </p:sp>
      <p:pic>
        <p:nvPicPr>
          <p:cNvPr id="6" name="Content Placeholder 5"/>
          <p:cNvPicPr>
            <a:picLocks noGrp="1" noChangeAspect="1"/>
          </p:cNvPicPr>
          <p:nvPr>
            <p:ph idx="1"/>
          </p:nvPr>
        </p:nvPicPr>
        <p:blipFill>
          <a:blip r:embed="rId3"/>
          <a:srcRect l="-7624" r="-7624"/>
          <a:stretch>
            <a:fillRect/>
          </a:stretch>
        </p:blipFill>
        <p:spPr/>
      </p:pic>
      <p:cxnSp>
        <p:nvCxnSpPr>
          <p:cNvPr id="8" name="Straight Arrow Connector 7"/>
          <p:cNvCxnSpPr/>
          <p:nvPr/>
        </p:nvCxnSpPr>
        <p:spPr bwMode="auto">
          <a:xfrm>
            <a:off x="5436096" y="5229200"/>
            <a:ext cx="1080120"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38"/>
          <p:cNvSpPr txBox="1">
            <a:spLocks noChangeArrowheads="1"/>
          </p:cNvSpPr>
          <p:nvPr/>
        </p:nvSpPr>
        <p:spPr bwMode="auto">
          <a:xfrm>
            <a:off x="5559334" y="4797152"/>
            <a:ext cx="7408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~5X</a:t>
            </a:r>
            <a:endParaRPr lang="en-US" dirty="0">
              <a:solidFill>
                <a:srgbClr val="FF0000"/>
              </a:solidFill>
            </a:endParaRPr>
          </a:p>
        </p:txBody>
      </p:sp>
      <p:cxnSp>
        <p:nvCxnSpPr>
          <p:cNvPr id="10" name="Straight Arrow Connector 9"/>
          <p:cNvCxnSpPr/>
          <p:nvPr/>
        </p:nvCxnSpPr>
        <p:spPr bwMode="auto">
          <a:xfrm>
            <a:off x="3851920" y="2348880"/>
            <a:ext cx="936104" cy="25922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38"/>
          <p:cNvSpPr txBox="1">
            <a:spLocks noChangeArrowheads="1"/>
          </p:cNvSpPr>
          <p:nvPr/>
        </p:nvSpPr>
        <p:spPr bwMode="auto">
          <a:xfrm>
            <a:off x="3817565" y="1916832"/>
            <a:ext cx="9120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~16X</a:t>
            </a:r>
            <a:endParaRPr lang="en-US" dirty="0">
              <a:solidFill>
                <a:srgbClr val="FF0000"/>
              </a:solidFill>
            </a:endParaRPr>
          </a:p>
        </p:txBody>
      </p:sp>
      <p:sp>
        <p:nvSpPr>
          <p:cNvPr id="12" name="Rectangle 11"/>
          <p:cNvSpPr/>
          <p:nvPr/>
        </p:nvSpPr>
        <p:spPr>
          <a:xfrm>
            <a:off x="1475656" y="6344604"/>
            <a:ext cx="7056784" cy="553998"/>
          </a:xfrm>
          <a:prstGeom prst="rect">
            <a:avLst/>
          </a:prstGeom>
        </p:spPr>
        <p:txBody>
          <a:bodyPr wrap="square">
            <a:spAutoFit/>
          </a:bodyPr>
          <a:lstStyle/>
          <a:p>
            <a:r>
              <a:rPr lang="en-US" sz="1500" dirty="0"/>
              <a:t>Meza+, </a:t>
            </a:r>
            <a:r>
              <a:rPr lang="en-US" sz="1500" dirty="0" smtClean="0"/>
              <a:t>“</a:t>
            </a:r>
            <a:r>
              <a:rPr lang="en-US" sz="1500" dirty="0" smtClean="0">
                <a:solidFill>
                  <a:srgbClr val="0000FF"/>
                </a:solidFill>
              </a:rPr>
              <a:t>A Case for Efficient Hardware-Software Cooperative Management of Storage and Memory</a:t>
            </a:r>
            <a:r>
              <a:rPr lang="en-US" sz="1500" dirty="0" smtClean="0"/>
              <a:t>,</a:t>
            </a:r>
            <a:r>
              <a:rPr lang="en-US" sz="1500" dirty="0"/>
              <a:t>” </a:t>
            </a:r>
            <a:r>
              <a:rPr lang="en-US" sz="1500" dirty="0" smtClean="0"/>
              <a:t>WEED 2013.</a:t>
            </a:r>
            <a:endParaRPr lang="en-US" sz="1500" dirty="0"/>
          </a:p>
        </p:txBody>
      </p:sp>
    </p:spTree>
    <p:extLst>
      <p:ext uri="{BB962C8B-B14F-4D97-AF65-F5344CB8AC3E}">
        <p14:creationId xmlns:p14="http://schemas.microsoft.com/office/powerpoint/2010/main" val="22137358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solidFill>
                  <a:srgbClr val="000000"/>
                </a:solidFill>
                <a:latin typeface="Tahoma" charset="0"/>
                <a:ea typeface="ＭＳ Ｐゴシック" charset="0"/>
                <a:cs typeface="ＭＳ Ｐゴシック" charset="0"/>
              </a:rPr>
              <a:t>Enabling Emerging Technologies</a:t>
            </a:r>
          </a:p>
          <a:p>
            <a:pPr eaLnBrk="1" hangingPunct="1"/>
            <a:r>
              <a:rPr lang="en-US" dirty="0" smtClean="0">
                <a:solidFill>
                  <a:srgbClr val="0000FF"/>
                </a:solidFill>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119</a:t>
            </a:fld>
            <a:endParaRPr lang="en-US" sz="1600">
              <a:solidFill>
                <a:srgbClr val="000000"/>
              </a:solidFill>
              <a:latin typeface="Garamond" charset="0"/>
            </a:endParaRPr>
          </a:p>
        </p:txBody>
      </p:sp>
    </p:spTree>
    <p:extLst>
      <p:ext uri="{BB962C8B-B14F-4D97-AF65-F5344CB8AC3E}">
        <p14:creationId xmlns:p14="http://schemas.microsoft.com/office/powerpoint/2010/main" val="26787011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12</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8952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(So Far)</a:t>
            </a:r>
            <a:endParaRPr lang="en-US" dirty="0"/>
          </a:p>
        </p:txBody>
      </p:sp>
      <p:sp>
        <p:nvSpPr>
          <p:cNvPr id="3" name="Content Placeholder 2"/>
          <p:cNvSpPr>
            <a:spLocks noGrp="1"/>
          </p:cNvSpPr>
          <p:nvPr>
            <p:ph idx="1"/>
          </p:nvPr>
        </p:nvSpPr>
        <p:spPr>
          <a:xfrm>
            <a:off x="228600" y="1196752"/>
            <a:ext cx="8610600" cy="4876800"/>
          </a:xfrm>
        </p:spPr>
        <p:txBody>
          <a:bodyPr/>
          <a:lstStyle/>
          <a:p>
            <a:r>
              <a:rPr lang="en-US" dirty="0" smtClean="0">
                <a:solidFill>
                  <a:srgbClr val="0000FF"/>
                </a:solidFill>
              </a:rPr>
              <a:t>Better cooperation between devices and the system</a:t>
            </a:r>
          </a:p>
          <a:p>
            <a:pPr lvl="1"/>
            <a:r>
              <a:rPr lang="en-US" dirty="0" smtClean="0"/>
              <a:t>Expose more information about devices to upper layers</a:t>
            </a:r>
          </a:p>
          <a:p>
            <a:pPr lvl="1"/>
            <a:r>
              <a:rPr lang="en-US" dirty="0" smtClean="0"/>
              <a:t>More flexible interfaces</a:t>
            </a:r>
          </a:p>
          <a:p>
            <a:pPr lvl="1"/>
            <a:endParaRPr lang="en-US" dirty="0" smtClean="0"/>
          </a:p>
          <a:p>
            <a:r>
              <a:rPr lang="en-US" dirty="0" smtClean="0">
                <a:solidFill>
                  <a:srgbClr val="0000FF"/>
                </a:solidFill>
              </a:rPr>
              <a:t>Better-than-worst-case design</a:t>
            </a:r>
          </a:p>
          <a:p>
            <a:pPr lvl="1"/>
            <a:r>
              <a:rPr lang="en-US" dirty="0" smtClean="0"/>
              <a:t>Do not optimize for the worst case</a:t>
            </a:r>
          </a:p>
          <a:p>
            <a:pPr lvl="1"/>
            <a:r>
              <a:rPr lang="en-US" dirty="0"/>
              <a:t>W</a:t>
            </a:r>
            <a:r>
              <a:rPr lang="en-US" dirty="0" smtClean="0"/>
              <a:t>orst case should not determine the common case</a:t>
            </a:r>
          </a:p>
          <a:p>
            <a:endParaRPr lang="en-US" dirty="0"/>
          </a:p>
          <a:p>
            <a:r>
              <a:rPr lang="en-US" dirty="0" smtClean="0">
                <a:solidFill>
                  <a:srgbClr val="0000FF"/>
                </a:solidFill>
              </a:rPr>
              <a:t>Heterogeneity in design (specialization, asymmetry)</a:t>
            </a:r>
          </a:p>
          <a:p>
            <a:pPr lvl="1"/>
            <a:r>
              <a:rPr lang="en-US" dirty="0" smtClean="0"/>
              <a:t>Enables a more efficient design (No one size fits all) </a:t>
            </a:r>
          </a:p>
          <a:p>
            <a:pPr lvl="1"/>
            <a:endParaRPr lang="en-US" dirty="0"/>
          </a:p>
          <a:p>
            <a:r>
              <a:rPr lang="en-US" dirty="0" smtClean="0">
                <a:solidFill>
                  <a:srgbClr val="FF0000"/>
                </a:solidFill>
              </a:rPr>
              <a:t>These principles are coupled</a:t>
            </a:r>
          </a:p>
          <a:p>
            <a:endParaRPr lang="en-US" dirty="0" smtClean="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120</a:t>
            </a:fld>
            <a:endParaRPr lang="en-US" altLang="en-US"/>
          </a:p>
        </p:txBody>
      </p:sp>
    </p:spTree>
    <p:extLst>
      <p:ext uri="{BB962C8B-B14F-4D97-AF65-F5344CB8AC3E}">
        <p14:creationId xmlns:p14="http://schemas.microsoft.com/office/powerpoint/2010/main" val="4280751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solidFill>
                  <a:srgbClr val="000000"/>
                </a:solidFill>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solidFill>
                  <a:srgbClr val="0000FF"/>
                </a:solidFill>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121</a:t>
            </a:fld>
            <a:endParaRPr lang="en-US" sz="1600">
              <a:solidFill>
                <a:srgbClr val="000000"/>
              </a:solidFill>
              <a:latin typeface="Garamond" charset="0"/>
            </a:endParaRPr>
          </a:p>
        </p:txBody>
      </p:sp>
    </p:spTree>
    <p:extLst>
      <p:ext uri="{BB962C8B-B14F-4D97-AF65-F5344CB8AC3E}">
        <p14:creationId xmlns:p14="http://schemas.microsoft.com/office/powerpoint/2010/main" val="9394008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charset="0"/>
                <a:ea typeface="ＭＳ Ｐゴシック" charset="0"/>
                <a:cs typeface="ＭＳ Ｐゴシック" charset="0"/>
              </a:rPr>
              <a:t>Summary: Memory</a:t>
            </a:r>
            <a:r>
              <a:rPr lang="en-US" dirty="0">
                <a:latin typeface="Garamond" charset="0"/>
                <a:ea typeface="ＭＳ Ｐゴシック" charset="0"/>
                <a:cs typeface="ＭＳ Ｐゴシック" charset="0"/>
              </a:rPr>
              <a:t> </a:t>
            </a:r>
            <a:r>
              <a:rPr lang="en-US" dirty="0" smtClean="0">
                <a:latin typeface="Garamond" charset="0"/>
                <a:ea typeface="ＭＳ Ｐゴシック" charset="0"/>
                <a:cs typeface="ＭＳ Ｐゴシック" charset="0"/>
              </a:rPr>
              <a:t>Scaling</a:t>
            </a:r>
            <a:endParaRPr lang="en-US" dirty="0"/>
          </a:p>
        </p:txBody>
      </p:sp>
      <p:sp>
        <p:nvSpPr>
          <p:cNvPr id="3" name="Content Placeholder 2"/>
          <p:cNvSpPr>
            <a:spLocks noGrp="1"/>
          </p:cNvSpPr>
          <p:nvPr>
            <p:ph idx="1"/>
          </p:nvPr>
        </p:nvSpPr>
        <p:spPr>
          <a:xfrm>
            <a:off x="228600" y="908720"/>
            <a:ext cx="8915400" cy="5193723"/>
          </a:xfrm>
        </p:spPr>
        <p:txBody>
          <a:bodyPr/>
          <a:lstStyle/>
          <a:p>
            <a:r>
              <a:rPr lang="en-US" dirty="0" smtClean="0">
                <a:solidFill>
                  <a:srgbClr val="FF0000"/>
                </a:solidFill>
              </a:rPr>
              <a:t>Memory</a:t>
            </a:r>
            <a:r>
              <a:rPr lang="en-US" dirty="0">
                <a:solidFill>
                  <a:srgbClr val="FF0000"/>
                </a:solidFill>
              </a:rPr>
              <a:t> </a:t>
            </a:r>
            <a:r>
              <a:rPr lang="en-US" dirty="0" smtClean="0">
                <a:solidFill>
                  <a:srgbClr val="FF0000"/>
                </a:solidFill>
              </a:rPr>
              <a:t>scaling problems are a critical bottleneck for system performance, efficiency, and usability</a:t>
            </a:r>
          </a:p>
          <a:p>
            <a:endParaRPr lang="en-US" sz="1000" dirty="0">
              <a:solidFill>
                <a:srgbClr val="0000FF"/>
              </a:solidFill>
            </a:endParaRPr>
          </a:p>
          <a:p>
            <a:r>
              <a:rPr lang="en-US" dirty="0" smtClean="0">
                <a:solidFill>
                  <a:srgbClr val="0000FF"/>
                </a:solidFill>
              </a:rPr>
              <a:t>New memory architectures</a:t>
            </a:r>
          </a:p>
          <a:p>
            <a:pPr lvl="1"/>
            <a:r>
              <a:rPr lang="en-US" sz="1900" b="1" dirty="0">
                <a:solidFill>
                  <a:srgbClr val="2C6123"/>
                </a:solidFill>
              </a:rPr>
              <a:t>A</a:t>
            </a:r>
            <a:r>
              <a:rPr lang="en-US" sz="1900" b="1" dirty="0" smtClean="0">
                <a:solidFill>
                  <a:srgbClr val="2C6123"/>
                </a:solidFill>
              </a:rPr>
              <a:t> lot of hope in fixing DRAM</a:t>
            </a:r>
          </a:p>
          <a:p>
            <a:endParaRPr lang="en-US" sz="1000" dirty="0" smtClean="0"/>
          </a:p>
          <a:p>
            <a:r>
              <a:rPr lang="en-US" dirty="0" smtClean="0">
                <a:solidFill>
                  <a:srgbClr val="0000FF"/>
                </a:solidFill>
              </a:rPr>
              <a:t>Enabling emerging NVM technologies </a:t>
            </a:r>
          </a:p>
          <a:p>
            <a:pPr lvl="1"/>
            <a:r>
              <a:rPr lang="en-US" sz="1900" b="1" dirty="0">
                <a:solidFill>
                  <a:srgbClr val="2C6123"/>
                </a:solidFill>
              </a:rPr>
              <a:t>A</a:t>
            </a:r>
            <a:r>
              <a:rPr lang="en-US" sz="1900" b="1" dirty="0" smtClean="0">
                <a:solidFill>
                  <a:srgbClr val="2C6123"/>
                </a:solidFill>
              </a:rPr>
              <a:t> lot of hope in hybrid memory systems and single-level stores</a:t>
            </a:r>
          </a:p>
          <a:p>
            <a:pPr lvl="1"/>
            <a:endParaRPr lang="en-US" sz="1000" dirty="0">
              <a:solidFill>
                <a:srgbClr val="2C6123"/>
              </a:solidFill>
            </a:endParaRPr>
          </a:p>
          <a:p>
            <a:r>
              <a:rPr lang="en-US" dirty="0" smtClean="0">
                <a:solidFill>
                  <a:srgbClr val="0000FF"/>
                </a:solidFill>
              </a:rPr>
              <a:t>System-level memory/storage QoS</a:t>
            </a:r>
          </a:p>
          <a:p>
            <a:pPr lvl="1">
              <a:buClr>
                <a:srgbClr val="3B812F"/>
              </a:buClr>
            </a:pPr>
            <a:r>
              <a:rPr lang="en-US" sz="1900" b="1" dirty="0">
                <a:solidFill>
                  <a:srgbClr val="2C6123"/>
                </a:solidFill>
              </a:rPr>
              <a:t>A lot of hope in </a:t>
            </a:r>
            <a:r>
              <a:rPr lang="en-US" sz="1900" b="1" dirty="0" smtClean="0">
                <a:solidFill>
                  <a:srgbClr val="2C6123"/>
                </a:solidFill>
              </a:rPr>
              <a:t>designing a predictable system</a:t>
            </a:r>
            <a:endParaRPr lang="en-US" dirty="0" smtClean="0">
              <a:solidFill>
                <a:srgbClr val="0000FF"/>
              </a:solidFill>
            </a:endParaRPr>
          </a:p>
          <a:p>
            <a:endParaRPr lang="en-US" sz="1000" dirty="0" smtClean="0">
              <a:solidFill>
                <a:srgbClr val="2C6123"/>
              </a:solidFill>
            </a:endParaRPr>
          </a:p>
          <a:p>
            <a:r>
              <a:rPr lang="en-US" dirty="0" smtClean="0">
                <a:solidFill>
                  <a:srgbClr val="FF0000"/>
                </a:solidFill>
              </a:rPr>
              <a:t>Three principles are essential for scaling</a:t>
            </a:r>
          </a:p>
          <a:p>
            <a:pPr lvl="1"/>
            <a:r>
              <a:rPr lang="en-US" dirty="0" smtClean="0"/>
              <a:t>Software</a:t>
            </a:r>
            <a:r>
              <a:rPr lang="en-US" dirty="0"/>
              <a:t>/hardware/device </a:t>
            </a:r>
            <a:r>
              <a:rPr lang="en-US" dirty="0" smtClean="0"/>
              <a:t>cooperation</a:t>
            </a:r>
          </a:p>
          <a:p>
            <a:pPr lvl="1"/>
            <a:r>
              <a:rPr lang="en-US" dirty="0" smtClean="0"/>
              <a:t>Better-than-worst-case design</a:t>
            </a:r>
          </a:p>
          <a:p>
            <a:pPr lvl="1"/>
            <a:r>
              <a:rPr lang="en-US" dirty="0" smtClean="0"/>
              <a:t>Heterogeneity (specialization, asymmetry)</a:t>
            </a:r>
          </a:p>
          <a:p>
            <a:pPr lvl="1"/>
            <a:endParaRPr lang="en-US" sz="1300"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122</a:t>
            </a:fld>
            <a:endParaRPr lang="en-US"/>
          </a:p>
        </p:txBody>
      </p:sp>
    </p:spTree>
    <p:extLst>
      <p:ext uri="{BB962C8B-B14F-4D97-AF65-F5344CB8AC3E}">
        <p14:creationId xmlns:p14="http://schemas.microsoft.com/office/powerpoint/2010/main" val="39448198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228600" y="908720"/>
            <a:ext cx="8610600" cy="5193723"/>
          </a:xfrm>
        </p:spPr>
        <p:txBody>
          <a:bodyPr/>
          <a:lstStyle/>
          <a:p>
            <a:r>
              <a:rPr lang="en-US" dirty="0" smtClean="0">
                <a:solidFill>
                  <a:srgbClr val="0000FF"/>
                </a:solidFill>
              </a:rPr>
              <a:t>My current and past students and postdocs</a:t>
            </a:r>
          </a:p>
          <a:p>
            <a:pPr lvl="1"/>
            <a:r>
              <a:rPr lang="en-US" sz="2100" dirty="0" err="1" smtClean="0"/>
              <a:t>Rachata</a:t>
            </a:r>
            <a:r>
              <a:rPr lang="en-US" sz="2100" dirty="0" smtClean="0"/>
              <a:t> </a:t>
            </a:r>
            <a:r>
              <a:rPr lang="en-US" sz="2100" dirty="0" err="1" smtClean="0"/>
              <a:t>Ausavarungnirun</a:t>
            </a:r>
            <a:r>
              <a:rPr lang="en-US" sz="2100" dirty="0" smtClean="0"/>
              <a:t>, Abhishek </a:t>
            </a:r>
            <a:r>
              <a:rPr lang="en-US" sz="2100" dirty="0" err="1" smtClean="0"/>
              <a:t>Bhowmick</a:t>
            </a:r>
            <a:r>
              <a:rPr lang="en-US" sz="2100" dirty="0" smtClean="0"/>
              <a:t>, </a:t>
            </a:r>
            <a:r>
              <a:rPr lang="en-US" sz="2100" dirty="0" err="1" smtClean="0"/>
              <a:t>Amirali</a:t>
            </a:r>
            <a:r>
              <a:rPr lang="en-US" sz="2100" dirty="0" smtClean="0"/>
              <a:t> </a:t>
            </a:r>
            <a:r>
              <a:rPr lang="en-US" sz="2100" dirty="0" err="1" smtClean="0"/>
              <a:t>Boroumand</a:t>
            </a:r>
            <a:r>
              <a:rPr lang="en-US" sz="2100" dirty="0" smtClean="0"/>
              <a:t>, </a:t>
            </a:r>
            <a:r>
              <a:rPr lang="en-US" sz="2100" dirty="0" err="1" smtClean="0"/>
              <a:t>Rui</a:t>
            </a:r>
            <a:r>
              <a:rPr lang="en-US" sz="2100" dirty="0" smtClean="0"/>
              <a:t> </a:t>
            </a:r>
            <a:r>
              <a:rPr lang="en-US" sz="2100" dirty="0" err="1" smtClean="0"/>
              <a:t>Cai</a:t>
            </a:r>
            <a:r>
              <a:rPr lang="en-US" sz="2100" dirty="0" smtClean="0"/>
              <a:t>, Yu </a:t>
            </a:r>
            <a:r>
              <a:rPr lang="en-US" sz="2100" dirty="0" err="1" smtClean="0"/>
              <a:t>Cai</a:t>
            </a:r>
            <a:r>
              <a:rPr lang="en-US" sz="2100" dirty="0" smtClean="0"/>
              <a:t>, Kevin Chang, </a:t>
            </a:r>
            <a:r>
              <a:rPr lang="en-US" sz="2100" dirty="0" err="1" smtClean="0"/>
              <a:t>Saugata</a:t>
            </a:r>
            <a:r>
              <a:rPr lang="en-US" sz="2100" dirty="0" smtClean="0"/>
              <a:t> </a:t>
            </a:r>
            <a:r>
              <a:rPr lang="en-US" sz="2100" dirty="0" err="1" smtClean="0"/>
              <a:t>Ghose</a:t>
            </a:r>
            <a:r>
              <a:rPr lang="en-US" sz="2100" dirty="0" smtClean="0"/>
              <a:t>, Kevin Hsieh, Tyler </a:t>
            </a:r>
            <a:r>
              <a:rPr lang="en-US" sz="2100" dirty="0" err="1" smtClean="0"/>
              <a:t>Huberty</a:t>
            </a:r>
            <a:r>
              <a:rPr lang="en-US" sz="2100" dirty="0" smtClean="0"/>
              <a:t>, Ben </a:t>
            </a:r>
            <a:r>
              <a:rPr lang="en-US" sz="2100" dirty="0" err="1" smtClean="0"/>
              <a:t>Jaiyen</a:t>
            </a:r>
            <a:r>
              <a:rPr lang="en-US" sz="2100" dirty="0" smtClean="0"/>
              <a:t>, Samira Khan, </a:t>
            </a:r>
            <a:r>
              <a:rPr lang="en-US" sz="2100" dirty="0" err="1" smtClean="0"/>
              <a:t>Jeremie</a:t>
            </a:r>
            <a:r>
              <a:rPr lang="en-US" sz="2100" dirty="0" smtClean="0"/>
              <a:t> Kim, Yoongu Kim, Yang Li, Jamie Liu, Lavanya Subramanian, Donghyuk Lee, </a:t>
            </a:r>
            <a:r>
              <a:rPr lang="en-US" sz="2100" dirty="0" err="1" smtClean="0"/>
              <a:t>Yixin</a:t>
            </a:r>
            <a:r>
              <a:rPr lang="en-US" sz="2100" dirty="0" smtClean="0"/>
              <a:t> </a:t>
            </a:r>
            <a:r>
              <a:rPr lang="en-US" sz="2100" dirty="0" err="1" smtClean="0"/>
              <a:t>Luo</a:t>
            </a:r>
            <a:r>
              <a:rPr lang="en-US" sz="2100" dirty="0" smtClean="0"/>
              <a:t>, Justin Meza, Gennady </a:t>
            </a:r>
            <a:r>
              <a:rPr lang="en-US" sz="2100" dirty="0" err="1" smtClean="0"/>
              <a:t>Pekhimenko</a:t>
            </a:r>
            <a:r>
              <a:rPr lang="en-US" sz="2100" dirty="0" smtClean="0"/>
              <a:t>, Vivek Seshadri, Lavanya Subramanian, </a:t>
            </a:r>
            <a:r>
              <a:rPr lang="en-US" sz="2100" dirty="0" err="1" smtClean="0"/>
              <a:t>Nandita</a:t>
            </a:r>
            <a:r>
              <a:rPr lang="en-US" sz="2100" dirty="0" smtClean="0"/>
              <a:t> </a:t>
            </a:r>
            <a:r>
              <a:rPr lang="en-US" sz="2100" dirty="0" err="1" smtClean="0"/>
              <a:t>Vijaykumar</a:t>
            </a:r>
            <a:r>
              <a:rPr lang="en-US" sz="2100" dirty="0" smtClean="0"/>
              <a:t>, </a:t>
            </a:r>
            <a:r>
              <a:rPr lang="en-US" sz="2100" dirty="0" err="1" smtClean="0"/>
              <a:t>HanBin</a:t>
            </a:r>
            <a:r>
              <a:rPr lang="en-US" sz="2100" dirty="0" smtClean="0"/>
              <a:t> Yoon, </a:t>
            </a:r>
            <a:r>
              <a:rPr lang="en-US" sz="2100" dirty="0" err="1" smtClean="0"/>
              <a:t>Jishen</a:t>
            </a:r>
            <a:r>
              <a:rPr lang="en-US" sz="2100" dirty="0" smtClean="0"/>
              <a:t> Zhao, …</a:t>
            </a:r>
          </a:p>
          <a:p>
            <a:endParaRPr lang="en-US" sz="400" dirty="0" smtClean="0"/>
          </a:p>
          <a:p>
            <a:r>
              <a:rPr lang="en-US" dirty="0" smtClean="0">
                <a:solidFill>
                  <a:srgbClr val="0000FF"/>
                </a:solidFill>
              </a:rPr>
              <a:t>My collaborators at CMU</a:t>
            </a:r>
          </a:p>
          <a:p>
            <a:pPr lvl="1"/>
            <a:r>
              <a:rPr lang="en-US" sz="2100" dirty="0" smtClean="0"/>
              <a:t>Greg Ganger, Phil Gibbons, </a:t>
            </a:r>
            <a:r>
              <a:rPr lang="en-US" sz="2100" dirty="0" err="1" smtClean="0"/>
              <a:t>Mor</a:t>
            </a:r>
            <a:r>
              <a:rPr lang="en-US" sz="2100" dirty="0" smtClean="0"/>
              <a:t> </a:t>
            </a:r>
            <a:r>
              <a:rPr lang="en-US" sz="2100" dirty="0" err="1" smtClean="0"/>
              <a:t>Harchol-Balter</a:t>
            </a:r>
            <a:r>
              <a:rPr lang="en-US" sz="2100" dirty="0" smtClean="0"/>
              <a:t>, James Hoe, Mike </a:t>
            </a:r>
            <a:r>
              <a:rPr lang="en-US" sz="2100" dirty="0" err="1" smtClean="0"/>
              <a:t>Kozuch</a:t>
            </a:r>
            <a:r>
              <a:rPr lang="en-US" sz="2100" dirty="0" smtClean="0"/>
              <a:t>, Ken Mai, Todd </a:t>
            </a:r>
            <a:r>
              <a:rPr lang="en-US" sz="2100" dirty="0" err="1" smtClean="0"/>
              <a:t>Mowry</a:t>
            </a:r>
            <a:r>
              <a:rPr lang="en-US" sz="2100" dirty="0" smtClean="0"/>
              <a:t>, …</a:t>
            </a:r>
          </a:p>
          <a:p>
            <a:endParaRPr lang="en-US" sz="400" dirty="0" smtClean="0"/>
          </a:p>
          <a:p>
            <a:r>
              <a:rPr lang="en-US" dirty="0" smtClean="0">
                <a:solidFill>
                  <a:srgbClr val="0000FF"/>
                </a:solidFill>
              </a:rPr>
              <a:t>My collaborators elsewhere</a:t>
            </a:r>
          </a:p>
          <a:p>
            <a:pPr lvl="1"/>
            <a:r>
              <a:rPr lang="en-US" sz="2100" dirty="0" smtClean="0"/>
              <a:t>Can </a:t>
            </a:r>
            <a:r>
              <a:rPr lang="en-US" sz="2100" dirty="0" err="1" smtClean="0"/>
              <a:t>Alkan</a:t>
            </a:r>
            <a:r>
              <a:rPr lang="en-US" sz="2100" dirty="0" smtClean="0"/>
              <a:t>, Chita Das, </a:t>
            </a:r>
            <a:r>
              <a:rPr lang="en-US" sz="2100" dirty="0" err="1" smtClean="0"/>
              <a:t>Sriram</a:t>
            </a:r>
            <a:r>
              <a:rPr lang="en-US" sz="2100" dirty="0" smtClean="0"/>
              <a:t> </a:t>
            </a:r>
            <a:r>
              <a:rPr lang="en-US" sz="2100" dirty="0" err="1" smtClean="0"/>
              <a:t>Govindan</a:t>
            </a:r>
            <a:r>
              <a:rPr lang="en-US" sz="2100" dirty="0" smtClean="0"/>
              <a:t>, Norm </a:t>
            </a:r>
            <a:r>
              <a:rPr lang="en-US" sz="2100" dirty="0" err="1" smtClean="0"/>
              <a:t>Jouppi</a:t>
            </a:r>
            <a:r>
              <a:rPr lang="en-US" sz="2100" dirty="0" smtClean="0"/>
              <a:t>, </a:t>
            </a:r>
            <a:r>
              <a:rPr lang="en-US" sz="2100" dirty="0" err="1" smtClean="0"/>
              <a:t>Mahmut</a:t>
            </a:r>
            <a:r>
              <a:rPr lang="en-US" sz="2100" dirty="0" smtClean="0"/>
              <a:t> </a:t>
            </a:r>
            <a:r>
              <a:rPr lang="en-US" sz="2100" dirty="0" err="1" smtClean="0"/>
              <a:t>Kandemir</a:t>
            </a:r>
            <a:r>
              <a:rPr lang="en-US" sz="2100" dirty="0" smtClean="0"/>
              <a:t>, </a:t>
            </a:r>
            <a:r>
              <a:rPr lang="en-US" sz="2100" dirty="0" err="1" smtClean="0"/>
              <a:t>Konrad</a:t>
            </a:r>
            <a:r>
              <a:rPr lang="en-US" sz="2100" dirty="0" smtClean="0"/>
              <a:t> Lai, Yale </a:t>
            </a:r>
            <a:r>
              <a:rPr lang="en-US" sz="2100" dirty="0" err="1" smtClean="0"/>
              <a:t>Patt</a:t>
            </a:r>
            <a:r>
              <a:rPr lang="en-US" sz="2100" dirty="0" smtClean="0"/>
              <a:t>, </a:t>
            </a:r>
            <a:r>
              <a:rPr lang="en-US" sz="2100" dirty="0" err="1" smtClean="0"/>
              <a:t>Moinuddin</a:t>
            </a:r>
            <a:r>
              <a:rPr lang="en-US" sz="2100" dirty="0" smtClean="0"/>
              <a:t> </a:t>
            </a:r>
            <a:r>
              <a:rPr lang="en-US" sz="2100" dirty="0" err="1" smtClean="0"/>
              <a:t>Qureshi</a:t>
            </a:r>
            <a:r>
              <a:rPr lang="en-US" sz="2100" dirty="0" smtClean="0"/>
              <a:t>, Partha Ranganathan, </a:t>
            </a:r>
            <a:r>
              <a:rPr lang="en-US" sz="2100" dirty="0" err="1" smtClean="0"/>
              <a:t>Bikash</a:t>
            </a:r>
            <a:r>
              <a:rPr lang="en-US" sz="2100" dirty="0" smtClean="0"/>
              <a:t> Sharma, </a:t>
            </a:r>
            <a:r>
              <a:rPr lang="en-US" sz="2100" dirty="0" err="1" smtClean="0"/>
              <a:t>Kushagra</a:t>
            </a:r>
            <a:r>
              <a:rPr lang="en-US" sz="2100" dirty="0" smtClean="0"/>
              <a:t> </a:t>
            </a:r>
            <a:r>
              <a:rPr lang="en-US" sz="2100" dirty="0" err="1" smtClean="0"/>
              <a:t>Vaid</a:t>
            </a:r>
            <a:r>
              <a:rPr lang="en-US" sz="2100" dirty="0" smtClean="0"/>
              <a:t>, Chris Wilkerson, …</a:t>
            </a:r>
            <a:endParaRPr lang="en-US" sz="2100"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123</a:t>
            </a:fld>
            <a:endParaRPr lang="en-US"/>
          </a:p>
        </p:txBody>
      </p:sp>
    </p:spTree>
    <p:extLst>
      <p:ext uri="{BB962C8B-B14F-4D97-AF65-F5344CB8AC3E}">
        <p14:creationId xmlns:p14="http://schemas.microsoft.com/office/powerpoint/2010/main" val="1216568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Acknowledgments</a:t>
            </a:r>
            <a:endParaRPr lang="en-US" dirty="0"/>
          </a:p>
        </p:txBody>
      </p:sp>
      <p:sp>
        <p:nvSpPr>
          <p:cNvPr id="3" name="Content Placeholder 2"/>
          <p:cNvSpPr>
            <a:spLocks noGrp="1"/>
          </p:cNvSpPr>
          <p:nvPr>
            <p:ph idx="1"/>
          </p:nvPr>
        </p:nvSpPr>
        <p:spPr/>
        <p:txBody>
          <a:bodyPr/>
          <a:lstStyle/>
          <a:p>
            <a:r>
              <a:rPr lang="en-US" dirty="0" smtClean="0"/>
              <a:t>NSF</a:t>
            </a:r>
          </a:p>
          <a:p>
            <a:r>
              <a:rPr lang="en-US" dirty="0" smtClean="0"/>
              <a:t>GSRC</a:t>
            </a:r>
          </a:p>
          <a:p>
            <a:r>
              <a:rPr lang="en-US" dirty="0" smtClean="0"/>
              <a:t>SRC</a:t>
            </a:r>
          </a:p>
          <a:p>
            <a:r>
              <a:rPr lang="en-US" dirty="0" err="1" smtClean="0"/>
              <a:t>CyLab</a:t>
            </a:r>
            <a:endParaRPr lang="en-US" dirty="0" smtClean="0"/>
          </a:p>
          <a:p>
            <a:r>
              <a:rPr lang="en-US" dirty="0" smtClean="0"/>
              <a:t>AMD, Google, Facebook, HP Labs, Huawei, IBM, Intel, Microsoft, </a:t>
            </a:r>
            <a:r>
              <a:rPr lang="en-US" dirty="0" err="1" smtClean="0"/>
              <a:t>Nvidia</a:t>
            </a:r>
            <a:r>
              <a:rPr lang="en-US" dirty="0" smtClean="0"/>
              <a:t>, Oracle, Qualcomm, Rambus, Samsung, Seagate, VMware</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124</a:t>
            </a:fld>
            <a:endParaRPr lang="en-US"/>
          </a:p>
        </p:txBody>
      </p:sp>
    </p:spTree>
    <p:extLst>
      <p:ext uri="{BB962C8B-B14F-4D97-AF65-F5344CB8AC3E}">
        <p14:creationId xmlns:p14="http://schemas.microsoft.com/office/powerpoint/2010/main" val="42028864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Source Tools</a:t>
            </a:r>
            <a:endParaRPr lang="en-US" dirty="0"/>
          </a:p>
        </p:txBody>
      </p:sp>
      <p:sp>
        <p:nvSpPr>
          <p:cNvPr id="3" name="Content Placeholder 2"/>
          <p:cNvSpPr>
            <a:spLocks noGrp="1"/>
          </p:cNvSpPr>
          <p:nvPr>
            <p:ph idx="1"/>
          </p:nvPr>
        </p:nvSpPr>
        <p:spPr>
          <a:xfrm>
            <a:off x="228600" y="836712"/>
            <a:ext cx="8610600" cy="5193723"/>
          </a:xfrm>
        </p:spPr>
        <p:txBody>
          <a:bodyPr/>
          <a:lstStyle/>
          <a:p>
            <a:r>
              <a:rPr lang="en-US" dirty="0" err="1" smtClean="0">
                <a:solidFill>
                  <a:srgbClr val="0000FF"/>
                </a:solidFill>
              </a:rPr>
              <a:t>Rowhammer</a:t>
            </a:r>
            <a:r>
              <a:rPr lang="en-US" dirty="0" smtClean="0">
                <a:solidFill>
                  <a:srgbClr val="0000FF"/>
                </a:solidFill>
              </a:rPr>
              <a:t> </a:t>
            </a:r>
          </a:p>
          <a:p>
            <a:pPr lvl="1"/>
            <a:r>
              <a:rPr lang="en-US" dirty="0">
                <a:hlinkClick r:id="rId2"/>
              </a:rPr>
              <a:t>https://github.com/CMU-SAFARI/</a:t>
            </a:r>
            <a:r>
              <a:rPr lang="en-US" dirty="0" smtClean="0">
                <a:hlinkClick r:id="rId2"/>
              </a:rPr>
              <a:t>rowhammer</a:t>
            </a:r>
            <a:r>
              <a:rPr lang="en-US" dirty="0" smtClean="0"/>
              <a:t> </a:t>
            </a:r>
            <a:endParaRPr lang="en-US" dirty="0"/>
          </a:p>
          <a:p>
            <a:r>
              <a:rPr lang="en-US" dirty="0" err="1" smtClean="0">
                <a:solidFill>
                  <a:srgbClr val="0000FF"/>
                </a:solidFill>
              </a:rPr>
              <a:t>Ramulator</a:t>
            </a:r>
            <a:r>
              <a:rPr lang="en-US" dirty="0" smtClean="0">
                <a:solidFill>
                  <a:srgbClr val="0000FF"/>
                </a:solidFill>
              </a:rPr>
              <a:t> </a:t>
            </a:r>
          </a:p>
          <a:p>
            <a:pPr lvl="1"/>
            <a:r>
              <a:rPr lang="en-US" dirty="0" smtClean="0">
                <a:hlinkClick r:id="rId3"/>
              </a:rPr>
              <a:t>https</a:t>
            </a:r>
            <a:r>
              <a:rPr lang="en-US" dirty="0">
                <a:hlinkClick r:id="rId3"/>
              </a:rPr>
              <a:t>://github.com/CMU-SAFARI/ramulator</a:t>
            </a:r>
            <a:r>
              <a:rPr lang="en-US" dirty="0"/>
              <a:t> </a:t>
            </a:r>
            <a:endParaRPr lang="en-US" dirty="0" smtClean="0"/>
          </a:p>
          <a:p>
            <a:r>
              <a:rPr lang="en-US" dirty="0" err="1" smtClean="0">
                <a:solidFill>
                  <a:srgbClr val="0000FF"/>
                </a:solidFill>
              </a:rPr>
              <a:t>MemSim</a:t>
            </a:r>
            <a:endParaRPr lang="en-US" dirty="0" smtClean="0">
              <a:solidFill>
                <a:srgbClr val="0000FF"/>
              </a:solidFill>
            </a:endParaRPr>
          </a:p>
          <a:p>
            <a:pPr lvl="1"/>
            <a:r>
              <a:rPr lang="en-US" dirty="0">
                <a:hlinkClick r:id="rId4"/>
              </a:rPr>
              <a:t>https://github.com/CMU-SAFARI/</a:t>
            </a:r>
            <a:r>
              <a:rPr lang="en-US" dirty="0" smtClean="0">
                <a:hlinkClick r:id="rId4"/>
              </a:rPr>
              <a:t>memsim</a:t>
            </a:r>
            <a:r>
              <a:rPr lang="en-US" dirty="0" smtClean="0"/>
              <a:t> </a:t>
            </a:r>
          </a:p>
          <a:p>
            <a:r>
              <a:rPr lang="en-US" dirty="0" err="1" smtClean="0">
                <a:solidFill>
                  <a:srgbClr val="0000FF"/>
                </a:solidFill>
              </a:rPr>
              <a:t>NOCulator</a:t>
            </a:r>
            <a:endParaRPr lang="en-US" dirty="0" smtClean="0">
              <a:solidFill>
                <a:srgbClr val="0000FF"/>
              </a:solidFill>
            </a:endParaRPr>
          </a:p>
          <a:p>
            <a:pPr lvl="1"/>
            <a:r>
              <a:rPr lang="en-US" dirty="0">
                <a:hlinkClick r:id="rId5"/>
              </a:rPr>
              <a:t>https://github.com/CMU-SAFARI/</a:t>
            </a:r>
            <a:r>
              <a:rPr lang="en-US" dirty="0" smtClean="0">
                <a:hlinkClick r:id="rId5"/>
              </a:rPr>
              <a:t>NOCulator</a:t>
            </a:r>
            <a:r>
              <a:rPr lang="en-US" dirty="0" smtClean="0"/>
              <a:t> </a:t>
            </a:r>
          </a:p>
          <a:p>
            <a:r>
              <a:rPr lang="en-US" dirty="0" smtClean="0">
                <a:solidFill>
                  <a:srgbClr val="0000FF"/>
                </a:solidFill>
              </a:rPr>
              <a:t>DRAM Error Model</a:t>
            </a:r>
          </a:p>
          <a:p>
            <a:pPr lvl="1"/>
            <a:r>
              <a:rPr lang="en-US" dirty="0">
                <a:hlinkClick r:id="rId6"/>
              </a:rPr>
              <a:t>http://www.ece.cmu.edu/~safari/tools/memerr/</a:t>
            </a:r>
            <a:r>
              <a:rPr lang="en-US" dirty="0" smtClean="0">
                <a:hlinkClick r:id="rId6"/>
              </a:rPr>
              <a:t>index.html</a:t>
            </a:r>
            <a:r>
              <a:rPr lang="en-US" dirty="0" smtClean="0"/>
              <a:t> </a:t>
            </a:r>
          </a:p>
          <a:p>
            <a:pPr lvl="1"/>
            <a:endParaRPr lang="en-US" sz="1200" dirty="0" smtClean="0"/>
          </a:p>
          <a:p>
            <a:r>
              <a:rPr lang="en-US" dirty="0" smtClean="0">
                <a:solidFill>
                  <a:srgbClr val="FF0000"/>
                </a:solidFill>
              </a:rPr>
              <a:t>Other open-source software from my group</a:t>
            </a:r>
          </a:p>
          <a:p>
            <a:pPr lvl="1"/>
            <a:r>
              <a:rPr lang="en-US" dirty="0">
                <a:hlinkClick r:id="rId7"/>
              </a:rPr>
              <a:t>https://github.com/CMU-SAFARI</a:t>
            </a:r>
            <a:r>
              <a:rPr lang="en-US" dirty="0" smtClean="0">
                <a:hlinkClick r:id="rId7"/>
              </a:rPr>
              <a:t>/</a:t>
            </a:r>
            <a:r>
              <a:rPr lang="en-US" dirty="0" smtClean="0"/>
              <a:t> </a:t>
            </a:r>
          </a:p>
          <a:p>
            <a:pPr lvl="1"/>
            <a:r>
              <a:rPr lang="en-US" dirty="0">
                <a:hlinkClick r:id="rId8"/>
              </a:rPr>
              <a:t>http://www.ece.cmu.edu/~safari/</a:t>
            </a:r>
            <a:r>
              <a:rPr lang="en-US" dirty="0" smtClean="0">
                <a:hlinkClick r:id="rId8"/>
              </a:rPr>
              <a:t>tools.html</a:t>
            </a:r>
            <a:r>
              <a:rPr lang="en-US" dirty="0" smtClean="0"/>
              <a:t> </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125</a:t>
            </a:fld>
            <a:endParaRPr lang="en-US"/>
          </a:p>
        </p:txBody>
      </p:sp>
    </p:spTree>
    <p:extLst>
      <p:ext uri="{BB962C8B-B14F-4D97-AF65-F5344CB8AC3E}">
        <p14:creationId xmlns:p14="http://schemas.microsoft.com/office/powerpoint/2010/main" val="2036462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Referenced Papers</a:t>
            </a:r>
            <a:endParaRPr lang="en-US" dirty="0"/>
          </a:p>
        </p:txBody>
      </p:sp>
      <p:sp>
        <p:nvSpPr>
          <p:cNvPr id="3" name="Content Placeholder 2"/>
          <p:cNvSpPr>
            <a:spLocks noGrp="1"/>
          </p:cNvSpPr>
          <p:nvPr>
            <p:ph idx="1"/>
          </p:nvPr>
        </p:nvSpPr>
        <p:spPr/>
        <p:txBody>
          <a:bodyPr/>
          <a:lstStyle/>
          <a:p>
            <a:endParaRPr lang="en-US" dirty="0" smtClean="0"/>
          </a:p>
          <a:p>
            <a:r>
              <a:rPr lang="en-US" dirty="0" smtClean="0"/>
              <a:t>All are available at</a:t>
            </a:r>
          </a:p>
          <a:p>
            <a:pPr marL="344487" lvl="1" indent="0">
              <a:buNone/>
            </a:pPr>
            <a:r>
              <a:rPr lang="en-US" dirty="0">
                <a:hlinkClick r:id="rId2"/>
              </a:rPr>
              <a:t>http://users.ece.cmu.edu/~omutlu/</a:t>
            </a:r>
            <a:r>
              <a:rPr lang="en-US" dirty="0" smtClean="0">
                <a:hlinkClick r:id="rId2"/>
              </a:rPr>
              <a:t>projects.htm</a:t>
            </a:r>
            <a:endParaRPr lang="en-US" dirty="0" smtClean="0"/>
          </a:p>
          <a:p>
            <a:pPr marL="344487" lvl="1" indent="0">
              <a:buNone/>
            </a:pPr>
            <a:r>
              <a:rPr lang="en-US" dirty="0">
                <a:hlinkClick r:id="rId3"/>
              </a:rPr>
              <a:t>http://scholar.google.com/citations?user=7XyGUGkAAAAJ&amp;hl=en</a:t>
            </a:r>
            <a:endParaRPr lang="en-US" dirty="0"/>
          </a:p>
          <a:p>
            <a:pPr marL="344487" lvl="1" indent="0">
              <a:buNone/>
            </a:pPr>
            <a:endParaRPr lang="en-US" dirty="0"/>
          </a:p>
          <a:p>
            <a:r>
              <a:rPr lang="en-US" dirty="0" smtClean="0"/>
              <a:t>A detailed accompanying overview paper</a:t>
            </a:r>
          </a:p>
          <a:p>
            <a:pPr lvl="1"/>
            <a:endParaRPr lang="en-US" u="sng" dirty="0" smtClean="0"/>
          </a:p>
          <a:p>
            <a:pPr lvl="1"/>
            <a:r>
              <a:rPr lang="en-US" dirty="0" smtClean="0"/>
              <a:t>Onur </a:t>
            </a:r>
            <a:r>
              <a:rPr lang="en-US" dirty="0"/>
              <a:t>Mutlu and Lavanya Subramanian,</a:t>
            </a:r>
            <a:br>
              <a:rPr lang="en-US" dirty="0"/>
            </a:br>
            <a:r>
              <a:rPr lang="en-US" b="1" dirty="0">
                <a:hlinkClick r:id="rId4"/>
              </a:rPr>
              <a:t>"Research Problems and Opportunities in Memory Systems"</a:t>
            </a:r>
            <a:r>
              <a:rPr lang="en-US" dirty="0"/>
              <a:t/>
            </a:r>
            <a:br>
              <a:rPr lang="en-US" dirty="0"/>
            </a:br>
            <a:r>
              <a:rPr lang="en-US" i="1" dirty="0"/>
              <a:t>Invited Article in </a:t>
            </a:r>
            <a:r>
              <a:rPr lang="en-US" i="1" dirty="0">
                <a:hlinkClick r:id="rId5"/>
              </a:rPr>
              <a:t>Supercomputing Frontiers and Innovations</a:t>
            </a:r>
            <a:r>
              <a:rPr lang="en-US" i="1" dirty="0"/>
              <a:t> (</a:t>
            </a:r>
            <a:r>
              <a:rPr lang="en-US" b="1" i="1" dirty="0"/>
              <a:t>SUPERFRI</a:t>
            </a:r>
            <a:r>
              <a:rPr lang="en-US" i="1" dirty="0"/>
              <a:t>)</a:t>
            </a:r>
            <a:r>
              <a:rPr lang="en-US" dirty="0"/>
              <a:t>, 2015. </a:t>
            </a:r>
            <a:endParaRPr lang="en-US" dirty="0" smtClean="0"/>
          </a:p>
          <a:p>
            <a:endParaRPr lang="en-US" dirty="0" smtClean="0"/>
          </a:p>
          <a:p>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126</a:t>
            </a:fld>
            <a:endParaRPr lang="en-US"/>
          </a:p>
        </p:txBody>
      </p:sp>
    </p:spTree>
    <p:extLst>
      <p:ext uri="{BB962C8B-B14F-4D97-AF65-F5344CB8AC3E}">
        <p14:creationId xmlns:p14="http://schemas.microsoft.com/office/powerpoint/2010/main" val="39218726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Videos and Course Materials</a:t>
            </a:r>
            <a:endParaRPr lang="en-US" dirty="0"/>
          </a:p>
        </p:txBody>
      </p:sp>
      <p:sp>
        <p:nvSpPr>
          <p:cNvPr id="3" name="Content Placeholder 2"/>
          <p:cNvSpPr>
            <a:spLocks noGrp="1"/>
          </p:cNvSpPr>
          <p:nvPr>
            <p:ph idx="1"/>
          </p:nvPr>
        </p:nvSpPr>
        <p:spPr>
          <a:xfrm>
            <a:off x="228600" y="997527"/>
            <a:ext cx="8915400" cy="5193723"/>
          </a:xfrm>
        </p:spPr>
        <p:txBody>
          <a:bodyPr/>
          <a:lstStyle/>
          <a:p>
            <a:r>
              <a:rPr lang="en-US" b="1" dirty="0">
                <a:hlinkClick r:id="rId2"/>
              </a:rPr>
              <a:t>Undergraduate Computer Architecture Course Lecture Videos</a:t>
            </a:r>
            <a:r>
              <a:rPr lang="en-US" b="1" dirty="0"/>
              <a:t> (</a:t>
            </a:r>
            <a:r>
              <a:rPr lang="en-US" b="1" dirty="0">
                <a:hlinkClick r:id="rId3"/>
              </a:rPr>
              <a:t>2013</a:t>
            </a:r>
            <a:r>
              <a:rPr lang="en-US" b="1" dirty="0"/>
              <a:t>, </a:t>
            </a:r>
            <a:r>
              <a:rPr lang="en-US" b="1" dirty="0">
                <a:hlinkClick r:id="rId4"/>
              </a:rPr>
              <a:t>2014</a:t>
            </a:r>
            <a:r>
              <a:rPr lang="en-US" b="1" dirty="0"/>
              <a:t>, </a:t>
            </a:r>
            <a:r>
              <a:rPr lang="en-US" b="1" dirty="0">
                <a:hlinkClick r:id="rId5"/>
              </a:rPr>
              <a:t>2015</a:t>
            </a:r>
            <a:r>
              <a:rPr lang="en-US" b="1" dirty="0"/>
              <a:t>) </a:t>
            </a:r>
          </a:p>
          <a:p>
            <a:endParaRPr lang="en-US" sz="1800" b="1" dirty="0" smtClean="0">
              <a:hlinkClick r:id="rId6"/>
            </a:endParaRPr>
          </a:p>
          <a:p>
            <a:r>
              <a:rPr lang="en-US" b="1" dirty="0" smtClean="0">
                <a:hlinkClick r:id="rId6"/>
              </a:rPr>
              <a:t>Undergraduate </a:t>
            </a:r>
            <a:r>
              <a:rPr lang="en-US" b="1" dirty="0">
                <a:hlinkClick r:id="rId6"/>
              </a:rPr>
              <a:t>Computer Architecture Course Materials</a:t>
            </a:r>
            <a:r>
              <a:rPr lang="en-US" b="1" dirty="0"/>
              <a:t> (</a:t>
            </a:r>
            <a:r>
              <a:rPr lang="en-US" b="1" dirty="0">
                <a:hlinkClick r:id="rId6"/>
              </a:rPr>
              <a:t>2013</a:t>
            </a:r>
            <a:r>
              <a:rPr lang="en-US" b="1" dirty="0"/>
              <a:t>, </a:t>
            </a:r>
            <a:r>
              <a:rPr lang="en-US" b="1" dirty="0">
                <a:hlinkClick r:id="rId7"/>
              </a:rPr>
              <a:t>2014</a:t>
            </a:r>
            <a:r>
              <a:rPr lang="en-US" b="1" dirty="0"/>
              <a:t>, </a:t>
            </a:r>
            <a:r>
              <a:rPr lang="en-US" b="1" dirty="0">
                <a:hlinkClick r:id="rId8"/>
              </a:rPr>
              <a:t>2015</a:t>
            </a:r>
            <a:r>
              <a:rPr lang="en-US" b="1" dirty="0"/>
              <a:t>) </a:t>
            </a:r>
          </a:p>
          <a:p>
            <a:endParaRPr lang="en-US" sz="1800" b="1" dirty="0" smtClean="0">
              <a:hlinkClick r:id="rId9"/>
            </a:endParaRPr>
          </a:p>
          <a:p>
            <a:r>
              <a:rPr lang="en-US" b="1" dirty="0" smtClean="0">
                <a:hlinkClick r:id="rId9"/>
              </a:rPr>
              <a:t>Graduate </a:t>
            </a:r>
            <a:r>
              <a:rPr lang="en-US" b="1" dirty="0">
                <a:hlinkClick r:id="rId9"/>
              </a:rPr>
              <a:t>Computer Architecture Course Materials</a:t>
            </a:r>
            <a:r>
              <a:rPr lang="en-US" b="1" dirty="0"/>
              <a:t> (</a:t>
            </a:r>
            <a:r>
              <a:rPr lang="en-US" b="1" dirty="0">
                <a:hlinkClick r:id="rId10"/>
              </a:rPr>
              <a:t>Lecture Videos</a:t>
            </a:r>
            <a:r>
              <a:rPr lang="en-US" b="1" dirty="0"/>
              <a:t>)</a:t>
            </a:r>
          </a:p>
          <a:p>
            <a:endParaRPr lang="en-US" sz="1800" b="1" dirty="0" smtClean="0">
              <a:hlinkClick r:id="rId11"/>
            </a:endParaRPr>
          </a:p>
          <a:p>
            <a:r>
              <a:rPr lang="en-US" b="1" dirty="0" smtClean="0">
                <a:hlinkClick r:id="rId11"/>
              </a:rPr>
              <a:t>Parallel </a:t>
            </a:r>
            <a:r>
              <a:rPr lang="en-US" b="1" dirty="0">
                <a:hlinkClick r:id="rId11"/>
              </a:rPr>
              <a:t>Computer Architecture Course Materials</a:t>
            </a:r>
            <a:r>
              <a:rPr lang="en-US" b="1" dirty="0"/>
              <a:t> (</a:t>
            </a:r>
            <a:r>
              <a:rPr lang="en-US" b="1" dirty="0">
                <a:hlinkClick r:id="rId12"/>
              </a:rPr>
              <a:t>Lecture Videos</a:t>
            </a:r>
            <a:r>
              <a:rPr lang="en-US" b="1" dirty="0"/>
              <a:t>)</a:t>
            </a:r>
          </a:p>
          <a:p>
            <a:endParaRPr lang="en-US" sz="1800" b="1" dirty="0" smtClean="0">
              <a:hlinkClick r:id="rId13"/>
            </a:endParaRPr>
          </a:p>
          <a:p>
            <a:r>
              <a:rPr lang="en-US" b="1" dirty="0" smtClean="0">
                <a:hlinkClick r:id="rId13"/>
              </a:rPr>
              <a:t>Memory </a:t>
            </a:r>
            <a:r>
              <a:rPr lang="en-US" b="1" dirty="0">
                <a:hlinkClick r:id="rId13"/>
              </a:rPr>
              <a:t>Systems Short Course Materials</a:t>
            </a:r>
            <a:r>
              <a:rPr lang="en-US" b="1" dirty="0"/>
              <a:t> </a:t>
            </a:r>
            <a:endParaRPr lang="en-US" b="1" dirty="0" smtClean="0"/>
          </a:p>
          <a:p>
            <a:pPr marL="0" indent="0">
              <a:buNone/>
            </a:pPr>
            <a:r>
              <a:rPr lang="en-US" b="1" dirty="0"/>
              <a:t> </a:t>
            </a:r>
            <a:r>
              <a:rPr lang="en-US" b="1" dirty="0" smtClean="0"/>
              <a:t>   (</a:t>
            </a:r>
            <a:r>
              <a:rPr lang="en-US" b="1" dirty="0">
                <a:hlinkClick r:id="rId14"/>
              </a:rPr>
              <a:t>Lecture Video on Main Memory and DRAM Basics</a:t>
            </a:r>
            <a:r>
              <a:rPr lang="en-US" b="1" dirty="0"/>
              <a:t>)</a:t>
            </a:r>
          </a:p>
          <a:p>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solidFill>
                  <a:srgbClr val="000000"/>
                </a:solidFill>
              </a:rPr>
              <a:pPr/>
              <a:t>127</a:t>
            </a:fld>
            <a:endParaRPr lang="en-US">
              <a:solidFill>
                <a:srgbClr val="000000"/>
              </a:solidFill>
            </a:endParaRPr>
          </a:p>
        </p:txBody>
      </p:sp>
    </p:spTree>
    <p:extLst>
      <p:ext uri="{BB962C8B-B14F-4D97-AF65-F5344CB8AC3E}">
        <p14:creationId xmlns:p14="http://schemas.microsoft.com/office/powerpoint/2010/main" val="6298327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Thank you.</a:t>
            </a:r>
            <a:endParaRPr lang="en-US" dirty="0"/>
          </a:p>
        </p:txBody>
      </p:sp>
      <p:sp>
        <p:nvSpPr>
          <p:cNvPr id="6" name="Subtitle 5"/>
          <p:cNvSpPr>
            <a:spLocks noGrp="1"/>
          </p:cNvSpPr>
          <p:nvPr>
            <p:ph type="subTitle" idx="1"/>
          </p:nvPr>
        </p:nvSpPr>
        <p:spPr/>
        <p:txBody>
          <a:bodyPr/>
          <a:lstStyle/>
          <a:p>
            <a:endParaRPr lang="en-US" dirty="0"/>
          </a:p>
          <a:p>
            <a:r>
              <a:rPr lang="en-US" dirty="0" smtClean="0">
                <a:hlinkClick r:id="rId2"/>
              </a:rPr>
              <a:t>onur@cmu.edu</a:t>
            </a:r>
            <a:endParaRPr lang="en-US" dirty="0" smtClean="0"/>
          </a:p>
          <a:p>
            <a:r>
              <a:rPr lang="en-US" dirty="0">
                <a:hlinkClick r:id="rId3"/>
              </a:rPr>
              <a:t>http://users.ece.cmu.edu/~omutlu</a:t>
            </a:r>
            <a:r>
              <a:rPr lang="en-US" dirty="0" smtClean="0">
                <a:hlinkClick r:id="rId3"/>
              </a:rPr>
              <a:t>/</a:t>
            </a: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128</a:t>
            </a:fld>
            <a:endParaRPr lang="en-US" altLang="en-US"/>
          </a:p>
        </p:txBody>
      </p:sp>
    </p:spTree>
    <p:extLst>
      <p:ext uri="{BB962C8B-B14F-4D97-AF65-F5344CB8AC3E}">
        <p14:creationId xmlns:p14="http://schemas.microsoft.com/office/powerpoint/2010/main" val="26369940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515616"/>
            <a:ext cx="8382000" cy="2057400"/>
          </a:xfrm>
        </p:spPr>
        <p:txBody>
          <a:bodyPr>
            <a:normAutofit/>
          </a:bodyPr>
          <a:lstStyle/>
          <a:p>
            <a:pPr algn="ctr"/>
            <a:r>
              <a:rPr lang="en-US" sz="4400" dirty="0"/>
              <a:t>Rethinking </a:t>
            </a:r>
            <a:r>
              <a:rPr lang="en-US" sz="4400" dirty="0" smtClean="0"/>
              <a:t>Memory</a:t>
            </a:r>
            <a:r>
              <a:rPr lang="en-US" sz="4400" dirty="0"/>
              <a:t> </a:t>
            </a:r>
            <a:r>
              <a:rPr lang="en-US" sz="4400" dirty="0" smtClean="0"/>
              <a:t>System </a:t>
            </a:r>
            <a:r>
              <a:rPr lang="en-US" sz="4400" dirty="0"/>
              <a:t>Design </a:t>
            </a:r>
            <a:r>
              <a:rPr lang="en-US" sz="4400" dirty="0" smtClean="0"/>
              <a:t/>
            </a:r>
            <a:br>
              <a:rPr lang="en-US" sz="4400" dirty="0" smtClean="0"/>
            </a:br>
            <a:r>
              <a:rPr lang="en-US" sz="4400" dirty="0" smtClean="0"/>
              <a:t>(for Data-Intensive Computing)</a:t>
            </a:r>
            <a:endParaRPr lang="en-US" sz="4400" dirty="0"/>
          </a:p>
        </p:txBody>
      </p:sp>
      <p:sp>
        <p:nvSpPr>
          <p:cNvPr id="3" name="Subtitle 2"/>
          <p:cNvSpPr>
            <a:spLocks noGrp="1"/>
          </p:cNvSpPr>
          <p:nvPr>
            <p:ph type="subTitle" idx="1"/>
          </p:nvPr>
        </p:nvSpPr>
        <p:spPr>
          <a:xfrm>
            <a:off x="467544" y="3645024"/>
            <a:ext cx="8208912" cy="614362"/>
          </a:xfrm>
        </p:spPr>
        <p:txBody>
          <a:bodyPr>
            <a:noAutofit/>
          </a:bodyPr>
          <a:lstStyle/>
          <a:p>
            <a:r>
              <a:rPr lang="en-US" sz="2200" dirty="0" smtClean="0"/>
              <a:t>Onur Mutlu</a:t>
            </a:r>
          </a:p>
          <a:p>
            <a:r>
              <a:rPr lang="en-US" sz="2200" dirty="0" smtClean="0">
                <a:hlinkClick r:id="rId3"/>
              </a:rPr>
              <a:t>onur@cmu.edu</a:t>
            </a:r>
            <a:endParaRPr lang="en-US" sz="2200" dirty="0" smtClean="0"/>
          </a:p>
          <a:p>
            <a:r>
              <a:rPr lang="en-US" sz="2200" dirty="0">
                <a:hlinkClick r:id="rId4"/>
              </a:rPr>
              <a:t>http://users.ece.cmu.edu/~omutlu</a:t>
            </a:r>
            <a:r>
              <a:rPr lang="en-US" sz="2200" dirty="0" smtClean="0">
                <a:hlinkClick r:id="rId4"/>
              </a:rPr>
              <a:t>/</a:t>
            </a:r>
            <a:endParaRPr lang="en-US" sz="2200" dirty="0" smtClean="0"/>
          </a:p>
          <a:p>
            <a:r>
              <a:rPr lang="en-US" sz="2200" dirty="0" smtClean="0"/>
              <a:t>October </a:t>
            </a:r>
            <a:r>
              <a:rPr lang="en-US" sz="2200" dirty="0" smtClean="0"/>
              <a:t>21, </a:t>
            </a:r>
            <a:r>
              <a:rPr lang="en-US" sz="2200" dirty="0" smtClean="0"/>
              <a:t>2015</a:t>
            </a:r>
          </a:p>
          <a:p>
            <a:r>
              <a:rPr lang="en-US" sz="2200" dirty="0" smtClean="0"/>
              <a:t>SBAC-PAD 2015 </a:t>
            </a:r>
            <a:r>
              <a:rPr lang="en-US" sz="2200" dirty="0" smtClean="0"/>
              <a:t>Keynote</a:t>
            </a:r>
          </a:p>
          <a:p>
            <a:endParaRPr lang="en-US" sz="2200" dirty="0" smtClean="0"/>
          </a:p>
          <a:p>
            <a:pPr algn="l"/>
            <a:endParaRPr lang="en-US" sz="2200" dirty="0"/>
          </a:p>
        </p:txBody>
      </p:sp>
      <p:pic>
        <p:nvPicPr>
          <p:cNvPr id="6" name="Picture 5" descr="Burgundy_CMU_JPG_Logo.jpg"/>
          <p:cNvPicPr>
            <a:picLocks noChangeAspect="1"/>
          </p:cNvPicPr>
          <p:nvPr/>
        </p:nvPicPr>
        <p:blipFill>
          <a:blip r:embed="rId5" cstate="print"/>
          <a:stretch>
            <a:fillRect/>
          </a:stretch>
        </p:blipFill>
        <p:spPr>
          <a:xfrm>
            <a:off x="2571736" y="5661248"/>
            <a:ext cx="3786214" cy="1367244"/>
          </a:xfrm>
          <a:prstGeom prst="rect">
            <a:avLst/>
          </a:prstGeom>
        </p:spPr>
      </p:pic>
      <p:pic>
        <p:nvPicPr>
          <p:cNvPr id="7" name="Picture 6" descr="safari.png"/>
          <p:cNvPicPr>
            <a:picLocks noChangeAspect="1"/>
          </p:cNvPicPr>
          <p:nvPr/>
        </p:nvPicPr>
        <p:blipFill>
          <a:blip r:embed="rId6"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0133576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smtClean="0">
                <a:solidFill>
                  <a:prstClr val="white"/>
                </a:solidFill>
                <a:latin typeface="Calibri Light"/>
              </a:rPr>
              <a:t>Hammered Row</a:t>
            </a:r>
            <a:endParaRPr lang="en-US" sz="3600" b="1" dirty="0">
              <a:solidFill>
                <a:prstClr val="white"/>
              </a:solidFill>
              <a:latin typeface="Calibri Light"/>
            </a:endParaRP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dirty="0">
                <a:solidFill>
                  <a:prstClr val="black"/>
                </a:solidFill>
                <a:latin typeface="Calibri Light"/>
                <a:ea typeface="ＭＳ Ｐゴシック" charset="0"/>
                <a:cs typeface="ＭＳ Ｐゴシック" charset="0"/>
              </a:rPr>
              <a:t>Repeatedly opening and closing a row enough times within a refresh interval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adjacent rows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13</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900" b="0" dirty="0" smtClean="0">
                <a:solidFill>
                  <a:schemeClr val="accent6">
                    <a:lumMod val="50000"/>
                  </a:schemeClr>
                </a:solidFill>
                <a:latin typeface="Garamond" charset="0"/>
              </a:rPr>
              <a:t>An Example of the DRAM Scaling Problem</a:t>
            </a:r>
            <a:endParaRPr lang="en-US" sz="3900" b="0" dirty="0">
              <a:solidFill>
                <a:schemeClr val="accent6">
                  <a:lumMod val="50000"/>
                </a:schemeClr>
              </a:solidFill>
              <a:latin typeface="Garamond" charset="0"/>
            </a:endParaRP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3"/>
              </a:rPr>
              <a:t>Flipping </a:t>
            </a:r>
            <a:r>
              <a:rPr lang="en-US" dirty="0">
                <a:solidFill>
                  <a:srgbClr val="0000FF"/>
                </a:solidFill>
                <a:latin typeface="Calibri"/>
                <a:ea typeface="ＭＳ Ｐゴシック" charset="0"/>
                <a:cs typeface="ＭＳ Ｐゴシック" charset="0"/>
                <a:hlinkClick r:id="rId3"/>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3"/>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57889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0" y="990600"/>
            <a:ext cx="889248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p>
            <a:pPr fontAlgn="base">
              <a:spcBef>
                <a:spcPct val="0"/>
              </a:spcBef>
              <a:spcAft>
                <a:spcPct val="0"/>
              </a:spcAft>
            </a:pPr>
            <a:r>
              <a:rPr lang="en-US" sz="2400" b="1" i="1" u="sng" dirty="0">
                <a:solidFill>
                  <a:srgbClr val="000000"/>
                </a:solidFill>
                <a:latin typeface="Arial Narrow" charset="0"/>
                <a:ea typeface="ＭＳ Ｐゴシック" charset="0"/>
                <a:cs typeface="Arial" charset="0"/>
              </a:rPr>
              <a:t>Research Focus:</a:t>
            </a:r>
            <a:r>
              <a:rPr lang="en-US" sz="2400" b="1" i="1" dirty="0">
                <a:solidFill>
                  <a:srgbClr val="000000"/>
                </a:solidFill>
                <a:latin typeface="Arial Narrow" charset="0"/>
                <a:ea typeface="ＭＳ Ｐゴシック" charset="0"/>
                <a:cs typeface="Arial" charset="0"/>
              </a:rPr>
              <a:t> Computer architecture, HW/SW, bioinformatics</a:t>
            </a:r>
          </a:p>
          <a:p>
            <a:pPr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a:t>
            </a:r>
            <a:r>
              <a:rPr lang="en-US" sz="2400" b="1" i="1" dirty="0" smtClean="0">
                <a:solidFill>
                  <a:srgbClr val="3333CC"/>
                </a:solidFill>
                <a:latin typeface="Arial Narrow" charset="0"/>
                <a:ea typeface="ＭＳ Ｐゴシック" charset="0"/>
                <a:cs typeface="Arial" charset="0"/>
              </a:rPr>
              <a:t>Memory, memory, memory, </a:t>
            </a:r>
            <a:r>
              <a:rPr lang="en-US" sz="2400" b="1" i="1" dirty="0">
                <a:solidFill>
                  <a:srgbClr val="3333CC"/>
                </a:solidFill>
                <a:latin typeface="Arial Narrow" charset="0"/>
                <a:ea typeface="ＭＳ Ｐゴシック" charset="0"/>
                <a:cs typeface="Arial" charset="0"/>
              </a:rPr>
              <a:t>storage, interconnects</a:t>
            </a:r>
          </a:p>
          <a:p>
            <a:pPr fontAlgn="base">
              <a:spcBef>
                <a:spcPct val="0"/>
              </a:spcBef>
              <a:spcAft>
                <a:spcPct val="0"/>
              </a:spcAft>
              <a:buFontTx/>
              <a:buChar char="•"/>
            </a:pPr>
            <a:r>
              <a:rPr lang="en-US" sz="2400" b="1" i="1" dirty="0" smtClean="0">
                <a:solidFill>
                  <a:srgbClr val="3333CC"/>
                </a:solidFill>
                <a:latin typeface="Arial Narrow" charset="0"/>
                <a:ea typeface="ＭＳ Ｐゴシック" charset="0"/>
                <a:cs typeface="Arial" charset="0"/>
              </a:rPr>
              <a:t> </a:t>
            </a:r>
            <a:r>
              <a:rPr lang="en-US" sz="2400" b="1" i="1" dirty="0">
                <a:solidFill>
                  <a:srgbClr val="3333CC"/>
                </a:solidFill>
                <a:latin typeface="Arial Narrow" charset="0"/>
                <a:ea typeface="ＭＳ Ｐゴシック" charset="0"/>
                <a:cs typeface="Arial" charset="0"/>
              </a:rPr>
              <a:t>P</a:t>
            </a:r>
            <a:r>
              <a:rPr lang="en-US" sz="2400" b="1" i="1" dirty="0" smtClean="0">
                <a:solidFill>
                  <a:srgbClr val="3333CC"/>
                </a:solidFill>
                <a:latin typeface="Arial Narrow" charset="0"/>
                <a:ea typeface="ＭＳ Ｐゴシック" charset="0"/>
                <a:cs typeface="Arial" charset="0"/>
              </a:rPr>
              <a:t>arallel architectures, heterogeneous architectures, GP-GPUs</a:t>
            </a:r>
            <a:endParaRPr lang="en-US" sz="2400" b="1" i="1" dirty="0">
              <a:solidFill>
                <a:srgbClr val="3333CC"/>
              </a:solidFill>
              <a:latin typeface="Arial Narrow" charset="0"/>
              <a:ea typeface="ＭＳ Ｐゴシック" charset="0"/>
              <a:cs typeface="Arial" charset="0"/>
            </a:endParaRPr>
          </a:p>
          <a:p>
            <a:pPr fontAlgn="base">
              <a:spcBef>
                <a:spcPct val="0"/>
              </a:spcBef>
              <a:spcAft>
                <a:spcPct val="0"/>
              </a:spcAft>
              <a:buFontTx/>
              <a:buChar char="•"/>
            </a:pPr>
            <a:r>
              <a:rPr lang="en-US" sz="2400" b="1" i="1" dirty="0" smtClean="0">
                <a:solidFill>
                  <a:srgbClr val="3333CC"/>
                </a:solidFill>
                <a:latin typeface="Arial Narrow" charset="0"/>
                <a:ea typeface="ＭＳ Ｐゴシック" charset="0"/>
                <a:cs typeface="Arial" charset="0"/>
              </a:rPr>
              <a:t> System/architecture interaction</a:t>
            </a:r>
            <a:r>
              <a:rPr lang="en-US" sz="2400" b="1" i="1" dirty="0">
                <a:solidFill>
                  <a:srgbClr val="3333CC"/>
                </a:solidFill>
                <a:latin typeface="Arial Narrow" charset="0"/>
                <a:ea typeface="ＭＳ Ｐゴシック" charset="0"/>
                <a:cs typeface="Arial" charset="0"/>
              </a:rPr>
              <a:t>, </a:t>
            </a:r>
            <a:r>
              <a:rPr lang="en-US" sz="2400" b="1" i="1" dirty="0" smtClean="0">
                <a:solidFill>
                  <a:srgbClr val="3333CC"/>
                </a:solidFill>
                <a:latin typeface="Arial Narrow" charset="0"/>
                <a:ea typeface="ＭＳ Ｐゴシック" charset="0"/>
                <a:cs typeface="Arial" charset="0"/>
              </a:rPr>
              <a:t>new execution models</a:t>
            </a:r>
            <a:endParaRPr lang="en-US" sz="2400" b="1" i="1" dirty="0">
              <a:solidFill>
                <a:srgbClr val="3333CC"/>
              </a:solidFill>
              <a:latin typeface="Arial Narrow" charset="0"/>
              <a:ea typeface="ＭＳ Ｐゴシック" charset="0"/>
              <a:cs typeface="Arial" charset="0"/>
            </a:endParaRPr>
          </a:p>
          <a:p>
            <a:pPr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a:t>
            </a:r>
            <a:r>
              <a:rPr lang="en-US" sz="2400" b="1" i="1" dirty="0" smtClean="0">
                <a:solidFill>
                  <a:srgbClr val="3333CC"/>
                </a:solidFill>
                <a:latin typeface="Arial Narrow" charset="0"/>
                <a:ea typeface="ＭＳ Ｐゴシック" charset="0"/>
                <a:cs typeface="Arial" charset="0"/>
              </a:rPr>
              <a:t>Energy </a:t>
            </a:r>
            <a:r>
              <a:rPr lang="en-US" sz="2400" b="1" i="1" dirty="0">
                <a:solidFill>
                  <a:srgbClr val="3333CC"/>
                </a:solidFill>
                <a:latin typeface="Arial Narrow" charset="0"/>
                <a:ea typeface="ＭＳ Ｐゴシック" charset="0"/>
                <a:cs typeface="Arial" charset="0"/>
              </a:rPr>
              <a:t>efficiency, fault tolerance, hardware security </a:t>
            </a:r>
            <a:endParaRPr lang="en-US" sz="2400" b="1" i="1" dirty="0" smtClean="0">
              <a:solidFill>
                <a:srgbClr val="3333CC"/>
              </a:solidFill>
              <a:latin typeface="Arial Narrow" charset="0"/>
              <a:ea typeface="ＭＳ Ｐゴシック" charset="0"/>
              <a:cs typeface="Arial" charset="0"/>
            </a:endParaRPr>
          </a:p>
          <a:p>
            <a:pPr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G</a:t>
            </a:r>
            <a:r>
              <a:rPr lang="en-US" sz="2400" b="1" i="1" dirty="0" smtClean="0">
                <a:solidFill>
                  <a:srgbClr val="3333CC"/>
                </a:solidFill>
                <a:latin typeface="Arial Narrow" charset="0"/>
                <a:ea typeface="ＭＳ Ｐゴシック" charset="0"/>
                <a:cs typeface="Arial" charset="0"/>
              </a:rPr>
              <a:t>enome sequence analysis &amp; assembly algorithms and architectures</a:t>
            </a:r>
            <a:endParaRPr lang="en-US" sz="2400" b="1" i="1" dirty="0">
              <a:solidFill>
                <a:srgbClr val="3333CC"/>
              </a:solidFill>
              <a:latin typeface="Arial Narrow" charset="0"/>
              <a:ea typeface="ＭＳ Ｐゴシック" charset="0"/>
              <a:cs typeface="Arial" charset="0"/>
            </a:endParaRPr>
          </a:p>
        </p:txBody>
      </p:sp>
      <p:pic>
        <p:nvPicPr>
          <p:cNvPr id="40" name="Picture 3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22930" y="4231307"/>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7262555" y="3439062"/>
            <a:ext cx="1276125" cy="127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147"/>
          <p:cNvSpPr txBox="1">
            <a:spLocks noChangeArrowheads="1"/>
          </p:cNvSpPr>
          <p:nvPr/>
        </p:nvSpPr>
        <p:spPr bwMode="auto">
          <a:xfrm>
            <a:off x="6596063" y="6503987"/>
            <a:ext cx="22923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pPr>
            <a:endParaRPr lang="en-US" sz="2200" b="1" i="1">
              <a:solidFill>
                <a:srgbClr val="3333CC"/>
              </a:solidFill>
              <a:latin typeface="Arial Narrow" charset="0"/>
            </a:endParaRPr>
          </a:p>
        </p:txBody>
      </p:sp>
      <p:pic>
        <p:nvPicPr>
          <p:cNvPr id="26645" name="Picture 30" descr="3177_01.png"/>
          <p:cNvPicPr>
            <a:picLocks noChangeAspect="1"/>
          </p:cNvPicPr>
          <p:nvPr/>
        </p:nvPicPr>
        <p:blipFill>
          <a:blip r:embed="rId6">
            <a:extLst>
              <a:ext uri="{28A0092B-C50C-407E-A947-70E740481C1C}">
                <a14:useLocalDpi xmlns:a14="http://schemas.microsoft.com/office/drawing/2010/main" val="0"/>
              </a:ext>
            </a:extLst>
          </a:blip>
          <a:srcRect l="4478" t="22220" r="3780" b="12109"/>
          <a:stretch>
            <a:fillRect/>
          </a:stretch>
        </p:blipFill>
        <p:spPr bwMode="auto">
          <a:xfrm>
            <a:off x="354137" y="5717501"/>
            <a:ext cx="2325687" cy="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3" name="Group 47"/>
          <p:cNvGrpSpPr>
            <a:grpSpLocks/>
          </p:cNvGrpSpPr>
          <p:nvPr/>
        </p:nvGrpSpPr>
        <p:grpSpPr bwMode="auto">
          <a:xfrm>
            <a:off x="3401591" y="5338860"/>
            <a:ext cx="2302057" cy="1554083"/>
            <a:chOff x="5252245" y="4774407"/>
            <a:chExt cx="2301419" cy="1554282"/>
          </a:xfrm>
        </p:grpSpPr>
        <p:sp>
          <p:nvSpPr>
            <p:cNvPr id="26642" name="TextBox 8"/>
            <p:cNvSpPr txBox="1">
              <a:spLocks noChangeArrowheads="1"/>
            </p:cNvSpPr>
            <p:nvPr/>
          </p:nvSpPr>
          <p:spPr bwMode="auto">
            <a:xfrm>
              <a:off x="5252245" y="5959310"/>
              <a:ext cx="2301419" cy="36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fontAlgn="base">
                <a:spcBef>
                  <a:spcPct val="0"/>
                </a:spcBef>
                <a:spcAft>
                  <a:spcPct val="0"/>
                </a:spcAft>
              </a:pPr>
              <a:r>
                <a:rPr lang="en-US" altLang="zh-CN" sz="1800" dirty="0" smtClean="0">
                  <a:solidFill>
                    <a:srgbClr val="000000"/>
                  </a:solidFill>
                  <a:latin typeface="Calibri" charset="0"/>
                </a:rPr>
                <a:t>General Purpose GPUs</a:t>
              </a:r>
              <a:endParaRPr lang="en-US" altLang="zh-CN" sz="1600" dirty="0">
                <a:solidFill>
                  <a:srgbClr val="000000"/>
                </a:solidFill>
                <a:latin typeface="Calibri" charset="0"/>
              </a:endParaRPr>
            </a:p>
          </p:txBody>
        </p:sp>
        <p:pic>
          <p:nvPicPr>
            <p:cNvPr id="26643" name="Picture 6" descr="C:\Daten\talks\invited\ferc2010\material\Fermi_Die_FIN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 Box 13" descr="90%"/>
          <p:cNvSpPr txBox="1">
            <a:spLocks noChangeArrowheads="1"/>
          </p:cNvSpPr>
          <p:nvPr/>
        </p:nvSpPr>
        <p:spPr bwMode="auto">
          <a:xfrm>
            <a:off x="474243" y="4821870"/>
            <a:ext cx="1733033" cy="895630"/>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Heterogeneous</a:t>
            </a:r>
          </a:p>
          <a:p>
            <a:pPr algn="ctr">
              <a:defRPr/>
            </a:pPr>
            <a:r>
              <a:rPr lang="en-US" kern="0" dirty="0" smtClean="0">
                <a:solidFill>
                  <a:sysClr val="windowText" lastClr="000000"/>
                </a:solidFill>
                <a:latin typeface="Arial" pitchFamily="-107" charset="0"/>
                <a:ea typeface="Arial" pitchFamily="-107" charset="0"/>
                <a:cs typeface="Arial" pitchFamily="-107" charset="0"/>
              </a:rPr>
              <a:t>Processors and </a:t>
            </a:r>
          </a:p>
          <a:p>
            <a:pPr algn="ctr">
              <a:defRPr/>
            </a:pPr>
            <a:r>
              <a:rPr lang="en-US" kern="0" dirty="0" smtClean="0">
                <a:solidFill>
                  <a:sysClr val="windowText" lastClr="000000"/>
                </a:solidFill>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98252" y="3979561"/>
            <a:ext cx="2258492"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Hybrid Main Memory</a:t>
            </a:r>
            <a:endParaRPr lang="en-US" kern="0" dirty="0">
              <a:solidFill>
                <a:sysClr val="windowText" lastClr="000000"/>
              </a:solidFill>
              <a:latin typeface="Arial" pitchFamily="-107" charset="0"/>
              <a:ea typeface="Arial" pitchFamily="-107" charset="0"/>
              <a:cs typeface="Arial" pitchFamily="-107" charset="0"/>
            </a:endParaRPr>
          </a:p>
        </p:txBody>
      </p:sp>
      <p:sp>
        <p:nvSpPr>
          <p:cNvPr id="29" name="Line 15"/>
          <p:cNvSpPr>
            <a:spLocks noChangeShapeType="1"/>
          </p:cNvSpPr>
          <p:nvPr/>
        </p:nvSpPr>
        <p:spPr bwMode="auto">
          <a:xfrm flipV="1">
            <a:off x="1982640" y="4076506"/>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608432" y="4746245"/>
            <a:ext cx="2925968"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smtClean="0">
                <a:solidFill>
                  <a:srgbClr val="000000"/>
                </a:solidFill>
              </a:rPr>
              <a:t>Persistent Memory/Storage</a:t>
            </a:r>
          </a:p>
        </p:txBody>
      </p:sp>
      <p:pic>
        <p:nvPicPr>
          <p:cNvPr id="31" name="Content Placeholder 6" descr="barcelona-die-photo-colo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05200"/>
            <a:ext cx="1312168" cy="127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di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2679825" y="3450054"/>
            <a:ext cx="2304256" cy="549297"/>
          </a:xfrm>
          <a:prstGeom prst="rect">
            <a:avLst/>
          </a:prstGeom>
        </p:spPr>
      </p:pic>
      <p:pic>
        <p:nvPicPr>
          <p:cNvPr id="35" name="Picture 34"/>
          <p:cNvPicPr>
            <a:picLocks noChangeAspect="1"/>
          </p:cNvPicPr>
          <p:nvPr/>
        </p:nvPicPr>
        <p:blipFill>
          <a:blip r:embed="rId10"/>
          <a:stretch>
            <a:fillRect/>
          </a:stretch>
        </p:blipFill>
        <p:spPr>
          <a:xfrm>
            <a:off x="5681266" y="3620023"/>
            <a:ext cx="1554690" cy="1003885"/>
          </a:xfrm>
          <a:prstGeom prst="rect">
            <a:avLst/>
          </a:prstGeom>
        </p:spPr>
      </p:pic>
      <p:sp>
        <p:nvSpPr>
          <p:cNvPr id="36" name="Line 15"/>
          <p:cNvSpPr>
            <a:spLocks noChangeShapeType="1"/>
          </p:cNvSpPr>
          <p:nvPr/>
        </p:nvSpPr>
        <p:spPr bwMode="auto">
          <a:xfrm flipV="1">
            <a:off x="4984081" y="4092641"/>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331231" y="4495799"/>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962400" y="4898556"/>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 name="TextBox 1"/>
          <p:cNvSpPr txBox="1"/>
          <p:nvPr/>
        </p:nvSpPr>
        <p:spPr>
          <a:xfrm>
            <a:off x="4644008" y="5229200"/>
            <a:ext cx="4532010" cy="1107996"/>
          </a:xfrm>
          <a:prstGeom prst="rect">
            <a:avLst/>
          </a:prstGeom>
          <a:noFill/>
        </p:spPr>
        <p:txBody>
          <a:bodyPr wrap="none" rtlCol="0">
            <a:spAutoFit/>
          </a:bodyPr>
          <a:lstStyle/>
          <a:p>
            <a:pPr algn="ctr"/>
            <a:r>
              <a:rPr lang="en-US" sz="2200" b="1" dirty="0" smtClean="0">
                <a:solidFill>
                  <a:srgbClr val="FF0000"/>
                </a:solidFill>
                <a:latin typeface="Tahoma"/>
              </a:rPr>
              <a:t>Broad research </a:t>
            </a:r>
          </a:p>
          <a:p>
            <a:pPr algn="ctr"/>
            <a:r>
              <a:rPr lang="en-US" sz="2200" b="1" dirty="0" smtClean="0">
                <a:solidFill>
                  <a:srgbClr val="FF0000"/>
                </a:solidFill>
                <a:latin typeface="Tahoma"/>
              </a:rPr>
              <a:t>spanning apps, systems, logic</a:t>
            </a:r>
          </a:p>
          <a:p>
            <a:pPr algn="ctr"/>
            <a:r>
              <a:rPr lang="en-US" sz="2200" b="1" dirty="0">
                <a:solidFill>
                  <a:srgbClr val="FF0000"/>
                </a:solidFill>
                <a:latin typeface="Tahoma"/>
              </a:rPr>
              <a:t>w</a:t>
            </a:r>
            <a:r>
              <a:rPr lang="en-US" sz="2200" b="1" dirty="0" smtClean="0">
                <a:solidFill>
                  <a:srgbClr val="FF0000"/>
                </a:solidFill>
                <a:latin typeface="Tahoma"/>
              </a:rPr>
              <a:t>ith architecture at the center</a:t>
            </a:r>
            <a:endParaRPr lang="en-US" sz="2200" b="1" dirty="0">
              <a:solidFill>
                <a:srgbClr val="FF0000"/>
              </a:solidFill>
              <a:latin typeface="Tahoma"/>
            </a:endParaRPr>
          </a:p>
        </p:txBody>
      </p:sp>
      <p:sp>
        <p:nvSpPr>
          <p:cNvPr id="26" name="Title 1"/>
          <p:cNvSpPr>
            <a:spLocks noGrp="1"/>
          </p:cNvSpPr>
          <p:nvPr>
            <p:ph type="title"/>
          </p:nvPr>
        </p:nvSpPr>
        <p:spPr>
          <a:xfrm>
            <a:off x="228600" y="152400"/>
            <a:ext cx="8610600" cy="1066800"/>
          </a:xfrm>
        </p:spPr>
        <p:txBody>
          <a:bodyPr/>
          <a:lstStyle/>
          <a:p>
            <a:r>
              <a:rPr lang="en-US" dirty="0" smtClean="0"/>
              <a:t>Current Research Focus Areas</a:t>
            </a:r>
            <a:endParaRPr lang="en-US" dirty="0"/>
          </a:p>
        </p:txBody>
      </p:sp>
      <p:sp>
        <p:nvSpPr>
          <p:cNvPr id="22" name="Rectangle 21"/>
          <p:cNvSpPr/>
          <p:nvPr/>
        </p:nvSpPr>
        <p:spPr>
          <a:xfrm>
            <a:off x="179512" y="1425105"/>
            <a:ext cx="4320480"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7352721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Backup Slides</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131</a:t>
            </a:fld>
            <a:endParaRPr lang="en-US"/>
          </a:p>
        </p:txBody>
      </p:sp>
    </p:spTree>
    <p:extLst>
      <p:ext uri="{BB962C8B-B14F-4D97-AF65-F5344CB8AC3E}">
        <p14:creationId xmlns:p14="http://schemas.microsoft.com/office/powerpoint/2010/main" val="4169808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NAND Flash Memory Scaling</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132</a:t>
            </a:fld>
            <a:endParaRPr lang="en-US"/>
          </a:p>
        </p:txBody>
      </p:sp>
    </p:spTree>
    <p:extLst>
      <p:ext uri="{BB962C8B-B14F-4D97-AF65-F5344CB8AC3E}">
        <p14:creationId xmlns:p14="http://schemas.microsoft.com/office/powerpoint/2010/main" val="13947117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Another Talk: NAND Flash Scaling Challenges</a:t>
            </a:r>
            <a:endParaRPr lang="en-US" sz="3600" dirty="0"/>
          </a:p>
        </p:txBody>
      </p:sp>
      <p:sp>
        <p:nvSpPr>
          <p:cNvPr id="3" name="Content Placeholder 2"/>
          <p:cNvSpPr>
            <a:spLocks noGrp="1"/>
          </p:cNvSpPr>
          <p:nvPr>
            <p:ph idx="1"/>
          </p:nvPr>
        </p:nvSpPr>
        <p:spPr>
          <a:xfrm>
            <a:off x="228600" y="908720"/>
            <a:ext cx="8807896" cy="5256584"/>
          </a:xfrm>
        </p:spPr>
        <p:txBody>
          <a:bodyPr/>
          <a:lstStyle/>
          <a:p>
            <a:r>
              <a:rPr lang="en-US" sz="1800" dirty="0" smtClean="0"/>
              <a:t>Onur Mutlu,</a:t>
            </a:r>
            <a:r>
              <a:rPr lang="en-US" sz="1800" dirty="0"/>
              <a:t/>
            </a:r>
            <a:br>
              <a:rPr lang="en-US" sz="1800" dirty="0"/>
            </a:br>
            <a:r>
              <a:rPr lang="en-US" sz="1800" b="1" dirty="0" smtClean="0">
                <a:hlinkClick r:id="rId2"/>
              </a:rPr>
              <a:t>"</a:t>
            </a:r>
            <a:r>
              <a:rPr lang="en-US" sz="1800" b="1" dirty="0">
                <a:hlinkClick r:id="rId2"/>
              </a:rPr>
              <a:t>Error Analysis and Management for MLC NAND Flash Memory"</a:t>
            </a:r>
            <a:r>
              <a:rPr lang="en-US" sz="1800" dirty="0"/>
              <a:t/>
            </a:r>
            <a:br>
              <a:rPr lang="en-US" sz="1800" dirty="0"/>
            </a:br>
            <a:r>
              <a:rPr lang="en-US" sz="1800" i="1" dirty="0"/>
              <a:t>Technical talk at </a:t>
            </a:r>
            <a:r>
              <a:rPr lang="en-US" sz="1800" i="1" dirty="0">
                <a:hlinkClick r:id="rId3"/>
              </a:rPr>
              <a:t>Flash Memory Summit 2014</a:t>
            </a:r>
            <a:r>
              <a:rPr lang="en-US" sz="1800" i="1" dirty="0"/>
              <a:t> (</a:t>
            </a:r>
            <a:r>
              <a:rPr lang="en-US" sz="1800" b="1" i="1" dirty="0"/>
              <a:t>FMS</a:t>
            </a:r>
            <a:r>
              <a:rPr lang="en-US" sz="1800" i="1" dirty="0"/>
              <a:t>)</a:t>
            </a:r>
            <a:r>
              <a:rPr lang="en-US" sz="1800" dirty="0"/>
              <a:t>, Santa Clara, CA, August 2014. </a:t>
            </a:r>
            <a:r>
              <a:rPr lang="en-US" sz="1800" dirty="0">
                <a:hlinkClick r:id="rId4"/>
              </a:rPr>
              <a:t>Slides (ppt)</a:t>
            </a:r>
            <a:r>
              <a:rPr lang="en-US" sz="1800" dirty="0"/>
              <a:t> </a:t>
            </a:r>
            <a:r>
              <a:rPr lang="en-US" sz="1800" dirty="0">
                <a:hlinkClick r:id="rId2"/>
              </a:rPr>
              <a:t>(pdf)</a:t>
            </a:r>
            <a:r>
              <a:rPr lang="en-US" sz="1800" dirty="0"/>
              <a:t> </a:t>
            </a:r>
            <a:endParaRPr lang="en-US" sz="1800" dirty="0" smtClean="0"/>
          </a:p>
          <a:p>
            <a:endParaRPr lang="en-US" sz="100" dirty="0" smtClean="0"/>
          </a:p>
          <a:p>
            <a:endParaRPr lang="en-US" sz="300" dirty="0"/>
          </a:p>
          <a:p>
            <a:pPr marL="0" indent="0">
              <a:buNone/>
            </a:pPr>
            <a:r>
              <a:rPr lang="en-US" sz="1500" dirty="0" err="1" smtClean="0"/>
              <a:t>Cai</a:t>
            </a:r>
            <a:r>
              <a:rPr lang="en-US" sz="1500" dirty="0"/>
              <a:t>+, “</a:t>
            </a:r>
            <a:r>
              <a:rPr lang="en-US" sz="1500" dirty="0">
                <a:solidFill>
                  <a:srgbClr val="0000FF"/>
                </a:solidFill>
              </a:rPr>
              <a:t>Error Patterns in MLC NAND Flash Memory: Measurement, Characterization, and </a:t>
            </a:r>
            <a:r>
              <a:rPr lang="en-US" sz="1500" dirty="0" smtClean="0">
                <a:solidFill>
                  <a:srgbClr val="0000FF"/>
                </a:solidFill>
              </a:rPr>
              <a:t>Analysis</a:t>
            </a:r>
            <a:r>
              <a:rPr lang="en-US" sz="1500" dirty="0" smtClean="0"/>
              <a:t>,</a:t>
            </a:r>
            <a:r>
              <a:rPr lang="en-US" sz="1500" dirty="0"/>
              <a:t>” DATE 2012</a:t>
            </a:r>
            <a:r>
              <a:rPr lang="en-US" sz="1500" dirty="0" smtClean="0"/>
              <a:t>.</a:t>
            </a:r>
          </a:p>
          <a:p>
            <a:pPr marL="0" indent="0">
              <a:buNone/>
            </a:pPr>
            <a:r>
              <a:rPr lang="en-US" sz="1500" dirty="0" err="1" smtClean="0"/>
              <a:t>Cai</a:t>
            </a:r>
            <a:r>
              <a:rPr lang="en-US" sz="1500" dirty="0"/>
              <a:t>+, “</a:t>
            </a:r>
            <a:r>
              <a:rPr lang="en-US" sz="1500" dirty="0">
                <a:solidFill>
                  <a:srgbClr val="0000FF"/>
                </a:solidFill>
              </a:rPr>
              <a:t>Flash Correct-and-Refresh: Retention-Aware Error Management for Increased Flash Memory </a:t>
            </a:r>
            <a:r>
              <a:rPr lang="en-US" sz="1500" dirty="0" smtClean="0">
                <a:solidFill>
                  <a:srgbClr val="0000FF"/>
                </a:solidFill>
              </a:rPr>
              <a:t>Lifetime</a:t>
            </a:r>
            <a:r>
              <a:rPr lang="en-US" sz="1500" dirty="0" smtClean="0"/>
              <a:t>,” ICCD 2012.</a:t>
            </a:r>
          </a:p>
          <a:p>
            <a:pPr marL="0" indent="0">
              <a:buNone/>
            </a:pPr>
            <a:r>
              <a:rPr lang="en-US" sz="1500" dirty="0" err="1" smtClean="0"/>
              <a:t>Cai</a:t>
            </a:r>
            <a:r>
              <a:rPr lang="en-US" sz="1500" dirty="0"/>
              <a:t>+, “</a:t>
            </a:r>
            <a:r>
              <a:rPr lang="en-US" sz="1500" dirty="0">
                <a:solidFill>
                  <a:srgbClr val="0000FF"/>
                </a:solidFill>
              </a:rPr>
              <a:t>Threshold Voltage Distribution in MLC NAND Flash Memory: Characterization, Analysis and </a:t>
            </a:r>
            <a:r>
              <a:rPr lang="en-US" sz="1500" dirty="0" smtClean="0">
                <a:solidFill>
                  <a:srgbClr val="0000FF"/>
                </a:solidFill>
              </a:rPr>
              <a:t>Modeling</a:t>
            </a:r>
            <a:r>
              <a:rPr lang="en-US" sz="1500" dirty="0" smtClean="0"/>
              <a:t>,” DATE 2013.</a:t>
            </a:r>
          </a:p>
          <a:p>
            <a:pPr marL="0" indent="0">
              <a:buNone/>
            </a:pPr>
            <a:r>
              <a:rPr lang="en-US" sz="1500" dirty="0" err="1" smtClean="0"/>
              <a:t>Cai</a:t>
            </a:r>
            <a:r>
              <a:rPr lang="en-US" sz="1500" dirty="0"/>
              <a:t>+, “</a:t>
            </a:r>
            <a:r>
              <a:rPr lang="en-US" sz="1500" dirty="0">
                <a:solidFill>
                  <a:srgbClr val="0000FF"/>
                </a:solidFill>
              </a:rPr>
              <a:t>Error Analysis and Retention-Aware Error Management for NAND Flash </a:t>
            </a:r>
            <a:r>
              <a:rPr lang="en-US" sz="1500" dirty="0" smtClean="0">
                <a:solidFill>
                  <a:srgbClr val="0000FF"/>
                </a:solidFill>
              </a:rPr>
              <a:t>Memory</a:t>
            </a:r>
            <a:r>
              <a:rPr lang="en-US" sz="1500" dirty="0" smtClean="0"/>
              <a:t>,” Intel Technology Journal 2013.</a:t>
            </a:r>
          </a:p>
          <a:p>
            <a:pPr marL="0" indent="0">
              <a:buNone/>
            </a:pPr>
            <a:r>
              <a:rPr lang="en-US" sz="1500" dirty="0" err="1" smtClean="0"/>
              <a:t>Cai</a:t>
            </a:r>
            <a:r>
              <a:rPr lang="en-US" sz="1500" dirty="0"/>
              <a:t>+, “</a:t>
            </a:r>
            <a:r>
              <a:rPr lang="en-US" sz="1500" dirty="0">
                <a:solidFill>
                  <a:srgbClr val="0000FF"/>
                </a:solidFill>
              </a:rPr>
              <a:t>Program Interference in MLC NAND Flash Memory: Characterization, Modeling, and </a:t>
            </a:r>
            <a:r>
              <a:rPr lang="en-US" sz="1500" dirty="0" smtClean="0">
                <a:solidFill>
                  <a:srgbClr val="0000FF"/>
                </a:solidFill>
              </a:rPr>
              <a:t>Mitigation</a:t>
            </a:r>
            <a:r>
              <a:rPr lang="en-US" sz="1500" dirty="0" smtClean="0"/>
              <a:t>,” ICCD 2013.</a:t>
            </a:r>
          </a:p>
          <a:p>
            <a:pPr marL="0" indent="0">
              <a:buNone/>
            </a:pPr>
            <a:r>
              <a:rPr lang="en-US" sz="1500" dirty="0" err="1" smtClean="0"/>
              <a:t>Cai</a:t>
            </a:r>
            <a:r>
              <a:rPr lang="en-US" sz="1500" dirty="0"/>
              <a:t>+, “</a:t>
            </a:r>
            <a:r>
              <a:rPr lang="en-US" sz="1500" dirty="0">
                <a:solidFill>
                  <a:srgbClr val="0000FF"/>
                </a:solidFill>
              </a:rPr>
              <a:t>Neighbor-Cell Assisted Error Correction for MLC NAND Flash </a:t>
            </a:r>
            <a:r>
              <a:rPr lang="en-US" sz="1500" dirty="0" smtClean="0">
                <a:solidFill>
                  <a:srgbClr val="0000FF"/>
                </a:solidFill>
              </a:rPr>
              <a:t>Memories</a:t>
            </a:r>
            <a:r>
              <a:rPr lang="en-US" sz="1500" dirty="0" smtClean="0"/>
              <a:t>,” SIGMETRICS 2014.</a:t>
            </a:r>
          </a:p>
          <a:p>
            <a:pPr marL="0" indent="0">
              <a:buNone/>
            </a:pPr>
            <a:r>
              <a:rPr lang="en-US" sz="1500" dirty="0" err="1" smtClean="0"/>
              <a:t>Cai</a:t>
            </a:r>
            <a:r>
              <a:rPr lang="en-US" sz="1500" dirty="0"/>
              <a:t>+,</a:t>
            </a:r>
            <a:r>
              <a:rPr lang="en-US" sz="1500" dirty="0" smtClean="0"/>
              <a:t>”</a:t>
            </a:r>
            <a:r>
              <a:rPr lang="en-US" sz="1500" dirty="0" smtClean="0">
                <a:solidFill>
                  <a:srgbClr val="0000FF"/>
                </a:solidFill>
              </a:rPr>
              <a:t>Data </a:t>
            </a:r>
            <a:r>
              <a:rPr lang="en-US" sz="1500" dirty="0">
                <a:solidFill>
                  <a:srgbClr val="0000FF"/>
                </a:solidFill>
              </a:rPr>
              <a:t>Retention in MLC NAND Flash Memory: Characterization, Optimization and Recovery</a:t>
            </a:r>
            <a:r>
              <a:rPr lang="en-US" sz="1500" dirty="0"/>
              <a:t>,” HPCA 2015</a:t>
            </a:r>
            <a:r>
              <a:rPr lang="en-US" sz="1500" dirty="0" smtClean="0"/>
              <a:t>.</a:t>
            </a:r>
          </a:p>
          <a:p>
            <a:pPr marL="0" indent="0">
              <a:buNone/>
            </a:pPr>
            <a:r>
              <a:rPr lang="en-US" sz="1500" dirty="0" err="1" smtClean="0"/>
              <a:t>Cai</a:t>
            </a:r>
            <a:r>
              <a:rPr lang="en-US" sz="1500" dirty="0" smtClean="0"/>
              <a:t>+, “</a:t>
            </a:r>
            <a:r>
              <a:rPr lang="en-US" sz="1500" dirty="0">
                <a:solidFill>
                  <a:srgbClr val="0000FF"/>
                </a:solidFill>
              </a:rPr>
              <a:t>Read Disturb Errors in MLC NAND Flash Memory: Characterization and </a:t>
            </a:r>
            <a:r>
              <a:rPr lang="en-US" sz="1500" dirty="0" smtClean="0">
                <a:solidFill>
                  <a:srgbClr val="0000FF"/>
                </a:solidFill>
              </a:rPr>
              <a:t>Mitigation</a:t>
            </a:r>
            <a:r>
              <a:rPr lang="en-US" sz="1500" dirty="0" smtClean="0"/>
              <a:t>,” DSN 2015. </a:t>
            </a:r>
          </a:p>
          <a:p>
            <a:pPr marL="0" indent="0">
              <a:buNone/>
            </a:pPr>
            <a:r>
              <a:rPr lang="en-US" sz="1500" dirty="0" err="1" smtClean="0"/>
              <a:t>Luo</a:t>
            </a:r>
            <a:r>
              <a:rPr lang="en-US" sz="1500" dirty="0" smtClean="0"/>
              <a:t>+, “</a:t>
            </a:r>
            <a:r>
              <a:rPr lang="en-US" sz="1500" dirty="0" smtClean="0">
                <a:solidFill>
                  <a:srgbClr val="0000FF"/>
                </a:solidFill>
              </a:rPr>
              <a:t>WARM: Improving </a:t>
            </a:r>
            <a:r>
              <a:rPr lang="en-US" sz="1500" dirty="0">
                <a:solidFill>
                  <a:srgbClr val="0000FF"/>
                </a:solidFill>
              </a:rPr>
              <a:t>NAND Flash Memory Lifetime with Write-hotness Aware Retention </a:t>
            </a:r>
            <a:r>
              <a:rPr lang="en-US" sz="1500" dirty="0" smtClean="0">
                <a:solidFill>
                  <a:srgbClr val="0000FF"/>
                </a:solidFill>
              </a:rPr>
              <a:t>Management</a:t>
            </a:r>
            <a:r>
              <a:rPr lang="en-US" sz="1500" dirty="0" smtClean="0"/>
              <a:t>,” MSST 2015.</a:t>
            </a:r>
          </a:p>
          <a:p>
            <a:pPr marL="0" indent="0">
              <a:buNone/>
            </a:pPr>
            <a:r>
              <a:rPr lang="en-US" sz="1500" dirty="0" smtClean="0"/>
              <a:t>Meza+, “</a:t>
            </a:r>
            <a:r>
              <a:rPr lang="en-US" sz="1500" dirty="0" smtClean="0">
                <a:solidFill>
                  <a:srgbClr val="0000FF"/>
                </a:solidFill>
              </a:rPr>
              <a:t>A Large-Scale Study of Flash Memory Errors in the Field</a:t>
            </a:r>
            <a:r>
              <a:rPr lang="en-US" sz="1500" dirty="0" smtClean="0"/>
              <a:t>,” SIGMETRICS 2015.</a:t>
            </a:r>
            <a:endParaRPr lang="en-US" sz="1500" dirty="0"/>
          </a:p>
          <a:p>
            <a:endParaRPr lang="en-US" sz="1700" dirty="0"/>
          </a:p>
          <a:p>
            <a:endParaRPr lang="en-US" sz="20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133</a:t>
            </a:fld>
            <a:endParaRPr lang="en-US" altLang="en-US"/>
          </a:p>
        </p:txBody>
      </p:sp>
    </p:spTree>
    <p:extLst>
      <p:ext uri="{BB962C8B-B14F-4D97-AF65-F5344CB8AC3E}">
        <p14:creationId xmlns:p14="http://schemas.microsoft.com/office/powerpoint/2010/main" val="23668380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Infrastructure (Flash)</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134</a:t>
            </a:fld>
            <a:endParaRPr lang="en-US" altLang="en-US"/>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FFFF00"/>
                </a:solidFill>
                <a:latin typeface="Tahoma"/>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Virtex-II Pro</a:t>
              </a:r>
            </a:p>
            <a:p>
              <a:pPr algn="ctr">
                <a:defRPr/>
              </a:pPr>
              <a:r>
                <a:rPr lang="en-US" sz="1800" kern="0" smtClea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FFFF00"/>
              </a:solidFill>
              <a:latin typeface="Tahoma"/>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Virtex-V FPGA</a:t>
            </a:r>
          </a:p>
          <a:p>
            <a:pPr algn="ctr">
              <a:defRPr/>
            </a:pPr>
            <a:r>
              <a:rPr lang="en-US" sz="1800" kern="0" smtClea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0066CC"/>
                </a:solidFill>
                <a:latin typeface="Tahoma"/>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55" name="Group 45"/>
          <p:cNvGrpSpPr>
            <a:grpSpLocks/>
          </p:cNvGrpSpPr>
          <p:nvPr/>
        </p:nvGrpSpPr>
        <p:grpSpPr bwMode="auto">
          <a:xfrm>
            <a:off x="5867400" y="4433888"/>
            <a:ext cx="2508250" cy="1814512"/>
            <a:chOff x="3696" y="3072"/>
            <a:chExt cx="1580" cy="1143"/>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57" name="Text Box 43"/>
            <p:cNvSpPr txBox="1">
              <a:spLocks noChangeArrowheads="1"/>
            </p:cNvSpPr>
            <p:nvPr/>
          </p:nvSpPr>
          <p:spPr bwMode="auto">
            <a:xfrm>
              <a:off x="3696" y="3984"/>
              <a:ext cx="15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smtClean="0">
              <a:solidFill>
                <a:sysClr val="windowText" lastClr="000000"/>
              </a:solidFill>
              <a:latin typeface="Tahoma"/>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3x-nm</a:t>
            </a:r>
          </a:p>
          <a:p>
            <a:pPr algn="ctr">
              <a:defRPr/>
            </a:pPr>
            <a:r>
              <a:rPr lang="en-US" sz="1800" kern="0" smtClean="0">
                <a:solidFill>
                  <a:srgbClr val="FFFF00"/>
                </a:solidFill>
              </a:rPr>
              <a:t>NAND Flash</a:t>
            </a:r>
          </a:p>
        </p:txBody>
      </p:sp>
      <p:sp>
        <p:nvSpPr>
          <p:cNvPr id="61" name="Rectangle 60"/>
          <p:cNvSpPr/>
          <p:nvPr/>
        </p:nvSpPr>
        <p:spPr>
          <a:xfrm>
            <a:off x="107504" y="5805264"/>
            <a:ext cx="5904656" cy="584776"/>
          </a:xfrm>
          <a:prstGeom prst="rect">
            <a:avLst/>
          </a:prstGeom>
        </p:spPr>
        <p:txBody>
          <a:bodyPr wrap="square">
            <a:spAutoFit/>
          </a:bodyPr>
          <a:lstStyle/>
          <a:p>
            <a:r>
              <a:rPr lang="en-US" sz="1600" dirty="0">
                <a:solidFill>
                  <a:srgbClr val="006633"/>
                </a:solidFill>
                <a:latin typeface="Tahoma"/>
              </a:rPr>
              <a:t>[</a:t>
            </a:r>
            <a:r>
              <a:rPr lang="en-US" sz="1600" dirty="0" err="1">
                <a:solidFill>
                  <a:srgbClr val="006633"/>
                </a:solidFill>
                <a:latin typeface="Tahoma"/>
              </a:rPr>
              <a:t>Cai</a:t>
            </a:r>
            <a:r>
              <a:rPr lang="en-US" sz="1600" dirty="0">
                <a:solidFill>
                  <a:srgbClr val="006633"/>
                </a:solidFill>
                <a:latin typeface="Tahoma"/>
              </a:rPr>
              <a:t>+, DATE 2012, ICCD 2012, DATE 2013, ITJ 2013, ICCD 2013, SIGMETRICS </a:t>
            </a:r>
            <a:r>
              <a:rPr lang="en-US" sz="1600" dirty="0" smtClean="0">
                <a:solidFill>
                  <a:srgbClr val="006633"/>
                </a:solidFill>
                <a:latin typeface="Tahoma"/>
              </a:rPr>
              <a:t>2014, HPCA 2015, DSN 2015, MSST 2015]</a:t>
            </a:r>
            <a:endParaRPr lang="en-US" sz="1600" dirty="0">
              <a:solidFill>
                <a:srgbClr val="000000"/>
              </a:solidFill>
              <a:latin typeface="Tahoma"/>
            </a:endParaRPr>
          </a:p>
        </p:txBody>
      </p:sp>
    </p:spTree>
    <p:extLst>
      <p:ext uri="{BB962C8B-B14F-4D97-AF65-F5344CB8AC3E}">
        <p14:creationId xmlns:p14="http://schemas.microsoft.com/office/powerpoint/2010/main" val="15939977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p:cNvSpPr>
            <a:spLocks noGrp="1"/>
          </p:cNvSpPr>
          <p:nvPr>
            <p:ph type="title"/>
          </p:nvPr>
        </p:nvSpPr>
        <p:spPr/>
        <p:txBody>
          <a:bodyPr/>
          <a:lstStyle/>
          <a:p>
            <a:r>
              <a:rPr lang="en-US" sz="3500" dirty="0" smtClean="0">
                <a:latin typeface="Garamond" charset="0"/>
              </a:rPr>
              <a:t>Error Management in MLC NAND Flash</a:t>
            </a:r>
            <a:endParaRPr lang="en-US" sz="3500" dirty="0">
              <a:latin typeface="Garamond" charset="0"/>
            </a:endParaRPr>
          </a:p>
        </p:txBody>
      </p:sp>
      <p:sp>
        <p:nvSpPr>
          <p:cNvPr id="3" name="Content Placeholder 2"/>
          <p:cNvSpPr>
            <a:spLocks noGrp="1"/>
          </p:cNvSpPr>
          <p:nvPr>
            <p:ph idx="1"/>
          </p:nvPr>
        </p:nvSpPr>
        <p:spPr>
          <a:xfrm>
            <a:off x="228600" y="1117600"/>
            <a:ext cx="8915400" cy="5130800"/>
          </a:xfrm>
        </p:spPr>
        <p:txBody>
          <a:bodyPr/>
          <a:lstStyle/>
          <a:p>
            <a:pPr>
              <a:buFont typeface="Wingdings" pitchFamily="2" charset="2"/>
              <a:buChar char="n"/>
              <a:defRPr/>
            </a:pPr>
            <a:r>
              <a:rPr lang="en-US" sz="2300" dirty="0" smtClean="0">
                <a:ea typeface="+mn-ea"/>
                <a:cs typeface="+mn-cs"/>
              </a:rPr>
              <a:t>Problem: MLC NAND flash memory reliability/endurance is a key challenge for satisfying future storage systems’ requirements</a:t>
            </a:r>
          </a:p>
          <a:p>
            <a:pPr>
              <a:buFont typeface="Wingdings" pitchFamily="2" charset="2"/>
              <a:buChar char="n"/>
              <a:defRPr/>
            </a:pPr>
            <a:endParaRPr lang="en-US" sz="2000" dirty="0">
              <a:ea typeface="+mn-ea"/>
              <a:cs typeface="+mn-cs"/>
            </a:endParaRPr>
          </a:p>
          <a:p>
            <a:pPr>
              <a:buFont typeface="Wingdings" pitchFamily="2" charset="2"/>
              <a:buChar char="n"/>
              <a:defRPr/>
            </a:pPr>
            <a:r>
              <a:rPr lang="en-US" sz="2300" dirty="0" smtClean="0">
                <a:ea typeface="+mn-ea"/>
                <a:cs typeface="+mn-cs"/>
              </a:rPr>
              <a:t>Our Goals: (1) </a:t>
            </a:r>
            <a:r>
              <a:rPr lang="en-US" sz="2300" dirty="0" smtClean="0">
                <a:solidFill>
                  <a:srgbClr val="0000FF"/>
                </a:solidFill>
                <a:ea typeface="+mn-ea"/>
                <a:cs typeface="+mn-cs"/>
              </a:rPr>
              <a:t>Build reliable error models for NAND </a:t>
            </a:r>
            <a:r>
              <a:rPr lang="en-US" sz="2300" dirty="0">
                <a:solidFill>
                  <a:srgbClr val="0000FF"/>
                </a:solidFill>
                <a:ea typeface="+mn-ea"/>
                <a:cs typeface="+mn-cs"/>
              </a:rPr>
              <a:t>f</a:t>
            </a:r>
            <a:r>
              <a:rPr lang="en-US" sz="2300" dirty="0" smtClean="0">
                <a:solidFill>
                  <a:srgbClr val="0000FF"/>
                </a:solidFill>
                <a:ea typeface="+mn-ea"/>
                <a:cs typeface="+mn-cs"/>
              </a:rPr>
              <a:t>lash memory via experimental characterization</a:t>
            </a:r>
            <a:r>
              <a:rPr lang="en-US" sz="2300" dirty="0" smtClean="0">
                <a:ea typeface="+mn-ea"/>
                <a:cs typeface="+mn-cs"/>
              </a:rPr>
              <a:t>, (2) </a:t>
            </a:r>
            <a:r>
              <a:rPr lang="en-US" sz="2300" dirty="0">
                <a:solidFill>
                  <a:srgbClr val="0000FF"/>
                </a:solidFill>
                <a:ea typeface="+mn-ea"/>
                <a:cs typeface="+mn-cs"/>
              </a:rPr>
              <a:t>D</a:t>
            </a:r>
            <a:r>
              <a:rPr lang="en-US" sz="2300" dirty="0" smtClean="0">
                <a:solidFill>
                  <a:srgbClr val="0000FF"/>
                </a:solidFill>
                <a:ea typeface="+mn-ea"/>
                <a:cs typeface="+mn-cs"/>
              </a:rPr>
              <a:t>evelop efficient techniques to improve reliability and endurance</a:t>
            </a:r>
          </a:p>
          <a:p>
            <a:pPr>
              <a:buFont typeface="Wingdings" pitchFamily="2" charset="2"/>
              <a:buChar char="n"/>
              <a:defRPr/>
            </a:pPr>
            <a:endParaRPr lang="en-US" sz="2000" dirty="0">
              <a:ea typeface="+mn-ea"/>
              <a:cs typeface="+mn-cs"/>
            </a:endParaRPr>
          </a:p>
          <a:p>
            <a:pPr>
              <a:buFont typeface="Wingdings" pitchFamily="2" charset="2"/>
              <a:buChar char="n"/>
              <a:defRPr/>
            </a:pPr>
            <a:r>
              <a:rPr lang="en-US" sz="2300" dirty="0"/>
              <a:t>This talk </a:t>
            </a:r>
            <a:r>
              <a:rPr lang="en-US" sz="2300" dirty="0" smtClean="0"/>
              <a:t>provides </a:t>
            </a:r>
            <a:r>
              <a:rPr lang="en-US" sz="2300" dirty="0"/>
              <a:t>a “flash” summary of our recent results published in the past 3 </a:t>
            </a:r>
            <a:r>
              <a:rPr lang="en-US" sz="2300" dirty="0" smtClean="0"/>
              <a:t>years</a:t>
            </a:r>
            <a:r>
              <a:rPr lang="en-US" sz="2300" dirty="0" smtClean="0">
                <a:ea typeface="+mn-ea"/>
                <a:cs typeface="+mn-cs"/>
              </a:rPr>
              <a:t>:</a:t>
            </a:r>
          </a:p>
          <a:p>
            <a:pPr lvl="1">
              <a:buFont typeface="Wingdings" pitchFamily="2" charset="2"/>
              <a:buChar char="q"/>
              <a:defRPr/>
            </a:pPr>
            <a:r>
              <a:rPr lang="en-US" sz="2000" dirty="0" smtClean="0">
                <a:solidFill>
                  <a:srgbClr val="FF0000"/>
                </a:solidFill>
              </a:rPr>
              <a:t>Experimental error and threshold voltage characterization </a:t>
            </a:r>
            <a:r>
              <a:rPr lang="en-US" sz="1600" b="1" dirty="0" smtClean="0">
                <a:solidFill>
                  <a:schemeClr val="accent2">
                    <a:lumMod val="75000"/>
                  </a:schemeClr>
                </a:solidFill>
              </a:rPr>
              <a:t>[DATE’12&amp;13]</a:t>
            </a:r>
          </a:p>
          <a:p>
            <a:pPr lvl="1">
              <a:buFont typeface="Wingdings" pitchFamily="2" charset="2"/>
              <a:buChar char="q"/>
              <a:defRPr/>
            </a:pPr>
            <a:r>
              <a:rPr lang="en-US" sz="2000" dirty="0" smtClean="0">
                <a:solidFill>
                  <a:srgbClr val="FF0000"/>
                </a:solidFill>
              </a:rPr>
              <a:t>Retention-aware error management </a:t>
            </a:r>
            <a:r>
              <a:rPr lang="en-US" sz="1600" b="1" dirty="0" smtClean="0">
                <a:solidFill>
                  <a:srgbClr val="3B812F">
                    <a:lumMod val="75000"/>
                  </a:srgbClr>
                </a:solidFill>
                <a:ea typeface="+mn-ea"/>
                <a:cs typeface="+mn-cs"/>
              </a:rPr>
              <a:t>[ICCD’12</a:t>
            </a:r>
            <a:r>
              <a:rPr lang="en-US" sz="1600" b="1" dirty="0">
                <a:solidFill>
                  <a:srgbClr val="3B812F">
                    <a:lumMod val="75000"/>
                  </a:srgbClr>
                </a:solidFill>
                <a:ea typeface="+mn-ea"/>
                <a:cs typeface="+mn-cs"/>
              </a:rPr>
              <a:t>]</a:t>
            </a:r>
            <a:endParaRPr lang="en-US" sz="2000" dirty="0" smtClean="0"/>
          </a:p>
          <a:p>
            <a:pPr lvl="1">
              <a:buFont typeface="Wingdings" pitchFamily="2" charset="2"/>
              <a:buChar char="q"/>
              <a:defRPr/>
            </a:pPr>
            <a:r>
              <a:rPr lang="en-US" sz="2000" dirty="0" smtClean="0">
                <a:solidFill>
                  <a:srgbClr val="FF0000"/>
                </a:solidFill>
              </a:rPr>
              <a:t>Program interference analysis and read reference V prediction </a:t>
            </a:r>
            <a:r>
              <a:rPr lang="en-US" sz="1600" b="1" dirty="0" smtClean="0">
                <a:solidFill>
                  <a:srgbClr val="3B812F">
                    <a:lumMod val="75000"/>
                  </a:srgbClr>
                </a:solidFill>
                <a:ea typeface="+mn-ea"/>
                <a:cs typeface="+mn-cs"/>
              </a:rPr>
              <a:t>[ICCD’13]</a:t>
            </a:r>
            <a:endParaRPr lang="en-US" sz="2000" dirty="0" smtClean="0"/>
          </a:p>
          <a:p>
            <a:pPr lvl="1">
              <a:buFont typeface="Wingdings" pitchFamily="2" charset="2"/>
              <a:buChar char="q"/>
              <a:defRPr/>
            </a:pPr>
            <a:r>
              <a:rPr lang="en-US" sz="2000" dirty="0" smtClean="0">
                <a:solidFill>
                  <a:srgbClr val="FF0000"/>
                </a:solidFill>
              </a:rPr>
              <a:t>Neighbor-assisted error correction </a:t>
            </a:r>
            <a:r>
              <a:rPr lang="en-US" sz="1600" b="1" dirty="0" smtClean="0">
                <a:solidFill>
                  <a:srgbClr val="3B812F">
                    <a:lumMod val="75000"/>
                  </a:srgbClr>
                </a:solidFill>
                <a:ea typeface="+mn-ea"/>
                <a:cs typeface="+mn-cs"/>
              </a:rPr>
              <a:t>[SIGMETRICS’14]</a:t>
            </a:r>
            <a:endParaRPr lang="en-US" sz="2000" dirty="0"/>
          </a:p>
        </p:txBody>
      </p:sp>
      <p:sp>
        <p:nvSpPr>
          <p:cNvPr id="19149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6734C0-FEE6-C04D-9F27-8D134132CC2F}" type="slidenum">
              <a:rPr lang="en-US" sz="1600">
                <a:solidFill>
                  <a:srgbClr val="000000"/>
                </a:solidFill>
                <a:latin typeface="Garamond" charset="0"/>
              </a:rPr>
              <a:pPr eaLnBrk="1" hangingPunct="1"/>
              <a:t>135</a:t>
            </a:fld>
            <a:endParaRPr lang="en-US" sz="1600">
              <a:solidFill>
                <a:srgbClr val="000000"/>
              </a:solidFill>
              <a:latin typeface="Garamond" charset="0"/>
            </a:endParaRPr>
          </a:p>
        </p:txBody>
      </p:sp>
      <p:pic>
        <p:nvPicPr>
          <p:cNvPr id="191492" name="Picture 6" descr="FMS_logo_lightbluematte_3C5CA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485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smtClean="0"/>
              <a:t>Ramulator</a:t>
            </a:r>
            <a:r>
              <a:rPr lang="en-US" sz="4000" dirty="0" smtClean="0"/>
              <a:t>: A Fast and Extensible DRAM Simulator </a:t>
            </a:r>
            <a:br>
              <a:rPr lang="en-US" sz="4000" dirty="0" smtClean="0"/>
            </a:br>
            <a:r>
              <a:rPr lang="en-US" sz="4000" dirty="0"/>
              <a:t>	</a:t>
            </a:r>
            <a:r>
              <a:rPr lang="en-US" sz="3000" b="1" dirty="0" smtClean="0"/>
              <a:t>[IEEE Comp Arch Letters’15]</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136</a:t>
            </a:fld>
            <a:endParaRPr lang="en-US"/>
          </a:p>
        </p:txBody>
      </p:sp>
    </p:spTree>
    <p:extLst>
      <p:ext uri="{BB962C8B-B14F-4D97-AF65-F5344CB8AC3E}">
        <p14:creationId xmlns:p14="http://schemas.microsoft.com/office/powerpoint/2010/main" val="26934858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Ramulator</a:t>
            </a:r>
            <a:r>
              <a:rPr lang="en-US" dirty="0" smtClean="0"/>
              <a:t> Motivation</a:t>
            </a:r>
            <a:endParaRPr lang="en-US" dirty="0"/>
          </a:p>
        </p:txBody>
      </p:sp>
      <p:sp>
        <p:nvSpPr>
          <p:cNvPr id="3" name="Content Placeholder 2"/>
          <p:cNvSpPr>
            <a:spLocks noGrp="1"/>
          </p:cNvSpPr>
          <p:nvPr>
            <p:ph idx="1"/>
          </p:nvPr>
        </p:nvSpPr>
        <p:spPr/>
        <p:txBody>
          <a:bodyPr/>
          <a:lstStyle/>
          <a:p>
            <a:r>
              <a:rPr lang="en-US" sz="2000" dirty="0" smtClean="0"/>
              <a:t>DRAM and Memory Controller landscape is changing</a:t>
            </a:r>
          </a:p>
          <a:p>
            <a:r>
              <a:rPr lang="en-US" sz="2000" dirty="0" smtClean="0"/>
              <a:t>Many new and upcoming standards</a:t>
            </a:r>
          </a:p>
          <a:p>
            <a:r>
              <a:rPr lang="en-US" sz="2000" dirty="0" smtClean="0"/>
              <a:t>Many new controller designs</a:t>
            </a:r>
          </a:p>
          <a:p>
            <a:r>
              <a:rPr lang="en-US" sz="2000" dirty="0" smtClean="0"/>
              <a:t>A fast and easy-to-extend simulator is very much needed</a:t>
            </a:r>
            <a:endParaRPr lang="en-US" sz="2000"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137</a:t>
            </a:fld>
            <a:endParaRPr lang="en-US"/>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20044856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Ramulator</a:t>
            </a:r>
            <a:r>
              <a:rPr lang="en-US" dirty="0" smtClean="0"/>
              <a:t> </a:t>
            </a:r>
            <a:endParaRPr lang="en-US" dirty="0"/>
          </a:p>
        </p:txBody>
      </p:sp>
      <p:sp>
        <p:nvSpPr>
          <p:cNvPr id="3" name="Content Placeholder 2"/>
          <p:cNvSpPr>
            <a:spLocks noGrp="1"/>
          </p:cNvSpPr>
          <p:nvPr>
            <p:ph idx="1"/>
          </p:nvPr>
        </p:nvSpPr>
        <p:spPr/>
        <p:txBody>
          <a:bodyPr/>
          <a:lstStyle/>
          <a:p>
            <a:r>
              <a:rPr lang="en-US" dirty="0" smtClean="0"/>
              <a:t>Provides out-of-the box support for many DRAM standards:</a:t>
            </a:r>
          </a:p>
          <a:p>
            <a:pPr lvl="1"/>
            <a:r>
              <a:rPr lang="en-US" dirty="0" smtClean="0"/>
              <a:t>DDR3</a:t>
            </a:r>
            <a:r>
              <a:rPr lang="en-US" dirty="0"/>
              <a:t>/4, LPDDR3/4, GDDR5, WIO1/2, HBM, </a:t>
            </a:r>
            <a:r>
              <a:rPr lang="en-US" dirty="0" smtClean="0"/>
              <a:t>plus new proposals </a:t>
            </a:r>
            <a:r>
              <a:rPr lang="en-US" dirty="0"/>
              <a:t>(SALP, AL-DRAM, TLDRAM</a:t>
            </a:r>
            <a:r>
              <a:rPr lang="en-US" dirty="0" smtClean="0"/>
              <a:t>, RowClone</a:t>
            </a:r>
            <a:r>
              <a:rPr lang="en-US" dirty="0"/>
              <a:t>, and SARP</a:t>
            </a:r>
            <a:r>
              <a:rPr lang="en-US" dirty="0" smtClean="0"/>
              <a:t>)</a:t>
            </a:r>
          </a:p>
          <a:p>
            <a:r>
              <a:rPr lang="en-US" dirty="0" smtClean="0"/>
              <a:t>~2.5X faster than fastest open-source simulator</a:t>
            </a:r>
          </a:p>
          <a:p>
            <a:r>
              <a:rPr lang="en-US" dirty="0" smtClean="0"/>
              <a:t>Modular and extensible to different standards</a:t>
            </a: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138</a:t>
            </a:fld>
            <a:endParaRPr lang="en-US"/>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16945849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smtClean="0"/>
              <a:t>Case Study: Comparison of DRAM Standards</a:t>
            </a:r>
            <a:endParaRPr lang="en-US" sz="3600"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139</a:t>
            </a:fld>
            <a:endParaRPr lang="en-US"/>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r>
              <a:rPr lang="en-US" dirty="0">
                <a:solidFill>
                  <a:srgbClr val="000000"/>
                </a:solidFill>
                <a:latin typeface="Tahoma"/>
              </a:rPr>
              <a:t>Across 22 workloads, simple CPU model</a:t>
            </a:r>
          </a:p>
        </p:txBody>
      </p:sp>
    </p:spTree>
    <p:extLst>
      <p:ext uri="{BB962C8B-B14F-4D97-AF65-F5344CB8AC3E}">
        <p14:creationId xmlns:p14="http://schemas.microsoft.com/office/powerpoint/2010/main" val="24213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5B9BD5"/>
                </a:solidFill>
                <a:latin typeface="Calibri Light"/>
              </a:rPr>
              <a:t>A</a:t>
            </a:r>
            <a:r>
              <a:rPr lang="en-US" sz="4000" b="1" smtClean="0">
                <a:solidFill>
                  <a:srgbClr val="5B9BD5"/>
                </a:solidFill>
                <a:latin typeface="Calibri Light"/>
              </a:rPr>
              <a:t> </a:t>
            </a:r>
            <a:r>
              <a:rPr lang="en-US" sz="3200" smtClean="0">
                <a:solidFill>
                  <a:srgbClr val="5B9BD5"/>
                </a:solidFill>
                <a:latin typeface="Calibri Light"/>
              </a:rPr>
              <a:t>company</a:t>
            </a:r>
            <a:endParaRPr lang="en-US" sz="4000" smtClean="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ED7D31"/>
                </a:solidFill>
                <a:latin typeface="Calibri Light"/>
              </a:rPr>
              <a:t>B</a:t>
            </a:r>
            <a:r>
              <a:rPr lang="en-US" sz="4000" smtClean="0">
                <a:solidFill>
                  <a:srgbClr val="ED7D31"/>
                </a:solidFill>
                <a:latin typeface="Calibri Light"/>
              </a:rPr>
              <a:t> </a:t>
            </a:r>
            <a:r>
              <a:rPr lang="en-US" sz="3200" smtClean="0">
                <a:solidFill>
                  <a:srgbClr val="ED7D31"/>
                </a:solidFill>
                <a:latin typeface="Calibri Light"/>
              </a:rPr>
              <a:t>company</a:t>
            </a:r>
            <a:endParaRPr lang="en-US" sz="4000" smtClean="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70AD47"/>
                </a:solidFill>
                <a:latin typeface="Calibri Light"/>
              </a:rPr>
              <a:t>C </a:t>
            </a:r>
            <a:r>
              <a:rPr lang="en-US" sz="3200" smtClean="0">
                <a:solidFill>
                  <a:srgbClr val="70AD47"/>
                </a:solidFill>
                <a:latin typeface="Calibri Light"/>
              </a:rPr>
              <a:t>company</a:t>
            </a:r>
            <a:endParaRPr lang="en-US" sz="4000" smtClean="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5B9BD5"/>
                </a:solidFill>
                <a:latin typeface="Calibri Light"/>
                <a:cs typeface="Courier New" panose="02070309020205020404" pitchFamily="49" charset="0"/>
              </a:rPr>
              <a:t>Up to</a:t>
            </a:r>
          </a:p>
          <a:p>
            <a:pPr algn="ctr"/>
            <a:r>
              <a:rPr lang="en-US" sz="4400" b="1"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ED7D31"/>
                </a:solidFill>
                <a:latin typeface="Calibri Light"/>
                <a:cs typeface="Courier New" panose="02070309020205020404" pitchFamily="49" charset="0"/>
              </a:rPr>
              <a:t>Up to</a:t>
            </a:r>
          </a:p>
          <a:p>
            <a:pPr algn="ctr"/>
            <a:r>
              <a:rPr lang="en-US" sz="4400" b="1"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r>
              <a:rPr lang="en-US" sz="36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
            </a:r>
            <a:br>
              <a:rPr lang="en-US" sz="36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70AD47"/>
                </a:solidFill>
                <a:latin typeface="Calibri Light"/>
                <a:cs typeface="Courier New" panose="02070309020205020404" pitchFamily="49" charset="0"/>
              </a:rPr>
              <a:t>Up to</a:t>
            </a:r>
          </a:p>
          <a:p>
            <a:pPr algn="ctr"/>
            <a:r>
              <a:rPr lang="en-US" sz="4400" b="1"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14</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Most DRAM Modules Are at Risk</a:t>
            </a:r>
            <a:endParaRPr lang="en-US" sz="4400" b="0" dirty="0">
              <a:solidFill>
                <a:srgbClr val="1A5712"/>
              </a:solidFill>
              <a:latin typeface="Garamond" charset="0"/>
              <a:ea typeface="ＭＳ Ｐゴシック" charset="0"/>
              <a:cs typeface="ＭＳ Ｐゴシック" charset="0"/>
            </a:endParaRPr>
          </a:p>
        </p:txBody>
      </p:sp>
      <p:sp>
        <p:nvSpPr>
          <p:cNvPr id="44" name="Rectangle 43"/>
          <p:cNvSpPr/>
          <p:nvPr/>
        </p:nvSpPr>
        <p:spPr>
          <a:xfrm>
            <a:off x="107950" y="6165304"/>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5"/>
              </a:rPr>
              <a:t>Flipping </a:t>
            </a:r>
            <a:r>
              <a:rPr lang="en-US" dirty="0">
                <a:solidFill>
                  <a:srgbClr val="0000FF"/>
                </a:solidFill>
                <a:latin typeface="Calibri"/>
                <a:ea typeface="ＭＳ Ｐゴシック" charset="0"/>
                <a:cs typeface="ＭＳ Ｐゴシック" charset="0"/>
                <a:hlinkClick r:id="rId5"/>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5"/>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46975313"/>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Ramulator</a:t>
            </a:r>
            <a:r>
              <a:rPr lang="en-US" dirty="0" smtClean="0"/>
              <a:t> Paper and Source Code</a:t>
            </a:r>
            <a:endParaRPr lang="en-US" dirty="0"/>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a:t>
            </a:r>
            <a:r>
              <a:rPr lang="en-US" u="sng" dirty="0"/>
              <a:t>Onur Mutlu</a:t>
            </a:r>
            <a:r>
              <a:rPr lang="en-US" dirty="0"/>
              <a:t>,</a:t>
            </a:r>
            <a:br>
              <a:rPr lang="en-US" dirty="0"/>
            </a:br>
            <a:r>
              <a:rPr lang="en-US" b="1" dirty="0">
                <a:hlinkClick r:id="rId2"/>
              </a:rPr>
              <a:t>"Ramulator: A Fast and Extensible DRAM Simulator"</a:t>
            </a:r>
            <a:r>
              <a:rPr lang="en-US" dirty="0"/>
              <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endParaRPr lang="en-US" dirty="0" smtClean="0"/>
          </a:p>
          <a:p>
            <a:endParaRPr lang="en-US" dirty="0"/>
          </a:p>
          <a:p>
            <a:r>
              <a:rPr lang="en-US" dirty="0" smtClean="0"/>
              <a:t>Source code is released under the liberal MIT License</a:t>
            </a:r>
          </a:p>
          <a:p>
            <a:pPr lvl="1"/>
            <a:r>
              <a:rPr lang="en-US" dirty="0">
                <a:hlinkClick r:id="rId4"/>
              </a:rPr>
              <a:t>https://github.com/CMU-SAFARI/</a:t>
            </a:r>
            <a:r>
              <a:rPr lang="en-US" dirty="0" smtClean="0">
                <a:hlinkClick r:id="rId4"/>
              </a:rPr>
              <a:t>ramulator</a:t>
            </a:r>
            <a:r>
              <a:rPr lang="en-US" dirty="0" smtClean="0"/>
              <a:t> </a:t>
            </a: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140</a:t>
            </a:fld>
            <a:endParaRPr lang="en-US"/>
          </a:p>
        </p:txBody>
      </p:sp>
    </p:spTree>
    <p:extLst>
      <p:ext uri="{BB962C8B-B14F-4D97-AF65-F5344CB8AC3E}">
        <p14:creationId xmlns:p14="http://schemas.microsoft.com/office/powerpoint/2010/main" val="20028699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DRAM Infrastructure</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141</a:t>
            </a:fld>
            <a:endParaRPr lang="en-US"/>
          </a:p>
        </p:txBody>
      </p:sp>
    </p:spTree>
    <p:extLst>
      <p:ext uri="{BB962C8B-B14F-4D97-AF65-F5344CB8AC3E}">
        <p14:creationId xmlns:p14="http://schemas.microsoft.com/office/powerpoint/2010/main" val="29835702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Experimental DRAM Testing Infrastructure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142</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smtClean="0">
                <a:solidFill>
                  <a:srgbClr val="0000FF"/>
                </a:solidFill>
                <a:latin typeface="Tahoma"/>
                <a:hlinkClick r:id="rId4"/>
              </a:rPr>
              <a:t>An </a:t>
            </a:r>
            <a:r>
              <a:rPr lang="en-US" sz="1600" dirty="0">
                <a:solidFill>
                  <a:srgbClr val="0000FF"/>
                </a:solidFill>
                <a:latin typeface="Tahoma"/>
                <a:hlinkClick r:id="rId4"/>
              </a:rPr>
              <a:t>Experimental Study of Data Retention Behavior in Modern DRAM Devices: Implications for Retention Time Profiling </a:t>
            </a:r>
            <a:r>
              <a:rPr lang="en-US" sz="1600" dirty="0" smtClean="0">
                <a:solidFill>
                  <a:srgbClr val="0000FF"/>
                </a:solidFill>
                <a:latin typeface="Tahoma"/>
                <a:hlinkClick r:id="rId4"/>
              </a:rPr>
              <a:t>Mechanisms</a:t>
            </a:r>
            <a:r>
              <a:rPr lang="en-US" sz="1600" dirty="0">
                <a:solidFill>
                  <a:srgbClr val="000000"/>
                </a:solidFill>
                <a:latin typeface="Tahoma"/>
              </a:rPr>
              <a:t> </a:t>
            </a:r>
            <a:r>
              <a:rPr lang="en-US" sz="1600" dirty="0" smtClean="0">
                <a:solidFill>
                  <a:srgbClr val="000000"/>
                </a:solidFill>
                <a:latin typeface="Tahoma"/>
              </a:rPr>
              <a:t>(Liu et al., ISCA 2013)</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5"/>
              </a:rPr>
              <a:t>The </a:t>
            </a:r>
            <a:r>
              <a:rPr lang="en-US" sz="1600" dirty="0">
                <a:solidFill>
                  <a:srgbClr val="0000FF"/>
                </a:solidFill>
                <a:latin typeface="Tahoma" charset="0"/>
                <a:ea typeface="ＭＳ Ｐゴシック" charset="0"/>
                <a:cs typeface="ＭＳ Ｐゴシック" charset="0"/>
                <a:hlinkClick r:id="rId5"/>
              </a:rPr>
              <a:t>Efficacy of Error Mitigation Techniques for DRAM Retention Failures: A Comparative Experimental </a:t>
            </a:r>
            <a:r>
              <a:rPr lang="en-US" sz="1600" dirty="0" smtClean="0">
                <a:solidFill>
                  <a:srgbClr val="0000FF"/>
                </a:solidFill>
                <a:latin typeface="Tahoma" charset="0"/>
                <a:ea typeface="ＭＳ Ｐゴシック" charset="0"/>
                <a:cs typeface="ＭＳ Ｐゴシック" charset="0"/>
                <a:hlinkClick r:id="rId5"/>
              </a:rPr>
              <a:t>Study</a:t>
            </a:r>
            <a:r>
              <a:rPr lang="en-US" sz="1600" dirty="0" smtClean="0">
                <a:solidFill>
                  <a:srgbClr val="000000"/>
                </a:solidFill>
                <a:latin typeface="Tahoma" charset="0"/>
                <a:ea typeface="ＭＳ Ｐゴシック" charset="0"/>
                <a:cs typeface="ＭＳ Ｐゴシック" charset="0"/>
              </a:rPr>
              <a:t> </a:t>
            </a:r>
          </a:p>
          <a:p>
            <a:pPr lvl="1"/>
            <a:r>
              <a:rPr lang="en-US" sz="1600" dirty="0" smtClean="0">
                <a:solidFill>
                  <a:srgbClr val="000000"/>
                </a:solidFill>
                <a:latin typeface="Tahoma" charset="0"/>
                <a:ea typeface="ＭＳ Ｐゴシック" charset="0"/>
                <a:cs typeface="ＭＳ Ｐゴシック" charset="0"/>
              </a:rPr>
              <a:t>(Khan et al.,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FF"/>
                </a:solidFill>
                <a:latin typeface="Tahoma"/>
                <a:hlinkClick r:id="rId6"/>
              </a:rPr>
              <a:t>Flipping </a:t>
            </a:r>
            <a:r>
              <a:rPr lang="en-US" sz="1600" dirty="0">
                <a:solidFill>
                  <a:srgbClr val="0000FF"/>
                </a:solidFill>
                <a:latin typeface="Tahoma"/>
                <a:hlinkClick r:id="rId6"/>
              </a:rPr>
              <a:t>Bits in Memory Without Accessing Them: An Experimental Study of DRAM Disturbance </a:t>
            </a:r>
            <a:r>
              <a:rPr lang="en-US" sz="1600" dirty="0" smtClean="0">
                <a:solidFill>
                  <a:srgbClr val="0000FF"/>
                </a:solidFill>
                <a:latin typeface="Tahoma"/>
                <a:hlinkClick r:id="rId6"/>
              </a:rPr>
              <a:t>Errors</a:t>
            </a:r>
            <a:r>
              <a:rPr lang="en-US" sz="1600" dirty="0">
                <a:solidFill>
                  <a:srgbClr val="000000"/>
                </a:solidFill>
                <a:latin typeface="Tahoma"/>
              </a:rPr>
              <a:t> </a:t>
            </a:r>
            <a:r>
              <a:rPr lang="en-US" sz="1600" dirty="0" smtClean="0">
                <a:solidFill>
                  <a:srgbClr val="000000"/>
                </a:solidFill>
                <a:latin typeface="Tahoma"/>
              </a:rPr>
              <a:t>(Kim et al., ISCA 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7"/>
              </a:rPr>
              <a:t>Adaptive</a:t>
            </a:r>
            <a:r>
              <a:rPr lang="en-US" sz="1600" dirty="0">
                <a:solidFill>
                  <a:srgbClr val="0000FF"/>
                </a:solidFill>
                <a:latin typeface="Tahoma" charset="0"/>
                <a:ea typeface="ＭＳ Ｐゴシック" charset="0"/>
                <a:cs typeface="ＭＳ Ｐゴシック" charset="0"/>
                <a:hlinkClick r:id="rId7"/>
              </a:rPr>
              <a:t>-Latency DRAM: Optimizing DRAM Timing for the Common-</a:t>
            </a:r>
            <a:r>
              <a:rPr lang="en-US" sz="1600" dirty="0" smtClean="0">
                <a:solidFill>
                  <a:srgbClr val="0000FF"/>
                </a:solidFill>
                <a:latin typeface="Tahoma" charset="0"/>
                <a:ea typeface="ＭＳ Ｐゴシック" charset="0"/>
                <a:cs typeface="ＭＳ Ｐゴシック" charset="0"/>
                <a:hlinkClick r:id="rId7"/>
              </a:rPr>
              <a:t>Case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(Lee et al., 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8"/>
              </a:rPr>
              <a:t>AVATAR</a:t>
            </a:r>
            <a:r>
              <a:rPr lang="en-US" sz="1600" dirty="0">
                <a:solidFill>
                  <a:srgbClr val="0000FF"/>
                </a:solidFill>
                <a:latin typeface="Tahoma" charset="0"/>
                <a:ea typeface="ＭＳ Ｐゴシック" charset="0"/>
                <a:cs typeface="ＭＳ Ｐゴシック" charset="0"/>
                <a:hlinkClick r:id="rId8"/>
              </a:rPr>
              <a:t>: A Variable-Retention-Time (VRT) Aware Refresh for DRAM </a:t>
            </a:r>
            <a:r>
              <a:rPr lang="en-US" sz="1600" dirty="0" smtClean="0">
                <a:solidFill>
                  <a:srgbClr val="0000FF"/>
                </a:solidFill>
                <a:latin typeface="Tahoma" charset="0"/>
                <a:ea typeface="ＭＳ Ｐゴシック" charset="0"/>
                <a:cs typeface="ＭＳ Ｐゴシック" charset="0"/>
                <a:hlinkClick r:id="rId8"/>
              </a:rPr>
              <a:t>Systems</a:t>
            </a:r>
            <a:r>
              <a:rPr lang="en-US" sz="1600" dirty="0" smtClean="0">
                <a:solidFill>
                  <a:srgbClr val="000000"/>
                </a:solidFill>
                <a:latin typeface="Tahoma" charset="0"/>
                <a:ea typeface="ＭＳ Ｐゴシック" charset="0"/>
                <a:cs typeface="ＭＳ Ｐゴシック" charset="0"/>
              </a:rPr>
              <a:t> (</a:t>
            </a:r>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et al., DSN 2015</a:t>
            </a:r>
            <a:r>
              <a:rPr lang="en-US" sz="1600" dirty="0">
                <a:solidFill>
                  <a:srgbClr val="000000"/>
                </a:solidFill>
                <a:latin typeface="Tahoma" charset="0"/>
                <a:ea typeface="ＭＳ Ｐゴシック" charset="0"/>
                <a:cs typeface="ＭＳ Ｐゴシック" charset="0"/>
              </a:rPr>
              <a:t>)</a:t>
            </a:r>
            <a:endParaRPr lang="en-US" sz="1600" dirty="0">
              <a:solidFill>
                <a:srgbClr val="000000"/>
              </a:solidFill>
              <a:latin typeface="Tahoma"/>
            </a:endParaRPr>
          </a:p>
        </p:txBody>
      </p:sp>
    </p:spTree>
    <p:extLst>
      <p:ext uri="{BB962C8B-B14F-4D97-AF65-F5344CB8AC3E}">
        <p14:creationId xmlns:p14="http://schemas.microsoft.com/office/powerpoint/2010/main" val="744662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Infrastructure (DRAM)</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143</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36034766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DRAM Module</a:t>
            </a:r>
            <a:endParaRPr lang="en-US" sz="5400" b="1">
              <a:solidFill>
                <a:prstClr val="black">
                  <a:lumMod val="65000"/>
                  <a:lumOff val="35000"/>
                </a:prstClr>
              </a:solidFill>
              <a:latin typeface="Calibri Light"/>
            </a:endParaRP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x86 CPU</a:t>
            </a:r>
            <a:endParaRPr lang="en-US" sz="5400" b="1">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24" name="YArrow"/>
          <p:cNvCxnSpPr>
            <a:stCxn id="26" idx="3"/>
            <a:endCxn id="29"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6"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9" name="XArrow"/>
          <p:cNvCxnSpPr>
            <a:stCxn id="2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28"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2" name="Rectangle 1"/>
          <p:cNvSpPr/>
          <p:nvPr/>
        </p:nvSpPr>
        <p:spPr>
          <a:xfrm>
            <a:off x="-324544" y="6453336"/>
            <a:ext cx="5310336" cy="369332"/>
          </a:xfrm>
          <a:prstGeom prst="rect">
            <a:avLst/>
          </a:prstGeom>
        </p:spPr>
        <p:txBody>
          <a:bodyPr wrap="square">
            <a:spAutoFit/>
          </a:bodyPr>
          <a:lstStyle/>
          <a:p>
            <a:pPr lvl="1"/>
            <a:r>
              <a:rPr lang="en-US" dirty="0">
                <a:hlinkClick r:id="rId6"/>
              </a:rPr>
              <a:t>https://github.com/CMU-SAFARI/rowhammer</a:t>
            </a:r>
            <a:r>
              <a:rPr lang="en-US" dirty="0"/>
              <a:t> </a:t>
            </a:r>
          </a:p>
        </p:txBody>
      </p:sp>
    </p:spTree>
    <p:extLst>
      <p:ext uri="{BB962C8B-B14F-4D97-AF65-F5344CB8AC3E}">
        <p14:creationId xmlns:p14="http://schemas.microsoft.com/office/powerpoint/2010/main" val="2853783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DRAM Module</a:t>
            </a:r>
            <a:endParaRPr lang="en-US" sz="5400" b="1">
              <a:solidFill>
                <a:prstClr val="black">
                  <a:lumMod val="65000"/>
                  <a:lumOff val="35000"/>
                </a:prstClr>
              </a:solidFill>
              <a:latin typeface="Calibri Light"/>
            </a:endParaRP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x86 CPU</a:t>
            </a:r>
            <a:endParaRPr lang="en-US" sz="5400" b="1">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cxnSp>
        <p:nvCxnSpPr>
          <p:cNvPr id="20" name="YArrow"/>
          <p:cNvCxnSpPr>
            <a:stCxn id="2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22" name="XArrow"/>
          <p:cNvCxnSpPr>
            <a:stCxn id="27"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7"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24" name="Rectangle 23"/>
          <p:cNvSpPr/>
          <p:nvPr/>
        </p:nvSpPr>
        <p:spPr>
          <a:xfrm>
            <a:off x="-324544" y="6453336"/>
            <a:ext cx="5310336" cy="369332"/>
          </a:xfrm>
          <a:prstGeom prst="rect">
            <a:avLst/>
          </a:prstGeom>
        </p:spPr>
        <p:txBody>
          <a:bodyPr wrap="square">
            <a:spAutoFit/>
          </a:bodyPr>
          <a:lstStyle/>
          <a:p>
            <a:pPr lvl="1"/>
            <a:r>
              <a:rPr lang="en-US" dirty="0">
                <a:hlinkClick r:id="rId6"/>
              </a:rPr>
              <a:t>https://github.com/CMU-SAFARI/rowhammer</a:t>
            </a:r>
            <a:r>
              <a:rPr lang="en-US" dirty="0"/>
              <a:t> </a:t>
            </a:r>
          </a:p>
        </p:txBody>
      </p:sp>
    </p:spTree>
    <p:extLst>
      <p:ext uri="{BB962C8B-B14F-4D97-AF65-F5344CB8AC3E}">
        <p14:creationId xmlns:p14="http://schemas.microsoft.com/office/powerpoint/2010/main" val="22735929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DRAM Module</a:t>
            </a:r>
            <a:endParaRPr lang="en-US" sz="5400" b="1">
              <a:solidFill>
                <a:prstClr val="black">
                  <a:lumMod val="65000"/>
                  <a:lumOff val="35000"/>
                </a:prstClr>
              </a:solidFill>
              <a:latin typeface="Calibri Light"/>
            </a:endParaRP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x86 CPU</a:t>
            </a:r>
            <a:endParaRPr lang="en-US" sz="5400" b="1">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cxnSp>
        <p:nvCxnSpPr>
          <p:cNvPr id="36" name="YArrow"/>
          <p:cNvCxnSpPr>
            <a:stCxn id="37"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3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40" name="XArrow"/>
          <p:cNvCxnSpPr>
            <a:stCxn id="41"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41"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20" name="Rectangle 19"/>
          <p:cNvSpPr/>
          <p:nvPr/>
        </p:nvSpPr>
        <p:spPr>
          <a:xfrm>
            <a:off x="-324544" y="6453336"/>
            <a:ext cx="5310336" cy="369332"/>
          </a:xfrm>
          <a:prstGeom prst="rect">
            <a:avLst/>
          </a:prstGeom>
        </p:spPr>
        <p:txBody>
          <a:bodyPr wrap="square">
            <a:spAutoFit/>
          </a:bodyPr>
          <a:lstStyle/>
          <a:p>
            <a:pPr lvl="1"/>
            <a:r>
              <a:rPr lang="en-US" dirty="0">
                <a:hlinkClick r:id="rId6"/>
              </a:rPr>
              <a:t>https://github.com/CMU-SAFARI/rowhammer</a:t>
            </a:r>
            <a:r>
              <a:rPr lang="en-US" dirty="0"/>
              <a:t> </a:t>
            </a:r>
          </a:p>
        </p:txBody>
      </p:sp>
    </p:spTree>
    <p:extLst>
      <p:ext uri="{BB962C8B-B14F-4D97-AF65-F5344CB8AC3E}">
        <p14:creationId xmlns:p14="http://schemas.microsoft.com/office/powerpoint/2010/main" val="2711124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DRAM Module</a:t>
            </a:r>
            <a:endParaRPr lang="en-US" sz="5400" b="1">
              <a:solidFill>
                <a:prstClr val="black">
                  <a:lumMod val="65000"/>
                  <a:lumOff val="35000"/>
                </a:prstClr>
              </a:solidFill>
              <a:latin typeface="Calibri Light"/>
            </a:endParaRP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x86 CPU</a:t>
            </a:r>
            <a:endParaRPr lang="en-US" sz="5400" b="1">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Error"/>
          <p:cNvSpPr/>
          <p:nvPr/>
        </p:nvSpPr>
        <p:spPr>
          <a:xfrm>
            <a:off x="6981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Error"/>
          <p:cNvSpPr/>
          <p:nvPr/>
        </p:nvSpPr>
        <p:spPr>
          <a:xfrm>
            <a:off x="6600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Error"/>
          <p:cNvSpPr/>
          <p:nvPr/>
        </p:nvSpPr>
        <p:spPr>
          <a:xfrm>
            <a:off x="7362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Error"/>
          <p:cNvSpPr/>
          <p:nvPr/>
        </p:nvSpPr>
        <p:spPr>
          <a:xfrm>
            <a:off x="7743825" y="4765762"/>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Error"/>
          <p:cNvSpPr/>
          <p:nvPr/>
        </p:nvSpPr>
        <p:spPr>
          <a:xfrm>
            <a:off x="7743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Error"/>
          <p:cNvSpPr/>
          <p:nvPr/>
        </p:nvSpPr>
        <p:spPr>
          <a:xfrm>
            <a:off x="7362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Error"/>
          <p:cNvSpPr/>
          <p:nvPr/>
        </p:nvSpPr>
        <p:spPr>
          <a:xfrm>
            <a:off x="6981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Error"/>
          <p:cNvSpPr/>
          <p:nvPr/>
        </p:nvSpPr>
        <p:spPr>
          <a:xfrm>
            <a:off x="6981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Error"/>
          <p:cNvSpPr/>
          <p:nvPr/>
        </p:nvSpPr>
        <p:spPr>
          <a:xfrm>
            <a:off x="6219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Error"/>
          <p:cNvSpPr/>
          <p:nvPr/>
        </p:nvSpPr>
        <p:spPr>
          <a:xfrm>
            <a:off x="6219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Error"/>
          <p:cNvSpPr/>
          <p:nvPr/>
        </p:nvSpPr>
        <p:spPr>
          <a:xfrm>
            <a:off x="6219825" y="4765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 name="Error"/>
          <p:cNvSpPr/>
          <p:nvPr/>
        </p:nvSpPr>
        <p:spPr>
          <a:xfrm>
            <a:off x="7362825" y="4765762"/>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5310336" cy="369332"/>
          </a:xfrm>
          <a:prstGeom prst="rect">
            <a:avLst/>
          </a:prstGeom>
        </p:spPr>
        <p:txBody>
          <a:bodyPr wrap="square">
            <a:spAutoFit/>
          </a:bodyPr>
          <a:lstStyle/>
          <a:p>
            <a:pPr lvl="1"/>
            <a:r>
              <a:rPr lang="en-US" dirty="0">
                <a:hlinkClick r:id="rId6"/>
              </a:rPr>
              <a:t>https://github.com/CMU-SAFARI/rowhammer</a:t>
            </a:r>
            <a:r>
              <a:rPr lang="en-US" dirty="0"/>
              <a:t> </a:t>
            </a:r>
          </a:p>
        </p:txBody>
      </p:sp>
    </p:spTree>
    <p:extLst>
      <p:ext uri="{BB962C8B-B14F-4D97-AF65-F5344CB8AC3E}">
        <p14:creationId xmlns:p14="http://schemas.microsoft.com/office/powerpoint/2010/main" val="20221955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smtClean="0"/>
          </a:p>
          <a:p>
            <a:pPr marL="0" indent="0">
              <a:buNone/>
            </a:pPr>
            <a:endParaRPr lang="en-US" i="1" dirty="0"/>
          </a:p>
          <a:p>
            <a:pPr marL="0" indent="0">
              <a:buNone/>
            </a:pPr>
            <a:endParaRPr lang="en-US" i="1" dirty="0" smtClean="0"/>
          </a:p>
          <a:p>
            <a:pPr marL="0" indent="0">
              <a:buNone/>
            </a:pPr>
            <a:endParaRPr lang="en-US" i="1" dirty="0"/>
          </a:p>
          <a:p>
            <a:pPr marL="0" indent="0">
              <a:buNone/>
            </a:pPr>
            <a:endParaRPr lang="en-US" sz="2400" i="1" dirty="0" smtClean="0">
              <a:solidFill>
                <a:srgbClr val="FF0000"/>
              </a:solidFill>
            </a:endParaRPr>
          </a:p>
          <a:p>
            <a:r>
              <a:rPr lang="en-US" sz="3200" i="1" dirty="0">
                <a:solidFill>
                  <a:srgbClr val="FF0000"/>
                </a:solidFill>
              </a:rPr>
              <a:t>A real reliability &amp; security issue </a:t>
            </a:r>
          </a:p>
          <a:p>
            <a:r>
              <a:rPr lang="en-US" sz="3200" i="1" dirty="0" smtClean="0"/>
              <a:t>In a more controlled environment, we can induce as many as </a:t>
            </a:r>
            <a:r>
              <a:rPr lang="en-US" sz="3200" i="1" dirty="0" smtClean="0">
                <a:solidFill>
                  <a:srgbClr val="FF0000"/>
                </a:solidFill>
              </a:rPr>
              <a:t>ten million</a:t>
            </a:r>
            <a:r>
              <a:rPr lang="en-US" sz="3200" i="1" dirty="0" smtClean="0"/>
              <a:t> disturbance errors</a:t>
            </a:r>
          </a:p>
        </p:txBody>
      </p:sp>
      <p:graphicFrame>
        <p:nvGraphicFramePr>
          <p:cNvPr id="4" name="Content Placeholder 4"/>
          <p:cNvGraphicFramePr>
            <a:graphicFrameLocks/>
          </p:cNvGraphicFramePr>
          <p:nvPr>
            <p:extLst>
              <p:ext uri="{D42A27DB-BD31-4B8C-83A1-F6EECF244321}">
                <p14:modId xmlns:p14="http://schemas.microsoft.com/office/powerpoint/2010/main" val="4135227315"/>
              </p:ext>
            </p:extLst>
          </p:nvPr>
        </p:nvGraphicFramePr>
        <p:xfrm>
          <a:off x="761999" y="1143000"/>
          <a:ext cx="7620002" cy="3200400"/>
        </p:xfrm>
        <a:graphic>
          <a:graphicData uri="http://schemas.openxmlformats.org/drawingml/2006/table">
            <a:tbl>
              <a:tblPr>
                <a:tableStyleId>{9D7B26C5-4107-4FEC-AEDC-1716B250A1EF}</a:tableStyleId>
              </a:tblPr>
              <a:tblGrid>
                <a:gridCol w="3736732"/>
                <a:gridCol w="1597269"/>
                <a:gridCol w="2286001"/>
              </a:tblGrid>
              <a:tr h="640080">
                <a:tc>
                  <a:txBody>
                    <a:bodyPr/>
                    <a:lstStyle/>
                    <a:p>
                      <a:pPr algn="ctr"/>
                      <a:r>
                        <a:rPr lang="en-US" sz="3200" b="1" dirty="0" smtClean="0">
                          <a:solidFill>
                            <a:schemeClr val="bg1"/>
                          </a:solidFill>
                          <a:latin typeface="+mj-lt"/>
                        </a:rPr>
                        <a:t>CPU Architecture</a:t>
                      </a:r>
                      <a:endParaRPr lang="en-US" sz="3200" b="1" dirty="0">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smtClean="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smtClean="0">
                          <a:solidFill>
                            <a:schemeClr val="bg1"/>
                          </a:solidFill>
                          <a:latin typeface="+mj-lt"/>
                        </a:rPr>
                        <a:t>Access-Rate</a:t>
                      </a:r>
                      <a:endParaRPr lang="en-US" sz="3200" b="1">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r>
              <a:tr h="640080">
                <a:tc>
                  <a:txBody>
                    <a:bodyPr/>
                    <a:lstStyle/>
                    <a:p>
                      <a:r>
                        <a:rPr lang="en-US" sz="2800" b="0" smtClean="0">
                          <a:solidFill>
                            <a:schemeClr val="tx1"/>
                          </a:solidFill>
                          <a:latin typeface="+mj-lt"/>
                        </a:rPr>
                        <a:t>Intel Haswell (2013)</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12.3M/sec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Ivy</a:t>
                      </a:r>
                      <a:r>
                        <a:rPr lang="en-US" sz="2800" b="0" baseline="0" smtClean="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11.7M/sec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Sandy Bridge (2011)</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11.6M/sec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AMD</a:t>
                      </a:r>
                      <a:r>
                        <a:rPr lang="en-US" sz="2800" b="0" baseline="0" smtClean="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Cambria" panose="02040503050406030204" pitchFamily="18" charset="0"/>
                        </a:rPr>
                        <a:t>6.1M/sec</a:t>
                      </a:r>
                      <a:endParaRPr lang="en-US" sz="2800" dirty="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19</a:t>
            </a:fld>
            <a:endParaRPr lang="en-US">
              <a:solidFill>
                <a:prstClr val="black">
                  <a:tint val="75000"/>
                </a:prstClr>
              </a:solidFill>
            </a:endParaRPr>
          </a:p>
        </p:txBody>
      </p:sp>
      <p:sp>
        <p:nvSpPr>
          <p:cNvPr id="7" name="Rectangle 6"/>
          <p:cNvSpPr/>
          <p:nvPr/>
        </p:nvSpPr>
        <p:spPr>
          <a:xfrm>
            <a:off x="107504" y="6239053"/>
            <a:ext cx="8242270" cy="646331"/>
          </a:xfrm>
          <a:prstGeom prst="rect">
            <a:avLst/>
          </a:prstGeom>
        </p:spPr>
        <p:txBody>
          <a:bodyPr wrap="square">
            <a:spAutoFit/>
          </a:bodyPr>
          <a:lstStyle/>
          <a:p>
            <a:r>
              <a:rPr lang="en-US" dirty="0">
                <a:solidFill>
                  <a:prstClr val="black"/>
                </a:solidFill>
                <a:latin typeface="Tahoma" charset="0"/>
                <a:ea typeface="ＭＳ Ｐゴシック" charset="0"/>
                <a:cs typeface="ＭＳ Ｐゴシック" charset="0"/>
              </a:rPr>
              <a:t>Kim+, “</a:t>
            </a:r>
            <a:r>
              <a:rPr lang="en-US" dirty="0">
                <a:solidFill>
                  <a:srgbClr val="0000FF"/>
                </a:solidFill>
                <a:latin typeface="Calibri"/>
              </a:rPr>
              <a:t>Flipping Bits in Memory Without Accessing Them: An Experimental Study of DRAM Disturbance Errors</a:t>
            </a:r>
            <a:r>
              <a:rPr lang="en-US" dirty="0">
                <a:solidFill>
                  <a:prstClr val="black"/>
                </a:solidFill>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Observed Errors in Real Systems</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3981761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a:t>
            </a:r>
            <a:r>
              <a:rPr lang="en-US" dirty="0" smtClean="0">
                <a:latin typeface="Garamond" charset="0"/>
                <a:ea typeface="ＭＳ Ｐゴシック" charset="0"/>
                <a:cs typeface="ＭＳ Ｐゴシック" charset="0"/>
              </a:rPr>
              <a:t>Memory</a:t>
            </a:r>
            <a:r>
              <a:rPr lang="en-US" dirty="0">
                <a:latin typeface="Garamond" charset="0"/>
                <a:ea typeface="ＭＳ Ｐゴシック" charset="0"/>
                <a:cs typeface="ＭＳ Ｐゴシック" charset="0"/>
              </a:rPr>
              <a:t> </a:t>
            </a:r>
            <a:r>
              <a:rPr lang="en-US" dirty="0" smtClean="0">
                <a:latin typeface="Garamond" charset="0"/>
                <a:ea typeface="ＭＳ Ｐゴシック" charset="0"/>
                <a:cs typeface="ＭＳ Ｐゴシック" charset="0"/>
              </a:rPr>
              <a:t>System</a:t>
            </a:r>
            <a:endParaRPr lang="en-US" dirty="0">
              <a:latin typeface="Garamond" charset="0"/>
              <a:ea typeface="ＭＳ Ｐゴシック" charset="0"/>
              <a:cs typeface="ＭＳ Ｐゴシック" charset="0"/>
            </a:endParaRP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smtClean="0">
                <a:latin typeface="Tahoma" charset="0"/>
                <a:ea typeface="ＭＳ Ｐゴシック" charset="0"/>
                <a:cs typeface="ＭＳ Ｐゴシック" charset="0"/>
              </a:rPr>
              <a:t>cost</a:t>
            </a:r>
            <a:r>
              <a:rPr lang="en-US" dirty="0" smtClean="0">
                <a:latin typeface="Tahoma" charset="0"/>
                <a:ea typeface="ＭＳ Ｐゴシック" charset="0"/>
                <a:cs typeface="ＭＳ Ｐゴシック" charset="0"/>
              </a:rPr>
              <a:t>, and </a:t>
            </a:r>
            <a:r>
              <a:rPr lang="en-US" i="1" dirty="0" smtClean="0">
                <a:latin typeface="Tahoma" charset="0"/>
                <a:ea typeface="ＭＳ Ｐゴシック" charset="0"/>
                <a:cs typeface="ＭＳ Ｐゴシック" charset="0"/>
              </a:rPr>
              <a:t>management algorithms</a:t>
            </a:r>
            <a:r>
              <a:rPr lang="en-US" dirty="0" smtClean="0">
                <a:latin typeface="Tahoma" charset="0"/>
                <a:ea typeface="ＭＳ Ｐゴシック" charset="0"/>
                <a:cs typeface="ＭＳ Ｐゴシック" charset="0"/>
              </a:rPr>
              <a:t>) </a:t>
            </a:r>
            <a:r>
              <a:rPr lang="en-US" dirty="0">
                <a:latin typeface="Tahoma" charset="0"/>
                <a:ea typeface="ＭＳ Ｐゴシック" charset="0"/>
                <a:cs typeface="ＭＳ Ｐゴシック" charset="0"/>
              </a:rPr>
              <a:t>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Processor</a:t>
            </a:r>
          </a:p>
          <a:p>
            <a:pPr algn="ctr">
              <a:defRPr/>
            </a:pPr>
            <a:r>
              <a:rPr lang="en-US" kern="0" dirty="0">
                <a:solidFill>
                  <a:sysClr val="windowText" lastClr="000000"/>
                </a:solidFill>
                <a:latin typeface="Arial" pitchFamily="-107" charset="0"/>
                <a:ea typeface="Arial" pitchFamily="-107" charset="0"/>
                <a:cs typeface="Arial" pitchFamily="-107" charset="0"/>
              </a:rPr>
              <a:t>a</a:t>
            </a:r>
            <a:r>
              <a:rPr lang="en-US" kern="0" dirty="0" smtClean="0">
                <a:solidFill>
                  <a:sysClr val="windowText" lastClr="000000"/>
                </a:solidFill>
                <a:latin typeface="Arial" pitchFamily="-107" charset="0"/>
                <a:ea typeface="Arial" pitchFamily="-107" charset="0"/>
                <a:cs typeface="Arial" pitchFamily="-107" charset="0"/>
              </a:rPr>
              <a:t>nd caches</a:t>
            </a:r>
            <a:endParaRPr lang="en-US" kern="0" dirty="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a:t>
            </a:r>
            <a:r>
              <a:rPr lang="en-US" kern="0" dirty="0" smtClean="0">
                <a:solidFill>
                  <a:sysClr val="windowText" lastClr="000000"/>
                </a:solidFill>
                <a:latin typeface="Arial" pitchFamily="-107" charset="0"/>
                <a:ea typeface="Arial" pitchFamily="-107" charset="0"/>
                <a:cs typeface="Arial" pitchFamily="-107" charset="0"/>
              </a:rPr>
              <a:t>Memory</a:t>
            </a:r>
            <a:endParaRPr lang="en-US" kern="0" dirty="0">
              <a:solidFill>
                <a:sysClr val="windowText" lastClr="000000"/>
              </a:solidFill>
              <a:latin typeface="Arial" pitchFamily="-107" charset="0"/>
              <a:ea typeface="Arial" pitchFamily="-107" charset="0"/>
              <a:cs typeface="Arial" pitchFamily="-107" charset="0"/>
            </a:endParaRP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smtClean="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3608" y="1633988"/>
            <a:ext cx="1312168" cy="127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3519150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20</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smtClean="0">
                <a:solidFill>
                  <a:srgbClr val="FF0000"/>
                </a:solidFill>
                <a:latin typeface="Calibri Light"/>
              </a:rPr>
              <a:t>All modules from </a:t>
            </a:r>
            <a:r>
              <a:rPr lang="en-US" sz="3200" i="1" dirty="0" smtClean="0">
                <a:solidFill>
                  <a:srgbClr val="FF0000"/>
                </a:solidFill>
                <a:latin typeface="Cambria Math" panose="02040503050406030204" pitchFamily="18" charset="0"/>
                <a:ea typeface="Cambria Math" panose="02040503050406030204" pitchFamily="18" charset="0"/>
              </a:rPr>
              <a:t>2012–2013 </a:t>
            </a:r>
            <a:r>
              <a:rPr lang="en-US" sz="3600" i="1" dirty="0" smtClean="0">
                <a:solidFill>
                  <a:srgbClr val="FF0000"/>
                </a:solidFill>
                <a:latin typeface="Calibri Light"/>
              </a:rPr>
              <a:t>are vulnerable</a:t>
            </a:r>
            <a:endParaRPr lang="en-US" sz="3600" i="1" dirty="0">
              <a:solidFill>
                <a:srgbClr val="FF0000"/>
              </a:solidFill>
              <a:latin typeface="Calibri Light"/>
            </a:endParaRP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smtClean="0">
                <a:solidFill>
                  <a:srgbClr val="70AE46"/>
                </a:solidFill>
                <a:latin typeface="Calibri Light"/>
                <a:cs typeface="Courier New" panose="02070309020205020404" pitchFamily="49" charset="0"/>
              </a:rPr>
              <a:t>First</a:t>
            </a:r>
          </a:p>
          <a:p>
            <a:pPr algn="ctr">
              <a:lnSpc>
                <a:spcPct val="80000"/>
              </a:lnSpc>
            </a:pPr>
            <a:r>
              <a:rPr lang="en-US" sz="2800" i="1" dirty="0" smtClean="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Errors </a:t>
            </a:r>
            <a:r>
              <a:rPr lang="en-US" sz="4400" b="0" i="1" dirty="0" smtClean="0">
                <a:solidFill>
                  <a:srgbClr val="1A5712"/>
                </a:solidFill>
                <a:latin typeface="Garamond" charset="0"/>
                <a:ea typeface="ＭＳ Ｐゴシック" charset="0"/>
                <a:cs typeface="ＭＳ Ｐゴシック" charset="0"/>
              </a:rPr>
              <a:t>vs. </a:t>
            </a:r>
            <a:r>
              <a:rPr lang="en-US" sz="4400" b="0" dirty="0" smtClean="0">
                <a:solidFill>
                  <a:srgbClr val="1A5712"/>
                </a:solidFill>
                <a:latin typeface="Garamond" charset="0"/>
                <a:ea typeface="ＭＳ Ｐゴシック" charset="0"/>
                <a:cs typeface="ＭＳ Ｐゴシック" charset="0"/>
              </a:rPr>
              <a:t>Vintage</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297830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par>
                          <p:cTn id="8" fill="hold">
                            <p:stCondLst>
                              <p:cond delay="1500"/>
                            </p:stCondLst>
                            <p:childTnLst>
                              <p:par>
                                <p:cTn id="9" presetID="1"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1500"/>
                                        <p:tgtEl>
                                          <p:spTgt spid="15"/>
                                        </p:tgtEl>
                                      </p:cBhvr>
                                    </p:animEffect>
                                    <p:set>
                                      <p:cBhvr>
                                        <p:cTn id="17" dur="1" fill="hold">
                                          <p:stCondLst>
                                            <p:cond delay="1499"/>
                                          </p:stCondLst>
                                        </p:cTn>
                                        <p:tgtEl>
                                          <p:spTgt spid="15"/>
                                        </p:tgtEl>
                                        <p:attrNameLst>
                                          <p:attrName>style.visibility</p:attrName>
                                        </p:attrNameLst>
                                      </p:cBhvr>
                                      <p:to>
                                        <p:strVal val="hidden"/>
                                      </p:to>
                                    </p:set>
                                  </p:childTnLst>
                                </p:cTn>
                              </p:par>
                              <p:par>
                                <p:cTn id="18" presetID="10" presetClass="entr" presetSubtype="0" fill="hold" nodeType="withEffect">
                                  <p:stCondLst>
                                    <p:cond delay="1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9" grpId="0" animBg="1"/>
      <p:bldP spid="9"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Experimental DRAM Testing Infrastructure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smtClean="0">
                <a:solidFill>
                  <a:srgbClr val="0000FF"/>
                </a:solidFill>
                <a:latin typeface="Tahoma"/>
                <a:hlinkClick r:id="rId4"/>
              </a:rPr>
              <a:t>An </a:t>
            </a:r>
            <a:r>
              <a:rPr lang="en-US" sz="1600" dirty="0">
                <a:solidFill>
                  <a:srgbClr val="0000FF"/>
                </a:solidFill>
                <a:latin typeface="Tahoma"/>
                <a:hlinkClick r:id="rId4"/>
              </a:rPr>
              <a:t>Experimental Study of Data Retention Behavior in Modern DRAM Devices: Implications for Retention Time Profiling </a:t>
            </a:r>
            <a:r>
              <a:rPr lang="en-US" sz="1600" dirty="0" smtClean="0">
                <a:solidFill>
                  <a:srgbClr val="0000FF"/>
                </a:solidFill>
                <a:latin typeface="Tahoma"/>
                <a:hlinkClick r:id="rId4"/>
              </a:rPr>
              <a:t>Mechanisms</a:t>
            </a:r>
            <a:r>
              <a:rPr lang="en-US" sz="1600" dirty="0">
                <a:solidFill>
                  <a:srgbClr val="000000"/>
                </a:solidFill>
                <a:latin typeface="Tahoma"/>
              </a:rPr>
              <a:t> </a:t>
            </a:r>
            <a:r>
              <a:rPr lang="en-US" sz="1600" dirty="0" smtClean="0">
                <a:solidFill>
                  <a:srgbClr val="000000"/>
                </a:solidFill>
                <a:latin typeface="Tahoma"/>
              </a:rPr>
              <a:t>(Liu et al., ISCA 2013)</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5"/>
              </a:rPr>
              <a:t>The </a:t>
            </a:r>
            <a:r>
              <a:rPr lang="en-US" sz="1600" dirty="0">
                <a:solidFill>
                  <a:srgbClr val="0000FF"/>
                </a:solidFill>
                <a:latin typeface="Tahoma" charset="0"/>
                <a:ea typeface="ＭＳ Ｐゴシック" charset="0"/>
                <a:cs typeface="ＭＳ Ｐゴシック" charset="0"/>
                <a:hlinkClick r:id="rId5"/>
              </a:rPr>
              <a:t>Efficacy of Error Mitigation Techniques for DRAM Retention Failures: A Comparative Experimental </a:t>
            </a:r>
            <a:r>
              <a:rPr lang="en-US" sz="1600" dirty="0" smtClean="0">
                <a:solidFill>
                  <a:srgbClr val="0000FF"/>
                </a:solidFill>
                <a:latin typeface="Tahoma" charset="0"/>
                <a:ea typeface="ＭＳ Ｐゴシック" charset="0"/>
                <a:cs typeface="ＭＳ Ｐゴシック" charset="0"/>
                <a:hlinkClick r:id="rId5"/>
              </a:rPr>
              <a:t>Study</a:t>
            </a:r>
            <a:r>
              <a:rPr lang="en-US" sz="1600" dirty="0" smtClean="0">
                <a:solidFill>
                  <a:srgbClr val="000000"/>
                </a:solidFill>
                <a:latin typeface="Tahoma" charset="0"/>
                <a:ea typeface="ＭＳ Ｐゴシック" charset="0"/>
                <a:cs typeface="ＭＳ Ｐゴシック" charset="0"/>
              </a:rPr>
              <a:t> </a:t>
            </a:r>
          </a:p>
          <a:p>
            <a:pPr lvl="1"/>
            <a:r>
              <a:rPr lang="en-US" sz="1600" dirty="0" smtClean="0">
                <a:solidFill>
                  <a:srgbClr val="000000"/>
                </a:solidFill>
                <a:latin typeface="Tahoma" charset="0"/>
                <a:ea typeface="ＭＳ Ｐゴシック" charset="0"/>
                <a:cs typeface="ＭＳ Ｐゴシック" charset="0"/>
              </a:rPr>
              <a:t>(Khan et al.,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FF"/>
                </a:solidFill>
                <a:latin typeface="Tahoma"/>
                <a:hlinkClick r:id="rId6"/>
              </a:rPr>
              <a:t>Flipping </a:t>
            </a:r>
            <a:r>
              <a:rPr lang="en-US" sz="1600" dirty="0">
                <a:solidFill>
                  <a:srgbClr val="0000FF"/>
                </a:solidFill>
                <a:latin typeface="Tahoma"/>
                <a:hlinkClick r:id="rId6"/>
              </a:rPr>
              <a:t>Bits in Memory Without Accessing Them: An Experimental Study of DRAM Disturbance </a:t>
            </a:r>
            <a:r>
              <a:rPr lang="en-US" sz="1600" dirty="0" smtClean="0">
                <a:solidFill>
                  <a:srgbClr val="0000FF"/>
                </a:solidFill>
                <a:latin typeface="Tahoma"/>
                <a:hlinkClick r:id="rId6"/>
              </a:rPr>
              <a:t>Errors</a:t>
            </a:r>
            <a:r>
              <a:rPr lang="en-US" sz="1600" dirty="0">
                <a:solidFill>
                  <a:srgbClr val="000000"/>
                </a:solidFill>
                <a:latin typeface="Tahoma"/>
              </a:rPr>
              <a:t> </a:t>
            </a:r>
            <a:r>
              <a:rPr lang="en-US" sz="1600" dirty="0" smtClean="0">
                <a:solidFill>
                  <a:srgbClr val="000000"/>
                </a:solidFill>
                <a:latin typeface="Tahoma"/>
              </a:rPr>
              <a:t>(Kim et al., ISCA 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7"/>
              </a:rPr>
              <a:t>Adaptive</a:t>
            </a:r>
            <a:r>
              <a:rPr lang="en-US" sz="1600" dirty="0">
                <a:solidFill>
                  <a:srgbClr val="0000FF"/>
                </a:solidFill>
                <a:latin typeface="Tahoma" charset="0"/>
                <a:ea typeface="ＭＳ Ｐゴシック" charset="0"/>
                <a:cs typeface="ＭＳ Ｐゴシック" charset="0"/>
                <a:hlinkClick r:id="rId7"/>
              </a:rPr>
              <a:t>-Latency DRAM: Optimizing DRAM Timing for the Common-</a:t>
            </a:r>
            <a:r>
              <a:rPr lang="en-US" sz="1600" dirty="0" smtClean="0">
                <a:solidFill>
                  <a:srgbClr val="0000FF"/>
                </a:solidFill>
                <a:latin typeface="Tahoma" charset="0"/>
                <a:ea typeface="ＭＳ Ｐゴシック" charset="0"/>
                <a:cs typeface="ＭＳ Ｐゴシック" charset="0"/>
                <a:hlinkClick r:id="rId7"/>
              </a:rPr>
              <a:t>Case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(Lee et al., 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8"/>
              </a:rPr>
              <a:t>AVATAR</a:t>
            </a:r>
            <a:r>
              <a:rPr lang="en-US" sz="1600" dirty="0">
                <a:solidFill>
                  <a:srgbClr val="0000FF"/>
                </a:solidFill>
                <a:latin typeface="Tahoma" charset="0"/>
                <a:ea typeface="ＭＳ Ｐゴシック" charset="0"/>
                <a:cs typeface="ＭＳ Ｐゴシック" charset="0"/>
                <a:hlinkClick r:id="rId8"/>
              </a:rPr>
              <a:t>: A Variable-Retention-Time (VRT) Aware Refresh for DRAM </a:t>
            </a:r>
            <a:r>
              <a:rPr lang="en-US" sz="1600" dirty="0" smtClean="0">
                <a:solidFill>
                  <a:srgbClr val="0000FF"/>
                </a:solidFill>
                <a:latin typeface="Tahoma" charset="0"/>
                <a:ea typeface="ＭＳ Ｐゴシック" charset="0"/>
                <a:cs typeface="ＭＳ Ｐゴシック" charset="0"/>
                <a:hlinkClick r:id="rId8"/>
              </a:rPr>
              <a:t>Systems</a:t>
            </a:r>
            <a:r>
              <a:rPr lang="en-US" sz="1600" dirty="0" smtClean="0">
                <a:solidFill>
                  <a:srgbClr val="000000"/>
                </a:solidFill>
                <a:latin typeface="Tahoma" charset="0"/>
                <a:ea typeface="ＭＳ Ｐゴシック" charset="0"/>
                <a:cs typeface="ＭＳ Ｐゴシック" charset="0"/>
              </a:rPr>
              <a:t> (</a:t>
            </a:r>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et al., DSN 2015</a:t>
            </a:r>
            <a:r>
              <a:rPr lang="en-US" sz="1600" dirty="0">
                <a:solidFill>
                  <a:srgbClr val="000000"/>
                </a:solidFill>
                <a:latin typeface="Tahoma" charset="0"/>
                <a:ea typeface="ＭＳ Ｐゴシック" charset="0"/>
                <a:cs typeface="ＭＳ Ｐゴシック" charset="0"/>
              </a:rPr>
              <a:t>)</a:t>
            </a:r>
            <a:endParaRPr lang="en-US" sz="1600" dirty="0">
              <a:solidFill>
                <a:srgbClr val="000000"/>
              </a:solidFill>
              <a:latin typeface="Tahoma"/>
            </a:endParaRPr>
          </a:p>
        </p:txBody>
      </p:sp>
    </p:spTree>
    <p:extLst>
      <p:ext uri="{BB962C8B-B14F-4D97-AF65-F5344CB8AC3E}">
        <p14:creationId xmlns:p14="http://schemas.microsoft.com/office/powerpoint/2010/main" val="13324787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Infrastructure (DRAM)</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42545237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smtClean="0"/>
              <a:t>Most Modules Are at Risk</a:t>
            </a:r>
          </a:p>
          <a:p>
            <a:pPr marL="517525" indent="-517525">
              <a:buFont typeface="+mj-lt"/>
              <a:buAutoNum type="arabicPeriod"/>
            </a:pPr>
            <a:r>
              <a:rPr lang="en-US" sz="4000" dirty="0" smtClean="0"/>
              <a:t>Errors vs. Vintage</a:t>
            </a:r>
          </a:p>
          <a:p>
            <a:pPr marL="517525" indent="-517525">
              <a:buFont typeface="+mj-lt"/>
              <a:buAutoNum type="arabicPeriod"/>
            </a:pPr>
            <a:r>
              <a:rPr lang="en-US" sz="4000" dirty="0" smtClean="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smtClean="0"/>
              <a:t>Sensitivity Studies</a:t>
            </a:r>
            <a:endParaRPr lang="en-US" sz="2400" dirty="0" smtClean="0"/>
          </a:p>
          <a:p>
            <a:pPr marL="517525" indent="-517525">
              <a:buFont typeface="+mj-lt"/>
              <a:buAutoNum type="arabicPeriod"/>
            </a:pPr>
            <a:r>
              <a:rPr lang="en-US" sz="4000" dirty="0" smtClean="0"/>
              <a:t>Other Results in Paper</a:t>
            </a:r>
            <a:endParaRPr lang="en-US" sz="4000" dirty="0"/>
          </a:p>
          <a:p>
            <a:pPr marL="517525" indent="-517525">
              <a:buFont typeface="+mj-lt"/>
              <a:buAutoNum type="arabicPeriod"/>
            </a:pPr>
            <a:r>
              <a:rPr lang="en-US" sz="4000" dirty="0" smtClean="0"/>
              <a:t>Solution Space</a:t>
            </a:r>
            <a:endParaRPr lang="en-US" sz="4000" dirty="0"/>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23</a:t>
            </a:fld>
            <a:endParaRPr lang="en-US">
              <a:solidFill>
                <a:prstClr val="black">
                  <a:tint val="75000"/>
                </a:prstClr>
              </a:solidFill>
            </a:endParaRPr>
          </a:p>
        </p:txBody>
      </p:sp>
      <p:sp>
        <p:nvSpPr>
          <p:cNvPr id="6" name="Title 1"/>
          <p:cNvSpPr>
            <a:spLocks noGrp="1"/>
          </p:cNvSpPr>
          <p:nvPr>
            <p:ph type="title"/>
          </p:nvPr>
        </p:nvSpPr>
        <p:spPr>
          <a:xfrm>
            <a:off x="228600" y="-14064"/>
            <a:ext cx="8610600" cy="1066800"/>
          </a:xfrm>
        </p:spPr>
        <p:txBody>
          <a:bodyPr/>
          <a:lstStyle/>
          <a:p>
            <a:r>
              <a:rPr lang="en-US" sz="4400" b="0" dirty="0" err="1" smtClean="0">
                <a:solidFill>
                  <a:srgbClr val="1A5712"/>
                </a:solidFill>
                <a:latin typeface="Garamond" charset="0"/>
                <a:ea typeface="ＭＳ Ｐゴシック" charset="0"/>
                <a:cs typeface="ＭＳ Ｐゴシック" charset="0"/>
              </a:rPr>
              <a:t>RowHammer</a:t>
            </a:r>
            <a:r>
              <a:rPr lang="en-US" sz="4400" b="0" dirty="0" smtClean="0">
                <a:solidFill>
                  <a:srgbClr val="1A5712"/>
                </a:solidFill>
                <a:latin typeface="Garamond" charset="0"/>
                <a:ea typeface="ＭＳ Ｐゴシック" charset="0"/>
                <a:cs typeface="ＭＳ Ｐゴシック" charset="0"/>
              </a:rPr>
              <a:t> Characterization Results</a:t>
            </a:r>
            <a:endParaRPr lang="en-US" sz="4400" b="0" dirty="0">
              <a:solidFill>
                <a:srgbClr val="1A5712"/>
              </a:solidFill>
              <a:latin typeface="Garamond" charset="0"/>
              <a:ea typeface="ＭＳ Ｐゴシック" charset="0"/>
              <a:cs typeface="ＭＳ Ｐゴシック" charset="0"/>
            </a:endParaRPr>
          </a:p>
        </p:txBody>
      </p:sp>
      <p:sp>
        <p:nvSpPr>
          <p:cNvPr id="7" name="Rectangle 6"/>
          <p:cNvSpPr/>
          <p:nvPr/>
        </p:nvSpPr>
        <p:spPr>
          <a:xfrm>
            <a:off x="107950" y="6239053"/>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3"/>
              </a:rPr>
              <a:t>Flipping </a:t>
            </a:r>
            <a:r>
              <a:rPr lang="en-US" dirty="0">
                <a:solidFill>
                  <a:srgbClr val="0000FF"/>
                </a:solidFill>
                <a:latin typeface="Calibri"/>
                <a:ea typeface="ＭＳ Ｐゴシック" charset="0"/>
                <a:cs typeface="ＭＳ Ｐゴシック" charset="0"/>
                <a:hlinkClick r:id="rId3"/>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3"/>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16559089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smtClean="0"/>
              <a:t>One Can Take Over an Otherwise-Secure System</a:t>
            </a:r>
            <a:endParaRPr lang="en-US" sz="34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24</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r>
              <a:rPr lang="en-US" dirty="0">
                <a:solidFill>
                  <a:srgbClr val="0000FF"/>
                </a:solidFill>
                <a:latin typeface="Tahoma"/>
                <a:hlinkClick r:id="rId5"/>
              </a:rPr>
              <a:t>Exploiting the DRAM rowhammer bug to gain kernel </a:t>
            </a:r>
            <a:r>
              <a:rPr lang="en-US" dirty="0" smtClean="0">
                <a:solidFill>
                  <a:srgbClr val="0000FF"/>
                </a:solidFill>
                <a:latin typeface="Tahoma"/>
                <a:hlinkClick r:id="rId5"/>
              </a:rPr>
              <a:t>privileges </a:t>
            </a:r>
            <a:r>
              <a:rPr lang="en-US" dirty="0" smtClean="0">
                <a:solidFill>
                  <a:srgbClr val="0000FF"/>
                </a:solidFill>
                <a:latin typeface="Tahoma"/>
              </a:rPr>
              <a:t> (</a:t>
            </a:r>
            <a:r>
              <a:rPr lang="en-US" dirty="0" err="1" smtClean="0">
                <a:solidFill>
                  <a:srgbClr val="0000FF"/>
                </a:solidFill>
                <a:latin typeface="Tahoma"/>
              </a:rPr>
              <a:t>Seaborn</a:t>
            </a:r>
            <a:r>
              <a:rPr lang="en-US" dirty="0" smtClean="0">
                <a:solidFill>
                  <a:srgbClr val="0000FF"/>
                </a:solidFill>
                <a:latin typeface="Tahoma"/>
              </a:rPr>
              <a:t>, 2015)</a:t>
            </a:r>
            <a:endParaRPr lang="en-US" dirty="0">
              <a:solidFill>
                <a:srgbClr val="0000FF"/>
              </a:solidFill>
              <a:latin typeface="Tahoma"/>
            </a:endParaRPr>
          </a:p>
        </p:txBody>
      </p:sp>
      <p:sp>
        <p:nvSpPr>
          <p:cNvPr id="9" name="Rectangle 8"/>
          <p:cNvSpPr/>
          <p:nvPr/>
        </p:nvSpPr>
        <p:spPr>
          <a:xfrm>
            <a:off x="3635896" y="3212976"/>
            <a:ext cx="5493596" cy="936104"/>
          </a:xfrm>
          <a:prstGeom prst="rect">
            <a:avLst/>
          </a:prstGeom>
        </p:spPr>
        <p:txBody>
          <a:bodyPr wrap="square">
            <a:spAutoFit/>
          </a:bodyPr>
          <a:lstStyle/>
          <a:p>
            <a:pPr>
              <a:defRPr/>
            </a:pPr>
            <a:r>
              <a:rPr lang="en-US" dirty="0" smtClean="0">
                <a:solidFill>
                  <a:srgbClr val="0000FF"/>
                </a:solidFill>
                <a:latin typeface="Tahoma"/>
                <a:ea typeface="ＭＳ Ｐゴシック" charset="0"/>
                <a:cs typeface="ＭＳ Ｐゴシック" charset="0"/>
                <a:hlinkClick r:id="rId6"/>
              </a:rPr>
              <a:t>Flipping </a:t>
            </a:r>
            <a:r>
              <a:rPr lang="en-US" dirty="0">
                <a:solidFill>
                  <a:srgbClr val="0000FF"/>
                </a:solidFill>
                <a:latin typeface="Tahoma"/>
                <a:ea typeface="ＭＳ Ｐゴシック" charset="0"/>
                <a:cs typeface="ＭＳ Ｐゴシック" charset="0"/>
                <a:hlinkClick r:id="rId6"/>
              </a:rPr>
              <a:t>Bits in Memory Without Accessing Them: An Experimental Study of DRAM Disturbance </a:t>
            </a:r>
            <a:r>
              <a:rPr lang="en-US" dirty="0" smtClean="0">
                <a:solidFill>
                  <a:srgbClr val="0000FF"/>
                </a:solidFill>
                <a:latin typeface="Tahoma"/>
                <a:ea typeface="ＭＳ Ｐゴシック" charset="0"/>
                <a:cs typeface="ＭＳ Ｐゴシック" charset="0"/>
                <a:hlinkClick r:id="rId6"/>
              </a:rPr>
              <a:t>Errors</a:t>
            </a:r>
            <a:r>
              <a:rPr lang="en-US" dirty="0" smtClean="0">
                <a:solidFill>
                  <a:srgbClr val="0000FF"/>
                </a:solidFill>
                <a:latin typeface="Tahoma"/>
                <a:ea typeface="ＭＳ Ｐゴシック" charset="0"/>
                <a:cs typeface="ＭＳ Ｐゴシック" charset="0"/>
              </a:rPr>
              <a:t> (Kim et al., ISCA 2014)</a:t>
            </a:r>
            <a:endParaRPr lang="en-US" dirty="0">
              <a:solidFill>
                <a:srgbClr val="0000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6687044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RowHammer</a:t>
            </a:r>
            <a:r>
              <a:rPr lang="en-US" dirty="0" smtClean="0"/>
              <a:t> Security Attack Example</a:t>
            </a:r>
            <a:endParaRPr lang="en-US" dirty="0"/>
          </a:p>
        </p:txBody>
      </p:sp>
      <p:sp>
        <p:nvSpPr>
          <p:cNvPr id="3" name="Content Placeholder 2"/>
          <p:cNvSpPr>
            <a:spLocks noGrp="1"/>
          </p:cNvSpPr>
          <p:nvPr>
            <p:ph idx="1"/>
          </p:nvPr>
        </p:nvSpPr>
        <p:spPr>
          <a:xfrm>
            <a:off x="228600" y="908720"/>
            <a:ext cx="8915400" cy="5193723"/>
          </a:xfrm>
        </p:spPr>
        <p:txBody>
          <a:bodyPr/>
          <a:lstStyle/>
          <a:p>
            <a:r>
              <a:rPr lang="en-US" sz="2000" dirty="0" smtClean="0">
                <a:solidFill>
                  <a:srgbClr val="FF0000"/>
                </a:solidFill>
              </a:rPr>
              <a:t>“</a:t>
            </a:r>
            <a:r>
              <a:rPr lang="en-US" sz="2000" dirty="0" err="1" smtClean="0">
                <a:solidFill>
                  <a:srgbClr val="FF0000"/>
                </a:solidFill>
              </a:rPr>
              <a:t>Rowhammer</a:t>
            </a:r>
            <a:r>
              <a:rPr lang="en-US" sz="2000" dirty="0" smtClean="0">
                <a:solidFill>
                  <a:srgbClr val="FF0000"/>
                </a:solidFill>
              </a:rPr>
              <a:t>” is a problem with some recent DRAM devices in which repeatedly accessing a row of memory can cause bit flips in adjacent rows </a:t>
            </a:r>
            <a:r>
              <a:rPr lang="en-US" sz="2000" dirty="0" smtClean="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smtClean="0"/>
          </a:p>
          <a:p>
            <a:r>
              <a:rPr lang="en-US" sz="2000" dirty="0" smtClean="0"/>
              <a:t>We </a:t>
            </a:r>
            <a:r>
              <a:rPr lang="en-US" sz="2000" dirty="0"/>
              <a:t>tested a selection of laptops and found that a subset of them exhibited the problem. </a:t>
            </a:r>
            <a:endParaRPr lang="en-US" sz="2000" dirty="0" smtClean="0"/>
          </a:p>
          <a:p>
            <a:r>
              <a:rPr lang="en-US" sz="2000" dirty="0" smtClean="0"/>
              <a:t>We </a:t>
            </a:r>
            <a:r>
              <a:rPr lang="en-US" sz="2000" dirty="0"/>
              <a:t>built two working privilege escalation exploits that use this effect. </a:t>
            </a:r>
            <a:endParaRPr lang="en-US" sz="2000" dirty="0" smtClean="0"/>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800" dirty="0" err="1">
                <a:solidFill>
                  <a:srgbClr val="0000FF"/>
                </a:solidFill>
              </a:rPr>
              <a:t>Seaborn</a:t>
            </a:r>
            <a:r>
              <a:rPr lang="en-US" sz="1800" dirty="0">
                <a:solidFill>
                  <a:srgbClr val="0000FF"/>
                </a:solidFill>
              </a:rPr>
              <a:t>, 2015)</a:t>
            </a:r>
          </a:p>
          <a:p>
            <a:pPr lvl="1"/>
            <a:endParaRPr lang="en-US" sz="1400" dirty="0" smtClean="0"/>
          </a:p>
          <a:p>
            <a:r>
              <a:rPr lang="en-US" sz="2000" dirty="0" smtClean="0"/>
              <a:t>One </a:t>
            </a:r>
            <a:r>
              <a:rPr lang="en-US" sz="2000" dirty="0"/>
              <a:t>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endParaRPr lang="en-US" sz="2000" dirty="0" smtClean="0"/>
          </a:p>
          <a:p>
            <a:r>
              <a:rPr lang="en-US" sz="2000" dirty="0" smtClean="0">
                <a:solidFill>
                  <a:srgbClr val="FF0000"/>
                </a:solidFill>
              </a:rPr>
              <a:t>When </a:t>
            </a:r>
            <a:r>
              <a:rPr lang="en-US" sz="2000" dirty="0">
                <a:solidFill>
                  <a:srgbClr val="FF0000"/>
                </a:solidFill>
              </a:rPr>
              <a:t>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endParaRPr lang="en-US" sz="2000" dirty="0" smtClean="0">
              <a:solidFill>
                <a:srgbClr val="FF0000"/>
              </a:solidFill>
            </a:endParaRPr>
          </a:p>
          <a:p>
            <a:r>
              <a:rPr lang="en-US" sz="2000" dirty="0" smtClean="0">
                <a:solidFill>
                  <a:srgbClr val="0000FF"/>
                </a:solidFill>
              </a:rPr>
              <a:t>It </a:t>
            </a:r>
            <a:r>
              <a:rPr lang="en-US" sz="2000" dirty="0">
                <a:solidFill>
                  <a:srgbClr val="0000FF"/>
                </a:solidFill>
              </a:rPr>
              <a:t>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25</a:t>
            </a:fld>
            <a:endParaRPr lang="en-US"/>
          </a:p>
        </p:txBody>
      </p:sp>
      <p:sp>
        <p:nvSpPr>
          <p:cNvPr id="5" name="Rectangle 4"/>
          <p:cNvSpPr/>
          <p:nvPr/>
        </p:nvSpPr>
        <p:spPr>
          <a:xfrm>
            <a:off x="107504" y="6545534"/>
            <a:ext cx="8496944" cy="615553"/>
          </a:xfrm>
          <a:prstGeom prst="rect">
            <a:avLst/>
          </a:prstGeom>
        </p:spPr>
        <p:txBody>
          <a:bodyPr wrap="square">
            <a:spAutoFit/>
          </a:bodyPr>
          <a:lstStyle/>
          <a:p>
            <a:r>
              <a:rPr lang="en-US" sz="1600" dirty="0">
                <a:solidFill>
                  <a:srgbClr val="0000FF"/>
                </a:solidFill>
                <a:latin typeface="Tahoma"/>
                <a:hlinkClick r:id="rId3"/>
              </a:rPr>
              <a:t>Exploiting the DRAM rowhammer bug to gain kernel privileges </a:t>
            </a:r>
            <a:r>
              <a:rPr lang="en-US" sz="1600" dirty="0">
                <a:solidFill>
                  <a:srgbClr val="0000FF"/>
                </a:solidFill>
                <a:latin typeface="Tahoma"/>
              </a:rPr>
              <a:t> (</a:t>
            </a:r>
            <a:r>
              <a:rPr lang="en-US" sz="1600" dirty="0" err="1">
                <a:solidFill>
                  <a:srgbClr val="0000FF"/>
                </a:solidFill>
                <a:latin typeface="Tahoma"/>
              </a:rPr>
              <a:t>Seaborn</a:t>
            </a:r>
            <a:r>
              <a:rPr lang="en-US" sz="1600" dirty="0">
                <a:solidFill>
                  <a:srgbClr val="0000FF"/>
                </a:solidFill>
                <a:latin typeface="Tahoma"/>
              </a:rPr>
              <a:t>, 2015)</a:t>
            </a:r>
          </a:p>
          <a:p>
            <a:endParaRPr lang="en-US" dirty="0">
              <a:solidFill>
                <a:srgbClr val="0000FF"/>
              </a:solidFill>
              <a:latin typeface="Tahoma"/>
            </a:endParaRPr>
          </a:p>
        </p:txBody>
      </p:sp>
    </p:spTree>
    <p:extLst>
      <p:ext uri="{BB962C8B-B14F-4D97-AF65-F5344CB8AC3E}">
        <p14:creationId xmlns:p14="http://schemas.microsoft.com/office/powerpoint/2010/main" val="31565935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Implications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26</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24960"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20062851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The DRAM Scaling Problem</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27</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4732089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Solve The Problem?</a:t>
            </a:r>
            <a:endParaRPr lang="en-US" dirty="0"/>
          </a:p>
        </p:txBody>
      </p:sp>
      <p:sp>
        <p:nvSpPr>
          <p:cNvPr id="3" name="Content Placeholder 2"/>
          <p:cNvSpPr>
            <a:spLocks noGrp="1"/>
          </p:cNvSpPr>
          <p:nvPr>
            <p:ph idx="1"/>
          </p:nvPr>
        </p:nvSpPr>
        <p:spPr>
          <a:xfrm>
            <a:off x="179512" y="980728"/>
            <a:ext cx="8856984" cy="5193723"/>
          </a:xfrm>
        </p:spPr>
        <p:txBody>
          <a:bodyPr/>
          <a:lstStyle/>
          <a:p>
            <a:r>
              <a:rPr lang="en-US" dirty="0" smtClean="0">
                <a:solidFill>
                  <a:srgbClr val="0000FF"/>
                </a:solidFill>
              </a:rPr>
              <a:t>Fix it</a:t>
            </a:r>
            <a:r>
              <a:rPr lang="en-US" dirty="0" smtClean="0"/>
              <a:t>: Make DRAM and controllers more intelligent</a:t>
            </a:r>
          </a:p>
          <a:p>
            <a:pPr lvl="1"/>
            <a:r>
              <a:rPr lang="en-US" dirty="0" smtClean="0">
                <a:solidFill>
                  <a:srgbClr val="FF0000"/>
                </a:solidFill>
              </a:rPr>
              <a:t>New interfaces, functions, architectures</a:t>
            </a:r>
            <a:r>
              <a:rPr lang="en-US" dirty="0" smtClean="0"/>
              <a:t>: system-DRAM </a:t>
            </a:r>
            <a:r>
              <a:rPr lang="en-US" dirty="0" err="1" smtClean="0"/>
              <a:t>codesign</a:t>
            </a:r>
            <a:endParaRPr lang="en-US" dirty="0" smtClean="0"/>
          </a:p>
          <a:p>
            <a:pPr lvl="1"/>
            <a:endParaRPr lang="en-US" dirty="0"/>
          </a:p>
          <a:p>
            <a:r>
              <a:rPr lang="en-US" dirty="0" smtClean="0">
                <a:solidFill>
                  <a:srgbClr val="0000FF"/>
                </a:solidFill>
              </a:rPr>
              <a:t>Eliminate or minimize it</a:t>
            </a:r>
            <a:r>
              <a:rPr lang="en-US" dirty="0" smtClean="0"/>
              <a:t>: Replace or (more likely) augment DRAM with a different technology</a:t>
            </a:r>
          </a:p>
          <a:p>
            <a:pPr lvl="1"/>
            <a:r>
              <a:rPr lang="en-US" dirty="0" smtClean="0">
                <a:solidFill>
                  <a:srgbClr val="FF0000"/>
                </a:solidFill>
              </a:rPr>
              <a:t>New technologies and system-wide rethinking</a:t>
            </a:r>
            <a:r>
              <a:rPr lang="en-US" dirty="0" smtClean="0"/>
              <a:t> of memory &amp; storage</a:t>
            </a:r>
          </a:p>
          <a:p>
            <a:endParaRPr lang="en-US" dirty="0"/>
          </a:p>
          <a:p>
            <a:r>
              <a:rPr lang="en-US" dirty="0" smtClean="0">
                <a:solidFill>
                  <a:srgbClr val="0000FF"/>
                </a:solidFill>
              </a:rPr>
              <a:t>Embrace it</a:t>
            </a:r>
            <a:r>
              <a:rPr lang="en-US" dirty="0" smtClean="0"/>
              <a:t>: Design heterogeneous memories (none of which are perfect) and map data intelligently across them</a:t>
            </a:r>
          </a:p>
          <a:p>
            <a:pPr lvl="1"/>
            <a:r>
              <a:rPr lang="en-US" dirty="0" smtClean="0">
                <a:solidFill>
                  <a:srgbClr val="FF0000"/>
                </a:solidFill>
              </a:rPr>
              <a:t>New models for data management and maybe usage</a:t>
            </a:r>
          </a:p>
          <a:p>
            <a:pPr lvl="1"/>
            <a:endParaRPr lang="en-US" dirty="0"/>
          </a:p>
          <a:p>
            <a:r>
              <a:rPr lang="en-US" dirty="0" smtClean="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28</a:t>
            </a:fld>
            <a:endParaRPr lang="en-US"/>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fontAlgn="base">
              <a:spcBef>
                <a:spcPct val="0"/>
              </a:spcBef>
              <a:spcAft>
                <a:spcPct val="0"/>
              </a:spcAft>
            </a:pPr>
            <a:r>
              <a:rPr lang="en-US" sz="4000" b="1" dirty="0" smtClean="0">
                <a:solidFill>
                  <a:srgbClr val="0000FF"/>
                </a:solidFill>
                <a:latin typeface="Calibri"/>
              </a:rPr>
              <a:t>Solutions (to memory scaling) require </a:t>
            </a:r>
          </a:p>
          <a:p>
            <a:pPr algn="ctr" defTabSz="457200" fontAlgn="base">
              <a:spcBef>
                <a:spcPct val="0"/>
              </a:spcBef>
              <a:spcAft>
                <a:spcPct val="0"/>
              </a:spcAft>
            </a:pPr>
            <a:r>
              <a:rPr lang="en-US" sz="4000" b="1" dirty="0" smtClean="0">
                <a:solidFill>
                  <a:srgbClr val="0000FF"/>
                </a:solidFill>
                <a:latin typeface="Calibri"/>
              </a:rPr>
              <a:t>software/hardware/device cooperation</a:t>
            </a:r>
            <a:endParaRPr lang="en-US" sz="4000" b="1" dirty="0">
              <a:solidFill>
                <a:srgbClr val="0000FF"/>
              </a:solidFill>
              <a:latin typeface="Calibri"/>
            </a:endParaRPr>
          </a:p>
        </p:txBody>
      </p:sp>
      <p:grpSp>
        <p:nvGrpSpPr>
          <p:cNvPr id="6" name="Group 16"/>
          <p:cNvGrpSpPr>
            <a:grpSpLocks/>
          </p:cNvGrpSpPr>
          <p:nvPr/>
        </p:nvGrpSpPr>
        <p:grpSpPr bwMode="auto">
          <a:xfrm>
            <a:off x="2843808" y="1186284"/>
            <a:ext cx="3054350" cy="3898900"/>
            <a:chOff x="1863" y="1035"/>
            <a:chExt cx="1924" cy="2456"/>
          </a:xfrm>
        </p:grpSpPr>
        <p:sp>
          <p:nvSpPr>
            <p:cNvPr id="7" name="Text Box 17"/>
            <p:cNvSpPr txBox="1">
              <a:spLocks noChangeArrowheads="1"/>
            </p:cNvSpPr>
            <p:nvPr/>
          </p:nvSpPr>
          <p:spPr bwMode="auto">
            <a:xfrm>
              <a:off x="2307" y="2774"/>
              <a:ext cx="1226" cy="237"/>
            </a:xfrm>
            <a:prstGeom prst="rect">
              <a:avLst/>
            </a:prstGeom>
            <a:solidFill>
              <a:srgbClr val="00FF00"/>
            </a:solidFill>
            <a:ln w="9525">
              <a:solidFill>
                <a:schemeClr val="tx1"/>
              </a:solidFill>
              <a:miter lim="800000"/>
              <a:headEnd/>
              <a:tailEnd/>
            </a:ln>
            <a:effectLst/>
          </p:spPr>
          <p:txBody>
            <a:bodyPr wrap="none">
              <a:spAutoFit/>
            </a:bodyPr>
            <a:lstStyle/>
            <a:p>
              <a:pPr>
                <a:defRPr/>
              </a:pPr>
              <a:r>
                <a:rPr lang="en-US">
                  <a:solidFill>
                    <a:srgbClr val="000000"/>
                  </a:solidFill>
                  <a:latin typeface="Arial" pitchFamily="-105" charset="0"/>
                </a:rPr>
                <a:t>Microarchitecture</a:t>
              </a:r>
            </a:p>
          </p:txBody>
        </p:sp>
        <p:sp>
          <p:nvSpPr>
            <p:cNvPr id="8" name="Text Box 18"/>
            <p:cNvSpPr txBox="1">
              <a:spLocks noChangeAspect="1" noChangeArrowheads="1"/>
            </p:cNvSpPr>
            <p:nvPr/>
          </p:nvSpPr>
          <p:spPr bwMode="auto">
            <a:xfrm>
              <a:off x="2307" y="2534"/>
              <a:ext cx="1226" cy="237"/>
            </a:xfrm>
            <a:prstGeom prst="rect">
              <a:avLst/>
            </a:prstGeom>
            <a:solidFill>
              <a:srgbClr val="FF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ISA</a:t>
              </a:r>
            </a:p>
          </p:txBody>
        </p:sp>
        <p:sp>
          <p:nvSpPr>
            <p:cNvPr id="9" name="Text Box 19"/>
            <p:cNvSpPr txBox="1">
              <a:spLocks noChangeAspect="1" noChangeArrowheads="1"/>
            </p:cNvSpPr>
            <p:nvPr/>
          </p:nvSpPr>
          <p:spPr bwMode="auto">
            <a:xfrm>
              <a:off x="1863" y="151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Programs</a:t>
              </a:r>
            </a:p>
          </p:txBody>
        </p:sp>
        <p:sp>
          <p:nvSpPr>
            <p:cNvPr id="10" name="Text Box 20"/>
            <p:cNvSpPr txBox="1">
              <a:spLocks noChangeAspect="1" noChangeArrowheads="1"/>
            </p:cNvSpPr>
            <p:nvPr/>
          </p:nvSpPr>
          <p:spPr bwMode="auto">
            <a:xfrm>
              <a:off x="1863" y="127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Algorithms</a:t>
              </a:r>
            </a:p>
          </p:txBody>
        </p:sp>
        <p:sp>
          <p:nvSpPr>
            <p:cNvPr id="11" name="Text Box 21"/>
            <p:cNvSpPr txBox="1">
              <a:spLocks noChangeAspect="1" noChangeArrowheads="1"/>
            </p:cNvSpPr>
            <p:nvPr/>
          </p:nvSpPr>
          <p:spPr bwMode="auto">
            <a:xfrm>
              <a:off x="1863" y="1035"/>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Problems</a:t>
              </a:r>
            </a:p>
          </p:txBody>
        </p:sp>
        <p:sp>
          <p:nvSpPr>
            <p:cNvPr id="12" name="Text Box 22"/>
            <p:cNvSpPr txBox="1">
              <a:spLocks noChangeAspect="1" noChangeArrowheads="1"/>
            </p:cNvSpPr>
            <p:nvPr/>
          </p:nvSpPr>
          <p:spPr bwMode="auto">
            <a:xfrm>
              <a:off x="2307" y="301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Logic</a:t>
              </a:r>
            </a:p>
          </p:txBody>
        </p:sp>
        <p:sp>
          <p:nvSpPr>
            <p:cNvPr id="13" name="Text Box 23"/>
            <p:cNvSpPr txBox="1">
              <a:spLocks noChangeAspect="1" noChangeArrowheads="1"/>
            </p:cNvSpPr>
            <p:nvPr/>
          </p:nvSpPr>
          <p:spPr bwMode="auto">
            <a:xfrm>
              <a:off x="2307" y="325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Devices</a:t>
              </a:r>
            </a:p>
          </p:txBody>
        </p:sp>
        <p:sp>
          <p:nvSpPr>
            <p:cNvPr id="14" name="Text Box 24"/>
            <p:cNvSpPr txBox="1">
              <a:spLocks noChangeAspect="1" noChangeArrowheads="1"/>
            </p:cNvSpPr>
            <p:nvPr/>
          </p:nvSpPr>
          <p:spPr bwMode="auto">
            <a:xfrm>
              <a:off x="2307" y="2102"/>
              <a:ext cx="1226" cy="432"/>
            </a:xfrm>
            <a:prstGeom prst="rect">
              <a:avLst/>
            </a:prstGeom>
            <a:solidFill>
              <a:srgbClr val="FF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Runtime System</a:t>
              </a:r>
            </a:p>
            <a:p>
              <a:pPr>
                <a:defRPr/>
              </a:pPr>
              <a:r>
                <a:rPr lang="en-US">
                  <a:solidFill>
                    <a:srgbClr val="000000"/>
                  </a:solidFill>
                  <a:latin typeface="Arial" pitchFamily="-105" charset="0"/>
                </a:rPr>
                <a:t>(VM, OS, MM)</a:t>
              </a:r>
            </a:p>
          </p:txBody>
        </p:sp>
        <p:sp>
          <p:nvSpPr>
            <p:cNvPr id="15" name="Text Box 25"/>
            <p:cNvSpPr txBox="1">
              <a:spLocks noChangeAspect="1" noChangeArrowheads="1"/>
            </p:cNvSpPr>
            <p:nvPr/>
          </p:nvSpPr>
          <p:spPr bwMode="auto">
            <a:xfrm>
              <a:off x="3351" y="1505"/>
              <a:ext cx="436" cy="237"/>
            </a:xfrm>
            <a:prstGeom prst="rect">
              <a:avLst/>
            </a:prstGeom>
            <a:solidFill>
              <a:srgbClr val="FF00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User</a:t>
              </a:r>
            </a:p>
          </p:txBody>
        </p:sp>
        <p:sp>
          <p:nvSpPr>
            <p:cNvPr id="16" name="Line 26"/>
            <p:cNvSpPr>
              <a:spLocks noChangeShapeType="1"/>
            </p:cNvSpPr>
            <p:nvPr/>
          </p:nvSpPr>
          <p:spPr bwMode="auto">
            <a:xfrm>
              <a:off x="2444" y="1749"/>
              <a:ext cx="218"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7" name="Line 27"/>
            <p:cNvSpPr>
              <a:spLocks noChangeShapeType="1"/>
            </p:cNvSpPr>
            <p:nvPr/>
          </p:nvSpPr>
          <p:spPr bwMode="auto">
            <a:xfrm flipH="1">
              <a:off x="3097" y="1619"/>
              <a:ext cx="254" cy="0"/>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8" name="Line 28"/>
            <p:cNvSpPr>
              <a:spLocks noChangeShapeType="1"/>
            </p:cNvSpPr>
            <p:nvPr/>
          </p:nvSpPr>
          <p:spPr bwMode="auto">
            <a:xfrm flipH="1">
              <a:off x="3242" y="1749"/>
              <a:ext cx="327"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grpSp>
    </p:spTree>
    <p:extLst>
      <p:ext uri="{BB962C8B-B14F-4D97-AF65-F5344CB8AC3E}">
        <p14:creationId xmlns:p14="http://schemas.microsoft.com/office/powerpoint/2010/main" val="18418743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8915400" cy="1066800"/>
          </a:xfrm>
        </p:spPr>
        <p:txBody>
          <a:bodyPr/>
          <a:lstStyle/>
          <a:p>
            <a:r>
              <a:rPr lang="en-US" dirty="0" smtClean="0">
                <a:latin typeface="Garamond" charset="0"/>
                <a:ea typeface="ＭＳ Ｐゴシック" charset="0"/>
                <a:cs typeface="ＭＳ Ｐゴシック" charset="0"/>
              </a:rPr>
              <a:t>Solution 1: Fix DRAM</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07504" y="1124744"/>
            <a:ext cx="9036496" cy="5339680"/>
          </a:xfrm>
        </p:spPr>
        <p:txBody>
          <a:bodyPr/>
          <a:lstStyle/>
          <a:p>
            <a:pPr eaLnBrk="1" hangingPunct="1"/>
            <a:r>
              <a:rPr lang="en-US" dirty="0" smtClean="0">
                <a:solidFill>
                  <a:srgbClr val="000000"/>
                </a:solidFill>
                <a:latin typeface="Tahoma" charset="0"/>
                <a:ea typeface="ＭＳ Ｐゴシック" charset="0"/>
                <a:cs typeface="ＭＳ Ｐゴシック" charset="0"/>
              </a:rPr>
              <a:t>Overcome DRAM shortcomings with</a:t>
            </a:r>
          </a:p>
          <a:p>
            <a:pPr lvl="1" eaLnBrk="1" hangingPunct="1"/>
            <a:r>
              <a:rPr lang="en-US" dirty="0" smtClean="0">
                <a:solidFill>
                  <a:srgbClr val="0000FF"/>
                </a:solidFill>
                <a:latin typeface="Tahoma" charset="0"/>
                <a:ea typeface="ＭＳ Ｐゴシック" charset="0"/>
                <a:cs typeface="ＭＳ Ｐゴシック" charset="0"/>
              </a:rPr>
              <a:t>System-DRAM co-design</a:t>
            </a:r>
          </a:p>
          <a:p>
            <a:pPr lvl="1" eaLnBrk="1" hangingPunct="1"/>
            <a:r>
              <a:rPr lang="en-US" dirty="0" smtClean="0">
                <a:solidFill>
                  <a:srgbClr val="000000"/>
                </a:solidFill>
                <a:latin typeface="Tahoma" charset="0"/>
                <a:ea typeface="ＭＳ Ｐゴシック" charset="0"/>
                <a:cs typeface="ＭＳ Ｐゴシック" charset="0"/>
              </a:rPr>
              <a:t>Novel DRAM architectures, interface, functions</a:t>
            </a:r>
          </a:p>
          <a:p>
            <a:pPr lvl="1" eaLnBrk="1" hangingPunct="1"/>
            <a:r>
              <a:rPr lang="en-US" dirty="0" smtClean="0">
                <a:solidFill>
                  <a:srgbClr val="000000"/>
                </a:solidFill>
                <a:latin typeface="Tahoma" charset="0"/>
                <a:ea typeface="ＭＳ Ｐゴシック" charset="0"/>
                <a:cs typeface="ＭＳ Ｐゴシック" charset="0"/>
              </a:rPr>
              <a:t>Better waste management (efficient utilization)</a:t>
            </a:r>
          </a:p>
          <a:p>
            <a:pPr lvl="1" eaLnBrk="1" hangingPunct="1"/>
            <a:endParaRPr lang="en-US" dirty="0" smtClean="0">
              <a:solidFill>
                <a:srgbClr val="000000"/>
              </a:solidFill>
              <a:latin typeface="Tahoma" charset="0"/>
              <a:ea typeface="ＭＳ Ｐゴシック" charset="0"/>
              <a:cs typeface="ＭＳ Ｐゴシック" charset="0"/>
            </a:endParaRPr>
          </a:p>
          <a:p>
            <a:pPr lvl="1" eaLnBrk="1" hangingPunct="1"/>
            <a:endParaRPr lang="en-US" sz="900" dirty="0">
              <a:solidFill>
                <a:srgbClr val="000000"/>
              </a:solidFill>
              <a:latin typeface="Tahoma" charset="0"/>
              <a:ea typeface="ＭＳ Ｐゴシック" charset="0"/>
              <a:cs typeface="ＭＳ Ｐゴシック" charset="0"/>
            </a:endParaRPr>
          </a:p>
          <a:p>
            <a:pPr eaLnBrk="1" hangingPunct="1"/>
            <a:r>
              <a:rPr lang="en-US" dirty="0" smtClean="0">
                <a:solidFill>
                  <a:srgbClr val="000000"/>
                </a:solidFill>
                <a:latin typeface="Tahoma" charset="0"/>
                <a:ea typeface="ＭＳ Ｐゴシック" charset="0"/>
                <a:cs typeface="ＭＳ Ｐゴシック" charset="0"/>
              </a:rPr>
              <a:t>Key issues to tackle</a:t>
            </a:r>
          </a:p>
          <a:p>
            <a:pPr lvl="1" eaLnBrk="1" hangingPunct="1"/>
            <a:r>
              <a:rPr lang="en-US" dirty="0">
                <a:solidFill>
                  <a:srgbClr val="FF0000"/>
                </a:solidFill>
                <a:latin typeface="Tahoma" charset="0"/>
                <a:ea typeface="ＭＳ Ｐゴシック" charset="0"/>
                <a:cs typeface="ＭＳ Ｐゴシック" charset="0"/>
              </a:rPr>
              <a:t>Enable reliability at low cost</a:t>
            </a:r>
          </a:p>
          <a:p>
            <a:pPr lvl="1" eaLnBrk="1" hangingPunct="1"/>
            <a:r>
              <a:rPr lang="en-US" dirty="0" smtClean="0">
                <a:solidFill>
                  <a:srgbClr val="FF0000"/>
                </a:solidFill>
                <a:latin typeface="Tahoma" charset="0"/>
                <a:ea typeface="ＭＳ Ｐゴシック" charset="0"/>
                <a:cs typeface="ＭＳ Ｐゴシック" charset="0"/>
              </a:rPr>
              <a:t>Reduce energy</a:t>
            </a:r>
          </a:p>
          <a:p>
            <a:pPr lvl="1" eaLnBrk="1" hangingPunct="1"/>
            <a:r>
              <a:rPr lang="en-US" dirty="0" smtClean="0">
                <a:solidFill>
                  <a:srgbClr val="FF0000"/>
                </a:solidFill>
                <a:latin typeface="Tahoma" charset="0"/>
                <a:ea typeface="ＭＳ Ｐゴシック" charset="0"/>
                <a:cs typeface="ＭＳ Ｐゴシック" charset="0"/>
              </a:rPr>
              <a:t>Improve latency and bandwidth</a:t>
            </a:r>
          </a:p>
          <a:p>
            <a:pPr lvl="1" eaLnBrk="1" hangingPunct="1"/>
            <a:r>
              <a:rPr lang="en-US" dirty="0" smtClean="0">
                <a:solidFill>
                  <a:srgbClr val="FF0000"/>
                </a:solidFill>
                <a:latin typeface="Tahoma" charset="0"/>
                <a:ea typeface="ＭＳ Ｐゴシック" charset="0"/>
                <a:cs typeface="ＭＳ Ｐゴシック" charset="0"/>
              </a:rPr>
              <a:t>Reduce waste (capacity, bandwidth, latency)</a:t>
            </a:r>
          </a:p>
          <a:p>
            <a:pPr lvl="1" eaLnBrk="1" hangingPunct="1"/>
            <a:r>
              <a:rPr lang="en-US" dirty="0" smtClean="0">
                <a:solidFill>
                  <a:srgbClr val="FF0000"/>
                </a:solidFill>
                <a:latin typeface="Tahoma" charset="0"/>
                <a:ea typeface="ＭＳ Ｐゴシック" charset="0"/>
                <a:cs typeface="ＭＳ Ｐゴシック" charset="0"/>
              </a:rPr>
              <a:t>Enable computation close to data</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29</a:t>
            </a:fld>
            <a:endParaRPr lang="en-US" sz="1600" dirty="0">
              <a:solidFill>
                <a:srgbClr val="000000"/>
              </a:solidFill>
              <a:latin typeface="Garamond" charset="0"/>
            </a:endParaRPr>
          </a:p>
        </p:txBody>
      </p:sp>
    </p:spTree>
    <p:extLst>
      <p:ext uri="{BB962C8B-B14F-4D97-AF65-F5344CB8AC3E}">
        <p14:creationId xmlns:p14="http://schemas.microsoft.com/office/powerpoint/2010/main" val="586527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7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smtClean="0"/>
              <a:t>Memory System: A </a:t>
            </a:r>
            <a:r>
              <a:rPr lang="en-US" sz="3800" b="1" i="1" dirty="0" smtClean="0"/>
              <a:t>Shared Resource </a:t>
            </a:r>
            <a:r>
              <a:rPr lang="en-US" sz="3800" dirty="0" smtClean="0"/>
              <a:t>View</a:t>
            </a:r>
          </a:p>
        </p:txBody>
      </p:sp>
      <p:sp>
        <p:nvSpPr>
          <p:cNvPr id="2048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3</a:t>
            </a:fld>
            <a:endParaRPr lang="en-US"/>
          </a:p>
        </p:txBody>
      </p:sp>
      <p:sp>
        <p:nvSpPr>
          <p:cNvPr id="20486" name="TextBox 5"/>
          <p:cNvSpPr txBox="1">
            <a:spLocks noChangeArrowheads="1"/>
          </p:cNvSpPr>
          <p:nvPr/>
        </p:nvSpPr>
        <p:spPr bwMode="auto">
          <a:xfrm>
            <a:off x="964377" y="1108075"/>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1066800"/>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425729"/>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470304"/>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89441"/>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smtClean="0">
                <a:solidFill>
                  <a:srgbClr val="000000"/>
                </a:solidFill>
              </a:rPr>
              <a:t>Storage</a:t>
            </a:r>
            <a:endParaRPr lang="en-US" sz="1800" dirty="0">
              <a:solidFill>
                <a:srgbClr val="000000"/>
              </a:solidFill>
            </a:endParaRPr>
          </a:p>
        </p:txBody>
      </p:sp>
    </p:spTree>
    <p:extLst>
      <p:ext uri="{BB962C8B-B14F-4D97-AF65-F5344CB8AC3E}">
        <p14:creationId xmlns:p14="http://schemas.microsoft.com/office/powerpoint/2010/main" val="28670492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8915400" cy="1066800"/>
          </a:xfrm>
        </p:spPr>
        <p:txBody>
          <a:bodyPr/>
          <a:lstStyle/>
          <a:p>
            <a:r>
              <a:rPr lang="en-US" dirty="0" smtClean="0">
                <a:latin typeface="Garamond" charset="0"/>
                <a:ea typeface="ＭＳ Ｐゴシック" charset="0"/>
                <a:cs typeface="ＭＳ Ｐゴシック" charset="0"/>
              </a:rPr>
              <a:t>Solution 1: Fix DRAM</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0" y="668038"/>
            <a:ext cx="9144000" cy="5339680"/>
          </a:xfrm>
        </p:spPr>
        <p:txBody>
          <a:bodyPr/>
          <a:lstStyle/>
          <a:p>
            <a:pPr lvl="1" eaLnBrk="1" hangingPunct="1">
              <a:buClr>
                <a:srgbClr val="3B812F"/>
              </a:buClr>
            </a:pPr>
            <a:endParaRPr lang="en-US" sz="1100" dirty="0">
              <a:solidFill>
                <a:srgbClr val="000000"/>
              </a:solidFill>
              <a:latin typeface="Tahoma" charset="0"/>
              <a:ea typeface="ＭＳ Ｐゴシック" charset="0"/>
              <a:cs typeface="ＭＳ Ｐゴシック" charset="0"/>
            </a:endParaRPr>
          </a:p>
          <a:p>
            <a:pPr eaLnBrk="1" hangingPunct="1"/>
            <a:r>
              <a:rPr lang="en-US" sz="1100" dirty="0" smtClean="0">
                <a:solidFill>
                  <a:srgbClr val="000000"/>
                </a:solidFill>
                <a:latin typeface="Tahoma" charset="0"/>
                <a:ea typeface="ＭＳ Ｐゴシック" charset="0"/>
                <a:cs typeface="ＭＳ Ｐゴシック" charset="0"/>
              </a:rPr>
              <a:t>Liu+, </a:t>
            </a:r>
            <a:r>
              <a:rPr lang="en-US" sz="1100" dirty="0">
                <a:solidFill>
                  <a:srgbClr val="000000"/>
                </a:solidFill>
                <a:latin typeface="Tahoma" charset="0"/>
                <a:ea typeface="ＭＳ Ｐゴシック" charset="0"/>
                <a:cs typeface="ＭＳ Ｐゴシック" charset="0"/>
              </a:rPr>
              <a:t>“</a:t>
            </a:r>
            <a:r>
              <a:rPr lang="en-US" sz="1100" dirty="0">
                <a:solidFill>
                  <a:srgbClr val="0000FF"/>
                </a:solidFill>
                <a:latin typeface="Tahoma" charset="0"/>
                <a:ea typeface="ＭＳ Ｐゴシック" charset="0"/>
                <a:cs typeface="ＭＳ Ｐゴシック" charset="0"/>
              </a:rPr>
              <a:t>RAIDR: Retention-Aware Intelligent DRAM Refresh</a:t>
            </a:r>
            <a:r>
              <a:rPr lang="en-US" sz="1100" dirty="0">
                <a:solidFill>
                  <a:srgbClr val="000000"/>
                </a:solidFill>
                <a:latin typeface="Tahoma" charset="0"/>
                <a:ea typeface="ＭＳ Ｐゴシック" charset="0"/>
                <a:cs typeface="ＭＳ Ｐゴシック" charset="0"/>
              </a:rPr>
              <a:t>,” ISCA 2012.</a:t>
            </a:r>
          </a:p>
          <a:p>
            <a:pPr eaLnBrk="1" hangingPunct="1"/>
            <a:r>
              <a:rPr lang="en-US" sz="1100" dirty="0" smtClean="0">
                <a:solidFill>
                  <a:srgbClr val="000000"/>
                </a:solidFill>
                <a:latin typeface="Tahoma" charset="0"/>
                <a:ea typeface="ＭＳ Ｐゴシック" charset="0"/>
                <a:cs typeface="ＭＳ Ｐゴシック" charset="0"/>
              </a:rPr>
              <a:t>Kim+, </a:t>
            </a:r>
            <a:r>
              <a:rPr lang="en-US" sz="1100" dirty="0">
                <a:solidFill>
                  <a:srgbClr val="000000"/>
                </a:solidFill>
                <a:latin typeface="Tahoma" charset="0"/>
                <a:ea typeface="ＭＳ Ｐゴシック" charset="0"/>
                <a:cs typeface="ＭＳ Ｐゴシック" charset="0"/>
              </a:rPr>
              <a:t>“</a:t>
            </a:r>
            <a:r>
              <a:rPr lang="en-US" sz="1100" dirty="0">
                <a:solidFill>
                  <a:srgbClr val="0000FF"/>
                </a:solidFill>
                <a:latin typeface="Tahoma" charset="0"/>
                <a:ea typeface="ＭＳ Ｐゴシック" charset="0"/>
                <a:cs typeface="ＭＳ Ｐゴシック" charset="0"/>
              </a:rPr>
              <a:t>A Case for Exploiting Subarray-Level Parallelism in DRAM</a:t>
            </a:r>
            <a:r>
              <a:rPr lang="en-US" sz="1100" dirty="0">
                <a:solidFill>
                  <a:srgbClr val="000000"/>
                </a:solidFill>
                <a:latin typeface="Tahoma" charset="0"/>
                <a:ea typeface="ＭＳ Ｐゴシック" charset="0"/>
                <a:cs typeface="ＭＳ Ｐゴシック" charset="0"/>
              </a:rPr>
              <a:t>,” ISCA 2012</a:t>
            </a:r>
            <a:r>
              <a:rPr lang="en-US" sz="1100" dirty="0" smtClean="0">
                <a:solidFill>
                  <a:srgbClr val="000000"/>
                </a:solidFill>
                <a:latin typeface="Tahoma" charset="0"/>
                <a:ea typeface="ＭＳ Ｐゴシック" charset="0"/>
                <a:cs typeface="ＭＳ Ｐゴシック" charset="0"/>
              </a:rPr>
              <a:t>.</a:t>
            </a:r>
          </a:p>
          <a:p>
            <a:pPr eaLnBrk="1" hangingPunct="1"/>
            <a:r>
              <a:rPr lang="en-US" sz="1100" dirty="0" smtClean="0">
                <a:solidFill>
                  <a:srgbClr val="000000"/>
                </a:solidFill>
                <a:latin typeface="Tahoma" charset="0"/>
                <a:ea typeface="ＭＳ Ｐゴシック" charset="0"/>
                <a:cs typeface="ＭＳ Ｐゴシック" charset="0"/>
              </a:rPr>
              <a:t>Lee</a:t>
            </a:r>
            <a:r>
              <a:rPr lang="en-US" sz="1100" dirty="0">
                <a:solidFill>
                  <a:srgbClr val="000000"/>
                </a:solidFill>
                <a:latin typeface="Tahoma" charset="0"/>
                <a:ea typeface="ＭＳ Ｐゴシック" charset="0"/>
                <a:cs typeface="ＭＳ Ｐゴシック" charset="0"/>
              </a:rPr>
              <a:t>+</a:t>
            </a:r>
            <a:r>
              <a:rPr lang="en-US" sz="1100" dirty="0" smtClean="0">
                <a:solidFill>
                  <a:srgbClr val="000000"/>
                </a:solidFill>
                <a:latin typeface="Tahoma" charset="0"/>
                <a:ea typeface="ＭＳ Ｐゴシック" charset="0"/>
                <a:cs typeface="ＭＳ Ｐゴシック" charset="0"/>
              </a:rPr>
              <a:t>, </a:t>
            </a:r>
            <a:r>
              <a:rPr lang="en-US" sz="1100" dirty="0">
                <a:solidFill>
                  <a:srgbClr val="000000"/>
                </a:solidFill>
                <a:latin typeface="Tahoma" charset="0"/>
                <a:ea typeface="ＭＳ Ｐゴシック" charset="0"/>
                <a:cs typeface="ＭＳ Ｐゴシック" charset="0"/>
              </a:rPr>
              <a:t>“</a:t>
            </a:r>
            <a:r>
              <a:rPr lang="en-US" sz="1100" dirty="0">
                <a:solidFill>
                  <a:srgbClr val="0000FF"/>
                </a:solidFill>
                <a:latin typeface="Tahoma" charset="0"/>
                <a:ea typeface="ＭＳ Ｐゴシック" charset="0"/>
                <a:cs typeface="ＭＳ Ｐゴシック" charset="0"/>
              </a:rPr>
              <a:t>Tiered-Latency DRAM: A Low Latency and Low Cost DRAM </a:t>
            </a:r>
            <a:r>
              <a:rPr lang="en-US" sz="1100" dirty="0" smtClean="0">
                <a:solidFill>
                  <a:srgbClr val="0000FF"/>
                </a:solidFill>
                <a:latin typeface="Tahoma" charset="0"/>
                <a:ea typeface="ＭＳ Ｐゴシック" charset="0"/>
                <a:cs typeface="ＭＳ Ｐゴシック" charset="0"/>
              </a:rPr>
              <a:t>Architecture</a:t>
            </a:r>
            <a:r>
              <a:rPr lang="en-US" sz="1100" dirty="0" smtClean="0">
                <a:solidFill>
                  <a:srgbClr val="000000"/>
                </a:solidFill>
                <a:latin typeface="Tahoma" charset="0"/>
                <a:ea typeface="ＭＳ Ｐゴシック" charset="0"/>
                <a:cs typeface="ＭＳ Ｐゴシック" charset="0"/>
              </a:rPr>
              <a:t>,” HPCA 2013.</a:t>
            </a:r>
          </a:p>
          <a:p>
            <a:pPr eaLnBrk="1" hangingPunct="1"/>
            <a:r>
              <a:rPr lang="en-US" sz="1100" dirty="0" smtClean="0">
                <a:solidFill>
                  <a:srgbClr val="000000"/>
                </a:solidFill>
                <a:latin typeface="Tahoma" charset="0"/>
                <a:ea typeface="ＭＳ Ｐゴシック" charset="0"/>
                <a:cs typeface="ＭＳ Ｐゴシック" charset="0"/>
              </a:rPr>
              <a:t>Liu+, “</a:t>
            </a:r>
            <a:r>
              <a:rPr lang="en-US" sz="1100" dirty="0">
                <a:solidFill>
                  <a:srgbClr val="0000FF"/>
                </a:solidFill>
                <a:latin typeface="Tahoma" charset="0"/>
                <a:ea typeface="ＭＳ Ｐゴシック" charset="0"/>
                <a:cs typeface="ＭＳ Ｐゴシック" charset="0"/>
              </a:rPr>
              <a:t>An Experimental Study of Data Retention Behavior in Modern DRAM </a:t>
            </a:r>
            <a:r>
              <a:rPr lang="en-US" sz="1100" dirty="0" smtClean="0">
                <a:solidFill>
                  <a:srgbClr val="0000FF"/>
                </a:solidFill>
                <a:latin typeface="Tahoma" charset="0"/>
                <a:ea typeface="ＭＳ Ｐゴシック" charset="0"/>
                <a:cs typeface="ＭＳ Ｐゴシック" charset="0"/>
              </a:rPr>
              <a:t>Devices</a:t>
            </a:r>
            <a:r>
              <a:rPr lang="en-US" sz="1100" dirty="0" smtClean="0">
                <a:solidFill>
                  <a:srgbClr val="000000"/>
                </a:solidFill>
                <a:latin typeface="Tahoma" charset="0"/>
                <a:ea typeface="ＭＳ Ｐゴシック" charset="0"/>
                <a:cs typeface="ＭＳ Ｐゴシック" charset="0"/>
              </a:rPr>
              <a:t>,” ISCA 2013.</a:t>
            </a:r>
            <a:endParaRPr lang="en-US" sz="1100" dirty="0">
              <a:solidFill>
                <a:srgbClr val="000000"/>
              </a:solidFill>
              <a:latin typeface="Tahoma" charset="0"/>
              <a:ea typeface="ＭＳ Ｐゴシック" charset="0"/>
              <a:cs typeface="ＭＳ Ｐゴシック" charset="0"/>
            </a:endParaRPr>
          </a:p>
          <a:p>
            <a:pPr eaLnBrk="1" hangingPunct="1"/>
            <a:r>
              <a:rPr lang="en-US" sz="1100" dirty="0" smtClean="0"/>
              <a:t>Seshadri+, “</a:t>
            </a:r>
            <a:r>
              <a:rPr lang="en-US" sz="1100" dirty="0" err="1">
                <a:solidFill>
                  <a:srgbClr val="0000FF"/>
                </a:solidFill>
              </a:rPr>
              <a:t>RowClone</a:t>
            </a:r>
            <a:r>
              <a:rPr lang="en-US" sz="1100" dirty="0">
                <a:solidFill>
                  <a:srgbClr val="0000FF"/>
                </a:solidFill>
              </a:rPr>
              <a:t>: Fast and Efficient In-DRAM Copy and Initialization of Bulk Data</a:t>
            </a:r>
            <a:r>
              <a:rPr lang="en-US" sz="1100" dirty="0"/>
              <a:t>,</a:t>
            </a:r>
            <a:r>
              <a:rPr lang="en-US" sz="1100" dirty="0" smtClean="0"/>
              <a:t>” MICRO 2013.</a:t>
            </a:r>
          </a:p>
          <a:p>
            <a:pPr eaLnBrk="1" hangingPunct="1"/>
            <a:r>
              <a:rPr lang="en-US" sz="1100" dirty="0" err="1" smtClean="0">
                <a:latin typeface="Tahoma" charset="0"/>
                <a:ea typeface="ＭＳ Ｐゴシック" charset="0"/>
                <a:cs typeface="ＭＳ Ｐゴシック" charset="0"/>
              </a:rPr>
              <a:t>Pekhimenko</a:t>
            </a:r>
            <a:r>
              <a:rPr lang="en-US" sz="1100" dirty="0" smtClean="0">
                <a:latin typeface="Tahoma" charset="0"/>
                <a:ea typeface="ＭＳ Ｐゴシック" charset="0"/>
                <a:cs typeface="ＭＳ Ｐゴシック" charset="0"/>
              </a:rPr>
              <a:t>+, “</a:t>
            </a:r>
            <a:r>
              <a:rPr lang="en-US" sz="1100" dirty="0" smtClean="0">
                <a:solidFill>
                  <a:srgbClr val="0000FF"/>
                </a:solidFill>
                <a:latin typeface="Tahoma" charset="0"/>
                <a:ea typeface="ＭＳ Ｐゴシック" charset="0"/>
                <a:cs typeface="ＭＳ Ｐゴシック" charset="0"/>
              </a:rPr>
              <a:t>Linearly Compressed Pages: A Main Memory Compression Framework</a:t>
            </a:r>
            <a:r>
              <a:rPr lang="en-US" sz="1100" dirty="0" smtClean="0">
                <a:latin typeface="Tahoma" charset="0"/>
                <a:ea typeface="ＭＳ Ｐゴシック" charset="0"/>
                <a:cs typeface="ＭＳ Ｐゴシック" charset="0"/>
              </a:rPr>
              <a:t>,” MICRO 2013.</a:t>
            </a:r>
          </a:p>
          <a:p>
            <a:pPr eaLnBrk="1" hangingPunct="1"/>
            <a:r>
              <a:rPr lang="en-US" sz="1100" dirty="0">
                <a:latin typeface="Tahoma" charset="0"/>
                <a:ea typeface="ＭＳ Ｐゴシック" charset="0"/>
                <a:cs typeface="ＭＳ Ｐゴシック" charset="0"/>
              </a:rPr>
              <a:t>Chang+, “</a:t>
            </a:r>
            <a:r>
              <a:rPr lang="en-US" sz="1100" dirty="0">
                <a:solidFill>
                  <a:srgbClr val="0000FF"/>
                </a:solidFill>
                <a:latin typeface="Tahoma" charset="0"/>
                <a:ea typeface="ＭＳ Ｐゴシック" charset="0"/>
                <a:cs typeface="ＭＳ Ｐゴシック" charset="0"/>
              </a:rPr>
              <a:t>Improving DRAM Performance by Parallelizing Refreshes with </a:t>
            </a:r>
            <a:r>
              <a:rPr lang="en-US" sz="1100" dirty="0" smtClean="0">
                <a:solidFill>
                  <a:srgbClr val="0000FF"/>
                </a:solidFill>
                <a:latin typeface="Tahoma" charset="0"/>
                <a:ea typeface="ＭＳ Ｐゴシック" charset="0"/>
                <a:cs typeface="ＭＳ Ｐゴシック" charset="0"/>
              </a:rPr>
              <a:t>Accesses</a:t>
            </a:r>
            <a:r>
              <a:rPr lang="en-US" sz="1100" dirty="0" smtClean="0">
                <a:latin typeface="Tahoma" charset="0"/>
                <a:ea typeface="ＭＳ Ｐゴシック" charset="0"/>
                <a:cs typeface="ＭＳ Ｐゴシック" charset="0"/>
              </a:rPr>
              <a:t>,</a:t>
            </a:r>
            <a:r>
              <a:rPr lang="en-US" sz="1100" dirty="0">
                <a:latin typeface="Tahoma" charset="0"/>
                <a:ea typeface="ＭＳ Ｐゴシック" charset="0"/>
                <a:cs typeface="ＭＳ Ｐゴシック" charset="0"/>
              </a:rPr>
              <a:t>” HPCA 2014</a:t>
            </a:r>
            <a:r>
              <a:rPr lang="en-US" sz="1100" dirty="0" smtClean="0">
                <a:latin typeface="Tahoma" charset="0"/>
                <a:ea typeface="ＭＳ Ｐゴシック" charset="0"/>
                <a:cs typeface="ＭＳ Ｐゴシック" charset="0"/>
              </a:rPr>
              <a:t>.</a:t>
            </a:r>
          </a:p>
          <a:p>
            <a:pPr eaLnBrk="1" hangingPunct="1"/>
            <a:r>
              <a:rPr lang="en-US" sz="1100" dirty="0">
                <a:latin typeface="Tahoma" charset="0"/>
                <a:ea typeface="ＭＳ Ｐゴシック" charset="0"/>
                <a:cs typeface="ＭＳ Ｐゴシック" charset="0"/>
              </a:rPr>
              <a:t>Khan+, “</a:t>
            </a:r>
            <a:r>
              <a:rPr lang="en-US" sz="1100" dirty="0">
                <a:solidFill>
                  <a:srgbClr val="0000FF"/>
                </a:solidFill>
                <a:latin typeface="Tahoma" charset="0"/>
                <a:ea typeface="ＭＳ Ｐゴシック" charset="0"/>
                <a:cs typeface="ＭＳ Ｐゴシック" charset="0"/>
              </a:rPr>
              <a:t>The Efficacy of Error Mitigation Techniques for DRAM Retention Failures: A Comparative Experimental Study</a:t>
            </a:r>
            <a:r>
              <a:rPr lang="en-US" sz="1100" dirty="0">
                <a:latin typeface="Tahoma" charset="0"/>
                <a:ea typeface="ＭＳ Ｐゴシック" charset="0"/>
                <a:cs typeface="ＭＳ Ｐゴシック" charset="0"/>
              </a:rPr>
              <a:t>,” SIGMETRICS 2014</a:t>
            </a:r>
            <a:r>
              <a:rPr lang="en-US" sz="1100" dirty="0" smtClean="0">
                <a:latin typeface="Tahoma" charset="0"/>
                <a:ea typeface="ＭＳ Ｐゴシック" charset="0"/>
                <a:cs typeface="ＭＳ Ｐゴシック" charset="0"/>
              </a:rPr>
              <a:t>.</a:t>
            </a:r>
          </a:p>
          <a:p>
            <a:pPr eaLnBrk="1" hangingPunct="1"/>
            <a:r>
              <a:rPr lang="en-US" sz="1100" dirty="0" err="1" smtClean="0">
                <a:latin typeface="Tahoma" charset="0"/>
                <a:ea typeface="ＭＳ Ｐゴシック" charset="0"/>
                <a:cs typeface="ＭＳ Ｐゴシック" charset="0"/>
              </a:rPr>
              <a:t>Luo</a:t>
            </a:r>
            <a:r>
              <a:rPr lang="en-US" sz="1100" dirty="0">
                <a:latin typeface="Tahoma" charset="0"/>
                <a:ea typeface="ＭＳ Ｐゴシック" charset="0"/>
                <a:cs typeface="ＭＳ Ｐゴシック" charset="0"/>
              </a:rPr>
              <a:t>+, “</a:t>
            </a:r>
            <a:r>
              <a:rPr lang="en-US" sz="1100" dirty="0">
                <a:solidFill>
                  <a:srgbClr val="0000FF"/>
                </a:solidFill>
                <a:latin typeface="Tahoma" charset="0"/>
                <a:ea typeface="ＭＳ Ｐゴシック" charset="0"/>
                <a:cs typeface="ＭＳ Ｐゴシック" charset="0"/>
              </a:rPr>
              <a:t>Characterizing Application Memory Error Vulnerability to Optimize Data Center Cost</a:t>
            </a:r>
            <a:r>
              <a:rPr lang="en-US" sz="1100" dirty="0">
                <a:latin typeface="Tahoma" charset="0"/>
                <a:ea typeface="ＭＳ Ｐゴシック" charset="0"/>
                <a:cs typeface="ＭＳ Ｐゴシック" charset="0"/>
              </a:rPr>
              <a:t>,” DSN 2014.</a:t>
            </a:r>
            <a:endParaRPr lang="en-US" sz="1100" dirty="0" smtClean="0">
              <a:latin typeface="Tahoma" charset="0"/>
              <a:ea typeface="ＭＳ Ｐゴシック" charset="0"/>
              <a:cs typeface="ＭＳ Ｐゴシック" charset="0"/>
            </a:endParaRPr>
          </a:p>
          <a:p>
            <a:pPr eaLnBrk="1" hangingPunct="1"/>
            <a:r>
              <a:rPr lang="en-US" sz="1100" dirty="0" smtClean="0">
                <a:latin typeface="Tahoma" charset="0"/>
                <a:ea typeface="ＭＳ Ｐゴシック" charset="0"/>
                <a:cs typeface="ＭＳ Ｐゴシック" charset="0"/>
              </a:rPr>
              <a:t>Kim+, “</a:t>
            </a:r>
            <a:r>
              <a:rPr lang="en-US" sz="1100" dirty="0">
                <a:solidFill>
                  <a:srgbClr val="0000FF"/>
                </a:solidFill>
              </a:rPr>
              <a:t>Flipping Bits in Memory Without Accessing Them: </a:t>
            </a:r>
            <a:r>
              <a:rPr lang="en-US" sz="1100" dirty="0" smtClean="0">
                <a:solidFill>
                  <a:srgbClr val="0000FF"/>
                </a:solidFill>
              </a:rPr>
              <a:t>An Experimental </a:t>
            </a:r>
            <a:r>
              <a:rPr lang="en-US" sz="1100" dirty="0">
                <a:solidFill>
                  <a:srgbClr val="0000FF"/>
                </a:solidFill>
              </a:rPr>
              <a:t>Study of DRAM Disturbance Errors</a:t>
            </a:r>
            <a:r>
              <a:rPr lang="en-US" sz="1100" dirty="0" smtClean="0">
                <a:latin typeface="Tahoma" charset="0"/>
                <a:ea typeface="ＭＳ Ｐゴシック" charset="0"/>
                <a:cs typeface="ＭＳ Ｐゴシック" charset="0"/>
              </a:rPr>
              <a:t>,” ISCA 2014.</a:t>
            </a:r>
          </a:p>
          <a:p>
            <a:pPr eaLnBrk="1" hangingPunct="1"/>
            <a:r>
              <a:rPr lang="en-US" sz="1100" dirty="0">
                <a:latin typeface="Tahoma" charset="0"/>
                <a:ea typeface="ＭＳ Ｐゴシック" charset="0"/>
                <a:cs typeface="ＭＳ Ｐゴシック" charset="0"/>
              </a:rPr>
              <a:t>Lee+, “</a:t>
            </a:r>
            <a:r>
              <a:rPr lang="en-US" sz="1100" dirty="0">
                <a:solidFill>
                  <a:srgbClr val="0000FF"/>
                </a:solidFill>
                <a:latin typeface="Tahoma" charset="0"/>
                <a:ea typeface="ＭＳ Ｐゴシック" charset="0"/>
                <a:cs typeface="ＭＳ Ｐゴシック" charset="0"/>
              </a:rPr>
              <a:t>Adaptive-Latency DRAM: Optimizing DRAM Timing for the Common-Case</a:t>
            </a:r>
            <a:r>
              <a:rPr lang="en-US" sz="1100" dirty="0">
                <a:latin typeface="Tahoma" charset="0"/>
                <a:ea typeface="ＭＳ Ｐゴシック" charset="0"/>
                <a:cs typeface="ＭＳ Ｐゴシック" charset="0"/>
              </a:rPr>
              <a:t>,” HPCA 2015</a:t>
            </a:r>
            <a:r>
              <a:rPr lang="en-US" sz="1100" dirty="0" smtClean="0">
                <a:latin typeface="Tahoma" charset="0"/>
                <a:ea typeface="ＭＳ Ｐゴシック" charset="0"/>
                <a:cs typeface="ＭＳ Ｐゴシック" charset="0"/>
              </a:rPr>
              <a:t>.</a:t>
            </a:r>
          </a:p>
          <a:p>
            <a:pPr eaLnBrk="1" hangingPunct="1"/>
            <a:r>
              <a:rPr lang="en-US" sz="1100" dirty="0" err="1" smtClean="0">
                <a:latin typeface="Tahoma" charset="0"/>
                <a:ea typeface="ＭＳ Ｐゴシック" charset="0"/>
                <a:cs typeface="ＭＳ Ｐゴシック" charset="0"/>
              </a:rPr>
              <a:t>Qureshi</a:t>
            </a:r>
            <a:r>
              <a:rPr lang="en-US" sz="1100" dirty="0">
                <a:latin typeface="Tahoma" charset="0"/>
                <a:ea typeface="ＭＳ Ｐゴシック" charset="0"/>
                <a:cs typeface="ＭＳ Ｐゴシック" charset="0"/>
              </a:rPr>
              <a:t>+, “</a:t>
            </a:r>
            <a:r>
              <a:rPr lang="en-US" sz="1100" dirty="0">
                <a:solidFill>
                  <a:srgbClr val="0000FF"/>
                </a:solidFill>
                <a:latin typeface="Tahoma" charset="0"/>
                <a:ea typeface="ＭＳ Ｐゴシック" charset="0"/>
                <a:cs typeface="ＭＳ Ｐゴシック" charset="0"/>
              </a:rPr>
              <a:t>AVATAR: A Variable-Retention-Time (VRT) Aware Refresh for DRAM Systems</a:t>
            </a:r>
            <a:r>
              <a:rPr lang="en-US" sz="1100" dirty="0">
                <a:latin typeface="Tahoma" charset="0"/>
                <a:ea typeface="ＭＳ Ｐゴシック" charset="0"/>
                <a:cs typeface="ＭＳ Ｐゴシック" charset="0"/>
              </a:rPr>
              <a:t>,” DSN 2015.</a:t>
            </a:r>
            <a:endParaRPr lang="en-US" sz="1100" dirty="0" smtClean="0">
              <a:latin typeface="Tahoma" charset="0"/>
              <a:ea typeface="ＭＳ Ｐゴシック" charset="0"/>
              <a:cs typeface="ＭＳ Ｐゴシック" charset="0"/>
            </a:endParaRPr>
          </a:p>
          <a:p>
            <a:pPr eaLnBrk="1" hangingPunct="1"/>
            <a:r>
              <a:rPr lang="en-US" sz="1100" dirty="0">
                <a:latin typeface="Tahoma" charset="0"/>
                <a:ea typeface="ＭＳ Ｐゴシック" charset="0"/>
                <a:cs typeface="ＭＳ Ｐゴシック" charset="0"/>
              </a:rPr>
              <a:t>Meza+, “</a:t>
            </a:r>
            <a:r>
              <a:rPr lang="en-US" sz="1100" dirty="0">
                <a:solidFill>
                  <a:srgbClr val="0000FF"/>
                </a:solidFill>
                <a:latin typeface="Tahoma" charset="0"/>
                <a:ea typeface="ＭＳ Ｐゴシック" charset="0"/>
                <a:cs typeface="ＭＳ Ｐゴシック" charset="0"/>
              </a:rPr>
              <a:t>Revisiting Memory Errors in Large-Scale Production Data Centers: Analysis and Modeling of New Trends from the Field</a:t>
            </a:r>
            <a:r>
              <a:rPr lang="en-US" sz="1100" dirty="0">
                <a:latin typeface="Tahoma" charset="0"/>
                <a:ea typeface="ＭＳ Ｐゴシック" charset="0"/>
                <a:cs typeface="ＭＳ Ｐゴシック" charset="0"/>
              </a:rPr>
              <a:t>,” DSN 2015</a:t>
            </a:r>
            <a:r>
              <a:rPr lang="en-US" sz="1100" dirty="0" smtClean="0">
                <a:latin typeface="Tahoma" charset="0"/>
                <a:ea typeface="ＭＳ Ｐゴシック" charset="0"/>
                <a:cs typeface="ＭＳ Ｐゴシック" charset="0"/>
              </a:rPr>
              <a:t>.</a:t>
            </a:r>
          </a:p>
          <a:p>
            <a:pPr eaLnBrk="1" hangingPunct="1"/>
            <a:r>
              <a:rPr lang="en-US" sz="1100" dirty="0" smtClean="0">
                <a:latin typeface="Tahoma" charset="0"/>
                <a:ea typeface="ＭＳ Ｐゴシック" charset="0"/>
                <a:cs typeface="ＭＳ Ｐゴシック" charset="0"/>
              </a:rPr>
              <a:t>Kim+</a:t>
            </a:r>
            <a:r>
              <a:rPr lang="en-US" sz="1100" dirty="0">
                <a:latin typeface="Tahoma" charset="0"/>
                <a:ea typeface="ＭＳ Ｐゴシック" charset="0"/>
                <a:cs typeface="ＭＳ Ｐゴシック" charset="0"/>
              </a:rPr>
              <a:t>, “</a:t>
            </a:r>
            <a:r>
              <a:rPr lang="en-US" sz="1100" dirty="0" err="1">
                <a:solidFill>
                  <a:srgbClr val="0000FF"/>
                </a:solidFill>
                <a:latin typeface="Tahoma" charset="0"/>
                <a:ea typeface="ＭＳ Ｐゴシック" charset="0"/>
                <a:cs typeface="ＭＳ Ｐゴシック" charset="0"/>
              </a:rPr>
              <a:t>Ramulator</a:t>
            </a:r>
            <a:r>
              <a:rPr lang="en-US" sz="1100" dirty="0">
                <a:solidFill>
                  <a:srgbClr val="0000FF"/>
                </a:solidFill>
                <a:latin typeface="Tahoma" charset="0"/>
                <a:ea typeface="ＭＳ Ｐゴシック" charset="0"/>
                <a:cs typeface="ＭＳ Ｐゴシック" charset="0"/>
              </a:rPr>
              <a:t>: A Fast and Extensible DRAM Simulator</a:t>
            </a:r>
            <a:r>
              <a:rPr lang="en-US" sz="1100" dirty="0">
                <a:latin typeface="Tahoma" charset="0"/>
                <a:ea typeface="ＭＳ Ｐゴシック" charset="0"/>
                <a:cs typeface="ＭＳ Ｐゴシック" charset="0"/>
              </a:rPr>
              <a:t>,” IEEE CAL 2015</a:t>
            </a:r>
            <a:r>
              <a:rPr lang="en-US" sz="1100" dirty="0" smtClean="0">
                <a:latin typeface="Tahoma" charset="0"/>
                <a:ea typeface="ＭＳ Ｐゴシック" charset="0"/>
                <a:cs typeface="ＭＳ Ｐゴシック" charset="0"/>
              </a:rPr>
              <a:t>.</a:t>
            </a:r>
          </a:p>
          <a:p>
            <a:pPr eaLnBrk="1" hangingPunct="1"/>
            <a:r>
              <a:rPr lang="en-US" sz="1100" dirty="0" smtClean="0">
                <a:latin typeface="Tahoma" charset="0"/>
                <a:ea typeface="ＭＳ Ｐゴシック" charset="0"/>
                <a:cs typeface="ＭＳ Ｐゴシック" charset="0"/>
              </a:rPr>
              <a:t>Seshadri+, “</a:t>
            </a:r>
            <a:r>
              <a:rPr lang="en-US" sz="1100" dirty="0" smtClean="0">
                <a:solidFill>
                  <a:srgbClr val="0000FF"/>
                </a:solidFill>
                <a:latin typeface="Tahoma" charset="0"/>
                <a:ea typeface="ＭＳ Ｐゴシック" charset="0"/>
                <a:cs typeface="ＭＳ Ｐゴシック" charset="0"/>
              </a:rPr>
              <a:t>Fast Bulk Bitwise AND and OR in DRAM</a:t>
            </a:r>
            <a:r>
              <a:rPr lang="en-US" sz="1100" dirty="0" smtClean="0">
                <a:latin typeface="Tahoma" charset="0"/>
                <a:ea typeface="ＭＳ Ｐゴシック" charset="0"/>
                <a:cs typeface="ＭＳ Ｐゴシック" charset="0"/>
              </a:rPr>
              <a:t>,” IEEE CAL 2015.</a:t>
            </a:r>
          </a:p>
          <a:p>
            <a:pPr eaLnBrk="1" hangingPunct="1"/>
            <a:r>
              <a:rPr lang="en-US" sz="1100" dirty="0" err="1" smtClean="0">
                <a:latin typeface="Tahoma" charset="0"/>
                <a:ea typeface="ＭＳ Ｐゴシック" charset="0"/>
                <a:cs typeface="ＭＳ Ｐゴシック" charset="0"/>
              </a:rPr>
              <a:t>Ahn</a:t>
            </a:r>
            <a:r>
              <a:rPr lang="en-US" sz="1100" dirty="0" smtClean="0">
                <a:latin typeface="Tahoma" charset="0"/>
                <a:ea typeface="ＭＳ Ｐゴシック" charset="0"/>
                <a:cs typeface="ＭＳ Ｐゴシック" charset="0"/>
              </a:rPr>
              <a:t>+</a:t>
            </a:r>
            <a:r>
              <a:rPr lang="en-US" sz="1100" dirty="0">
                <a:latin typeface="Tahoma" charset="0"/>
                <a:ea typeface="ＭＳ Ｐゴシック" charset="0"/>
                <a:cs typeface="ＭＳ Ｐゴシック" charset="0"/>
              </a:rPr>
              <a:t>, “</a:t>
            </a:r>
            <a:r>
              <a:rPr lang="en-US" sz="1100" dirty="0">
                <a:solidFill>
                  <a:srgbClr val="0000FF"/>
                </a:solidFill>
                <a:latin typeface="Tahoma" charset="0"/>
                <a:ea typeface="ＭＳ Ｐゴシック" charset="0"/>
                <a:cs typeface="ＭＳ Ｐゴシック" charset="0"/>
              </a:rPr>
              <a:t>A Scalable Processing-in-Memory Accelerator for Parallel Graph Processing</a:t>
            </a:r>
            <a:r>
              <a:rPr lang="en-US" sz="1100" dirty="0">
                <a:latin typeface="Tahoma" charset="0"/>
                <a:ea typeface="ＭＳ Ｐゴシック" charset="0"/>
                <a:cs typeface="ＭＳ Ｐゴシック" charset="0"/>
              </a:rPr>
              <a:t>,</a:t>
            </a:r>
            <a:r>
              <a:rPr lang="en-US" sz="1100" dirty="0" smtClean="0">
                <a:latin typeface="Tahoma" charset="0"/>
                <a:ea typeface="ＭＳ Ｐゴシック" charset="0"/>
                <a:cs typeface="ＭＳ Ｐゴシック" charset="0"/>
              </a:rPr>
              <a:t>” ISCA 2015.</a:t>
            </a:r>
          </a:p>
          <a:p>
            <a:pPr eaLnBrk="1" hangingPunct="1"/>
            <a:r>
              <a:rPr lang="en-US" sz="1100" dirty="0" err="1" smtClean="0">
                <a:latin typeface="Tahoma" charset="0"/>
                <a:ea typeface="ＭＳ Ｐゴシック" charset="0"/>
                <a:cs typeface="ＭＳ Ｐゴシック" charset="0"/>
              </a:rPr>
              <a:t>Ahn</a:t>
            </a:r>
            <a:r>
              <a:rPr lang="en-US" sz="1100" dirty="0" smtClean="0">
                <a:latin typeface="Tahoma" charset="0"/>
                <a:ea typeface="ＭＳ Ｐゴシック" charset="0"/>
                <a:cs typeface="ＭＳ Ｐゴシック" charset="0"/>
              </a:rPr>
              <a:t>+, </a:t>
            </a:r>
            <a:r>
              <a:rPr lang="en-US" sz="1100" dirty="0">
                <a:latin typeface="Tahoma" charset="0"/>
                <a:ea typeface="ＭＳ Ｐゴシック" charset="0"/>
                <a:cs typeface="ＭＳ Ｐゴシック" charset="0"/>
              </a:rPr>
              <a:t>“</a:t>
            </a:r>
            <a:r>
              <a:rPr lang="en-US" sz="1100" dirty="0">
                <a:solidFill>
                  <a:srgbClr val="0000FF"/>
                </a:solidFill>
                <a:latin typeface="Tahoma" charset="0"/>
                <a:ea typeface="ＭＳ Ｐゴシック" charset="0"/>
                <a:cs typeface="ＭＳ Ｐゴシック" charset="0"/>
              </a:rPr>
              <a:t>PIM-Enabled Instructions: A Low-Overhead, Locality-Aware Processing-in-Memory Architecture</a:t>
            </a:r>
            <a:r>
              <a:rPr lang="en-US" sz="1100" dirty="0">
                <a:latin typeface="Tahoma" charset="0"/>
                <a:ea typeface="ＭＳ Ｐゴシック" charset="0"/>
                <a:cs typeface="ＭＳ Ｐゴシック" charset="0"/>
              </a:rPr>
              <a:t>,</a:t>
            </a:r>
            <a:r>
              <a:rPr lang="en-US" sz="1100" dirty="0" smtClean="0">
                <a:latin typeface="Tahoma" charset="0"/>
                <a:ea typeface="ＭＳ Ｐゴシック" charset="0"/>
                <a:cs typeface="ＭＳ Ｐゴシック" charset="0"/>
              </a:rPr>
              <a:t>” ISCA 2015.</a:t>
            </a:r>
          </a:p>
          <a:p>
            <a:pPr eaLnBrk="1" hangingPunct="1"/>
            <a:r>
              <a:rPr lang="en-US" sz="1100" dirty="0" smtClean="0">
                <a:latin typeface="Tahoma" charset="0"/>
                <a:ea typeface="ＭＳ Ｐゴシック" charset="0"/>
                <a:cs typeface="ＭＳ Ｐゴシック" charset="0"/>
              </a:rPr>
              <a:t>Lee+, “</a:t>
            </a:r>
            <a:r>
              <a:rPr lang="en-US" sz="1100" dirty="0" smtClean="0">
                <a:solidFill>
                  <a:srgbClr val="0000FF"/>
                </a:solidFill>
                <a:latin typeface="Tahoma" charset="0"/>
                <a:ea typeface="ＭＳ Ｐゴシック" charset="0"/>
                <a:cs typeface="ＭＳ Ｐゴシック" charset="0"/>
              </a:rPr>
              <a:t>Decoupled Direct Memory Access: Isolating CPU and IO Traffic by Leveraging a Dual-Data-Port DRAM</a:t>
            </a:r>
            <a:r>
              <a:rPr lang="en-US" sz="1100" dirty="0" smtClean="0">
                <a:latin typeface="Tahoma" charset="0"/>
                <a:ea typeface="ＭＳ Ｐゴシック" charset="0"/>
                <a:cs typeface="ＭＳ Ｐゴシック" charset="0"/>
              </a:rPr>
              <a:t>,” PACT 2015.</a:t>
            </a:r>
          </a:p>
          <a:p>
            <a:pPr eaLnBrk="1" hangingPunct="1"/>
            <a:r>
              <a:rPr lang="en-US" sz="1100" dirty="0" smtClean="0">
                <a:latin typeface="Tahoma" charset="0"/>
                <a:ea typeface="ＭＳ Ｐゴシック" charset="0"/>
                <a:cs typeface="ＭＳ Ｐゴシック" charset="0"/>
              </a:rPr>
              <a:t>Seshadri+, “</a:t>
            </a:r>
            <a:r>
              <a:rPr lang="en-US" sz="1100" dirty="0" smtClean="0">
                <a:solidFill>
                  <a:srgbClr val="0000FF"/>
                </a:solidFill>
                <a:latin typeface="Tahoma" charset="0"/>
                <a:ea typeface="ＭＳ Ｐゴシック" charset="0"/>
                <a:cs typeface="ＭＳ Ｐゴシック" charset="0"/>
              </a:rPr>
              <a:t>Gather-Scatter DRAM: </a:t>
            </a:r>
            <a:r>
              <a:rPr lang="en-US" sz="1100" dirty="0">
                <a:solidFill>
                  <a:srgbClr val="0000FF"/>
                </a:solidFill>
              </a:rPr>
              <a:t>In-DRAM Address Translation to Improve the Spatial Locality of Non-unit </a:t>
            </a:r>
            <a:r>
              <a:rPr lang="en-US" sz="1100" dirty="0" err="1">
                <a:solidFill>
                  <a:srgbClr val="0000FF"/>
                </a:solidFill>
              </a:rPr>
              <a:t>Strided</a:t>
            </a:r>
            <a:r>
              <a:rPr lang="en-US" sz="1100" dirty="0">
                <a:solidFill>
                  <a:srgbClr val="0000FF"/>
                </a:solidFill>
              </a:rPr>
              <a:t> </a:t>
            </a:r>
            <a:r>
              <a:rPr lang="en-US" sz="1100" dirty="0" smtClean="0">
                <a:solidFill>
                  <a:srgbClr val="0000FF"/>
                </a:solidFill>
              </a:rPr>
              <a:t>Accesses</a:t>
            </a:r>
            <a:r>
              <a:rPr lang="en-US" sz="1100" dirty="0" smtClean="0">
                <a:latin typeface="Tahoma" charset="0"/>
                <a:ea typeface="ＭＳ Ｐゴシック" charset="0"/>
                <a:cs typeface="ＭＳ Ｐゴシック" charset="0"/>
              </a:rPr>
              <a:t>,” MICRO 2015.</a:t>
            </a:r>
            <a:endParaRPr lang="en-US" sz="1100" dirty="0">
              <a:latin typeface="Tahoma" charset="0"/>
              <a:ea typeface="ＭＳ Ｐゴシック" charset="0"/>
              <a:cs typeface="ＭＳ Ｐゴシック" charset="0"/>
            </a:endParaRPr>
          </a:p>
          <a:p>
            <a:pPr eaLnBrk="1" hangingPunct="1"/>
            <a:r>
              <a:rPr lang="en-US" sz="1100" dirty="0" smtClean="0">
                <a:latin typeface="Tahoma" charset="0"/>
                <a:ea typeface="ＭＳ Ｐゴシック" charset="0"/>
                <a:cs typeface="ＭＳ Ｐゴシック" charset="0"/>
              </a:rPr>
              <a:t>Avoid DRAM:</a:t>
            </a:r>
          </a:p>
          <a:p>
            <a:pPr lvl="1" eaLnBrk="1" hangingPunct="1"/>
            <a:r>
              <a:rPr lang="en-US" sz="1100" dirty="0" smtClean="0">
                <a:latin typeface="Tahoma" charset="0"/>
                <a:ea typeface="ＭＳ Ｐゴシック" charset="0"/>
                <a:cs typeface="ＭＳ Ｐゴシック" charset="0"/>
              </a:rPr>
              <a:t>Seshadri+</a:t>
            </a:r>
            <a:r>
              <a:rPr lang="en-US" sz="1100" dirty="0">
                <a:latin typeface="Tahoma" charset="0"/>
                <a:ea typeface="ＭＳ Ｐゴシック" charset="0"/>
                <a:cs typeface="ＭＳ Ｐゴシック" charset="0"/>
              </a:rPr>
              <a:t>, “</a:t>
            </a:r>
            <a:r>
              <a:rPr lang="en-US" sz="1100" dirty="0">
                <a:solidFill>
                  <a:srgbClr val="0000FF"/>
                </a:solidFill>
                <a:latin typeface="Tahoma" charset="0"/>
                <a:ea typeface="ＭＳ Ｐゴシック" charset="0"/>
                <a:cs typeface="ＭＳ Ｐゴシック" charset="0"/>
              </a:rPr>
              <a:t>The Evicted-Address Filter: A Unified Mechanism to Address Both Cache Pollution and </a:t>
            </a:r>
            <a:r>
              <a:rPr lang="en-US" sz="1100" dirty="0" smtClean="0">
                <a:solidFill>
                  <a:srgbClr val="0000FF"/>
                </a:solidFill>
                <a:latin typeface="Tahoma" charset="0"/>
                <a:ea typeface="ＭＳ Ｐゴシック" charset="0"/>
                <a:cs typeface="ＭＳ Ｐゴシック" charset="0"/>
              </a:rPr>
              <a:t>Thrashing</a:t>
            </a:r>
            <a:r>
              <a:rPr lang="en-US" sz="1100" dirty="0" smtClean="0">
                <a:latin typeface="Tahoma" charset="0"/>
                <a:ea typeface="ＭＳ Ｐゴシック" charset="0"/>
                <a:cs typeface="ＭＳ Ｐゴシック" charset="0"/>
              </a:rPr>
              <a:t>,” PACT 2012.</a:t>
            </a:r>
          </a:p>
          <a:p>
            <a:pPr lvl="1" eaLnBrk="1" hangingPunct="1"/>
            <a:r>
              <a:rPr lang="en-US" sz="1100" dirty="0" err="1" smtClean="0">
                <a:latin typeface="Tahoma" charset="0"/>
                <a:ea typeface="ＭＳ Ｐゴシック" charset="0"/>
                <a:cs typeface="ＭＳ Ｐゴシック" charset="0"/>
              </a:rPr>
              <a:t>Pekhimenko</a:t>
            </a:r>
            <a:r>
              <a:rPr lang="en-US" sz="1100" dirty="0" smtClean="0">
                <a:latin typeface="Tahoma" charset="0"/>
                <a:ea typeface="ＭＳ Ｐゴシック" charset="0"/>
                <a:cs typeface="ＭＳ Ｐゴシック" charset="0"/>
              </a:rPr>
              <a:t>+</a:t>
            </a:r>
            <a:r>
              <a:rPr lang="en-US" sz="1100" dirty="0">
                <a:latin typeface="Tahoma" charset="0"/>
                <a:ea typeface="ＭＳ Ｐゴシック" charset="0"/>
                <a:cs typeface="ＭＳ Ｐゴシック" charset="0"/>
              </a:rPr>
              <a:t>, “</a:t>
            </a:r>
            <a:r>
              <a:rPr lang="en-US" sz="1100" dirty="0">
                <a:solidFill>
                  <a:srgbClr val="0000FF"/>
                </a:solidFill>
                <a:latin typeface="Tahoma" charset="0"/>
                <a:ea typeface="ＭＳ Ｐゴシック" charset="0"/>
                <a:cs typeface="ＭＳ Ｐゴシック" charset="0"/>
              </a:rPr>
              <a:t>Base-Delta-Immediate Compression: Practical Data Compression for On-Chip </a:t>
            </a:r>
            <a:r>
              <a:rPr lang="en-US" sz="1100" dirty="0" smtClean="0">
                <a:solidFill>
                  <a:srgbClr val="0000FF"/>
                </a:solidFill>
                <a:latin typeface="Tahoma" charset="0"/>
                <a:ea typeface="ＭＳ Ｐゴシック" charset="0"/>
                <a:cs typeface="ＭＳ Ｐゴシック" charset="0"/>
              </a:rPr>
              <a:t>Caches</a:t>
            </a:r>
            <a:r>
              <a:rPr lang="en-US" sz="1100" dirty="0" smtClean="0">
                <a:latin typeface="Tahoma" charset="0"/>
                <a:ea typeface="ＭＳ Ｐゴシック" charset="0"/>
                <a:cs typeface="ＭＳ Ｐゴシック" charset="0"/>
              </a:rPr>
              <a:t>,” PACT 2012.</a:t>
            </a:r>
          </a:p>
          <a:p>
            <a:pPr lvl="1" eaLnBrk="1" hangingPunct="1"/>
            <a:r>
              <a:rPr lang="en-US" sz="1100" dirty="0" smtClean="0">
                <a:latin typeface="Tahoma" charset="0"/>
                <a:ea typeface="ＭＳ Ｐゴシック" charset="0"/>
                <a:cs typeface="ＭＳ Ｐゴシック" charset="0"/>
              </a:rPr>
              <a:t>Seshadri+, “</a:t>
            </a:r>
            <a:r>
              <a:rPr lang="en-US" sz="1100" dirty="0" smtClean="0">
                <a:solidFill>
                  <a:srgbClr val="0000FF"/>
                </a:solidFill>
                <a:latin typeface="Tahoma" charset="0"/>
                <a:ea typeface="ＭＳ Ｐゴシック" charset="0"/>
                <a:cs typeface="ＭＳ Ｐゴシック" charset="0"/>
              </a:rPr>
              <a:t>The Dirty-Block Index</a:t>
            </a:r>
            <a:r>
              <a:rPr lang="en-US" sz="1100" dirty="0" smtClean="0">
                <a:latin typeface="Tahoma" charset="0"/>
                <a:ea typeface="ＭＳ Ｐゴシック" charset="0"/>
                <a:cs typeface="ＭＳ Ｐゴシック" charset="0"/>
              </a:rPr>
              <a:t>,” ISCA 2014.</a:t>
            </a:r>
          </a:p>
          <a:p>
            <a:pPr lvl="1" eaLnBrk="1" hangingPunct="1"/>
            <a:r>
              <a:rPr lang="en-US" sz="1100" dirty="0" err="1" smtClean="0">
                <a:latin typeface="Tahoma" charset="0"/>
                <a:ea typeface="ＭＳ Ｐゴシック" charset="0"/>
                <a:cs typeface="ＭＳ Ｐゴシック" charset="0"/>
              </a:rPr>
              <a:t>Pekhimenko</a:t>
            </a:r>
            <a:r>
              <a:rPr lang="en-US" sz="1100" dirty="0">
                <a:latin typeface="Tahoma" charset="0"/>
                <a:ea typeface="ＭＳ Ｐゴシック" charset="0"/>
                <a:cs typeface="ＭＳ Ｐゴシック" charset="0"/>
              </a:rPr>
              <a:t>+, “</a:t>
            </a:r>
            <a:r>
              <a:rPr lang="en-US" sz="1100" dirty="0">
                <a:solidFill>
                  <a:srgbClr val="0000FF"/>
                </a:solidFill>
                <a:latin typeface="Tahoma" charset="0"/>
                <a:ea typeface="ＭＳ Ｐゴシック" charset="0"/>
                <a:cs typeface="ＭＳ Ｐゴシック" charset="0"/>
              </a:rPr>
              <a:t>Exploiting Compressed Block Size as an Indicator of Future Reuse</a:t>
            </a:r>
            <a:r>
              <a:rPr lang="en-US" sz="1100" dirty="0">
                <a:latin typeface="Tahoma" charset="0"/>
                <a:ea typeface="ＭＳ Ｐゴシック" charset="0"/>
                <a:cs typeface="ＭＳ Ｐゴシック" charset="0"/>
              </a:rPr>
              <a:t>,” HPCA 2015</a:t>
            </a:r>
            <a:r>
              <a:rPr lang="en-US" sz="1100" dirty="0" smtClean="0">
                <a:latin typeface="Tahoma" charset="0"/>
                <a:ea typeface="ＭＳ Ｐゴシック" charset="0"/>
                <a:cs typeface="ＭＳ Ｐゴシック" charset="0"/>
              </a:rPr>
              <a:t>.</a:t>
            </a:r>
          </a:p>
          <a:p>
            <a:pPr lvl="1" eaLnBrk="1" hangingPunct="1"/>
            <a:r>
              <a:rPr lang="en-US" sz="1100" dirty="0" err="1" smtClean="0">
                <a:latin typeface="Tahoma" charset="0"/>
                <a:ea typeface="ＭＳ Ｐゴシック" charset="0"/>
                <a:cs typeface="ＭＳ Ｐゴシック" charset="0"/>
              </a:rPr>
              <a:t>Vijaykumar</a:t>
            </a:r>
            <a:r>
              <a:rPr lang="en-US" sz="1100" dirty="0">
                <a:latin typeface="Tahoma" charset="0"/>
                <a:ea typeface="ＭＳ Ｐゴシック" charset="0"/>
                <a:cs typeface="ＭＳ Ｐゴシック" charset="0"/>
              </a:rPr>
              <a:t>+, “</a:t>
            </a:r>
            <a:r>
              <a:rPr lang="en-US" sz="1100" dirty="0">
                <a:solidFill>
                  <a:srgbClr val="0000FF"/>
                </a:solidFill>
                <a:latin typeface="Tahoma" charset="0"/>
                <a:ea typeface="ＭＳ Ｐゴシック" charset="0"/>
                <a:cs typeface="ＭＳ Ｐゴシック" charset="0"/>
              </a:rPr>
              <a:t>A Case for Core-Assisted Bottleneck Acceleration in GPUs: Enabling Flexible Data Compression with Assist </a:t>
            </a:r>
            <a:r>
              <a:rPr lang="en-US" sz="1100" dirty="0" smtClean="0">
                <a:solidFill>
                  <a:srgbClr val="0000FF"/>
                </a:solidFill>
                <a:latin typeface="Tahoma" charset="0"/>
                <a:ea typeface="ＭＳ Ｐゴシック" charset="0"/>
                <a:cs typeface="ＭＳ Ｐゴシック" charset="0"/>
              </a:rPr>
              <a:t>Warps</a:t>
            </a:r>
            <a:r>
              <a:rPr lang="en-US" sz="1100" dirty="0" smtClean="0">
                <a:latin typeface="Tahoma" charset="0"/>
                <a:ea typeface="ＭＳ Ｐゴシック" charset="0"/>
                <a:cs typeface="ＭＳ Ｐゴシック" charset="0"/>
              </a:rPr>
              <a:t>,” ISCA 2015.</a:t>
            </a:r>
          </a:p>
          <a:p>
            <a:pPr eaLnBrk="1" hangingPunct="1"/>
            <a:endParaRPr lang="en-US" sz="1400"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30</a:t>
            </a:fld>
            <a:endParaRPr lang="en-US" sz="1600" dirty="0">
              <a:solidFill>
                <a:srgbClr val="000000"/>
              </a:solidFill>
              <a:latin typeface="Garamond" charset="0"/>
            </a:endParaRPr>
          </a:p>
        </p:txBody>
      </p:sp>
    </p:spTree>
    <p:extLst>
      <p:ext uri="{BB962C8B-B14F-4D97-AF65-F5344CB8AC3E}">
        <p14:creationId xmlns:p14="http://schemas.microsoft.com/office/powerpoint/2010/main" val="16157313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9167936" cy="1066800"/>
          </a:xfrm>
        </p:spPr>
        <p:txBody>
          <a:bodyPr/>
          <a:lstStyle/>
          <a:p>
            <a:r>
              <a:rPr lang="en-US" dirty="0" smtClean="0">
                <a:latin typeface="Garamond" charset="0"/>
                <a:ea typeface="ＭＳ Ｐゴシック" charset="0"/>
                <a:cs typeface="ＭＳ Ｐゴシック" charset="0"/>
              </a:rPr>
              <a:t>Solution 2: Emerging Memory Technologies</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07504" y="868785"/>
            <a:ext cx="8928992" cy="5020816"/>
          </a:xfrm>
        </p:spPr>
        <p:txBody>
          <a:bodyPr/>
          <a:lstStyle/>
          <a:p>
            <a:pPr eaLnBrk="1" hangingPunct="1"/>
            <a:r>
              <a:rPr lang="en-US" dirty="0" smtClean="0">
                <a:solidFill>
                  <a:srgbClr val="0000FF"/>
                </a:solidFill>
                <a:latin typeface="Tahoma" charset="0"/>
                <a:ea typeface="ＭＳ Ｐゴシック" charset="0"/>
                <a:cs typeface="ＭＳ Ｐゴシック" charset="0"/>
              </a:rPr>
              <a:t>Some </a:t>
            </a:r>
            <a:r>
              <a:rPr lang="en-US" dirty="0">
                <a:solidFill>
                  <a:srgbClr val="0000FF"/>
                </a:solidFill>
                <a:latin typeface="Tahoma" charset="0"/>
                <a:ea typeface="ＭＳ Ｐゴシック" charset="0"/>
                <a:cs typeface="ＭＳ Ｐゴシック" charset="0"/>
              </a:rPr>
              <a:t>emerging resistive memory technologies </a:t>
            </a:r>
            <a:r>
              <a:rPr lang="en-US" dirty="0" smtClean="0">
                <a:solidFill>
                  <a:srgbClr val="0000FF"/>
                </a:solidFill>
                <a:latin typeface="Tahoma" charset="0"/>
                <a:ea typeface="ＭＳ Ｐゴシック" charset="0"/>
                <a:cs typeface="ＭＳ Ｐゴシック" charset="0"/>
              </a:rPr>
              <a:t>seem more </a:t>
            </a:r>
            <a:r>
              <a:rPr lang="en-US" dirty="0">
                <a:solidFill>
                  <a:srgbClr val="0000FF"/>
                </a:solidFill>
                <a:latin typeface="Tahoma" charset="0"/>
                <a:ea typeface="ＭＳ Ｐゴシック" charset="0"/>
                <a:cs typeface="ＭＳ Ｐゴシック" charset="0"/>
              </a:rPr>
              <a:t>scalable than </a:t>
            </a:r>
            <a:r>
              <a:rPr lang="en-US" dirty="0" smtClean="0">
                <a:solidFill>
                  <a:srgbClr val="0000FF"/>
                </a:solidFill>
                <a:latin typeface="Tahoma" charset="0"/>
                <a:ea typeface="ＭＳ Ｐゴシック" charset="0"/>
                <a:cs typeface="ＭＳ Ｐゴシック" charset="0"/>
              </a:rPr>
              <a:t>DRAM (and they are non-volatile)</a:t>
            </a:r>
          </a:p>
          <a:p>
            <a:pPr eaLnBrk="1" hangingPunct="1"/>
            <a:r>
              <a:rPr lang="en-US" dirty="0" smtClean="0">
                <a:solidFill>
                  <a:srgbClr val="000000"/>
                </a:solidFill>
                <a:latin typeface="Tahoma" charset="0"/>
                <a:ea typeface="ＭＳ Ｐゴシック" charset="0"/>
                <a:cs typeface="ＭＳ Ｐゴシック" charset="0"/>
              </a:rPr>
              <a:t>Example: Phase </a:t>
            </a:r>
            <a:r>
              <a:rPr lang="en-US" dirty="0">
                <a:solidFill>
                  <a:srgbClr val="000000"/>
                </a:solidFill>
                <a:latin typeface="Tahoma" charset="0"/>
                <a:ea typeface="ＭＳ Ｐゴシック" charset="0"/>
                <a:cs typeface="ＭＳ Ｐゴシック" charset="0"/>
              </a:rPr>
              <a:t>Change </a:t>
            </a:r>
            <a:r>
              <a:rPr lang="en-US" dirty="0" smtClean="0">
                <a:solidFill>
                  <a:srgbClr val="000000"/>
                </a:solidFill>
                <a:latin typeface="Tahoma" charset="0"/>
                <a:ea typeface="ＭＳ Ｐゴシック" charset="0"/>
                <a:cs typeface="ＭＳ Ｐゴシック" charset="0"/>
              </a:rPr>
              <a:t>Memory</a:t>
            </a:r>
            <a:endParaRPr lang="en-US" dirty="0">
              <a:solidFill>
                <a:srgbClr val="000000"/>
              </a:solidFill>
              <a:latin typeface="Tahoma" charset="0"/>
              <a:ea typeface="ＭＳ Ｐゴシック" charset="0"/>
              <a:cs typeface="ＭＳ Ｐゴシック" charset="0"/>
            </a:endParaRPr>
          </a:p>
          <a:p>
            <a:pPr lvl="1"/>
            <a:r>
              <a:rPr lang="en-US" dirty="0" smtClean="0">
                <a:latin typeface="Tahoma" charset="0"/>
                <a:ea typeface="ＭＳ Ｐゴシック" charset="0"/>
              </a:rPr>
              <a:t>Expected </a:t>
            </a:r>
            <a:r>
              <a:rPr lang="en-US" dirty="0">
                <a:latin typeface="Tahoma" charset="0"/>
                <a:ea typeface="ＭＳ Ｐゴシック" charset="0"/>
              </a:rPr>
              <a:t>to scale to 9nm (2022 [ITRS])</a:t>
            </a:r>
          </a:p>
          <a:p>
            <a:pPr lvl="1"/>
            <a:r>
              <a:rPr lang="en-US" dirty="0" smtClean="0">
                <a:latin typeface="Tahoma" charset="0"/>
                <a:ea typeface="ＭＳ Ｐゴシック" charset="0"/>
              </a:rPr>
              <a:t>Expected to be denser than DRAM: can store multiple bits/cell</a:t>
            </a:r>
            <a:endParaRPr lang="en-US" sz="1500" dirty="0">
              <a:latin typeface="Tahoma" charset="0"/>
              <a:ea typeface="ＭＳ Ｐゴシック" charset="0"/>
            </a:endParaRPr>
          </a:p>
          <a:p>
            <a:r>
              <a:rPr lang="en-US" dirty="0" smtClean="0">
                <a:latin typeface="Tahoma" charset="0"/>
                <a:ea typeface="ＭＳ Ｐゴシック" charset="0"/>
              </a:rPr>
              <a:t>But, emerging technologies have shortcomings as well</a:t>
            </a:r>
            <a:endParaRPr lang="en-US" dirty="0">
              <a:latin typeface="Tahoma" charset="0"/>
              <a:ea typeface="ＭＳ Ｐゴシック" charset="0"/>
            </a:endParaRPr>
          </a:p>
          <a:p>
            <a:pPr lvl="1"/>
            <a:r>
              <a:rPr lang="en-US" dirty="0">
                <a:solidFill>
                  <a:srgbClr val="FF0000"/>
                </a:solidFill>
                <a:latin typeface="Tahoma" charset="0"/>
                <a:ea typeface="ＭＳ Ｐゴシック" charset="0"/>
              </a:rPr>
              <a:t>Can they be enabled to replace/augment/surpass DRAM?</a:t>
            </a:r>
            <a:endParaRPr lang="en-US" dirty="0">
              <a:latin typeface="Tahoma" charset="0"/>
              <a:ea typeface="ＭＳ Ｐゴシック" charset="0"/>
            </a:endParaRPr>
          </a:p>
          <a:p>
            <a:pPr marL="344487" lvl="1" indent="0" eaLnBrk="1" hangingPunct="1">
              <a:buNone/>
            </a:pPr>
            <a:endParaRPr lang="en-US" sz="600" dirty="0">
              <a:solidFill>
                <a:srgbClr val="000000"/>
              </a:solidFill>
              <a:latin typeface="Tahoma" charset="0"/>
              <a:ea typeface="ＭＳ Ｐゴシック" charset="0"/>
              <a:cs typeface="ＭＳ Ｐゴシック" charset="0"/>
            </a:endParaRPr>
          </a:p>
          <a:p>
            <a:pPr lvl="0">
              <a:buClr>
                <a:srgbClr val="CC9900"/>
              </a:buClr>
              <a:buFont typeface="Wingdings" charset="0"/>
              <a:buChar char="n"/>
            </a:pPr>
            <a:r>
              <a:rPr lang="en-US" sz="1300" dirty="0" smtClean="0">
                <a:solidFill>
                  <a:srgbClr val="000000"/>
                </a:solidFill>
                <a:latin typeface="Tahoma" charset="0"/>
                <a:ea typeface="ＭＳ Ｐゴシック" charset="0"/>
                <a:cs typeface="ＭＳ Ｐゴシック" charset="0"/>
              </a:rPr>
              <a:t>Lee+, </a:t>
            </a:r>
            <a:r>
              <a:rPr lang="ja-JP" altLang="en-US" sz="1300" dirty="0">
                <a:solidFill>
                  <a:srgbClr val="000000"/>
                </a:solidFill>
                <a:latin typeface="Tahoma" charset="0"/>
                <a:ea typeface="ＭＳ Ｐゴシック" charset="0"/>
                <a:cs typeface="ＭＳ Ｐゴシック" charset="0"/>
              </a:rPr>
              <a:t>“</a:t>
            </a:r>
            <a:r>
              <a:rPr lang="en-US" sz="1300" dirty="0">
                <a:solidFill>
                  <a:srgbClr val="0000FF"/>
                </a:solidFill>
                <a:latin typeface="Tahoma" charset="0"/>
                <a:ea typeface="ＭＳ Ｐゴシック" charset="0"/>
                <a:cs typeface="ＭＳ Ｐゴシック" charset="0"/>
              </a:rPr>
              <a:t>Architecting Phase Change Memory as a Scalable DRAM Alternative</a:t>
            </a:r>
            <a:r>
              <a:rPr lang="en-US" sz="1300" dirty="0">
                <a:solidFill>
                  <a:srgbClr val="000000"/>
                </a:solidFill>
                <a:latin typeface="Tahoma" charset="0"/>
                <a:ea typeface="ＭＳ Ｐゴシック" charset="0"/>
                <a:cs typeface="ＭＳ Ｐゴシック" charset="0"/>
              </a:rPr>
              <a:t>,</a:t>
            </a:r>
            <a:r>
              <a:rPr lang="ja-JP" altLang="en-US" sz="1300" dirty="0">
                <a:solidFill>
                  <a:srgbClr val="000000"/>
                </a:solidFill>
                <a:latin typeface="Tahoma" charset="0"/>
                <a:ea typeface="ＭＳ Ｐゴシック" charset="0"/>
                <a:cs typeface="ＭＳ Ｐゴシック" charset="0"/>
              </a:rPr>
              <a:t>”</a:t>
            </a:r>
            <a:r>
              <a:rPr lang="en-US" sz="1300" dirty="0">
                <a:solidFill>
                  <a:srgbClr val="000000"/>
                </a:solidFill>
                <a:latin typeface="Tahoma" charset="0"/>
                <a:ea typeface="ＭＳ Ｐゴシック" charset="0"/>
                <a:cs typeface="ＭＳ Ｐゴシック" charset="0"/>
              </a:rPr>
              <a:t> </a:t>
            </a:r>
            <a:r>
              <a:rPr lang="en-US" sz="1300" dirty="0" smtClean="0">
                <a:solidFill>
                  <a:srgbClr val="000000"/>
                </a:solidFill>
                <a:latin typeface="Tahoma" charset="0"/>
                <a:ea typeface="ＭＳ Ｐゴシック" charset="0"/>
                <a:cs typeface="ＭＳ Ｐゴシック" charset="0"/>
              </a:rPr>
              <a:t>ISCA’09</a:t>
            </a:r>
            <a:r>
              <a:rPr lang="en-US" sz="1300" dirty="0">
                <a:solidFill>
                  <a:srgbClr val="000000"/>
                </a:solidFill>
                <a:latin typeface="Tahoma" charset="0"/>
                <a:ea typeface="ＭＳ Ｐゴシック" charset="0"/>
                <a:cs typeface="ＭＳ Ｐゴシック" charset="0"/>
              </a:rPr>
              <a:t>, </a:t>
            </a:r>
            <a:r>
              <a:rPr lang="en-US" sz="1300" dirty="0" smtClean="0">
                <a:solidFill>
                  <a:srgbClr val="000000"/>
                </a:solidFill>
                <a:latin typeface="Tahoma" charset="0"/>
                <a:ea typeface="ＭＳ Ｐゴシック" charset="0"/>
                <a:cs typeface="ＭＳ Ｐゴシック" charset="0"/>
              </a:rPr>
              <a:t>CACM’10</a:t>
            </a:r>
            <a:r>
              <a:rPr lang="en-US" sz="1300" dirty="0">
                <a:solidFill>
                  <a:srgbClr val="000000"/>
                </a:solidFill>
                <a:latin typeface="Tahoma" charset="0"/>
                <a:ea typeface="ＭＳ Ｐゴシック" charset="0"/>
                <a:cs typeface="ＭＳ Ｐゴシック" charset="0"/>
              </a:rPr>
              <a:t>, </a:t>
            </a:r>
            <a:r>
              <a:rPr lang="en-US" sz="1300" dirty="0" smtClean="0">
                <a:solidFill>
                  <a:srgbClr val="000000"/>
                </a:solidFill>
                <a:latin typeface="Tahoma" charset="0"/>
                <a:ea typeface="ＭＳ Ｐゴシック" charset="0"/>
                <a:cs typeface="ＭＳ Ｐゴシック" charset="0"/>
              </a:rPr>
              <a:t>Micro’10</a:t>
            </a:r>
            <a:r>
              <a:rPr lang="en-US" sz="1300" dirty="0">
                <a:solidFill>
                  <a:srgbClr val="000000"/>
                </a:solidFill>
                <a:latin typeface="Tahoma" charset="0"/>
                <a:ea typeface="ＭＳ Ｐゴシック" charset="0"/>
                <a:cs typeface="ＭＳ Ｐゴシック" charset="0"/>
              </a:rPr>
              <a:t>.</a:t>
            </a:r>
          </a:p>
          <a:p>
            <a:pPr>
              <a:buClr>
                <a:srgbClr val="CC9900"/>
              </a:buClr>
              <a:buFont typeface="Wingdings" charset="0"/>
              <a:buChar char="n"/>
            </a:pPr>
            <a:r>
              <a:rPr lang="en-US" sz="1300" dirty="0" smtClean="0"/>
              <a:t>Meza+, </a:t>
            </a:r>
            <a:r>
              <a:rPr lang="en-US" sz="1300" dirty="0"/>
              <a:t>“</a:t>
            </a:r>
            <a:r>
              <a:rPr lang="en-US" sz="1300" dirty="0">
                <a:solidFill>
                  <a:srgbClr val="0000FF"/>
                </a:solidFill>
              </a:rPr>
              <a:t>Enabling Efficient and Scalable Hybrid Memories</a:t>
            </a:r>
            <a:r>
              <a:rPr lang="en-US" sz="1300" dirty="0"/>
              <a:t>,” IEEE Comp. Arch. Letters 2012.</a:t>
            </a:r>
          </a:p>
          <a:p>
            <a:pPr>
              <a:buClr>
                <a:srgbClr val="CC9900"/>
              </a:buClr>
              <a:buFont typeface="Wingdings" charset="0"/>
              <a:buChar char="n"/>
            </a:pPr>
            <a:r>
              <a:rPr lang="en-US" sz="1300" dirty="0" smtClean="0"/>
              <a:t>Yoon, Meza+, </a:t>
            </a:r>
            <a:r>
              <a:rPr lang="en-US" sz="1300" dirty="0"/>
              <a:t>“</a:t>
            </a:r>
            <a:r>
              <a:rPr lang="en-US" sz="1300" dirty="0">
                <a:solidFill>
                  <a:srgbClr val="0000FF"/>
                </a:solidFill>
              </a:rPr>
              <a:t>Row Buffer </a:t>
            </a:r>
            <a:r>
              <a:rPr lang="en-US" sz="1300" dirty="0" smtClean="0">
                <a:solidFill>
                  <a:srgbClr val="0000FF"/>
                </a:solidFill>
              </a:rPr>
              <a:t>Locality</a:t>
            </a:r>
            <a:r>
              <a:rPr lang="en-US" sz="1300" dirty="0">
                <a:solidFill>
                  <a:srgbClr val="0000FF"/>
                </a:solidFill>
              </a:rPr>
              <a:t> </a:t>
            </a:r>
            <a:r>
              <a:rPr lang="en-US" sz="1300" dirty="0" smtClean="0">
                <a:solidFill>
                  <a:srgbClr val="0000FF"/>
                </a:solidFill>
              </a:rPr>
              <a:t>Aware Caching Policies for </a:t>
            </a:r>
            <a:r>
              <a:rPr lang="en-US" sz="1300" dirty="0">
                <a:solidFill>
                  <a:srgbClr val="0000FF"/>
                </a:solidFill>
              </a:rPr>
              <a:t>Hybrid Memories</a:t>
            </a:r>
            <a:r>
              <a:rPr lang="en-US" sz="1300" dirty="0"/>
              <a:t>,” </a:t>
            </a:r>
            <a:r>
              <a:rPr lang="en-US" sz="1300" dirty="0" smtClean="0"/>
              <a:t>ICCD 2012.</a:t>
            </a:r>
          </a:p>
          <a:p>
            <a:pPr>
              <a:buClr>
                <a:srgbClr val="CC9900"/>
              </a:buClr>
              <a:buFont typeface="Wingdings" charset="0"/>
              <a:buChar char="n"/>
            </a:pPr>
            <a:r>
              <a:rPr lang="en-US" sz="1300" dirty="0" err="1" smtClean="0"/>
              <a:t>Kultursay</a:t>
            </a:r>
            <a:r>
              <a:rPr lang="en-US" sz="1300" dirty="0"/>
              <a:t>+, “</a:t>
            </a:r>
            <a:r>
              <a:rPr lang="en-US" sz="1300" dirty="0">
                <a:solidFill>
                  <a:srgbClr val="0000FF"/>
                </a:solidFill>
              </a:rPr>
              <a:t>Evaluating STT-RAM as an Energy-Efficient Main Memory </a:t>
            </a:r>
            <a:r>
              <a:rPr lang="en-US" sz="1300" dirty="0" smtClean="0">
                <a:solidFill>
                  <a:srgbClr val="0000FF"/>
                </a:solidFill>
              </a:rPr>
              <a:t>Alternative</a:t>
            </a:r>
            <a:r>
              <a:rPr lang="en-US" sz="1300" dirty="0" smtClean="0"/>
              <a:t>,</a:t>
            </a:r>
            <a:r>
              <a:rPr lang="en-US" sz="1300" dirty="0"/>
              <a:t>” ISPASS 2013. </a:t>
            </a:r>
            <a:endParaRPr lang="en-US" sz="1300" dirty="0" smtClean="0"/>
          </a:p>
          <a:p>
            <a:pPr>
              <a:buClr>
                <a:srgbClr val="CC9900"/>
              </a:buClr>
              <a:buFont typeface="Wingdings" charset="0"/>
              <a:buChar char="n"/>
            </a:pPr>
            <a:r>
              <a:rPr lang="en-US" sz="1300" dirty="0" smtClean="0"/>
              <a:t>Meza+, “</a:t>
            </a:r>
            <a:r>
              <a:rPr lang="en-US" sz="1300" dirty="0" smtClean="0">
                <a:solidFill>
                  <a:srgbClr val="0000FF"/>
                </a:solidFill>
              </a:rPr>
              <a:t>A Case for Efficient Hardware-Software Cooperative Management of Storage and Memory</a:t>
            </a:r>
            <a:r>
              <a:rPr lang="en-US" sz="1300" dirty="0" smtClean="0"/>
              <a:t>,” WEED 2013.</a:t>
            </a:r>
          </a:p>
          <a:p>
            <a:pPr>
              <a:buClr>
                <a:srgbClr val="CC9900"/>
              </a:buClr>
              <a:buFont typeface="Wingdings" charset="0"/>
              <a:buChar char="n"/>
            </a:pPr>
            <a:r>
              <a:rPr lang="en-US" sz="1300" dirty="0" smtClean="0"/>
              <a:t>Lu+, “</a:t>
            </a:r>
            <a:r>
              <a:rPr lang="en-US" sz="1300" dirty="0" smtClean="0">
                <a:solidFill>
                  <a:srgbClr val="0000FF"/>
                </a:solidFill>
              </a:rPr>
              <a:t>Loose Ordering Consistency for Persistent Memory</a:t>
            </a:r>
            <a:r>
              <a:rPr lang="en-US" sz="1300" dirty="0" smtClean="0"/>
              <a:t>,” ICCD 2014.</a:t>
            </a:r>
          </a:p>
          <a:p>
            <a:pPr>
              <a:buClr>
                <a:srgbClr val="CC9900"/>
              </a:buClr>
              <a:buFont typeface="Wingdings" charset="0"/>
              <a:buChar char="n"/>
            </a:pPr>
            <a:r>
              <a:rPr lang="en-US" sz="1300" dirty="0"/>
              <a:t>Zhao+, “</a:t>
            </a:r>
            <a:r>
              <a:rPr lang="en-US" sz="1300" dirty="0">
                <a:solidFill>
                  <a:srgbClr val="0000FF"/>
                </a:solidFill>
              </a:rPr>
              <a:t>FIRM: Fair and High-Performance Memory Control for Persistent Memory </a:t>
            </a:r>
            <a:r>
              <a:rPr lang="en-US" sz="1300" dirty="0" smtClean="0">
                <a:solidFill>
                  <a:srgbClr val="0000FF"/>
                </a:solidFill>
              </a:rPr>
              <a:t>Systems</a:t>
            </a:r>
            <a:r>
              <a:rPr lang="en-US" sz="1300" dirty="0" smtClean="0"/>
              <a:t>,</a:t>
            </a:r>
            <a:r>
              <a:rPr lang="en-US" sz="1300" dirty="0"/>
              <a:t>” MICRO 2014</a:t>
            </a:r>
            <a:r>
              <a:rPr lang="en-US" sz="1300" dirty="0" smtClean="0"/>
              <a:t>.</a:t>
            </a:r>
          </a:p>
          <a:p>
            <a:pPr>
              <a:buClr>
                <a:srgbClr val="CC9900"/>
              </a:buClr>
              <a:buFont typeface="Wingdings" charset="0"/>
              <a:buChar char="n"/>
            </a:pPr>
            <a:r>
              <a:rPr lang="en-US" sz="1300" dirty="0" smtClean="0"/>
              <a:t>Yoon, Meza+</a:t>
            </a:r>
            <a:r>
              <a:rPr lang="en-US" sz="1300" dirty="0"/>
              <a:t>, “</a:t>
            </a:r>
            <a:r>
              <a:rPr lang="en-US" sz="1300" dirty="0">
                <a:solidFill>
                  <a:srgbClr val="0000FF"/>
                </a:solidFill>
              </a:rPr>
              <a:t>Efficient Data Mapping and Buffering Techniques for Multi-Level Cell Phase-Change </a:t>
            </a:r>
            <a:r>
              <a:rPr lang="en-US" sz="1300" dirty="0" smtClean="0">
                <a:solidFill>
                  <a:srgbClr val="0000FF"/>
                </a:solidFill>
              </a:rPr>
              <a:t>Memories</a:t>
            </a:r>
            <a:r>
              <a:rPr lang="en-US" sz="1300" dirty="0" smtClean="0"/>
              <a:t>,” ACM TACO 2014.</a:t>
            </a:r>
          </a:p>
          <a:p>
            <a:pPr>
              <a:buClr>
                <a:srgbClr val="CC9900"/>
              </a:buClr>
              <a:buFont typeface="Wingdings" charset="0"/>
              <a:buChar char="n"/>
            </a:pPr>
            <a:r>
              <a:rPr lang="en-US" sz="1300" dirty="0" err="1" smtClean="0"/>
              <a:t>Ren</a:t>
            </a:r>
            <a:r>
              <a:rPr lang="en-US" sz="1300" dirty="0" smtClean="0"/>
              <a:t>+, “Dual-Scheme </a:t>
            </a:r>
            <a:r>
              <a:rPr lang="en-US" sz="1300" dirty="0" err="1" smtClean="0"/>
              <a:t>Checkpointing</a:t>
            </a:r>
            <a:r>
              <a:rPr lang="en-US" sz="1300" dirty="0"/>
              <a:t>: </a:t>
            </a:r>
            <a:r>
              <a:rPr lang="en-US" sz="1300" dirty="0" smtClean="0"/>
              <a:t>“</a:t>
            </a:r>
            <a:r>
              <a:rPr lang="en-US" sz="1300" dirty="0" smtClean="0">
                <a:solidFill>
                  <a:srgbClr val="0000FF"/>
                </a:solidFill>
              </a:rPr>
              <a:t>A </a:t>
            </a:r>
            <a:r>
              <a:rPr lang="en-US" sz="1300" dirty="0">
                <a:solidFill>
                  <a:srgbClr val="0000FF"/>
                </a:solidFill>
              </a:rPr>
              <a:t>Software-Transparent Mechanism for Supporting Crash Consistency in Persistent Memory </a:t>
            </a:r>
            <a:r>
              <a:rPr lang="en-US" sz="1300" dirty="0" smtClean="0">
                <a:solidFill>
                  <a:srgbClr val="0000FF"/>
                </a:solidFill>
              </a:rPr>
              <a:t>Systems</a:t>
            </a:r>
            <a:r>
              <a:rPr lang="en-US" sz="1300" dirty="0" smtClean="0"/>
              <a:t>,” MICRO 2015.</a:t>
            </a:r>
            <a:endParaRPr lang="en-US" sz="1300" dirty="0"/>
          </a:p>
          <a:p>
            <a:pPr>
              <a:buClr>
                <a:srgbClr val="CC9900"/>
              </a:buClr>
              <a:buFont typeface="Wingdings" charset="0"/>
              <a:buChar char="n"/>
            </a:pPr>
            <a:endParaRPr lang="en-US" sz="2000" dirty="0"/>
          </a:p>
          <a:p>
            <a:pPr lvl="0">
              <a:buClr>
                <a:srgbClr val="CC9900"/>
              </a:buClr>
              <a:buFont typeface="Wingdings" charset="0"/>
              <a:buChar char="n"/>
            </a:pPr>
            <a:endParaRPr lang="en-US" sz="2000" dirty="0">
              <a:solidFill>
                <a:srgbClr val="000000"/>
              </a:solidFill>
              <a:latin typeface="Tahoma" charset="0"/>
              <a:ea typeface="ＭＳ Ｐゴシック" charset="0"/>
              <a:cs typeface="ＭＳ Ｐゴシック" charset="0"/>
            </a:endParaRPr>
          </a:p>
          <a:p>
            <a:pPr eaLnBrk="1" hangingPunct="1"/>
            <a:endParaRPr lang="en-US" dirty="0">
              <a:solidFill>
                <a:srgbClr val="0000FF"/>
              </a:solidFill>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31</a:t>
            </a:fld>
            <a:endParaRPr lang="en-US" sz="1600" dirty="0">
              <a:solidFill>
                <a:srgbClr val="000000"/>
              </a:solidFill>
              <a:latin typeface="Garamond" charset="0"/>
            </a:endParaRPr>
          </a:p>
        </p:txBody>
      </p:sp>
    </p:spTree>
    <p:extLst>
      <p:ext uri="{BB962C8B-B14F-4D97-AF65-F5344CB8AC3E}">
        <p14:creationId xmlns:p14="http://schemas.microsoft.com/office/powerpoint/2010/main" val="29298926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67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67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67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67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675">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675">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675">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675">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67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3: Hybrid Memory </a:t>
            </a:r>
            <a:r>
              <a:rPr lang="en-US" dirty="0"/>
              <a:t>Systems</a:t>
            </a:r>
          </a:p>
        </p:txBody>
      </p:sp>
      <p:sp>
        <p:nvSpPr>
          <p:cNvPr id="3" name="Content Placeholder 2"/>
          <p:cNvSpPr>
            <a:spLocks noGrp="1"/>
          </p:cNvSpPr>
          <p:nvPr>
            <p:ph idx="1"/>
          </p:nvPr>
        </p:nvSpPr>
        <p:spPr>
          <a:xfrm>
            <a:off x="228600" y="1124744"/>
            <a:ext cx="8610600" cy="4807737"/>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endParaRPr lang="en-US" dirty="0" smtClean="0"/>
          </a:p>
          <a:p>
            <a:pPr marL="0" indent="0">
              <a:buNone/>
            </a:pPr>
            <a:endParaRPr lang="en-US" dirty="0" smtClean="0"/>
          </a:p>
          <a:p>
            <a:pPr marL="0" indent="0">
              <a:buNone/>
            </a:pPr>
            <a:r>
              <a:rPr lang="en-US" sz="1600" dirty="0" smtClean="0"/>
              <a:t>Meza</a:t>
            </a:r>
            <a:r>
              <a:rPr lang="en-US" sz="1600" dirty="0"/>
              <a:t>+</a:t>
            </a:r>
            <a:r>
              <a:rPr lang="en-US" sz="1600" dirty="0" smtClean="0"/>
              <a:t>, “</a:t>
            </a:r>
            <a:r>
              <a:rPr lang="en-US" sz="1600" dirty="0" smtClean="0">
                <a:solidFill>
                  <a:srgbClr val="0000FF"/>
                </a:solidFill>
              </a:rPr>
              <a:t>Enabling Efficient and Scalable Hybrid Memories</a:t>
            </a:r>
            <a:r>
              <a:rPr lang="en-US" sz="1600" dirty="0" smtClean="0"/>
              <a:t>,” IEEE Comp. Arch. Letters, 2012.</a:t>
            </a:r>
          </a:p>
          <a:p>
            <a:pPr marL="0" indent="0">
              <a:buNone/>
            </a:pPr>
            <a:r>
              <a:rPr lang="en-US" sz="1600" dirty="0"/>
              <a:t>Yoon, Meza et al.,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FFFF"/>
                </a:solidFill>
                <a:latin typeface="Tahoma"/>
              </a:rPr>
              <a:t>CPU</a:t>
            </a:r>
            <a:endParaRPr lang="en-US" sz="2400" dirty="0">
              <a:solidFill>
                <a:srgbClr val="FFFFFF"/>
              </a:solidFill>
              <a:latin typeface="Tahoma"/>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00"/>
                </a:solidFill>
                <a:latin typeface="Tahoma"/>
              </a:rPr>
              <a:t>DRAMCtrl</a:t>
            </a:r>
            <a:endParaRPr lang="en-US" dirty="0">
              <a:solidFill>
                <a:srgbClr val="000000"/>
              </a:solidFill>
              <a:latin typeface="Tahoma"/>
            </a:endParaRP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6633">
                    <a:lumMod val="75000"/>
                  </a:srgbClr>
                </a:solidFill>
                <a:latin typeface="Tahoma"/>
              </a:rPr>
              <a:t>Fast, </a:t>
            </a:r>
            <a:r>
              <a:rPr lang="en-US" b="1" dirty="0" smtClean="0">
                <a:solidFill>
                  <a:srgbClr val="006633">
                    <a:lumMod val="75000"/>
                  </a:srgbClr>
                </a:solidFill>
                <a:latin typeface="Tahoma"/>
              </a:rPr>
              <a:t>durable</a:t>
            </a:r>
          </a:p>
          <a:p>
            <a:pPr algn="ctr"/>
            <a:r>
              <a:rPr lang="en-US" dirty="0" smtClean="0">
                <a:solidFill>
                  <a:srgbClr val="8C0000"/>
                </a:solidFill>
                <a:latin typeface="Tahoma"/>
              </a:rPr>
              <a:t>Small, </a:t>
            </a:r>
          </a:p>
          <a:p>
            <a:pPr algn="ctr"/>
            <a:r>
              <a:rPr lang="en-US" dirty="0" smtClean="0">
                <a:solidFill>
                  <a:srgbClr val="8C0000"/>
                </a:solidFill>
                <a:latin typeface="Tahoma"/>
              </a:rPr>
              <a:t>leaky, volatile, </a:t>
            </a:r>
          </a:p>
          <a:p>
            <a:pPr algn="ctr"/>
            <a:r>
              <a:rPr lang="en-US" dirty="0" smtClean="0">
                <a:solidFill>
                  <a:srgbClr val="8C0000"/>
                </a:solidFill>
                <a:latin typeface="Tahoma"/>
              </a:rPr>
              <a:t>high-cost</a:t>
            </a:r>
            <a:endParaRPr lang="en-US" dirty="0">
              <a:solidFill>
                <a:srgbClr val="8C0000"/>
              </a:solidFill>
              <a:latin typeface="Tahoma"/>
            </a:endParaRP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4D26"/>
                </a:solidFill>
                <a:latin typeface="Tahoma"/>
              </a:rPr>
              <a:t>Large, non-volatile, </a:t>
            </a:r>
            <a:r>
              <a:rPr lang="en-US" dirty="0">
                <a:solidFill>
                  <a:srgbClr val="004D26"/>
                </a:solidFill>
                <a:latin typeface="Tahoma"/>
              </a:rPr>
              <a:t>low</a:t>
            </a:r>
            <a:r>
              <a:rPr lang="en-US" dirty="0" smtClean="0">
                <a:solidFill>
                  <a:srgbClr val="004D26"/>
                </a:solidFill>
                <a:latin typeface="Tahoma"/>
              </a:rPr>
              <a:t>-cost</a:t>
            </a:r>
          </a:p>
          <a:p>
            <a:pPr algn="ctr"/>
            <a:r>
              <a:rPr lang="en-US" dirty="0" smtClean="0">
                <a:solidFill>
                  <a:srgbClr val="8C0000"/>
                </a:solidFill>
                <a:latin typeface="Tahoma"/>
              </a:rPr>
              <a:t>Slow, </a:t>
            </a:r>
            <a:r>
              <a:rPr lang="en-US" b="1" dirty="0" smtClean="0">
                <a:solidFill>
                  <a:srgbClr val="8C0000"/>
                </a:solidFill>
                <a:latin typeface="Tahoma"/>
              </a:rPr>
              <a:t>wears out, </a:t>
            </a:r>
            <a:r>
              <a:rPr lang="en-US" dirty="0" smtClean="0">
                <a:solidFill>
                  <a:srgbClr val="8C0000"/>
                </a:solidFill>
                <a:latin typeface="Tahoma"/>
              </a:rPr>
              <a:t>high active energy</a:t>
            </a:r>
            <a:endParaRPr lang="en-US" dirty="0">
              <a:solidFill>
                <a:srgbClr val="8C0000"/>
              </a:solidFill>
              <a:latin typeface="Tahoma"/>
            </a:endParaRP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303030"/>
                </a:solidFill>
                <a:latin typeface="Tahoma"/>
              </a:rPr>
              <a:t>PCM Ctrl</a:t>
            </a:r>
            <a:endParaRPr lang="en-US" dirty="0">
              <a:solidFill>
                <a:srgbClr val="303030"/>
              </a:solidFill>
              <a:latin typeface="Tahoma"/>
            </a:endParaRP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smtClean="0">
                <a:solidFill>
                  <a:srgbClr val="303030"/>
                </a:solidFill>
                <a:latin typeface="Tahoma"/>
              </a:rPr>
              <a:t>DRAM</a:t>
            </a:r>
            <a:endParaRPr lang="en-US" dirty="0">
              <a:solidFill>
                <a:srgbClr val="303030"/>
              </a:solidFill>
              <a:latin typeface="Tahoma"/>
            </a:endParaRPr>
          </a:p>
        </p:txBody>
      </p:sp>
      <p:sp>
        <p:nvSpPr>
          <p:cNvPr id="14" name="TextBox 13"/>
          <p:cNvSpPr txBox="1"/>
          <p:nvPr/>
        </p:nvSpPr>
        <p:spPr>
          <a:xfrm>
            <a:off x="5070391" y="2364939"/>
            <a:ext cx="2741969" cy="369332"/>
          </a:xfrm>
          <a:prstGeom prst="rect">
            <a:avLst/>
          </a:prstGeom>
          <a:noFill/>
        </p:spPr>
        <p:txBody>
          <a:bodyPr wrap="none" rtlCol="0">
            <a:spAutoFit/>
          </a:bodyPr>
          <a:lstStyle/>
          <a:p>
            <a:r>
              <a:rPr lang="en-US" dirty="0" smtClean="0">
                <a:solidFill>
                  <a:srgbClr val="303030"/>
                </a:solidFill>
                <a:latin typeface="Tahoma"/>
              </a:rPr>
              <a:t>Technology X (e.g., PCM)</a:t>
            </a:r>
            <a:endParaRPr lang="en-US" dirty="0">
              <a:solidFill>
                <a:srgbClr val="303030"/>
              </a:solidFill>
              <a:latin typeface="Tahoma"/>
            </a:endParaRP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smtClean="0">
                <a:solidFill>
                  <a:srgbClr val="000000"/>
                </a:solidFill>
                <a:latin typeface="Tahoma"/>
              </a:rPr>
              <a:t>Hardware/software manage data allocation and movement </a:t>
            </a:r>
            <a:endParaRPr lang="en-US" sz="2400" dirty="0">
              <a:solidFill>
                <a:srgbClr val="000000"/>
              </a:solidFill>
              <a:latin typeface="Tahoma"/>
            </a:endParaRPr>
          </a:p>
          <a:p>
            <a:pPr algn="ctr"/>
            <a:r>
              <a:rPr lang="en-US" sz="2400" dirty="0">
                <a:solidFill>
                  <a:srgbClr val="008000"/>
                </a:solidFill>
                <a:latin typeface="Tahoma"/>
              </a:rPr>
              <a:t>t</a:t>
            </a:r>
            <a:r>
              <a:rPr lang="en-US" sz="2400" dirty="0" smtClean="0">
                <a:solidFill>
                  <a:srgbClr val="008000"/>
                </a:solidFill>
                <a:latin typeface="Tahoma"/>
              </a:rPr>
              <a:t>o achieve the best of multiple technologies</a:t>
            </a:r>
          </a:p>
        </p:txBody>
      </p:sp>
      <p:sp>
        <p:nvSpPr>
          <p:cNvPr id="16" name="AutoShape 25"/>
          <p:cNvSpPr>
            <a:spLocks noChangeArrowheads="1"/>
          </p:cNvSpPr>
          <p:nvPr/>
        </p:nvSpPr>
        <p:spPr bwMode="auto">
          <a:xfrm>
            <a:off x="1199169" y="1905287"/>
            <a:ext cx="2557463"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7" name="AutoShape 25"/>
          <p:cNvSpPr>
            <a:spLocks noChangeArrowheads="1"/>
          </p:cNvSpPr>
          <p:nvPr/>
        </p:nvSpPr>
        <p:spPr bwMode="auto">
          <a:xfrm>
            <a:off x="3851920" y="1916832"/>
            <a:ext cx="4824536"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1937908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ext uri="{D42A27DB-BD31-4B8C-83A1-F6EECF244321}">
                <p14:modId xmlns:p14="http://schemas.microsoft.com/office/powerpoint/2010/main" val="4038884187"/>
              </p:ext>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50" dirty="0" smtClean="0">
                <a:solidFill>
                  <a:prstClr val="white"/>
                </a:solidFill>
                <a:latin typeface="Calibri"/>
              </a:rPr>
              <a:t>Vulnerable data</a:t>
            </a:r>
            <a:endParaRPr lang="en-US" sz="2800" spc="-150" dirty="0">
              <a:solidFill>
                <a:prstClr val="white"/>
              </a:solidFill>
              <a:latin typeface="Calibri"/>
            </a:endParaRP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50" dirty="0" smtClean="0">
                <a:solidFill>
                  <a:prstClr val="white"/>
                </a:solidFill>
                <a:latin typeface="Calibri"/>
              </a:rPr>
              <a:t>Tolerant data</a:t>
            </a:r>
            <a:endParaRPr lang="en-US" sz="2800" spc="-150" dirty="0">
              <a:solidFill>
                <a:prstClr val="white"/>
              </a:solidFill>
              <a:latin typeface="Calibri"/>
            </a:endParaRPr>
          </a:p>
        </p:txBody>
      </p:sp>
      <p:sp>
        <p:nvSpPr>
          <p:cNvPr id="2" name="Title 1"/>
          <p:cNvSpPr>
            <a:spLocks noGrp="1"/>
          </p:cNvSpPr>
          <p:nvPr>
            <p:ph type="title"/>
          </p:nvPr>
        </p:nvSpPr>
        <p:spPr/>
        <p:txBody>
          <a:bodyPr>
            <a:noAutofit/>
          </a:bodyPr>
          <a:lstStyle/>
          <a:p>
            <a:r>
              <a:rPr lang="en-US" sz="4000" dirty="0" smtClean="0"/>
              <a:t>Exploiting Memory Error Tolerance </a:t>
            </a:r>
            <a:br>
              <a:rPr lang="en-US" sz="4000" dirty="0" smtClean="0"/>
            </a:br>
            <a:r>
              <a:rPr lang="en-US" sz="4000" dirty="0" smtClean="0"/>
              <a:t>with Hybrid Memory Systems</a:t>
            </a:r>
            <a:endParaRPr lang="en-US" sz="4000" dirty="0"/>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600" b="1" dirty="0" smtClean="0">
                <a:solidFill>
                  <a:prstClr val="black"/>
                </a:solidFill>
                <a:latin typeface="Calibri"/>
              </a:rPr>
              <a:t>H</a:t>
            </a:r>
            <a:r>
              <a:rPr lang="en-US" sz="3600" dirty="0" smtClean="0">
                <a:solidFill>
                  <a:prstClr val="black"/>
                </a:solidFill>
                <a:latin typeface="Calibri"/>
              </a:rPr>
              <a:t>eterogeneous-</a:t>
            </a:r>
            <a:r>
              <a:rPr lang="en-US" sz="3600" b="1" dirty="0" smtClean="0">
                <a:solidFill>
                  <a:prstClr val="black"/>
                </a:solidFill>
                <a:latin typeface="Calibri"/>
              </a:rPr>
              <a:t>R</a:t>
            </a:r>
            <a:r>
              <a:rPr lang="en-US" sz="3600" dirty="0" smtClean="0">
                <a:solidFill>
                  <a:prstClr val="black"/>
                </a:solidFill>
                <a:latin typeface="Calibri"/>
              </a:rPr>
              <a:t>eliability </a:t>
            </a:r>
            <a:r>
              <a:rPr lang="en-US" sz="3600" b="1" dirty="0" smtClean="0">
                <a:solidFill>
                  <a:prstClr val="black"/>
                </a:solidFill>
                <a:latin typeface="Calibri"/>
              </a:rPr>
              <a:t>M</a:t>
            </a:r>
            <a:r>
              <a:rPr lang="en-US" sz="3600" dirty="0" smtClean="0">
                <a:solidFill>
                  <a:prstClr val="black"/>
                </a:solidFill>
                <a:latin typeface="Calibri"/>
              </a:rPr>
              <a:t>emory </a:t>
            </a:r>
            <a:r>
              <a:rPr lang="en-US" sz="2400" b="1" dirty="0" smtClean="0">
                <a:solidFill>
                  <a:srgbClr val="1A5712"/>
                </a:solidFill>
                <a:latin typeface="Calibri"/>
              </a:rPr>
              <a:t>[DSN 2014]</a:t>
            </a:r>
            <a:endParaRPr lang="en-US" sz="2400" b="1" dirty="0">
              <a:solidFill>
                <a:srgbClr val="1A5712"/>
              </a:solidFill>
              <a:latin typeface="Calibri"/>
            </a:endParaRP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latin typeface="Calibri"/>
              </a:rPr>
              <a:t>Low-cost memory</a:t>
            </a:r>
            <a:endParaRPr lang="en-US" sz="3200" dirty="0">
              <a:solidFill>
                <a:prstClr val="white"/>
              </a:solidFill>
              <a:latin typeface="Calibri"/>
            </a:endParaRP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latin typeface="Calibri"/>
              </a:rPr>
              <a:t>Reliable memory</a:t>
            </a:r>
            <a:endParaRPr lang="en-US" sz="3200" dirty="0">
              <a:solidFill>
                <a:prstClr val="white"/>
              </a:solidFill>
              <a:latin typeface="Calibri"/>
            </a:endParaRP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Vulnerable data</a:t>
            </a:r>
            <a:endParaRPr lang="en-US" sz="3200" spc="-150" dirty="0">
              <a:solidFill>
                <a:prstClr val="white"/>
              </a:solidFill>
              <a:latin typeface="Calibri"/>
            </a:endParaRP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Tolerant data</a:t>
            </a:r>
            <a:endParaRPr lang="en-US" sz="3200" spc="-150" dirty="0">
              <a:solidFill>
                <a:prstClr val="white"/>
              </a:solidFill>
              <a:latin typeface="Calibri"/>
            </a:endParaRP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Vulnerable data</a:t>
            </a:r>
            <a:endParaRPr lang="en-US" sz="3200" spc="-150" dirty="0">
              <a:solidFill>
                <a:prstClr val="white"/>
              </a:solidFill>
              <a:latin typeface="Calibri"/>
            </a:endParaRP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Tolerant data</a:t>
            </a:r>
            <a:endParaRPr lang="en-US" sz="3200" spc="-150" dirty="0">
              <a:solidFill>
                <a:prstClr val="white"/>
              </a:solidFill>
              <a:latin typeface="Calibri"/>
            </a:endParaRP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indent="-285750">
              <a:buFont typeface="Arial" panose="020B0604020202020204" pitchFamily="34" charset="0"/>
              <a:buChar char="•"/>
            </a:pPr>
            <a:r>
              <a:rPr lang="en-US" sz="3200" dirty="0" smtClean="0">
                <a:solidFill>
                  <a:prstClr val="black"/>
                </a:solidFill>
                <a:latin typeface="Calibri"/>
              </a:rPr>
              <a:t>ECC protected</a:t>
            </a:r>
          </a:p>
          <a:p>
            <a:pPr marL="285750" indent="-285750">
              <a:buFont typeface="Arial" panose="020B0604020202020204" pitchFamily="34" charset="0"/>
              <a:buChar char="•"/>
            </a:pPr>
            <a:r>
              <a:rPr lang="en-US" sz="3200" dirty="0" smtClean="0">
                <a:solidFill>
                  <a:prstClr val="black"/>
                </a:solidFill>
                <a:latin typeface="Calibri"/>
              </a:rPr>
              <a:t>Well-tested chips</a:t>
            </a:r>
            <a:endParaRPr lang="en-US" sz="3200" dirty="0">
              <a:solidFill>
                <a:prstClr val="black"/>
              </a:solidFill>
              <a:latin typeface="Calibri"/>
            </a:endParaRP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indent="-285750">
              <a:buFont typeface="Arial" panose="020B0604020202020204" pitchFamily="34" charset="0"/>
              <a:buChar char="•"/>
            </a:pPr>
            <a:r>
              <a:rPr lang="en-US" sz="3200" dirty="0" err="1" smtClean="0">
                <a:solidFill>
                  <a:prstClr val="black"/>
                </a:solidFill>
                <a:latin typeface="Calibri"/>
              </a:rPr>
              <a:t>NoECC</a:t>
            </a:r>
            <a:r>
              <a:rPr lang="en-US" sz="3200" dirty="0" smtClean="0">
                <a:solidFill>
                  <a:prstClr val="black"/>
                </a:solidFill>
                <a:latin typeface="Calibri"/>
              </a:rPr>
              <a:t> or Parity</a:t>
            </a:r>
          </a:p>
          <a:p>
            <a:pPr marL="285750" indent="-285750">
              <a:buFont typeface="Arial" panose="020B0604020202020204" pitchFamily="34" charset="0"/>
              <a:buChar char="•"/>
            </a:pPr>
            <a:r>
              <a:rPr lang="en-US" sz="3200" dirty="0" smtClean="0">
                <a:solidFill>
                  <a:prstClr val="black"/>
                </a:solidFill>
                <a:latin typeface="Calibri"/>
              </a:rPr>
              <a:t>Less-tested chips</a:t>
            </a:r>
            <a:endParaRPr lang="en-US" sz="3200" dirty="0">
              <a:solidFill>
                <a:prstClr val="black"/>
              </a:solidFill>
              <a:latin typeface="Calibri"/>
            </a:endParaRPr>
          </a:p>
        </p:txBody>
      </p:sp>
      <p:sp>
        <p:nvSpPr>
          <p:cNvPr id="4" name="Slide Number Placeholder 3"/>
          <p:cNvSpPr>
            <a:spLocks noGrp="1"/>
          </p:cNvSpPr>
          <p:nvPr>
            <p:ph type="sldNum" sz="quarter" idx="12"/>
          </p:nvPr>
        </p:nvSpPr>
        <p:spPr/>
        <p:txBody>
          <a:bodyPr/>
          <a:lstStyle/>
          <a:p>
            <a:fld id="{4DB4CB9A-C63F-4E87-AA38-9916D0B520C4}" type="slidenum">
              <a:rPr lang="en-US" smtClean="0">
                <a:solidFill>
                  <a:prstClr val="black"/>
                </a:solidFill>
                <a:latin typeface="Calibri"/>
              </a:rPr>
              <a:pPr/>
              <a:t>33</a:t>
            </a:fld>
            <a:endParaRPr lang="en-US">
              <a:solidFill>
                <a:prstClr val="black"/>
              </a:solidFill>
              <a:latin typeface="Calibri"/>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lvl="1" algn="ctr"/>
            <a:r>
              <a:rPr lang="en-US" sz="3200" dirty="0" smtClean="0">
                <a:solidFill>
                  <a:prstClr val="black"/>
                </a:solidFill>
                <a:latin typeface="Calibri"/>
              </a:rPr>
              <a:t>On Microsoft’s Web Search workload</a:t>
            </a:r>
          </a:p>
          <a:p>
            <a:pPr lvl="1"/>
            <a:r>
              <a:rPr lang="en-US" sz="3200" dirty="0" smtClean="0">
                <a:solidFill>
                  <a:prstClr val="black"/>
                </a:solidFill>
                <a:latin typeface="Calibri"/>
              </a:rPr>
              <a:t>Reduces </a:t>
            </a:r>
            <a:r>
              <a:rPr lang="en-US" sz="3200" dirty="0">
                <a:solidFill>
                  <a:prstClr val="black"/>
                </a:solidFill>
                <a:latin typeface="Calibri"/>
              </a:rPr>
              <a:t>server hardware </a:t>
            </a:r>
            <a:r>
              <a:rPr lang="en-US" sz="3200" dirty="0">
                <a:solidFill>
                  <a:srgbClr val="4A66AC"/>
                </a:solidFill>
                <a:latin typeface="Calibri"/>
              </a:rPr>
              <a:t>cost </a:t>
            </a:r>
            <a:r>
              <a:rPr lang="en-US" sz="3200" dirty="0">
                <a:solidFill>
                  <a:prstClr val="black"/>
                </a:solidFill>
                <a:latin typeface="Calibri"/>
              </a:rPr>
              <a:t>by </a:t>
            </a:r>
            <a:r>
              <a:rPr lang="en-US" sz="3200" dirty="0">
                <a:solidFill>
                  <a:srgbClr val="FF0000"/>
                </a:solidFill>
                <a:latin typeface="Calibri"/>
              </a:rPr>
              <a:t>4.7 %</a:t>
            </a:r>
          </a:p>
          <a:p>
            <a:pPr lvl="1"/>
            <a:r>
              <a:rPr lang="en-US" sz="3200" dirty="0" smtClean="0">
                <a:solidFill>
                  <a:prstClr val="black"/>
                </a:solidFill>
                <a:latin typeface="Calibri"/>
              </a:rPr>
              <a:t>Achieves </a:t>
            </a:r>
            <a:r>
              <a:rPr lang="en-US" sz="3200" dirty="0">
                <a:solidFill>
                  <a:prstClr val="black"/>
                </a:solidFill>
                <a:latin typeface="Calibri"/>
              </a:rPr>
              <a:t>single server </a:t>
            </a:r>
            <a:r>
              <a:rPr lang="en-US" sz="3200" dirty="0">
                <a:solidFill>
                  <a:srgbClr val="4A66AC"/>
                </a:solidFill>
                <a:latin typeface="Calibri"/>
              </a:rPr>
              <a:t>availability</a:t>
            </a:r>
            <a:r>
              <a:rPr lang="en-US" sz="3200" dirty="0">
                <a:solidFill>
                  <a:prstClr val="black"/>
                </a:solidFill>
                <a:latin typeface="Calibri"/>
              </a:rPr>
              <a:t> target of </a:t>
            </a:r>
            <a:r>
              <a:rPr lang="en-US" sz="3200" dirty="0">
                <a:solidFill>
                  <a:srgbClr val="FF0000"/>
                </a:solidFill>
                <a:latin typeface="Calibri"/>
              </a:rPr>
              <a:t>99.90 %</a:t>
            </a:r>
          </a:p>
        </p:txBody>
      </p:sp>
    </p:spTree>
    <p:extLst>
      <p:ext uri="{BB962C8B-B14F-4D97-AF65-F5344CB8AC3E}">
        <p14:creationId xmlns:p14="http://schemas.microsoft.com/office/powerpoint/2010/main" val="404258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8600" y="152400"/>
            <a:ext cx="8915400" cy="1066800"/>
          </a:xfrm>
        </p:spPr>
        <p:txBody>
          <a:bodyPr/>
          <a:lstStyle/>
          <a:p>
            <a:r>
              <a:rPr lang="en-US" dirty="0" smtClean="0"/>
              <a:t>An Orthogonal Issue: Memory Interference</a:t>
            </a:r>
          </a:p>
        </p:txBody>
      </p:sp>
      <p:sp>
        <p:nvSpPr>
          <p:cNvPr id="10268" name="Rectangle 65"/>
          <p:cNvSpPr>
            <a:spLocks noChangeArrowheads="1"/>
          </p:cNvSpPr>
          <p:nvPr/>
        </p:nvSpPr>
        <p:spPr bwMode="auto">
          <a:xfrm>
            <a:off x="5472764" y="1700808"/>
            <a:ext cx="2571768" cy="2928958"/>
          </a:xfrm>
          <a:prstGeom prst="rect">
            <a:avLst/>
          </a:prstGeom>
          <a:noFill/>
          <a:ln w="54864" algn="ctr">
            <a:solidFill>
              <a:schemeClr val="tx1"/>
            </a:solidFill>
            <a:round/>
            <a:headEnd/>
            <a:tailEnd/>
          </a:ln>
        </p:spPr>
        <p:txBody>
          <a:bodyPr anchor="ctr"/>
          <a:lstStyle/>
          <a:p>
            <a:pPr algn="ctr" eaLnBrk="0" hangingPunct="0"/>
            <a:r>
              <a:rPr lang="en-US" sz="3000" dirty="0" smtClean="0">
                <a:solidFill>
                  <a:srgbClr val="000000"/>
                </a:solidFill>
                <a:latin typeface="Tahoma"/>
              </a:rPr>
              <a:t>Main </a:t>
            </a:r>
          </a:p>
          <a:p>
            <a:pPr algn="ctr" eaLnBrk="0" hangingPunct="0"/>
            <a:r>
              <a:rPr lang="en-US" sz="3000" dirty="0" smtClean="0">
                <a:solidFill>
                  <a:srgbClr val="000000"/>
                </a:solidFill>
                <a:latin typeface="Tahoma"/>
              </a:rPr>
              <a:t>Memory</a:t>
            </a:r>
            <a:endParaRPr lang="en-US" sz="3000" dirty="0">
              <a:solidFill>
                <a:srgbClr val="000000"/>
              </a:solidFill>
              <a:latin typeface="Tahoma"/>
            </a:endParaRPr>
          </a:p>
        </p:txBody>
      </p:sp>
      <p:sp>
        <p:nvSpPr>
          <p:cNvPr id="272" name="Left-Right Arrow 271"/>
          <p:cNvSpPr/>
          <p:nvPr/>
        </p:nvSpPr>
        <p:spPr>
          <a:xfrm>
            <a:off x="3686814" y="2876824"/>
            <a:ext cx="1714512" cy="574354"/>
          </a:xfrm>
          <a:prstGeom prst="leftRight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274" name="Slide Number Placeholder 273"/>
          <p:cNvSpPr>
            <a:spLocks noGrp="1"/>
          </p:cNvSpPr>
          <p:nvPr>
            <p:ph type="sldNum" sz="quarter" idx="11"/>
          </p:nvPr>
        </p:nvSpPr>
        <p:spPr/>
        <p:txBody>
          <a:bodyPr/>
          <a:lstStyle/>
          <a:p>
            <a:fld id="{323594FA-E141-4234-AE05-360401972BE7}" type="slidenum">
              <a:rPr lang="en-US" altLang="en-US" smtClean="0">
                <a:solidFill>
                  <a:srgbClr val="000000"/>
                </a:solidFill>
              </a:rPr>
              <a:pPr/>
              <a:t>34</a:t>
            </a:fld>
            <a:endParaRPr lang="en-US" altLang="en-US">
              <a:solidFill>
                <a:srgbClr val="000000"/>
              </a:solidFill>
            </a:endParaRPr>
          </a:p>
        </p:txBody>
      </p:sp>
      <p:sp>
        <p:nvSpPr>
          <p:cNvPr id="60" name="Rectangle 59"/>
          <p:cNvSpPr/>
          <p:nvPr/>
        </p:nvSpPr>
        <p:spPr>
          <a:xfrm>
            <a:off x="1043608" y="1951258"/>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61" name="Rectangle 60"/>
          <p:cNvSpPr/>
          <p:nvPr/>
        </p:nvSpPr>
        <p:spPr>
          <a:xfrm>
            <a:off x="2400930" y="1951258"/>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62" name="Rectangle 61"/>
          <p:cNvSpPr/>
          <p:nvPr/>
        </p:nvSpPr>
        <p:spPr>
          <a:xfrm>
            <a:off x="1043608" y="3237142"/>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63" name="Rectangle 62"/>
          <p:cNvSpPr/>
          <p:nvPr/>
        </p:nvSpPr>
        <p:spPr>
          <a:xfrm>
            <a:off x="2400930" y="3237142"/>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2" name="TextBox 1"/>
          <p:cNvSpPr txBox="1"/>
          <p:nvPr/>
        </p:nvSpPr>
        <p:spPr>
          <a:xfrm>
            <a:off x="179512" y="5518393"/>
            <a:ext cx="8869761" cy="430887"/>
          </a:xfrm>
          <a:prstGeom prst="rect">
            <a:avLst/>
          </a:prstGeom>
          <a:noFill/>
        </p:spPr>
        <p:txBody>
          <a:bodyPr wrap="none" rtlCol="0">
            <a:spAutoFit/>
          </a:bodyPr>
          <a:lstStyle/>
          <a:p>
            <a:r>
              <a:rPr lang="en-US" sz="2200" dirty="0" smtClean="0">
                <a:solidFill>
                  <a:srgbClr val="FF0000"/>
                </a:solidFill>
              </a:rPr>
              <a:t>Cores’ interfere with each other when accessing shared main memory</a:t>
            </a:r>
            <a:endParaRPr lang="en-US" sz="2200" dirty="0">
              <a:solidFill>
                <a:srgbClr val="FF0000"/>
              </a:solidFill>
            </a:endParaRPr>
          </a:p>
        </p:txBody>
      </p:sp>
    </p:spTree>
    <p:extLst>
      <p:ext uri="{BB962C8B-B14F-4D97-AF65-F5344CB8AC3E}">
        <p14:creationId xmlns:p14="http://schemas.microsoft.com/office/powerpoint/2010/main" val="35523021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46633"/>
            <a:ext cx="8801100" cy="5046663"/>
          </a:xfrm>
        </p:spPr>
        <p:txBody>
          <a:bodyPr/>
          <a:lstStyle/>
          <a:p>
            <a:r>
              <a:rPr lang="en-US" dirty="0">
                <a:latin typeface="Tahoma" charset="0"/>
              </a:rPr>
              <a:t>Problem: </a:t>
            </a:r>
            <a:r>
              <a:rPr lang="en-US" dirty="0">
                <a:solidFill>
                  <a:srgbClr val="FF0000"/>
                </a:solidFill>
                <a:latin typeface="Tahoma" charset="0"/>
              </a:rPr>
              <a:t>Memory interference </a:t>
            </a:r>
            <a:r>
              <a:rPr lang="en-US" dirty="0" smtClean="0">
                <a:solidFill>
                  <a:srgbClr val="FF0000"/>
                </a:solidFill>
                <a:latin typeface="Tahoma" charset="0"/>
              </a:rPr>
              <a:t>between cores is uncontrolled</a:t>
            </a:r>
          </a:p>
          <a:p>
            <a:pPr marL="344487" lvl="1" indent="0">
              <a:buNone/>
            </a:pPr>
            <a:r>
              <a:rPr lang="en-US" dirty="0" smtClean="0">
                <a:latin typeface="Tahoma" charset="0"/>
                <a:sym typeface="Wingdings"/>
              </a:rPr>
              <a:t> </a:t>
            </a:r>
            <a:r>
              <a:rPr lang="en-US" dirty="0" smtClean="0">
                <a:latin typeface="Tahoma" charset="0"/>
                <a:sym typeface="Wingdings" charset="0"/>
              </a:rPr>
              <a:t>unfairness, starvation, low performance</a:t>
            </a:r>
          </a:p>
          <a:p>
            <a:pPr marL="344487" lvl="1" indent="0">
              <a:buNone/>
            </a:pPr>
            <a:r>
              <a:rPr lang="en-US" dirty="0" smtClean="0">
                <a:solidFill>
                  <a:srgbClr val="FF0000"/>
                </a:solidFill>
                <a:latin typeface="Tahoma" charset="0"/>
                <a:sym typeface="Wingdings"/>
              </a:rPr>
              <a:t> </a:t>
            </a:r>
            <a:r>
              <a:rPr lang="en-US" dirty="0" smtClean="0">
                <a:solidFill>
                  <a:srgbClr val="FF0000"/>
                </a:solidFill>
                <a:latin typeface="Tahoma" charset="0"/>
                <a:sym typeface="Wingdings" charset="0"/>
              </a:rPr>
              <a:t>uncontrollable</a:t>
            </a:r>
            <a:r>
              <a:rPr lang="en-US" dirty="0">
                <a:solidFill>
                  <a:srgbClr val="FF0000"/>
                </a:solidFill>
                <a:latin typeface="Tahoma" charset="0"/>
                <a:sym typeface="Wingdings" charset="0"/>
              </a:rPr>
              <a:t>, </a:t>
            </a:r>
            <a:r>
              <a:rPr lang="en-US" dirty="0" smtClean="0">
                <a:solidFill>
                  <a:srgbClr val="FF0000"/>
                </a:solidFill>
                <a:latin typeface="Tahoma" charset="0"/>
                <a:sym typeface="Wingdings" charset="0"/>
              </a:rPr>
              <a:t>unpredictable, vulnerable </a:t>
            </a:r>
            <a:r>
              <a:rPr lang="en-US" dirty="0">
                <a:solidFill>
                  <a:srgbClr val="FF0000"/>
                </a:solidFill>
                <a:latin typeface="Tahoma" charset="0"/>
                <a:sym typeface="Wingdings" charset="0"/>
              </a:rPr>
              <a:t>system</a:t>
            </a:r>
            <a:endParaRPr lang="en-US" dirty="0">
              <a:solidFill>
                <a:srgbClr val="FF0000"/>
              </a:solidFill>
              <a:latin typeface="Tahoma" charset="0"/>
            </a:endParaRPr>
          </a:p>
          <a:p>
            <a:pPr marL="0" indent="0">
              <a:buNone/>
            </a:pPr>
            <a:endParaRPr lang="en-US" sz="1800" dirty="0">
              <a:latin typeface="Tahoma" charset="0"/>
              <a:sym typeface="Wingdings" charset="0"/>
            </a:endParaRPr>
          </a:p>
          <a:p>
            <a:r>
              <a:rPr lang="en-US" dirty="0">
                <a:latin typeface="Tahoma" charset="0"/>
                <a:sym typeface="Wingdings" charset="0"/>
              </a:rPr>
              <a:t>Solution: </a:t>
            </a:r>
            <a:r>
              <a:rPr lang="en-US" dirty="0" smtClean="0">
                <a:solidFill>
                  <a:srgbClr val="0000FF"/>
                </a:solidFill>
                <a:latin typeface="Tahoma" charset="0"/>
                <a:sym typeface="Wingdings" charset="0"/>
              </a:rPr>
              <a:t>QoS-Aware Memory Systems</a:t>
            </a:r>
            <a:endParaRPr lang="en-US" dirty="0">
              <a:solidFill>
                <a:srgbClr val="0000FF"/>
              </a:solidFill>
              <a:latin typeface="Tahoma" charset="0"/>
              <a:sym typeface="Wingdings" charset="0"/>
            </a:endParaRPr>
          </a:p>
          <a:p>
            <a:pPr lvl="1"/>
            <a:r>
              <a:rPr lang="en-US" dirty="0">
                <a:solidFill>
                  <a:srgbClr val="008000"/>
                </a:solidFill>
                <a:latin typeface="Tahoma" charset="0"/>
                <a:ea typeface="ＭＳ Ｐゴシック" charset="0"/>
                <a:sym typeface="Wingdings" charset="0"/>
              </a:rPr>
              <a:t>Hardware </a:t>
            </a:r>
            <a:r>
              <a:rPr lang="en-US" dirty="0" smtClean="0">
                <a:solidFill>
                  <a:srgbClr val="008000"/>
                </a:solidFill>
                <a:latin typeface="Tahoma" charset="0"/>
                <a:ea typeface="ＭＳ Ｐゴシック" charset="0"/>
                <a:sym typeface="Wingdings" charset="0"/>
              </a:rPr>
              <a:t>designed </a:t>
            </a:r>
            <a:r>
              <a:rPr lang="en-US" dirty="0">
                <a:solidFill>
                  <a:srgbClr val="008000"/>
                </a:solidFill>
                <a:latin typeface="Tahoma" charset="0"/>
                <a:ea typeface="ＭＳ Ｐゴシック" charset="0"/>
                <a:sym typeface="Wingdings" charset="0"/>
              </a:rPr>
              <a:t>to provide a configurable fairness substrate </a:t>
            </a:r>
          </a:p>
          <a:p>
            <a:pPr lvl="2"/>
            <a:r>
              <a:rPr lang="en-US" sz="1800" dirty="0">
                <a:latin typeface="Tahoma" charset="0"/>
                <a:ea typeface="ＭＳ Ｐゴシック" charset="0"/>
                <a:sym typeface="Wingdings" charset="0"/>
              </a:rPr>
              <a:t>Application-aware memory scheduling, partitioning, throttling</a:t>
            </a:r>
          </a:p>
          <a:p>
            <a:pPr lvl="1"/>
            <a:r>
              <a:rPr lang="en-US" dirty="0">
                <a:solidFill>
                  <a:srgbClr val="008000"/>
                </a:solidFill>
                <a:latin typeface="Tahoma" charset="0"/>
                <a:ea typeface="ＭＳ Ｐゴシック" charset="0"/>
                <a:sym typeface="Wingdings" charset="0"/>
              </a:rPr>
              <a:t>Software designed to configure the resources to satisfy different QoS </a:t>
            </a:r>
            <a:r>
              <a:rPr lang="en-US" dirty="0" smtClean="0">
                <a:solidFill>
                  <a:srgbClr val="008000"/>
                </a:solidFill>
                <a:latin typeface="Tahoma" charset="0"/>
                <a:ea typeface="ＭＳ Ｐゴシック" charset="0"/>
                <a:sym typeface="Wingdings" charset="0"/>
              </a:rPr>
              <a:t>goals</a:t>
            </a:r>
          </a:p>
          <a:p>
            <a:pPr lvl="1"/>
            <a:endParaRPr lang="en-US" dirty="0">
              <a:latin typeface="Tahoma" charset="0"/>
              <a:ea typeface="ＭＳ Ｐゴシック" charset="0"/>
              <a:sym typeface="Wingdings" charset="0"/>
            </a:endParaRPr>
          </a:p>
          <a:p>
            <a:r>
              <a:rPr lang="en-US" dirty="0" smtClean="0">
                <a:solidFill>
                  <a:srgbClr val="0000FF"/>
                </a:solidFill>
                <a:latin typeface="Tahoma" charset="0"/>
                <a:ea typeface="ＭＳ Ｐゴシック" charset="0"/>
                <a:sym typeface="Wingdings" charset="0"/>
              </a:rPr>
              <a:t>QoS-aware memory systems can provide predictable </a:t>
            </a:r>
            <a:r>
              <a:rPr lang="en-US" dirty="0">
                <a:solidFill>
                  <a:srgbClr val="0000FF"/>
                </a:solidFill>
                <a:latin typeface="Tahoma" charset="0"/>
                <a:ea typeface="ＭＳ Ｐゴシック" charset="0"/>
                <a:sym typeface="Wingdings" charset="0"/>
              </a:rPr>
              <a:t>performance </a:t>
            </a:r>
            <a:r>
              <a:rPr lang="en-US" dirty="0" smtClean="0">
                <a:solidFill>
                  <a:srgbClr val="0000FF"/>
                </a:solidFill>
                <a:latin typeface="Tahoma" charset="0"/>
                <a:ea typeface="ＭＳ Ｐゴシック" charset="0"/>
                <a:sym typeface="Wingdings" charset="0"/>
              </a:rPr>
              <a:t>and higher efficiency</a:t>
            </a:r>
          </a:p>
          <a:p>
            <a:endParaRPr lang="en-US" dirty="0">
              <a:latin typeface="Tahoma" charset="0"/>
              <a:sym typeface="Wingdings" charset="0"/>
            </a:endParaRPr>
          </a:p>
          <a:p>
            <a:endParaRPr lang="en-US" dirty="0">
              <a:latin typeface="Tahoma" charset="0"/>
            </a:endParaRPr>
          </a:p>
        </p:txBody>
      </p:sp>
      <p:sp>
        <p:nvSpPr>
          <p:cNvPr id="20482" name="Title 3"/>
          <p:cNvSpPr>
            <a:spLocks noGrp="1"/>
          </p:cNvSpPr>
          <p:nvPr>
            <p:ph type="title"/>
          </p:nvPr>
        </p:nvSpPr>
        <p:spPr>
          <a:xfrm>
            <a:off x="228600" y="152400"/>
            <a:ext cx="8915400" cy="1066800"/>
          </a:xfrm>
        </p:spPr>
        <p:txBody>
          <a:bodyPr/>
          <a:lstStyle/>
          <a:p>
            <a:r>
              <a:rPr lang="en-US" dirty="0" smtClean="0">
                <a:latin typeface="Garamond" charset="0"/>
              </a:rPr>
              <a:t>An Orthogonal Issue: Memory Interference</a:t>
            </a:r>
            <a:endParaRPr lang="en-US" dirty="0">
              <a:latin typeface="Garamond" charset="0"/>
            </a:endParaRPr>
          </a:p>
        </p:txBody>
      </p:sp>
    </p:spTree>
    <p:extLst>
      <p:ext uri="{BB962C8B-B14F-4D97-AF65-F5344CB8AC3E}">
        <p14:creationId xmlns:p14="http://schemas.microsoft.com/office/powerpoint/2010/main" val="15659758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915400" cy="1066800"/>
          </a:xfrm>
        </p:spPr>
        <p:txBody>
          <a:bodyPr/>
          <a:lstStyle/>
          <a:p>
            <a:r>
              <a:rPr lang="en-US" sz="3400" dirty="0" smtClean="0"/>
              <a:t>Goal: Predictable Performance in Complex Systems</a:t>
            </a:r>
            <a:endParaRPr lang="en-US" sz="3400" dirty="0"/>
          </a:p>
        </p:txBody>
      </p:sp>
      <p:sp>
        <p:nvSpPr>
          <p:cNvPr id="3" name="Content Placeholder 2"/>
          <p:cNvSpPr>
            <a:spLocks noGrp="1"/>
          </p:cNvSpPr>
          <p:nvPr>
            <p:ph idx="1"/>
          </p:nvPr>
        </p:nvSpPr>
        <p:spPr>
          <a:xfrm>
            <a:off x="228600" y="4377767"/>
            <a:ext cx="8610600" cy="986115"/>
          </a:xfrm>
        </p:spPr>
        <p:txBody>
          <a:bodyPr/>
          <a:lstStyle/>
          <a:p>
            <a:r>
              <a:rPr lang="en-US" dirty="0" smtClean="0"/>
              <a:t>Heterogeneous agents: CPUs, GPUs, and HWAs </a:t>
            </a:r>
          </a:p>
          <a:p>
            <a:r>
              <a:rPr lang="en-US" dirty="0" smtClean="0"/>
              <a:t>Main memory interference between CPUs, GPUs, HWAs</a:t>
            </a:r>
            <a:endParaRPr lang="en-US" dirty="0"/>
          </a:p>
        </p:txBody>
      </p:sp>
      <p:sp>
        <p:nvSpPr>
          <p:cNvPr id="4" name="Slide Number Placeholder 3"/>
          <p:cNvSpPr>
            <a:spLocks noGrp="1"/>
          </p:cNvSpPr>
          <p:nvPr>
            <p:ph type="sldNum" sz="quarter" idx="11"/>
          </p:nvPr>
        </p:nvSpPr>
        <p:spPr/>
        <p:txBody>
          <a:bodyPr/>
          <a:lstStyle/>
          <a:p>
            <a:fld id="{752AE0C9-F7C4-4547-82DB-A8816991FA84}" type="slidenum">
              <a:rPr lang="en-US" smtClean="0">
                <a:solidFill>
                  <a:srgbClr val="000000"/>
                </a:solidFill>
              </a:rPr>
              <a:pPr/>
              <a:t>36</a:t>
            </a:fld>
            <a:endParaRPr lang="en-US">
              <a:solidFill>
                <a:srgbClr val="000000"/>
              </a:solidFill>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Shared Cache</a:t>
            </a:r>
            <a:endParaRPr lang="en-US" dirty="0">
              <a:solidFill>
                <a:srgbClr val="FFFFFF"/>
              </a:solidFill>
              <a:latin typeface="Tahoma"/>
            </a:endParaRP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GPU</a:t>
            </a:r>
            <a:endParaRPr lang="en-US" dirty="0">
              <a:solidFill>
                <a:srgbClr val="FFFFFF"/>
              </a:solidFill>
              <a:latin typeface="Tahoma"/>
            </a:endParaRP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HWA</a:t>
            </a:r>
            <a:endParaRPr lang="en-US" dirty="0">
              <a:solidFill>
                <a:srgbClr val="FFFFFF"/>
              </a:solidFill>
              <a:latin typeface="Tahoma"/>
            </a:endParaRP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HWA</a:t>
            </a:r>
            <a:endParaRPr lang="en-US" dirty="0">
              <a:solidFill>
                <a:srgbClr val="FFFFFF"/>
              </a:solidFill>
              <a:latin typeface="Tahoma"/>
            </a:endParaRP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DRAM and Hybrid Memory Controllers</a:t>
            </a:r>
            <a:endParaRPr lang="en-US" dirty="0">
              <a:solidFill>
                <a:srgbClr val="FFFFFF"/>
              </a:solidFill>
              <a:latin typeface="Tahoma"/>
            </a:endParaRP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DRAM and Hybrid Memories</a:t>
            </a:r>
            <a:endParaRPr lang="en-US" dirty="0">
              <a:solidFill>
                <a:srgbClr val="FFFFFF"/>
              </a:solidFill>
              <a:latin typeface="Tahoma"/>
            </a:endParaRP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6544" y="5367350"/>
            <a:ext cx="8605240" cy="830997"/>
          </a:xfrm>
          <a:prstGeom prst="rect">
            <a:avLst/>
          </a:prstGeom>
          <a:noFill/>
        </p:spPr>
        <p:txBody>
          <a:bodyPr wrap="none" rtlCol="0">
            <a:spAutoFit/>
          </a:bodyPr>
          <a:lstStyle/>
          <a:p>
            <a:pPr algn="ctr" defTabSz="457200"/>
            <a:r>
              <a:rPr lang="en-US" sz="2400" dirty="0" smtClean="0">
                <a:solidFill>
                  <a:srgbClr val="FF0000"/>
                </a:solidFill>
                <a:latin typeface="Tahoma"/>
              </a:rPr>
              <a:t>How to allocate resources to heterogeneous agents</a:t>
            </a:r>
          </a:p>
          <a:p>
            <a:pPr algn="ctr" defTabSz="457200"/>
            <a:r>
              <a:rPr lang="en-US" sz="2400" dirty="0" smtClean="0">
                <a:solidFill>
                  <a:srgbClr val="FF0000"/>
                </a:solidFill>
                <a:latin typeface="Tahoma"/>
              </a:rPr>
              <a:t>to mitigate interference and provide predictable performance? </a:t>
            </a:r>
            <a:endParaRPr lang="en-US" sz="2400" dirty="0">
              <a:solidFill>
                <a:srgbClr val="FF0000"/>
              </a:solidFill>
              <a:latin typeface="Tahoma"/>
            </a:endParaRPr>
          </a:p>
        </p:txBody>
      </p: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663085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 Memory Service Guarantees</a:t>
            </a:r>
            <a:endParaRPr lang="en-US" dirty="0"/>
          </a:p>
        </p:txBody>
      </p:sp>
      <p:sp>
        <p:nvSpPr>
          <p:cNvPr id="3" name="Content Placeholder 2"/>
          <p:cNvSpPr>
            <a:spLocks noGrp="1"/>
          </p:cNvSpPr>
          <p:nvPr>
            <p:ph idx="1"/>
          </p:nvPr>
        </p:nvSpPr>
        <p:spPr/>
        <p:txBody>
          <a:bodyPr/>
          <a:lstStyle/>
          <a:p>
            <a:r>
              <a:rPr lang="en-US" dirty="0" smtClean="0"/>
              <a:t>Goal: </a:t>
            </a:r>
            <a:r>
              <a:rPr lang="en-US" dirty="0" smtClean="0">
                <a:solidFill>
                  <a:srgbClr val="0000FF"/>
                </a:solidFill>
              </a:rPr>
              <a:t>Satisfy performance/SLA requirements </a:t>
            </a:r>
            <a:r>
              <a:rPr lang="en-US" dirty="0" smtClean="0"/>
              <a:t>in the presence of shared main memory, heterogeneous agents, and hybrid memory/storage</a:t>
            </a:r>
          </a:p>
          <a:p>
            <a:endParaRPr lang="en-US" sz="1400" dirty="0"/>
          </a:p>
          <a:p>
            <a:r>
              <a:rPr lang="en-US" dirty="0" smtClean="0"/>
              <a:t>Approach: </a:t>
            </a:r>
          </a:p>
          <a:p>
            <a:pPr lvl="1"/>
            <a:r>
              <a:rPr lang="en-US" dirty="0" smtClean="0"/>
              <a:t>Develop techniques/models to accurately </a:t>
            </a:r>
            <a:r>
              <a:rPr lang="en-US" dirty="0" smtClean="0">
                <a:solidFill>
                  <a:srgbClr val="FF0000"/>
                </a:solidFill>
              </a:rPr>
              <a:t>estimate</a:t>
            </a:r>
            <a:r>
              <a:rPr lang="en-US" dirty="0" smtClean="0"/>
              <a:t> the </a:t>
            </a:r>
            <a:r>
              <a:rPr lang="en-US" dirty="0" smtClean="0">
                <a:solidFill>
                  <a:srgbClr val="FF0000"/>
                </a:solidFill>
              </a:rPr>
              <a:t>performance loss</a:t>
            </a:r>
            <a:r>
              <a:rPr lang="en-US" dirty="0" smtClean="0"/>
              <a:t> of an application/agent in the presence of resource sharing</a:t>
            </a:r>
          </a:p>
          <a:p>
            <a:pPr lvl="1"/>
            <a:r>
              <a:rPr lang="en-US" dirty="0" smtClean="0"/>
              <a:t>Develop mechanisms (hardware and software) to </a:t>
            </a:r>
            <a:r>
              <a:rPr lang="en-US" dirty="0" smtClean="0">
                <a:solidFill>
                  <a:srgbClr val="FF0000"/>
                </a:solidFill>
              </a:rPr>
              <a:t>enable</a:t>
            </a:r>
            <a:r>
              <a:rPr lang="en-US" dirty="0" smtClean="0"/>
              <a:t> the </a:t>
            </a:r>
            <a:r>
              <a:rPr lang="en-US" dirty="0" smtClean="0">
                <a:solidFill>
                  <a:srgbClr val="FF0000"/>
                </a:solidFill>
              </a:rPr>
              <a:t>resource partitioning/prioritization</a:t>
            </a:r>
            <a:r>
              <a:rPr lang="en-US" dirty="0" smtClean="0"/>
              <a:t> needed to achieve the required performance levels for all applications</a:t>
            </a:r>
          </a:p>
          <a:p>
            <a:pPr lvl="1"/>
            <a:r>
              <a:rPr lang="en-US" dirty="0" smtClean="0"/>
              <a:t>All the while providing </a:t>
            </a:r>
            <a:r>
              <a:rPr lang="en-US" dirty="0" smtClean="0">
                <a:solidFill>
                  <a:srgbClr val="FF0000"/>
                </a:solidFill>
              </a:rPr>
              <a:t>high system performance </a:t>
            </a:r>
          </a:p>
          <a:p>
            <a:endParaRPr lang="en-US" sz="1400" dirty="0">
              <a:solidFill>
                <a:srgbClr val="FF0000"/>
              </a:solidFill>
            </a:endParaRPr>
          </a:p>
          <a:p>
            <a:r>
              <a:rPr lang="en-US" sz="1600" dirty="0" smtClean="0"/>
              <a:t>Subramanian </a:t>
            </a:r>
            <a:r>
              <a:rPr lang="en-US" sz="1600" dirty="0"/>
              <a:t>et al., “</a:t>
            </a:r>
            <a:r>
              <a:rPr lang="en-US" sz="1600" dirty="0">
                <a:solidFill>
                  <a:srgbClr val="0000FF"/>
                </a:solidFill>
              </a:rPr>
              <a:t>MISE: Providing Performance Predictability and Improving Fairness in Shared Main Memory Systems</a:t>
            </a:r>
            <a:r>
              <a:rPr lang="en-US" sz="1600" dirty="0"/>
              <a:t>,” HPCA 2013</a:t>
            </a:r>
            <a:r>
              <a:rPr lang="en-US" sz="1600" dirty="0" smtClean="0"/>
              <a:t>.</a:t>
            </a:r>
          </a:p>
          <a:p>
            <a:r>
              <a:rPr lang="en-US" sz="1600" dirty="0" smtClean="0"/>
              <a:t>Subramanian et al., “</a:t>
            </a:r>
            <a:r>
              <a:rPr lang="en-US" sz="1600" dirty="0" smtClean="0">
                <a:solidFill>
                  <a:srgbClr val="0000FF"/>
                </a:solidFill>
              </a:rPr>
              <a:t>The Application Slowdown Model</a:t>
            </a:r>
            <a:r>
              <a:rPr lang="en-US" sz="1600" dirty="0" smtClean="0"/>
              <a:t>,” MICRO 2015.</a:t>
            </a:r>
            <a:endParaRPr lang="en-US" sz="1600" dirty="0"/>
          </a:p>
          <a:p>
            <a:pPr lvl="1"/>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37</a:t>
            </a:fld>
            <a:endParaRPr lang="en-US"/>
          </a:p>
        </p:txBody>
      </p:sp>
    </p:spTree>
    <p:extLst>
      <p:ext uri="{BB962C8B-B14F-4D97-AF65-F5344CB8AC3E}">
        <p14:creationId xmlns:p14="http://schemas.microsoft.com/office/powerpoint/2010/main" val="411467873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charset="0"/>
                <a:ea typeface="ＭＳ Ｐゴシック" charset="0"/>
                <a:cs typeface="ＭＳ Ｐゴシック" charset="0"/>
              </a:rPr>
              <a:t>Some Promising Directions</a:t>
            </a:r>
            <a:endParaRPr lang="en-US" dirty="0"/>
          </a:p>
        </p:txBody>
      </p:sp>
      <p:sp>
        <p:nvSpPr>
          <p:cNvPr id="3" name="Content Placeholder 2"/>
          <p:cNvSpPr>
            <a:spLocks noGrp="1"/>
          </p:cNvSpPr>
          <p:nvPr>
            <p:ph idx="1"/>
          </p:nvPr>
        </p:nvSpPr>
        <p:spPr>
          <a:xfrm>
            <a:off x="228600" y="908720"/>
            <a:ext cx="8915400" cy="5193723"/>
          </a:xfrm>
        </p:spPr>
        <p:txBody>
          <a:bodyPr/>
          <a:lstStyle/>
          <a:p>
            <a:endParaRPr lang="en-US" sz="1200" dirty="0">
              <a:solidFill>
                <a:srgbClr val="0000FF"/>
              </a:solidFill>
            </a:endParaRPr>
          </a:p>
          <a:p>
            <a:r>
              <a:rPr lang="en-US" dirty="0" smtClean="0">
                <a:solidFill>
                  <a:srgbClr val="0000FF"/>
                </a:solidFill>
              </a:rPr>
              <a:t>New memory architectures</a:t>
            </a:r>
          </a:p>
          <a:p>
            <a:pPr lvl="1"/>
            <a:r>
              <a:rPr lang="en-US" sz="1900" dirty="0" smtClean="0">
                <a:solidFill>
                  <a:schemeClr val="accent2">
                    <a:lumMod val="75000"/>
                  </a:schemeClr>
                </a:solidFill>
              </a:rPr>
              <a:t>Rethinking DRAM and flash memory</a:t>
            </a:r>
          </a:p>
          <a:p>
            <a:pPr lvl="1"/>
            <a:r>
              <a:rPr lang="en-US" sz="1900" b="1" dirty="0">
                <a:solidFill>
                  <a:srgbClr val="2C6123"/>
                </a:solidFill>
              </a:rPr>
              <a:t>A lot of hope in fixing DRAM</a:t>
            </a:r>
          </a:p>
          <a:p>
            <a:pPr marL="0" indent="0">
              <a:buNone/>
            </a:pPr>
            <a:endParaRPr lang="en-US" sz="1000" dirty="0"/>
          </a:p>
          <a:p>
            <a:endParaRPr lang="en-US" sz="1000" dirty="0" smtClean="0"/>
          </a:p>
          <a:p>
            <a:endParaRPr lang="en-US" sz="1000" dirty="0"/>
          </a:p>
          <a:p>
            <a:endParaRPr lang="en-US" sz="1000" dirty="0" smtClean="0"/>
          </a:p>
          <a:p>
            <a:r>
              <a:rPr lang="en-US" dirty="0" smtClean="0">
                <a:solidFill>
                  <a:srgbClr val="0000FF"/>
                </a:solidFill>
              </a:rPr>
              <a:t>Enabling emerging NVM technologies </a:t>
            </a:r>
          </a:p>
          <a:p>
            <a:pPr lvl="1"/>
            <a:r>
              <a:rPr lang="en-US" sz="1900" dirty="0" smtClean="0">
                <a:solidFill>
                  <a:srgbClr val="2C6123"/>
                </a:solidFill>
              </a:rPr>
              <a:t>Hybrid memory systems</a:t>
            </a:r>
            <a:r>
              <a:rPr lang="en-US" sz="1900" dirty="0">
                <a:solidFill>
                  <a:srgbClr val="2C6123"/>
                </a:solidFill>
              </a:rPr>
              <a:t> </a:t>
            </a:r>
            <a:endParaRPr lang="en-US" sz="1900" dirty="0" smtClean="0">
              <a:solidFill>
                <a:srgbClr val="2C6123"/>
              </a:solidFill>
            </a:endParaRPr>
          </a:p>
          <a:p>
            <a:pPr lvl="1"/>
            <a:r>
              <a:rPr lang="en-US" sz="1900" dirty="0" smtClean="0">
                <a:solidFill>
                  <a:srgbClr val="2C6123"/>
                </a:solidFill>
              </a:rPr>
              <a:t>Single-level memory and storage</a:t>
            </a:r>
          </a:p>
          <a:p>
            <a:pPr lvl="1"/>
            <a:r>
              <a:rPr lang="en-US" sz="1900" b="1" dirty="0">
                <a:solidFill>
                  <a:srgbClr val="2C6123"/>
                </a:solidFill>
              </a:rPr>
              <a:t>A lot of hope in hybrid memory systems and single-level stores</a:t>
            </a:r>
          </a:p>
          <a:p>
            <a:pPr marL="344345" lvl="1" indent="0">
              <a:buNone/>
            </a:pPr>
            <a:endParaRPr lang="en-US" sz="1000" dirty="0">
              <a:solidFill>
                <a:srgbClr val="2C6123"/>
              </a:solidFill>
            </a:endParaRPr>
          </a:p>
          <a:p>
            <a:pPr lvl="1"/>
            <a:endParaRPr lang="en-US" sz="1000" dirty="0" smtClean="0">
              <a:solidFill>
                <a:srgbClr val="2C6123"/>
              </a:solidFill>
            </a:endParaRPr>
          </a:p>
          <a:p>
            <a:pPr lvl="1"/>
            <a:endParaRPr lang="en-US" sz="1000" dirty="0">
              <a:solidFill>
                <a:srgbClr val="2C6123"/>
              </a:solidFill>
            </a:endParaRPr>
          </a:p>
          <a:p>
            <a:r>
              <a:rPr lang="en-US" dirty="0" smtClean="0">
                <a:solidFill>
                  <a:srgbClr val="0000FF"/>
                </a:solidFill>
              </a:rPr>
              <a:t>System-level memory/storage QoS</a:t>
            </a:r>
          </a:p>
          <a:p>
            <a:pPr lvl="1"/>
            <a:r>
              <a:rPr lang="en-US" sz="1900" b="1" dirty="0">
                <a:solidFill>
                  <a:srgbClr val="2C6123"/>
                </a:solidFill>
              </a:rPr>
              <a:t>A lot of hope in designing a predictable system</a:t>
            </a:r>
            <a:endParaRPr lang="en-US" sz="1900" dirty="0">
              <a:solidFill>
                <a:srgbClr val="0000FF"/>
              </a:solidFill>
            </a:endParaRPr>
          </a:p>
          <a:p>
            <a:pPr lvl="1"/>
            <a:endParaRPr lang="en-US" dirty="0">
              <a:solidFill>
                <a:srgbClr val="0000FF"/>
              </a:solidFill>
            </a:endParaRPr>
          </a:p>
          <a:p>
            <a:endParaRPr lang="en-US" sz="1600" dirty="0" smtClean="0">
              <a:solidFill>
                <a:srgbClr val="2C6123"/>
              </a:solidFill>
            </a:endParaRPr>
          </a:p>
          <a:p>
            <a:endParaRPr lang="en-US" sz="1600" dirty="0">
              <a:solidFill>
                <a:srgbClr val="2C6123"/>
              </a:solidFill>
            </a:endParaRPr>
          </a:p>
          <a:p>
            <a:endParaRPr lang="en-US" sz="1600" dirty="0" smtClean="0">
              <a:solidFill>
                <a:srgbClr val="2C6123"/>
              </a:solidFill>
            </a:endParaRPr>
          </a:p>
          <a:p>
            <a:pPr lvl="1"/>
            <a:endParaRPr lang="en-US" sz="1500"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38</a:t>
            </a:fld>
            <a:endParaRPr lang="en-US"/>
          </a:p>
        </p:txBody>
      </p:sp>
      <p:sp>
        <p:nvSpPr>
          <p:cNvPr id="5" name="Rectangle 4"/>
          <p:cNvSpPr/>
          <p:nvPr/>
        </p:nvSpPr>
        <p:spPr>
          <a:xfrm>
            <a:off x="899592" y="1604142"/>
            <a:ext cx="1944216" cy="36004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7" name="Rectangle 6"/>
          <p:cNvSpPr/>
          <p:nvPr/>
        </p:nvSpPr>
        <p:spPr>
          <a:xfrm>
            <a:off x="899592" y="3465987"/>
            <a:ext cx="2736304" cy="36004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8" name="Rectangle 7"/>
          <p:cNvSpPr/>
          <p:nvPr/>
        </p:nvSpPr>
        <p:spPr>
          <a:xfrm>
            <a:off x="899592" y="3836390"/>
            <a:ext cx="3672408" cy="36004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4728964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solidFill>
                  <a:srgbClr val="0000FF"/>
                </a:solidFill>
                <a:latin typeface="Tahoma" charset="0"/>
                <a:ea typeface="ＭＳ Ｐゴシック" charset="0"/>
                <a:cs typeface="ＭＳ Ｐゴシック" charset="0"/>
              </a:rPr>
              <a:t>New Memory Architectures</a:t>
            </a:r>
          </a:p>
          <a:p>
            <a:pPr lvl="1" eaLnBrk="1" hangingPunct="1"/>
            <a:r>
              <a:rPr lang="en-US" dirty="0" smtClean="0">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39</a:t>
            </a:fld>
            <a:endParaRPr lang="en-US" sz="1600">
              <a:solidFill>
                <a:srgbClr val="000000"/>
              </a:solidFill>
              <a:latin typeface="Garamond" charset="0"/>
            </a:endParaRPr>
          </a:p>
        </p:txBody>
      </p:sp>
    </p:spTree>
    <p:extLst>
      <p:ext uri="{BB962C8B-B14F-4D97-AF65-F5344CB8AC3E}">
        <p14:creationId xmlns:p14="http://schemas.microsoft.com/office/powerpoint/2010/main" val="42647001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a:t>
            </a:r>
            <a:r>
              <a:rPr lang="en-US" dirty="0" smtClean="0">
                <a:solidFill>
                  <a:srgbClr val="0000FF"/>
                </a:solidFill>
                <a:latin typeface="Tahoma" charset="0"/>
                <a:ea typeface="ＭＳ Ｐゴシック" charset="0"/>
              </a:rPr>
              <a:t>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a:t>
            </a:r>
            <a:r>
              <a:rPr lang="en-US" dirty="0" smtClean="0">
                <a:solidFill>
                  <a:srgbClr val="0000FF"/>
                </a:solidFill>
                <a:latin typeface="Tahoma" charset="0"/>
                <a:ea typeface="ＭＳ Ｐゴシック" charset="0"/>
              </a:rPr>
              <a:t>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t>
            </a:r>
            <a:r>
              <a:rPr lang="en-US" dirty="0" smtClean="0">
                <a:solidFill>
                  <a:srgbClr val="FF0000"/>
                </a:solidFill>
                <a:latin typeface="Tahoma" charset="0"/>
                <a:ea typeface="ＭＳ Ｐゴシック" charset="0"/>
                <a:cs typeface="ＭＳ Ｐゴシック" charset="0"/>
              </a:rPr>
              <a:t>and memory controllers</a:t>
            </a:r>
            <a:r>
              <a:rPr lang="en-US" dirty="0" smtClean="0">
                <a:latin typeface="Tahoma" charset="0"/>
                <a:ea typeface="ＭＳ Ｐゴシック" charset="0"/>
                <a:cs typeface="ＭＳ Ｐゴシック" charset="0"/>
              </a:rPr>
              <a:t>, as we know them today, are </a:t>
            </a:r>
            <a:r>
              <a:rPr lang="en-US" dirty="0">
                <a:latin typeface="Tahoma" charset="0"/>
                <a:ea typeface="ＭＳ Ｐゴシック" charset="0"/>
                <a:cs typeface="ＭＳ Ｐゴシック" charset="0"/>
              </a:rPr>
              <a:t>(will be) </a:t>
            </a:r>
            <a:r>
              <a:rPr lang="en-US" dirty="0" smtClean="0">
                <a:solidFill>
                  <a:srgbClr val="FF0000"/>
                </a:solidFill>
                <a:latin typeface="Tahoma" charset="0"/>
                <a:ea typeface="ＭＳ Ｐゴシック" charset="0"/>
                <a:cs typeface="ＭＳ Ｐゴシック" charset="0"/>
              </a:rPr>
              <a:t>unlikely to </a:t>
            </a:r>
            <a:r>
              <a:rPr lang="en-US" dirty="0">
                <a:solidFill>
                  <a:srgbClr val="FF0000"/>
                </a:solidFill>
                <a:latin typeface="Tahoma" charset="0"/>
                <a:ea typeface="ＭＳ Ｐゴシック" charset="0"/>
                <a:cs typeface="ＭＳ Ｐゴシック" charset="0"/>
              </a:rPr>
              <a:t>satisfy </a:t>
            </a:r>
            <a:r>
              <a:rPr lang="en-US" dirty="0" smtClean="0">
                <a:solidFill>
                  <a:srgbClr val="FF0000"/>
                </a:solidFill>
                <a:latin typeface="Tahoma" charset="0"/>
                <a:ea typeface="ＭＳ Ｐゴシック" charset="0"/>
                <a:cs typeface="ＭＳ Ｐゴシック" charset="0"/>
              </a:rPr>
              <a:t>all requirements</a:t>
            </a:r>
            <a:endParaRPr lang="en-US" dirty="0">
              <a:solidFill>
                <a:srgbClr val="FF0000"/>
              </a:solidFill>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smtClean="0">
                <a:solidFill>
                  <a:srgbClr val="FF0000"/>
                </a:solidFill>
                <a:latin typeface="Tahoma" charset="0"/>
                <a:ea typeface="ＭＳ Ｐゴシック" charset="0"/>
              </a:rPr>
              <a:t>enable </a:t>
            </a:r>
            <a:r>
              <a:rPr lang="en-US" dirty="0">
                <a:solidFill>
                  <a:srgbClr val="FF0000"/>
                </a:solidFill>
                <a:latin typeface="Tahoma" charset="0"/>
                <a:ea typeface="ＭＳ Ｐゴシック" charset="0"/>
              </a:rPr>
              <a:t>new </a:t>
            </a:r>
            <a:r>
              <a:rPr lang="en-US" dirty="0" smtClean="0">
                <a:solidFill>
                  <a:srgbClr val="FF0000"/>
                </a:solidFill>
                <a:latin typeface="Tahoma" charset="0"/>
                <a:ea typeface="ＭＳ Ｐゴシック" charset="0"/>
              </a:rPr>
              <a:t>opportunities</a:t>
            </a:r>
            <a:r>
              <a:rPr lang="en-US" dirty="0" smtClean="0">
                <a:latin typeface="Tahoma" charset="0"/>
                <a:ea typeface="ＭＳ Ｐゴシック" charset="0"/>
              </a:rPr>
              <a:t>: </a:t>
            </a:r>
            <a:r>
              <a:rPr lang="en-US" dirty="0" err="1" smtClean="0">
                <a:latin typeface="Tahoma" charset="0"/>
                <a:ea typeface="ＭＳ Ｐゴシック" charset="0"/>
              </a:rPr>
              <a:t>memory+storage</a:t>
            </a:r>
            <a:r>
              <a:rPr lang="en-US" dirty="0" smtClean="0">
                <a:latin typeface="Tahoma" charset="0"/>
                <a:ea typeface="ＭＳ Ｐゴシック" charset="0"/>
              </a:rPr>
              <a:t> merging</a:t>
            </a:r>
            <a:endParaRPr lang="en-US" dirty="0">
              <a:latin typeface="Tahoma" charset="0"/>
              <a:ea typeface="ＭＳ Ｐゴシック" charset="0"/>
            </a:endParaRP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a:t>
            </a:r>
            <a:r>
              <a:rPr lang="en-US" dirty="0" smtClean="0">
                <a:solidFill>
                  <a:srgbClr val="0000FF"/>
                </a:solidFill>
                <a:latin typeface="Tahoma" charset="0"/>
                <a:ea typeface="ＭＳ Ｐゴシック" charset="0"/>
                <a:cs typeface="ＭＳ Ｐゴシック" charset="0"/>
              </a:rPr>
              <a:t>system</a:t>
            </a:r>
          </a:p>
          <a:p>
            <a:pPr lvl="1"/>
            <a:r>
              <a:rPr lang="en-US" dirty="0" smtClean="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a:t>
            </a:r>
            <a:r>
              <a:rPr lang="en-US" dirty="0" smtClean="0">
                <a:solidFill>
                  <a:srgbClr val="0000FF"/>
                </a:solidFill>
                <a:latin typeface="Tahoma" charset="0"/>
                <a:ea typeface="ＭＳ Ｐゴシック" charset="0"/>
                <a:cs typeface="ＭＳ Ｐゴシック" charset="0"/>
              </a:rPr>
              <a:t>requirements</a:t>
            </a:r>
            <a:endParaRPr lang="en-US" dirty="0">
              <a:solidFill>
                <a:srgbClr val="0000FF"/>
              </a:solidFill>
              <a:latin typeface="Tahoma" charset="0"/>
              <a:ea typeface="ＭＳ Ｐゴシック" charset="0"/>
              <a:cs typeface="ＭＳ Ｐゴシック" charset="0"/>
            </a:endParaRPr>
          </a:p>
          <a:p>
            <a:pPr lvl="1"/>
            <a:endParaRPr lang="en-US" dirty="0" smtClean="0">
              <a:solidFill>
                <a:srgbClr val="0000FF"/>
              </a:solidFill>
              <a:latin typeface="Tahoma" charset="0"/>
              <a:ea typeface="ＭＳ Ｐゴシック" charset="0"/>
              <a:cs typeface="ＭＳ Ｐゴシック" charset="0"/>
            </a:endParaRPr>
          </a:p>
          <a:p>
            <a:pPr marL="344487" lvl="1" indent="0">
              <a:buNone/>
            </a:pPr>
            <a:endParaRPr lang="en-US" dirty="0" smtClean="0">
              <a:solidFill>
                <a:srgbClr val="0000FF"/>
              </a:solidFill>
              <a:latin typeface="Tahoma" charset="0"/>
              <a:ea typeface="ＭＳ Ｐゴシック" charset="0"/>
              <a:cs typeface="ＭＳ Ｐゴシック" charset="0"/>
            </a:endParaRPr>
          </a:p>
          <a:p>
            <a:pPr lvl="1"/>
            <a:endParaRPr lang="en-US" dirty="0" smtClean="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4</a:t>
            </a:fld>
            <a:endParaRPr lang="en-US" sz="1600">
              <a:solidFill>
                <a:srgbClr val="000000"/>
              </a:solidFill>
              <a:latin typeface="Garamond" charset="0"/>
            </a:endParaRPr>
          </a:p>
        </p:txBody>
      </p:sp>
    </p:spTree>
    <p:extLst>
      <p:ext uri="{BB962C8B-B14F-4D97-AF65-F5344CB8AC3E}">
        <p14:creationId xmlns:p14="http://schemas.microsoft.com/office/powerpoint/2010/main" val="181887776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40</a:t>
            </a:fld>
            <a:endParaRPr lang="en-US" altLang="en-US"/>
          </a:p>
        </p:txBody>
      </p:sp>
      <p:sp>
        <p:nvSpPr>
          <p:cNvPr id="5" name="Rectangle 4"/>
          <p:cNvSpPr/>
          <p:nvPr/>
        </p:nvSpPr>
        <p:spPr>
          <a:xfrm>
            <a:off x="551882" y="1052735"/>
            <a:ext cx="3516062"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22588136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In-Memory Computation Today?</a:t>
            </a:r>
            <a:endParaRPr lang="en-US" dirty="0"/>
          </a:p>
        </p:txBody>
      </p:sp>
      <p:sp>
        <p:nvSpPr>
          <p:cNvPr id="3" name="Content Placeholder 2"/>
          <p:cNvSpPr>
            <a:spLocks noGrp="1"/>
          </p:cNvSpPr>
          <p:nvPr>
            <p:ph idx="1"/>
          </p:nvPr>
        </p:nvSpPr>
        <p:spPr/>
        <p:txBody>
          <a:bodyPr/>
          <a:lstStyle/>
          <a:p>
            <a:r>
              <a:rPr lang="en-US" dirty="0" smtClean="0">
                <a:solidFill>
                  <a:srgbClr val="FF0000"/>
                </a:solidFill>
              </a:rPr>
              <a:t>Push from </a:t>
            </a:r>
            <a:r>
              <a:rPr lang="en-US" dirty="0" smtClean="0">
                <a:solidFill>
                  <a:srgbClr val="FF0000"/>
                </a:solidFill>
              </a:rPr>
              <a:t>Technology</a:t>
            </a:r>
            <a:endParaRPr lang="en-US" dirty="0" smtClean="0">
              <a:solidFill>
                <a:srgbClr val="FF0000"/>
              </a:solidFill>
            </a:endParaRPr>
          </a:p>
          <a:p>
            <a:pPr lvl="1"/>
            <a:r>
              <a:rPr lang="en-US" dirty="0" smtClean="0">
                <a:solidFill>
                  <a:srgbClr val="0000FF"/>
                </a:solidFill>
              </a:rPr>
              <a:t>DRAM Scaling at jeopardy </a:t>
            </a:r>
          </a:p>
          <a:p>
            <a:pPr marL="344487" lvl="1" indent="0">
              <a:buNone/>
            </a:pPr>
            <a:r>
              <a:rPr lang="en-US" dirty="0">
                <a:sym typeface="Wingdings"/>
              </a:rPr>
              <a:t> </a:t>
            </a:r>
            <a:r>
              <a:rPr lang="en-US" dirty="0" smtClean="0">
                <a:sym typeface="Wingdings"/>
              </a:rPr>
              <a:t>   Controllers close to DRAM</a:t>
            </a:r>
          </a:p>
          <a:p>
            <a:pPr marL="344487" lvl="1" indent="0">
              <a:buNone/>
            </a:pPr>
            <a:r>
              <a:rPr lang="en-US" dirty="0">
                <a:sym typeface="Wingdings"/>
              </a:rPr>
              <a:t> </a:t>
            </a:r>
            <a:r>
              <a:rPr lang="en-US" dirty="0" smtClean="0">
                <a:sym typeface="Wingdings"/>
              </a:rPr>
              <a:t>   Industry open to new memory architectures</a:t>
            </a:r>
          </a:p>
          <a:p>
            <a:pPr lvl="1"/>
            <a:endParaRPr lang="en-US" dirty="0" smtClean="0"/>
          </a:p>
          <a:p>
            <a:r>
              <a:rPr lang="en-US" dirty="0" smtClean="0">
                <a:solidFill>
                  <a:srgbClr val="FF0000"/>
                </a:solidFill>
              </a:rPr>
              <a:t>Pull from Systems and </a:t>
            </a:r>
            <a:r>
              <a:rPr lang="en-US" dirty="0" smtClean="0">
                <a:solidFill>
                  <a:srgbClr val="FF0000"/>
                </a:solidFill>
              </a:rPr>
              <a:t>Applications</a:t>
            </a:r>
            <a:endParaRPr lang="en-US" dirty="0" smtClean="0">
              <a:solidFill>
                <a:srgbClr val="FF0000"/>
              </a:solidFill>
            </a:endParaRPr>
          </a:p>
          <a:p>
            <a:pPr lvl="1"/>
            <a:r>
              <a:rPr lang="en-US" dirty="0" smtClean="0">
                <a:solidFill>
                  <a:srgbClr val="0000FF"/>
                </a:solidFill>
              </a:rPr>
              <a:t>Data access is a major system and application bottleneck</a:t>
            </a:r>
          </a:p>
          <a:p>
            <a:pPr lvl="1"/>
            <a:r>
              <a:rPr lang="en-US" dirty="0" smtClean="0">
                <a:solidFill>
                  <a:srgbClr val="0000FF"/>
                </a:solidFill>
              </a:rPr>
              <a:t>Systems are energy limited</a:t>
            </a:r>
          </a:p>
          <a:p>
            <a:pPr lvl="1"/>
            <a:r>
              <a:rPr lang="en-US" dirty="0" smtClean="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41</a:t>
            </a:fld>
            <a:endParaRPr lang="en-US" altLang="en-US"/>
          </a:p>
        </p:txBody>
      </p:sp>
    </p:spTree>
    <p:extLst>
      <p:ext uri="{BB962C8B-B14F-4D97-AF65-F5344CB8AC3E}">
        <p14:creationId xmlns:p14="http://schemas.microsoft.com/office/powerpoint/2010/main" val="6060189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Two Approaches to In-Memory Processing </a:t>
            </a:r>
            <a:endParaRPr lang="en-US" dirty="0"/>
          </a:p>
        </p:txBody>
      </p:sp>
      <p:sp>
        <p:nvSpPr>
          <p:cNvPr id="3" name="Content Placeholder 2"/>
          <p:cNvSpPr>
            <a:spLocks noGrp="1"/>
          </p:cNvSpPr>
          <p:nvPr>
            <p:ph idx="1"/>
          </p:nvPr>
        </p:nvSpPr>
        <p:spPr>
          <a:xfrm>
            <a:off x="228600" y="1041648"/>
            <a:ext cx="8610600" cy="5123656"/>
          </a:xfrm>
        </p:spPr>
        <p:txBody>
          <a:bodyPr/>
          <a:lstStyle/>
          <a:p>
            <a:pPr marL="363538" indent="-347663"/>
            <a:r>
              <a:rPr lang="en-US" dirty="0" smtClean="0"/>
              <a:t>1. </a:t>
            </a:r>
            <a:r>
              <a:rPr lang="en-US" dirty="0" smtClean="0">
                <a:solidFill>
                  <a:srgbClr val="0000FF"/>
                </a:solidFill>
              </a:rPr>
              <a:t>Minimally </a:t>
            </a:r>
            <a:r>
              <a:rPr lang="en-US" dirty="0">
                <a:solidFill>
                  <a:srgbClr val="0000FF"/>
                </a:solidFill>
              </a:rPr>
              <a:t>change DRAM</a:t>
            </a:r>
            <a:r>
              <a:rPr lang="en-US" dirty="0"/>
              <a:t> to enable simple yet powerful   computation </a:t>
            </a:r>
            <a:r>
              <a:rPr lang="en-US" dirty="0" smtClean="0"/>
              <a:t>primitives</a:t>
            </a:r>
          </a:p>
          <a:p>
            <a:pPr lvl="1"/>
            <a:r>
              <a:rPr lang="en-US" altLang="ja-JP" sz="1800" dirty="0" smtClean="0">
                <a:solidFill>
                  <a:srgbClr val="0000FF"/>
                </a:solidFill>
                <a:latin typeface="Tahoma" charset="0"/>
                <a:ea typeface="ＭＳ Ｐゴシック"/>
                <a:hlinkClick r:id="rId2"/>
              </a:rPr>
              <a:t>RowClone</a:t>
            </a:r>
            <a:r>
              <a:rPr lang="en-US" altLang="ja-JP" sz="1800" dirty="0">
                <a:solidFill>
                  <a:srgbClr val="0000FF"/>
                </a:solidFill>
                <a:latin typeface="Tahoma" charset="0"/>
                <a:ea typeface="ＭＳ Ｐゴシック"/>
                <a:hlinkClick r:id="rId2"/>
              </a:rPr>
              <a:t>: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a:t>
            </a:r>
            <a:r>
              <a:rPr lang="en-US" sz="1800" dirty="0" smtClean="0">
                <a:solidFill>
                  <a:srgbClr val="0000FF"/>
                </a:solidFill>
                <a:hlinkClick r:id="rId3"/>
              </a:rPr>
              <a:t>DRAM</a:t>
            </a:r>
            <a:r>
              <a:rPr lang="en-US" sz="1800" dirty="0" smtClean="0"/>
              <a:t> </a:t>
            </a:r>
            <a:r>
              <a:rPr lang="en-US" sz="1800" dirty="0"/>
              <a:t>(</a:t>
            </a:r>
            <a:r>
              <a:rPr lang="en-US" sz="1800" dirty="0">
                <a:solidFill>
                  <a:srgbClr val="0000FF"/>
                </a:solidFill>
              </a:rPr>
              <a:t>Seshadri et al., IEEE CAL 2015</a:t>
            </a:r>
            <a:r>
              <a:rPr lang="en-US" sz="1800" dirty="0"/>
              <a:t>)</a:t>
            </a:r>
          </a:p>
          <a:p>
            <a:pPr marL="363538" indent="-347663">
              <a:buNone/>
            </a:pPr>
            <a:endParaRPr lang="en-US" dirty="0" smtClean="0"/>
          </a:p>
          <a:p>
            <a:pPr marL="363538" indent="-347663">
              <a:buNone/>
            </a:pPr>
            <a:endParaRPr lang="en-US" dirty="0"/>
          </a:p>
          <a:p>
            <a:pPr marL="363538" indent="-347663"/>
            <a:r>
              <a:rPr lang="en-US" dirty="0"/>
              <a:t>2. </a:t>
            </a:r>
            <a:r>
              <a:rPr lang="en-US" dirty="0">
                <a:solidFill>
                  <a:srgbClr val="0000FF"/>
                </a:solidFill>
              </a:rPr>
              <a:t>Exploit the control logic in 3D-stacked memory </a:t>
            </a:r>
            <a:r>
              <a:rPr lang="en-US" dirty="0"/>
              <a:t>to enable more comprehensive computation near </a:t>
            </a:r>
            <a:r>
              <a:rPr lang="en-US" dirty="0" smtClean="0"/>
              <a:t>memory</a:t>
            </a:r>
          </a:p>
          <a:p>
            <a:pPr marL="690563" lvl="1" indent="-347663"/>
            <a:r>
              <a:rPr lang="en-US" sz="1800" dirty="0">
                <a:hlinkClick r:id="rId4"/>
              </a:rPr>
              <a:t>PIM-Enabled Instructions: A Low-Overhead, Locality-Aware Processing-in-Memory </a:t>
            </a:r>
            <a:r>
              <a:rPr lang="en-US" sz="1800" dirty="0" smtClean="0">
                <a:hlinkClick r:id="rId4"/>
              </a:rPr>
              <a:t>Architecture</a:t>
            </a:r>
            <a:r>
              <a:rPr lang="en-US" sz="1800" dirty="0" smtClean="0"/>
              <a:t> (</a:t>
            </a:r>
            <a:r>
              <a:rPr lang="en-US" sz="1800" dirty="0" err="1" smtClean="0">
                <a:solidFill>
                  <a:srgbClr val="0000FF"/>
                </a:solidFill>
              </a:rPr>
              <a:t>Ahn</a:t>
            </a:r>
            <a:r>
              <a:rPr lang="en-US" sz="1800" dirty="0" smtClean="0">
                <a:solidFill>
                  <a:srgbClr val="0000FF"/>
                </a:solidFill>
              </a:rPr>
              <a:t> et al., ISCA 2015</a:t>
            </a:r>
            <a:r>
              <a:rPr lang="en-US" sz="1800" dirty="0" smtClean="0"/>
              <a:t>)</a:t>
            </a:r>
          </a:p>
          <a:p>
            <a:pPr marL="690563" lvl="1" indent="-347663"/>
            <a:r>
              <a:rPr lang="en-US" sz="1800" dirty="0" smtClean="0">
                <a:hlinkClick r:id="rId5"/>
              </a:rPr>
              <a:t>A </a:t>
            </a:r>
            <a:r>
              <a:rPr lang="en-US" sz="1800" dirty="0">
                <a:hlinkClick r:id="rId5"/>
              </a:rPr>
              <a:t>Scalable Processing-in-Memory Accelerator for Parallel Graph </a:t>
            </a:r>
            <a:r>
              <a:rPr lang="en-US" sz="1800" dirty="0" smtClean="0">
                <a:hlinkClick r:id="rId5"/>
              </a:rPr>
              <a:t>Processing </a:t>
            </a:r>
            <a:r>
              <a:rPr lang="en-US" sz="1800" dirty="0" smtClean="0"/>
              <a:t>(</a:t>
            </a:r>
            <a:r>
              <a:rPr lang="en-US" sz="1800" dirty="0" err="1" smtClean="0">
                <a:solidFill>
                  <a:srgbClr val="0000FF"/>
                </a:solidFill>
              </a:rPr>
              <a:t>Ahn</a:t>
            </a:r>
            <a:r>
              <a:rPr lang="en-US" sz="1800" dirty="0" smtClean="0">
                <a:solidFill>
                  <a:srgbClr val="0000FF"/>
                </a:solidFill>
              </a:rPr>
              <a:t> et al., ISCA 2015</a:t>
            </a:r>
            <a:r>
              <a:rPr lang="en-US" sz="1800" dirty="0" smtClean="0"/>
              <a:t>)</a:t>
            </a:r>
            <a:endParaRPr lang="en-US" sz="18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42</a:t>
            </a:fld>
            <a:endParaRPr lang="en-US" altLang="en-US">
              <a:solidFill>
                <a:srgbClr val="000000"/>
              </a:solidFill>
            </a:endParaRPr>
          </a:p>
        </p:txBody>
      </p:sp>
      <p:sp>
        <p:nvSpPr>
          <p:cNvPr id="5" name="Rectangle 4"/>
          <p:cNvSpPr/>
          <p:nvPr/>
        </p:nvSpPr>
        <p:spPr>
          <a:xfrm>
            <a:off x="551882" y="1052735"/>
            <a:ext cx="8052566" cy="79208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6300206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sz="4000" dirty="0" smtClean="0">
                <a:solidFill>
                  <a:srgbClr val="1A5712"/>
                </a:solidFill>
                <a:latin typeface="Garamond"/>
                <a:cs typeface="Garamond"/>
              </a:rPr>
              <a:t>Today’s Memory: Bulk Data Copy</a:t>
            </a:r>
            <a:endParaRPr lang="en-US" sz="4000" dirty="0">
              <a:solidFill>
                <a:srgbClr val="1A5712"/>
              </a:solidFill>
              <a:latin typeface="Garamond"/>
              <a:cs typeface="Garamond"/>
            </a:endParaRP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Memory</a:t>
            </a: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b="1" dirty="0" smtClean="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smtClean="0">
                <a:solidFill>
                  <a:srgbClr val="C00000"/>
                </a:solidFill>
                <a:latin typeface="Calibri"/>
              </a:rPr>
              <a:t>1) High latency</a:t>
            </a:r>
            <a:endParaRPr lang="en-US" sz="2400" dirty="0">
              <a:solidFill>
                <a:srgbClr val="C00000"/>
              </a:solidFill>
              <a:latin typeface="Calibri"/>
            </a:endParaRP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latin typeface="Calibri"/>
              </a:rPr>
              <a:t>2</a:t>
            </a:r>
            <a:r>
              <a:rPr lang="en-US" sz="2400" dirty="0" smtClean="0">
                <a:solidFill>
                  <a:srgbClr val="C00000"/>
                </a:solidFill>
                <a:latin typeface="Calibri"/>
              </a:rPr>
              <a:t>) High bandwidth utilization</a:t>
            </a:r>
            <a:endParaRPr lang="en-US" sz="2400" dirty="0">
              <a:solidFill>
                <a:srgbClr val="C00000"/>
              </a:solidFill>
              <a:latin typeface="Calibri"/>
            </a:endParaRP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669320" cy="461665"/>
          </a:xfrm>
          <a:prstGeom prst="rect">
            <a:avLst/>
          </a:prstGeom>
          <a:noFill/>
        </p:spPr>
        <p:txBody>
          <a:bodyPr wrap="none" rtlCol="0">
            <a:spAutoFit/>
          </a:bodyPr>
          <a:lstStyle/>
          <a:p>
            <a:r>
              <a:rPr lang="en-US" sz="2400" dirty="0" smtClean="0">
                <a:solidFill>
                  <a:srgbClr val="C00000"/>
                </a:solidFill>
                <a:latin typeface="Calibri"/>
              </a:rPr>
              <a:t>3) Cache pollution</a:t>
            </a:r>
            <a:endParaRPr lang="en-US" sz="2400" dirty="0">
              <a:solidFill>
                <a:srgbClr val="C00000"/>
              </a:solidFill>
              <a:latin typeface="Calibri"/>
            </a:endParaRPr>
          </a:p>
        </p:txBody>
      </p:sp>
      <p:cxnSp>
        <p:nvCxnSpPr>
          <p:cNvPr id="35" name="Curved Connector 48"/>
          <p:cNvCxnSpPr>
            <a:stCxn id="34" idx="3"/>
            <a:endCxn id="21" idx="0"/>
          </p:cNvCxnSpPr>
          <p:nvPr/>
        </p:nvCxnSpPr>
        <p:spPr bwMode="auto">
          <a:xfrm flipH="1">
            <a:off x="2031232" y="2092649"/>
            <a:ext cx="1017012" cy="1105497"/>
          </a:xfrm>
          <a:prstGeom prst="curvedConnector4">
            <a:avLst>
              <a:gd name="adj1" fmla="val -22478"/>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latin typeface="Calibri"/>
              </a:rPr>
              <a:t>4</a:t>
            </a:r>
            <a:r>
              <a:rPr lang="en-US" sz="2400" dirty="0" smtClean="0">
                <a:solidFill>
                  <a:srgbClr val="C00000"/>
                </a:solidFill>
                <a:latin typeface="Calibri"/>
              </a:rPr>
              <a:t>) Unwanted data movement</a:t>
            </a:r>
            <a:endParaRPr lang="en-US" sz="2400" dirty="0">
              <a:solidFill>
                <a:srgbClr val="C00000"/>
              </a:solidFill>
              <a:latin typeface="Calibri"/>
            </a:endParaRP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43</a:t>
            </a:fld>
            <a:endParaRPr lang="en-US">
              <a:solidFill>
                <a:prstClr val="black">
                  <a:tint val="75000"/>
                </a:prstClr>
              </a:solidFill>
              <a:latin typeface="Calibri"/>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smtClean="0">
                <a:solidFill>
                  <a:srgbClr val="FF0000"/>
                </a:solidFill>
                <a:latin typeface="Calibri"/>
              </a:rPr>
              <a:t>1046ns, 3.6uJ    (for 4KB page copy via DMA)</a:t>
            </a:r>
            <a:endParaRPr lang="en-US" sz="3200" dirty="0">
              <a:solidFill>
                <a:srgbClr val="FF0000"/>
              </a:solidFill>
              <a:latin typeface="Calibri"/>
            </a:endParaRPr>
          </a:p>
        </p:txBody>
      </p:sp>
    </p:spTree>
    <p:extLst>
      <p:ext uri="{BB962C8B-B14F-4D97-AF65-F5344CB8AC3E}">
        <p14:creationId xmlns:p14="http://schemas.microsoft.com/office/powerpoint/2010/main" val="2254950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sz="4000" dirty="0" smtClean="0">
                <a:solidFill>
                  <a:srgbClr val="1A5712"/>
                </a:solidFill>
                <a:latin typeface="Garamond"/>
                <a:cs typeface="Garamond"/>
              </a:rPr>
              <a:t>Future: </a:t>
            </a:r>
            <a:r>
              <a:rPr lang="en-US" sz="4000" dirty="0" err="1" smtClean="0">
                <a:solidFill>
                  <a:srgbClr val="1A5712"/>
                </a:solidFill>
                <a:latin typeface="Garamond"/>
                <a:cs typeface="Garamond"/>
              </a:rPr>
              <a:t>RowClone</a:t>
            </a:r>
            <a:r>
              <a:rPr lang="en-US" sz="4000" dirty="0" smtClean="0">
                <a:solidFill>
                  <a:srgbClr val="1A5712"/>
                </a:solidFill>
                <a:latin typeface="Garamond"/>
                <a:cs typeface="Garamond"/>
              </a:rPr>
              <a:t> (In-Memory Copy)</a:t>
            </a:r>
            <a:endParaRPr lang="en-US" sz="4000" dirty="0">
              <a:solidFill>
                <a:srgbClr val="1A5712"/>
              </a:solidFill>
              <a:latin typeface="Garamond"/>
              <a:cs typeface="Garamond"/>
            </a:endParaRP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Memory</a:t>
            </a: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b="1" dirty="0" smtClean="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smtClean="0">
                <a:solidFill>
                  <a:srgbClr val="003399"/>
                </a:solidFill>
                <a:latin typeface="Calibri"/>
              </a:rPr>
              <a:t>1) Low latency</a:t>
            </a:r>
            <a:endParaRPr lang="en-US" sz="2400" dirty="0">
              <a:solidFill>
                <a:srgbClr val="003399"/>
              </a:solidFill>
              <a:latin typeface="Calibri"/>
            </a:endParaRP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latin typeface="Calibri"/>
              </a:rPr>
              <a:t>2</a:t>
            </a:r>
            <a:r>
              <a:rPr lang="en-US" sz="2400" dirty="0" smtClean="0">
                <a:solidFill>
                  <a:srgbClr val="003399"/>
                </a:solidFill>
                <a:latin typeface="Calibri"/>
              </a:rPr>
              <a:t>) Low bandwidth utilization</a:t>
            </a:r>
            <a:endParaRPr lang="en-US" sz="2400" dirty="0">
              <a:solidFill>
                <a:srgbClr val="003399"/>
              </a:solidFill>
              <a:latin typeface="Calibri"/>
            </a:endParaRP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smtClean="0">
                <a:solidFill>
                  <a:srgbClr val="003399"/>
                </a:solidFill>
                <a:latin typeface="Calibri"/>
              </a:rPr>
              <a:t>3) No cache pollution</a:t>
            </a:r>
            <a:endParaRPr lang="en-US" sz="2400" dirty="0">
              <a:solidFill>
                <a:srgbClr val="003399"/>
              </a:solidFill>
              <a:latin typeface="Calibri"/>
            </a:endParaRP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smtClean="0">
                <a:solidFill>
                  <a:srgbClr val="003399"/>
                </a:solidFill>
                <a:latin typeface="Calibri"/>
              </a:rPr>
              <a:t>4) No unwanted data movement</a:t>
            </a:r>
            <a:endParaRPr lang="en-US" sz="2400" dirty="0">
              <a:solidFill>
                <a:srgbClr val="003399"/>
              </a:solidFill>
              <a:latin typeface="Calibri"/>
            </a:endParaRP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44</a:t>
            </a:fld>
            <a:endParaRPr lang="en-US">
              <a:solidFill>
                <a:prstClr val="black">
                  <a:tint val="75000"/>
                </a:prstClr>
              </a:solidFill>
              <a:latin typeface="Calibri"/>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smtClean="0">
                <a:solidFill>
                  <a:srgbClr val="FF0000"/>
                </a:solidFill>
                <a:latin typeface="Calibri"/>
              </a:rPr>
              <a:t>1046ns, 3.6uJ</a:t>
            </a:r>
            <a:endParaRPr lang="en-US" sz="3200" dirty="0">
              <a:solidFill>
                <a:srgbClr val="FF0000"/>
              </a:solidFill>
              <a:latin typeface="Calibri"/>
            </a:endParaRPr>
          </a:p>
        </p:txBody>
      </p:sp>
      <p:sp>
        <p:nvSpPr>
          <p:cNvPr id="30" name="TextBox 29"/>
          <p:cNvSpPr txBox="1"/>
          <p:nvPr/>
        </p:nvSpPr>
        <p:spPr>
          <a:xfrm>
            <a:off x="395536" y="6093296"/>
            <a:ext cx="2245927" cy="584776"/>
          </a:xfrm>
          <a:prstGeom prst="rect">
            <a:avLst/>
          </a:prstGeom>
          <a:noFill/>
        </p:spPr>
        <p:txBody>
          <a:bodyPr wrap="none" rtlCol="0">
            <a:spAutoFit/>
          </a:bodyPr>
          <a:lstStyle/>
          <a:p>
            <a:r>
              <a:rPr lang="en-US" sz="3200" dirty="0" smtClean="0">
                <a:solidFill>
                  <a:srgbClr val="008000"/>
                </a:solidFill>
                <a:latin typeface="Calibri"/>
              </a:rPr>
              <a:t>90ns, 0.04uJ</a:t>
            </a:r>
            <a:endParaRPr lang="en-US" sz="3200" dirty="0">
              <a:solidFill>
                <a:srgbClr val="008000"/>
              </a:solidFill>
              <a:latin typeface="Calibri"/>
            </a:endParaRPr>
          </a:p>
        </p:txBody>
      </p:sp>
    </p:spTree>
    <p:extLst>
      <p:ext uri="{BB962C8B-B14F-4D97-AF65-F5344CB8AC3E}">
        <p14:creationId xmlns:p14="http://schemas.microsoft.com/office/powerpoint/2010/main" val="1964485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29"/>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29" grpId="1"/>
      <p:bldP spid="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40" name="Group 32"/>
          <p:cNvGrpSpPr>
            <a:grpSpLocks/>
          </p:cNvGrpSpPr>
          <p:nvPr/>
        </p:nvGrpSpPr>
        <p:grpSpPr bwMode="auto">
          <a:xfrm>
            <a:off x="1784350" y="5017294"/>
            <a:ext cx="4400550" cy="260350"/>
            <a:chOff x="0" y="0"/>
            <a:chExt cx="5544" cy="328"/>
          </a:xfrm>
        </p:grpSpPr>
        <p:sp>
          <p:nvSpPr>
            <p:cNvPr id="17409" name="Line 1"/>
            <p:cNvSpPr>
              <a:spLocks noChangeShapeType="1"/>
            </p:cNvSpPr>
            <p:nvPr/>
          </p:nvSpPr>
          <p:spPr bwMode="auto">
            <a:xfrm>
              <a:off x="0"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0" name="Line 2"/>
            <p:cNvSpPr>
              <a:spLocks noChangeShapeType="1"/>
            </p:cNvSpPr>
            <p:nvPr/>
          </p:nvSpPr>
          <p:spPr bwMode="auto">
            <a:xfrm>
              <a:off x="18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1" name="Line 3"/>
            <p:cNvSpPr>
              <a:spLocks noChangeShapeType="1"/>
            </p:cNvSpPr>
            <p:nvPr/>
          </p:nvSpPr>
          <p:spPr bwMode="auto">
            <a:xfrm>
              <a:off x="36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2" name="Line 4"/>
            <p:cNvSpPr>
              <a:spLocks noChangeShapeType="1"/>
            </p:cNvSpPr>
            <p:nvPr/>
          </p:nvSpPr>
          <p:spPr bwMode="auto">
            <a:xfrm>
              <a:off x="55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3" name="Line 5"/>
            <p:cNvSpPr>
              <a:spLocks noChangeShapeType="1"/>
            </p:cNvSpPr>
            <p:nvPr/>
          </p:nvSpPr>
          <p:spPr bwMode="auto">
            <a:xfrm>
              <a:off x="73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4" name="Line 6"/>
            <p:cNvSpPr>
              <a:spLocks noChangeShapeType="1"/>
            </p:cNvSpPr>
            <p:nvPr/>
          </p:nvSpPr>
          <p:spPr bwMode="auto">
            <a:xfrm>
              <a:off x="923"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5" name="Line 7"/>
            <p:cNvSpPr>
              <a:spLocks noChangeShapeType="1"/>
            </p:cNvSpPr>
            <p:nvPr/>
          </p:nvSpPr>
          <p:spPr bwMode="auto">
            <a:xfrm>
              <a:off x="1108"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6" name="Line 8"/>
            <p:cNvSpPr>
              <a:spLocks noChangeShapeType="1"/>
            </p:cNvSpPr>
            <p:nvPr/>
          </p:nvSpPr>
          <p:spPr bwMode="auto">
            <a:xfrm>
              <a:off x="1293"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7" name="Line 9"/>
            <p:cNvSpPr>
              <a:spLocks noChangeShapeType="1"/>
            </p:cNvSpPr>
            <p:nvPr/>
          </p:nvSpPr>
          <p:spPr bwMode="auto">
            <a:xfrm>
              <a:off x="1478"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8" name="Line 10"/>
            <p:cNvSpPr>
              <a:spLocks noChangeShapeType="1"/>
            </p:cNvSpPr>
            <p:nvPr/>
          </p:nvSpPr>
          <p:spPr bwMode="auto">
            <a:xfrm>
              <a:off x="1663"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9" name="Line 11"/>
            <p:cNvSpPr>
              <a:spLocks noChangeShapeType="1"/>
            </p:cNvSpPr>
            <p:nvPr/>
          </p:nvSpPr>
          <p:spPr bwMode="auto">
            <a:xfrm>
              <a:off x="1847"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0" name="Line 12"/>
            <p:cNvSpPr>
              <a:spLocks noChangeShapeType="1"/>
            </p:cNvSpPr>
            <p:nvPr/>
          </p:nvSpPr>
          <p:spPr bwMode="auto">
            <a:xfrm>
              <a:off x="2032"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1" name="Line 13"/>
            <p:cNvSpPr>
              <a:spLocks noChangeShapeType="1"/>
            </p:cNvSpPr>
            <p:nvPr/>
          </p:nvSpPr>
          <p:spPr bwMode="auto">
            <a:xfrm>
              <a:off x="2217"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2" name="Line 14"/>
            <p:cNvSpPr>
              <a:spLocks noChangeShapeType="1"/>
            </p:cNvSpPr>
            <p:nvPr/>
          </p:nvSpPr>
          <p:spPr bwMode="auto">
            <a:xfrm>
              <a:off x="2402"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3" name="Line 15"/>
            <p:cNvSpPr>
              <a:spLocks noChangeShapeType="1"/>
            </p:cNvSpPr>
            <p:nvPr/>
          </p:nvSpPr>
          <p:spPr bwMode="auto">
            <a:xfrm>
              <a:off x="2587"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4" name="Line 16"/>
            <p:cNvSpPr>
              <a:spLocks noChangeShapeType="1"/>
            </p:cNvSpPr>
            <p:nvPr/>
          </p:nvSpPr>
          <p:spPr bwMode="auto">
            <a:xfrm>
              <a:off x="2771"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5" name="Line 17"/>
            <p:cNvSpPr>
              <a:spLocks noChangeShapeType="1"/>
            </p:cNvSpPr>
            <p:nvPr/>
          </p:nvSpPr>
          <p:spPr bwMode="auto">
            <a:xfrm>
              <a:off x="2956"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6" name="Line 18"/>
            <p:cNvSpPr>
              <a:spLocks noChangeShapeType="1"/>
            </p:cNvSpPr>
            <p:nvPr/>
          </p:nvSpPr>
          <p:spPr bwMode="auto">
            <a:xfrm>
              <a:off x="3141"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7" name="Line 19"/>
            <p:cNvSpPr>
              <a:spLocks noChangeShapeType="1"/>
            </p:cNvSpPr>
            <p:nvPr/>
          </p:nvSpPr>
          <p:spPr bwMode="auto">
            <a:xfrm>
              <a:off x="3326"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8" name="Line 20"/>
            <p:cNvSpPr>
              <a:spLocks noChangeShapeType="1"/>
            </p:cNvSpPr>
            <p:nvPr/>
          </p:nvSpPr>
          <p:spPr bwMode="auto">
            <a:xfrm>
              <a:off x="3511"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9" name="Line 21"/>
            <p:cNvSpPr>
              <a:spLocks noChangeShapeType="1"/>
            </p:cNvSpPr>
            <p:nvPr/>
          </p:nvSpPr>
          <p:spPr bwMode="auto">
            <a:xfrm>
              <a:off x="3695"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0" name="Line 22"/>
            <p:cNvSpPr>
              <a:spLocks noChangeShapeType="1"/>
            </p:cNvSpPr>
            <p:nvPr/>
          </p:nvSpPr>
          <p:spPr bwMode="auto">
            <a:xfrm>
              <a:off x="3880"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1" name="Line 23"/>
            <p:cNvSpPr>
              <a:spLocks noChangeShapeType="1"/>
            </p:cNvSpPr>
            <p:nvPr/>
          </p:nvSpPr>
          <p:spPr bwMode="auto">
            <a:xfrm>
              <a:off x="4065"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2" name="Line 24"/>
            <p:cNvSpPr>
              <a:spLocks noChangeShapeType="1"/>
            </p:cNvSpPr>
            <p:nvPr/>
          </p:nvSpPr>
          <p:spPr bwMode="auto">
            <a:xfrm>
              <a:off x="4250"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3" name="Line 25"/>
            <p:cNvSpPr>
              <a:spLocks noChangeShapeType="1"/>
            </p:cNvSpPr>
            <p:nvPr/>
          </p:nvSpPr>
          <p:spPr bwMode="auto">
            <a:xfrm>
              <a:off x="4435"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4" name="Line 26"/>
            <p:cNvSpPr>
              <a:spLocks noChangeShapeType="1"/>
            </p:cNvSpPr>
            <p:nvPr/>
          </p:nvSpPr>
          <p:spPr bwMode="auto">
            <a:xfrm>
              <a:off x="461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5" name="Line 27"/>
            <p:cNvSpPr>
              <a:spLocks noChangeShapeType="1"/>
            </p:cNvSpPr>
            <p:nvPr/>
          </p:nvSpPr>
          <p:spPr bwMode="auto">
            <a:xfrm>
              <a:off x="480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6" name="Line 28"/>
            <p:cNvSpPr>
              <a:spLocks noChangeShapeType="1"/>
            </p:cNvSpPr>
            <p:nvPr/>
          </p:nvSpPr>
          <p:spPr bwMode="auto">
            <a:xfrm>
              <a:off x="498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7" name="Line 29"/>
            <p:cNvSpPr>
              <a:spLocks noChangeShapeType="1"/>
            </p:cNvSpPr>
            <p:nvPr/>
          </p:nvSpPr>
          <p:spPr bwMode="auto">
            <a:xfrm>
              <a:off x="517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8" name="Line 30"/>
            <p:cNvSpPr>
              <a:spLocks noChangeShapeType="1"/>
            </p:cNvSpPr>
            <p:nvPr/>
          </p:nvSpPr>
          <p:spPr bwMode="auto">
            <a:xfrm>
              <a:off x="535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9" name="Line 31"/>
            <p:cNvSpPr>
              <a:spLocks noChangeShapeType="1"/>
            </p:cNvSpPr>
            <p:nvPr/>
          </p:nvSpPr>
          <p:spPr bwMode="auto">
            <a:xfrm>
              <a:off x="554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7441" name="Rectangle 33"/>
          <p:cNvSpPr>
            <a:spLocks/>
          </p:cNvSpPr>
          <p:nvPr/>
        </p:nvSpPr>
        <p:spPr bwMode="auto">
          <a:xfrm>
            <a:off x="1714500" y="2082800"/>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2" name="Rectangle 34"/>
          <p:cNvSpPr>
            <a:spLocks/>
          </p:cNvSpPr>
          <p:nvPr/>
        </p:nvSpPr>
        <p:spPr bwMode="auto">
          <a:xfrm>
            <a:off x="2895600" y="2089150"/>
            <a:ext cx="1168400" cy="165100"/>
          </a:xfrm>
          <a:prstGeom prst="rect">
            <a:avLst/>
          </a:prstGeom>
          <a:solidFill>
            <a:srgbClr val="FF2712"/>
          </a:solidFill>
          <a:ln>
            <a:noFill/>
          </a:ln>
          <a:extLst>
            <a:ext uri="{91240B29-F687-4f45-9708-019B960494DF}">
              <a14:hiddenLine xmlns:a14="http://schemas.microsoft.com/office/drawing/2010/main" w="25400" cap="flat">
                <a:solidFill>
                  <a:srgbClr val="FD9A00"/>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3" name="Rectangle 35"/>
          <p:cNvSpPr>
            <a:spLocks noGrp="1" noChangeArrowheads="1"/>
          </p:cNvSpPr>
          <p:nvPr>
            <p:ph type="title"/>
          </p:nvPr>
        </p:nvSpPr>
        <p:spPr>
          <a:xfrm>
            <a:off x="419100" y="196850"/>
            <a:ext cx="8617396" cy="558800"/>
          </a:xfrm>
          <a:ln/>
        </p:spPr>
        <p:txBody>
          <a:bodyPr/>
          <a:lstStyle/>
          <a:p>
            <a:r>
              <a:rPr lang="en-US" sz="4000" dirty="0">
                <a:solidFill>
                  <a:srgbClr val="1A5712"/>
                </a:solidFill>
                <a:latin typeface="Garamond"/>
                <a:cs typeface="Garamond"/>
              </a:rPr>
              <a:t>DRAM S</a:t>
            </a:r>
            <a:r>
              <a:rPr lang="en-US" sz="4000" dirty="0" smtClean="0">
                <a:solidFill>
                  <a:srgbClr val="1A5712"/>
                </a:solidFill>
                <a:latin typeface="Garamond"/>
                <a:cs typeface="Garamond"/>
              </a:rPr>
              <a:t>ubarray </a:t>
            </a:r>
            <a:r>
              <a:rPr lang="en-US" sz="4000" dirty="0">
                <a:solidFill>
                  <a:srgbClr val="1A5712"/>
                </a:solidFill>
                <a:latin typeface="Garamond"/>
                <a:cs typeface="Garamond"/>
              </a:rPr>
              <a:t>O</a:t>
            </a:r>
            <a:r>
              <a:rPr lang="en-US" sz="4000" dirty="0" smtClean="0">
                <a:solidFill>
                  <a:srgbClr val="1A5712"/>
                </a:solidFill>
                <a:latin typeface="Garamond"/>
                <a:cs typeface="Garamond"/>
              </a:rPr>
              <a:t>peration (</a:t>
            </a:r>
            <a:r>
              <a:rPr lang="en-US" sz="4000" dirty="0">
                <a:solidFill>
                  <a:srgbClr val="1A5712"/>
                </a:solidFill>
                <a:latin typeface="Garamond"/>
                <a:cs typeface="Garamond"/>
              </a:rPr>
              <a:t>load one byte)</a:t>
            </a:r>
          </a:p>
        </p:txBody>
      </p:sp>
      <p:grpSp>
        <p:nvGrpSpPr>
          <p:cNvPr id="17468" name="Group 60"/>
          <p:cNvGrpSpPr>
            <a:grpSpLocks/>
          </p:cNvGrpSpPr>
          <p:nvPr/>
        </p:nvGrpSpPr>
        <p:grpSpPr bwMode="auto">
          <a:xfrm>
            <a:off x="1695450" y="1662907"/>
            <a:ext cx="4574382" cy="3359944"/>
            <a:chOff x="0" y="0"/>
            <a:chExt cx="5763" cy="4232"/>
          </a:xfrm>
        </p:grpSpPr>
        <p:sp>
          <p:nvSpPr>
            <p:cNvPr id="17444" name="Line 36"/>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5" name="Line 37"/>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6" name="Line 38"/>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7" name="Line 39"/>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8" name="Line 40"/>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9" name="Line 41"/>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0" name="Line 42"/>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1" name="Line 43"/>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2" name="Line 44"/>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3" name="Line 45"/>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4" name="Line 46"/>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5" name="Line 47"/>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6" name="Line 48"/>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7" name="Line 49"/>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8" name="Line 50"/>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9" name="Line 51"/>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0" name="Line 52"/>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1" name="Line 53"/>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2" name="Line 54"/>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3" name="Line 55"/>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4" name="Line 56"/>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5" name="Line 57"/>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6" name="Line 58"/>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7" name="Line 59"/>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grpSp>
        <p:nvGrpSpPr>
          <p:cNvPr id="17501" name="Group 93"/>
          <p:cNvGrpSpPr>
            <a:grpSpLocks/>
          </p:cNvGrpSpPr>
          <p:nvPr/>
        </p:nvGrpSpPr>
        <p:grpSpPr bwMode="auto">
          <a:xfrm>
            <a:off x="1706563" y="1658938"/>
            <a:ext cx="4559300" cy="3371850"/>
            <a:chOff x="0" y="0"/>
            <a:chExt cx="5744" cy="4248"/>
          </a:xfrm>
        </p:grpSpPr>
        <p:sp>
          <p:nvSpPr>
            <p:cNvPr id="17469" name="Line 61"/>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0" name="Line 62"/>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1" name="Line 63"/>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2" name="Line 64"/>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3" name="Line 65"/>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4" name="Line 66"/>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5" name="Line 67"/>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6" name="Line 68"/>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7" name="Line 69"/>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8" name="Line 70"/>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9" name="Line 71"/>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0" name="Line 72"/>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1" name="Line 73"/>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2" name="Line 74"/>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3" name="Line 75"/>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4" name="Line 76"/>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5" name="Line 77"/>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6" name="Line 78"/>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7" name="Line 79"/>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8" name="Line 80"/>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9" name="Line 81"/>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0" name="Line 82"/>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1" name="Line 83"/>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2" name="Line 84"/>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3" name="Line 85"/>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4" name="Line 86"/>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5" name="Line 87"/>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6" name="Line 88"/>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7" name="Line 89"/>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8" name="Line 90"/>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9" name="Line 91"/>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00" name="Line 92"/>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7502" name="Rectangle 94"/>
          <p:cNvSpPr>
            <a:spLocks/>
          </p:cNvSpPr>
          <p:nvPr/>
        </p:nvSpPr>
        <p:spPr bwMode="auto">
          <a:xfrm>
            <a:off x="6503988" y="5227250"/>
            <a:ext cx="22536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Row Buffer </a:t>
            </a:r>
            <a:r>
              <a:rPr lang="en-US" dirty="0" smtClean="0">
                <a:solidFill>
                  <a:srgbClr val="000000"/>
                </a:solidFill>
                <a:latin typeface="Myriad Pro Bold Cond" charset="0"/>
                <a:ea typeface="ＭＳ Ｐゴシック" charset="0"/>
                <a:cs typeface="Myriad Pro Bold Cond" charset="0"/>
                <a:sym typeface="Myriad Pro Bold Cond" charset="0"/>
              </a:rPr>
              <a:t>(</a:t>
            </a:r>
            <a:r>
              <a:rPr lang="en-US" dirty="0" smtClean="0">
                <a:solidFill>
                  <a:srgbClr val="000000"/>
                </a:solidFill>
                <a:latin typeface="Myriad Pro Bold Cond" charset="0"/>
                <a:ea typeface="ＭＳ Ｐゴシック" charset="0"/>
                <a:cs typeface="Myriad Pro Bold Cond" charset="0"/>
                <a:sym typeface="Myriad Pro Bold Cond" charset="0"/>
              </a:rPr>
              <a:t>4 Kbytes</a:t>
            </a:r>
            <a:r>
              <a:rPr lang="en-US" dirty="0" smtClean="0">
                <a:solidFill>
                  <a:srgbClr val="000000"/>
                </a:solidFill>
                <a:latin typeface="Myriad Pro Bold Cond" charset="0"/>
                <a:ea typeface="ＭＳ Ｐゴシック" charset="0"/>
                <a:cs typeface="Myriad Pro Bold Cond" charset="0"/>
                <a:sym typeface="Myriad Pro Bold Cond" charset="0"/>
              </a:rPr>
              <a:t>)</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7503" name="Line 95"/>
          <p:cNvSpPr>
            <a:spLocks noChangeShapeType="1"/>
          </p:cNvSpPr>
          <p:nvPr/>
        </p:nvSpPr>
        <p:spPr bwMode="auto">
          <a:xfrm rot="10800000" flipH="1">
            <a:off x="431800" y="6330157"/>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17506" name="Group 98"/>
          <p:cNvGrpSpPr>
            <a:grpSpLocks/>
          </p:cNvGrpSpPr>
          <p:nvPr/>
        </p:nvGrpSpPr>
        <p:grpSpPr bwMode="auto">
          <a:xfrm>
            <a:off x="1701800" y="5283200"/>
            <a:ext cx="4552950" cy="177800"/>
            <a:chOff x="0" y="0"/>
            <a:chExt cx="5736" cy="224"/>
          </a:xfrm>
        </p:grpSpPr>
        <p:sp>
          <p:nvSpPr>
            <p:cNvPr id="17504" name="Rectangle 96"/>
            <p:cNvSpPr>
              <a:spLocks/>
            </p:cNvSpPr>
            <p:nvPr/>
          </p:nvSpPr>
          <p:spPr bwMode="auto">
            <a:xfrm>
              <a:off x="0" y="0"/>
              <a:ext cx="5736" cy="224"/>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05" name="Rectangle 97"/>
            <p:cNvSpPr>
              <a:spLocks/>
            </p:cNvSpPr>
            <p:nvPr/>
          </p:nvSpPr>
          <p:spPr bwMode="auto">
            <a:xfrm>
              <a:off x="1488" y="0"/>
              <a:ext cx="1472" cy="216"/>
            </a:xfrm>
            <a:prstGeom prst="rect">
              <a:avLst/>
            </a:prstGeom>
            <a:solidFill>
              <a:srgbClr val="FF2712"/>
            </a:solidFill>
            <a:ln>
              <a:noFill/>
            </a:ln>
            <a:extLst>
              <a:ext uri="{91240B29-F687-4f45-9708-019B960494DF}">
                <a14:hiddenLine xmlns:a14="http://schemas.microsoft.com/office/drawing/2010/main" w="25400" cap="flat">
                  <a:solidFill>
                    <a:srgbClr val="FD9A00"/>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7507" name="Line 99"/>
          <p:cNvSpPr>
            <a:spLocks noChangeShapeType="1"/>
          </p:cNvSpPr>
          <p:nvPr/>
        </p:nvSpPr>
        <p:spPr bwMode="auto">
          <a:xfrm>
            <a:off x="4064000" y="5537200"/>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08" name="Rectangle 100"/>
          <p:cNvSpPr>
            <a:spLocks/>
          </p:cNvSpPr>
          <p:nvPr/>
        </p:nvSpPr>
        <p:spPr bwMode="auto">
          <a:xfrm>
            <a:off x="7342982" y="6408350"/>
            <a:ext cx="6283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Data Bus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7509" name="Rectangle 101"/>
          <p:cNvSpPr>
            <a:spLocks/>
          </p:cNvSpPr>
          <p:nvPr/>
        </p:nvSpPr>
        <p:spPr bwMode="auto">
          <a:xfrm>
            <a:off x="4149725" y="5798750"/>
            <a:ext cx="3975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8 bits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7510" name="Rectangle 102"/>
          <p:cNvSpPr>
            <a:spLocks/>
          </p:cNvSpPr>
          <p:nvPr/>
        </p:nvSpPr>
        <p:spPr bwMode="auto">
          <a:xfrm>
            <a:off x="6484938" y="3125400"/>
            <a:ext cx="846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a:solidFill>
                  <a:srgbClr val="000000"/>
                </a:solidFill>
                <a:latin typeface="Myriad Pro Bold Cond" charset="0"/>
                <a:ea typeface="ＭＳ Ｐゴシック" charset="0"/>
                <a:cs typeface="Myriad Pro Bold Cond" charset="0"/>
                <a:sym typeface="Myriad Pro Bold Cond" charset="0"/>
              </a:rPr>
              <a:t>DRAM array</a:t>
            </a:r>
          </a:p>
        </p:txBody>
      </p:sp>
      <p:sp>
        <p:nvSpPr>
          <p:cNvPr id="17511" name="Line 103"/>
          <p:cNvSpPr>
            <a:spLocks noChangeShapeType="1"/>
          </p:cNvSpPr>
          <p:nvPr/>
        </p:nvSpPr>
        <p:spPr bwMode="auto">
          <a:xfrm rot="10800000" flipH="1">
            <a:off x="1701800" y="1415257"/>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2" name="Rectangle 104"/>
          <p:cNvSpPr>
            <a:spLocks/>
          </p:cNvSpPr>
          <p:nvPr/>
        </p:nvSpPr>
        <p:spPr bwMode="auto">
          <a:xfrm>
            <a:off x="3689350" y="1131500"/>
            <a:ext cx="8981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4</a:t>
            </a:r>
            <a:r>
              <a:rPr lang="en-US" dirty="0" smtClean="0">
                <a:solidFill>
                  <a:srgbClr val="000000"/>
                </a:solidFill>
                <a:latin typeface="Myriad Pro Bold Cond" charset="0"/>
                <a:ea typeface="ＭＳ Ｐゴシック" charset="0"/>
                <a:cs typeface="Myriad Pro Bold Cond" charset="0"/>
                <a:sym typeface="Myriad Pro Bold Cond" charset="0"/>
              </a:rPr>
              <a:t> Kbytes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7513" name="Line 105"/>
          <p:cNvSpPr>
            <a:spLocks noChangeShapeType="1"/>
          </p:cNvSpPr>
          <p:nvPr/>
        </p:nvSpPr>
        <p:spPr bwMode="auto">
          <a:xfrm rot="10800000" flipH="1">
            <a:off x="1695450" y="5460207"/>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4" name="Line 106"/>
          <p:cNvSpPr>
            <a:spLocks noChangeShapeType="1"/>
          </p:cNvSpPr>
          <p:nvPr/>
        </p:nvSpPr>
        <p:spPr bwMode="auto">
          <a:xfrm rot="10800000" flipH="1">
            <a:off x="1701800" y="5276850"/>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17547" name="Group 139"/>
          <p:cNvGrpSpPr>
            <a:grpSpLocks/>
          </p:cNvGrpSpPr>
          <p:nvPr/>
        </p:nvGrpSpPr>
        <p:grpSpPr bwMode="auto">
          <a:xfrm>
            <a:off x="1701800" y="5270500"/>
            <a:ext cx="4559300" cy="190500"/>
            <a:chOff x="0" y="0"/>
            <a:chExt cx="5744" cy="240"/>
          </a:xfrm>
        </p:grpSpPr>
        <p:sp>
          <p:nvSpPr>
            <p:cNvPr id="17515" name="Line 107"/>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6" name="Line 108"/>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7" name="Line 109"/>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8" name="Line 110"/>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9" name="Line 111"/>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0" name="Line 112"/>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1" name="Line 113"/>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2" name="Line 114"/>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3" name="Line 115"/>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4" name="Line 116"/>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5" name="Line 117"/>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6" name="Line 118"/>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7" name="Line 119"/>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8" name="Line 120"/>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9" name="Line 121"/>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0" name="Line 122"/>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1" name="Line 123"/>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2" name="Line 124"/>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3" name="Line 125"/>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4" name="Line 126"/>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5" name="Line 127"/>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6" name="Line 128"/>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7" name="Line 129"/>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8" name="Line 130"/>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9" name="Line 131"/>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0" name="Line 132"/>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1" name="Line 133"/>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2" name="Line 134"/>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3" name="Line 135"/>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4" name="Line 136"/>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5" name="Line 137"/>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6" name="Line 138"/>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7548" name="Freeform 140"/>
          <p:cNvSpPr>
            <a:spLocks/>
          </p:cNvSpPr>
          <p:nvPr/>
        </p:nvSpPr>
        <p:spPr bwMode="auto">
          <a:xfrm>
            <a:off x="922338" y="2194719"/>
            <a:ext cx="742950" cy="31813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9" name="Rectangle 141"/>
          <p:cNvSpPr>
            <a:spLocks/>
          </p:cNvSpPr>
          <p:nvPr/>
        </p:nvSpPr>
        <p:spPr bwMode="auto">
          <a:xfrm>
            <a:off x="6369050" y="2048589"/>
            <a:ext cx="12567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1: Activate </a:t>
            </a:r>
            <a:r>
              <a:rPr lang="en-US" sz="1600" dirty="0">
                <a:solidFill>
                  <a:srgbClr val="D90B00"/>
                </a:solidFill>
                <a:latin typeface="Myriad Pro Bold Cond" charset="0"/>
                <a:ea typeface="ＭＳ Ｐゴシック" charset="0"/>
                <a:cs typeface="Myriad Pro Bold Cond" charset="0"/>
                <a:sym typeface="Myriad Pro Bold Cond" charset="0"/>
              </a:rPr>
              <a:t>row</a:t>
            </a:r>
          </a:p>
        </p:txBody>
      </p:sp>
      <p:sp>
        <p:nvSpPr>
          <p:cNvPr id="17550" name="Rectangle 142"/>
          <p:cNvSpPr>
            <a:spLocks/>
          </p:cNvSpPr>
          <p:nvPr/>
        </p:nvSpPr>
        <p:spPr bwMode="auto">
          <a:xfrm>
            <a:off x="27484" y="3223339"/>
            <a:ext cx="8001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 Transfer row</a:t>
            </a:r>
            <a:endParaRPr lang="en-US" sz="1600" dirty="0">
              <a:solidFill>
                <a:srgbClr val="D90B00"/>
              </a:solidFill>
              <a:latin typeface="Myriad Pro Bold Cond" charset="0"/>
              <a:ea typeface="ＭＳ Ｐゴシック" charset="0"/>
              <a:cs typeface="Myriad Pro Bold Cond" charset="0"/>
              <a:sym typeface="Myriad Pro Bold Cond" charset="0"/>
            </a:endParaRPr>
          </a:p>
        </p:txBody>
      </p:sp>
      <p:sp>
        <p:nvSpPr>
          <p:cNvPr id="17551" name="Rectangle 143"/>
          <p:cNvSpPr>
            <a:spLocks/>
          </p:cNvSpPr>
          <p:nvPr/>
        </p:nvSpPr>
        <p:spPr bwMode="auto">
          <a:xfrm>
            <a:off x="2411760" y="5600853"/>
            <a:ext cx="15121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2: Read  </a:t>
            </a:r>
          </a:p>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Transfer</a:t>
            </a:r>
            <a:r>
              <a:rPr lang="en-US" sz="1600" dirty="0">
                <a:solidFill>
                  <a:srgbClr val="D90B00"/>
                </a:solidFill>
                <a:latin typeface="Myriad Pro Bold Cond" charset="0"/>
                <a:ea typeface="ＭＳ Ｐゴシック" charset="0"/>
                <a:cs typeface="Myriad Pro Bold Cond" charset="0"/>
                <a:sym typeface="Myriad Pro Bold Cond" charset="0"/>
              </a:rPr>
              <a:t> </a:t>
            </a:r>
            <a:r>
              <a:rPr lang="en-US" sz="1600" dirty="0" smtClean="0">
                <a:solidFill>
                  <a:srgbClr val="D90B00"/>
                </a:solidFill>
                <a:latin typeface="Myriad Pro Bold Cond" charset="0"/>
                <a:ea typeface="ＭＳ Ｐゴシック" charset="0"/>
                <a:cs typeface="Myriad Pro Bold Cond" charset="0"/>
                <a:sym typeface="Myriad Pro Bold Cond" charset="0"/>
              </a:rPr>
              <a:t>byte </a:t>
            </a:r>
            <a:r>
              <a:rPr lang="en-US" sz="1600" dirty="0">
                <a:solidFill>
                  <a:srgbClr val="D90B00"/>
                </a:solidFill>
                <a:latin typeface="Myriad Pro Bold Cond" charset="0"/>
                <a:ea typeface="ＭＳ Ｐゴシック" charset="0"/>
                <a:cs typeface="Myriad Pro Bold Cond" charset="0"/>
                <a:sym typeface="Myriad Pro Bold Cond" charset="0"/>
              </a:rPr>
              <a:t>onto bus</a:t>
            </a:r>
          </a:p>
        </p:txBody>
      </p:sp>
    </p:spTree>
    <p:extLst>
      <p:ext uri="{BB962C8B-B14F-4D97-AF65-F5344CB8AC3E}">
        <p14:creationId xmlns:p14="http://schemas.microsoft.com/office/powerpoint/2010/main" val="9624104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754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1750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75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755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7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41" grpId="0" animBg="1"/>
      <p:bldP spid="17548" grpId="0" animBg="1"/>
      <p:bldP spid="17549" grpId="0" autoUpdateAnimBg="0"/>
      <p:bldP spid="17550" grpId="0" autoUpdateAnimBg="0"/>
      <p:bldP spid="17551"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a:t>
            </a:r>
            <a:r>
              <a:rPr lang="en-US" sz="4000" dirty="0" smtClean="0">
                <a:solidFill>
                  <a:srgbClr val="1A5712"/>
                </a:solidFill>
                <a:latin typeface="Garamond"/>
                <a:cs typeface="Garamond"/>
              </a:rPr>
              <a:t>In</a:t>
            </a:r>
            <a:r>
              <a:rPr lang="en-US" sz="4000" dirty="0">
                <a:solidFill>
                  <a:srgbClr val="1A5712"/>
                </a:solidFill>
                <a:latin typeface="Garamond"/>
                <a:cs typeface="Garamond"/>
              </a:rPr>
              <a:t>-DRAM </a:t>
            </a:r>
            <a:r>
              <a:rPr lang="en-US" sz="4000" dirty="0" smtClean="0">
                <a:solidFill>
                  <a:srgbClr val="1A5712"/>
                </a:solidFill>
                <a:latin typeface="Garamond"/>
                <a:cs typeface="Garamond"/>
              </a:rPr>
              <a:t>Row Copy</a:t>
            </a:r>
            <a:endParaRPr lang="en-US" sz="4000" dirty="0">
              <a:solidFill>
                <a:srgbClr val="1A5712"/>
              </a:solidFill>
              <a:latin typeface="Garamond"/>
              <a:cs typeface="Garamond"/>
            </a:endParaRP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Row Buffer </a:t>
            </a:r>
            <a:r>
              <a:rPr lang="en-US" dirty="0" smtClean="0">
                <a:solidFill>
                  <a:srgbClr val="000000"/>
                </a:solidFill>
                <a:latin typeface="Myriad Pro Bold Cond" charset="0"/>
                <a:ea typeface="ＭＳ Ｐゴシック" charset="0"/>
                <a:cs typeface="Myriad Pro Bold Cond" charset="0"/>
                <a:sym typeface="Myriad Pro Bold Cond" charset="0"/>
              </a:rPr>
              <a:t>(4 Kbytes)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Data Bus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8 bits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DRAM </a:t>
            </a:r>
            <a:r>
              <a:rPr lang="en-US" dirty="0" err="1" smtClean="0">
                <a:solidFill>
                  <a:srgbClr val="000000"/>
                </a:solidFill>
                <a:latin typeface="Myriad Pro Bold Cond" charset="0"/>
                <a:ea typeface="ＭＳ Ｐゴシック" charset="0"/>
                <a:cs typeface="Myriad Pro Bold Cond" charset="0"/>
                <a:sym typeface="Myriad Pro Bold Cond" charset="0"/>
              </a:rPr>
              <a:t>subarray</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4</a:t>
            </a:r>
            <a:r>
              <a:rPr lang="en-US" dirty="0" smtClean="0">
                <a:solidFill>
                  <a:srgbClr val="000000"/>
                </a:solidFill>
                <a:latin typeface="Myriad Pro Bold Cond" charset="0"/>
                <a:ea typeface="ＭＳ Ｐゴシック" charset="0"/>
                <a:cs typeface="Myriad Pro Bold Cond" charset="0"/>
                <a:sym typeface="Myriad Pro Bold Cond" charset="0"/>
              </a:rPr>
              <a:t> Kbytes</a:t>
            </a:r>
            <a:endParaRPr lang="en-US" dirty="0">
              <a:solidFill>
                <a:srgbClr val="000000"/>
              </a:solidFill>
              <a:latin typeface="Myriad Pro Bold Cond" charset="0"/>
              <a:ea typeface="ＭＳ Ｐゴシック" charset="0"/>
              <a:cs typeface="Myriad Pro Bold Cond" charset="0"/>
              <a:sym typeface="Myriad Pro Bold Cond" charset="0"/>
            </a:endParaRP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1</a:t>
            </a:r>
            <a:r>
              <a:rPr lang="en-US" sz="1600" dirty="0">
                <a:solidFill>
                  <a:srgbClr val="D90B00"/>
                </a:solidFill>
                <a:latin typeface="Myriad Pro Bold Cond" charset="0"/>
                <a:ea typeface="ＭＳ Ｐゴシック" charset="0"/>
                <a:cs typeface="Myriad Pro Bold Cond" charset="0"/>
                <a:sym typeface="Myriad Pro Bold Cond" charset="0"/>
              </a:rPr>
              <a:t>:</a:t>
            </a:r>
            <a:r>
              <a:rPr lang="en-US" sz="1600" dirty="0" smtClean="0">
                <a:solidFill>
                  <a:srgbClr val="D90B00"/>
                </a:solidFill>
                <a:latin typeface="Myriad Pro Bold Cond" charset="0"/>
                <a:ea typeface="ＭＳ Ｐゴシック" charset="0"/>
                <a:cs typeface="Myriad Pro Bold Cond" charset="0"/>
                <a:sym typeface="Myriad Pro Bold Cond" charset="0"/>
              </a:rPr>
              <a:t> </a:t>
            </a:r>
            <a:r>
              <a:rPr lang="en-US" sz="1600" dirty="0">
                <a:solidFill>
                  <a:srgbClr val="D90B00"/>
                </a:solidFill>
                <a:latin typeface="Myriad Pro Bold Cond" charset="0"/>
                <a:ea typeface="ＭＳ Ｐゴシック" charset="0"/>
                <a:cs typeface="Myriad Pro Bold Cond" charset="0"/>
                <a:sym typeface="Myriad Pro Bold Cond" charset="0"/>
              </a:rPr>
              <a:t>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400" dirty="0" smtClean="0">
                <a:solidFill>
                  <a:srgbClr val="D90B00"/>
                </a:solidFill>
                <a:latin typeface="Tahoma"/>
                <a:ea typeface="ＭＳ Ｐゴシック" charset="0"/>
                <a:cs typeface="Tahoma"/>
                <a:sym typeface="Myriad Pro Bold Cond" charset="0"/>
              </a:rPr>
              <a:t>Transfer</a:t>
            </a:r>
            <a:r>
              <a:rPr lang="en-US" sz="1400" dirty="0">
                <a:solidFill>
                  <a:srgbClr val="D90B00"/>
                </a:solidFill>
                <a:latin typeface="Tahoma"/>
                <a:ea typeface="ＭＳ Ｐゴシック" charset="0"/>
                <a:cs typeface="Tahoma"/>
                <a:sym typeface="Myriad Pro Bold Cond" charset="0"/>
              </a:rPr>
              <a:t> </a:t>
            </a:r>
            <a:r>
              <a:rPr lang="en-US" sz="1400" dirty="0" smtClean="0">
                <a:solidFill>
                  <a:srgbClr val="D90B00"/>
                </a:solidFill>
                <a:latin typeface="Tahoma"/>
                <a:ea typeface="ＭＳ Ｐゴシック" charset="0"/>
                <a:cs typeface="Tahoma"/>
                <a:sym typeface="Myriad Pro Bold Cond" charset="0"/>
              </a:rPr>
              <a:t>row</a:t>
            </a:r>
            <a:endParaRPr lang="en-US" sz="1400" dirty="0">
              <a:solidFill>
                <a:srgbClr val="D90B00"/>
              </a:solidFill>
              <a:latin typeface="Tahoma"/>
              <a:ea typeface="ＭＳ Ｐゴシック" charset="0"/>
              <a:cs typeface="Tahoma"/>
              <a:sym typeface="Myriad Pro Bold Cond" charset="0"/>
            </a:endParaRP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2: Activate </a:t>
            </a:r>
            <a:r>
              <a:rPr lang="en-US" sz="1600" dirty="0">
                <a:solidFill>
                  <a:srgbClr val="D90B00"/>
                </a:solidFill>
                <a:latin typeface="Myriad Pro Bold Cond" charset="0"/>
                <a:ea typeface="ＭＳ Ｐゴシック" charset="0"/>
                <a:cs typeface="Myriad Pro Bold Cond" charset="0"/>
                <a:sym typeface="Myriad Pro Bold Cond" charset="0"/>
              </a:rPr>
              <a:t>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latin typeface="Myriad Pro Bold Cond" charset="0"/>
              <a:ea typeface="ＭＳ Ｐゴシック" charset="0"/>
              <a:cs typeface="Myriad Pro Bold Cond" charset="0"/>
              <a:sym typeface="Myriad Pro Bold Cond" charset="0"/>
            </a:endParaRPr>
          </a:p>
          <a:p>
            <a:pPr defTabSz="457200"/>
            <a:r>
              <a:rPr lang="en-US" sz="1200" dirty="0">
                <a:solidFill>
                  <a:srgbClr val="D90B00"/>
                </a:solidFill>
                <a:latin typeface="Tahoma"/>
                <a:ea typeface="ＭＳ Ｐゴシック" charset="0"/>
                <a:cs typeface="Tahoma"/>
                <a:sym typeface="Myriad Pro Bold Cond" charset="0"/>
              </a:rPr>
              <a:t>Transfer</a:t>
            </a:r>
          </a:p>
          <a:p>
            <a:pPr defTabSz="457200"/>
            <a:r>
              <a:rPr lang="en-US" sz="1200" dirty="0">
                <a:solidFill>
                  <a:srgbClr val="D90B00"/>
                </a:solidFill>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latin typeface="Myriad Pro Bold Cond" charset="0"/>
              <a:ea typeface="ＭＳ Ｐゴシック" charset="0"/>
              <a:cs typeface="Myriad Pro Bold Cond" charset="0"/>
              <a:sym typeface="Myriad Pro Bold Cond" charset="0"/>
            </a:endParaRPr>
          </a:p>
        </p:txBody>
      </p:sp>
    </p:spTree>
    <p:extLst>
      <p:ext uri="{BB962C8B-B14F-4D97-AF65-F5344CB8AC3E}">
        <p14:creationId xmlns:p14="http://schemas.microsoft.com/office/powerpoint/2010/main" val="20781013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a:stCxn id="75" idx="0"/>
          </p:cNvCxnSpPr>
          <p:nvPr/>
        </p:nvCxnSpPr>
        <p:spPr>
          <a:xfrm rot="5400000" flipH="1" flipV="1">
            <a:off x="4906775"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0" name="Straight Connector 69"/>
          <p:cNvCxnSpPr/>
          <p:nvPr/>
        </p:nvCxnSpPr>
        <p:spPr>
          <a:xfrm rot="5400000" flipH="1" flipV="1">
            <a:off x="5243591"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1" name="Straight Connector 70"/>
          <p:cNvCxnSpPr/>
          <p:nvPr/>
        </p:nvCxnSpPr>
        <p:spPr>
          <a:xfrm rot="5400000" flipH="1" flipV="1">
            <a:off x="5545277"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2" name="Straight Connector 71"/>
          <p:cNvCxnSpPr/>
          <p:nvPr/>
        </p:nvCxnSpPr>
        <p:spPr>
          <a:xfrm rot="5400000" flipH="1" flipV="1">
            <a:off x="5865843"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3" name="Straight Connector 72"/>
          <p:cNvCxnSpPr/>
          <p:nvPr/>
        </p:nvCxnSpPr>
        <p:spPr>
          <a:xfrm rot="5400000" flipH="1" flipV="1">
            <a:off x="6202175"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4" name="Straight Connector 73"/>
          <p:cNvCxnSpPr/>
          <p:nvPr/>
        </p:nvCxnSpPr>
        <p:spPr>
          <a:xfrm rot="5400000" flipH="1" flipV="1">
            <a:off x="6522741" y="4982976"/>
            <a:ext cx="1752600" cy="16249"/>
          </a:xfrm>
          <a:prstGeom prst="line">
            <a:avLst/>
          </a:prstGeom>
          <a:noFill/>
          <a:ln w="38100" cap="flat" cmpd="sng" algn="ctr">
            <a:solidFill>
              <a:srgbClr val="262626"/>
            </a:solidFill>
            <a:prstDash val="solid"/>
            <a:headEnd type="none" w="med" len="med"/>
            <a:tailEnd type="none" w="med" len="med"/>
          </a:ln>
          <a:effectLst/>
        </p:spPr>
      </p:cxnSp>
      <p:sp>
        <p:nvSpPr>
          <p:cNvPr id="75" name="Rounded Rectangle 74"/>
          <p:cNvSpPr/>
          <p:nvPr/>
        </p:nvSpPr>
        <p:spPr>
          <a:xfrm>
            <a:off x="5610359"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76" name="Rounded Rectangle 75"/>
          <p:cNvSpPr/>
          <p:nvPr/>
        </p:nvSpPr>
        <p:spPr>
          <a:xfrm>
            <a:off x="5938786"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77" name="Rounded Rectangle 76"/>
          <p:cNvSpPr/>
          <p:nvPr/>
        </p:nvSpPr>
        <p:spPr>
          <a:xfrm>
            <a:off x="6262346"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78" name="Rounded Rectangle 77"/>
          <p:cNvSpPr/>
          <p:nvPr/>
        </p:nvSpPr>
        <p:spPr>
          <a:xfrm>
            <a:off x="6573598"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79" name="Rounded Rectangle 78"/>
          <p:cNvSpPr/>
          <p:nvPr/>
        </p:nvSpPr>
        <p:spPr>
          <a:xfrm>
            <a:off x="6907765"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80" name="Rounded Rectangle 79"/>
          <p:cNvSpPr/>
          <p:nvPr/>
        </p:nvSpPr>
        <p:spPr>
          <a:xfrm>
            <a:off x="7234783"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grpSp>
        <p:nvGrpSpPr>
          <p:cNvPr id="81" name="Group 80"/>
          <p:cNvGrpSpPr/>
          <p:nvPr/>
        </p:nvGrpSpPr>
        <p:grpSpPr>
          <a:xfrm>
            <a:off x="294361" y="2514600"/>
            <a:ext cx="4038600" cy="2590799"/>
            <a:chOff x="417468" y="3935105"/>
            <a:chExt cx="6059532" cy="3696201"/>
          </a:xfrm>
        </p:grpSpPr>
        <p:sp>
          <p:nvSpPr>
            <p:cNvPr id="82" name="Rounded Rectangle 81"/>
            <p:cNvSpPr/>
            <p:nvPr/>
          </p:nvSpPr>
          <p:spPr>
            <a:xfrm>
              <a:off x="1676400" y="3962400"/>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latin typeface="Corbel"/>
                <a:ea typeface="+mn-ea"/>
                <a:cs typeface="+mn-cs"/>
              </a:endParaRPr>
            </a:p>
          </p:txBody>
        </p:sp>
        <p:cxnSp>
          <p:nvCxnSpPr>
            <p:cNvPr id="83" name="Straight Arrow Connector 82"/>
            <p:cNvCxnSpPr/>
            <p:nvPr/>
          </p:nvCxnSpPr>
          <p:spPr>
            <a:xfrm rot="5400000">
              <a:off x="-534195" y="5763905"/>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4" name="TextBox 83"/>
            <p:cNvSpPr txBox="1"/>
            <p:nvPr/>
          </p:nvSpPr>
          <p:spPr>
            <a:xfrm rot="16200000">
              <a:off x="-678216" y="6012402"/>
              <a:ext cx="2714588" cy="52321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lumMod val="95000"/>
                      <a:lumOff val="5000"/>
                    </a:srgbClr>
                  </a:solidFill>
                  <a:effectLst/>
                  <a:uLnTx/>
                  <a:uFillTx/>
                </a:rPr>
                <a:t>Memory Channel</a:t>
              </a:r>
            </a:p>
          </p:txBody>
        </p:sp>
        <p:sp>
          <p:nvSpPr>
            <p:cNvPr id="85" name="Rounded Rectangle 84"/>
            <p:cNvSpPr/>
            <p:nvPr/>
          </p:nvSpPr>
          <p:spPr>
            <a:xfrm>
              <a:off x="1905000" y="4114800"/>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solidFill>
                  <a:effectLst/>
                  <a:uLnTx/>
                  <a:uFillTx/>
                  <a:latin typeface="Corbel"/>
                  <a:ea typeface="+mn-ea"/>
                  <a:cs typeface="+mn-cs"/>
                </a:rPr>
                <a:t>Chip I/O</a:t>
              </a:r>
              <a:endParaRPr kumimoji="0" lang="en-US" sz="2800" b="0" i="0" u="none" strike="noStrike" kern="0" cap="none" spc="0" normalizeH="0" baseline="0" noProof="0" dirty="0">
                <a:ln>
                  <a:noFill/>
                </a:ln>
                <a:solidFill>
                  <a:srgbClr val="262626"/>
                </a:solidFill>
                <a:effectLst/>
                <a:uLnTx/>
                <a:uFillTx/>
                <a:latin typeface="Corbel"/>
                <a:ea typeface="+mn-ea"/>
                <a:cs typeface="+mn-cs"/>
              </a:endParaRPr>
            </a:p>
          </p:txBody>
        </p:sp>
        <p:cxnSp>
          <p:nvCxnSpPr>
            <p:cNvPr id="86" name="Straight Arrow Connector 85"/>
            <p:cNvCxnSpPr>
              <a:stCxn id="85" idx="1"/>
            </p:cNvCxnSpPr>
            <p:nvPr/>
          </p:nvCxnSpPr>
          <p:spPr>
            <a:xfrm rot="10800000">
              <a:off x="1295400" y="5715000"/>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87" name="Straight Arrow Connector 86"/>
            <p:cNvCxnSpPr/>
            <p:nvPr/>
          </p:nvCxnSpPr>
          <p:spPr>
            <a:xfrm rot="10800000">
              <a:off x="2590800" y="5715000"/>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8" name="Rounded Rectangle 87"/>
            <p:cNvSpPr/>
            <p:nvPr/>
          </p:nvSpPr>
          <p:spPr>
            <a:xfrm>
              <a:off x="28194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89" name="Rounded Rectangle 88"/>
            <p:cNvSpPr/>
            <p:nvPr/>
          </p:nvSpPr>
          <p:spPr>
            <a:xfrm>
              <a:off x="46482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solidFill>
                  <a:effectLst/>
                  <a:uLnTx/>
                  <a:uFillTx/>
                  <a:latin typeface="Corbel"/>
                  <a:ea typeface="+mn-ea"/>
                  <a:cs typeface="+mn-cs"/>
                </a:rPr>
                <a:t>Bank</a:t>
              </a:r>
              <a:endParaRPr kumimoji="0" lang="en-US" sz="2800" b="0" i="0" u="none" strike="noStrike" kern="0" cap="none" spc="0" normalizeH="0" baseline="0" noProof="0" dirty="0">
                <a:ln>
                  <a:noFill/>
                </a:ln>
                <a:solidFill>
                  <a:srgbClr val="262626"/>
                </a:solidFill>
                <a:effectLst/>
                <a:uLnTx/>
                <a:uFillTx/>
                <a:latin typeface="Corbel"/>
                <a:ea typeface="+mn-ea"/>
                <a:cs typeface="+mn-cs"/>
              </a:endParaRPr>
            </a:p>
          </p:txBody>
        </p:sp>
        <p:sp>
          <p:nvSpPr>
            <p:cNvPr id="90" name="Rounded Rectangle 89"/>
            <p:cNvSpPr/>
            <p:nvPr/>
          </p:nvSpPr>
          <p:spPr>
            <a:xfrm>
              <a:off x="28194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91" name="Rounded Rectangle 90"/>
            <p:cNvSpPr/>
            <p:nvPr/>
          </p:nvSpPr>
          <p:spPr>
            <a:xfrm>
              <a:off x="46482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cxnSp>
          <p:nvCxnSpPr>
            <p:cNvPr id="92" name="Straight Connector 91"/>
            <p:cNvCxnSpPr>
              <a:stCxn id="89" idx="2"/>
              <a:endCxn id="91" idx="0"/>
            </p:cNvCxnSpPr>
            <p:nvPr/>
          </p:nvCxnSpPr>
          <p:spPr>
            <a:xfrm rot="5400000">
              <a:off x="51435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3" name="Straight Connector 92"/>
            <p:cNvCxnSpPr>
              <a:stCxn id="88" idx="2"/>
              <a:endCxn id="90" idx="0"/>
            </p:cNvCxnSpPr>
            <p:nvPr/>
          </p:nvCxnSpPr>
          <p:spPr>
            <a:xfrm rot="5400000">
              <a:off x="33147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grpSp>
        <p:nvGrpSpPr>
          <p:cNvPr id="94" name="Group 93"/>
          <p:cNvGrpSpPr/>
          <p:nvPr/>
        </p:nvGrpSpPr>
        <p:grpSpPr>
          <a:xfrm>
            <a:off x="5475961" y="1371600"/>
            <a:ext cx="2209800" cy="2133600"/>
            <a:chOff x="7696200" y="4038600"/>
            <a:chExt cx="3200400" cy="3276600"/>
          </a:xfrm>
        </p:grpSpPr>
        <p:sp>
          <p:nvSpPr>
            <p:cNvPr id="95" name="Rounded Rectangle 94"/>
            <p:cNvSpPr/>
            <p:nvPr/>
          </p:nvSpPr>
          <p:spPr>
            <a:xfrm>
              <a:off x="7696200" y="4038600"/>
              <a:ext cx="3200400" cy="3276600"/>
            </a:xfrm>
            <a:prstGeom prst="roundRect">
              <a:avLst>
                <a:gd name="adj" fmla="val 4365"/>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96" name="Rounded Rectangle 95"/>
            <p:cNvSpPr/>
            <p:nvPr/>
          </p:nvSpPr>
          <p:spPr>
            <a:xfrm>
              <a:off x="7848600" y="6477000"/>
              <a:ext cx="2895600" cy="6858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solidFill>
                  <a:effectLst/>
                  <a:uLnTx/>
                  <a:uFillTx/>
                  <a:latin typeface="Corbel"/>
                  <a:ea typeface="+mn-ea"/>
                  <a:cs typeface="+mn-cs"/>
                </a:rPr>
                <a:t>Bank I/O</a:t>
              </a:r>
              <a:endParaRPr kumimoji="0" lang="en-US" sz="2800" b="0" i="0" u="none" strike="noStrike" kern="0" cap="none" spc="0" normalizeH="0" baseline="0" noProof="0" dirty="0">
                <a:ln>
                  <a:noFill/>
                </a:ln>
                <a:solidFill>
                  <a:srgbClr val="262626"/>
                </a:solidFill>
                <a:effectLst/>
                <a:uLnTx/>
                <a:uFillTx/>
                <a:latin typeface="Corbel"/>
                <a:ea typeface="+mn-ea"/>
                <a:cs typeface="+mn-cs"/>
              </a:endParaRPr>
            </a:p>
          </p:txBody>
        </p:sp>
        <p:sp>
          <p:nvSpPr>
            <p:cNvPr id="97" name="Rounded Rectangle 96"/>
            <p:cNvSpPr/>
            <p:nvPr/>
          </p:nvSpPr>
          <p:spPr>
            <a:xfrm>
              <a:off x="7848600" y="5334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98" name="Rounded Rectangle 97"/>
            <p:cNvSpPr/>
            <p:nvPr/>
          </p:nvSpPr>
          <p:spPr>
            <a:xfrm>
              <a:off x="7848600" y="4191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solidFill>
                  <a:effectLst/>
                  <a:uLnTx/>
                  <a:uFillTx/>
                  <a:latin typeface="Corbel"/>
                  <a:ea typeface="+mn-ea"/>
                  <a:cs typeface="+mn-cs"/>
                </a:rPr>
                <a:t>Subarray</a:t>
              </a:r>
              <a:endParaRPr kumimoji="0" lang="en-US" sz="2800" b="0" i="0" u="none" strike="noStrike" kern="0" cap="none" spc="0" normalizeH="0" baseline="0" noProof="0" dirty="0">
                <a:ln>
                  <a:noFill/>
                </a:ln>
                <a:solidFill>
                  <a:srgbClr val="262626"/>
                </a:solidFill>
                <a:effectLst/>
                <a:uLnTx/>
                <a:uFillTx/>
                <a:latin typeface="Corbel"/>
                <a:ea typeface="+mn-ea"/>
                <a:cs typeface="+mn-cs"/>
              </a:endParaRPr>
            </a:p>
          </p:txBody>
        </p:sp>
      </p:grpSp>
      <p:cxnSp>
        <p:nvCxnSpPr>
          <p:cNvPr id="99" name="Straight Connector 98"/>
          <p:cNvCxnSpPr/>
          <p:nvPr/>
        </p:nvCxnSpPr>
        <p:spPr>
          <a:xfrm>
            <a:off x="4114800" y="3505200"/>
            <a:ext cx="1361161" cy="0"/>
          </a:xfrm>
          <a:prstGeom prst="line">
            <a:avLst/>
          </a:prstGeom>
          <a:noFill/>
          <a:ln w="19050" cap="flat" cmpd="sng" algn="ctr">
            <a:solidFill>
              <a:srgbClr val="262626">
                <a:lumMod val="75000"/>
                <a:lumOff val="25000"/>
              </a:srgbClr>
            </a:solidFill>
            <a:prstDash val="dash"/>
            <a:headEnd type="none" w="med" len="med"/>
            <a:tailEnd type="none" w="med" len="med"/>
          </a:ln>
          <a:effectLst/>
        </p:spPr>
      </p:cxnSp>
      <p:cxnSp>
        <p:nvCxnSpPr>
          <p:cNvPr id="100" name="Straight Connector 99"/>
          <p:cNvCxnSpPr/>
          <p:nvPr/>
        </p:nvCxnSpPr>
        <p:spPr>
          <a:xfrm flipV="1">
            <a:off x="4114800" y="1447802"/>
            <a:ext cx="1361160" cy="1219198"/>
          </a:xfrm>
          <a:prstGeom prst="line">
            <a:avLst/>
          </a:prstGeom>
          <a:noFill/>
          <a:ln w="19050" cap="flat" cmpd="sng" algn="ctr">
            <a:solidFill>
              <a:srgbClr val="262626">
                <a:lumMod val="75000"/>
                <a:lumOff val="25000"/>
              </a:srgbClr>
            </a:solidFill>
            <a:prstDash val="dash"/>
            <a:headEnd type="none" w="med" len="med"/>
            <a:tailEnd type="none" w="med" len="med"/>
          </a:ln>
          <a:effectLst/>
        </p:spPr>
      </p:cxnSp>
      <p:sp>
        <p:nvSpPr>
          <p:cNvPr id="101" name="Oval 100"/>
          <p:cNvSpPr/>
          <p:nvPr/>
        </p:nvSpPr>
        <p:spPr>
          <a:xfrm>
            <a:off x="5931157"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2" name="Oval 101"/>
          <p:cNvSpPr/>
          <p:nvPr/>
        </p:nvSpPr>
        <p:spPr>
          <a:xfrm>
            <a:off x="6256009"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3" name="Oval 102"/>
          <p:cNvSpPr/>
          <p:nvPr/>
        </p:nvSpPr>
        <p:spPr>
          <a:xfrm>
            <a:off x="6580862"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4" name="Oval 103"/>
          <p:cNvSpPr/>
          <p:nvPr/>
        </p:nvSpPr>
        <p:spPr>
          <a:xfrm>
            <a:off x="6905715"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5" name="Oval 104"/>
          <p:cNvSpPr/>
          <p:nvPr/>
        </p:nvSpPr>
        <p:spPr>
          <a:xfrm>
            <a:off x="7230567"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6" name="Oval 105"/>
          <p:cNvSpPr/>
          <p:nvPr/>
        </p:nvSpPr>
        <p:spPr>
          <a:xfrm>
            <a:off x="5931157"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7" name="Oval 106"/>
          <p:cNvSpPr/>
          <p:nvPr/>
        </p:nvSpPr>
        <p:spPr>
          <a:xfrm>
            <a:off x="6256009"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8" name="Oval 107"/>
          <p:cNvSpPr/>
          <p:nvPr/>
        </p:nvSpPr>
        <p:spPr>
          <a:xfrm>
            <a:off x="6580862"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9" name="Oval 108"/>
          <p:cNvSpPr/>
          <p:nvPr/>
        </p:nvSpPr>
        <p:spPr>
          <a:xfrm>
            <a:off x="6905715"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0" name="Oval 109"/>
          <p:cNvSpPr/>
          <p:nvPr/>
        </p:nvSpPr>
        <p:spPr>
          <a:xfrm>
            <a:off x="7230567"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1" name="Oval 110"/>
          <p:cNvSpPr/>
          <p:nvPr/>
        </p:nvSpPr>
        <p:spPr>
          <a:xfrm>
            <a:off x="5606304"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2" name="Oval 111"/>
          <p:cNvSpPr/>
          <p:nvPr/>
        </p:nvSpPr>
        <p:spPr>
          <a:xfrm>
            <a:off x="5606304"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grpSp>
        <p:nvGrpSpPr>
          <p:cNvPr id="113" name="Group 120"/>
          <p:cNvGrpSpPr/>
          <p:nvPr/>
        </p:nvGrpSpPr>
        <p:grpSpPr>
          <a:xfrm>
            <a:off x="5606304" y="5025189"/>
            <a:ext cx="1949116" cy="324853"/>
            <a:chOff x="11963400" y="12192000"/>
            <a:chExt cx="2743200" cy="457200"/>
          </a:xfrm>
        </p:grpSpPr>
        <p:sp>
          <p:nvSpPr>
            <p:cNvPr id="114" name="Oval 113"/>
            <p:cNvSpPr/>
            <p:nvPr/>
          </p:nvSpPr>
          <p:spPr>
            <a:xfrm>
              <a:off x="124206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5" name="Oval 114"/>
            <p:cNvSpPr/>
            <p:nvPr/>
          </p:nvSpPr>
          <p:spPr>
            <a:xfrm>
              <a:off x="128778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6" name="Oval 115"/>
            <p:cNvSpPr/>
            <p:nvPr/>
          </p:nvSpPr>
          <p:spPr>
            <a:xfrm>
              <a:off x="137922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7" name="Oval 116"/>
            <p:cNvSpPr/>
            <p:nvPr/>
          </p:nvSpPr>
          <p:spPr>
            <a:xfrm>
              <a:off x="14249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8" name="Oval 117"/>
            <p:cNvSpPr/>
            <p:nvPr/>
          </p:nvSpPr>
          <p:spPr>
            <a:xfrm>
              <a:off x="11963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9" name="Oval 118"/>
            <p:cNvSpPr/>
            <p:nvPr/>
          </p:nvSpPr>
          <p:spPr>
            <a:xfrm>
              <a:off x="133350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grpSp>
      <p:sp>
        <p:nvSpPr>
          <p:cNvPr id="120" name="Oval 119"/>
          <p:cNvSpPr/>
          <p:nvPr/>
        </p:nvSpPr>
        <p:spPr>
          <a:xfrm>
            <a:off x="5606304"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1" name="Oval 120"/>
          <p:cNvSpPr/>
          <p:nvPr/>
        </p:nvSpPr>
        <p:spPr>
          <a:xfrm>
            <a:off x="5931157"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2" name="Oval 121"/>
          <p:cNvSpPr/>
          <p:nvPr/>
        </p:nvSpPr>
        <p:spPr>
          <a:xfrm>
            <a:off x="6256009"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3" name="Oval 122"/>
          <p:cNvSpPr/>
          <p:nvPr/>
        </p:nvSpPr>
        <p:spPr>
          <a:xfrm>
            <a:off x="6580862"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4" name="Oval 123"/>
          <p:cNvSpPr/>
          <p:nvPr/>
        </p:nvSpPr>
        <p:spPr>
          <a:xfrm>
            <a:off x="6905715"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5" name="Oval 124"/>
          <p:cNvSpPr/>
          <p:nvPr/>
        </p:nvSpPr>
        <p:spPr>
          <a:xfrm>
            <a:off x="7230567"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6" name="Freeform 125"/>
          <p:cNvSpPr/>
          <p:nvPr/>
        </p:nvSpPr>
        <p:spPr>
          <a:xfrm>
            <a:off x="7570939" y="2091846"/>
            <a:ext cx="492690" cy="2327754"/>
          </a:xfrm>
          <a:custGeom>
            <a:avLst/>
            <a:gdLst>
              <a:gd name="connsiteX0" fmla="*/ 0 w 492690"/>
              <a:gd name="connsiteY0" fmla="*/ 0 h 1941534"/>
              <a:gd name="connsiteX1" fmla="*/ 488515 w 492690"/>
              <a:gd name="connsiteY1" fmla="*/ 1102290 h 1941534"/>
              <a:gd name="connsiteX2" fmla="*/ 25052 w 492690"/>
              <a:gd name="connsiteY2" fmla="*/ 1941534 h 1941534"/>
            </a:gdLst>
            <a:ahLst/>
            <a:cxnLst>
              <a:cxn ang="0">
                <a:pos x="connsiteX0" y="connsiteY0"/>
              </a:cxn>
              <a:cxn ang="0">
                <a:pos x="connsiteX1" y="connsiteY1"/>
              </a:cxn>
              <a:cxn ang="0">
                <a:pos x="connsiteX2" y="connsiteY2"/>
              </a:cxn>
            </a:cxnLst>
            <a:rect l="l" t="t" r="r" b="b"/>
            <a:pathLst>
              <a:path w="492690" h="1941534">
                <a:moveTo>
                  <a:pt x="0" y="0"/>
                </a:moveTo>
                <a:cubicBezTo>
                  <a:pt x="242170" y="389350"/>
                  <a:pt x="484340" y="778701"/>
                  <a:pt x="488515" y="1102290"/>
                </a:cubicBezTo>
                <a:cubicBezTo>
                  <a:pt x="492690" y="1425879"/>
                  <a:pt x="258871" y="1683706"/>
                  <a:pt x="25052" y="1941534"/>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mn-ea"/>
              <a:cs typeface="+mn-cs"/>
            </a:endParaRPr>
          </a:p>
        </p:txBody>
      </p:sp>
      <p:sp>
        <p:nvSpPr>
          <p:cNvPr id="127" name="Freeform 126"/>
          <p:cNvSpPr/>
          <p:nvPr/>
        </p:nvSpPr>
        <p:spPr>
          <a:xfrm>
            <a:off x="7570939" y="1465544"/>
            <a:ext cx="1192061" cy="4859055"/>
          </a:xfrm>
          <a:custGeom>
            <a:avLst/>
            <a:gdLst>
              <a:gd name="connsiteX0" fmla="*/ 0 w 1192061"/>
              <a:gd name="connsiteY0" fmla="*/ 0 h 4572000"/>
              <a:gd name="connsiteX1" fmla="*/ 1189973 w 1192061"/>
              <a:gd name="connsiteY1" fmla="*/ 1979113 h 4572000"/>
              <a:gd name="connsiteX2" fmla="*/ 12526 w 1192061"/>
              <a:gd name="connsiteY2" fmla="*/ 4572000 h 4572000"/>
            </a:gdLst>
            <a:ahLst/>
            <a:cxnLst>
              <a:cxn ang="0">
                <a:pos x="connsiteX0" y="connsiteY0"/>
              </a:cxn>
              <a:cxn ang="0">
                <a:pos x="connsiteX1" y="connsiteY1"/>
              </a:cxn>
              <a:cxn ang="0">
                <a:pos x="connsiteX2" y="connsiteY2"/>
              </a:cxn>
            </a:cxnLst>
            <a:rect l="l" t="t" r="r" b="b"/>
            <a:pathLst>
              <a:path w="1192061" h="4572000">
                <a:moveTo>
                  <a:pt x="0" y="0"/>
                </a:moveTo>
                <a:cubicBezTo>
                  <a:pt x="593942" y="608556"/>
                  <a:pt x="1187885" y="1217113"/>
                  <a:pt x="1189973" y="1979113"/>
                </a:cubicBezTo>
                <a:cubicBezTo>
                  <a:pt x="1192061" y="2741113"/>
                  <a:pt x="602293" y="3656556"/>
                  <a:pt x="12526" y="4572000"/>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mn-ea"/>
              <a:cs typeface="+mn-cs"/>
            </a:endParaRPr>
          </a:p>
        </p:txBody>
      </p:sp>
      <p:cxnSp>
        <p:nvCxnSpPr>
          <p:cNvPr id="128" name="Curved Connector 127"/>
          <p:cNvCxnSpPr>
            <a:stCxn id="112" idx="2"/>
            <a:endCxn id="120" idx="2"/>
          </p:cNvCxnSpPr>
          <p:nvPr/>
        </p:nvCxnSpPr>
        <p:spPr>
          <a:xfrm rot="10800000" flipV="1">
            <a:off x="5606303" y="4862763"/>
            <a:ext cx="1588" cy="649705"/>
          </a:xfrm>
          <a:prstGeom prst="curvedConnector3">
            <a:avLst>
              <a:gd name="adj1" fmla="val 34115313"/>
            </a:avLst>
          </a:prstGeom>
          <a:noFill/>
          <a:ln w="38100" cap="flat" cmpd="sng" algn="ctr">
            <a:solidFill>
              <a:srgbClr val="C00000"/>
            </a:solidFill>
            <a:prstDash val="solid"/>
            <a:headEnd type="triangle" w="lg" len="med"/>
            <a:tailEnd type="triangle" w="lg" len="med"/>
          </a:ln>
          <a:effectLst/>
        </p:spPr>
      </p:cxnSp>
      <p:sp>
        <p:nvSpPr>
          <p:cNvPr id="129" name="TextBox 128"/>
          <p:cNvSpPr txBox="1"/>
          <p:nvPr/>
        </p:nvSpPr>
        <p:spPr>
          <a:xfrm>
            <a:off x="3163016" y="5399782"/>
            <a:ext cx="2159566" cy="83099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u="none" strike="noStrike" kern="0" cap="none" spc="0" normalizeH="0" baseline="0" noProof="0" dirty="0" smtClean="0">
                <a:ln>
                  <a:noFill/>
                </a:ln>
                <a:solidFill>
                  <a:srgbClr val="262626">
                    <a:lumMod val="95000"/>
                    <a:lumOff val="5000"/>
                  </a:srgbClr>
                </a:solidFill>
                <a:effectLst/>
                <a:uLnTx/>
                <a:uFillTx/>
                <a:latin typeface="Tahoma"/>
                <a:cs typeface="Tahoma"/>
              </a:rPr>
              <a:t>Intra </a:t>
            </a:r>
            <a:r>
              <a:rPr lang="en-US" sz="2400" kern="0" dirty="0" err="1">
                <a:solidFill>
                  <a:srgbClr val="262626">
                    <a:lumMod val="95000"/>
                    <a:lumOff val="5000"/>
                  </a:srgbClr>
                </a:solidFill>
                <a:latin typeface="Tahoma"/>
                <a:cs typeface="Tahoma"/>
              </a:rPr>
              <a:t>S</a:t>
            </a:r>
            <a:r>
              <a:rPr kumimoji="0" lang="en-US" sz="2400" u="none" strike="noStrike" kern="0" cap="none" spc="0" normalizeH="0" baseline="0" noProof="0" dirty="0" err="1" smtClean="0">
                <a:ln>
                  <a:noFill/>
                </a:ln>
                <a:solidFill>
                  <a:srgbClr val="262626">
                    <a:lumMod val="95000"/>
                    <a:lumOff val="5000"/>
                  </a:srgbClr>
                </a:solidFill>
                <a:effectLst/>
                <a:uLnTx/>
                <a:uFillTx/>
                <a:latin typeface="Tahoma"/>
                <a:cs typeface="Tahoma"/>
              </a:rPr>
              <a:t>ubarray</a:t>
            </a:r>
            <a:endParaRPr kumimoji="0" lang="en-US" sz="2400" u="none" strike="noStrike" kern="0" cap="none" spc="0" normalizeH="0" baseline="0" noProof="0" dirty="0" smtClean="0">
              <a:ln>
                <a:noFill/>
              </a:ln>
              <a:solidFill>
                <a:srgbClr val="262626">
                  <a:lumMod val="95000"/>
                  <a:lumOff val="5000"/>
                </a:srgbClr>
              </a:solidFill>
              <a:effectLst/>
              <a:uLnTx/>
              <a:uFillTx/>
              <a:latin typeface="Tahoma"/>
              <a:cs typeface="Tahoma"/>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u="none" strike="noStrike" kern="0" cap="none" spc="0" normalizeH="0" baseline="0" noProof="0" dirty="0" smtClean="0">
                <a:ln>
                  <a:noFill/>
                </a:ln>
                <a:solidFill>
                  <a:srgbClr val="262626">
                    <a:lumMod val="95000"/>
                    <a:lumOff val="5000"/>
                  </a:srgbClr>
                </a:solidFill>
                <a:effectLst/>
                <a:uLnTx/>
                <a:uFillTx/>
                <a:latin typeface="Tahoma"/>
                <a:cs typeface="Tahoma"/>
              </a:rPr>
              <a:t>Copy (2 ACTs)</a:t>
            </a:r>
          </a:p>
        </p:txBody>
      </p:sp>
      <p:cxnSp>
        <p:nvCxnSpPr>
          <p:cNvPr id="130" name="Curved Connector 129"/>
          <p:cNvCxnSpPr>
            <a:stCxn id="90" idx="2"/>
            <a:endCxn id="91" idx="2"/>
          </p:cNvCxnSpPr>
          <p:nvPr/>
        </p:nvCxnSpPr>
        <p:spPr>
          <a:xfrm rot="16200000" flipH="1">
            <a:off x="3037910" y="4274393"/>
            <a:ext cx="1588" cy="1218871"/>
          </a:xfrm>
          <a:prstGeom prst="curvedConnector3">
            <a:avLst>
              <a:gd name="adj1" fmla="val 33326522"/>
            </a:avLst>
          </a:prstGeom>
          <a:noFill/>
          <a:ln w="38100" cap="flat" cmpd="sng" algn="ctr">
            <a:solidFill>
              <a:srgbClr val="C00000"/>
            </a:solidFill>
            <a:prstDash val="solid"/>
            <a:headEnd type="triangle" w="lg" len="med"/>
            <a:tailEnd type="triangle" w="lg" len="med"/>
          </a:ln>
          <a:effectLst/>
        </p:spPr>
      </p:cxnSp>
      <p:sp>
        <p:nvSpPr>
          <p:cNvPr id="131" name="TextBox 130"/>
          <p:cNvSpPr txBox="1"/>
          <p:nvPr/>
        </p:nvSpPr>
        <p:spPr>
          <a:xfrm>
            <a:off x="495587" y="5325016"/>
            <a:ext cx="2450461" cy="120032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u="none" strike="noStrike" kern="0" cap="none" spc="0" normalizeH="0" baseline="0" noProof="0" dirty="0" smtClean="0">
                <a:ln>
                  <a:noFill/>
                </a:ln>
                <a:solidFill>
                  <a:srgbClr val="262626">
                    <a:lumMod val="95000"/>
                    <a:lumOff val="5000"/>
                  </a:srgbClr>
                </a:solidFill>
                <a:effectLst/>
                <a:uLnTx/>
                <a:uFillTx/>
                <a:latin typeface="Tahoma"/>
                <a:cs typeface="Tahoma"/>
              </a:rPr>
              <a:t>Inter Bank Copy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u="none" strike="noStrike" kern="0" cap="none" spc="0" normalizeH="0" baseline="0" noProof="0" dirty="0" smtClean="0">
                <a:ln>
                  <a:noFill/>
                </a:ln>
                <a:solidFill>
                  <a:srgbClr val="262626">
                    <a:lumMod val="95000"/>
                    <a:lumOff val="5000"/>
                  </a:srgbClr>
                </a:solidFill>
                <a:effectLst/>
                <a:uLnTx/>
                <a:uFillTx/>
                <a:latin typeface="Tahoma"/>
                <a:cs typeface="Tahoma"/>
              </a:rPr>
              <a:t>(Pipelined</a:t>
            </a:r>
            <a:r>
              <a:rPr kumimoji="0" lang="en-US" sz="2400" u="none" strike="noStrike" kern="0" cap="none" spc="0" normalizeH="0" noProof="0" dirty="0" smtClean="0">
                <a:ln>
                  <a:noFill/>
                </a:ln>
                <a:solidFill>
                  <a:srgbClr val="262626">
                    <a:lumMod val="95000"/>
                    <a:lumOff val="5000"/>
                  </a:srgbClr>
                </a:solidFill>
                <a:effectLst/>
                <a:uLnTx/>
                <a:uFillTx/>
                <a:latin typeface="Tahoma"/>
                <a:cs typeface="Tahoma"/>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noProof="0" dirty="0" smtClean="0">
                <a:solidFill>
                  <a:srgbClr val="262626">
                    <a:lumMod val="95000"/>
                    <a:lumOff val="5000"/>
                  </a:srgbClr>
                </a:solidFill>
                <a:latin typeface="Tahoma"/>
                <a:cs typeface="Tahoma"/>
              </a:rPr>
              <a:t>I</a:t>
            </a:r>
            <a:r>
              <a:rPr kumimoji="0" lang="en-US" sz="2400" u="none" strike="noStrike" kern="0" cap="none" spc="0" normalizeH="0" noProof="0" dirty="0" smtClean="0">
                <a:ln>
                  <a:noFill/>
                </a:ln>
                <a:solidFill>
                  <a:srgbClr val="262626">
                    <a:lumMod val="95000"/>
                    <a:lumOff val="5000"/>
                  </a:srgbClr>
                </a:solidFill>
                <a:effectLst/>
                <a:uLnTx/>
                <a:uFillTx/>
                <a:latin typeface="Tahoma"/>
                <a:cs typeface="Tahoma"/>
              </a:rPr>
              <a:t>nternal RD/WR)</a:t>
            </a:r>
            <a:endParaRPr kumimoji="0" lang="en-US" sz="2400" u="none" strike="noStrike" kern="0" cap="none" spc="0" normalizeH="0" baseline="0" noProof="0" dirty="0" smtClean="0">
              <a:ln>
                <a:noFill/>
              </a:ln>
              <a:solidFill>
                <a:srgbClr val="262626">
                  <a:lumMod val="95000"/>
                  <a:lumOff val="5000"/>
                </a:srgbClr>
              </a:solidFill>
              <a:effectLst/>
              <a:uLnTx/>
              <a:uFillTx/>
              <a:latin typeface="Tahoma"/>
              <a:cs typeface="Tahoma"/>
            </a:endParaRPr>
          </a:p>
        </p:txBody>
      </p:sp>
      <p:cxnSp>
        <p:nvCxnSpPr>
          <p:cNvPr id="132" name="Curved Connector 131"/>
          <p:cNvCxnSpPr>
            <a:stCxn id="98" idx="1"/>
            <a:endCxn id="97" idx="1"/>
          </p:cNvCxnSpPr>
          <p:nvPr/>
        </p:nvCxnSpPr>
        <p:spPr>
          <a:xfrm rot="10800000" flipV="1">
            <a:off x="5581190" y="1793357"/>
            <a:ext cx="1588" cy="744279"/>
          </a:xfrm>
          <a:prstGeom prst="curvedConnector3">
            <a:avLst>
              <a:gd name="adj1" fmla="val 68822188"/>
            </a:avLst>
          </a:prstGeom>
          <a:noFill/>
          <a:ln w="38100" cap="flat" cmpd="sng" algn="ctr">
            <a:solidFill>
              <a:srgbClr val="C00000"/>
            </a:solidFill>
            <a:prstDash val="solid"/>
            <a:headEnd type="triangle" w="lg" len="med"/>
            <a:tailEnd type="triangle" w="lg" len="med"/>
          </a:ln>
          <a:effectLst/>
        </p:spPr>
      </p:cxnSp>
      <p:sp>
        <p:nvSpPr>
          <p:cNvPr id="133" name="TextBox 132"/>
          <p:cNvSpPr txBox="1"/>
          <p:nvPr/>
        </p:nvSpPr>
        <p:spPr>
          <a:xfrm>
            <a:off x="374953" y="1268760"/>
            <a:ext cx="4109869" cy="83099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u="none" strike="noStrike" kern="0" cap="none" spc="0" normalizeH="0" baseline="0" noProof="0" dirty="0" smtClean="0">
                <a:ln>
                  <a:noFill/>
                </a:ln>
                <a:solidFill>
                  <a:srgbClr val="262626">
                    <a:lumMod val="95000"/>
                    <a:lumOff val="5000"/>
                  </a:srgbClr>
                </a:solidFill>
                <a:effectLst/>
                <a:uLnTx/>
                <a:uFillTx/>
                <a:latin typeface="Tahoma"/>
                <a:cs typeface="Tahoma"/>
              </a:rPr>
              <a:t>Inter </a:t>
            </a:r>
            <a:r>
              <a:rPr lang="en-US" sz="2400" kern="0" dirty="0" smtClean="0">
                <a:solidFill>
                  <a:srgbClr val="262626">
                    <a:lumMod val="95000"/>
                    <a:lumOff val="5000"/>
                  </a:srgbClr>
                </a:solidFill>
                <a:latin typeface="Tahoma"/>
                <a:cs typeface="Tahoma"/>
              </a:rPr>
              <a:t>S</a:t>
            </a:r>
            <a:r>
              <a:rPr kumimoji="0" lang="en-US" sz="2400" u="none" strike="noStrike" kern="0" cap="none" spc="0" normalizeH="0" baseline="0" noProof="0" dirty="0" err="1" smtClean="0">
                <a:ln>
                  <a:noFill/>
                </a:ln>
                <a:solidFill>
                  <a:srgbClr val="262626">
                    <a:lumMod val="95000"/>
                    <a:lumOff val="5000"/>
                  </a:srgbClr>
                </a:solidFill>
                <a:effectLst/>
                <a:uLnTx/>
                <a:uFillTx/>
                <a:latin typeface="Tahoma"/>
                <a:cs typeface="Tahoma"/>
              </a:rPr>
              <a:t>ubarray</a:t>
            </a:r>
            <a:r>
              <a:rPr kumimoji="0" lang="en-US" sz="2400" u="none" strike="noStrike" kern="0" cap="none" spc="0" normalizeH="0" baseline="0" noProof="0" dirty="0" smtClean="0">
                <a:ln>
                  <a:noFill/>
                </a:ln>
                <a:solidFill>
                  <a:srgbClr val="262626">
                    <a:lumMod val="95000"/>
                    <a:lumOff val="5000"/>
                  </a:srgbClr>
                </a:solidFill>
                <a:effectLst/>
                <a:uLnTx/>
                <a:uFillTx/>
                <a:latin typeface="Tahoma"/>
                <a:cs typeface="Tahoma"/>
              </a:rPr>
              <a:t> Copy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u="none" strike="noStrike" kern="0" cap="none" spc="0" normalizeH="0" baseline="0" noProof="0" dirty="0" smtClean="0">
                <a:ln>
                  <a:noFill/>
                </a:ln>
                <a:solidFill>
                  <a:srgbClr val="262626">
                    <a:lumMod val="95000"/>
                    <a:lumOff val="5000"/>
                  </a:srgbClr>
                </a:solidFill>
                <a:effectLst/>
                <a:uLnTx/>
                <a:uFillTx/>
                <a:latin typeface="Tahoma"/>
                <a:cs typeface="Tahoma"/>
              </a:rPr>
              <a:t>(Use Inter-Bank Copy Twice)</a:t>
            </a:r>
          </a:p>
        </p:txBody>
      </p:sp>
      <p:sp>
        <p:nvSpPr>
          <p:cNvPr id="134" name="Rectangle 4"/>
          <p:cNvSpPr>
            <a:spLocks noGrp="1" noChangeArrowheads="1"/>
          </p:cNvSpPr>
          <p:nvPr>
            <p:ph type="title"/>
          </p:nvPr>
        </p:nvSpPr>
        <p:spPr>
          <a:xfrm>
            <a:off x="419100" y="196850"/>
            <a:ext cx="8545388" cy="558800"/>
          </a:xfrm>
          <a:ln/>
        </p:spPr>
        <p:txBody>
          <a:bodyPr/>
          <a:lstStyle/>
          <a:p>
            <a:r>
              <a:rPr lang="en-US" sz="4000" dirty="0" smtClean="0">
                <a:solidFill>
                  <a:srgbClr val="1A5712"/>
                </a:solidFill>
                <a:latin typeface="Garamond"/>
                <a:cs typeface="Garamond"/>
              </a:rPr>
              <a:t>Generalized RowClone</a:t>
            </a:r>
            <a:endParaRPr lang="en-US" sz="4000" dirty="0">
              <a:solidFill>
                <a:srgbClr val="1A5712"/>
              </a:solidFill>
              <a:latin typeface="Garamond"/>
              <a:cs typeface="Garamond"/>
            </a:endParaRPr>
          </a:p>
        </p:txBody>
      </p:sp>
      <p:sp>
        <p:nvSpPr>
          <p:cNvPr id="68" name="TextBox 67"/>
          <p:cNvSpPr txBox="1"/>
          <p:nvPr/>
        </p:nvSpPr>
        <p:spPr>
          <a:xfrm>
            <a:off x="5940152" y="395952"/>
            <a:ext cx="3276358" cy="523220"/>
          </a:xfrm>
          <a:prstGeom prst="rect">
            <a:avLst/>
          </a:prstGeom>
          <a:noFill/>
        </p:spPr>
        <p:txBody>
          <a:bodyPr wrap="none" rtlCol="0">
            <a:spAutoFit/>
          </a:bodyPr>
          <a:lstStyle/>
          <a:p>
            <a:r>
              <a:rPr lang="en-US" sz="2800" b="1" dirty="0" smtClean="0">
                <a:solidFill>
                  <a:srgbClr val="008000"/>
                </a:solidFill>
                <a:latin typeface="Tahoma"/>
                <a:ea typeface="ヒラギノ角ゴ ProN W6"/>
                <a:cs typeface="Tahoma"/>
              </a:rPr>
              <a:t>0.01% area cost</a:t>
            </a:r>
            <a:endParaRPr lang="en-US" sz="2800" b="1" dirty="0">
              <a:solidFill>
                <a:srgbClr val="008000"/>
              </a:solidFill>
              <a:latin typeface="Tahoma"/>
              <a:ea typeface="ヒラギノ角ゴ ProN W6"/>
              <a:cs typeface="Tahoma"/>
            </a:endParaRPr>
          </a:p>
        </p:txBody>
      </p:sp>
    </p:spTree>
    <p:extLst>
      <p:ext uri="{BB962C8B-B14F-4D97-AF65-F5344CB8AC3E}">
        <p14:creationId xmlns:p14="http://schemas.microsoft.com/office/powerpoint/2010/main" val="11968354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28"/>
                                        </p:tgtEl>
                                      </p:cBhvr>
                                    </p:animEffect>
                                    <p:set>
                                      <p:cBhvr>
                                        <p:cTn id="15" dur="1" fill="hold">
                                          <p:stCondLst>
                                            <p:cond delay="499"/>
                                          </p:stCondLst>
                                        </p:cTn>
                                        <p:tgtEl>
                                          <p:spTgt spid="12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9"/>
                                        </p:tgtEl>
                                      </p:cBhvr>
                                    </p:animEffect>
                                    <p:set>
                                      <p:cBhvr>
                                        <p:cTn id="18" dur="1" fill="hold">
                                          <p:stCondLst>
                                            <p:cond delay="499"/>
                                          </p:stCondLst>
                                        </p:cTn>
                                        <p:tgtEl>
                                          <p:spTgt spid="1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fade">
                                      <p:cBhvr>
                                        <p:cTn id="23" dur="500"/>
                                        <p:tgtEl>
                                          <p:spTgt spid="131"/>
                                        </p:tgtEl>
                                      </p:cBhvr>
                                    </p:animEffect>
                                  </p:childTnLst>
                                </p:cTn>
                              </p:par>
                              <p:par>
                                <p:cTn id="24" presetID="10" presetClass="entr" presetSubtype="0" fill="hold" nodeType="withEffect">
                                  <p:stCondLst>
                                    <p:cond delay="0"/>
                                  </p:stCondLst>
                                  <p:childTnLst>
                                    <p:set>
                                      <p:cBhvr>
                                        <p:cTn id="25" dur="1" fill="hold">
                                          <p:stCondLst>
                                            <p:cond delay="0"/>
                                          </p:stCondLst>
                                        </p:cTn>
                                        <p:tgtEl>
                                          <p:spTgt spid="130"/>
                                        </p:tgtEl>
                                        <p:attrNameLst>
                                          <p:attrName>style.visibility</p:attrName>
                                        </p:attrNameLst>
                                      </p:cBhvr>
                                      <p:to>
                                        <p:strVal val="visible"/>
                                      </p:to>
                                    </p:set>
                                    <p:animEffect transition="in" filter="fade">
                                      <p:cBhvr>
                                        <p:cTn id="26" dur="500"/>
                                        <p:tgtEl>
                                          <p:spTgt spid="1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30"/>
                                        </p:tgtEl>
                                      </p:cBhvr>
                                    </p:animEffect>
                                    <p:set>
                                      <p:cBhvr>
                                        <p:cTn id="31" dur="1" fill="hold">
                                          <p:stCondLst>
                                            <p:cond delay="499"/>
                                          </p:stCondLst>
                                        </p:cTn>
                                        <p:tgtEl>
                                          <p:spTgt spid="13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31"/>
                                        </p:tgtEl>
                                      </p:cBhvr>
                                    </p:animEffect>
                                    <p:set>
                                      <p:cBhvr>
                                        <p:cTn id="34" dur="1" fill="hold">
                                          <p:stCondLst>
                                            <p:cond delay="499"/>
                                          </p:stCondLst>
                                        </p:cTn>
                                        <p:tgtEl>
                                          <p:spTgt spid="1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2"/>
                                        </p:tgtEl>
                                        <p:attrNameLst>
                                          <p:attrName>style.visibility</p:attrName>
                                        </p:attrNameLst>
                                      </p:cBhvr>
                                      <p:to>
                                        <p:strVal val="visible"/>
                                      </p:to>
                                    </p:set>
                                    <p:animEffect transition="in" filter="fade">
                                      <p:cBhvr>
                                        <p:cTn id="39" dur="500"/>
                                        <p:tgtEl>
                                          <p:spTgt spid="1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3"/>
                                        </p:tgtEl>
                                        <p:attrNameLst>
                                          <p:attrName>style.visibility</p:attrName>
                                        </p:attrNameLst>
                                      </p:cBhvr>
                                      <p:to>
                                        <p:strVal val="visible"/>
                                      </p:to>
                                    </p:set>
                                    <p:animEffect transition="in" filter="fade">
                                      <p:cBhvr>
                                        <p:cTn id="42" dur="500"/>
                                        <p:tgtEl>
                                          <p:spTgt spid="1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33"/>
                                        </p:tgtEl>
                                      </p:cBhvr>
                                    </p:animEffect>
                                    <p:set>
                                      <p:cBhvr>
                                        <p:cTn id="47" dur="1" fill="hold">
                                          <p:stCondLst>
                                            <p:cond delay="499"/>
                                          </p:stCondLst>
                                        </p:cTn>
                                        <p:tgtEl>
                                          <p:spTgt spid="13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32"/>
                                        </p:tgtEl>
                                      </p:cBhvr>
                                    </p:animEffect>
                                    <p:set>
                                      <p:cBhvr>
                                        <p:cTn id="50" dur="1" fill="hold">
                                          <p:stCondLst>
                                            <p:cond delay="499"/>
                                          </p:stCondLst>
                                        </p:cTn>
                                        <p:tgtEl>
                                          <p:spTgt spid="1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29" grpId="1"/>
      <p:bldP spid="131" grpId="0"/>
      <p:bldP spid="131" grpId="1"/>
      <p:bldP spid="133" grpId="0"/>
      <p:bldP spid="133" grpId="1"/>
      <p:bldP spid="6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smtClean="0">
                <a:solidFill>
                  <a:srgbClr val="1A5712"/>
                </a:solidFill>
                <a:latin typeface="Garamond"/>
                <a:cs typeface="Garamond"/>
              </a:rPr>
              <a:t>RowClone</a:t>
            </a:r>
            <a:r>
              <a:rPr lang="en-US" dirty="0" smtClean="0">
                <a:solidFill>
                  <a:srgbClr val="1A5712"/>
                </a:solidFill>
                <a:latin typeface="Garamond"/>
                <a:cs typeface="Garamond"/>
              </a:rPr>
              <a:t>: Latency and Energy Savings</a:t>
            </a:r>
            <a:endParaRPr lang="en-US" dirty="0">
              <a:solidFill>
                <a:srgbClr val="1A5712"/>
              </a:solidFill>
              <a:latin typeface="Garamond"/>
              <a:cs typeface="Garamond"/>
            </a:endParaRP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79755" cy="523220"/>
          </a:xfrm>
          <a:prstGeom prst="rect">
            <a:avLst/>
          </a:prstGeom>
          <a:noFill/>
          <a:ln>
            <a:noFill/>
          </a:ln>
        </p:spPr>
        <p:txBody>
          <a:bodyPr wrap="none" rtlCol="0">
            <a:spAutoFit/>
          </a:bodyPr>
          <a:lstStyle/>
          <a:p>
            <a:r>
              <a:rPr lang="en-US" sz="2800" dirty="0" smtClean="0">
                <a:solidFill>
                  <a:prstClr val="black"/>
                </a:solidFill>
                <a:latin typeface="Calibri"/>
              </a:rPr>
              <a:t>11.6x</a:t>
            </a:r>
            <a:endParaRPr lang="en-US" sz="2800" dirty="0">
              <a:solidFill>
                <a:prstClr val="black"/>
              </a:solidFill>
              <a:latin typeface="Calibri"/>
            </a:endParaRP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05642" cy="523220"/>
          </a:xfrm>
          <a:prstGeom prst="rect">
            <a:avLst/>
          </a:prstGeom>
          <a:noFill/>
          <a:ln>
            <a:noFill/>
          </a:ln>
        </p:spPr>
        <p:txBody>
          <a:bodyPr wrap="none" rtlCol="0">
            <a:spAutoFit/>
          </a:bodyPr>
          <a:lstStyle/>
          <a:p>
            <a:r>
              <a:rPr lang="en-US" sz="2800" dirty="0" smtClean="0">
                <a:solidFill>
                  <a:prstClr val="black"/>
                </a:solidFill>
                <a:latin typeface="Calibri"/>
              </a:rPr>
              <a:t>74x</a:t>
            </a:r>
            <a:endParaRPr lang="en-US" sz="2800" dirty="0">
              <a:solidFill>
                <a:prstClr val="black"/>
              </a:solidFill>
              <a:latin typeface="Calibri"/>
            </a:endParaRP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48</a:t>
            </a:fld>
            <a:endParaRPr lang="en-US">
              <a:solidFill>
                <a:prstClr val="black">
                  <a:tint val="75000"/>
                </a:prstClr>
              </a:solidFill>
              <a:latin typeface="Calibri"/>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smtClean="0">
                <a:solidFill>
                  <a:srgbClr val="000000"/>
                </a:solidFill>
                <a:latin typeface="Tahoma" charset="0"/>
              </a:rPr>
              <a:t>Seshadri et </a:t>
            </a:r>
            <a:r>
              <a:rPr lang="en-US" sz="1900" dirty="0">
                <a:solidFill>
                  <a:srgbClr val="000000"/>
                </a:solidFill>
                <a:latin typeface="Tahoma" charset="0"/>
              </a:rPr>
              <a:t>al., </a:t>
            </a:r>
            <a:r>
              <a:rPr lang="en-US" sz="1900" dirty="0" smtClean="0">
                <a:solidFill>
                  <a:srgbClr val="000000"/>
                </a:solidFill>
                <a:latin typeface="Tahoma" charset="0"/>
              </a:rPr>
              <a:t>“</a:t>
            </a:r>
            <a:r>
              <a:rPr lang="en-US" altLang="ja-JP" sz="1900" dirty="0" err="1" smtClean="0">
                <a:solidFill>
                  <a:srgbClr val="0000FF"/>
                </a:solidFill>
                <a:latin typeface="Tahoma" charset="0"/>
                <a:ea typeface="ＭＳ Ｐゴシック"/>
              </a:rPr>
              <a:t>RowClone</a:t>
            </a:r>
            <a:r>
              <a:rPr lang="en-US" altLang="ja-JP" sz="1900" dirty="0">
                <a:solidFill>
                  <a:srgbClr val="0000FF"/>
                </a:solidFill>
                <a:latin typeface="Tahoma" charset="0"/>
                <a:ea typeface="ＭＳ Ｐゴシック"/>
              </a:rPr>
              <a:t>: Fast and Efficient In-DRAM Copy and Initialization of Bulk Data</a:t>
            </a:r>
            <a:r>
              <a:rPr lang="en-US" altLang="ja-JP" sz="1900" dirty="0" smtClean="0">
                <a:solidFill>
                  <a:srgbClr val="000000"/>
                </a:solidFill>
                <a:latin typeface="Tahoma" charset="0"/>
                <a:ea typeface="ＭＳ Ｐゴシック"/>
              </a:rPr>
              <a:t>,</a:t>
            </a:r>
            <a:r>
              <a:rPr lang="en-US" sz="1900" dirty="0">
                <a:solidFill>
                  <a:srgbClr val="000000"/>
                </a:solidFill>
                <a:latin typeface="Tahoma" charset="0"/>
              </a:rPr>
              <a:t>”</a:t>
            </a:r>
            <a:r>
              <a:rPr lang="en-US" altLang="ja-JP" sz="1900" dirty="0">
                <a:solidFill>
                  <a:srgbClr val="000000"/>
                </a:solidFill>
                <a:latin typeface="Tahoma" charset="0"/>
                <a:ea typeface="ＭＳ Ｐゴシック"/>
              </a:rPr>
              <a:t> </a:t>
            </a:r>
            <a:r>
              <a:rPr lang="en-US" altLang="ja-JP" sz="1900" dirty="0" smtClean="0">
                <a:solidFill>
                  <a:srgbClr val="000000"/>
                </a:solidFill>
                <a:latin typeface="Tahoma" charset="0"/>
                <a:ea typeface="ＭＳ Ｐゴシック"/>
              </a:rPr>
              <a:t>MICRO 2013.</a:t>
            </a:r>
            <a:endParaRPr lang="en-US" sz="1900" dirty="0">
              <a:solidFill>
                <a:srgbClr val="000000"/>
              </a:solidFill>
              <a:latin typeface="Tahoma"/>
            </a:endParaRPr>
          </a:p>
        </p:txBody>
      </p:sp>
    </p:spTree>
    <p:extLst>
      <p:ext uri="{BB962C8B-B14F-4D97-AF65-F5344CB8AC3E}">
        <p14:creationId xmlns:p14="http://schemas.microsoft.com/office/powerpoint/2010/main" val="876493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en-US" sz="4000" dirty="0" smtClean="0">
                <a:solidFill>
                  <a:srgbClr val="1A5712"/>
                </a:solidFill>
                <a:latin typeface="Garamond"/>
                <a:cs typeface="Garamond"/>
              </a:rPr>
              <a:t>RowClone: Application Performance</a:t>
            </a:r>
            <a:endParaRPr lang="en-US" sz="4000" dirty="0">
              <a:solidFill>
                <a:srgbClr val="1A5712"/>
              </a:solidFill>
              <a:latin typeface="Garamond"/>
              <a:cs typeface="Garamond"/>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49</a:t>
            </a:fld>
            <a:endParaRPr lang="en-US">
              <a:solidFill>
                <a:prstClr val="black">
                  <a:tint val="75000"/>
                </a:prstClr>
              </a:solidFill>
              <a:latin typeface="Calibri"/>
            </a:endParaRPr>
          </a:p>
        </p:txBody>
      </p:sp>
      <p:graphicFrame>
        <p:nvGraphicFramePr>
          <p:cNvPr id="6" name="Chart 5"/>
          <p:cNvGraphicFramePr/>
          <p:nvPr>
            <p:extLst>
              <p:ext uri="{D42A27DB-BD31-4B8C-83A1-F6EECF244321}">
                <p14:modId xmlns:p14="http://schemas.microsoft.com/office/powerpoint/2010/main" val="1342297271"/>
              </p:ext>
            </p:extLst>
          </p:nvPr>
        </p:nvGraphicFramePr>
        <p:xfrm>
          <a:off x="395536" y="1556792"/>
          <a:ext cx="8412479" cy="48201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11217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solidFill>
                  <a:srgbClr val="0000FF"/>
                </a:solidFill>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5</a:t>
            </a:fld>
            <a:endParaRPr lang="en-US" sz="1600">
              <a:solidFill>
                <a:srgbClr val="000000"/>
              </a:solidFill>
              <a:latin typeface="Garamond" charset="0"/>
            </a:endParaRPr>
          </a:p>
        </p:txBody>
      </p:sp>
    </p:spTree>
    <p:extLst>
      <p:ext uri="{BB962C8B-B14F-4D97-AF65-F5344CB8AC3E}">
        <p14:creationId xmlns:p14="http://schemas.microsoft.com/office/powerpoint/2010/main" val="18881392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579296" cy="1143000"/>
          </a:xfrm>
        </p:spPr>
        <p:txBody>
          <a:bodyPr>
            <a:normAutofit/>
          </a:bodyPr>
          <a:lstStyle/>
          <a:p>
            <a:r>
              <a:rPr lang="en-US" sz="4000" dirty="0" err="1" smtClean="0">
                <a:solidFill>
                  <a:srgbClr val="1A5712"/>
                </a:solidFill>
                <a:latin typeface="Garamond"/>
                <a:cs typeface="Garamond"/>
              </a:rPr>
              <a:t>RowClone</a:t>
            </a:r>
            <a:r>
              <a:rPr lang="en-US" sz="4000" dirty="0" smtClean="0">
                <a:solidFill>
                  <a:srgbClr val="1A5712"/>
                </a:solidFill>
                <a:latin typeface="Garamond"/>
                <a:cs typeface="Garamond"/>
              </a:rPr>
              <a:t>: Multi-Core Performance</a:t>
            </a:r>
            <a:endParaRPr lang="en-US" sz="4000" dirty="0">
              <a:solidFill>
                <a:srgbClr val="1A5712"/>
              </a:solidFill>
              <a:latin typeface="Garamond"/>
              <a:cs typeface="Garamond"/>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50</a:t>
            </a:fld>
            <a:endParaRPr lang="en-US">
              <a:solidFill>
                <a:prstClr val="black">
                  <a:tint val="75000"/>
                </a:prstClr>
              </a:solidFill>
              <a:latin typeface="Calibri"/>
            </a:endParaRPr>
          </a:p>
        </p:txBody>
      </p:sp>
      <p:graphicFrame>
        <p:nvGraphicFramePr>
          <p:cNvPr id="5" name="Chart 4"/>
          <p:cNvGraphicFramePr/>
          <p:nvPr>
            <p:extLst>
              <p:ext uri="{D42A27DB-BD31-4B8C-83A1-F6EECF244321}">
                <p14:modId xmlns:p14="http://schemas.microsoft.com/office/powerpoint/2010/main" val="1012349255"/>
              </p:ext>
            </p:extLst>
          </p:nvPr>
        </p:nvGraphicFramePr>
        <p:xfrm>
          <a:off x="613953" y="1280161"/>
          <a:ext cx="7850777" cy="47679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52433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normAutofit/>
          </a:bodyPr>
          <a:lstStyle/>
          <a:p>
            <a:r>
              <a:rPr lang="en-US" sz="4000" dirty="0" smtClean="0">
                <a:solidFill>
                  <a:srgbClr val="1A5712"/>
                </a:solidFill>
                <a:latin typeface="Garamond"/>
                <a:cs typeface="Garamond"/>
              </a:rPr>
              <a:t>End-to-End System Design</a:t>
            </a:r>
            <a:endParaRPr lang="en-US" sz="4000" dirty="0">
              <a:solidFill>
                <a:srgbClr val="1A5712"/>
              </a:solidFill>
              <a:latin typeface="Garamond"/>
              <a:cs typeface="Garamond"/>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51</a:t>
            </a:fld>
            <a:endParaRPr lang="en-US">
              <a:solidFill>
                <a:prstClr val="black">
                  <a:tint val="75000"/>
                </a:prstClr>
              </a:solidFill>
              <a:latin typeface="Calibri"/>
            </a:endParaRPr>
          </a:p>
        </p:txBody>
      </p:sp>
      <p:sp>
        <p:nvSpPr>
          <p:cNvPr id="23" name="Rounded Rectangle 22"/>
          <p:cNvSpPr/>
          <p:nvPr/>
        </p:nvSpPr>
        <p:spPr>
          <a:xfrm>
            <a:off x="838200" y="5486400"/>
            <a:ext cx="3276600" cy="762000"/>
          </a:xfrm>
          <a:prstGeom prst="roundRect">
            <a:avLst/>
          </a:prstGeom>
          <a:ln w="5715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smtClean="0"/>
              <a:t> DRAM (RowClone)</a:t>
            </a:r>
            <a:endParaRPr lang="en-US" sz="2800" b="1" dirty="0"/>
          </a:p>
        </p:txBody>
      </p:sp>
      <p:sp>
        <p:nvSpPr>
          <p:cNvPr id="24" name="Rounded Rectangle 23"/>
          <p:cNvSpPr/>
          <p:nvPr/>
        </p:nvSpPr>
        <p:spPr>
          <a:xfrm>
            <a:off x="838200" y="44958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t>Microarchitecture</a:t>
            </a:r>
            <a:endParaRPr lang="en-US" sz="2800" b="1" dirty="0"/>
          </a:p>
        </p:txBody>
      </p:sp>
      <p:sp>
        <p:nvSpPr>
          <p:cNvPr id="25" name="Rounded Rectangle 24"/>
          <p:cNvSpPr/>
          <p:nvPr/>
        </p:nvSpPr>
        <p:spPr>
          <a:xfrm>
            <a:off x="838200" y="35052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t>ISA</a:t>
            </a:r>
            <a:endParaRPr lang="en-US" sz="2800" b="1" dirty="0"/>
          </a:p>
        </p:txBody>
      </p:sp>
      <p:sp>
        <p:nvSpPr>
          <p:cNvPr id="26" name="Rounded Rectangle 25"/>
          <p:cNvSpPr/>
          <p:nvPr/>
        </p:nvSpPr>
        <p:spPr>
          <a:xfrm>
            <a:off x="838200" y="25146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t>Operating System</a:t>
            </a:r>
            <a:endParaRPr lang="en-US" sz="2800" b="1" dirty="0"/>
          </a:p>
        </p:txBody>
      </p:sp>
      <p:sp>
        <p:nvSpPr>
          <p:cNvPr id="27" name="Rounded Rectangle 26"/>
          <p:cNvSpPr/>
          <p:nvPr/>
        </p:nvSpPr>
        <p:spPr>
          <a:xfrm>
            <a:off x="838200" y="15240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t>Application</a:t>
            </a:r>
            <a:endParaRPr lang="en-US" sz="2800" b="1" dirty="0"/>
          </a:p>
        </p:txBody>
      </p:sp>
      <p:sp>
        <p:nvSpPr>
          <p:cNvPr id="28" name="TextBox 27"/>
          <p:cNvSpPr txBox="1"/>
          <p:nvPr/>
        </p:nvSpPr>
        <p:spPr>
          <a:xfrm>
            <a:off x="4648200" y="1412776"/>
            <a:ext cx="4191000" cy="1200328"/>
          </a:xfrm>
          <a:prstGeom prst="rect">
            <a:avLst/>
          </a:prstGeom>
          <a:noFill/>
        </p:spPr>
        <p:txBody>
          <a:bodyPr wrap="square" rtlCol="0">
            <a:spAutoFit/>
          </a:bodyPr>
          <a:lstStyle/>
          <a:p>
            <a:r>
              <a:rPr lang="en-US" sz="2400" dirty="0" smtClean="0">
                <a:solidFill>
                  <a:schemeClr val="tx1">
                    <a:lumMod val="95000"/>
                    <a:lumOff val="5000"/>
                  </a:schemeClr>
                </a:solidFill>
                <a:latin typeface="Tahoma"/>
                <a:cs typeface="Tahoma"/>
              </a:rPr>
              <a:t>How to communicate occurrences of bulk copy/initialization across layers?</a:t>
            </a:r>
          </a:p>
        </p:txBody>
      </p:sp>
      <p:sp>
        <p:nvSpPr>
          <p:cNvPr id="29" name="TextBox 28"/>
          <p:cNvSpPr txBox="1"/>
          <p:nvPr/>
        </p:nvSpPr>
        <p:spPr>
          <a:xfrm>
            <a:off x="4648200" y="4491117"/>
            <a:ext cx="4191000" cy="830997"/>
          </a:xfrm>
          <a:prstGeom prst="rect">
            <a:avLst/>
          </a:prstGeom>
          <a:noFill/>
        </p:spPr>
        <p:txBody>
          <a:bodyPr wrap="square" rtlCol="0">
            <a:spAutoFit/>
          </a:bodyPr>
          <a:lstStyle/>
          <a:p>
            <a:r>
              <a:rPr lang="en-US" sz="2400" dirty="0" smtClean="0">
                <a:solidFill>
                  <a:schemeClr val="tx1">
                    <a:lumMod val="95000"/>
                    <a:lumOff val="5000"/>
                  </a:schemeClr>
                </a:solidFill>
                <a:latin typeface="Tahoma"/>
                <a:cs typeface="Tahoma"/>
              </a:rPr>
              <a:t>How to maximize latency and energy savings?</a:t>
            </a:r>
          </a:p>
        </p:txBody>
      </p:sp>
      <p:sp>
        <p:nvSpPr>
          <p:cNvPr id="30" name="TextBox 29"/>
          <p:cNvSpPr txBox="1"/>
          <p:nvPr/>
        </p:nvSpPr>
        <p:spPr>
          <a:xfrm>
            <a:off x="4648200" y="3197294"/>
            <a:ext cx="4191000" cy="1569660"/>
          </a:xfrm>
          <a:prstGeom prst="rect">
            <a:avLst/>
          </a:prstGeom>
          <a:noFill/>
        </p:spPr>
        <p:txBody>
          <a:bodyPr wrap="square" rtlCol="0">
            <a:spAutoFit/>
          </a:bodyPr>
          <a:lstStyle/>
          <a:p>
            <a:r>
              <a:rPr lang="en-US" sz="2400" dirty="0" smtClean="0">
                <a:solidFill>
                  <a:schemeClr val="tx1">
                    <a:lumMod val="95000"/>
                    <a:lumOff val="5000"/>
                  </a:schemeClr>
                </a:solidFill>
                <a:latin typeface="Tahoma"/>
                <a:cs typeface="Tahoma"/>
              </a:rPr>
              <a:t>How to ensure cache coherence?</a:t>
            </a:r>
          </a:p>
          <a:p>
            <a:endParaRPr lang="en-US" sz="2400" dirty="0">
              <a:solidFill>
                <a:schemeClr val="tx1">
                  <a:lumMod val="95000"/>
                  <a:lumOff val="5000"/>
                </a:schemeClr>
              </a:solidFill>
              <a:latin typeface="Tahoma"/>
              <a:cs typeface="Tahoma"/>
            </a:endParaRPr>
          </a:p>
          <a:p>
            <a:endParaRPr lang="en-US" sz="2400" dirty="0" smtClean="0">
              <a:solidFill>
                <a:schemeClr val="tx1">
                  <a:lumMod val="95000"/>
                  <a:lumOff val="5000"/>
                </a:schemeClr>
              </a:solidFill>
              <a:latin typeface="Tahoma"/>
              <a:cs typeface="Tahoma"/>
            </a:endParaRPr>
          </a:p>
        </p:txBody>
      </p:sp>
      <p:sp>
        <p:nvSpPr>
          <p:cNvPr id="31" name="TextBox 30"/>
          <p:cNvSpPr txBox="1"/>
          <p:nvPr/>
        </p:nvSpPr>
        <p:spPr>
          <a:xfrm>
            <a:off x="4648200" y="5714092"/>
            <a:ext cx="4191000" cy="461665"/>
          </a:xfrm>
          <a:prstGeom prst="rect">
            <a:avLst/>
          </a:prstGeom>
          <a:noFill/>
        </p:spPr>
        <p:txBody>
          <a:bodyPr wrap="square" rtlCol="0">
            <a:spAutoFit/>
          </a:bodyPr>
          <a:lstStyle/>
          <a:p>
            <a:r>
              <a:rPr lang="en-US" sz="2400" dirty="0" smtClean="0">
                <a:solidFill>
                  <a:schemeClr val="tx1">
                    <a:lumMod val="95000"/>
                    <a:lumOff val="5000"/>
                  </a:schemeClr>
                </a:solidFill>
                <a:latin typeface="Tahoma"/>
                <a:cs typeface="Tahoma"/>
              </a:rPr>
              <a:t>How to handle data reuse?</a:t>
            </a:r>
          </a:p>
        </p:txBody>
      </p:sp>
    </p:spTree>
    <p:extLst>
      <p:ext uri="{BB962C8B-B14F-4D97-AF65-F5344CB8AC3E}">
        <p14:creationId xmlns:p14="http://schemas.microsoft.com/office/powerpoint/2010/main" val="1273790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p:bldP spid="29" grpId="0"/>
      <p:bldP spid="30" grpId="0"/>
      <p:bldP spid="3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000" dirty="0" smtClean="0">
                <a:solidFill>
                  <a:srgbClr val="1A5712"/>
                </a:solidFill>
                <a:latin typeface="Garamond"/>
                <a:cs typeface="Garamond"/>
              </a:rPr>
              <a:t>Goal: Ultra-Efficient Processing Near Data</a:t>
            </a:r>
            <a:endParaRPr lang="en-US" sz="4000" dirty="0">
              <a:solidFill>
                <a:srgbClr val="1A5712"/>
              </a:solidFill>
              <a:latin typeface="Garamond"/>
              <a:cs typeface="Garamond"/>
            </a:endParaRP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000" dirty="0">
                <a:solidFill>
                  <a:srgbClr val="000000"/>
                </a:solidFill>
                <a:latin typeface="Myriad Pro Bold Cond" charset="0"/>
                <a:ea typeface="ＭＳ Ｐゴシック" charset="0"/>
                <a:cs typeface="Myriad Pro Bold Cond" charset="0"/>
                <a:sym typeface="Myriad Pro Bold Cond" charset="0"/>
              </a:rPr>
              <a:t>mini-CPU</a:t>
            </a:r>
          </a:p>
          <a:p>
            <a:pPr algn="ctr" defTabSz="457200" fontAlgn="base">
              <a:lnSpc>
                <a:spcPct val="80000"/>
              </a:lnSpc>
              <a:spcBef>
                <a:spcPct val="0"/>
              </a:spcBef>
              <a:spcAft>
                <a:spcPct val="0"/>
              </a:spcAft>
            </a:pPr>
            <a:r>
              <a:rPr lang="en-US" sz="1200" dirty="0">
                <a:solidFill>
                  <a:srgbClr val="000000"/>
                </a:solidFill>
                <a:latin typeface="Myriad Pro Bold Cond" charset="0"/>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video</a:t>
            </a:r>
          </a:p>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latin typeface="Myriad Pro Bold Cond" charset="0"/>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latin typeface="Myriad Pro Bold Cond" charset="0"/>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latin typeface="Myriad Pro Bold Cond" charset="0"/>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latin typeface="Myriad Pro Bold Cond" charset="0"/>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latin typeface="Myriad Pro Bold Cond" charset="0"/>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latin typeface="Myriad Pro Bold Cond" charset="0"/>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latin typeface="Myriad Pro Bold Cond" charset="0"/>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latin typeface="Myriad Pro Bold Cond" charset="0"/>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latin typeface="Myriad Pro Bold Cond" charset="0"/>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latin typeface="Myriad Pro Bold Cond" charset="0"/>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latin typeface="Myriad Pro Bold Cond" charset="0"/>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latin typeface="Myriad Pro Bold Cond" charset="0"/>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500" dirty="0">
                <a:solidFill>
                  <a:srgbClr val="000000"/>
                </a:solidFill>
                <a:latin typeface="Myriad Pro Bold Cond" charset="0"/>
                <a:ea typeface="ＭＳ Ｐゴシック" charset="0"/>
                <a:cs typeface="Myriad Pro Bold Cond" charset="0"/>
                <a:sym typeface="Myriad Pro Bold Cond" charset="0"/>
              </a:rPr>
              <a:t>Specialized</a:t>
            </a:r>
          </a:p>
          <a:p>
            <a:pPr algn="ctr" defTabSz="457200" fontAlgn="base">
              <a:lnSpc>
                <a:spcPct val="80000"/>
              </a:lnSpc>
              <a:spcBef>
                <a:spcPct val="0"/>
              </a:spcBef>
              <a:spcAft>
                <a:spcPct val="0"/>
              </a:spcAft>
            </a:pPr>
            <a:r>
              <a:rPr lang="en-US" sz="1500" dirty="0">
                <a:solidFill>
                  <a:srgbClr val="000000"/>
                </a:solidFill>
                <a:latin typeface="Myriad Pro Bold Cond" charset="0"/>
                <a:ea typeface="ＭＳ Ｐゴシック" charset="0"/>
                <a:cs typeface="Myriad Pro Bold Cond" charset="0"/>
                <a:sym typeface="Myriad Pro Bold Cond" charset="0"/>
              </a:rPr>
              <a:t>compute-capability</a:t>
            </a:r>
          </a:p>
          <a:p>
            <a:pPr algn="ctr" defTabSz="457200" fontAlgn="base">
              <a:lnSpc>
                <a:spcPct val="80000"/>
              </a:lnSpc>
              <a:spcBef>
                <a:spcPct val="0"/>
              </a:spcBef>
              <a:spcAft>
                <a:spcPct val="0"/>
              </a:spcAft>
            </a:pPr>
            <a:r>
              <a:rPr lang="en-US" sz="1500" dirty="0">
                <a:solidFill>
                  <a:srgbClr val="000000"/>
                </a:solidFill>
                <a:latin typeface="Myriad Pro Bold Cond" charset="0"/>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imaging</a:t>
            </a:r>
          </a:p>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a:defRPr/>
            </a:pPr>
            <a:r>
              <a:rPr lang="en-US" sz="2400" b="1" kern="0" dirty="0" smtClean="0">
                <a:solidFill>
                  <a:srgbClr val="FF0000"/>
                </a:solidFill>
                <a:latin typeface="Tahoma"/>
                <a:ea typeface="ヒラギノ角ゴ ProN W6"/>
                <a:cs typeface="Tahoma"/>
              </a:rPr>
              <a:t>Memory similar to a “conventional” accelerator</a:t>
            </a:r>
            <a:endParaRPr lang="en-US" sz="2400" b="1" kern="0" dirty="0">
              <a:solidFill>
                <a:srgbClr val="FF0000"/>
              </a:solidFill>
              <a:latin typeface="Tahoma"/>
              <a:ea typeface="ヒラギノ角ゴ ProN W6"/>
              <a:cs typeface="Tahoma"/>
            </a:endParaRPr>
          </a:p>
        </p:txBody>
      </p:sp>
    </p:spTree>
    <p:extLst>
      <p:ext uri="{BB962C8B-B14F-4D97-AF65-F5344CB8AC3E}">
        <p14:creationId xmlns:p14="http://schemas.microsoft.com/office/powerpoint/2010/main" val="13143957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1A5712"/>
                </a:solidFill>
                <a:latin typeface="Garamond"/>
                <a:cs typeface="Garamond"/>
              </a:rPr>
              <a:t>Enabling In-Memory Search</a:t>
            </a:r>
            <a:endParaRPr lang="en-US" sz="4000" dirty="0">
              <a:solidFill>
                <a:srgbClr val="1A5712"/>
              </a:solidFill>
              <a:latin typeface="Garamond"/>
              <a:cs typeface="Garamond"/>
            </a:endParaRPr>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pPr marL="0" indent="0">
              <a:buNone/>
            </a:pPr>
            <a:endParaRPr lang="en-US" dirty="0" smtClean="0"/>
          </a:p>
          <a:p>
            <a:r>
              <a:rPr lang="en-US" sz="2400" dirty="0" smtClean="0">
                <a:latin typeface="Tahoma"/>
                <a:cs typeface="Tahoma"/>
              </a:rPr>
              <a:t>What is a flexible and scalable memory interface?</a:t>
            </a:r>
          </a:p>
          <a:p>
            <a:r>
              <a:rPr lang="en-US" sz="2400" dirty="0" smtClean="0">
                <a:latin typeface="Tahoma"/>
                <a:cs typeface="Tahoma"/>
              </a:rPr>
              <a:t>What is the right partitioning of computation capability?</a:t>
            </a:r>
          </a:p>
          <a:p>
            <a:r>
              <a:rPr lang="en-US" sz="2400" dirty="0" smtClean="0">
                <a:latin typeface="Tahoma"/>
                <a:cs typeface="Tahoma"/>
              </a:rPr>
              <a:t>What is the right low-cost memory substrate?</a:t>
            </a:r>
          </a:p>
          <a:p>
            <a:r>
              <a:rPr lang="en-US" sz="2400" dirty="0" smtClean="0">
                <a:latin typeface="Tahoma"/>
                <a:cs typeface="Tahoma"/>
              </a:rPr>
              <a:t>What memory technologies are the best enablers?</a:t>
            </a:r>
          </a:p>
          <a:p>
            <a:r>
              <a:rPr lang="en-US" sz="2400" dirty="0" smtClean="0">
                <a:latin typeface="Tahoma"/>
                <a:cs typeface="Tahoma"/>
              </a:rPr>
              <a:t>How do we rethink/ease search algorithms/applications?</a:t>
            </a:r>
            <a:endParaRPr lang="en-US" sz="2400" dirty="0">
              <a:latin typeface="Tahoma"/>
              <a:cs typeface="Tahoma"/>
            </a:endParaRP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Processor</a:t>
            </a:r>
          </a:p>
          <a:p>
            <a:pPr algn="ctr" defTabSz="457200">
              <a:lnSpc>
                <a:spcPct val="80000"/>
              </a:lnSpc>
            </a:pPr>
            <a:r>
              <a:rPr lang="en-US" sz="1500" dirty="0" smtClean="0">
                <a:solidFill>
                  <a:srgbClr val="000000"/>
                </a:solidFill>
                <a:latin typeface="Myriad Pro Bold Cond" charset="0"/>
                <a:ea typeface="ＭＳ Ｐゴシック" charset="0"/>
                <a:cs typeface="Myriad Pro Bold Cond" charset="0"/>
                <a:sym typeface="Myriad Pro Bold Cond" charset="0"/>
              </a:rPr>
              <a:t>Core</a:t>
            </a:r>
            <a:endParaRPr lang="en-US" sz="1500" dirty="0">
              <a:solidFill>
                <a:srgbClr val="000000"/>
              </a:solidFill>
              <a:latin typeface="Myriad Pro Bold Cond" charset="0"/>
              <a:ea typeface="ＭＳ Ｐゴシック" charset="0"/>
              <a:cs typeface="Myriad Pro Bold Cond" charset="0"/>
              <a:sym typeface="Myriad Pro Bold Cond" charset="0"/>
            </a:endParaRP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a:t>
            </a:r>
            <a:r>
              <a:rPr lang="en-US" sz="1600" dirty="0" smtClean="0">
                <a:solidFill>
                  <a:srgbClr val="000000"/>
                </a:solidFill>
                <a:latin typeface="Myriad Pro Bold Cond" charset="0"/>
                <a:ea typeface="ＭＳ Ｐゴシック" charset="0"/>
                <a:cs typeface="Myriad Pro Bold Cond" charset="0"/>
                <a:sym typeface="Myriad Pro Bold Cond" charset="0"/>
              </a:rPr>
              <a:t>Interconnect</a:t>
            </a:r>
            <a:endParaRPr lang="en-US" sz="1600" dirty="0">
              <a:solidFill>
                <a:srgbClr val="000000"/>
              </a:solidFill>
              <a:latin typeface="Myriad Pro Bold Cond" charset="0"/>
              <a:ea typeface="ＭＳ Ｐゴシック" charset="0"/>
              <a:cs typeface="Myriad Pro Bold Cond" charset="0"/>
              <a:sym typeface="Myriad Pro Bold Cond" charset="0"/>
            </a:endParaRP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a:t>
            </a:r>
            <a:r>
              <a:rPr lang="en-US" sz="1600" dirty="0" smtClean="0">
                <a:solidFill>
                  <a:srgbClr val="000000"/>
                </a:solidFill>
                <a:latin typeface="Myriad Pro Bold Cond" charset="0"/>
                <a:ea typeface="ＭＳ Ｐゴシック" charset="0"/>
                <a:cs typeface="Myriad Pro Bold Cond" charset="0"/>
                <a:sym typeface="Myriad Pro Bold Cond" charset="0"/>
              </a:rPr>
              <a:t>Memory</a:t>
            </a:r>
            <a:endParaRPr lang="en-US" sz="1600" dirty="0">
              <a:solidFill>
                <a:srgbClr val="000000"/>
              </a:solidFill>
              <a:latin typeface="Myriad Pro Bold Cond" charset="0"/>
              <a:ea typeface="ＭＳ Ｐゴシック" charset="0"/>
              <a:cs typeface="Myriad Pro Bold Cond" charset="0"/>
              <a:sym typeface="Myriad Pro Bold Cond" charset="0"/>
            </a:endParaRP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2200" dirty="0" smtClean="0">
                <a:solidFill>
                  <a:srgbClr val="000000"/>
                </a:solidFill>
                <a:latin typeface="Myriad Pro Bold Cond" charset="0"/>
                <a:ea typeface="ＭＳ Ｐゴシック" charset="0"/>
                <a:cs typeface="Myriad Pro Bold Cond" charset="0"/>
                <a:sym typeface="Myriad Pro Bold Cond" charset="0"/>
              </a:rPr>
              <a:t>Database</a:t>
            </a:r>
          </a:p>
          <a:p>
            <a:pPr defTabSz="457200">
              <a:lnSpc>
                <a:spcPct val="80000"/>
              </a:lnSpc>
            </a:pPr>
            <a:endParaRPr lang="en-US" sz="2200" dirty="0" smtClean="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smtClean="0">
                <a:solidFill>
                  <a:srgbClr val="000000"/>
                </a:solidFill>
                <a:latin typeface="Myriad Pro Bold Cond" charset="0"/>
                <a:ea typeface="ＭＳ Ｐゴシック" charset="0"/>
                <a:cs typeface="Myriad Pro Bold Cond" charset="0"/>
                <a:sym typeface="Myriad Pro Bold Cond" charset="0"/>
              </a:rPr>
              <a:t>Graphs</a:t>
            </a:r>
          </a:p>
          <a:p>
            <a:pPr defTabSz="457200">
              <a:lnSpc>
                <a:spcPct val="80000"/>
              </a:lnSpc>
            </a:pPr>
            <a:endParaRPr lang="en-US" sz="2200" dirty="0" smtClean="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smtClean="0">
                <a:solidFill>
                  <a:srgbClr val="000000"/>
                </a:solidFill>
                <a:latin typeface="Myriad Pro Bold Cond" charset="0"/>
                <a:ea typeface="ＭＳ Ｐゴシック" charset="0"/>
                <a:cs typeface="Myriad Pro Bold Cond" charset="0"/>
                <a:sym typeface="Myriad Pro Bold Cond" charset="0"/>
              </a:rPr>
              <a:t>Media </a:t>
            </a:r>
            <a:r>
              <a:rPr lang="en-US" sz="2400" dirty="0" smtClean="0">
                <a:solidFill>
                  <a:srgbClr val="000000"/>
                </a:solidFill>
                <a:latin typeface="Myriad Pro Bold Cond" charset="0"/>
                <a:ea typeface="ＭＳ Ｐゴシック" charset="0"/>
                <a:cs typeface="Myriad Pro Bold Cond" charset="0"/>
                <a:sym typeface="Myriad Pro Bold Cond" charset="0"/>
              </a:rPr>
              <a:t> </a:t>
            </a:r>
            <a:endParaRPr lang="en-US" sz="2400" dirty="0">
              <a:solidFill>
                <a:srgbClr val="000000"/>
              </a:solidFill>
              <a:latin typeface="Myriad Pro Bold Cond" charset="0"/>
              <a:ea typeface="ＭＳ Ｐゴシック" charset="0"/>
              <a:cs typeface="Myriad Pro Bold Cond" charset="0"/>
              <a:sym typeface="Myriad Pro Bold Cond" charset="0"/>
            </a:endParaRP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300" dirty="0" smtClean="0">
                  <a:solidFill>
                    <a:srgbClr val="D90B00"/>
                  </a:solidFill>
                  <a:latin typeface="Myriad Pro Bold Cond" charset="0"/>
                  <a:ea typeface="ＭＳ Ｐゴシック" charset="0"/>
                  <a:cs typeface="Myriad Pro Bold Cond" charset="0"/>
                  <a:sym typeface="Myriad Pro Bold Cond" charset="0"/>
                </a:rPr>
                <a:t>Query</a:t>
              </a:r>
              <a:endParaRPr lang="en-US" sz="1300" dirty="0">
                <a:solidFill>
                  <a:srgbClr val="D90B00"/>
                </a:solidFill>
                <a:latin typeface="Myriad Pro Bold Cond" charset="0"/>
                <a:ea typeface="ＭＳ Ｐゴシック" charset="0"/>
                <a:cs typeface="Myriad Pro Bold Cond" charset="0"/>
                <a:sym typeface="Myriad Pro Bold Cond" charset="0"/>
              </a:endParaRP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Tree>
    <p:extLst>
      <p:ext uri="{BB962C8B-B14F-4D97-AF65-F5344CB8AC3E}">
        <p14:creationId xmlns:p14="http://schemas.microsoft.com/office/powerpoint/2010/main" val="25486349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Enabling In-Memory Computation </a:t>
            </a:r>
            <a:endParaRPr lang="en-US" dirty="0"/>
          </a:p>
        </p:txBody>
      </p:sp>
      <p:sp>
        <p:nvSpPr>
          <p:cNvPr id="3" name="Content Placeholder 2"/>
          <p:cNvSpPr>
            <a:spLocks noGrp="1"/>
          </p:cNvSpPr>
          <p:nvPr>
            <p:ph idx="1"/>
          </p:nvPr>
        </p:nvSpPr>
        <p:spPr>
          <a:xfrm>
            <a:off x="228600" y="1196752"/>
            <a:ext cx="8610600" cy="4876800"/>
          </a:xfrm>
        </p:spPr>
        <p:txBody>
          <a:bodyPr/>
          <a:lstStyle/>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54</a:t>
            </a:fld>
            <a:endParaRPr lang="en-US" altLang="en-US">
              <a:solidFill>
                <a:srgbClr val="000000"/>
              </a:solidFill>
            </a:endParaRPr>
          </a:p>
        </p:txBody>
      </p:sp>
      <p:sp>
        <p:nvSpPr>
          <p:cNvPr id="33" name="Rounded Rectangle 32"/>
          <p:cNvSpPr/>
          <p:nvPr/>
        </p:nvSpPr>
        <p:spPr>
          <a:xfrm>
            <a:off x="5715000" y="1124744"/>
            <a:ext cx="2895600" cy="914400"/>
          </a:xfrm>
          <a:prstGeom prst="roundRect">
            <a:avLst/>
          </a:prstGeom>
          <a:noFill/>
          <a:ln w="25400" cap="flat" cmpd="sng" algn="ctr">
            <a:noFill/>
            <a:prstDash val="solid"/>
          </a:ln>
          <a:effectLst/>
        </p:spPr>
        <p:txBody>
          <a:bodyPr rtlCol="0" anchor="ctr"/>
          <a:lstStyle/>
          <a:p>
            <a:pPr algn="ctr">
              <a:defRPr/>
            </a:pPr>
            <a:r>
              <a:rPr lang="en-US" sz="2800" b="1" kern="0" dirty="0" smtClean="0">
                <a:solidFill>
                  <a:sysClr val="windowText" lastClr="000000"/>
                </a:solidFill>
                <a:latin typeface="Calibri"/>
              </a:rPr>
              <a:t>Virtual Memory Support</a:t>
            </a:r>
          </a:p>
        </p:txBody>
      </p:sp>
      <p:sp>
        <p:nvSpPr>
          <p:cNvPr id="34" name="Rounded Rectangle 33"/>
          <p:cNvSpPr/>
          <p:nvPr/>
        </p:nvSpPr>
        <p:spPr>
          <a:xfrm>
            <a:off x="3124200" y="1124744"/>
            <a:ext cx="2438400" cy="914400"/>
          </a:xfrm>
          <a:prstGeom prst="roundRect">
            <a:avLst/>
          </a:prstGeom>
          <a:noFill/>
          <a:ln w="25400" cap="flat" cmpd="sng" algn="ctr">
            <a:noFill/>
            <a:prstDash val="solid"/>
          </a:ln>
          <a:effectLst/>
        </p:spPr>
        <p:txBody>
          <a:bodyPr rtlCol="0" anchor="ctr"/>
          <a:lstStyle/>
          <a:p>
            <a:pPr algn="ctr">
              <a:defRPr/>
            </a:pPr>
            <a:r>
              <a:rPr lang="en-US" sz="2800" b="1" kern="0" dirty="0" smtClean="0">
                <a:solidFill>
                  <a:sysClr val="windowText" lastClr="000000"/>
                </a:solidFill>
                <a:latin typeface="Calibri"/>
              </a:rPr>
              <a:t>Cache Coherence</a:t>
            </a:r>
          </a:p>
        </p:txBody>
      </p:sp>
      <p:sp>
        <p:nvSpPr>
          <p:cNvPr id="35" name="Rounded Rectangle 34"/>
          <p:cNvSpPr/>
          <p:nvPr/>
        </p:nvSpPr>
        <p:spPr>
          <a:xfrm>
            <a:off x="533400" y="1124744"/>
            <a:ext cx="2286000" cy="914400"/>
          </a:xfrm>
          <a:prstGeom prst="roundRect">
            <a:avLst/>
          </a:prstGeom>
          <a:noFill/>
          <a:ln w="25400" cap="flat" cmpd="sng" algn="ctr">
            <a:noFill/>
            <a:prstDash val="solid"/>
          </a:ln>
          <a:effectLst/>
        </p:spPr>
        <p:txBody>
          <a:bodyPr rtlCol="0" anchor="ctr"/>
          <a:lstStyle/>
          <a:p>
            <a:pPr algn="ctr">
              <a:defRPr/>
            </a:pPr>
            <a:r>
              <a:rPr lang="en-US" sz="2800" b="1" kern="0" dirty="0" smtClean="0">
                <a:solidFill>
                  <a:sysClr val="windowText" lastClr="000000"/>
                </a:solidFill>
                <a:latin typeface="Calibri"/>
              </a:rPr>
              <a:t>DRAM Support</a:t>
            </a:r>
          </a:p>
        </p:txBody>
      </p:sp>
      <p:sp>
        <p:nvSpPr>
          <p:cNvPr id="36" name="Rounded Rectangle 35"/>
          <p:cNvSpPr/>
          <p:nvPr/>
        </p:nvSpPr>
        <p:spPr>
          <a:xfrm>
            <a:off x="533400" y="2420144"/>
            <a:ext cx="2286000" cy="1143000"/>
          </a:xfrm>
          <a:prstGeom prst="roundRect">
            <a:avLst/>
          </a:prstGeom>
          <a:solidFill>
            <a:srgbClr val="2A55D6"/>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RowClone</a:t>
            </a:r>
          </a:p>
          <a:p>
            <a:pPr algn="ctr">
              <a:defRPr/>
            </a:pPr>
            <a:r>
              <a:rPr lang="en-US" b="1" kern="0" dirty="0" smtClean="0">
                <a:solidFill>
                  <a:sysClr val="window" lastClr="FFFFFF"/>
                </a:solidFill>
                <a:latin typeface="Calibri"/>
              </a:rPr>
              <a:t>(MICRO 2013)</a:t>
            </a:r>
            <a:endParaRPr lang="en-US" sz="2400" b="1" kern="0" dirty="0" smtClean="0">
              <a:solidFill>
                <a:sysClr val="window" lastClr="FFFFFF"/>
              </a:solidFill>
              <a:latin typeface="Calibri"/>
            </a:endParaRPr>
          </a:p>
        </p:txBody>
      </p:sp>
      <p:sp>
        <p:nvSpPr>
          <p:cNvPr id="37" name="Rounded Rectangle 36"/>
          <p:cNvSpPr/>
          <p:nvPr/>
        </p:nvSpPr>
        <p:spPr>
          <a:xfrm>
            <a:off x="3124200" y="2420145"/>
            <a:ext cx="2438400" cy="1143000"/>
          </a:xfrm>
          <a:prstGeom prst="roundRect">
            <a:avLst/>
          </a:prstGeom>
          <a:solidFill>
            <a:srgbClr val="2A55D6"/>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Dirty-Block Index</a:t>
            </a:r>
          </a:p>
          <a:p>
            <a:pPr algn="ctr">
              <a:defRPr/>
            </a:pPr>
            <a:r>
              <a:rPr lang="en-US" b="1" kern="0" dirty="0" smtClean="0">
                <a:solidFill>
                  <a:sysClr val="window" lastClr="FFFFFF"/>
                </a:solidFill>
                <a:latin typeface="Calibri"/>
              </a:rPr>
              <a:t>(ISCA 2014)</a:t>
            </a:r>
            <a:endParaRPr lang="en-US" sz="2400" b="1" kern="0" dirty="0" smtClean="0">
              <a:solidFill>
                <a:sysClr val="window" lastClr="FFFFFF"/>
              </a:solidFill>
              <a:latin typeface="Calibri"/>
            </a:endParaRPr>
          </a:p>
        </p:txBody>
      </p:sp>
      <p:sp>
        <p:nvSpPr>
          <p:cNvPr id="38" name="Rounded Rectangle 37"/>
          <p:cNvSpPr/>
          <p:nvPr/>
        </p:nvSpPr>
        <p:spPr>
          <a:xfrm>
            <a:off x="5867400" y="2420144"/>
            <a:ext cx="2590800" cy="1143000"/>
          </a:xfrm>
          <a:prstGeom prst="roundRect">
            <a:avLst/>
          </a:prstGeom>
          <a:solidFill>
            <a:srgbClr val="2A55D6"/>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Page Overlays </a:t>
            </a:r>
          </a:p>
          <a:p>
            <a:pPr algn="ctr">
              <a:defRPr/>
            </a:pPr>
            <a:r>
              <a:rPr lang="en-US" b="1" kern="0" dirty="0" smtClean="0">
                <a:solidFill>
                  <a:sysClr val="window" lastClr="FFFFFF"/>
                </a:solidFill>
                <a:latin typeface="Calibri"/>
              </a:rPr>
              <a:t>(ISCA 2015)</a:t>
            </a:r>
          </a:p>
        </p:txBody>
      </p:sp>
      <p:sp>
        <p:nvSpPr>
          <p:cNvPr id="39" name="Rounded Rectangle 38"/>
          <p:cNvSpPr/>
          <p:nvPr/>
        </p:nvSpPr>
        <p:spPr>
          <a:xfrm>
            <a:off x="533400" y="3791744"/>
            <a:ext cx="2286000" cy="1143000"/>
          </a:xfrm>
          <a:prstGeom prst="roundRect">
            <a:avLst/>
          </a:prstGeom>
          <a:solidFill>
            <a:srgbClr val="2A55D6"/>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In-DRAM Gather </a:t>
            </a:r>
            <a:r>
              <a:rPr lang="en-US" sz="2400" b="1" kern="0" dirty="0" smtClean="0">
                <a:solidFill>
                  <a:sysClr val="window" lastClr="FFFFFF"/>
                </a:solidFill>
                <a:latin typeface="Calibri"/>
              </a:rPr>
              <a:t>Scatter</a:t>
            </a:r>
          </a:p>
          <a:p>
            <a:pPr algn="ctr">
              <a:defRPr/>
            </a:pPr>
            <a:r>
              <a:rPr lang="en-US" b="1" kern="0" dirty="0" smtClean="0">
                <a:solidFill>
                  <a:sysClr val="window" lastClr="FFFFFF"/>
                </a:solidFill>
                <a:latin typeface="Calibri"/>
              </a:rPr>
              <a:t>(MICRO 2015)</a:t>
            </a:r>
            <a:endParaRPr lang="en-US" b="1" kern="0" dirty="0" smtClean="0">
              <a:solidFill>
                <a:sysClr val="window" lastClr="FFFFFF"/>
              </a:solidFill>
              <a:latin typeface="Calibri"/>
            </a:endParaRPr>
          </a:p>
        </p:txBody>
      </p:sp>
      <p:sp>
        <p:nvSpPr>
          <p:cNvPr id="40" name="Rounded Rectangle 39"/>
          <p:cNvSpPr/>
          <p:nvPr/>
        </p:nvSpPr>
        <p:spPr>
          <a:xfrm>
            <a:off x="533400" y="5239544"/>
            <a:ext cx="2286000" cy="914400"/>
          </a:xfrm>
          <a:prstGeom prst="roundRect">
            <a:avLst/>
          </a:prstGeom>
          <a:solidFill>
            <a:srgbClr val="2A55D6"/>
          </a:solidFill>
          <a:ln w="25400" cap="flat" cmpd="sng" algn="ctr">
            <a:noFill/>
            <a:prstDash val="solid"/>
          </a:ln>
          <a:effectLst/>
        </p:spPr>
        <p:txBody>
          <a:bodyPr rtlCol="0" anchor="ctr"/>
          <a:lstStyle/>
          <a:p>
            <a:pPr algn="ctr">
              <a:defRPr/>
            </a:pPr>
            <a:r>
              <a:rPr lang="en-US" sz="2000" b="1" kern="0" dirty="0" smtClean="0">
                <a:solidFill>
                  <a:sysClr val="window" lastClr="FFFFFF"/>
                </a:solidFill>
                <a:latin typeface="Calibri"/>
              </a:rPr>
              <a:t>In-DRAM Bitwise Operations </a:t>
            </a:r>
          </a:p>
          <a:p>
            <a:pPr algn="ctr">
              <a:defRPr/>
            </a:pPr>
            <a:r>
              <a:rPr lang="en-US" b="1" kern="0" dirty="0" smtClean="0">
                <a:solidFill>
                  <a:sysClr val="window" lastClr="FFFFFF"/>
                </a:solidFill>
                <a:latin typeface="Calibri"/>
              </a:rPr>
              <a:t>(IEEE CAL 2015)</a:t>
            </a:r>
          </a:p>
        </p:txBody>
      </p:sp>
      <p:sp>
        <p:nvSpPr>
          <p:cNvPr id="41" name="Rounded Rectangle 40"/>
          <p:cNvSpPr/>
          <p:nvPr/>
        </p:nvSpPr>
        <p:spPr>
          <a:xfrm>
            <a:off x="3124200" y="5239544"/>
            <a:ext cx="2438400" cy="914400"/>
          </a:xfrm>
          <a:prstGeom prst="roundRect">
            <a:avLst/>
          </a:prstGeom>
          <a:solidFill>
            <a:sysClr val="windowText" lastClr="000000">
              <a:lumMod val="50000"/>
              <a:lumOff val="50000"/>
            </a:sysClr>
          </a:solidFill>
          <a:ln w="25400" cap="flat" cmpd="sng" algn="ctr">
            <a:noFill/>
            <a:prstDash val="solid"/>
          </a:ln>
          <a:effectLst/>
        </p:spPr>
        <p:txBody>
          <a:bodyPr rtlCol="0" anchor="ctr"/>
          <a:lstStyle/>
          <a:p>
            <a:pPr algn="ctr">
              <a:defRPr/>
            </a:pPr>
            <a:r>
              <a:rPr lang="en-US" sz="2800" b="1" kern="0" dirty="0" smtClean="0">
                <a:solidFill>
                  <a:sysClr val="window" lastClr="FFFFFF"/>
                </a:solidFill>
                <a:latin typeface="Calibri"/>
              </a:rPr>
              <a:t>?</a:t>
            </a:r>
          </a:p>
        </p:txBody>
      </p:sp>
      <p:sp>
        <p:nvSpPr>
          <p:cNvPr id="42" name="Rounded Rectangle 41"/>
          <p:cNvSpPr/>
          <p:nvPr/>
        </p:nvSpPr>
        <p:spPr>
          <a:xfrm>
            <a:off x="5867400" y="5239544"/>
            <a:ext cx="2590800" cy="914400"/>
          </a:xfrm>
          <a:prstGeom prst="roundRect">
            <a:avLst/>
          </a:prstGeom>
          <a:solidFill>
            <a:sysClr val="windowText" lastClr="000000">
              <a:lumMod val="50000"/>
              <a:lumOff val="50000"/>
            </a:sysClr>
          </a:solidFill>
          <a:ln w="25400" cap="flat" cmpd="sng" algn="ctr">
            <a:noFill/>
            <a:prstDash val="solid"/>
          </a:ln>
          <a:effectLst/>
        </p:spPr>
        <p:txBody>
          <a:bodyPr rtlCol="0" anchor="ctr"/>
          <a:lstStyle/>
          <a:p>
            <a:pPr algn="ctr">
              <a:defRPr/>
            </a:pPr>
            <a:r>
              <a:rPr lang="en-US" sz="2800" b="1" kern="0" dirty="0" smtClean="0">
                <a:solidFill>
                  <a:sysClr val="window" lastClr="FFFFFF"/>
                </a:solidFill>
                <a:latin typeface="Calibri"/>
              </a:rPr>
              <a:t>?</a:t>
            </a:r>
          </a:p>
        </p:txBody>
      </p:sp>
      <p:sp>
        <p:nvSpPr>
          <p:cNvPr id="43" name="Rounded Rectangle 42"/>
          <p:cNvSpPr/>
          <p:nvPr/>
        </p:nvSpPr>
        <p:spPr>
          <a:xfrm>
            <a:off x="3124200" y="3791744"/>
            <a:ext cx="2438400" cy="1143000"/>
          </a:xfrm>
          <a:prstGeom prst="roundRect">
            <a:avLst/>
          </a:prstGeom>
          <a:solidFill>
            <a:srgbClr val="C4442A"/>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Non-contiguous Cache lines</a:t>
            </a:r>
          </a:p>
        </p:txBody>
      </p:sp>
      <p:sp>
        <p:nvSpPr>
          <p:cNvPr id="44" name="Rounded Rectangle 43"/>
          <p:cNvSpPr/>
          <p:nvPr/>
        </p:nvSpPr>
        <p:spPr>
          <a:xfrm>
            <a:off x="5867400" y="3791744"/>
            <a:ext cx="2590800" cy="1143000"/>
          </a:xfrm>
          <a:prstGeom prst="roundRect">
            <a:avLst/>
          </a:prstGeom>
          <a:solidFill>
            <a:srgbClr val="C4442A"/>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Gathered Pages</a:t>
            </a:r>
          </a:p>
        </p:txBody>
      </p:sp>
      <p:cxnSp>
        <p:nvCxnSpPr>
          <p:cNvPr id="45" name="Straight Connector 44"/>
          <p:cNvCxnSpPr/>
          <p:nvPr/>
        </p:nvCxnSpPr>
        <p:spPr>
          <a:xfrm>
            <a:off x="2971800" y="1200944"/>
            <a:ext cx="0" cy="5105400"/>
          </a:xfrm>
          <a:prstGeom prst="line">
            <a:avLst/>
          </a:prstGeom>
          <a:noFill/>
          <a:ln w="12700" cap="flat" cmpd="sng" algn="ctr">
            <a:solidFill>
              <a:sysClr val="windowText" lastClr="000000">
                <a:lumMod val="65000"/>
                <a:lumOff val="35000"/>
              </a:sysClr>
            </a:solidFill>
            <a:prstDash val="lgDashDot"/>
            <a:headEnd type="none" w="med" len="med"/>
            <a:tailEnd type="none" w="med" len="med"/>
          </a:ln>
          <a:effectLst/>
        </p:spPr>
      </p:cxnSp>
      <p:cxnSp>
        <p:nvCxnSpPr>
          <p:cNvPr id="46" name="Straight Connector 45"/>
          <p:cNvCxnSpPr/>
          <p:nvPr/>
        </p:nvCxnSpPr>
        <p:spPr>
          <a:xfrm>
            <a:off x="5715000" y="1200944"/>
            <a:ext cx="0" cy="5105400"/>
          </a:xfrm>
          <a:prstGeom prst="line">
            <a:avLst/>
          </a:prstGeom>
          <a:noFill/>
          <a:ln w="12700" cap="flat" cmpd="sng" algn="ctr">
            <a:solidFill>
              <a:sysClr val="windowText" lastClr="000000">
                <a:lumMod val="65000"/>
                <a:lumOff val="35000"/>
              </a:sysClr>
            </a:solidFill>
            <a:prstDash val="lgDashDot"/>
            <a:headEnd type="none" w="med" len="med"/>
            <a:tailEnd type="none" w="med" len="med"/>
          </a:ln>
          <a:effectLst/>
        </p:spPr>
      </p:cxnSp>
      <p:cxnSp>
        <p:nvCxnSpPr>
          <p:cNvPr id="47" name="Straight Connector 46"/>
          <p:cNvCxnSpPr/>
          <p:nvPr/>
        </p:nvCxnSpPr>
        <p:spPr>
          <a:xfrm>
            <a:off x="533400" y="2191544"/>
            <a:ext cx="7924800" cy="0"/>
          </a:xfrm>
          <a:prstGeom prst="line">
            <a:avLst/>
          </a:prstGeom>
          <a:noFill/>
          <a:ln w="12700" cap="flat" cmpd="sng" algn="ctr">
            <a:solidFill>
              <a:sysClr val="windowText" lastClr="000000">
                <a:lumMod val="65000"/>
                <a:lumOff val="35000"/>
              </a:sysClr>
            </a:solidFill>
            <a:prstDash val="lgDashDot"/>
            <a:headEnd type="none" w="med" len="med"/>
            <a:tailEnd type="none" w="med" len="med"/>
          </a:ln>
          <a:effectLst/>
        </p:spPr>
      </p:cxnSp>
    </p:spTree>
    <p:extLst>
      <p:ext uri="{BB962C8B-B14F-4D97-AF65-F5344CB8AC3E}">
        <p14:creationId xmlns:p14="http://schemas.microsoft.com/office/powerpoint/2010/main" val="1342738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smtClean="0"/>
              <a:t>In-DRAM AND/OR: Triple Row Activation</a:t>
            </a:r>
            <a:endParaRPr lang="en-US" sz="3800" dirty="0"/>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55</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smtClean="0">
                <a:solidFill>
                  <a:prstClr val="black"/>
                </a:solidFill>
                <a:latin typeface="Calibri"/>
              </a:rPr>
              <a:t>½V</a:t>
            </a:r>
            <a:r>
              <a:rPr lang="en-US" sz="2800" b="1" i="1" baseline="-25000" dirty="0" smtClean="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smtClean="0">
                <a:solidFill>
                  <a:prstClr val="black"/>
                </a:solidFill>
                <a:latin typeface="Calibri"/>
              </a:rPr>
              <a:t>½V</a:t>
            </a:r>
            <a:r>
              <a:rPr lang="en-US" sz="2800" b="1" i="1" baseline="-25000" dirty="0" smtClean="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smtClean="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endParaRPr lang="en-US" sz="2800" b="1" i="1" dirty="0" smtClean="0">
              <a:solidFill>
                <a:prstClr val="black"/>
              </a:solidFill>
              <a:latin typeface="Calibri"/>
            </a:endParaRP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smtClean="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endParaRPr lang="en-US" sz="2800" b="1" i="1" dirty="0" smtClean="0">
              <a:solidFill>
                <a:prstClr val="black"/>
              </a:solidFill>
              <a:latin typeface="Calibri"/>
            </a:endParaRP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smtClean="0">
                <a:ln>
                  <a:noFill/>
                </a:ln>
                <a:solidFill>
                  <a:prstClr val="white"/>
                </a:solidFill>
                <a:effectLst/>
                <a:uLnTx/>
                <a:uFillTx/>
                <a:latin typeface="Calibri"/>
                <a:ea typeface="+mn-ea"/>
                <a:cs typeface="+mn-cs"/>
              </a:rPr>
              <a:t>Final State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smtClean="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smtClean="0">
                <a:solidFill>
                  <a:prstClr val="black"/>
                </a:solidFill>
                <a:latin typeface="Calibri"/>
              </a:rPr>
              <a:t>½V</a:t>
            </a:r>
            <a:r>
              <a:rPr lang="en-US" sz="2800" b="1" i="1" baseline="-25000" dirty="0" smtClean="0">
                <a:solidFill>
                  <a:prstClr val="black"/>
                </a:solidFill>
                <a:latin typeface="Calibri"/>
              </a:rPr>
              <a:t>DD</a:t>
            </a:r>
            <a:r>
              <a:rPr lang="en-US" sz="2800" b="1" i="1" dirty="0" smtClean="0">
                <a:solidFill>
                  <a:prstClr val="black"/>
                </a:solidFill>
                <a:latin typeface="Calibri"/>
              </a:rPr>
              <a:t>+</a:t>
            </a:r>
            <a:r>
              <a:rPr lang="el-GR" sz="2800" b="1" i="1" dirty="0" smtClean="0">
                <a:solidFill>
                  <a:prstClr val="black"/>
                </a:solidFill>
                <a:latin typeface="Calibri"/>
              </a:rPr>
              <a:t>δ</a:t>
            </a:r>
            <a:endParaRPr lang="en-US" sz="2800" b="1" i="1" dirty="0" smtClean="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smtClean="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smtClean="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smtClean="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smtClean="0">
                <a:solidFill>
                  <a:prstClr val="black"/>
                </a:solidFill>
                <a:latin typeface="Calibri"/>
              </a:rPr>
              <a:t>V</a:t>
            </a:r>
            <a:r>
              <a:rPr lang="en-US" sz="2800" b="1" i="1" baseline="-25000" dirty="0" smtClean="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smtClean="0"/>
              <a:t>Seshadri+, “</a:t>
            </a:r>
            <a:r>
              <a:rPr lang="en-US" sz="1400" dirty="0" smtClean="0">
                <a:solidFill>
                  <a:srgbClr val="0000FF"/>
                </a:solidFill>
              </a:rPr>
              <a:t>Fast Bulk Bitwise AND and OR in DRAM</a:t>
            </a:r>
            <a:r>
              <a:rPr lang="en-US" sz="1400" dirty="0" smtClean="0"/>
              <a:t>”, IEEE CAL 2015.</a:t>
            </a:r>
            <a:endParaRPr lang="en-US" sz="1400" dirty="0"/>
          </a:p>
        </p:txBody>
      </p:sp>
    </p:spTree>
    <p:extLst>
      <p:ext uri="{BB962C8B-B14F-4D97-AF65-F5344CB8AC3E}">
        <p14:creationId xmlns:p14="http://schemas.microsoft.com/office/powerpoint/2010/main" val="36307810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In-DRAM Bulk Bitwise AND/OR Operation</a:t>
            </a:r>
            <a:endParaRPr lang="en-US" sz="3600" dirty="0"/>
          </a:p>
        </p:txBody>
      </p:sp>
      <p:sp>
        <p:nvSpPr>
          <p:cNvPr id="3" name="Content Placeholder 2"/>
          <p:cNvSpPr>
            <a:spLocks noGrp="1"/>
          </p:cNvSpPr>
          <p:nvPr>
            <p:ph idx="1"/>
          </p:nvPr>
        </p:nvSpPr>
        <p:spPr>
          <a:xfrm>
            <a:off x="228600" y="1124744"/>
            <a:ext cx="8610600" cy="5123656"/>
          </a:xfrm>
        </p:spPr>
        <p:txBody>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a:t>
            </a:r>
            <a:r>
              <a:rPr lang="en-US" dirty="0" smtClean="0">
                <a:solidFill>
                  <a:srgbClr val="FF0000"/>
                </a:solidFill>
              </a:rPr>
              <a:t>C </a:t>
            </a:r>
          </a:p>
          <a:p>
            <a:r>
              <a:rPr lang="en-US" dirty="0" smtClean="0"/>
              <a:t>Semantics: Perform </a:t>
            </a:r>
            <a:r>
              <a:rPr lang="en-US" dirty="0"/>
              <a:t>a bitwise AND of two rows A and B and store the result in </a:t>
            </a:r>
            <a:r>
              <a:rPr lang="en-US" dirty="0" smtClean="0"/>
              <a:t>row C</a:t>
            </a:r>
            <a:endParaRPr lang="en-US" dirty="0"/>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smtClean="0"/>
              <a:t>1. RowClone  </a:t>
            </a:r>
            <a:r>
              <a:rPr lang="en-US" dirty="0"/>
              <a:t>A  into  </a:t>
            </a:r>
            <a:r>
              <a:rPr lang="en-US" dirty="0" smtClean="0"/>
              <a:t>D1		</a:t>
            </a:r>
          </a:p>
          <a:p>
            <a:pPr marL="0" indent="0">
              <a:buNone/>
            </a:pPr>
            <a:r>
              <a:rPr lang="en-US" dirty="0" smtClean="0"/>
              <a:t>2. RowClone  </a:t>
            </a:r>
            <a:r>
              <a:rPr lang="en-US" dirty="0"/>
              <a:t>B  into  </a:t>
            </a:r>
            <a:r>
              <a:rPr lang="en-US" dirty="0" smtClean="0"/>
              <a:t>D2		</a:t>
            </a:r>
          </a:p>
          <a:p>
            <a:pPr marL="0" indent="0">
              <a:buNone/>
            </a:pPr>
            <a:r>
              <a:rPr lang="en-US" dirty="0" smtClean="0"/>
              <a:t>3. RowClone  </a:t>
            </a:r>
            <a:r>
              <a:rPr lang="en-US" dirty="0"/>
              <a:t>R0  into  </a:t>
            </a:r>
            <a:r>
              <a:rPr lang="en-US" dirty="0" smtClean="0"/>
              <a:t>D3		</a:t>
            </a:r>
          </a:p>
          <a:p>
            <a:pPr marL="0" indent="0">
              <a:buNone/>
            </a:pPr>
            <a:r>
              <a:rPr lang="en-US" dirty="0" smtClean="0"/>
              <a:t>4. ACTIVATE  </a:t>
            </a:r>
            <a:r>
              <a:rPr lang="en-US" dirty="0"/>
              <a:t>D1,D2,</a:t>
            </a:r>
            <a:r>
              <a:rPr lang="en-US" dirty="0" smtClean="0"/>
              <a:t>D3		</a:t>
            </a:r>
            <a:endParaRPr lang="en-US" dirty="0"/>
          </a:p>
          <a:p>
            <a:pPr marL="0" indent="0">
              <a:buNone/>
            </a:pPr>
            <a:r>
              <a:rPr lang="en-US" dirty="0" smtClean="0"/>
              <a:t>5. RowClone  </a:t>
            </a:r>
            <a:r>
              <a:rPr lang="en-US" dirty="0"/>
              <a:t>Result  into  C</a:t>
            </a: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56</a:t>
            </a:fld>
            <a:endParaRPr lang="en-US" altLang="en-US">
              <a:solidFill>
                <a:srgbClr val="000000"/>
              </a:solidFill>
            </a:endParaRPr>
          </a:p>
        </p:txBody>
      </p:sp>
    </p:spTree>
    <p:extLst>
      <p:ext uri="{BB962C8B-B14F-4D97-AF65-F5344CB8AC3E}">
        <p14:creationId xmlns:p14="http://schemas.microsoft.com/office/powerpoint/2010/main" val="25432345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AND/</a:t>
            </a:r>
            <a:r>
              <a:rPr lang="en-US" dirty="0" smtClean="0"/>
              <a:t>OR Results</a:t>
            </a:r>
            <a:endParaRPr lang="en-US" dirty="0"/>
          </a:p>
        </p:txBody>
      </p:sp>
      <p:sp>
        <p:nvSpPr>
          <p:cNvPr id="3" name="Content Placeholder 2"/>
          <p:cNvSpPr>
            <a:spLocks noGrp="1"/>
          </p:cNvSpPr>
          <p:nvPr>
            <p:ph idx="1"/>
          </p:nvPr>
        </p:nvSpPr>
        <p:spPr>
          <a:xfrm>
            <a:off x="228600" y="849041"/>
            <a:ext cx="8610600" cy="5123656"/>
          </a:xfrm>
        </p:spPr>
        <p:txBody>
          <a:bodyPr/>
          <a:lstStyle/>
          <a:p>
            <a:r>
              <a:rPr lang="en-US" dirty="0" smtClean="0">
                <a:solidFill>
                  <a:srgbClr val="0000FF"/>
                </a:solidFill>
              </a:rPr>
              <a:t>20X improvement in AND/OR throughput</a:t>
            </a:r>
            <a:r>
              <a:rPr lang="en-US" dirty="0" smtClean="0"/>
              <a:t> vs. Intel AVX</a:t>
            </a:r>
          </a:p>
          <a:p>
            <a:r>
              <a:rPr lang="en-US" dirty="0" smtClean="0">
                <a:solidFill>
                  <a:srgbClr val="0000FF"/>
                </a:solidFill>
              </a:rPr>
              <a:t>50.5X reduction in memory energy consumption</a:t>
            </a:r>
          </a:p>
          <a:p>
            <a:r>
              <a:rPr lang="en-US" dirty="0" smtClean="0">
                <a:solidFill>
                  <a:srgbClr val="0000FF"/>
                </a:solidFill>
              </a:rPr>
              <a:t>At least 30% performance improvement in range queries</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57</a:t>
            </a:fld>
            <a:endParaRPr lang="en-US" altLang="en-US">
              <a:solidFill>
                <a:srgbClr val="000000"/>
              </a:solidFill>
            </a:endParaRPr>
          </a:p>
        </p:txBody>
      </p:sp>
      <p:sp>
        <p:nvSpPr>
          <p:cNvPr id="6" name="TextBox 5"/>
          <p:cNvSpPr txBox="1"/>
          <p:nvPr/>
        </p:nvSpPr>
        <p:spPr>
          <a:xfrm>
            <a:off x="1781681" y="6453336"/>
            <a:ext cx="5677969" cy="307777"/>
          </a:xfrm>
          <a:prstGeom prst="rect">
            <a:avLst/>
          </a:prstGeom>
          <a:noFill/>
        </p:spPr>
        <p:txBody>
          <a:bodyPr wrap="none" rtlCol="0">
            <a:spAutoFit/>
          </a:bodyPr>
          <a:lstStyle/>
          <a:p>
            <a:r>
              <a:rPr lang="en-US" sz="1400" dirty="0" smtClean="0"/>
              <a:t>Seshadri+, “</a:t>
            </a:r>
            <a:r>
              <a:rPr lang="en-US" sz="1400" dirty="0" smtClean="0">
                <a:solidFill>
                  <a:srgbClr val="0000FF"/>
                </a:solidFill>
              </a:rPr>
              <a:t>Fast Bulk Bitwise AND and OR in DRAM</a:t>
            </a:r>
            <a:r>
              <a:rPr lang="en-US" sz="1400" dirty="0" smtClean="0"/>
              <a:t>”, IEEE CAL 2015.</a:t>
            </a:r>
            <a:endParaRPr lang="en-US" sz="1400" dirty="0"/>
          </a:p>
        </p:txBody>
      </p:sp>
      <p:grpSp>
        <p:nvGrpSpPr>
          <p:cNvPr id="18" name="Group 17"/>
          <p:cNvGrpSpPr/>
          <p:nvPr/>
        </p:nvGrpSpPr>
        <p:grpSpPr>
          <a:xfrm>
            <a:off x="-183298" y="2132856"/>
            <a:ext cx="7707626" cy="4248472"/>
            <a:chOff x="-183298" y="2060848"/>
            <a:chExt cx="7707626" cy="4248472"/>
          </a:xfrm>
        </p:grpSpPr>
        <p:pic>
          <p:nvPicPr>
            <p:cNvPr id="12" name="Picture 11"/>
            <p:cNvPicPr>
              <a:picLocks noChangeAspect="1"/>
            </p:cNvPicPr>
            <p:nvPr/>
          </p:nvPicPr>
          <p:blipFill>
            <a:blip r:embed="rId2"/>
            <a:stretch>
              <a:fillRect/>
            </a:stretch>
          </p:blipFill>
          <p:spPr>
            <a:xfrm>
              <a:off x="1763688" y="2060848"/>
              <a:ext cx="5760640" cy="3978861"/>
            </a:xfrm>
            <a:prstGeom prst="rect">
              <a:avLst/>
            </a:prstGeom>
          </p:spPr>
        </p:pic>
        <p:sp>
          <p:nvSpPr>
            <p:cNvPr id="13" name="TextBox 12"/>
            <p:cNvSpPr txBox="1"/>
            <p:nvPr/>
          </p:nvSpPr>
          <p:spPr>
            <a:xfrm>
              <a:off x="3143520" y="5970766"/>
              <a:ext cx="2724624" cy="338554"/>
            </a:xfrm>
            <a:prstGeom prst="rect">
              <a:avLst/>
            </a:prstGeom>
            <a:noFill/>
          </p:spPr>
          <p:txBody>
            <a:bodyPr wrap="none" rtlCol="0">
              <a:spAutoFit/>
            </a:bodyPr>
            <a:lstStyle/>
            <a:p>
              <a:r>
                <a:rPr lang="en-US" sz="1600" dirty="0" smtClean="0"/>
                <a:t>Size of Vectors to be </a:t>
              </a:r>
              <a:r>
                <a:rPr lang="en-US" sz="1600" dirty="0" err="1" smtClean="0"/>
                <a:t>ANDed</a:t>
              </a:r>
              <a:endParaRPr lang="en-US" sz="1600" dirty="0"/>
            </a:p>
          </p:txBody>
        </p:sp>
        <p:sp>
          <p:nvSpPr>
            <p:cNvPr id="14" name="TextBox 13"/>
            <p:cNvSpPr txBox="1"/>
            <p:nvPr/>
          </p:nvSpPr>
          <p:spPr>
            <a:xfrm>
              <a:off x="-183298" y="3717032"/>
              <a:ext cx="3603170" cy="338554"/>
            </a:xfrm>
            <a:prstGeom prst="rect">
              <a:avLst/>
            </a:prstGeom>
            <a:noFill/>
            <a:scene3d>
              <a:camera prst="orthographicFront">
                <a:rot lat="0" lon="0" rev="5400000"/>
              </a:camera>
              <a:lightRig rig="threePt" dir="t"/>
            </a:scene3d>
          </p:spPr>
          <p:txBody>
            <a:bodyPr wrap="none" rtlCol="0">
              <a:spAutoFit/>
            </a:bodyPr>
            <a:lstStyle/>
            <a:p>
              <a:r>
                <a:rPr lang="en-US" sz="1600" dirty="0" smtClean="0"/>
                <a:t>Throughput of AND operations (GB/s) </a:t>
              </a:r>
              <a:endParaRPr lang="en-US" sz="1600" dirty="0"/>
            </a:p>
          </p:txBody>
        </p:sp>
        <p:sp>
          <p:nvSpPr>
            <p:cNvPr id="15" name="TextBox 14"/>
            <p:cNvSpPr txBox="1"/>
            <p:nvPr/>
          </p:nvSpPr>
          <p:spPr>
            <a:xfrm>
              <a:off x="4646360" y="2276872"/>
              <a:ext cx="2386691" cy="338554"/>
            </a:xfrm>
            <a:prstGeom prst="rect">
              <a:avLst/>
            </a:prstGeom>
            <a:noFill/>
          </p:spPr>
          <p:txBody>
            <a:bodyPr wrap="none" rtlCol="0">
              <a:spAutoFit/>
            </a:bodyPr>
            <a:lstStyle/>
            <a:p>
              <a:r>
                <a:rPr lang="en-US" sz="1600" dirty="0" smtClean="0">
                  <a:solidFill>
                    <a:srgbClr val="FF0000"/>
                  </a:solidFill>
                </a:rPr>
                <a:t>In-DRAM AND (2 banks)</a:t>
              </a:r>
              <a:endParaRPr lang="en-US" sz="1600" dirty="0">
                <a:solidFill>
                  <a:srgbClr val="FF0000"/>
                </a:solidFill>
              </a:endParaRPr>
            </a:p>
          </p:txBody>
        </p:sp>
        <p:sp>
          <p:nvSpPr>
            <p:cNvPr id="16" name="TextBox 15"/>
            <p:cNvSpPr txBox="1"/>
            <p:nvPr/>
          </p:nvSpPr>
          <p:spPr>
            <a:xfrm>
              <a:off x="4644008" y="3645024"/>
              <a:ext cx="2295120" cy="338554"/>
            </a:xfrm>
            <a:prstGeom prst="rect">
              <a:avLst/>
            </a:prstGeom>
            <a:noFill/>
          </p:spPr>
          <p:txBody>
            <a:bodyPr wrap="none" rtlCol="0">
              <a:spAutoFit/>
            </a:bodyPr>
            <a:lstStyle/>
            <a:p>
              <a:r>
                <a:rPr lang="en-US" sz="1600" dirty="0" smtClean="0">
                  <a:solidFill>
                    <a:srgbClr val="FF6600"/>
                  </a:solidFill>
                </a:rPr>
                <a:t>In-DRAM AND (1 bank)</a:t>
              </a:r>
              <a:endParaRPr lang="en-US" sz="1600" dirty="0">
                <a:solidFill>
                  <a:srgbClr val="FF6600"/>
                </a:solidFill>
              </a:endParaRPr>
            </a:p>
          </p:txBody>
        </p:sp>
        <p:sp>
          <p:nvSpPr>
            <p:cNvPr id="17" name="TextBox 16"/>
            <p:cNvSpPr txBox="1"/>
            <p:nvPr/>
          </p:nvSpPr>
          <p:spPr>
            <a:xfrm>
              <a:off x="6012160" y="4797152"/>
              <a:ext cx="1021333" cy="338554"/>
            </a:xfrm>
            <a:prstGeom prst="rect">
              <a:avLst/>
            </a:prstGeom>
            <a:noFill/>
          </p:spPr>
          <p:txBody>
            <a:bodyPr wrap="none" rtlCol="0">
              <a:spAutoFit/>
            </a:bodyPr>
            <a:lstStyle/>
            <a:p>
              <a:r>
                <a:rPr lang="en-US" sz="1600" dirty="0" smtClean="0">
                  <a:solidFill>
                    <a:srgbClr val="2A55D6"/>
                  </a:solidFill>
                </a:rPr>
                <a:t>Intel AVX</a:t>
              </a:r>
              <a:endParaRPr lang="en-US" sz="1600" dirty="0">
                <a:solidFill>
                  <a:srgbClr val="2A55D6"/>
                </a:solidFill>
              </a:endParaRPr>
            </a:p>
          </p:txBody>
        </p:sp>
      </p:grpSp>
    </p:spTree>
    <p:extLst>
      <p:ext uri="{BB962C8B-B14F-4D97-AF65-F5344CB8AC3E}">
        <p14:creationId xmlns:p14="http://schemas.microsoft.com/office/powerpoint/2010/main" val="9146394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Forward</a:t>
            </a:r>
            <a:endParaRPr lang="en-US" dirty="0"/>
          </a:p>
        </p:txBody>
      </p:sp>
      <p:sp>
        <p:nvSpPr>
          <p:cNvPr id="3" name="Content Placeholder 2"/>
          <p:cNvSpPr>
            <a:spLocks noGrp="1"/>
          </p:cNvSpPr>
          <p:nvPr>
            <p:ph idx="1"/>
          </p:nvPr>
        </p:nvSpPr>
        <p:spPr>
          <a:xfrm>
            <a:off x="228600" y="1124744"/>
            <a:ext cx="5711552" cy="5123656"/>
          </a:xfrm>
        </p:spPr>
        <p:txBody>
          <a:bodyPr/>
          <a:lstStyle/>
          <a:p>
            <a:r>
              <a:rPr lang="en-US" dirty="0" smtClean="0">
                <a:solidFill>
                  <a:srgbClr val="0000FF"/>
                </a:solidFill>
              </a:rPr>
              <a:t>A bulk computation model in memory</a:t>
            </a:r>
          </a:p>
          <a:p>
            <a:endParaRPr lang="en-US" dirty="0" smtClean="0"/>
          </a:p>
          <a:p>
            <a:r>
              <a:rPr lang="en-US" dirty="0" smtClean="0"/>
              <a:t>New memory &amp; software interfaces to enable bulk in-memory computation</a:t>
            </a:r>
          </a:p>
          <a:p>
            <a:endParaRPr lang="en-US" dirty="0" smtClean="0"/>
          </a:p>
          <a:p>
            <a:r>
              <a:rPr lang="en-US" dirty="0" smtClean="0"/>
              <a:t>New programming models, algorithms, compilers, and system designs that can take advantage of the model</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58</a:t>
            </a:fld>
            <a:endParaRPr lang="en-US" altLang="en-US">
              <a:solidFill>
                <a:srgbClr val="000000"/>
              </a:solidFill>
            </a:endParaRPr>
          </a:p>
        </p:txBody>
      </p:sp>
      <p:grpSp>
        <p:nvGrpSpPr>
          <p:cNvPr id="5" name="Group 16"/>
          <p:cNvGrpSpPr>
            <a:grpSpLocks/>
          </p:cNvGrpSpPr>
          <p:nvPr/>
        </p:nvGrpSpPr>
        <p:grpSpPr bwMode="auto">
          <a:xfrm>
            <a:off x="5940152" y="1340768"/>
            <a:ext cx="3054350" cy="3898900"/>
            <a:chOff x="1863" y="1035"/>
            <a:chExt cx="1924" cy="2456"/>
          </a:xfrm>
        </p:grpSpPr>
        <p:sp>
          <p:nvSpPr>
            <p:cNvPr id="6" name="Text Box 17"/>
            <p:cNvSpPr txBox="1">
              <a:spLocks noChangeArrowheads="1"/>
            </p:cNvSpPr>
            <p:nvPr/>
          </p:nvSpPr>
          <p:spPr bwMode="auto">
            <a:xfrm>
              <a:off x="2307" y="2774"/>
              <a:ext cx="1226" cy="237"/>
            </a:xfrm>
            <a:prstGeom prst="rect">
              <a:avLst/>
            </a:prstGeom>
            <a:solidFill>
              <a:srgbClr val="00FF00"/>
            </a:solidFill>
            <a:ln w="9525">
              <a:solidFill>
                <a:schemeClr val="tx1"/>
              </a:solidFill>
              <a:miter lim="800000"/>
              <a:headEnd/>
              <a:tailEnd/>
            </a:ln>
            <a:effectLst/>
          </p:spPr>
          <p:txBody>
            <a:bodyPr wrap="none">
              <a:spAutoFit/>
            </a:bodyPr>
            <a:lstStyle/>
            <a:p>
              <a:pPr>
                <a:defRPr/>
              </a:pPr>
              <a:r>
                <a:rPr lang="en-US">
                  <a:solidFill>
                    <a:srgbClr val="000000"/>
                  </a:solidFill>
                  <a:latin typeface="Arial" pitchFamily="-105" charset="0"/>
                </a:rPr>
                <a:t>Microarchitecture</a:t>
              </a:r>
            </a:p>
          </p:txBody>
        </p:sp>
        <p:sp>
          <p:nvSpPr>
            <p:cNvPr id="7" name="Text Box 18"/>
            <p:cNvSpPr txBox="1">
              <a:spLocks noChangeAspect="1" noChangeArrowheads="1"/>
            </p:cNvSpPr>
            <p:nvPr/>
          </p:nvSpPr>
          <p:spPr bwMode="auto">
            <a:xfrm>
              <a:off x="2307" y="2534"/>
              <a:ext cx="1226" cy="237"/>
            </a:xfrm>
            <a:prstGeom prst="rect">
              <a:avLst/>
            </a:prstGeom>
            <a:solidFill>
              <a:srgbClr val="FF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ISA</a:t>
              </a:r>
            </a:p>
          </p:txBody>
        </p:sp>
        <p:sp>
          <p:nvSpPr>
            <p:cNvPr id="8" name="Text Box 19"/>
            <p:cNvSpPr txBox="1">
              <a:spLocks noChangeAspect="1" noChangeArrowheads="1"/>
            </p:cNvSpPr>
            <p:nvPr/>
          </p:nvSpPr>
          <p:spPr bwMode="auto">
            <a:xfrm>
              <a:off x="1863" y="151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Programs</a:t>
              </a:r>
            </a:p>
          </p:txBody>
        </p:sp>
        <p:sp>
          <p:nvSpPr>
            <p:cNvPr id="9" name="Text Box 20"/>
            <p:cNvSpPr txBox="1">
              <a:spLocks noChangeAspect="1" noChangeArrowheads="1"/>
            </p:cNvSpPr>
            <p:nvPr/>
          </p:nvSpPr>
          <p:spPr bwMode="auto">
            <a:xfrm>
              <a:off x="1863" y="127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Algorithms</a:t>
              </a:r>
            </a:p>
          </p:txBody>
        </p:sp>
        <p:sp>
          <p:nvSpPr>
            <p:cNvPr id="10" name="Text Box 21"/>
            <p:cNvSpPr txBox="1">
              <a:spLocks noChangeAspect="1" noChangeArrowheads="1"/>
            </p:cNvSpPr>
            <p:nvPr/>
          </p:nvSpPr>
          <p:spPr bwMode="auto">
            <a:xfrm>
              <a:off x="1863" y="1035"/>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Problems</a:t>
              </a:r>
            </a:p>
          </p:txBody>
        </p:sp>
        <p:sp>
          <p:nvSpPr>
            <p:cNvPr id="11" name="Text Box 22"/>
            <p:cNvSpPr txBox="1">
              <a:spLocks noChangeAspect="1" noChangeArrowheads="1"/>
            </p:cNvSpPr>
            <p:nvPr/>
          </p:nvSpPr>
          <p:spPr bwMode="auto">
            <a:xfrm>
              <a:off x="2307" y="301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Logic</a:t>
              </a:r>
            </a:p>
          </p:txBody>
        </p:sp>
        <p:sp>
          <p:nvSpPr>
            <p:cNvPr id="12" name="Text Box 23"/>
            <p:cNvSpPr txBox="1">
              <a:spLocks noChangeAspect="1" noChangeArrowheads="1"/>
            </p:cNvSpPr>
            <p:nvPr/>
          </p:nvSpPr>
          <p:spPr bwMode="auto">
            <a:xfrm>
              <a:off x="2307" y="325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Devices</a:t>
              </a:r>
            </a:p>
          </p:txBody>
        </p:sp>
        <p:sp>
          <p:nvSpPr>
            <p:cNvPr id="13" name="Text Box 24"/>
            <p:cNvSpPr txBox="1">
              <a:spLocks noChangeAspect="1" noChangeArrowheads="1"/>
            </p:cNvSpPr>
            <p:nvPr/>
          </p:nvSpPr>
          <p:spPr bwMode="auto">
            <a:xfrm>
              <a:off x="2307" y="2102"/>
              <a:ext cx="1226" cy="432"/>
            </a:xfrm>
            <a:prstGeom prst="rect">
              <a:avLst/>
            </a:prstGeom>
            <a:solidFill>
              <a:srgbClr val="FFFF00"/>
            </a:solidFill>
            <a:ln w="9525">
              <a:solidFill>
                <a:schemeClr val="tx1"/>
              </a:solidFill>
              <a:miter lim="800000"/>
              <a:headEnd/>
              <a:tailEnd/>
            </a:ln>
            <a:effectLst/>
          </p:spPr>
          <p:txBody>
            <a:bodyPr wrap="none"/>
            <a:lstStyle/>
            <a:p>
              <a:pPr>
                <a:defRPr/>
              </a:pPr>
              <a:r>
                <a:rPr lang="en-US" dirty="0">
                  <a:solidFill>
                    <a:srgbClr val="000000"/>
                  </a:solidFill>
                  <a:latin typeface="Arial" pitchFamily="-105" charset="0"/>
                </a:rPr>
                <a:t>Runtime System</a:t>
              </a:r>
            </a:p>
            <a:p>
              <a:pPr>
                <a:defRPr/>
              </a:pPr>
              <a:r>
                <a:rPr lang="en-US" dirty="0">
                  <a:solidFill>
                    <a:srgbClr val="000000"/>
                  </a:solidFill>
                  <a:latin typeface="Arial" pitchFamily="-105" charset="0"/>
                </a:rPr>
                <a:t>(VM, OS, MM)</a:t>
              </a:r>
            </a:p>
          </p:txBody>
        </p:sp>
        <p:sp>
          <p:nvSpPr>
            <p:cNvPr id="14" name="Text Box 25"/>
            <p:cNvSpPr txBox="1">
              <a:spLocks noChangeAspect="1" noChangeArrowheads="1"/>
            </p:cNvSpPr>
            <p:nvPr/>
          </p:nvSpPr>
          <p:spPr bwMode="auto">
            <a:xfrm>
              <a:off x="3351" y="1505"/>
              <a:ext cx="436" cy="237"/>
            </a:xfrm>
            <a:prstGeom prst="rect">
              <a:avLst/>
            </a:prstGeom>
            <a:solidFill>
              <a:srgbClr val="FF00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User</a:t>
              </a:r>
            </a:p>
          </p:txBody>
        </p:sp>
        <p:sp>
          <p:nvSpPr>
            <p:cNvPr id="15" name="Line 26"/>
            <p:cNvSpPr>
              <a:spLocks noChangeShapeType="1"/>
            </p:cNvSpPr>
            <p:nvPr/>
          </p:nvSpPr>
          <p:spPr bwMode="auto">
            <a:xfrm>
              <a:off x="2444" y="1749"/>
              <a:ext cx="218"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6" name="Line 27"/>
            <p:cNvSpPr>
              <a:spLocks noChangeShapeType="1"/>
            </p:cNvSpPr>
            <p:nvPr/>
          </p:nvSpPr>
          <p:spPr bwMode="auto">
            <a:xfrm flipH="1">
              <a:off x="3097" y="1619"/>
              <a:ext cx="254" cy="0"/>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7" name="Line 28"/>
            <p:cNvSpPr>
              <a:spLocks noChangeShapeType="1"/>
            </p:cNvSpPr>
            <p:nvPr/>
          </p:nvSpPr>
          <p:spPr bwMode="auto">
            <a:xfrm flipH="1">
              <a:off x="3242" y="1749"/>
              <a:ext cx="327"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grpSp>
    </p:spTree>
    <p:extLst>
      <p:ext uri="{BB962C8B-B14F-4D97-AF65-F5344CB8AC3E}">
        <p14:creationId xmlns:p14="http://schemas.microsoft.com/office/powerpoint/2010/main" val="20554698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Two Approaches to In-Memory Processing </a:t>
            </a:r>
            <a:endParaRPr lang="en-US" dirty="0"/>
          </a:p>
        </p:txBody>
      </p:sp>
      <p:sp>
        <p:nvSpPr>
          <p:cNvPr id="3" name="Content Placeholder 2"/>
          <p:cNvSpPr>
            <a:spLocks noGrp="1"/>
          </p:cNvSpPr>
          <p:nvPr>
            <p:ph idx="1"/>
          </p:nvPr>
        </p:nvSpPr>
        <p:spPr>
          <a:xfrm>
            <a:off x="228600" y="1041648"/>
            <a:ext cx="8610600" cy="5123656"/>
          </a:xfrm>
        </p:spPr>
        <p:txBody>
          <a:bodyPr/>
          <a:lstStyle/>
          <a:p>
            <a:pPr marL="363538" indent="-347663"/>
            <a:r>
              <a:rPr lang="en-US" dirty="0" smtClean="0"/>
              <a:t>1. </a:t>
            </a:r>
            <a:r>
              <a:rPr lang="en-US" dirty="0" smtClean="0">
                <a:solidFill>
                  <a:srgbClr val="0000FF"/>
                </a:solidFill>
              </a:rPr>
              <a:t>Minimally </a:t>
            </a:r>
            <a:r>
              <a:rPr lang="en-US" dirty="0">
                <a:solidFill>
                  <a:srgbClr val="0000FF"/>
                </a:solidFill>
              </a:rPr>
              <a:t>change DRAM</a:t>
            </a:r>
            <a:r>
              <a:rPr lang="en-US" dirty="0"/>
              <a:t> to enable simple yet powerful   computation </a:t>
            </a:r>
            <a:r>
              <a:rPr lang="en-US" dirty="0" smtClean="0"/>
              <a:t>primitives</a:t>
            </a:r>
          </a:p>
          <a:p>
            <a:pPr lvl="1"/>
            <a:r>
              <a:rPr lang="en-US" altLang="ja-JP" sz="1800" dirty="0" smtClean="0">
                <a:solidFill>
                  <a:srgbClr val="0000FF"/>
                </a:solidFill>
                <a:latin typeface="Tahoma" charset="0"/>
                <a:ea typeface="ＭＳ Ｐゴシック"/>
                <a:hlinkClick r:id="rId2"/>
              </a:rPr>
              <a:t>RowClone</a:t>
            </a:r>
            <a:r>
              <a:rPr lang="en-US" altLang="ja-JP" sz="1800" dirty="0">
                <a:solidFill>
                  <a:srgbClr val="0000FF"/>
                </a:solidFill>
                <a:latin typeface="Tahoma" charset="0"/>
                <a:ea typeface="ＭＳ Ｐゴシック"/>
                <a:hlinkClick r:id="rId2"/>
              </a:rPr>
              <a:t>: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a:t>
            </a:r>
            <a:r>
              <a:rPr lang="en-US" sz="1800" dirty="0" smtClean="0">
                <a:solidFill>
                  <a:srgbClr val="0000FF"/>
                </a:solidFill>
                <a:hlinkClick r:id="rId3"/>
              </a:rPr>
              <a:t>DRAM</a:t>
            </a:r>
            <a:r>
              <a:rPr lang="en-US" sz="1800" dirty="0" smtClean="0"/>
              <a:t> </a:t>
            </a:r>
            <a:r>
              <a:rPr lang="en-US" sz="1800" dirty="0"/>
              <a:t>(</a:t>
            </a:r>
            <a:r>
              <a:rPr lang="en-US" sz="1800" dirty="0">
                <a:solidFill>
                  <a:srgbClr val="0000FF"/>
                </a:solidFill>
              </a:rPr>
              <a:t>Seshadri et al., IEEE CAL 2015</a:t>
            </a:r>
            <a:r>
              <a:rPr lang="en-US" sz="1800" dirty="0"/>
              <a:t>)</a:t>
            </a:r>
          </a:p>
          <a:p>
            <a:pPr marL="363538" indent="-347663">
              <a:buNone/>
            </a:pPr>
            <a:endParaRPr lang="en-US" dirty="0" smtClean="0"/>
          </a:p>
          <a:p>
            <a:pPr marL="363538" indent="-347663">
              <a:buNone/>
            </a:pPr>
            <a:endParaRPr lang="en-US" dirty="0"/>
          </a:p>
          <a:p>
            <a:pPr marL="363538" indent="-347663"/>
            <a:r>
              <a:rPr lang="en-US" dirty="0"/>
              <a:t>2. </a:t>
            </a:r>
            <a:r>
              <a:rPr lang="en-US" dirty="0">
                <a:solidFill>
                  <a:srgbClr val="0000FF"/>
                </a:solidFill>
              </a:rPr>
              <a:t>Exploit the control logic in 3D-stacked memory </a:t>
            </a:r>
            <a:r>
              <a:rPr lang="en-US" dirty="0"/>
              <a:t>to enable more comprehensive computation near </a:t>
            </a:r>
            <a:r>
              <a:rPr lang="en-US" dirty="0" smtClean="0"/>
              <a:t>memory</a:t>
            </a:r>
          </a:p>
          <a:p>
            <a:pPr marL="690563" lvl="1" indent="-347663"/>
            <a:r>
              <a:rPr lang="en-US" sz="1800" dirty="0">
                <a:hlinkClick r:id="rId4"/>
              </a:rPr>
              <a:t>PIM-Enabled Instructions: A Low-Overhead, Locality-Aware Processing-in-Memory </a:t>
            </a:r>
            <a:r>
              <a:rPr lang="en-US" sz="1800" dirty="0" smtClean="0">
                <a:hlinkClick r:id="rId4"/>
              </a:rPr>
              <a:t>Architecture</a:t>
            </a:r>
            <a:r>
              <a:rPr lang="en-US" sz="1800" dirty="0" smtClean="0"/>
              <a:t> (</a:t>
            </a:r>
            <a:r>
              <a:rPr lang="en-US" sz="1800" dirty="0" err="1" smtClean="0">
                <a:solidFill>
                  <a:srgbClr val="0000FF"/>
                </a:solidFill>
              </a:rPr>
              <a:t>Ahn</a:t>
            </a:r>
            <a:r>
              <a:rPr lang="en-US" sz="1800" dirty="0" smtClean="0">
                <a:solidFill>
                  <a:srgbClr val="0000FF"/>
                </a:solidFill>
              </a:rPr>
              <a:t> et al., ISCA 2015</a:t>
            </a:r>
            <a:r>
              <a:rPr lang="en-US" sz="1800" dirty="0" smtClean="0"/>
              <a:t>)</a:t>
            </a:r>
          </a:p>
          <a:p>
            <a:pPr marL="690563" lvl="1" indent="-347663"/>
            <a:r>
              <a:rPr lang="en-US" sz="1800" dirty="0" smtClean="0">
                <a:hlinkClick r:id="rId5"/>
              </a:rPr>
              <a:t>A </a:t>
            </a:r>
            <a:r>
              <a:rPr lang="en-US" sz="1800" dirty="0">
                <a:hlinkClick r:id="rId5"/>
              </a:rPr>
              <a:t>Scalable Processing-in-Memory Accelerator for Parallel Graph </a:t>
            </a:r>
            <a:r>
              <a:rPr lang="en-US" sz="1800" dirty="0" smtClean="0">
                <a:hlinkClick r:id="rId5"/>
              </a:rPr>
              <a:t>Processing </a:t>
            </a:r>
            <a:r>
              <a:rPr lang="en-US" sz="1800" dirty="0" smtClean="0"/>
              <a:t>(</a:t>
            </a:r>
            <a:r>
              <a:rPr lang="en-US" sz="1800" dirty="0" err="1" smtClean="0">
                <a:solidFill>
                  <a:srgbClr val="0000FF"/>
                </a:solidFill>
              </a:rPr>
              <a:t>Ahn</a:t>
            </a:r>
            <a:r>
              <a:rPr lang="en-US" sz="1800" dirty="0" smtClean="0">
                <a:solidFill>
                  <a:srgbClr val="0000FF"/>
                </a:solidFill>
              </a:rPr>
              <a:t> et al., ISCA 2015</a:t>
            </a:r>
            <a:r>
              <a:rPr lang="en-US" sz="1800" dirty="0" smtClean="0"/>
              <a:t>)</a:t>
            </a:r>
            <a:endParaRPr lang="en-US" sz="18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59</a:t>
            </a:fld>
            <a:endParaRPr lang="en-US" altLang="en-US">
              <a:solidFill>
                <a:srgbClr val="000000"/>
              </a:solidFill>
            </a:endParaRPr>
          </a:p>
        </p:txBody>
      </p:sp>
      <p:sp>
        <p:nvSpPr>
          <p:cNvPr id="5" name="Rectangle 4"/>
          <p:cNvSpPr/>
          <p:nvPr/>
        </p:nvSpPr>
        <p:spPr>
          <a:xfrm>
            <a:off x="551882" y="3669682"/>
            <a:ext cx="8268590" cy="79208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7546559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a:t>
            </a:r>
            <a:r>
              <a:rPr lang="en-US" dirty="0" smtClean="0">
                <a:solidFill>
                  <a:srgbClr val="0000FF"/>
                </a:solidFill>
                <a:latin typeface="Tahoma" charset="0"/>
                <a:ea typeface="ＭＳ Ｐゴシック" charset="0"/>
                <a:cs typeface="ＭＳ Ｐゴシック" charset="0"/>
              </a:rPr>
              <a:t>capacity, bandwidth, QoS </a:t>
            </a:r>
            <a:r>
              <a:rPr lang="en-US" dirty="0">
                <a:solidFill>
                  <a:srgbClr val="0000FF"/>
                </a:solidFill>
                <a:latin typeface="Tahoma" charset="0"/>
                <a:ea typeface="ＭＳ Ｐゴシック" charset="0"/>
                <a:cs typeface="ＭＳ Ｐゴシック" charset="0"/>
              </a:rPr>
              <a:t>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6</a:t>
            </a:fld>
            <a:endParaRPr lang="en-US" sz="1600" dirty="0">
              <a:solidFill>
                <a:srgbClr val="000000"/>
              </a:solidFill>
              <a:latin typeface="Garamond" charset="0"/>
            </a:endParaRPr>
          </a:p>
        </p:txBody>
      </p:sp>
    </p:spTree>
    <p:extLst>
      <p:ext uri="{BB962C8B-B14F-4D97-AF65-F5344CB8AC3E}">
        <p14:creationId xmlns:p14="http://schemas.microsoft.com/office/powerpoint/2010/main" val="14888302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Tesseract</a:t>
            </a:r>
            <a:r>
              <a:rPr lang="en-US" dirty="0" smtClean="0"/>
              <a:t> System for Graph Processing</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60</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smtClean="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a:t>
                  </a:r>
                  <a:endParaRPr lang="ko-KR" altLang="en-US" sz="2400" kern="0" dirty="0">
                    <a:solidFill>
                      <a:sysClr val="windowText" lastClr="000000"/>
                    </a:solidFill>
                    <a:latin typeface="Tahoma"/>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a:t>
                  </a:r>
                  <a:endParaRPr lang="ko-KR" altLang="en-US" sz="2400" kern="0" dirty="0">
                    <a:solidFill>
                      <a:sysClr val="windowText" lastClr="000000"/>
                    </a:solidFill>
                    <a:latin typeface="Tahoma"/>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a:t>
                  </a:r>
                  <a:endParaRPr lang="ko-KR" altLang="en-US" sz="2400" kern="0" dirty="0">
                    <a:solidFill>
                      <a:sysClr val="windowText" lastClr="000000"/>
                    </a:solidFill>
                    <a:latin typeface="Tahoma"/>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a:t>
                  </a:r>
                  <a:endParaRPr lang="ko-KR" altLang="en-US" sz="2400" kern="0" dirty="0">
                    <a:solidFill>
                      <a:sysClr val="windowText" lastClr="000000"/>
                    </a:solidFill>
                    <a:latin typeface="Tahoma"/>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smtClean="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smtClean="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smtClean="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smtClean="0">
                  <a:solidFill>
                    <a:sysClr val="windowText" lastClr="000000"/>
                  </a:solidFill>
                  <a:latin typeface="Tahoma"/>
                </a:rPr>
                <a:t>Memory-Mapped</a:t>
              </a:r>
            </a:p>
            <a:p>
              <a:pPr algn="ctr">
                <a:defRPr/>
              </a:pPr>
              <a:r>
                <a:rPr lang="en-US" altLang="ko-KR" kern="0" dirty="0" smtClean="0">
                  <a:solidFill>
                    <a:sysClr val="windowText" lastClr="000000"/>
                  </a:solidFill>
                  <a:latin typeface="Tahoma"/>
                </a:rPr>
                <a:t>Accelerator Interface</a:t>
              </a:r>
            </a:p>
            <a:p>
              <a:pPr algn="ctr">
                <a:defRPr/>
              </a:pPr>
              <a:r>
                <a:rPr lang="en-US" altLang="ko-KR" sz="1400" kern="0" dirty="0" smtClean="0">
                  <a:solidFill>
                    <a:sysClr val="windowText" lastClr="000000"/>
                  </a:solidFill>
                  <a:latin typeface="Tahoma"/>
                </a:rPr>
                <a:t>(</a:t>
              </a:r>
              <a:r>
                <a:rPr lang="en-US" altLang="ko-KR" sz="1400" kern="0" dirty="0" err="1" smtClean="0">
                  <a:solidFill>
                    <a:sysClr val="windowText" lastClr="000000"/>
                  </a:solidFill>
                  <a:latin typeface="Tahoma"/>
                </a:rPr>
                <a:t>Noncacheable</a:t>
              </a:r>
              <a:r>
                <a:rPr lang="en-US" altLang="ko-KR" sz="1400" kern="0" dirty="0" smtClean="0">
                  <a:solidFill>
                    <a:sysClr val="windowText" lastClr="000000"/>
                  </a:solidFill>
                  <a:latin typeface="Tahoma"/>
                </a:rPr>
                <a:t>, Physically Addressed)</a:t>
              </a:r>
              <a:endParaRPr lang="ko-KR" altLang="en-US" sz="1400" kern="0" dirty="0">
                <a:solidFill>
                  <a:sysClr val="windowText" lastClr="000000"/>
                </a:solidFill>
                <a:latin typeface="Tahoma"/>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17103702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Evaluated Systems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61</a:t>
            </a:fld>
            <a:endParaRPr lang="en-US" altLang="en-US">
              <a:solidFill>
                <a:srgbClr val="000000"/>
              </a:solidFill>
            </a:endParaRP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HMC-MC</a:t>
              </a:r>
              <a:endParaRPr lang="ko-KR" altLang="en-US" sz="2400" kern="0" dirty="0">
                <a:solidFill>
                  <a:sysClr val="windowText" lastClr="000000"/>
                </a:solidFill>
                <a:latin typeface="Tahoma"/>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smtClean="0">
                      <a:solidFill>
                        <a:sysClr val="windowText" lastClr="000000"/>
                      </a:solidFill>
                      <a:latin typeface="Calibri"/>
                      <a:ea typeface="나눔고딕"/>
                    </a:rPr>
                    <a:t>128</a:t>
                  </a:r>
                  <a:br>
                    <a:rPr lang="en-US" altLang="ko-KR" sz="1400" kern="0" dirty="0" smtClean="0">
                      <a:solidFill>
                        <a:sysClr val="windowText" lastClr="000000"/>
                      </a:solidFill>
                      <a:latin typeface="Calibri"/>
                      <a:ea typeface="나눔고딕"/>
                    </a:rPr>
                  </a:br>
                  <a:r>
                    <a:rPr lang="en-US" altLang="ko-KR" sz="1400" kern="0" spc="-100" dirty="0" smtClean="0">
                      <a:solidFill>
                        <a:sysClr val="windowText" lastClr="000000"/>
                      </a:solidFill>
                      <a:latin typeface="Calibri"/>
                      <a:ea typeface="나눔고딕"/>
                    </a:rPr>
                    <a:t>In-Order</a:t>
                  </a:r>
                </a:p>
                <a:p>
                  <a:pPr algn="ctr">
                    <a:defRPr/>
                  </a:pPr>
                  <a:r>
                    <a:rPr lang="en-US" altLang="ko-KR" sz="1400" kern="0" dirty="0" smtClean="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algn="ctr">
              <a:defRPr/>
            </a:pPr>
            <a:r>
              <a:rPr lang="en-US" altLang="ko-KR" sz="2000" kern="0" dirty="0" smtClean="0">
                <a:solidFill>
                  <a:sysClr val="windowText" lastClr="000000"/>
                </a:solidFill>
                <a:latin typeface="Tahoma"/>
              </a:rPr>
              <a:t>102.4GB/s</a:t>
            </a:r>
            <a:endParaRPr lang="ko-KR" altLang="en-US" sz="2000" kern="0" dirty="0">
              <a:solidFill>
                <a:sysClr val="windowText" lastClr="000000"/>
              </a:solidFill>
              <a:latin typeface="Tahoma"/>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algn="ctr">
              <a:defRPr/>
            </a:pPr>
            <a:r>
              <a:rPr lang="en-US" altLang="ko-KR" sz="2000" kern="0" dirty="0" smtClean="0">
                <a:solidFill>
                  <a:sysClr val="windowText" lastClr="000000"/>
                </a:solidFill>
                <a:latin typeface="Tahoma"/>
              </a:rPr>
              <a:t>640GB/s</a:t>
            </a:r>
            <a:endParaRPr lang="ko-KR" altLang="en-US" sz="2000" kern="0" dirty="0">
              <a:solidFill>
                <a:sysClr val="windowText" lastClr="000000"/>
              </a:solidFill>
              <a:latin typeface="Tahoma"/>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algn="ctr">
              <a:defRPr/>
            </a:pPr>
            <a:r>
              <a:rPr lang="en-US" altLang="ko-KR" sz="2000" kern="0" dirty="0" smtClean="0">
                <a:solidFill>
                  <a:sysClr val="windowText" lastClr="000000"/>
                </a:solidFill>
                <a:latin typeface="Tahoma"/>
              </a:rPr>
              <a:t>640GB/s</a:t>
            </a:r>
            <a:endParaRPr lang="ko-KR" altLang="en-US" sz="2000" kern="0" dirty="0">
              <a:solidFill>
                <a:sysClr val="windowText" lastClr="000000"/>
              </a:solidFill>
              <a:latin typeface="Tahoma"/>
            </a:endParaRPr>
          </a:p>
        </p:txBody>
      </p:sp>
      <p:sp>
        <p:nvSpPr>
          <p:cNvPr id="299" name="TextBox 298"/>
          <p:cNvSpPr txBox="1"/>
          <p:nvPr/>
        </p:nvSpPr>
        <p:spPr>
          <a:xfrm>
            <a:off x="7415237" y="5924599"/>
            <a:ext cx="774506" cy="400110"/>
          </a:xfrm>
          <a:prstGeom prst="rect">
            <a:avLst/>
          </a:prstGeom>
          <a:noFill/>
        </p:spPr>
        <p:txBody>
          <a:bodyPr wrap="none" rtlCol="0" anchor="ctr">
            <a:spAutoFit/>
          </a:bodyPr>
          <a:lstStyle/>
          <a:p>
            <a:pPr algn="ctr">
              <a:defRPr/>
            </a:pPr>
            <a:r>
              <a:rPr lang="en-US" altLang="ko-KR" sz="2000" kern="0" dirty="0" smtClean="0">
                <a:solidFill>
                  <a:sysClr val="windowText" lastClr="000000"/>
                </a:solidFill>
                <a:latin typeface="Tahoma"/>
              </a:rPr>
              <a:t>8TB/s</a:t>
            </a:r>
            <a:endParaRPr lang="ko-KR" altLang="en-US" sz="2000" kern="0" dirty="0">
              <a:solidFill>
                <a:sysClr val="windowText" lastClr="000000"/>
              </a:solidFill>
              <a:latin typeface="Tahoma"/>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HMC-</a:t>
              </a:r>
              <a:r>
                <a:rPr lang="en-US" altLang="ko-KR" sz="2400" kern="0" dirty="0" err="1" smtClean="0">
                  <a:solidFill>
                    <a:sysClr val="windowText" lastClr="000000"/>
                  </a:solidFill>
                  <a:latin typeface="Tahoma"/>
                </a:rPr>
                <a:t>OoO</a:t>
              </a:r>
              <a:endParaRPr lang="ko-KR" altLang="en-US" sz="2400" kern="0" dirty="0">
                <a:solidFill>
                  <a:sysClr val="windowText" lastClr="000000"/>
                </a:solidFill>
                <a:latin typeface="Tahoma"/>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sp>
          <p:nvSpPr>
            <p:cNvPr id="303" name="TextBox 302"/>
            <p:cNvSpPr txBox="1"/>
            <p:nvPr/>
          </p:nvSpPr>
          <p:spPr>
            <a:xfrm>
              <a:off x="2958287" y="1696177"/>
              <a:ext cx="944489" cy="307777"/>
            </a:xfrm>
            <a:prstGeom prst="rect">
              <a:avLst/>
            </a:prstGeom>
            <a:noFill/>
          </p:spPr>
          <p:txBody>
            <a:bodyPr wrap="none" rtlCol="0" anchor="ctr">
              <a:spAutoFit/>
            </a:bodyPr>
            <a:lstStyle/>
            <a:p>
              <a:pPr algn="ctr">
                <a:defRPr/>
              </a:pPr>
              <a:r>
                <a:rPr lang="en-US" altLang="ko-KR" sz="1400" kern="0" dirty="0" smtClean="0">
                  <a:solidFill>
                    <a:sysClr val="windowText" lastClr="000000"/>
                  </a:solidFill>
                  <a:latin typeface="Tahoma"/>
                </a:rPr>
                <a:t>(with FDP)</a:t>
              </a:r>
              <a:endParaRPr lang="ko-KR" altLang="en-US" sz="1400" kern="0" dirty="0">
                <a:solidFill>
                  <a:sysClr val="windowText" lastClr="000000"/>
                </a:solidFill>
                <a:latin typeface="Tahoma"/>
              </a:endParaRPr>
            </a:p>
          </p:txBody>
        </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smtClean="0">
                      <a:solidFill>
                        <a:sysClr val="windowText" lastClr="000000"/>
                      </a:solidFill>
                      <a:latin typeface="Calibri"/>
                      <a:ea typeface="나눔고딕"/>
                    </a:rPr>
                    <a:t>8 </a:t>
                  </a:r>
                  <a:r>
                    <a:rPr lang="en-US" altLang="ko-KR" sz="1600" kern="0" dirty="0" err="1" smtClean="0">
                      <a:solidFill>
                        <a:sysClr val="windowText" lastClr="000000"/>
                      </a:solidFill>
                      <a:latin typeface="Calibri"/>
                      <a:ea typeface="나눔고딕"/>
                    </a:rPr>
                    <a:t>OoO</a:t>
                  </a:r>
                  <a:endParaRPr lang="en-US" altLang="ko-KR" sz="1600" kern="0" dirty="0" smtClean="0">
                    <a:solidFill>
                      <a:sysClr val="windowText" lastClr="000000"/>
                    </a:solidFill>
                    <a:latin typeface="Calibri"/>
                    <a:ea typeface="나눔고딕"/>
                  </a:endParaRPr>
                </a:p>
                <a:p>
                  <a:pPr algn="ctr">
                    <a:defRPr/>
                  </a:pPr>
                  <a:r>
                    <a:rPr lang="en-US" altLang="ko-KR" sz="1600" kern="0" dirty="0" smtClean="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DDR3-OoO</a:t>
              </a:r>
              <a:endParaRPr lang="ko-KR" altLang="en-US" sz="2400" kern="0" dirty="0">
                <a:solidFill>
                  <a:sysClr val="windowText" lastClr="000000"/>
                </a:solidFill>
                <a:latin typeface="Tahoma"/>
              </a:endParaRPr>
            </a:p>
          </p:txBody>
        </p:sp>
        <p:sp>
          <p:nvSpPr>
            <p:cNvPr id="352" name="TextBox 351"/>
            <p:cNvSpPr txBox="1"/>
            <p:nvPr/>
          </p:nvSpPr>
          <p:spPr>
            <a:xfrm>
              <a:off x="804982" y="1696177"/>
              <a:ext cx="944489" cy="307777"/>
            </a:xfrm>
            <a:prstGeom prst="rect">
              <a:avLst/>
            </a:prstGeom>
            <a:noFill/>
          </p:spPr>
          <p:txBody>
            <a:bodyPr wrap="none" rtlCol="0" anchor="ctr">
              <a:spAutoFit/>
            </a:bodyPr>
            <a:lstStyle/>
            <a:p>
              <a:pPr algn="ctr">
                <a:defRPr/>
              </a:pPr>
              <a:r>
                <a:rPr lang="en-US" altLang="ko-KR" sz="1400" kern="0" dirty="0" smtClean="0">
                  <a:solidFill>
                    <a:sysClr val="windowText" lastClr="000000"/>
                  </a:solidFill>
                  <a:latin typeface="Tahoma"/>
                </a:rPr>
                <a:t>(with FDP)</a:t>
              </a:r>
              <a:endParaRPr lang="ko-KR" altLang="en-US" sz="1400" kern="0" dirty="0">
                <a:solidFill>
                  <a:sysClr val="windowText" lastClr="000000"/>
                </a:solidFill>
                <a:latin typeface="Tahoma"/>
              </a:endParaRPr>
            </a:p>
          </p:txBody>
        </p:sp>
      </p:grpSp>
      <p:grpSp>
        <p:nvGrpSpPr>
          <p:cNvPr id="432" name="그룹 10"/>
          <p:cNvGrpSpPr/>
          <p:nvPr/>
        </p:nvGrpSpPr>
        <p:grpSpPr>
          <a:xfrm>
            <a:off x="6646243" y="1140133"/>
            <a:ext cx="2312493" cy="3923809"/>
            <a:chOff x="6646243" y="1340768"/>
            <a:chExt cx="2312493" cy="3923809"/>
          </a:xfrm>
        </p:grpSpPr>
        <p:sp>
          <p:nvSpPr>
            <p:cNvPr id="433" name="TextBox 432"/>
            <p:cNvSpPr txBox="1"/>
            <p:nvPr/>
          </p:nvSpPr>
          <p:spPr>
            <a:xfrm>
              <a:off x="7133877" y="1340768"/>
              <a:ext cx="133722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latin typeface="Tahoma"/>
                </a:rPr>
                <a:t>Tesseract</a:t>
              </a:r>
              <a:endParaRPr lang="ko-KR" altLang="en-US" sz="2400" kern="0" dirty="0">
                <a:solidFill>
                  <a:sysClr val="windowText" lastClr="000000"/>
                </a:solidFill>
                <a:latin typeface="Tahoma"/>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smtClean="0">
                  <a:solidFill>
                    <a:sysClr val="windowText" lastClr="000000"/>
                  </a:solidFill>
                  <a:latin typeface="Calibri"/>
                  <a:ea typeface="나눔고딕"/>
                </a:rPr>
                <a:t>32 Tesseract Cores</a:t>
              </a:r>
              <a:endParaRPr lang="ko-KR" altLang="en-US" sz="1600" kern="0" dirty="0">
                <a:solidFill>
                  <a:sysClr val="windowText" lastClr="000000"/>
                </a:solidFill>
                <a:latin typeface="Calibri"/>
                <a:ea typeface="나눔고딕"/>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sp>
          <p:nvSpPr>
            <p:cNvPr id="438" name="TextBox 437"/>
            <p:cNvSpPr txBox="1"/>
            <p:nvPr/>
          </p:nvSpPr>
          <p:spPr>
            <a:xfrm>
              <a:off x="6646243" y="1689644"/>
              <a:ext cx="2312493" cy="307777"/>
            </a:xfrm>
            <a:prstGeom prst="rect">
              <a:avLst/>
            </a:prstGeom>
            <a:noFill/>
          </p:spPr>
          <p:txBody>
            <a:bodyPr wrap="none" rtlCol="0" anchor="ctr">
              <a:spAutoFit/>
            </a:bodyPr>
            <a:lstStyle/>
            <a:p>
              <a:pPr algn="ctr">
                <a:defRPr/>
              </a:pPr>
              <a:r>
                <a:rPr lang="en-US" altLang="ko-KR" sz="1400" kern="0" dirty="0" smtClean="0">
                  <a:solidFill>
                    <a:sysClr val="windowText" lastClr="000000"/>
                  </a:solidFill>
                  <a:latin typeface="Tahoma"/>
                </a:rPr>
                <a:t>(32-entry MQ, 4KB PF Buffer)</a:t>
              </a:r>
              <a:endParaRPr lang="ko-KR" altLang="en-US" sz="1400" kern="0" dirty="0">
                <a:solidFill>
                  <a:sysClr val="windowText" lastClr="000000"/>
                </a:solidFill>
                <a:latin typeface="Tahoma"/>
              </a:endParaRPr>
            </a:p>
          </p:txBody>
        </p:sp>
      </p:grpSp>
    </p:spTree>
    <p:extLst>
      <p:ext uri="{BB962C8B-B14F-4D97-AF65-F5344CB8AC3E}">
        <p14:creationId xmlns:p14="http://schemas.microsoft.com/office/powerpoint/2010/main" val="14441011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200"/>
                                        <p:tgtEl>
                                          <p:spTgt spid="3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3"/>
                                        </p:tgtEl>
                                        <p:attrNameLst>
                                          <p:attrName>style.visibility</p:attrName>
                                        </p:attrNameLst>
                                      </p:cBhvr>
                                      <p:to>
                                        <p:strVal val="visible"/>
                                      </p:to>
                                    </p:set>
                                    <p:animEffect transition="in" filter="fade">
                                      <p:cBhvr>
                                        <p:cTn id="12" dur="200"/>
                                        <p:tgtEl>
                                          <p:spTgt spid="293"/>
                                        </p:tgtEl>
                                      </p:cBhvr>
                                    </p:animEffect>
                                  </p:childTnLst>
                                </p:cTn>
                              </p:par>
                              <p:par>
                                <p:cTn id="13" presetID="10" presetClass="entr" presetSubtype="0" fill="hold" nodeType="withEffect">
                                  <p:stCondLst>
                                    <p:cond delay="0"/>
                                  </p:stCondLst>
                                  <p:childTnLst>
                                    <p:set>
                                      <p:cBhvr>
                                        <p:cTn id="14" dur="1" fill="hold">
                                          <p:stCondLst>
                                            <p:cond delay="0"/>
                                          </p:stCondLst>
                                        </p:cTn>
                                        <p:tgtEl>
                                          <p:spTgt spid="300"/>
                                        </p:tgtEl>
                                        <p:attrNameLst>
                                          <p:attrName>style.visibility</p:attrName>
                                        </p:attrNameLst>
                                      </p:cBhvr>
                                      <p:to>
                                        <p:strVal val="visible"/>
                                      </p:to>
                                    </p:set>
                                    <p:animEffect transition="in" filter="fade">
                                      <p:cBhvr>
                                        <p:cTn id="15" dur="200"/>
                                        <p:tgtEl>
                                          <p:spTgt spid="30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4"/>
                                        </p:tgtEl>
                                        <p:attrNameLst>
                                          <p:attrName>style.visibility</p:attrName>
                                        </p:attrNameLst>
                                      </p:cBhvr>
                                      <p:to>
                                        <p:strVal val="visible"/>
                                      </p:to>
                                    </p:set>
                                    <p:animEffect transition="in" filter="fade">
                                      <p:cBhvr>
                                        <p:cTn id="20" dur="200"/>
                                        <p:tgtEl>
                                          <p:spTgt spid="294"/>
                                        </p:tgtEl>
                                      </p:cBhvr>
                                    </p:animEffect>
                                  </p:childTnLst>
                                </p:cTn>
                              </p:par>
                              <p:par>
                                <p:cTn id="21" presetID="10" presetClass="entr" presetSubtype="0" fill="hold" nodeType="withEffect">
                                  <p:stCondLst>
                                    <p:cond delay="0"/>
                                  </p:stCondLst>
                                  <p:childTnLst>
                                    <p:set>
                                      <p:cBhvr>
                                        <p:cTn id="22" dur="1" fill="hold">
                                          <p:stCondLst>
                                            <p:cond delay="0"/>
                                          </p:stCondLst>
                                        </p:cTn>
                                        <p:tgtEl>
                                          <p:spTgt spid="245"/>
                                        </p:tgtEl>
                                        <p:attrNameLst>
                                          <p:attrName>style.visibility</p:attrName>
                                        </p:attrNameLst>
                                      </p:cBhvr>
                                      <p:to>
                                        <p:strVal val="visible"/>
                                      </p:to>
                                    </p:set>
                                    <p:animEffect transition="in" filter="fade">
                                      <p:cBhvr>
                                        <p:cTn id="23" dur="200"/>
                                        <p:tgtEl>
                                          <p:spTgt spid="2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5"/>
                                        </p:tgtEl>
                                        <p:attrNameLst>
                                          <p:attrName>style.visibility</p:attrName>
                                        </p:attrNameLst>
                                      </p:cBhvr>
                                      <p:to>
                                        <p:strVal val="visible"/>
                                      </p:to>
                                    </p:set>
                                    <p:animEffect transition="in" filter="fade">
                                      <p:cBhvr>
                                        <p:cTn id="28" dur="200"/>
                                        <p:tgtEl>
                                          <p:spTgt spid="295"/>
                                        </p:tgtEl>
                                      </p:cBhvr>
                                    </p:animEffect>
                                  </p:childTnLst>
                                </p:cTn>
                              </p:par>
                              <p:par>
                                <p:cTn id="29" presetID="10" presetClass="entr" presetSubtype="0" fill="hold" nodeType="withEffect">
                                  <p:stCondLst>
                                    <p:cond delay="0"/>
                                  </p:stCondLst>
                                  <p:childTnLst>
                                    <p:set>
                                      <p:cBhvr>
                                        <p:cTn id="30" dur="1" fill="hold">
                                          <p:stCondLst>
                                            <p:cond delay="0"/>
                                          </p:stCondLst>
                                        </p:cTn>
                                        <p:tgtEl>
                                          <p:spTgt spid="432"/>
                                        </p:tgtEl>
                                        <p:attrNameLst>
                                          <p:attrName>style.visibility</p:attrName>
                                        </p:attrNameLst>
                                      </p:cBhvr>
                                      <p:to>
                                        <p:strVal val="visible"/>
                                      </p:to>
                                    </p:set>
                                    <p:animEffect transition="in" filter="fade">
                                      <p:cBhvr>
                                        <p:cTn id="31" dur="200"/>
                                        <p:tgtEl>
                                          <p:spTgt spid="4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96"/>
                                        </p:tgtEl>
                                        <p:attrNameLst>
                                          <p:attrName>style.visibility</p:attrName>
                                        </p:attrNameLst>
                                      </p:cBhvr>
                                      <p:to>
                                        <p:strVal val="visible"/>
                                      </p:to>
                                    </p:set>
                                    <p:animEffect transition="in" filter="fade">
                                      <p:cBhvr>
                                        <p:cTn id="36" dur="200"/>
                                        <p:tgtEl>
                                          <p:spTgt spid="29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97"/>
                                        </p:tgtEl>
                                        <p:attrNameLst>
                                          <p:attrName>style.visibility</p:attrName>
                                        </p:attrNameLst>
                                      </p:cBhvr>
                                      <p:to>
                                        <p:strVal val="visible"/>
                                      </p:to>
                                    </p:set>
                                    <p:animEffect transition="in" filter="fade">
                                      <p:cBhvr>
                                        <p:cTn id="41" dur="200"/>
                                        <p:tgtEl>
                                          <p:spTgt spid="29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8"/>
                                        </p:tgtEl>
                                        <p:attrNameLst>
                                          <p:attrName>style.visibility</p:attrName>
                                        </p:attrNameLst>
                                      </p:cBhvr>
                                      <p:to>
                                        <p:strVal val="visible"/>
                                      </p:to>
                                    </p:set>
                                    <p:animEffect transition="in" filter="fade">
                                      <p:cBhvr>
                                        <p:cTn id="44" dur="200"/>
                                        <p:tgtEl>
                                          <p:spTgt spid="29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99"/>
                                        </p:tgtEl>
                                        <p:attrNameLst>
                                          <p:attrName>style.visibility</p:attrName>
                                        </p:attrNameLst>
                                      </p:cBhvr>
                                      <p:to>
                                        <p:strVal val="visible"/>
                                      </p:to>
                                    </p:set>
                                    <p:animEffect transition="in" filter="fade">
                                      <p:cBhvr>
                                        <p:cTn id="49"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p:bldP spid="297" grpId="0"/>
      <p:bldP spid="298" grpId="0"/>
      <p:bldP spid="29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Workloads</a:t>
            </a:r>
            <a:endParaRPr lang="ko-KR" altLang="en-US" dirty="0"/>
          </a:p>
        </p:txBody>
      </p:sp>
      <p:sp>
        <p:nvSpPr>
          <p:cNvPr id="3" name="내용 개체 틀 2"/>
          <p:cNvSpPr>
            <a:spLocks noGrp="1"/>
          </p:cNvSpPr>
          <p:nvPr>
            <p:ph idx="1"/>
          </p:nvPr>
        </p:nvSpPr>
        <p:spPr>
          <a:xfrm>
            <a:off x="228600" y="1196752"/>
            <a:ext cx="8610600" cy="5051648"/>
          </a:xfrm>
        </p:spPr>
        <p:txBody>
          <a:bodyPr>
            <a:normAutofit/>
          </a:bodyPr>
          <a:lstStyle/>
          <a:p>
            <a:r>
              <a:rPr lang="en-US" altLang="ko-KR" dirty="0" smtClean="0">
                <a:solidFill>
                  <a:srgbClr val="0000FF"/>
                </a:solidFill>
              </a:rPr>
              <a:t>Five graph processing algorithms</a:t>
            </a:r>
          </a:p>
          <a:p>
            <a:pPr lvl="1"/>
            <a:r>
              <a:rPr lang="en-US" altLang="ko-KR" dirty="0" smtClean="0"/>
              <a:t>Average teenage follower</a:t>
            </a:r>
          </a:p>
          <a:p>
            <a:pPr lvl="1"/>
            <a:r>
              <a:rPr lang="en-US" altLang="ko-KR" dirty="0" smtClean="0"/>
              <a:t>Conductance</a:t>
            </a:r>
          </a:p>
          <a:p>
            <a:pPr lvl="1"/>
            <a:r>
              <a:rPr lang="en-US" altLang="ko-KR" dirty="0" smtClean="0"/>
              <a:t>PageRank</a:t>
            </a:r>
          </a:p>
          <a:p>
            <a:pPr lvl="1"/>
            <a:r>
              <a:rPr lang="en-US" altLang="ko-KR" dirty="0" smtClean="0"/>
              <a:t>Single-source shortest path</a:t>
            </a:r>
          </a:p>
          <a:p>
            <a:pPr lvl="1"/>
            <a:r>
              <a:rPr lang="en-US" altLang="ko-KR" dirty="0" smtClean="0"/>
              <a:t>Vertex cover</a:t>
            </a:r>
          </a:p>
          <a:p>
            <a:pPr lvl="1"/>
            <a:endParaRPr lang="en-US" altLang="ko-KR" dirty="0"/>
          </a:p>
          <a:p>
            <a:r>
              <a:rPr lang="en-US" altLang="ko-KR" dirty="0" smtClean="0">
                <a:solidFill>
                  <a:srgbClr val="0000FF"/>
                </a:solidFill>
              </a:rPr>
              <a:t>Three real-world large graphs</a:t>
            </a:r>
          </a:p>
          <a:p>
            <a:pPr lvl="1"/>
            <a:r>
              <a:rPr lang="en-US" altLang="ko-KR" dirty="0" smtClean="0"/>
              <a:t>ljournal-2008 (social network)</a:t>
            </a:r>
          </a:p>
          <a:p>
            <a:pPr lvl="1"/>
            <a:r>
              <a:rPr lang="en-US" altLang="ko-KR" dirty="0" smtClean="0"/>
              <a:t>enwiki-2003 (Wikipedia)</a:t>
            </a:r>
          </a:p>
          <a:p>
            <a:pPr lvl="1"/>
            <a:r>
              <a:rPr lang="en-US" altLang="ko-KR" dirty="0" smtClean="0"/>
              <a:t>indochina-0024 (web graph)</a:t>
            </a:r>
            <a:endParaRPr lang="en-US" altLang="ko-KR" dirty="0"/>
          </a:p>
          <a:p>
            <a:pPr lvl="1"/>
            <a:r>
              <a:rPr lang="en-US" altLang="ko-KR" dirty="0" smtClean="0"/>
              <a:t>4~7M vertices, 79~194M edges</a:t>
            </a:r>
          </a:p>
        </p:txBody>
      </p:sp>
    </p:spTree>
    <p:extLst>
      <p:ext uri="{BB962C8B-B14F-4D97-AF65-F5344CB8AC3E}">
        <p14:creationId xmlns:p14="http://schemas.microsoft.com/office/powerpoint/2010/main" val="3221003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Tesseract</a:t>
            </a:r>
            <a:r>
              <a:rPr lang="en-US" dirty="0" smtClean="0"/>
              <a:t> Graph Processing Performance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63</a:t>
            </a:fld>
            <a:endParaRPr lang="en-US" altLang="en-US">
              <a:solidFill>
                <a:srgbClr val="000000"/>
              </a:solidFill>
            </a:endParaRPr>
          </a:p>
        </p:txBody>
      </p:sp>
      <p:graphicFrame>
        <p:nvGraphicFramePr>
          <p:cNvPr id="6" name="내용 개체 틀 5"/>
          <p:cNvGraphicFramePr>
            <a:graphicFrameLocks noGrp="1"/>
          </p:cNvGraphicFramePr>
          <p:nvPr>
            <p:ph idx="1"/>
            <p:extLst>
              <p:ext uri="{D42A27DB-BD31-4B8C-83A1-F6EECF244321}">
                <p14:modId xmlns:p14="http://schemas.microsoft.com/office/powerpoint/2010/main" val="2367122992"/>
              </p:ext>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483724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Tesseract</a:t>
            </a:r>
            <a:r>
              <a:rPr lang="en-US" dirty="0" smtClean="0"/>
              <a:t> Graph Processing Performance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64</a:t>
            </a:fld>
            <a:endParaRPr lang="en-US" altLang="en-US">
              <a:solidFill>
                <a:srgbClr val="000000"/>
              </a:solidFill>
            </a:endParaRPr>
          </a:p>
        </p:txBody>
      </p:sp>
      <p:graphicFrame>
        <p:nvGraphicFramePr>
          <p:cNvPr id="6" name="내용 개체 틀 5"/>
          <p:cNvGraphicFramePr>
            <a:graphicFrameLocks noGrp="1"/>
          </p:cNvGraphicFramePr>
          <p:nvPr>
            <p:ph idx="1"/>
            <p:extLst>
              <p:ext uri="{D42A27DB-BD31-4B8C-83A1-F6EECF244321}">
                <p14:modId xmlns:p14="http://schemas.microsoft.com/office/powerpoint/2010/main" val="3507586574"/>
              </p:ext>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graphicFrame>
        <p:nvGraphicFramePr>
          <p:cNvPr id="11" name="내용 개체 틀 5"/>
          <p:cNvGraphicFramePr>
            <a:graphicFrameLocks/>
          </p:cNvGraphicFramePr>
          <p:nvPr>
            <p:extLst>
              <p:ext uri="{D42A27DB-BD31-4B8C-83A1-F6EECF244321}">
                <p14:modId xmlns:p14="http://schemas.microsoft.com/office/powerpoint/2010/main" val="2512651857"/>
              </p:ext>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32844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smtClean="0"/>
              <a:t>Memory Energy Consumption (Normalized)</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65</a:t>
            </a:fld>
            <a:endParaRPr lang="en-US" altLang="en-US">
              <a:solidFill>
                <a:srgbClr val="000000"/>
              </a:solidFill>
            </a:endParaRPr>
          </a:p>
        </p:txBody>
      </p:sp>
      <p:graphicFrame>
        <p:nvGraphicFramePr>
          <p:cNvPr id="7" name="내용 개체 틀 11"/>
          <p:cNvGraphicFramePr>
            <a:graphicFrameLocks noGrp="1"/>
          </p:cNvGraphicFramePr>
          <p:nvPr>
            <p:ph idx="1"/>
            <p:extLst>
              <p:ext uri="{D42A27DB-BD31-4B8C-83A1-F6EECF244321}">
                <p14:modId xmlns:p14="http://schemas.microsoft.com/office/powerpoint/2010/main" val="3902954138"/>
              </p:ext>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6222447" y="4848835"/>
            <a:ext cx="809837" cy="461665"/>
          </a:xfrm>
          <a:prstGeom prst="rect">
            <a:avLst/>
          </a:prstGeom>
          <a:noFill/>
        </p:spPr>
        <p:txBody>
          <a:bodyPr wrap="none" rtlCol="0" anchor="b">
            <a:spAutoFit/>
          </a:bodyPr>
          <a:lstStyle/>
          <a:p>
            <a:pPr algn="ctr">
              <a:defRPr/>
            </a:pPr>
            <a:r>
              <a:rPr lang="en-US" altLang="ko-KR" sz="2400" kern="0" dirty="0" smtClean="0">
                <a:solidFill>
                  <a:sysClr val="windowText" lastClr="000000"/>
                </a:solidFill>
                <a:latin typeface="Tahoma"/>
              </a:rPr>
              <a:t>-87%</a:t>
            </a:r>
            <a:endParaRPr lang="ko-KR" altLang="en-US" sz="2400" kern="0" dirty="0">
              <a:solidFill>
                <a:sysClr val="windowText" lastClr="000000"/>
              </a:solidFill>
              <a:latin typeface="Tahoma"/>
            </a:endParaRPr>
          </a:p>
        </p:txBody>
      </p:sp>
    </p:spTree>
    <p:extLst>
      <p:ext uri="{BB962C8B-B14F-4D97-AF65-F5344CB8AC3E}">
        <p14:creationId xmlns:p14="http://schemas.microsoft.com/office/powerpoint/2010/main" val="35774095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smtClean="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66</a:t>
            </a:fld>
            <a:endParaRPr lang="en-US" altLang="en-US">
              <a:solidFill>
                <a:srgbClr val="000000"/>
              </a:solidFill>
            </a:endParaRPr>
          </a:p>
        </p:txBody>
      </p:sp>
      <p:sp>
        <p:nvSpPr>
          <p:cNvPr id="5" name="Rectangle 4"/>
          <p:cNvSpPr/>
          <p:nvPr/>
        </p:nvSpPr>
        <p:spPr>
          <a:xfrm>
            <a:off x="539552" y="1844824"/>
            <a:ext cx="1224136"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6" name="Rectangle 5"/>
          <p:cNvSpPr/>
          <p:nvPr/>
        </p:nvSpPr>
        <p:spPr>
          <a:xfrm>
            <a:off x="539552" y="2696591"/>
            <a:ext cx="1512168"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9503175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2863"/>
            <a:ext cx="2646363"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itle 1"/>
          <p:cNvSpPr>
            <a:spLocks noGrp="1"/>
          </p:cNvSpPr>
          <p:nvPr>
            <p:ph type="title"/>
          </p:nvPr>
        </p:nvSpPr>
        <p:spPr/>
        <p:txBody>
          <a:bodyPr/>
          <a:lstStyle/>
          <a:p>
            <a:r>
              <a:rPr lang="en-US">
                <a:latin typeface="Garamond" charset="0"/>
                <a:ea typeface="ＭＳ Ｐゴシック" charset="0"/>
                <a:cs typeface="ＭＳ Ｐゴシック" charset="0"/>
              </a:rPr>
              <a:t>DRAM Refresh</a:t>
            </a:r>
          </a:p>
        </p:txBody>
      </p:sp>
      <p:sp>
        <p:nvSpPr>
          <p:cNvPr id="3" name="Content Placeholder 2"/>
          <p:cNvSpPr>
            <a:spLocks noGrp="1"/>
          </p:cNvSpPr>
          <p:nvPr>
            <p:ph idx="1"/>
          </p:nvPr>
        </p:nvSpPr>
        <p:spPr>
          <a:xfrm>
            <a:off x="228600" y="996950"/>
            <a:ext cx="8610600" cy="5194300"/>
          </a:xfrm>
        </p:spPr>
        <p:txBody>
          <a:bodyPr/>
          <a:lstStyle/>
          <a:p>
            <a:pPr>
              <a:defRPr/>
            </a:pPr>
            <a:r>
              <a:rPr lang="en-US" dirty="0">
                <a:latin typeface="Tahoma" charset="0"/>
              </a:rPr>
              <a:t>DRAM capacitor charge leaks over time</a:t>
            </a:r>
          </a:p>
          <a:p>
            <a:pPr>
              <a:defRPr/>
            </a:pPr>
            <a:endParaRPr lang="en-US" dirty="0" smtClean="0">
              <a:latin typeface="Tahoma" charset="0"/>
            </a:endParaRPr>
          </a:p>
          <a:p>
            <a:pPr>
              <a:defRPr/>
            </a:pPr>
            <a:r>
              <a:rPr lang="en-US" dirty="0" smtClean="0">
                <a:latin typeface="Tahoma" charset="0"/>
              </a:rPr>
              <a:t>The </a:t>
            </a:r>
            <a:r>
              <a:rPr lang="en-US" dirty="0">
                <a:latin typeface="Tahoma" charset="0"/>
              </a:rPr>
              <a:t>memory controller needs to </a:t>
            </a:r>
            <a:r>
              <a:rPr lang="en-US" dirty="0" smtClean="0">
                <a:latin typeface="Tahoma" charset="0"/>
              </a:rPr>
              <a:t>refresh each </a:t>
            </a:r>
            <a:r>
              <a:rPr lang="en-US" dirty="0">
                <a:latin typeface="Tahoma" charset="0"/>
              </a:rPr>
              <a:t>row periodically to </a:t>
            </a:r>
            <a:r>
              <a:rPr lang="en-US" dirty="0" smtClean="0">
                <a:latin typeface="Tahoma" charset="0"/>
              </a:rPr>
              <a:t>restore charge</a:t>
            </a:r>
            <a:endParaRPr lang="en-US" dirty="0">
              <a:latin typeface="Tahoma" charset="0"/>
            </a:endParaRPr>
          </a:p>
          <a:p>
            <a:pPr lvl="1">
              <a:defRPr/>
            </a:pPr>
            <a:r>
              <a:rPr lang="en-US" dirty="0" smtClean="0">
                <a:latin typeface="Tahoma" charset="0"/>
                <a:ea typeface="ＭＳ Ｐゴシック" charset="0"/>
              </a:rPr>
              <a:t>Activate each </a:t>
            </a:r>
            <a:r>
              <a:rPr lang="en-US" dirty="0">
                <a:latin typeface="Tahoma" charset="0"/>
                <a:ea typeface="ＭＳ Ｐゴシック" charset="0"/>
              </a:rPr>
              <a:t>row every N </a:t>
            </a:r>
            <a:r>
              <a:rPr lang="en-US" dirty="0" err="1">
                <a:latin typeface="Tahoma" charset="0"/>
                <a:ea typeface="ＭＳ Ｐゴシック" charset="0"/>
              </a:rPr>
              <a:t>ms</a:t>
            </a:r>
            <a:endParaRPr lang="en-US" dirty="0">
              <a:latin typeface="Tahoma" charset="0"/>
              <a:ea typeface="ＭＳ Ｐゴシック" charset="0"/>
            </a:endParaRPr>
          </a:p>
          <a:p>
            <a:pPr lvl="1">
              <a:defRPr/>
            </a:pPr>
            <a:r>
              <a:rPr lang="en-US" dirty="0">
                <a:latin typeface="Tahoma" charset="0"/>
                <a:ea typeface="ＭＳ Ｐゴシック" charset="0"/>
              </a:rPr>
              <a:t>Typical N = 64 </a:t>
            </a:r>
            <a:r>
              <a:rPr lang="en-US" dirty="0" err="1" smtClean="0">
                <a:latin typeface="Tahoma" charset="0"/>
                <a:ea typeface="ＭＳ Ｐゴシック" charset="0"/>
              </a:rPr>
              <a:t>ms</a:t>
            </a:r>
            <a:endParaRPr lang="en-US" dirty="0" smtClean="0">
              <a:latin typeface="Tahoma" charset="0"/>
              <a:ea typeface="ＭＳ Ｐゴシック" charset="0"/>
            </a:endParaRPr>
          </a:p>
          <a:p>
            <a:pPr lvl="1">
              <a:defRPr/>
            </a:pPr>
            <a:endParaRPr lang="en-US" dirty="0">
              <a:latin typeface="Tahoma" charset="0"/>
              <a:ea typeface="ＭＳ Ｐゴシック" charset="0"/>
            </a:endParaRPr>
          </a:p>
          <a:p>
            <a:pPr>
              <a:defRPr/>
            </a:pPr>
            <a:r>
              <a:rPr lang="en-US" dirty="0" smtClean="0">
                <a:latin typeface="Tahoma" charset="0"/>
              </a:rPr>
              <a:t>Downsides of refresh</a:t>
            </a:r>
          </a:p>
          <a:p>
            <a:pPr marL="0" indent="0">
              <a:buFont typeface="Wingdings" charset="0"/>
              <a:buNone/>
              <a:defRPr/>
            </a:pPr>
            <a:r>
              <a:rPr lang="en-US" sz="2200" dirty="0">
                <a:latin typeface="Tahoma" charset="0"/>
                <a:ea typeface="ＭＳ Ｐゴシック" charset="0"/>
              </a:rPr>
              <a:t> </a:t>
            </a:r>
            <a:r>
              <a:rPr lang="en-US" sz="2200" dirty="0" smtClean="0">
                <a:latin typeface="Tahoma" charset="0"/>
                <a:ea typeface="ＭＳ Ｐゴシック" charset="0"/>
              </a:rPr>
              <a:t>   -- </a:t>
            </a:r>
            <a:r>
              <a:rPr lang="en-US" sz="2200" dirty="0">
                <a:solidFill>
                  <a:srgbClr val="0000FF"/>
                </a:solidFill>
                <a:latin typeface="Tahoma" charset="0"/>
                <a:ea typeface="ＭＳ Ｐゴシック" charset="0"/>
              </a:rPr>
              <a:t>E</a:t>
            </a:r>
            <a:r>
              <a:rPr lang="en-US" sz="2200" dirty="0" smtClean="0">
                <a:solidFill>
                  <a:srgbClr val="0000FF"/>
                </a:solidFill>
                <a:latin typeface="Tahoma" charset="0"/>
                <a:ea typeface="ＭＳ Ｐゴシック" charset="0"/>
              </a:rPr>
              <a:t>nergy consumption</a:t>
            </a:r>
            <a:r>
              <a:rPr lang="en-US" sz="2200" dirty="0" smtClean="0">
                <a:latin typeface="Tahoma" charset="0"/>
                <a:ea typeface="ＭＳ Ｐゴシック" charset="0"/>
              </a:rPr>
              <a:t>: Each refresh consumes energy</a:t>
            </a:r>
          </a:p>
          <a:p>
            <a:pPr lvl="1">
              <a:buFont typeface="Wingdings" charset="0"/>
              <a:buNone/>
              <a:defRPr/>
            </a:pPr>
            <a:r>
              <a:rPr lang="en-US" dirty="0" smtClean="0">
                <a:latin typeface="Tahoma" charset="0"/>
                <a:ea typeface="ＭＳ Ｐゴシック" charset="0"/>
              </a:rPr>
              <a:t>-</a:t>
            </a:r>
            <a:r>
              <a:rPr lang="en-US" dirty="0">
                <a:latin typeface="Tahoma" charset="0"/>
                <a:ea typeface="ＭＳ Ｐゴシック" charset="0"/>
              </a:rPr>
              <a:t>- </a:t>
            </a:r>
            <a:r>
              <a:rPr lang="en-US" dirty="0" smtClean="0">
                <a:solidFill>
                  <a:srgbClr val="0000FF"/>
                </a:solidFill>
                <a:latin typeface="Tahoma" charset="0"/>
                <a:ea typeface="ＭＳ Ｐゴシック" charset="0"/>
              </a:rPr>
              <a:t>Performance degradation</a:t>
            </a:r>
            <a:r>
              <a:rPr lang="en-US" dirty="0" smtClean="0">
                <a:latin typeface="Tahoma" charset="0"/>
                <a:ea typeface="ＭＳ Ｐゴシック" charset="0"/>
              </a:rPr>
              <a:t>: DRAM rank/bank </a:t>
            </a:r>
            <a:r>
              <a:rPr lang="en-US" dirty="0">
                <a:latin typeface="Tahoma" charset="0"/>
                <a:ea typeface="ＭＳ Ｐゴシック" charset="0"/>
              </a:rPr>
              <a:t>unavailable while refreshed</a:t>
            </a:r>
          </a:p>
          <a:p>
            <a:pPr lvl="1">
              <a:buFont typeface="Wingdings" charset="0"/>
              <a:buNone/>
              <a:defRPr/>
            </a:pPr>
            <a:r>
              <a:rPr lang="en-US" dirty="0">
                <a:latin typeface="Tahoma" charset="0"/>
                <a:ea typeface="ＭＳ Ｐゴシック" charset="0"/>
              </a:rPr>
              <a:t>-- </a:t>
            </a:r>
            <a:r>
              <a:rPr lang="en-US" dirty="0" smtClean="0">
                <a:solidFill>
                  <a:srgbClr val="0000FF"/>
                </a:solidFill>
                <a:latin typeface="Tahoma" charset="0"/>
                <a:ea typeface="ＭＳ Ｐゴシック" charset="0"/>
              </a:rPr>
              <a:t>QoS/predictability impact</a:t>
            </a:r>
            <a:r>
              <a:rPr lang="en-US" dirty="0" smtClean="0">
                <a:latin typeface="Tahoma" charset="0"/>
                <a:ea typeface="ＭＳ Ｐゴシック" charset="0"/>
              </a:rPr>
              <a:t>: (Long) pause times during refresh</a:t>
            </a:r>
            <a:endParaRPr lang="en-US" dirty="0">
              <a:latin typeface="Tahoma" charset="0"/>
              <a:ea typeface="ＭＳ Ｐゴシック" charset="0"/>
            </a:endParaRPr>
          </a:p>
          <a:p>
            <a:pPr lvl="1">
              <a:buFont typeface="Wingdings" charset="0"/>
              <a:buNone/>
              <a:defRPr/>
            </a:pPr>
            <a:r>
              <a:rPr lang="en-US" dirty="0" smtClean="0">
                <a:latin typeface="Tahoma" charset="0"/>
                <a:ea typeface="ＭＳ Ｐゴシック" charset="0"/>
              </a:rPr>
              <a:t>-- </a:t>
            </a:r>
            <a:r>
              <a:rPr lang="en-US" dirty="0">
                <a:solidFill>
                  <a:srgbClr val="0000FF"/>
                </a:solidFill>
                <a:latin typeface="Tahoma" charset="0"/>
              </a:rPr>
              <a:t>Refresh rate limits DRAM </a:t>
            </a:r>
            <a:r>
              <a:rPr lang="en-US" dirty="0" smtClean="0">
                <a:solidFill>
                  <a:srgbClr val="0000FF"/>
                </a:solidFill>
                <a:latin typeface="Tahoma" charset="0"/>
              </a:rPr>
              <a:t>capacity scaling </a:t>
            </a:r>
            <a:endParaRPr lang="en-US" dirty="0">
              <a:solidFill>
                <a:srgbClr val="0000FF"/>
              </a:solidFill>
              <a:latin typeface="Tahoma" charset="0"/>
            </a:endParaRPr>
          </a:p>
          <a:p>
            <a:pPr lvl="1">
              <a:buFont typeface="Wingdings" charset="0"/>
              <a:buNone/>
              <a:defRPr/>
            </a:pPr>
            <a:endParaRPr lang="en-US" dirty="0">
              <a:latin typeface="Tahoma" charset="0"/>
            </a:endParaRPr>
          </a:p>
          <a:p>
            <a:pPr>
              <a:defRPr/>
            </a:pPr>
            <a:endParaRPr lang="en-US" dirty="0">
              <a:latin typeface="Tahoma" charset="0"/>
            </a:endParaRPr>
          </a:p>
          <a:p>
            <a:pPr lvl="1">
              <a:defRPr/>
            </a:pPr>
            <a:endParaRPr lang="en-US" dirty="0">
              <a:latin typeface="Tahoma" charset="0"/>
              <a:ea typeface="ＭＳ Ｐゴシック" charset="0"/>
            </a:endParaRPr>
          </a:p>
          <a:p>
            <a:pPr>
              <a:defRPr/>
            </a:pPr>
            <a:endParaRPr lang="en-US" dirty="0">
              <a:latin typeface="Tahoma" charset="0"/>
            </a:endParaRPr>
          </a:p>
        </p:txBody>
      </p:sp>
      <p:sp>
        <p:nvSpPr>
          <p:cNvPr id="9523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3C4982-98C9-324D-9F65-FCC9C20E067B}" type="slidenum">
              <a:rPr lang="en-US" sz="1600">
                <a:solidFill>
                  <a:srgbClr val="000000"/>
                </a:solidFill>
                <a:latin typeface="Garamond" charset="0"/>
              </a:rPr>
              <a:pPr eaLnBrk="1" hangingPunct="1"/>
              <a:t>67</a:t>
            </a:fld>
            <a:endParaRPr lang="en-US" sz="1600">
              <a:solidFill>
                <a:srgbClr val="000000"/>
              </a:solidFill>
              <a:latin typeface="Garamond" charset="0"/>
            </a:endParaRPr>
          </a:p>
        </p:txBody>
      </p:sp>
    </p:spTree>
    <p:extLst>
      <p:ext uri="{BB962C8B-B14F-4D97-AF65-F5344CB8AC3E}">
        <p14:creationId xmlns:p14="http://schemas.microsoft.com/office/powerpoint/2010/main" val="25668794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atin typeface="Garamond" charset="0"/>
                <a:ea typeface="ＭＳ Ｐゴシック" charset="0"/>
                <a:cs typeface="ＭＳ Ｐゴシック" charset="0"/>
              </a:rPr>
              <a:t>Refresh Overhead: Performance</a:t>
            </a:r>
          </a:p>
        </p:txBody>
      </p:sp>
      <p:sp>
        <p:nvSpPr>
          <p:cNvPr id="9728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1CABFF-B2FC-7446-B344-1DF3937ECF61}" type="slidenum">
              <a:rPr lang="en-US" sz="1600">
                <a:solidFill>
                  <a:srgbClr val="000000"/>
                </a:solidFill>
                <a:latin typeface="Garamond" charset="0"/>
              </a:rPr>
              <a:pPr eaLnBrk="1" hangingPunct="1"/>
              <a:t>68</a:t>
            </a:fld>
            <a:endParaRPr lang="en-US" sz="1600">
              <a:solidFill>
                <a:srgbClr val="000000"/>
              </a:solidFill>
              <a:latin typeface="Garamond" charset="0"/>
            </a:endParaRPr>
          </a:p>
        </p:txBody>
      </p:sp>
      <p:pic>
        <p:nvPicPr>
          <p:cNvPr id="972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81075"/>
            <a:ext cx="6867525"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2"/>
          <p:cNvSpPr txBox="1">
            <a:spLocks noChangeArrowheads="1"/>
          </p:cNvSpPr>
          <p:nvPr/>
        </p:nvSpPr>
        <p:spPr bwMode="auto">
          <a:xfrm>
            <a:off x="2555875" y="4746625"/>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8%</a:t>
            </a:r>
          </a:p>
        </p:txBody>
      </p:sp>
      <p:sp>
        <p:nvSpPr>
          <p:cNvPr id="97285" name="2"/>
          <p:cNvSpPr txBox="1">
            <a:spLocks noChangeArrowheads="1"/>
          </p:cNvSpPr>
          <p:nvPr/>
        </p:nvSpPr>
        <p:spPr bwMode="auto">
          <a:xfrm>
            <a:off x="6443663" y="29972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46%</a:t>
            </a:r>
          </a:p>
        </p:txBody>
      </p:sp>
      <p:sp>
        <p:nvSpPr>
          <p:cNvPr id="7" name="Rectangle 6"/>
          <p:cNvSpPr/>
          <p:nvPr/>
        </p:nvSpPr>
        <p:spPr>
          <a:xfrm>
            <a:off x="1403648" y="6577607"/>
            <a:ext cx="8208912" cy="307777"/>
          </a:xfrm>
          <a:prstGeom prst="rect">
            <a:avLst/>
          </a:prstGeom>
        </p:spPr>
        <p:txBody>
          <a:bodyPr wrap="square">
            <a:spAutoFit/>
          </a:bodyPr>
          <a:lstStyle/>
          <a:p>
            <a:r>
              <a:rPr lang="en-US" sz="1400" dirty="0">
                <a:solidFill>
                  <a:srgbClr val="000000"/>
                </a:solidFill>
                <a:latin typeface="Tahoma" charset="0"/>
              </a:rPr>
              <a:t>Liu et al., “</a:t>
            </a:r>
            <a:r>
              <a:rPr lang="en-US" altLang="ja-JP" sz="1400" dirty="0">
                <a:solidFill>
                  <a:srgbClr val="0000FF"/>
                </a:solidFill>
                <a:latin typeface="Tahoma" charset="0"/>
              </a:rPr>
              <a:t>RAIDR: Retention-Aware Intelligent DRAM Refresh</a:t>
            </a:r>
            <a:r>
              <a:rPr lang="en-US" altLang="ja-JP" sz="1400" dirty="0">
                <a:solidFill>
                  <a:srgbClr val="000000"/>
                </a:solidFill>
                <a:latin typeface="Tahoma" charset="0"/>
              </a:rPr>
              <a:t>,</a:t>
            </a:r>
            <a:r>
              <a:rPr lang="en-US" sz="1400" dirty="0">
                <a:solidFill>
                  <a:srgbClr val="000000"/>
                </a:solidFill>
                <a:latin typeface="Tahoma" charset="0"/>
              </a:rPr>
              <a:t>”</a:t>
            </a:r>
            <a:r>
              <a:rPr lang="en-US" altLang="ja-JP" sz="1400" dirty="0">
                <a:solidFill>
                  <a:srgbClr val="000000"/>
                </a:solidFill>
                <a:latin typeface="Tahoma" charset="0"/>
              </a:rPr>
              <a:t> ISCA 2012.</a:t>
            </a:r>
            <a:endParaRPr lang="en-US" sz="1400" dirty="0">
              <a:solidFill>
                <a:srgbClr val="000000"/>
              </a:solidFill>
              <a:latin typeface="Tahoma"/>
            </a:endParaRPr>
          </a:p>
        </p:txBody>
      </p:sp>
    </p:spTree>
    <p:extLst>
      <p:ext uri="{BB962C8B-B14F-4D97-AF65-F5344CB8AC3E}">
        <p14:creationId xmlns:p14="http://schemas.microsoft.com/office/powerpoint/2010/main" val="4343989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atin typeface="Garamond" charset="0"/>
                <a:ea typeface="ＭＳ Ｐゴシック" charset="0"/>
                <a:cs typeface="ＭＳ Ｐゴシック" charset="0"/>
              </a:rPr>
              <a:t>Refresh Overhead: Energy</a:t>
            </a:r>
          </a:p>
        </p:txBody>
      </p:sp>
      <p:sp>
        <p:nvSpPr>
          <p:cNvPr id="9830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8D7D63-AEFE-3544-81C8-F29D7B5104D9}" type="slidenum">
              <a:rPr lang="en-US" sz="1600">
                <a:solidFill>
                  <a:srgbClr val="000000"/>
                </a:solidFill>
                <a:latin typeface="Garamond" charset="0"/>
              </a:rPr>
              <a:pPr eaLnBrk="1" hangingPunct="1"/>
              <a:t>69</a:t>
            </a:fld>
            <a:endParaRPr lang="en-US" sz="1600">
              <a:solidFill>
                <a:srgbClr val="000000"/>
              </a:solidFill>
              <a:latin typeface="Garamond" charset="0"/>
            </a:endParaRPr>
          </a:p>
        </p:txBody>
      </p:sp>
      <p:pic>
        <p:nvPicPr>
          <p:cNvPr id="983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906" y="980653"/>
            <a:ext cx="6929438"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2"/>
          <p:cNvSpPr txBox="1">
            <a:spLocks noChangeArrowheads="1"/>
          </p:cNvSpPr>
          <p:nvPr/>
        </p:nvSpPr>
        <p:spPr bwMode="auto">
          <a:xfrm>
            <a:off x="2555875" y="45085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15%</a:t>
            </a:r>
          </a:p>
        </p:txBody>
      </p:sp>
      <p:sp>
        <p:nvSpPr>
          <p:cNvPr id="98309" name="2"/>
          <p:cNvSpPr txBox="1">
            <a:spLocks noChangeArrowheads="1"/>
          </p:cNvSpPr>
          <p:nvPr/>
        </p:nvSpPr>
        <p:spPr bwMode="auto">
          <a:xfrm>
            <a:off x="6443663" y="29972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47%</a:t>
            </a:r>
          </a:p>
        </p:txBody>
      </p:sp>
      <p:sp>
        <p:nvSpPr>
          <p:cNvPr id="7" name="Rectangle 6"/>
          <p:cNvSpPr/>
          <p:nvPr/>
        </p:nvSpPr>
        <p:spPr>
          <a:xfrm>
            <a:off x="1403648" y="6577607"/>
            <a:ext cx="8208912" cy="307777"/>
          </a:xfrm>
          <a:prstGeom prst="rect">
            <a:avLst/>
          </a:prstGeom>
        </p:spPr>
        <p:txBody>
          <a:bodyPr wrap="square">
            <a:spAutoFit/>
          </a:bodyPr>
          <a:lstStyle/>
          <a:p>
            <a:r>
              <a:rPr lang="en-US" sz="1400" dirty="0">
                <a:solidFill>
                  <a:srgbClr val="000000"/>
                </a:solidFill>
                <a:latin typeface="Tahoma" charset="0"/>
              </a:rPr>
              <a:t>Liu et al., “</a:t>
            </a:r>
            <a:r>
              <a:rPr lang="en-US" altLang="ja-JP" sz="1400" dirty="0">
                <a:solidFill>
                  <a:srgbClr val="0000FF"/>
                </a:solidFill>
                <a:latin typeface="Tahoma" charset="0"/>
              </a:rPr>
              <a:t>RAIDR: Retention-Aware Intelligent DRAM Refresh</a:t>
            </a:r>
            <a:r>
              <a:rPr lang="en-US" altLang="ja-JP" sz="1400" dirty="0">
                <a:solidFill>
                  <a:srgbClr val="000000"/>
                </a:solidFill>
                <a:latin typeface="Tahoma" charset="0"/>
              </a:rPr>
              <a:t>,</a:t>
            </a:r>
            <a:r>
              <a:rPr lang="en-US" sz="1400" dirty="0">
                <a:solidFill>
                  <a:srgbClr val="000000"/>
                </a:solidFill>
                <a:latin typeface="Tahoma" charset="0"/>
              </a:rPr>
              <a:t>”</a:t>
            </a:r>
            <a:r>
              <a:rPr lang="en-US" altLang="ja-JP" sz="1400" dirty="0">
                <a:solidFill>
                  <a:srgbClr val="000000"/>
                </a:solidFill>
                <a:latin typeface="Tahoma" charset="0"/>
              </a:rPr>
              <a:t> ISCA 2012.</a:t>
            </a:r>
            <a:endParaRPr lang="en-US" sz="1400" dirty="0">
              <a:solidFill>
                <a:srgbClr val="000000"/>
              </a:solidFill>
              <a:latin typeface="Tahoma"/>
            </a:endParaRPr>
          </a:p>
        </p:txBody>
      </p:sp>
    </p:spTree>
    <p:extLst>
      <p:ext uri="{BB962C8B-B14F-4D97-AF65-F5344CB8AC3E}">
        <p14:creationId xmlns:p14="http://schemas.microsoft.com/office/powerpoint/2010/main" val="20670948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a:t>
            </a:r>
            <a:r>
              <a:rPr lang="en-US" dirty="0" smtClean="0">
                <a:solidFill>
                  <a:srgbClr val="0000FF"/>
                </a:solidFill>
                <a:latin typeface="Tahoma" charset="0"/>
                <a:ea typeface="ＭＳ Ｐゴシック" charset="0"/>
                <a:cs typeface="ＭＳ Ｐゴシック" charset="0"/>
              </a:rPr>
              <a:t>capacity, bandwidth, QoS </a:t>
            </a:r>
            <a:r>
              <a:rPr lang="en-US" dirty="0">
                <a:solidFill>
                  <a:srgbClr val="0000FF"/>
                </a:solidFill>
                <a:latin typeface="Tahoma" charset="0"/>
                <a:ea typeface="ＭＳ Ｐゴシック" charset="0"/>
                <a:cs typeface="ＭＳ Ｐゴシック" charset="0"/>
              </a:rPr>
              <a:t>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a:t>
            </a:r>
            <a:r>
              <a:rPr lang="en-US" dirty="0" smtClean="0">
                <a:latin typeface="Tahoma" charset="0"/>
                <a:ea typeface="ＭＳ Ｐゴシック" charset="0"/>
              </a:rPr>
              <a:t>cores/agents</a:t>
            </a:r>
            <a:endParaRPr lang="en-US" dirty="0">
              <a:latin typeface="Tahoma" charset="0"/>
              <a:ea typeface="ＭＳ Ｐゴシック" charset="0"/>
            </a:endParaRP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a:t>
            </a:r>
            <a:r>
              <a:rPr lang="en-US" dirty="0" smtClean="0">
                <a:latin typeface="Tahoma" charset="0"/>
                <a:ea typeface="ＭＳ Ｐゴシック" charset="0"/>
              </a:rPr>
              <a:t>cloud </a:t>
            </a:r>
            <a:r>
              <a:rPr lang="en-US" dirty="0">
                <a:latin typeface="Tahoma" charset="0"/>
                <a:ea typeface="ＭＳ Ｐゴシック" charset="0"/>
              </a:rPr>
              <a:t>computing, GPUs, </a:t>
            </a:r>
            <a:r>
              <a:rPr lang="en-US" dirty="0" smtClean="0">
                <a:latin typeface="Tahoma" charset="0"/>
                <a:ea typeface="ＭＳ Ｐゴシック" charset="0"/>
              </a:rPr>
              <a:t>mobile, heterogeneity</a:t>
            </a:r>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7</a:t>
            </a:fld>
            <a:endParaRPr lang="en-US" sz="1600" dirty="0">
              <a:solidFill>
                <a:srgbClr val="000000"/>
              </a:solidFill>
              <a:latin typeface="Garamond" charset="0"/>
            </a:endParaRPr>
          </a:p>
        </p:txBody>
      </p:sp>
    </p:spTree>
    <p:extLst>
      <p:ext uri="{BB962C8B-B14F-4D97-AF65-F5344CB8AC3E}">
        <p14:creationId xmlns:p14="http://schemas.microsoft.com/office/powerpoint/2010/main" val="1807772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Retention Time Profile of DRAM</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00786FF2-CC60-CB43-AE88-3EA463621049}" type="slidenum">
              <a:rPr lang="en-US" smtClean="0"/>
              <a:pPr>
                <a:defRPr/>
              </a:pPr>
              <a:t>70</a:t>
            </a:fld>
            <a:endParaRPr lang="en-US"/>
          </a:p>
        </p:txBody>
      </p:sp>
      <p:pic>
        <p:nvPicPr>
          <p:cNvPr id="5" name="Picture 4"/>
          <p:cNvPicPr>
            <a:picLocks noChangeAspect="1"/>
          </p:cNvPicPr>
          <p:nvPr/>
        </p:nvPicPr>
        <p:blipFill>
          <a:blip r:embed="rId2"/>
          <a:stretch>
            <a:fillRect/>
          </a:stretch>
        </p:blipFill>
        <p:spPr>
          <a:xfrm>
            <a:off x="0" y="1144459"/>
            <a:ext cx="9144000" cy="4372773"/>
          </a:xfrm>
          <a:prstGeom prst="rect">
            <a:avLst/>
          </a:prstGeom>
        </p:spPr>
      </p:pic>
    </p:spTree>
    <p:extLst>
      <p:ext uri="{BB962C8B-B14F-4D97-AF65-F5344CB8AC3E}">
        <p14:creationId xmlns:p14="http://schemas.microsoft.com/office/powerpoint/2010/main" val="30597999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73435" y="1268760"/>
            <a:ext cx="3184345" cy="1872208"/>
          </a:xfrm>
          <a:prstGeom prst="rect">
            <a:avLst/>
          </a:prstGeom>
        </p:spPr>
      </p:pic>
      <p:sp>
        <p:nvSpPr>
          <p:cNvPr id="2" name="Title 1"/>
          <p:cNvSpPr>
            <a:spLocks noGrp="1"/>
          </p:cNvSpPr>
          <p:nvPr>
            <p:ph type="title"/>
          </p:nvPr>
        </p:nvSpPr>
        <p:spPr>
          <a:xfrm>
            <a:off x="228600" y="152400"/>
            <a:ext cx="8915400" cy="1066800"/>
          </a:xfrm>
        </p:spPr>
        <p:txBody>
          <a:bodyPr/>
          <a:lstStyle/>
          <a:p>
            <a:r>
              <a:rPr lang="en-US" dirty="0" smtClean="0"/>
              <a:t>RAIDR: Eliminating Unnecessary Refreshes</a:t>
            </a:r>
            <a:endParaRPr lang="en-US" dirty="0"/>
          </a:p>
        </p:txBody>
      </p:sp>
      <p:sp>
        <p:nvSpPr>
          <p:cNvPr id="3" name="Content Placeholder 2"/>
          <p:cNvSpPr>
            <a:spLocks noGrp="1"/>
          </p:cNvSpPr>
          <p:nvPr>
            <p:ph idx="1"/>
          </p:nvPr>
        </p:nvSpPr>
        <p:spPr>
          <a:xfrm>
            <a:off x="-36512" y="980728"/>
            <a:ext cx="9036496" cy="5267672"/>
          </a:xfrm>
        </p:spPr>
        <p:txBody>
          <a:bodyPr/>
          <a:lstStyle/>
          <a:p>
            <a:r>
              <a:rPr lang="en-US" sz="2200" dirty="0"/>
              <a:t>Observation: </a:t>
            </a:r>
            <a:r>
              <a:rPr lang="en-US" sz="2200" dirty="0">
                <a:solidFill>
                  <a:srgbClr val="0000FF"/>
                </a:solidFill>
              </a:rPr>
              <a:t>Most </a:t>
            </a:r>
            <a:r>
              <a:rPr lang="en-US" sz="2200" dirty="0" smtClean="0">
                <a:solidFill>
                  <a:srgbClr val="0000FF"/>
                </a:solidFill>
              </a:rPr>
              <a:t>DRAM rows </a:t>
            </a:r>
            <a:r>
              <a:rPr lang="en-US" sz="2200" dirty="0">
                <a:solidFill>
                  <a:srgbClr val="0000FF"/>
                </a:solidFill>
              </a:rPr>
              <a:t>can be refreshed much less often without losing data </a:t>
            </a:r>
            <a:r>
              <a:rPr lang="en-US" sz="1500" b="1" dirty="0">
                <a:solidFill>
                  <a:schemeClr val="accent6">
                    <a:lumMod val="75000"/>
                  </a:schemeClr>
                </a:solidFill>
              </a:rPr>
              <a:t>[Kim+, EDL’09</a:t>
            </a:r>
            <a:r>
              <a:rPr lang="en-US" sz="1500" b="1" dirty="0" smtClean="0">
                <a:solidFill>
                  <a:schemeClr val="accent6">
                    <a:lumMod val="75000"/>
                  </a:schemeClr>
                </a:solidFill>
              </a:rPr>
              <a:t>][Liu+ ISCA’13]</a:t>
            </a:r>
          </a:p>
          <a:p>
            <a:endParaRPr lang="en-US" sz="800" dirty="0" smtClean="0"/>
          </a:p>
          <a:p>
            <a:r>
              <a:rPr lang="en-US" sz="2200" dirty="0" smtClean="0"/>
              <a:t>Key </a:t>
            </a:r>
            <a:r>
              <a:rPr lang="en-US" sz="2200" dirty="0"/>
              <a:t>idea: </a:t>
            </a:r>
            <a:r>
              <a:rPr lang="en-US" sz="2200" dirty="0" smtClean="0">
                <a:solidFill>
                  <a:srgbClr val="0000FF"/>
                </a:solidFill>
              </a:rPr>
              <a:t>Refresh </a:t>
            </a:r>
            <a:r>
              <a:rPr lang="en-US" sz="2200" dirty="0">
                <a:solidFill>
                  <a:srgbClr val="0000FF"/>
                </a:solidFill>
              </a:rPr>
              <a:t>rows containing weak cells </a:t>
            </a:r>
            <a:endParaRPr lang="en-US" sz="2200" dirty="0" smtClean="0">
              <a:solidFill>
                <a:srgbClr val="0000FF"/>
              </a:solidFill>
            </a:endParaRPr>
          </a:p>
          <a:p>
            <a:pPr marL="0" indent="0">
              <a:buNone/>
            </a:pPr>
            <a:r>
              <a:rPr lang="en-US" sz="2200" dirty="0">
                <a:solidFill>
                  <a:srgbClr val="0000FF"/>
                </a:solidFill>
              </a:rPr>
              <a:t> </a:t>
            </a:r>
            <a:r>
              <a:rPr lang="en-US" sz="2200" dirty="0" smtClean="0">
                <a:solidFill>
                  <a:srgbClr val="0000FF"/>
                </a:solidFill>
              </a:rPr>
              <a:t>   more frequently, other </a:t>
            </a:r>
            <a:r>
              <a:rPr lang="en-US" sz="2200" dirty="0">
                <a:solidFill>
                  <a:srgbClr val="0000FF"/>
                </a:solidFill>
              </a:rPr>
              <a:t>rows less </a:t>
            </a:r>
            <a:r>
              <a:rPr lang="en-US" sz="2200" dirty="0" smtClean="0">
                <a:solidFill>
                  <a:srgbClr val="0000FF"/>
                </a:solidFill>
              </a:rPr>
              <a:t>frequently</a:t>
            </a:r>
          </a:p>
          <a:p>
            <a:pPr marL="344487" lvl="1" indent="0">
              <a:buNone/>
            </a:pPr>
            <a:r>
              <a:rPr lang="en-US" sz="2000" dirty="0">
                <a:solidFill>
                  <a:srgbClr val="FF0000"/>
                </a:solidFill>
              </a:rPr>
              <a:t>1. Profiling: </a:t>
            </a:r>
            <a:r>
              <a:rPr lang="en-US" sz="2000" dirty="0">
                <a:solidFill>
                  <a:srgbClr val="000000"/>
                </a:solidFill>
              </a:rPr>
              <a:t>Profile </a:t>
            </a:r>
            <a:r>
              <a:rPr lang="en-US" sz="2000" dirty="0" smtClean="0">
                <a:solidFill>
                  <a:srgbClr val="000000"/>
                </a:solidFill>
              </a:rPr>
              <a:t>retention </a:t>
            </a:r>
            <a:r>
              <a:rPr lang="en-US" sz="2000" dirty="0">
                <a:solidFill>
                  <a:srgbClr val="000000"/>
                </a:solidFill>
              </a:rPr>
              <a:t>time of </a:t>
            </a:r>
            <a:r>
              <a:rPr lang="en-US" sz="2000" dirty="0" smtClean="0">
                <a:solidFill>
                  <a:srgbClr val="000000"/>
                </a:solidFill>
              </a:rPr>
              <a:t>all rows</a:t>
            </a:r>
            <a:endParaRPr lang="en-US" sz="2000" dirty="0">
              <a:solidFill>
                <a:srgbClr val="000000"/>
              </a:solidFill>
            </a:endParaRPr>
          </a:p>
          <a:p>
            <a:pPr marL="344487" lvl="1" indent="0">
              <a:buNone/>
            </a:pPr>
            <a:r>
              <a:rPr lang="en-US" sz="2000" dirty="0">
                <a:solidFill>
                  <a:srgbClr val="FF0000"/>
                </a:solidFill>
              </a:rPr>
              <a:t>2. Binning: </a:t>
            </a:r>
            <a:r>
              <a:rPr lang="en-US" sz="2000" dirty="0">
                <a:solidFill>
                  <a:srgbClr val="000000"/>
                </a:solidFill>
              </a:rPr>
              <a:t>Store rows into bins by retention </a:t>
            </a:r>
            <a:r>
              <a:rPr lang="en-US" sz="2000" dirty="0" smtClean="0">
                <a:solidFill>
                  <a:srgbClr val="000000"/>
                </a:solidFill>
              </a:rPr>
              <a:t>time in memory controller</a:t>
            </a:r>
          </a:p>
          <a:p>
            <a:pPr marL="344487" lvl="1" indent="0">
              <a:buNone/>
            </a:pPr>
            <a:r>
              <a:rPr lang="en-US" sz="2000" dirty="0">
                <a:solidFill>
                  <a:srgbClr val="000000"/>
                </a:solidFill>
                <a:sym typeface="Wingdings"/>
              </a:rPr>
              <a:t>	</a:t>
            </a:r>
            <a:r>
              <a:rPr lang="en-US" sz="2000" i="1" dirty="0" smtClean="0">
                <a:solidFill>
                  <a:srgbClr val="000000"/>
                </a:solidFill>
                <a:sym typeface="Wingdings"/>
              </a:rPr>
              <a:t>Efficient storage with Bloom Filters</a:t>
            </a:r>
            <a:r>
              <a:rPr lang="en-US" sz="2000" dirty="0" smtClean="0">
                <a:solidFill>
                  <a:srgbClr val="000000"/>
                </a:solidFill>
                <a:sym typeface="Wingdings"/>
              </a:rPr>
              <a:t> (only 1.25KB for 32GB memory)</a:t>
            </a:r>
            <a:endParaRPr lang="en-US" sz="2000" dirty="0">
              <a:solidFill>
                <a:srgbClr val="000000"/>
              </a:solidFill>
            </a:endParaRPr>
          </a:p>
          <a:p>
            <a:pPr marL="344487" lvl="1" indent="0">
              <a:buNone/>
            </a:pPr>
            <a:r>
              <a:rPr lang="en-US" sz="2000" dirty="0">
                <a:solidFill>
                  <a:srgbClr val="FF0000"/>
                </a:solidFill>
              </a:rPr>
              <a:t>3. Refreshing: </a:t>
            </a:r>
            <a:r>
              <a:rPr lang="en-US" sz="2000" dirty="0">
                <a:solidFill>
                  <a:srgbClr val="000000"/>
                </a:solidFill>
              </a:rPr>
              <a:t>Memory controller refreshes rows in different bins at different rates</a:t>
            </a:r>
          </a:p>
          <a:p>
            <a:pPr lvl="1"/>
            <a:endParaRPr lang="en-US" sz="800" dirty="0" smtClean="0"/>
          </a:p>
          <a:p>
            <a:r>
              <a:rPr lang="en-US" sz="2200" dirty="0" smtClean="0"/>
              <a:t>Results: 8-core, 32GB, SPEC, </a:t>
            </a:r>
            <a:r>
              <a:rPr lang="en-US" sz="2200" dirty="0"/>
              <a:t>TPC-C, TPC-</a:t>
            </a:r>
            <a:r>
              <a:rPr lang="en-US" sz="2200" dirty="0" smtClean="0"/>
              <a:t>H</a:t>
            </a:r>
            <a:endParaRPr lang="en-US" sz="2200" dirty="0"/>
          </a:p>
          <a:p>
            <a:pPr lvl="1"/>
            <a:r>
              <a:rPr lang="en-US" sz="1800" dirty="0">
                <a:solidFill>
                  <a:srgbClr val="0000FF"/>
                </a:solidFill>
              </a:rPr>
              <a:t>74.6% refresh </a:t>
            </a:r>
            <a:r>
              <a:rPr lang="en-US" sz="1800" dirty="0" smtClean="0">
                <a:solidFill>
                  <a:srgbClr val="0000FF"/>
                </a:solidFill>
              </a:rPr>
              <a:t>reduction @ 1.25KB storage</a:t>
            </a:r>
            <a:endParaRPr lang="en-US" sz="1800" dirty="0">
              <a:solidFill>
                <a:srgbClr val="0000FF"/>
              </a:solidFill>
            </a:endParaRPr>
          </a:p>
          <a:p>
            <a:pPr lvl="1"/>
            <a:r>
              <a:rPr lang="en-US" sz="1800" dirty="0">
                <a:solidFill>
                  <a:srgbClr val="0000FF"/>
                </a:solidFill>
              </a:rPr>
              <a:t>~16%/20% DRAM dynamic/idle power reduction</a:t>
            </a:r>
          </a:p>
          <a:p>
            <a:pPr lvl="1"/>
            <a:r>
              <a:rPr lang="en-US" sz="1800" dirty="0">
                <a:solidFill>
                  <a:srgbClr val="0000FF"/>
                </a:solidFill>
              </a:rPr>
              <a:t>~9% performance improvement </a:t>
            </a:r>
            <a:endParaRPr lang="en-US" sz="1800" dirty="0" smtClean="0">
              <a:solidFill>
                <a:srgbClr val="0000FF"/>
              </a:solidFill>
            </a:endParaRPr>
          </a:p>
          <a:p>
            <a:pPr lvl="1"/>
            <a:r>
              <a:rPr lang="en-US" sz="1800" dirty="0">
                <a:solidFill>
                  <a:srgbClr val="0000FF"/>
                </a:solidFill>
              </a:rPr>
              <a:t>B</a:t>
            </a:r>
            <a:r>
              <a:rPr lang="en-US" sz="1800" dirty="0" smtClean="0">
                <a:solidFill>
                  <a:srgbClr val="0000FF"/>
                </a:solidFill>
              </a:rPr>
              <a:t>enefits increase with DRAM capacity</a:t>
            </a:r>
            <a:endParaRPr lang="en-US" sz="1800" dirty="0">
              <a:solidFill>
                <a:srgbClr val="0000FF"/>
              </a:solidFill>
            </a:endParaRP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71</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5796136" y="4299384"/>
            <a:ext cx="3312368" cy="2369976"/>
          </a:xfrm>
          <a:prstGeom prst="rect">
            <a:avLst/>
          </a:prstGeom>
        </p:spPr>
      </p:pic>
      <p:sp>
        <p:nvSpPr>
          <p:cNvPr id="7" name="Rectangle 6"/>
          <p:cNvSpPr/>
          <p:nvPr/>
        </p:nvSpPr>
        <p:spPr>
          <a:xfrm>
            <a:off x="1403648" y="6577607"/>
            <a:ext cx="8208912" cy="307777"/>
          </a:xfrm>
          <a:prstGeom prst="rect">
            <a:avLst/>
          </a:prstGeom>
        </p:spPr>
        <p:txBody>
          <a:bodyPr wrap="square">
            <a:spAutoFit/>
          </a:bodyPr>
          <a:lstStyle/>
          <a:p>
            <a:r>
              <a:rPr lang="en-US" sz="1400" dirty="0">
                <a:solidFill>
                  <a:srgbClr val="000000"/>
                </a:solidFill>
                <a:latin typeface="Tahoma" charset="0"/>
              </a:rPr>
              <a:t>Liu et al., “</a:t>
            </a:r>
            <a:r>
              <a:rPr lang="en-US" altLang="ja-JP" sz="1400" dirty="0">
                <a:solidFill>
                  <a:srgbClr val="0000FF"/>
                </a:solidFill>
                <a:latin typeface="Tahoma" charset="0"/>
              </a:rPr>
              <a:t>RAIDR: Retention-Aware Intelligent DRAM Refresh</a:t>
            </a:r>
            <a:r>
              <a:rPr lang="en-US" altLang="ja-JP" sz="1400" dirty="0">
                <a:solidFill>
                  <a:srgbClr val="000000"/>
                </a:solidFill>
                <a:latin typeface="Tahoma" charset="0"/>
              </a:rPr>
              <a:t>,</a:t>
            </a:r>
            <a:r>
              <a:rPr lang="en-US" sz="1400" dirty="0">
                <a:solidFill>
                  <a:srgbClr val="000000"/>
                </a:solidFill>
                <a:latin typeface="Tahoma" charset="0"/>
              </a:rPr>
              <a:t>”</a:t>
            </a:r>
            <a:r>
              <a:rPr lang="en-US" altLang="ja-JP" sz="1400" dirty="0">
                <a:solidFill>
                  <a:srgbClr val="000000"/>
                </a:solidFill>
                <a:latin typeface="Tahoma" charset="0"/>
              </a:rPr>
              <a:t> ISCA 2012.</a:t>
            </a:r>
            <a:endParaRPr lang="en-US" sz="1400" dirty="0">
              <a:solidFill>
                <a:srgbClr val="000000"/>
              </a:solidFill>
              <a:latin typeface="Tahoma"/>
            </a:endParaRPr>
          </a:p>
        </p:txBody>
      </p:sp>
      <p:sp>
        <p:nvSpPr>
          <p:cNvPr id="8" name="Rectangle 7"/>
          <p:cNvSpPr>
            <a:spLocks noChangeArrowheads="1"/>
          </p:cNvSpPr>
          <p:nvPr/>
        </p:nvSpPr>
        <p:spPr bwMode="auto">
          <a:xfrm>
            <a:off x="6948264" y="1844825"/>
            <a:ext cx="1224136" cy="432048"/>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
        <p:nvSpPr>
          <p:cNvPr id="9" name="Rectangle 8"/>
          <p:cNvSpPr/>
          <p:nvPr/>
        </p:nvSpPr>
        <p:spPr>
          <a:xfrm>
            <a:off x="323528" y="2708919"/>
            <a:ext cx="5184576" cy="36004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10302177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Forward (for DRAM and Flash)</a:t>
            </a:r>
            <a:endParaRPr lang="en-US" dirty="0"/>
          </a:p>
        </p:txBody>
      </p:sp>
      <p:sp>
        <p:nvSpPr>
          <p:cNvPr id="3" name="Content Placeholder 2"/>
          <p:cNvSpPr>
            <a:spLocks noGrp="1"/>
          </p:cNvSpPr>
          <p:nvPr>
            <p:ph idx="1"/>
          </p:nvPr>
        </p:nvSpPr>
        <p:spPr>
          <a:xfrm>
            <a:off x="228600" y="908720"/>
            <a:ext cx="8807896" cy="5267672"/>
          </a:xfrm>
        </p:spPr>
        <p:txBody>
          <a:bodyPr/>
          <a:lstStyle/>
          <a:p>
            <a:r>
              <a:rPr lang="en-US" dirty="0" smtClean="0">
                <a:solidFill>
                  <a:srgbClr val="FF0000"/>
                </a:solidFill>
              </a:rPr>
              <a:t>How to find out weak memory cells/rows</a:t>
            </a:r>
          </a:p>
          <a:p>
            <a:pPr lvl="1"/>
            <a:r>
              <a:rPr lang="en-US" sz="1600" dirty="0" smtClean="0"/>
              <a:t>Liu</a:t>
            </a:r>
            <a:r>
              <a:rPr lang="en-US" sz="1600" dirty="0"/>
              <a:t>+, “</a:t>
            </a:r>
            <a:r>
              <a:rPr lang="en-US" sz="1600" dirty="0">
                <a:solidFill>
                  <a:srgbClr val="0000FF"/>
                </a:solidFill>
              </a:rPr>
              <a:t>An Experimental Study of Data Retention Behavior in Modern DRAM Devices: Implications for Retention Time Profiling Mechanisms</a:t>
            </a:r>
            <a:r>
              <a:rPr lang="en-US" sz="1600" dirty="0"/>
              <a:t>”, ISCA 2013</a:t>
            </a:r>
            <a:r>
              <a:rPr lang="en-US" sz="1600" dirty="0" smtClean="0"/>
              <a:t>.</a:t>
            </a:r>
          </a:p>
          <a:p>
            <a:pPr lvl="1"/>
            <a:r>
              <a:rPr lang="en-US" sz="1600" dirty="0">
                <a:latin typeface="Tahoma" charset="0"/>
                <a:ea typeface="ＭＳ Ｐゴシック" charset="0"/>
                <a:cs typeface="ＭＳ Ｐゴシック" charset="0"/>
              </a:rPr>
              <a:t>Khan+, “</a:t>
            </a:r>
            <a:r>
              <a:rPr lang="en-US" sz="1600" dirty="0">
                <a:solidFill>
                  <a:srgbClr val="0000FF"/>
                </a:solidFill>
                <a:latin typeface="Tahoma" charset="0"/>
                <a:ea typeface="ＭＳ Ｐゴシック" charset="0"/>
                <a:cs typeface="ＭＳ Ｐゴシック" charset="0"/>
              </a:rPr>
              <a:t>The Efficacy of Error Mitigation Techniques for DRAM Retention Failures: A Comparative Experimental Study</a:t>
            </a:r>
            <a:r>
              <a:rPr lang="en-US" sz="1600" dirty="0">
                <a:latin typeface="Tahoma" charset="0"/>
                <a:ea typeface="ＭＳ Ｐゴシック" charset="0"/>
                <a:cs typeface="ＭＳ Ｐゴシック" charset="0"/>
              </a:rPr>
              <a:t>,” SIGMETRICS 2014</a:t>
            </a:r>
            <a:r>
              <a:rPr lang="en-US" sz="1600" dirty="0" smtClean="0">
                <a:latin typeface="Tahoma" charset="0"/>
                <a:ea typeface="ＭＳ Ｐゴシック" charset="0"/>
                <a:cs typeface="ＭＳ Ｐゴシック" charset="0"/>
              </a:rPr>
              <a:t>.</a:t>
            </a:r>
            <a:endParaRPr lang="en-US" sz="1600" dirty="0" smtClean="0"/>
          </a:p>
          <a:p>
            <a:pPr marL="671512" lvl="2" indent="0">
              <a:buNone/>
            </a:pPr>
            <a:endParaRPr lang="en-US" sz="1000" dirty="0" smtClean="0"/>
          </a:p>
          <a:p>
            <a:r>
              <a:rPr lang="en-US" dirty="0" smtClean="0">
                <a:solidFill>
                  <a:srgbClr val="FF0000"/>
                </a:solidFill>
              </a:rPr>
              <a:t>Low-cost system-level tolerance of memory errors</a:t>
            </a:r>
          </a:p>
          <a:p>
            <a:pPr lvl="1"/>
            <a:r>
              <a:rPr lang="en-US" sz="1600" dirty="0" err="1">
                <a:latin typeface="Tahoma" charset="0"/>
                <a:ea typeface="ＭＳ Ｐゴシック" charset="0"/>
                <a:cs typeface="ＭＳ Ｐゴシック" charset="0"/>
              </a:rPr>
              <a:t>Luo</a:t>
            </a:r>
            <a:r>
              <a:rPr lang="en-US" sz="1600" dirty="0">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Characterizing Application Memory Error Vulnerability to Optimize Data Center Cost</a:t>
            </a:r>
            <a:r>
              <a:rPr lang="en-US" sz="1600" dirty="0">
                <a:latin typeface="Tahoma" charset="0"/>
                <a:ea typeface="ＭＳ Ｐゴシック" charset="0"/>
                <a:cs typeface="ＭＳ Ｐゴシック" charset="0"/>
              </a:rPr>
              <a:t>,” DSN 2014</a:t>
            </a:r>
            <a:r>
              <a:rPr lang="en-US" sz="1600" dirty="0" smtClean="0">
                <a:latin typeface="Tahoma" charset="0"/>
                <a:ea typeface="ＭＳ Ｐゴシック" charset="0"/>
                <a:cs typeface="ＭＳ Ｐゴシック" charset="0"/>
              </a:rPr>
              <a:t>.</a:t>
            </a:r>
          </a:p>
          <a:p>
            <a:pPr lvl="1"/>
            <a:r>
              <a:rPr lang="en-US" sz="1600" dirty="0" err="1" smtClean="0">
                <a:latin typeface="Tahoma" charset="0"/>
                <a:ea typeface="ＭＳ Ｐゴシック" charset="0"/>
                <a:cs typeface="ＭＳ Ｐゴシック" charset="0"/>
              </a:rPr>
              <a:t>Cai</a:t>
            </a:r>
            <a:r>
              <a:rPr lang="en-US" sz="1600" dirty="0">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Error Analysis and Retention-Aware Error Management for NAND Flash </a:t>
            </a:r>
            <a:r>
              <a:rPr lang="en-US" sz="1600" dirty="0" smtClean="0">
                <a:solidFill>
                  <a:srgbClr val="0000FF"/>
                </a:solidFill>
                <a:latin typeface="Tahoma" charset="0"/>
                <a:ea typeface="ＭＳ Ｐゴシック" charset="0"/>
                <a:cs typeface="ＭＳ Ｐゴシック" charset="0"/>
              </a:rPr>
              <a:t>Memory</a:t>
            </a:r>
            <a:r>
              <a:rPr lang="en-US" sz="1600" dirty="0" smtClean="0">
                <a:latin typeface="Tahoma" charset="0"/>
                <a:ea typeface="ＭＳ Ｐゴシック" charset="0"/>
                <a:cs typeface="ＭＳ Ｐゴシック" charset="0"/>
              </a:rPr>
              <a:t>,” Intel Technology Journal 2013.</a:t>
            </a:r>
          </a:p>
          <a:p>
            <a:pPr lvl="1"/>
            <a:r>
              <a:rPr lang="en-US" sz="1600" dirty="0" err="1" smtClean="0">
                <a:latin typeface="Tahoma" charset="0"/>
                <a:ea typeface="ＭＳ Ｐゴシック" charset="0"/>
                <a:cs typeface="ＭＳ Ｐゴシック" charset="0"/>
              </a:rPr>
              <a:t>Cai</a:t>
            </a:r>
            <a:r>
              <a:rPr lang="en-US" sz="1600" dirty="0">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Neighbor-Cell Assisted Error Correction for MLC NAND Flash </a:t>
            </a:r>
            <a:r>
              <a:rPr lang="en-US" sz="1600" dirty="0" smtClean="0">
                <a:solidFill>
                  <a:srgbClr val="0000FF"/>
                </a:solidFill>
                <a:latin typeface="Tahoma" charset="0"/>
                <a:ea typeface="ＭＳ Ｐゴシック" charset="0"/>
                <a:cs typeface="ＭＳ Ｐゴシック" charset="0"/>
              </a:rPr>
              <a:t>Memories</a:t>
            </a:r>
            <a:r>
              <a:rPr lang="en-US" sz="1600" dirty="0" smtClean="0">
                <a:latin typeface="Tahoma" charset="0"/>
                <a:ea typeface="ＭＳ Ｐゴシック" charset="0"/>
                <a:cs typeface="ＭＳ Ｐゴシック" charset="0"/>
              </a:rPr>
              <a:t>,” SIGMETRICS 2014.</a:t>
            </a:r>
          </a:p>
          <a:p>
            <a:pPr marL="344487" lvl="1" indent="0">
              <a:buNone/>
            </a:pPr>
            <a:endParaRPr lang="en-US" sz="1000" dirty="0"/>
          </a:p>
          <a:p>
            <a:r>
              <a:rPr lang="en-US" dirty="0" smtClean="0">
                <a:solidFill>
                  <a:srgbClr val="FF0000"/>
                </a:solidFill>
              </a:rPr>
              <a:t>Tolerating cell-to-cell interference at the system level </a:t>
            </a:r>
          </a:p>
          <a:p>
            <a:pPr lvl="1"/>
            <a:r>
              <a:rPr lang="en-US" sz="1600" dirty="0" smtClean="0">
                <a:latin typeface="Tahoma" charset="0"/>
                <a:ea typeface="ＭＳ Ｐゴシック" charset="0"/>
                <a:cs typeface="ＭＳ Ｐゴシック" charset="0"/>
              </a:rPr>
              <a:t>Kim</a:t>
            </a:r>
            <a:r>
              <a:rPr lang="en-US" sz="1600" dirty="0">
                <a:latin typeface="Tahoma" charset="0"/>
                <a:ea typeface="ＭＳ Ｐゴシック" charset="0"/>
                <a:cs typeface="ＭＳ Ｐゴシック" charset="0"/>
              </a:rPr>
              <a:t>+, “</a:t>
            </a:r>
            <a:r>
              <a:rPr lang="en-US" sz="1600" dirty="0">
                <a:solidFill>
                  <a:srgbClr val="0000FF"/>
                </a:solidFill>
              </a:rPr>
              <a:t>Flipping Bits in Memory Without Accessing Them: An Experimental Study of DRAM Disturbance Errors</a:t>
            </a:r>
            <a:r>
              <a:rPr lang="en-US" sz="1600" dirty="0">
                <a:latin typeface="Tahoma" charset="0"/>
                <a:ea typeface="ＭＳ Ｐゴシック" charset="0"/>
                <a:cs typeface="ＭＳ Ｐゴシック" charset="0"/>
              </a:rPr>
              <a:t>,” ISCA 2014</a:t>
            </a:r>
            <a:r>
              <a:rPr lang="en-US" sz="1600" dirty="0" smtClean="0">
                <a:latin typeface="Tahoma" charset="0"/>
                <a:ea typeface="ＭＳ Ｐゴシック" charset="0"/>
                <a:cs typeface="ＭＳ Ｐゴシック" charset="0"/>
              </a:rPr>
              <a:t>.</a:t>
            </a:r>
          </a:p>
          <a:p>
            <a:pPr lvl="1"/>
            <a:r>
              <a:rPr lang="en-US" sz="1600" dirty="0" err="1"/>
              <a:t>Cai</a:t>
            </a:r>
            <a:r>
              <a:rPr lang="en-US" sz="1600" dirty="0"/>
              <a:t>+, “</a:t>
            </a:r>
            <a:r>
              <a:rPr lang="en-US" sz="1600" dirty="0">
                <a:solidFill>
                  <a:srgbClr val="0000FF"/>
                </a:solidFill>
              </a:rPr>
              <a:t>Program Interference in MLC NAND Flash Memory: Characterization, Modeling, and Mitigation</a:t>
            </a:r>
            <a:r>
              <a:rPr lang="en-US" sz="1600" dirty="0"/>
              <a:t>,” ICCD 2013.</a:t>
            </a:r>
          </a:p>
          <a:p>
            <a:pPr lvl="1"/>
            <a:endParaRPr lang="en-US" sz="1600" dirty="0">
              <a:latin typeface="Tahoma" charset="0"/>
              <a:ea typeface="ＭＳ Ｐゴシック" charset="0"/>
              <a:cs typeface="ＭＳ Ｐゴシック" charset="0"/>
            </a:endParaRPr>
          </a:p>
          <a:p>
            <a:pPr lvl="2"/>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72</a:t>
            </a:fld>
            <a:endParaRPr lang="en-US" altLang="en-US">
              <a:solidFill>
                <a:srgbClr val="000000"/>
              </a:solidFill>
            </a:endParaRPr>
          </a:p>
        </p:txBody>
      </p:sp>
      <p:sp>
        <p:nvSpPr>
          <p:cNvPr id="5" name="Rectangle 4"/>
          <p:cNvSpPr/>
          <p:nvPr/>
        </p:nvSpPr>
        <p:spPr>
          <a:xfrm>
            <a:off x="827584" y="5266186"/>
            <a:ext cx="8136904" cy="539077"/>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6" name="Rectangle 5"/>
          <p:cNvSpPr/>
          <p:nvPr/>
        </p:nvSpPr>
        <p:spPr>
          <a:xfrm>
            <a:off x="539552" y="980727"/>
            <a:ext cx="5760640" cy="36004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8242039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Experimental DRAM Testing Infrastructure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73</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smtClean="0">
                <a:solidFill>
                  <a:srgbClr val="0000FF"/>
                </a:solidFill>
                <a:latin typeface="Tahoma"/>
                <a:hlinkClick r:id="rId4"/>
              </a:rPr>
              <a:t>An </a:t>
            </a:r>
            <a:r>
              <a:rPr lang="en-US" sz="1600" dirty="0">
                <a:solidFill>
                  <a:srgbClr val="0000FF"/>
                </a:solidFill>
                <a:latin typeface="Tahoma"/>
                <a:hlinkClick r:id="rId4"/>
              </a:rPr>
              <a:t>Experimental Study of Data Retention Behavior in Modern DRAM Devices: Implications for Retention Time Profiling </a:t>
            </a:r>
            <a:r>
              <a:rPr lang="en-US" sz="1600" dirty="0" smtClean="0">
                <a:solidFill>
                  <a:srgbClr val="0000FF"/>
                </a:solidFill>
                <a:latin typeface="Tahoma"/>
                <a:hlinkClick r:id="rId4"/>
              </a:rPr>
              <a:t>Mechanisms</a:t>
            </a:r>
            <a:r>
              <a:rPr lang="en-US" sz="1600" dirty="0">
                <a:solidFill>
                  <a:srgbClr val="000000"/>
                </a:solidFill>
                <a:latin typeface="Tahoma"/>
              </a:rPr>
              <a:t> </a:t>
            </a:r>
            <a:r>
              <a:rPr lang="en-US" sz="1600" dirty="0" smtClean="0">
                <a:solidFill>
                  <a:srgbClr val="000000"/>
                </a:solidFill>
                <a:latin typeface="Tahoma"/>
              </a:rPr>
              <a:t>(Liu et al., ISCA 2013)</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5"/>
              </a:rPr>
              <a:t>The </a:t>
            </a:r>
            <a:r>
              <a:rPr lang="en-US" sz="1600" dirty="0">
                <a:solidFill>
                  <a:srgbClr val="0000FF"/>
                </a:solidFill>
                <a:latin typeface="Tahoma" charset="0"/>
                <a:ea typeface="ＭＳ Ｐゴシック" charset="0"/>
                <a:cs typeface="ＭＳ Ｐゴシック" charset="0"/>
                <a:hlinkClick r:id="rId5"/>
              </a:rPr>
              <a:t>Efficacy of Error Mitigation Techniques for DRAM Retention Failures: A Comparative Experimental </a:t>
            </a:r>
            <a:r>
              <a:rPr lang="en-US" sz="1600" dirty="0" smtClean="0">
                <a:solidFill>
                  <a:srgbClr val="0000FF"/>
                </a:solidFill>
                <a:latin typeface="Tahoma" charset="0"/>
                <a:ea typeface="ＭＳ Ｐゴシック" charset="0"/>
                <a:cs typeface="ＭＳ Ｐゴシック" charset="0"/>
                <a:hlinkClick r:id="rId5"/>
              </a:rPr>
              <a:t>Study</a:t>
            </a:r>
            <a:r>
              <a:rPr lang="en-US" sz="1600" dirty="0" smtClean="0">
                <a:solidFill>
                  <a:srgbClr val="000000"/>
                </a:solidFill>
                <a:latin typeface="Tahoma" charset="0"/>
                <a:ea typeface="ＭＳ Ｐゴシック" charset="0"/>
                <a:cs typeface="ＭＳ Ｐゴシック" charset="0"/>
              </a:rPr>
              <a:t> </a:t>
            </a:r>
          </a:p>
          <a:p>
            <a:pPr lvl="1"/>
            <a:r>
              <a:rPr lang="en-US" sz="1600" dirty="0" smtClean="0">
                <a:solidFill>
                  <a:srgbClr val="000000"/>
                </a:solidFill>
                <a:latin typeface="Tahoma" charset="0"/>
                <a:ea typeface="ＭＳ Ｐゴシック" charset="0"/>
                <a:cs typeface="ＭＳ Ｐゴシック" charset="0"/>
              </a:rPr>
              <a:t>(Khan et al.,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FF"/>
                </a:solidFill>
                <a:latin typeface="Tahoma"/>
                <a:hlinkClick r:id="rId6"/>
              </a:rPr>
              <a:t>Flipping </a:t>
            </a:r>
            <a:r>
              <a:rPr lang="en-US" sz="1600" dirty="0">
                <a:solidFill>
                  <a:srgbClr val="0000FF"/>
                </a:solidFill>
                <a:latin typeface="Tahoma"/>
                <a:hlinkClick r:id="rId6"/>
              </a:rPr>
              <a:t>Bits in Memory Without Accessing Them: An Experimental Study of DRAM Disturbance </a:t>
            </a:r>
            <a:r>
              <a:rPr lang="en-US" sz="1600" dirty="0" smtClean="0">
                <a:solidFill>
                  <a:srgbClr val="0000FF"/>
                </a:solidFill>
                <a:latin typeface="Tahoma"/>
                <a:hlinkClick r:id="rId6"/>
              </a:rPr>
              <a:t>Errors</a:t>
            </a:r>
            <a:r>
              <a:rPr lang="en-US" sz="1600" dirty="0">
                <a:solidFill>
                  <a:srgbClr val="000000"/>
                </a:solidFill>
                <a:latin typeface="Tahoma"/>
              </a:rPr>
              <a:t> </a:t>
            </a:r>
            <a:r>
              <a:rPr lang="en-US" sz="1600" dirty="0" smtClean="0">
                <a:solidFill>
                  <a:srgbClr val="000000"/>
                </a:solidFill>
                <a:latin typeface="Tahoma"/>
              </a:rPr>
              <a:t>(Kim et al., ISCA 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7"/>
              </a:rPr>
              <a:t>Adaptive</a:t>
            </a:r>
            <a:r>
              <a:rPr lang="en-US" sz="1600" dirty="0">
                <a:solidFill>
                  <a:srgbClr val="0000FF"/>
                </a:solidFill>
                <a:latin typeface="Tahoma" charset="0"/>
                <a:ea typeface="ＭＳ Ｐゴシック" charset="0"/>
                <a:cs typeface="ＭＳ Ｐゴシック" charset="0"/>
                <a:hlinkClick r:id="rId7"/>
              </a:rPr>
              <a:t>-Latency DRAM: Optimizing DRAM Timing for the Common-</a:t>
            </a:r>
            <a:r>
              <a:rPr lang="en-US" sz="1600" dirty="0" smtClean="0">
                <a:solidFill>
                  <a:srgbClr val="0000FF"/>
                </a:solidFill>
                <a:latin typeface="Tahoma" charset="0"/>
                <a:ea typeface="ＭＳ Ｐゴシック" charset="0"/>
                <a:cs typeface="ＭＳ Ｐゴシック" charset="0"/>
                <a:hlinkClick r:id="rId7"/>
              </a:rPr>
              <a:t>Case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(Lee et al., 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8"/>
              </a:rPr>
              <a:t>AVATAR</a:t>
            </a:r>
            <a:r>
              <a:rPr lang="en-US" sz="1600" dirty="0">
                <a:solidFill>
                  <a:srgbClr val="0000FF"/>
                </a:solidFill>
                <a:latin typeface="Tahoma" charset="0"/>
                <a:ea typeface="ＭＳ Ｐゴシック" charset="0"/>
                <a:cs typeface="ＭＳ Ｐゴシック" charset="0"/>
                <a:hlinkClick r:id="rId8"/>
              </a:rPr>
              <a:t>: A Variable-Retention-Time (VRT) Aware Refresh for DRAM </a:t>
            </a:r>
            <a:r>
              <a:rPr lang="en-US" sz="1600" dirty="0" smtClean="0">
                <a:solidFill>
                  <a:srgbClr val="0000FF"/>
                </a:solidFill>
                <a:latin typeface="Tahoma" charset="0"/>
                <a:ea typeface="ＭＳ Ｐゴシック" charset="0"/>
                <a:cs typeface="ＭＳ Ｐゴシック" charset="0"/>
                <a:hlinkClick r:id="rId8"/>
              </a:rPr>
              <a:t>Systems</a:t>
            </a:r>
            <a:r>
              <a:rPr lang="en-US" sz="1600" dirty="0" smtClean="0">
                <a:solidFill>
                  <a:srgbClr val="000000"/>
                </a:solidFill>
                <a:latin typeface="Tahoma" charset="0"/>
                <a:ea typeface="ＭＳ Ｐゴシック" charset="0"/>
                <a:cs typeface="ＭＳ Ｐゴシック" charset="0"/>
              </a:rPr>
              <a:t> (</a:t>
            </a:r>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et al., DSN 2015</a:t>
            </a:r>
            <a:r>
              <a:rPr lang="en-US" sz="1600" dirty="0">
                <a:solidFill>
                  <a:srgbClr val="000000"/>
                </a:solidFill>
                <a:latin typeface="Tahoma" charset="0"/>
                <a:ea typeface="ＭＳ Ｐゴシック" charset="0"/>
                <a:cs typeface="ＭＳ Ｐゴシック" charset="0"/>
              </a:rPr>
              <a:t>)</a:t>
            </a:r>
            <a:endParaRPr lang="en-US" sz="1600" dirty="0">
              <a:solidFill>
                <a:srgbClr val="000000"/>
              </a:solidFill>
              <a:latin typeface="Tahoma"/>
            </a:endParaRPr>
          </a:p>
        </p:txBody>
      </p:sp>
    </p:spTree>
    <p:extLst>
      <p:ext uri="{BB962C8B-B14F-4D97-AF65-F5344CB8AC3E}">
        <p14:creationId xmlns:p14="http://schemas.microsoft.com/office/powerpoint/2010/main" val="20271557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Infrastructure (DRAM)</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74</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27801676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 </a:t>
            </a:r>
            <a:r>
              <a:rPr lang="en-US" sz="3000" b="1" dirty="0" smtClean="0"/>
              <a:t>[ISCA’13, SIGMETRICS’14]</a:t>
            </a:r>
            <a:endParaRPr lang="en-US" sz="3000" b="1"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75</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508000" y="1562100"/>
            <a:ext cx="8128000" cy="3733800"/>
          </a:xfrm>
          <a:prstGeom prst="rect">
            <a:avLst/>
          </a:prstGeom>
        </p:spPr>
      </p:pic>
      <p:pic>
        <p:nvPicPr>
          <p:cNvPr id="6" name="Picture 5"/>
          <p:cNvPicPr>
            <a:picLocks noChangeAspect="1"/>
          </p:cNvPicPr>
          <p:nvPr/>
        </p:nvPicPr>
        <p:blipFill>
          <a:blip r:embed="rId3"/>
          <a:stretch>
            <a:fillRect/>
          </a:stretch>
        </p:blipFill>
        <p:spPr>
          <a:xfrm>
            <a:off x="-17187" y="1628800"/>
            <a:ext cx="9144000" cy="3744416"/>
          </a:xfrm>
          <a:prstGeom prst="rect">
            <a:avLst/>
          </a:prstGeom>
        </p:spPr>
      </p:pic>
    </p:spTree>
    <p:extLst>
      <p:ext uri="{BB962C8B-B14F-4D97-AF65-F5344CB8AC3E}">
        <p14:creationId xmlns:p14="http://schemas.microsoft.com/office/powerpoint/2010/main" val="41217351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algn="ctr" defTabSz="457200"/>
            <a:r>
              <a:rPr lang="en-US" sz="3600" b="1" dirty="0" smtClean="0">
                <a:solidFill>
                  <a:srgbClr val="FF0000"/>
                </a:solidFill>
                <a:latin typeface="Calibri"/>
              </a:rPr>
              <a:t>Optimize DRAM and mitigate errors online </a:t>
            </a:r>
          </a:p>
          <a:p>
            <a:pPr algn="ctr" defTabSz="457200"/>
            <a:r>
              <a:rPr lang="en-US" sz="3600" b="1" dirty="0" smtClean="0">
                <a:solidFill>
                  <a:srgbClr val="FF0000"/>
                </a:solidFill>
                <a:latin typeface="Calibri"/>
              </a:rPr>
              <a:t>without disturbing the system and applications</a:t>
            </a:r>
            <a:endParaRPr lang="en-US" sz="3600" b="1" dirty="0">
              <a:solidFill>
                <a:srgbClr val="FF0000"/>
              </a:solidFill>
              <a:latin typeface="Calibri"/>
            </a:endParaRPr>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4517" y="883373"/>
            <a:ext cx="351082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Initially protect DRAM </a:t>
            </a:r>
          </a:p>
          <a:p>
            <a:pPr algn="ctr" defTabSz="457200"/>
            <a:r>
              <a:rPr lang="en-US" sz="2800" b="1" dirty="0">
                <a:solidFill>
                  <a:srgbClr val="000000"/>
                </a:solidFill>
                <a:latin typeface="Calibri"/>
              </a:rPr>
              <a:t>w</a:t>
            </a:r>
            <a:r>
              <a:rPr lang="en-US" sz="2800" b="1" dirty="0" smtClean="0">
                <a:solidFill>
                  <a:srgbClr val="000000"/>
                </a:solidFill>
                <a:latin typeface="Calibri"/>
              </a:rPr>
              <a:t>ith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smtClean="0">
                <a:solidFill>
                  <a:prstClr val="white"/>
                </a:solidFill>
                <a:latin typeface="Calibri"/>
              </a:rPr>
              <a:t>1</a:t>
            </a:r>
            <a:endParaRPr lang="en-US" sz="4400" b="1" dirty="0">
              <a:solidFill>
                <a:prstClr val="white"/>
              </a:solidFill>
              <a:latin typeface="Calibri"/>
            </a:endParaRP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5" name="TextBox 44"/>
          <p:cNvSpPr txBox="1"/>
          <p:nvPr/>
        </p:nvSpPr>
        <p:spPr>
          <a:xfrm>
            <a:off x="4359487" y="863581"/>
            <a:ext cx="2574393"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Periodically test</a:t>
            </a:r>
          </a:p>
          <a:p>
            <a:pPr algn="ctr" defTabSz="457200"/>
            <a:r>
              <a:rPr lang="en-US" sz="2800" b="1" dirty="0" smtClean="0">
                <a:solidFill>
                  <a:srgbClr val="000000"/>
                </a:solidFill>
                <a:latin typeface="Calibri"/>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a:solidFill>
                  <a:prstClr val="white"/>
                </a:solidFill>
                <a:latin typeface="Calibri"/>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defTabSz="457200"/>
            <a:r>
              <a:rPr lang="en-US" sz="6000" b="1" dirty="0" smtClean="0">
                <a:solidFill>
                  <a:prstClr val="black"/>
                </a:solidFill>
                <a:latin typeface="Calibri"/>
              </a:rPr>
              <a:t>ECC</a:t>
            </a:r>
            <a:endParaRPr lang="en-US" sz="6000" b="1" dirty="0">
              <a:solidFill>
                <a:prstClr val="black"/>
              </a:solidFill>
              <a:latin typeface="Calibri"/>
            </a:endParaRP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sp>
        <p:nvSpPr>
          <p:cNvPr id="111" name="TextBox 110"/>
          <p:cNvSpPr txBox="1"/>
          <p:nvPr/>
        </p:nvSpPr>
        <p:spPr>
          <a:xfrm>
            <a:off x="4780784" y="4702165"/>
            <a:ext cx="362969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Adjust refresh rate and</a:t>
            </a:r>
          </a:p>
          <a:p>
            <a:pPr algn="ctr" defTabSz="457200"/>
            <a:r>
              <a:rPr lang="en-US" sz="2800" b="1" dirty="0" smtClean="0">
                <a:solidFill>
                  <a:srgbClr val="000000"/>
                </a:solidFill>
                <a:latin typeface="Calibri"/>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smtClean="0">
                <a:solidFill>
                  <a:prstClr val="white"/>
                </a:solidFill>
                <a:latin typeface="Calibri"/>
              </a:rPr>
              <a:t>3</a:t>
            </a:r>
            <a:endParaRPr lang="en-US" sz="4400" b="1" dirty="0">
              <a:solidFill>
                <a:prstClr val="white"/>
              </a:solidFill>
              <a:latin typeface="Calibri"/>
            </a:endParaRP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1" name="Title 1"/>
          <p:cNvSpPr>
            <a:spLocks noGrp="1"/>
          </p:cNvSpPr>
          <p:nvPr>
            <p:ph type="title"/>
          </p:nvPr>
        </p:nvSpPr>
        <p:spPr>
          <a:xfrm>
            <a:off x="228600" y="44624"/>
            <a:ext cx="8610600" cy="684312"/>
          </a:xfrm>
        </p:spPr>
        <p:txBody>
          <a:bodyPr>
            <a:normAutofit fontScale="90000"/>
          </a:bodyPr>
          <a:lstStyle/>
          <a:p>
            <a:pPr eaLnBrk="1" hangingPunct="1"/>
            <a:r>
              <a:rPr lang="en-US" dirty="0" smtClean="0">
                <a:solidFill>
                  <a:srgbClr val="1A5712"/>
                </a:solidFill>
                <a:latin typeface="Garamond" charset="0"/>
                <a:ea typeface="ＭＳ Ｐゴシック" charset="0"/>
                <a:cs typeface="ＭＳ Ｐゴシック" charset="0"/>
              </a:rPr>
              <a:t>Online Profiling of DRAM In the Field</a:t>
            </a:r>
            <a:endParaRPr lang="en-US"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3821797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smtClean="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77</a:t>
            </a:fld>
            <a:endParaRPr lang="en-US" altLang="en-US">
              <a:solidFill>
                <a:srgbClr val="000000"/>
              </a:solidFill>
            </a:endParaRPr>
          </a:p>
        </p:txBody>
      </p:sp>
      <p:sp>
        <p:nvSpPr>
          <p:cNvPr id="5" name="Rectangle 4"/>
          <p:cNvSpPr/>
          <p:nvPr/>
        </p:nvSpPr>
        <p:spPr>
          <a:xfrm>
            <a:off x="539552" y="3501008"/>
            <a:ext cx="1224136"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19929270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0" y="0"/>
            <a:ext cx="91440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chemeClr val="tx1"/>
                </a:solidFill>
                <a:latin typeface="+mj-lt"/>
                <a:ea typeface="+mj-ea"/>
                <a:cs typeface="+mj-cs"/>
              </a:defRPr>
            </a:lvl1pPr>
          </a:lstStyle>
          <a:p>
            <a:r>
              <a:rPr lang="en-US" dirty="0" smtClean="0">
                <a:solidFill>
                  <a:prstClr val="black"/>
                </a:solidFill>
                <a:latin typeface="Calibri"/>
              </a:rPr>
              <a:t>DRAM Latency-Capacity Trend</a:t>
            </a:r>
            <a:endParaRPr lang="en-US" dirty="0">
              <a:solidFill>
                <a:prstClr val="black"/>
              </a:solidFill>
              <a:latin typeface="Calibri"/>
            </a:endParaRPr>
          </a:p>
        </p:txBody>
      </p:sp>
      <p:graphicFrame>
        <p:nvGraphicFramePr>
          <p:cNvPr id="7" name="Chart 6"/>
          <p:cNvGraphicFramePr>
            <a:graphicFrameLocks/>
          </p:cNvGraphicFramePr>
          <p:nvPr>
            <p:extLst>
              <p:ext uri="{D42A27DB-BD31-4B8C-83A1-F6EECF244321}">
                <p14:modId xmlns:p14="http://schemas.microsoft.com/office/powerpoint/2010/main" val="3931197147"/>
              </p:ext>
            </p:extLst>
          </p:nvPr>
        </p:nvGraphicFramePr>
        <p:xfrm>
          <a:off x="304800" y="885825"/>
          <a:ext cx="84582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248400" y="1600200"/>
            <a:ext cx="1123950" cy="646331"/>
          </a:xfrm>
          <a:prstGeom prst="rect">
            <a:avLst/>
          </a:prstGeom>
          <a:noFill/>
        </p:spPr>
        <p:txBody>
          <a:bodyPr wrap="square" rtlCol="0">
            <a:spAutoFit/>
          </a:bodyPr>
          <a:lstStyle/>
          <a:p>
            <a:pPr algn="ctr"/>
            <a:r>
              <a:rPr lang="en-US" sz="3600" b="1" dirty="0" smtClean="0">
                <a:solidFill>
                  <a:srgbClr val="4F81BD"/>
                </a:solidFill>
                <a:latin typeface="Calibri"/>
              </a:rPr>
              <a:t>16X</a:t>
            </a:r>
            <a:endParaRPr lang="en-US" sz="3600" b="1" dirty="0">
              <a:solidFill>
                <a:srgbClr val="4F81BD"/>
              </a:solidFill>
              <a:latin typeface="Calibri"/>
            </a:endParaRPr>
          </a:p>
        </p:txBody>
      </p:sp>
      <p:sp>
        <p:nvSpPr>
          <p:cNvPr id="9" name="TextBox 8"/>
          <p:cNvSpPr txBox="1"/>
          <p:nvPr/>
        </p:nvSpPr>
        <p:spPr>
          <a:xfrm>
            <a:off x="6248400" y="3276600"/>
            <a:ext cx="1123950" cy="646331"/>
          </a:xfrm>
          <a:prstGeom prst="rect">
            <a:avLst/>
          </a:prstGeom>
          <a:noFill/>
        </p:spPr>
        <p:txBody>
          <a:bodyPr wrap="square" rtlCol="0">
            <a:spAutoFit/>
          </a:bodyPr>
          <a:lstStyle/>
          <a:p>
            <a:pPr algn="ctr"/>
            <a:r>
              <a:rPr lang="en-US" sz="3600" b="1" smtClean="0">
                <a:solidFill>
                  <a:srgbClr val="C0504D"/>
                </a:solidFill>
                <a:latin typeface="Calibri"/>
              </a:rPr>
              <a:t>-20%</a:t>
            </a:r>
            <a:endParaRPr lang="en-US" sz="3600" b="1">
              <a:solidFill>
                <a:srgbClr val="C0504D"/>
              </a:solidFill>
              <a:latin typeface="Calibri"/>
            </a:endParaRPr>
          </a:p>
        </p:txBody>
      </p:sp>
      <p:sp>
        <p:nvSpPr>
          <p:cNvPr id="3" name="TextBox 2"/>
          <p:cNvSpPr txBox="1"/>
          <p:nvPr/>
        </p:nvSpPr>
        <p:spPr>
          <a:xfrm>
            <a:off x="304800" y="5715000"/>
            <a:ext cx="8534400" cy="1077218"/>
          </a:xfrm>
          <a:prstGeom prst="rect">
            <a:avLst/>
          </a:prstGeom>
          <a:noFill/>
        </p:spPr>
        <p:txBody>
          <a:bodyPr wrap="square" rtlCol="0">
            <a:spAutoFit/>
          </a:bodyPr>
          <a:lstStyle/>
          <a:p>
            <a:r>
              <a:rPr lang="en-US" sz="3200" i="1" dirty="0" smtClean="0">
                <a:solidFill>
                  <a:srgbClr val="FF0000"/>
                </a:solidFill>
                <a:latin typeface="Calibri"/>
              </a:rPr>
              <a:t>DRAM latency continues to be a critical bottleneck, especially for response time-sensitive workloads</a:t>
            </a:r>
            <a:endParaRPr lang="en-US" sz="3200" i="1" dirty="0">
              <a:solidFill>
                <a:srgbClr val="FF0000"/>
              </a:solidFill>
              <a:latin typeface="Calibri"/>
            </a:endParaRPr>
          </a:p>
        </p:txBody>
      </p:sp>
    </p:spTree>
    <p:extLst>
      <p:ext uri="{BB962C8B-B14F-4D97-AF65-F5344CB8AC3E}">
        <p14:creationId xmlns:p14="http://schemas.microsoft.com/office/powerpoint/2010/main" val="21208329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chart seriesIdx="0" categoryIdx="-4" bldStep="series"/>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chart seriesIdx="1" categoryIdx="-4" bldStep="series"/>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P spid="2" grpId="0"/>
      <p:bldP spid="9" grpId="0"/>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304800" y="4876800"/>
            <a:ext cx="8534400" cy="584776"/>
          </a:xfrm>
          <a:prstGeom prst="rect">
            <a:avLst/>
          </a:prstGeom>
          <a:noFill/>
        </p:spPr>
        <p:txBody>
          <a:bodyPr wrap="square" rtlCol="0">
            <a:spAutoFit/>
          </a:bodyPr>
          <a:lstStyle/>
          <a:p>
            <a:r>
              <a:rPr lang="en-US" sz="3200" i="1" dirty="0" smtClean="0">
                <a:solidFill>
                  <a:prstClr val="black"/>
                </a:solidFill>
                <a:latin typeface="Calibri"/>
              </a:rPr>
              <a:t>DRAM Latency = </a:t>
            </a:r>
            <a:r>
              <a:rPr lang="en-US" sz="3200" b="1" i="1" dirty="0" err="1" smtClean="0">
                <a:solidFill>
                  <a:srgbClr val="FF0000"/>
                </a:solidFill>
                <a:latin typeface="Calibri"/>
              </a:rPr>
              <a:t>Subarray</a:t>
            </a:r>
            <a:r>
              <a:rPr lang="en-US" sz="3200" b="1" i="1" dirty="0" smtClean="0">
                <a:solidFill>
                  <a:srgbClr val="FF0000"/>
                </a:solidFill>
                <a:latin typeface="Calibri"/>
              </a:rPr>
              <a:t> Latency</a:t>
            </a:r>
            <a:r>
              <a:rPr lang="en-US" sz="3200" i="1" dirty="0" smtClean="0">
                <a:solidFill>
                  <a:prstClr val="black"/>
                </a:solidFill>
                <a:latin typeface="Calibri"/>
              </a:rPr>
              <a:t> + I/O Latency</a:t>
            </a:r>
          </a:p>
        </p:txBody>
      </p:sp>
      <p:sp>
        <p:nvSpPr>
          <p:cNvPr id="2" name="Title 1"/>
          <p:cNvSpPr>
            <a:spLocks noGrp="1"/>
          </p:cNvSpPr>
          <p:nvPr>
            <p:ph type="title"/>
          </p:nvPr>
        </p:nvSpPr>
        <p:spPr>
          <a:xfrm>
            <a:off x="0" y="0"/>
            <a:ext cx="8991600" cy="838200"/>
          </a:xfrm>
        </p:spPr>
        <p:txBody>
          <a:bodyPr>
            <a:normAutofit/>
          </a:bodyPr>
          <a:lstStyle/>
          <a:p>
            <a:r>
              <a:rPr lang="en-US" smtClean="0"/>
              <a:t>   What </a:t>
            </a:r>
            <a:r>
              <a:rPr lang="en-US"/>
              <a:t>Causes the Long Latency?</a:t>
            </a:r>
          </a:p>
        </p:txBody>
      </p:sp>
      <p:sp>
        <p:nvSpPr>
          <p:cNvPr id="490" name="Rectangle 489"/>
          <p:cNvSpPr/>
          <p:nvPr/>
        </p:nvSpPr>
        <p:spPr>
          <a:xfrm>
            <a:off x="3124203" y="7620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prstClr val="black"/>
                </a:solidFill>
                <a:latin typeface="Calibri"/>
              </a:rPr>
              <a:t>DRAM Chip</a:t>
            </a:r>
            <a:endParaRPr lang="en-US" sz="2800" b="1" i="1">
              <a:solidFill>
                <a:prstClr val="black"/>
              </a:solidFill>
              <a:latin typeface="Calibri"/>
            </a:endParaRPr>
          </a:p>
        </p:txBody>
      </p:sp>
      <p:sp>
        <p:nvSpPr>
          <p:cNvPr id="72" name="Rectangle 71"/>
          <p:cNvSpPr/>
          <p:nvPr/>
        </p:nvSpPr>
        <p:spPr>
          <a:xfrm rot="10800000" flipV="1">
            <a:off x="3124204"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73" name="Straight Connector 72"/>
          <p:cNvCxnSpPr/>
          <p:nvPr/>
        </p:nvCxnSpPr>
        <p:spPr>
          <a:xfrm>
            <a:off x="3124203"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2" idx="2"/>
          </p:cNvCxnSpPr>
          <p:nvPr/>
        </p:nvCxnSpPr>
        <p:spPr>
          <a:xfrm flipV="1">
            <a:off x="4495804"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048003" y="4038600"/>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latin typeface="Calibri"/>
              </a:rPr>
              <a:t>c</a:t>
            </a:r>
            <a:r>
              <a:rPr lang="en-US" sz="2800" b="1" i="1" smtClean="0">
                <a:solidFill>
                  <a:prstClr val="black"/>
                </a:solidFill>
                <a:latin typeface="Calibri"/>
              </a:rPr>
              <a:t>hannel</a:t>
            </a:r>
            <a:endParaRPr lang="en-US" sz="2800" b="1" i="1">
              <a:solidFill>
                <a:prstClr val="black"/>
              </a:solidFill>
              <a:latin typeface="Calibri"/>
            </a:endParaRPr>
          </a:p>
        </p:txBody>
      </p:sp>
      <p:sp>
        <p:nvSpPr>
          <p:cNvPr id="20" name="Rectangle 19"/>
          <p:cNvSpPr/>
          <p:nvPr/>
        </p:nvSpPr>
        <p:spPr>
          <a:xfrm rot="10800000" flipV="1">
            <a:off x="3276595"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1" name="Rectangle 20"/>
          <p:cNvSpPr/>
          <p:nvPr/>
        </p:nvSpPr>
        <p:spPr>
          <a:xfrm rot="10800000" flipV="1">
            <a:off x="3276600" y="1371600"/>
            <a:ext cx="2438404"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 name="Straight Connector 21"/>
          <p:cNvCxnSpPr/>
          <p:nvPr/>
        </p:nvCxnSpPr>
        <p:spPr>
          <a:xfrm flipV="1">
            <a:off x="4495804"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76599" y="1371600"/>
            <a:ext cx="2438405" cy="609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latin typeface="Calibri"/>
              </a:rPr>
              <a:t>c</a:t>
            </a:r>
            <a:r>
              <a:rPr lang="en-US" sz="2800" b="1" i="1" smtClean="0">
                <a:solidFill>
                  <a:prstClr val="black"/>
                </a:solidFill>
                <a:latin typeface="Calibri"/>
              </a:rPr>
              <a:t>ell array</a:t>
            </a:r>
            <a:endParaRPr lang="en-US" sz="2800" b="1" i="1">
              <a:solidFill>
                <a:prstClr val="black"/>
              </a:solidFill>
              <a:latin typeface="Calibri"/>
            </a:endParaRPr>
          </a:p>
        </p:txBody>
      </p:sp>
      <p:sp>
        <p:nvSpPr>
          <p:cNvPr id="24" name="Rectangle 23"/>
          <p:cNvSpPr/>
          <p:nvPr/>
        </p:nvSpPr>
        <p:spPr>
          <a:xfrm>
            <a:off x="3276604"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prstClr val="black"/>
                </a:solidFill>
                <a:latin typeface="Calibri"/>
              </a:rPr>
              <a:t>I/O</a:t>
            </a:r>
            <a:endParaRPr lang="en-US" sz="2800" b="1" i="1">
              <a:solidFill>
                <a:prstClr val="black"/>
              </a:solidFill>
              <a:latin typeface="Calibri"/>
            </a:endParaRPr>
          </a:p>
        </p:txBody>
      </p:sp>
      <p:grpSp>
        <p:nvGrpSpPr>
          <p:cNvPr id="70" name="Group 69"/>
          <p:cNvGrpSpPr/>
          <p:nvPr/>
        </p:nvGrpSpPr>
        <p:grpSpPr>
          <a:xfrm>
            <a:off x="3048000" y="762000"/>
            <a:ext cx="2819411" cy="3733802"/>
            <a:chOff x="2743189" y="761998"/>
            <a:chExt cx="2819411" cy="3733802"/>
          </a:xfrm>
        </p:grpSpPr>
        <p:sp>
          <p:nvSpPr>
            <p:cNvPr id="74" name="Rectangle 73"/>
            <p:cNvSpPr/>
            <p:nvPr/>
          </p:nvSpPr>
          <p:spPr>
            <a:xfrm>
              <a:off x="2819394" y="761998"/>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prstClr val="black"/>
                  </a:solidFill>
                  <a:latin typeface="Calibri"/>
                </a:rPr>
                <a:t>DRAM Chip</a:t>
              </a:r>
              <a:endParaRPr lang="en-US" sz="2800" b="1" i="1">
                <a:solidFill>
                  <a:prstClr val="black"/>
                </a:solidFill>
                <a:latin typeface="Calibri"/>
              </a:endParaRPr>
            </a:p>
          </p:txBody>
        </p:sp>
        <p:sp>
          <p:nvSpPr>
            <p:cNvPr id="75" name="Rectangle 74"/>
            <p:cNvSpPr/>
            <p:nvPr/>
          </p:nvSpPr>
          <p:spPr>
            <a:xfrm rot="10800000" flipV="1">
              <a:off x="2819400"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77" name="Straight Connector 76"/>
            <p:cNvCxnSpPr/>
            <p:nvPr/>
          </p:nvCxnSpPr>
          <p:spPr>
            <a:xfrm>
              <a:off x="2819399"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5" idx="2"/>
            </p:cNvCxnSpPr>
            <p:nvPr/>
          </p:nvCxnSpPr>
          <p:spPr>
            <a:xfrm flipV="1">
              <a:off x="4191000"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743189" y="4038598"/>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latin typeface="Calibri"/>
                </a:rPr>
                <a:t>c</a:t>
              </a:r>
              <a:r>
                <a:rPr lang="en-US" sz="2800" b="1" i="1" smtClean="0">
                  <a:solidFill>
                    <a:prstClr val="black"/>
                  </a:solidFill>
                  <a:latin typeface="Calibri"/>
                </a:rPr>
                <a:t>hannel</a:t>
              </a:r>
              <a:endParaRPr lang="en-US" sz="2800" b="1" i="1">
                <a:solidFill>
                  <a:prstClr val="black"/>
                </a:solidFill>
                <a:latin typeface="Calibri"/>
              </a:endParaRPr>
            </a:p>
          </p:txBody>
        </p:sp>
        <p:sp>
          <p:nvSpPr>
            <p:cNvPr id="81" name="Rectangle 80"/>
            <p:cNvSpPr/>
            <p:nvPr/>
          </p:nvSpPr>
          <p:spPr>
            <a:xfrm rot="10800000" flipV="1">
              <a:off x="2971791"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black"/>
                </a:solidFill>
                <a:latin typeface="Calibri"/>
              </a:endParaRPr>
            </a:p>
          </p:txBody>
        </p:sp>
        <p:cxnSp>
          <p:nvCxnSpPr>
            <p:cNvPr id="82" name="Straight Connector 81"/>
            <p:cNvCxnSpPr/>
            <p:nvPr/>
          </p:nvCxnSpPr>
          <p:spPr>
            <a:xfrm flipV="1">
              <a:off x="4191000" y="2849880"/>
              <a:ext cx="2" cy="42672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971800" y="3276599"/>
              <a:ext cx="2438405" cy="5334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prstClr val="black"/>
                  </a:solidFill>
                  <a:latin typeface="Calibri"/>
                </a:rPr>
                <a:t>I/O</a:t>
              </a:r>
              <a:endParaRPr lang="en-US" sz="2800" b="1" i="1">
                <a:solidFill>
                  <a:prstClr val="black"/>
                </a:solidFill>
                <a:latin typeface="Calibri"/>
              </a:endParaRPr>
            </a:p>
          </p:txBody>
        </p:sp>
        <p:sp>
          <p:nvSpPr>
            <p:cNvPr id="88" name="Rectangle 87"/>
            <p:cNvSpPr/>
            <p:nvPr/>
          </p:nvSpPr>
          <p:spPr>
            <a:xfrm rot="10800000" flipV="1">
              <a:off x="2971800" y="1371598"/>
              <a:ext cx="2438388"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89" name="Rectangle 88"/>
            <p:cNvSpPr/>
            <p:nvPr/>
          </p:nvSpPr>
          <p:spPr>
            <a:xfrm rot="10800000" flipV="1">
              <a:off x="3048006" y="1438273"/>
              <a:ext cx="2285982" cy="37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prstClr val="black"/>
                </a:solidFill>
                <a:latin typeface="Calibri"/>
              </a:endParaRPr>
            </a:p>
          </p:txBody>
        </p:sp>
        <p:sp>
          <p:nvSpPr>
            <p:cNvPr id="90" name="Rectangle 89"/>
            <p:cNvSpPr/>
            <p:nvPr/>
          </p:nvSpPr>
          <p:spPr>
            <a:xfrm rot="10800000" flipV="1">
              <a:off x="3048006" y="2343149"/>
              <a:ext cx="2285982" cy="41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91" name="Rectangle 90"/>
            <p:cNvSpPr/>
            <p:nvPr/>
          </p:nvSpPr>
          <p:spPr>
            <a:xfrm>
              <a:off x="3048007" y="1428748"/>
              <a:ext cx="2285982"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prstClr val="black"/>
                  </a:solidFill>
                  <a:latin typeface="Calibri"/>
                </a:rPr>
                <a:t>s</a:t>
              </a:r>
              <a:r>
                <a:rPr lang="en-US" sz="2800" b="1" i="1" dirty="0" err="1" smtClean="0">
                  <a:solidFill>
                    <a:prstClr val="black"/>
                  </a:solidFill>
                  <a:latin typeface="Calibri"/>
                </a:rPr>
                <a:t>ubarray</a:t>
              </a:r>
              <a:endParaRPr lang="en-US" sz="2800" b="1" i="1" dirty="0">
                <a:solidFill>
                  <a:prstClr val="black"/>
                </a:solidFill>
                <a:latin typeface="Calibri"/>
              </a:endParaRPr>
            </a:p>
          </p:txBody>
        </p:sp>
        <p:sp>
          <p:nvSpPr>
            <p:cNvPr id="92" name="Rectangle 91"/>
            <p:cNvSpPr/>
            <p:nvPr/>
          </p:nvSpPr>
          <p:spPr>
            <a:xfrm rot="10800000" flipV="1">
              <a:off x="3048006" y="1876423"/>
              <a:ext cx="2285982" cy="411477"/>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grpSp>
      <p:sp>
        <p:nvSpPr>
          <p:cNvPr id="53" name="TextBox 52"/>
          <p:cNvSpPr txBox="1"/>
          <p:nvPr/>
        </p:nvSpPr>
        <p:spPr>
          <a:xfrm>
            <a:off x="304800" y="4876800"/>
            <a:ext cx="8534400" cy="584775"/>
          </a:xfrm>
          <a:prstGeom prst="rect">
            <a:avLst/>
          </a:prstGeom>
          <a:noFill/>
        </p:spPr>
        <p:txBody>
          <a:bodyPr wrap="square" rtlCol="0">
            <a:spAutoFit/>
          </a:bodyPr>
          <a:lstStyle/>
          <a:p>
            <a:r>
              <a:rPr lang="en-US" sz="3200" i="1" dirty="0" smtClean="0">
                <a:solidFill>
                  <a:prstClr val="black"/>
                </a:solidFill>
                <a:latin typeface="Calibri"/>
              </a:rPr>
              <a:t>DRAM Latency = </a:t>
            </a:r>
            <a:r>
              <a:rPr lang="en-US" sz="3200" i="1" dirty="0" err="1" smtClean="0">
                <a:solidFill>
                  <a:prstClr val="black"/>
                </a:solidFill>
                <a:latin typeface="Calibri"/>
              </a:rPr>
              <a:t>Subarray</a:t>
            </a:r>
            <a:r>
              <a:rPr lang="en-US" sz="3200" i="1" dirty="0" smtClean="0">
                <a:solidFill>
                  <a:prstClr val="black"/>
                </a:solidFill>
                <a:latin typeface="Calibri"/>
              </a:rPr>
              <a:t> Latency + </a:t>
            </a:r>
            <a:r>
              <a:rPr lang="en-US" sz="3200" i="1" dirty="0">
                <a:solidFill>
                  <a:prstClr val="black"/>
                </a:solidFill>
                <a:latin typeface="Calibri"/>
              </a:rPr>
              <a:t>I/</a:t>
            </a:r>
            <a:r>
              <a:rPr lang="en-US" sz="3200" i="1" dirty="0" smtClean="0">
                <a:solidFill>
                  <a:prstClr val="black"/>
                </a:solidFill>
                <a:latin typeface="Calibri"/>
              </a:rPr>
              <a:t>O Latency</a:t>
            </a:r>
          </a:p>
        </p:txBody>
      </p:sp>
      <p:grpSp>
        <p:nvGrpSpPr>
          <p:cNvPr id="12" name="Group 11"/>
          <p:cNvGrpSpPr/>
          <p:nvPr/>
        </p:nvGrpSpPr>
        <p:grpSpPr>
          <a:xfrm>
            <a:off x="3048000" y="4800600"/>
            <a:ext cx="5562600" cy="1676400"/>
            <a:chOff x="2895600" y="4724400"/>
            <a:chExt cx="5562600" cy="1676400"/>
          </a:xfrm>
        </p:grpSpPr>
        <p:sp>
          <p:nvSpPr>
            <p:cNvPr id="5" name="Oval 4"/>
            <p:cNvSpPr/>
            <p:nvPr/>
          </p:nvSpPr>
          <p:spPr>
            <a:xfrm>
              <a:off x="2895600" y="4724400"/>
              <a:ext cx="32004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7" name="Straight Arrow Connector 6"/>
            <p:cNvCxnSpPr/>
            <p:nvPr/>
          </p:nvCxnSpPr>
          <p:spPr>
            <a:xfrm>
              <a:off x="4503440" y="6019800"/>
              <a:ext cx="830560" cy="0"/>
            </a:xfrm>
            <a:prstGeom prst="straightConnector1">
              <a:avLst/>
            </a:prstGeom>
            <a:ln w="76200" cap="rnd">
              <a:solidFill>
                <a:srgbClr val="FF0000"/>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5" idx="4"/>
            </p:cNvCxnSpPr>
            <p:nvPr/>
          </p:nvCxnSpPr>
          <p:spPr>
            <a:xfrm flipV="1">
              <a:off x="4495795" y="5562600"/>
              <a:ext cx="5" cy="457200"/>
            </a:xfrm>
            <a:prstGeom prst="line">
              <a:avLst/>
            </a:prstGeom>
            <a:ln w="76200" cap="rnd">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486400" y="5692914"/>
              <a:ext cx="2971800" cy="707886"/>
            </a:xfrm>
            <a:prstGeom prst="rect">
              <a:avLst/>
            </a:prstGeom>
            <a:noFill/>
          </p:spPr>
          <p:txBody>
            <a:bodyPr wrap="square" rtlCol="0">
              <a:spAutoFit/>
            </a:bodyPr>
            <a:lstStyle/>
            <a:p>
              <a:r>
                <a:rPr lang="en-US" sz="4000" b="1" i="1" smtClean="0">
                  <a:solidFill>
                    <a:srgbClr val="FF0000"/>
                  </a:solidFill>
                  <a:latin typeface="Calibri"/>
                </a:rPr>
                <a:t>Dominant</a:t>
              </a:r>
            </a:p>
          </p:txBody>
        </p:sp>
      </p:grpSp>
      <p:sp>
        <p:nvSpPr>
          <p:cNvPr id="35" name="Left Arrow 34"/>
          <p:cNvSpPr/>
          <p:nvPr/>
        </p:nvSpPr>
        <p:spPr>
          <a:xfrm rot="16200000">
            <a:off x="5493547" y="1745458"/>
            <a:ext cx="1676399"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algn="ctr"/>
            <a:r>
              <a:rPr lang="en-US" sz="2600" b="1" dirty="0" err="1" smtClean="0">
                <a:solidFill>
                  <a:prstClr val="white"/>
                </a:solidFill>
                <a:latin typeface="Calibri"/>
              </a:rPr>
              <a:t>Subarray</a:t>
            </a:r>
            <a:endParaRPr lang="en-US" sz="2600" b="1" dirty="0">
              <a:solidFill>
                <a:prstClr val="white"/>
              </a:solidFill>
              <a:latin typeface="Calibri"/>
            </a:endParaRPr>
          </a:p>
        </p:txBody>
      </p:sp>
      <p:sp>
        <p:nvSpPr>
          <p:cNvPr id="36" name="Left Arrow 35"/>
          <p:cNvSpPr/>
          <p:nvPr/>
        </p:nvSpPr>
        <p:spPr>
          <a:xfrm rot="16200000">
            <a:off x="5689338" y="3285333"/>
            <a:ext cx="133985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algn="ctr"/>
            <a:r>
              <a:rPr lang="en-US" sz="2600" b="1" dirty="0" smtClean="0">
                <a:solidFill>
                  <a:prstClr val="white"/>
                </a:solidFill>
                <a:latin typeface="Calibri"/>
              </a:rPr>
              <a:t>I/O</a:t>
            </a:r>
            <a:endParaRPr lang="en-US" sz="2600" b="1" dirty="0">
              <a:solidFill>
                <a:prstClr val="white"/>
              </a:solidFill>
              <a:latin typeface="Calibri"/>
            </a:endParaRPr>
          </a:p>
        </p:txBody>
      </p:sp>
    </p:spTree>
    <p:extLst>
      <p:ext uri="{BB962C8B-B14F-4D97-AF65-F5344CB8AC3E}">
        <p14:creationId xmlns:p14="http://schemas.microsoft.com/office/powerpoint/2010/main" val="1731108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90" grpId="0"/>
      <p:bldP spid="72" grpId="0" animBg="1"/>
      <p:bldP spid="83" grpId="0"/>
      <p:bldP spid="20" grpId="0" animBg="1"/>
      <p:bldP spid="21" grpId="0" animBg="1"/>
      <p:bldP spid="23" grpId="0"/>
      <p:bldP spid="24" grpId="0"/>
      <p:bldP spid="53" grpId="0"/>
      <p:bldP spid="53" grpId="1"/>
      <p:bldP spid="35"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smtClean="0">
                <a:latin typeface="Garamond" charset="0"/>
                <a:ea typeface="ＭＳ Ｐゴシック" charset="0"/>
                <a:cs typeface="ＭＳ Ｐゴシック" charset="0"/>
              </a:rPr>
              <a:t>Example: The </a:t>
            </a:r>
            <a:r>
              <a:rPr lang="en-US" dirty="0">
                <a:latin typeface="Garamond" charset="0"/>
                <a:ea typeface="ＭＳ Ｐゴシック" charset="0"/>
                <a:cs typeface="ＭＳ Ｐゴシック" charset="0"/>
              </a:rPr>
              <a:t>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smtClean="0">
              <a:solidFill>
                <a:srgbClr val="0000FF"/>
              </a:solidFill>
              <a:latin typeface="Tahoma" charset="0"/>
              <a:ea typeface="ＭＳ Ｐゴシック" charset="0"/>
              <a:cs typeface="ＭＳ Ｐゴシック" charset="0"/>
            </a:endParaRPr>
          </a:p>
          <a:p>
            <a:r>
              <a:rPr lang="en-US" sz="2100" i="1" dirty="0" smtClean="0">
                <a:solidFill>
                  <a:srgbClr val="0000FF"/>
                </a:solidFill>
                <a:latin typeface="Tahoma" charset="0"/>
                <a:ea typeface="ＭＳ Ｐゴシック" charset="0"/>
                <a:cs typeface="ＭＳ Ｐゴシック" charset="0"/>
              </a:rPr>
              <a:t>Memory </a:t>
            </a:r>
            <a:r>
              <a:rPr lang="en-US" sz="2100" i="1" dirty="0">
                <a:solidFill>
                  <a:srgbClr val="0000FF"/>
                </a:solidFill>
                <a:latin typeface="Tahoma" charset="0"/>
                <a:ea typeface="ＭＳ Ｐゴシック" charset="0"/>
                <a:cs typeface="ＭＳ Ｐゴシック" charset="0"/>
              </a:rPr>
              <a:t>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a:t>
            </a:r>
            <a:r>
              <a:rPr lang="en-US" sz="2100" dirty="0" smtClean="0">
                <a:solidFill>
                  <a:srgbClr val="0000FF"/>
                </a:solidFill>
                <a:latin typeface="Tahoma" charset="0"/>
                <a:ea typeface="ＭＳ Ｐゴシック" charset="0"/>
                <a:cs typeface="ＭＳ Ｐゴシック" charset="0"/>
              </a:rPr>
              <a:t>rends worse for </a:t>
            </a:r>
            <a:r>
              <a:rPr lang="en-US" sz="2100" i="1" dirty="0" smtClean="0">
                <a:solidFill>
                  <a:srgbClr val="0000FF"/>
                </a:solidFill>
                <a:latin typeface="Tahoma" charset="0"/>
                <a:ea typeface="ＭＳ Ｐゴシック" charset="0"/>
                <a:cs typeface="ＭＳ Ｐゴシック" charset="0"/>
              </a:rPr>
              <a:t>memory bandwidth per core</a:t>
            </a:r>
            <a:r>
              <a:rPr lang="en-US" sz="2100" dirty="0" smtClean="0">
                <a:solidFill>
                  <a:srgbClr val="0000FF"/>
                </a:solidFill>
                <a:latin typeface="Tahoma" charset="0"/>
                <a:ea typeface="ＭＳ Ｐゴシック" charset="0"/>
                <a:cs typeface="ＭＳ Ｐゴシック" charset="0"/>
              </a:rPr>
              <a:t>!</a:t>
            </a:r>
            <a:endParaRPr lang="en-US" sz="2100" dirty="0">
              <a:solidFill>
                <a:srgbClr val="0000FF"/>
              </a:solidFill>
              <a:latin typeface="Tahoma" charset="0"/>
              <a:ea typeface="ＭＳ Ｐゴシック" charset="0"/>
              <a:cs typeface="ＭＳ Ｐゴシック" charset="0"/>
            </a:endParaRPr>
          </a:p>
        </p:txBody>
      </p:sp>
      <p:sp>
        <p:nvSpPr>
          <p:cNvPr id="2560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8</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smtClean="0">
                <a:solidFill>
                  <a:srgbClr val="000000"/>
                </a:solidFill>
              </a:rPr>
              <a:t>Core count doubling ~ every 2 years </a:t>
            </a:r>
          </a:p>
          <a:p>
            <a:pPr eaLnBrk="1" fontAlgn="base" hangingPunct="1">
              <a:spcBef>
                <a:spcPct val="0"/>
              </a:spcBef>
              <a:spcAft>
                <a:spcPct val="0"/>
              </a:spcAft>
            </a:pPr>
            <a:r>
              <a:rPr lang="en-US" sz="2200" dirty="0" smtClean="0">
                <a:solidFill>
                  <a:srgbClr val="000000"/>
                </a:solidFill>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r>
              <a:rPr lang="en-US" sz="1600" dirty="0" smtClean="0"/>
              <a:t>Lim et al., ISCA 2009</a:t>
            </a:r>
            <a:endParaRPr lang="en-US" sz="1600" dirty="0"/>
          </a:p>
        </p:txBody>
      </p:sp>
    </p:spTree>
    <p:extLst>
      <p:ext uri="{BB962C8B-B14F-4D97-AF65-F5344CB8AC3E}">
        <p14:creationId xmlns:p14="http://schemas.microsoft.com/office/powerpoint/2010/main" val="26070010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a:t>
            </a:r>
            <a:r>
              <a:rPr lang="en-US" dirty="0" smtClean="0"/>
              <a:t>  Why is the </a:t>
            </a:r>
            <a:r>
              <a:rPr lang="en-US" dirty="0" err="1" smtClean="0"/>
              <a:t>Subarray</a:t>
            </a:r>
            <a:r>
              <a:rPr lang="en-US" dirty="0" smtClean="0"/>
              <a:t> </a:t>
            </a:r>
            <a:r>
              <a:rPr lang="en-US" dirty="0"/>
              <a:t>S</a:t>
            </a:r>
            <a:r>
              <a:rPr lang="en-US" dirty="0" smtClean="0"/>
              <a:t>o Slow?</a:t>
            </a:r>
            <a:endParaRPr lang="en-US" dirty="0"/>
          </a:p>
        </p:txBody>
      </p:sp>
      <p:sp>
        <p:nvSpPr>
          <p:cNvPr id="97" name="Rectangle 96"/>
          <p:cNvSpPr/>
          <p:nvPr/>
        </p:nvSpPr>
        <p:spPr>
          <a:xfrm>
            <a:off x="533400" y="990598"/>
            <a:ext cx="3309853"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smtClean="0">
                <a:solidFill>
                  <a:prstClr val="black"/>
                </a:solidFill>
                <a:latin typeface="Calibri"/>
              </a:rPr>
              <a:t>Subarray</a:t>
            </a:r>
            <a:endParaRPr lang="en-US" sz="3200" b="1" i="1" dirty="0">
              <a:solidFill>
                <a:prstClr val="black"/>
              </a:solidFill>
              <a:latin typeface="Calibri"/>
            </a:endParaRPr>
          </a:p>
        </p:txBody>
      </p:sp>
      <p:grpSp>
        <p:nvGrpSpPr>
          <p:cNvPr id="243" name="Group 242"/>
          <p:cNvGrpSpPr/>
          <p:nvPr/>
        </p:nvGrpSpPr>
        <p:grpSpPr>
          <a:xfrm>
            <a:off x="281942" y="1600204"/>
            <a:ext cx="3451858" cy="3200400"/>
            <a:chOff x="281942" y="1828802"/>
            <a:chExt cx="3451858" cy="3200400"/>
          </a:xfrm>
        </p:grpSpPr>
        <p:sp>
          <p:nvSpPr>
            <p:cNvPr id="200" name="Rectangle 199"/>
            <p:cNvSpPr/>
            <p:nvPr/>
          </p:nvSpPr>
          <p:spPr>
            <a:xfrm>
              <a:off x="30583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01" name="Straight Arrow Connector 200"/>
            <p:cNvCxnSpPr>
              <a:stCxn id="200" idx="0"/>
            </p:cNvCxnSpPr>
            <p:nvPr/>
          </p:nvCxnSpPr>
          <p:spPr>
            <a:xfrm flipV="1">
              <a:off x="32412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26011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04" name="Straight Arrow Connector 203"/>
            <p:cNvCxnSpPr>
              <a:stCxn id="203" idx="0"/>
            </p:cNvCxnSpPr>
            <p:nvPr/>
          </p:nvCxnSpPr>
          <p:spPr>
            <a:xfrm flipV="1">
              <a:off x="27840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21439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07" name="Straight Arrow Connector 206"/>
            <p:cNvCxnSpPr>
              <a:stCxn id="206" idx="0"/>
            </p:cNvCxnSpPr>
            <p:nvPr/>
          </p:nvCxnSpPr>
          <p:spPr>
            <a:xfrm flipV="1">
              <a:off x="23268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16867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10" name="Straight Arrow Connector 209"/>
            <p:cNvCxnSpPr>
              <a:stCxn id="209" idx="0"/>
            </p:cNvCxnSpPr>
            <p:nvPr/>
          </p:nvCxnSpPr>
          <p:spPr>
            <a:xfrm flipV="1">
              <a:off x="18696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a:xfrm>
              <a:off x="12295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13" name="Straight Arrow Connector 212"/>
            <p:cNvCxnSpPr>
              <a:stCxn id="212" idx="0"/>
            </p:cNvCxnSpPr>
            <p:nvPr/>
          </p:nvCxnSpPr>
          <p:spPr>
            <a:xfrm flipV="1">
              <a:off x="14124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endCxn id="216" idx="3"/>
            </p:cNvCxnSpPr>
            <p:nvPr/>
          </p:nvCxnSpPr>
          <p:spPr>
            <a:xfrm flipH="1">
              <a:off x="1104900" y="20992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a:xfrm>
              <a:off x="739140" y="19163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44" name="Oval 243"/>
            <p:cNvSpPr/>
            <p:nvPr/>
          </p:nvSpPr>
          <p:spPr>
            <a:xfrm>
              <a:off x="30631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5" name="Oval 244"/>
            <p:cNvSpPr/>
            <p:nvPr/>
          </p:nvSpPr>
          <p:spPr>
            <a:xfrm>
              <a:off x="26059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6" name="Oval 245"/>
            <p:cNvSpPr/>
            <p:nvPr/>
          </p:nvSpPr>
          <p:spPr>
            <a:xfrm>
              <a:off x="21487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7" name="Oval 246"/>
            <p:cNvSpPr/>
            <p:nvPr/>
          </p:nvSpPr>
          <p:spPr>
            <a:xfrm>
              <a:off x="16915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8" name="Oval 247"/>
            <p:cNvSpPr/>
            <p:nvPr/>
          </p:nvSpPr>
          <p:spPr>
            <a:xfrm>
              <a:off x="12343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cxnSp>
          <p:nvCxnSpPr>
            <p:cNvPr id="250" name="Straight Arrow Connector 249"/>
            <p:cNvCxnSpPr>
              <a:endCxn id="251" idx="3"/>
            </p:cNvCxnSpPr>
            <p:nvPr/>
          </p:nvCxnSpPr>
          <p:spPr>
            <a:xfrm flipH="1">
              <a:off x="1104900" y="25564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1" name="Rectangle 250"/>
            <p:cNvSpPr/>
            <p:nvPr/>
          </p:nvSpPr>
          <p:spPr>
            <a:xfrm>
              <a:off x="739140" y="23735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53" name="Oval 252"/>
            <p:cNvSpPr/>
            <p:nvPr/>
          </p:nvSpPr>
          <p:spPr>
            <a:xfrm>
              <a:off x="30631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4" name="Oval 253"/>
            <p:cNvSpPr/>
            <p:nvPr/>
          </p:nvSpPr>
          <p:spPr>
            <a:xfrm>
              <a:off x="26059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5" name="Oval 254"/>
            <p:cNvSpPr/>
            <p:nvPr/>
          </p:nvSpPr>
          <p:spPr>
            <a:xfrm>
              <a:off x="21487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6" name="Oval 255"/>
            <p:cNvSpPr/>
            <p:nvPr/>
          </p:nvSpPr>
          <p:spPr>
            <a:xfrm>
              <a:off x="16915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7" name="Oval 256"/>
            <p:cNvSpPr/>
            <p:nvPr/>
          </p:nvSpPr>
          <p:spPr>
            <a:xfrm>
              <a:off x="12343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cxnSp>
          <p:nvCxnSpPr>
            <p:cNvPr id="258" name="Straight Arrow Connector 257"/>
            <p:cNvCxnSpPr>
              <a:endCxn id="259" idx="3"/>
            </p:cNvCxnSpPr>
            <p:nvPr/>
          </p:nvCxnSpPr>
          <p:spPr>
            <a:xfrm flipH="1">
              <a:off x="1104900" y="30136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9" name="Rectangle 258"/>
            <p:cNvSpPr/>
            <p:nvPr/>
          </p:nvSpPr>
          <p:spPr>
            <a:xfrm>
              <a:off x="739140" y="28307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61" name="Oval 260"/>
            <p:cNvSpPr/>
            <p:nvPr/>
          </p:nvSpPr>
          <p:spPr>
            <a:xfrm>
              <a:off x="30631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2" name="Oval 261"/>
            <p:cNvSpPr/>
            <p:nvPr/>
          </p:nvSpPr>
          <p:spPr>
            <a:xfrm>
              <a:off x="26059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3" name="Oval 262"/>
            <p:cNvSpPr/>
            <p:nvPr/>
          </p:nvSpPr>
          <p:spPr>
            <a:xfrm>
              <a:off x="21487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4" name="Oval 263"/>
            <p:cNvSpPr/>
            <p:nvPr/>
          </p:nvSpPr>
          <p:spPr>
            <a:xfrm>
              <a:off x="16915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5" name="Oval 264"/>
            <p:cNvSpPr/>
            <p:nvPr/>
          </p:nvSpPr>
          <p:spPr>
            <a:xfrm>
              <a:off x="12343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cxnSp>
          <p:nvCxnSpPr>
            <p:cNvPr id="266" name="Straight Arrow Connector 265"/>
            <p:cNvCxnSpPr>
              <a:endCxn id="267" idx="3"/>
            </p:cNvCxnSpPr>
            <p:nvPr/>
          </p:nvCxnSpPr>
          <p:spPr>
            <a:xfrm flipH="1">
              <a:off x="1104900" y="34708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7" name="Rectangle 266"/>
            <p:cNvSpPr/>
            <p:nvPr/>
          </p:nvSpPr>
          <p:spPr>
            <a:xfrm>
              <a:off x="739140" y="32879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69" name="Oval 268"/>
            <p:cNvSpPr/>
            <p:nvPr/>
          </p:nvSpPr>
          <p:spPr>
            <a:xfrm>
              <a:off x="30631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0" name="Oval 269"/>
            <p:cNvSpPr/>
            <p:nvPr/>
          </p:nvSpPr>
          <p:spPr>
            <a:xfrm>
              <a:off x="26059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1" name="Oval 270"/>
            <p:cNvSpPr/>
            <p:nvPr/>
          </p:nvSpPr>
          <p:spPr>
            <a:xfrm>
              <a:off x="21487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2" name="Oval 271"/>
            <p:cNvSpPr/>
            <p:nvPr/>
          </p:nvSpPr>
          <p:spPr>
            <a:xfrm>
              <a:off x="16915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3" name="Oval 272"/>
            <p:cNvSpPr/>
            <p:nvPr/>
          </p:nvSpPr>
          <p:spPr>
            <a:xfrm>
              <a:off x="12343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cxnSp>
          <p:nvCxnSpPr>
            <p:cNvPr id="274" name="Straight Arrow Connector 273"/>
            <p:cNvCxnSpPr>
              <a:endCxn id="275" idx="3"/>
            </p:cNvCxnSpPr>
            <p:nvPr/>
          </p:nvCxnSpPr>
          <p:spPr>
            <a:xfrm flipH="1">
              <a:off x="1104900" y="39280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5" name="Rectangle 274"/>
            <p:cNvSpPr/>
            <p:nvPr/>
          </p:nvSpPr>
          <p:spPr>
            <a:xfrm>
              <a:off x="739140" y="37451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77" name="Oval 276"/>
            <p:cNvSpPr/>
            <p:nvPr/>
          </p:nvSpPr>
          <p:spPr>
            <a:xfrm>
              <a:off x="30631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8" name="Oval 277"/>
            <p:cNvSpPr/>
            <p:nvPr/>
          </p:nvSpPr>
          <p:spPr>
            <a:xfrm>
              <a:off x="26059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9" name="Oval 278"/>
            <p:cNvSpPr/>
            <p:nvPr/>
          </p:nvSpPr>
          <p:spPr>
            <a:xfrm>
              <a:off x="21487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0" name="Oval 279"/>
            <p:cNvSpPr/>
            <p:nvPr/>
          </p:nvSpPr>
          <p:spPr>
            <a:xfrm>
              <a:off x="16915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1" name="Oval 280"/>
            <p:cNvSpPr/>
            <p:nvPr/>
          </p:nvSpPr>
          <p:spPr>
            <a:xfrm>
              <a:off x="12343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19" name="Rectangle 118"/>
            <p:cNvSpPr/>
            <p:nvPr/>
          </p:nvSpPr>
          <p:spPr>
            <a:xfrm rot="16200000">
              <a:off x="-624387" y="2827472"/>
              <a:ext cx="2193660" cy="38100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latin typeface="Calibri"/>
                </a:rPr>
                <a:t>r</a:t>
              </a:r>
              <a:r>
                <a:rPr lang="en-US" sz="2800" b="1" i="1" dirty="0" smtClean="0">
                  <a:solidFill>
                    <a:prstClr val="black"/>
                  </a:solidFill>
                  <a:latin typeface="Calibri"/>
                </a:rPr>
                <a:t>ow decoder</a:t>
              </a:r>
              <a:endParaRPr lang="en-US" sz="2800" b="1" i="1" dirty="0">
                <a:solidFill>
                  <a:prstClr val="black"/>
                </a:solidFill>
                <a:latin typeface="Calibri"/>
              </a:endParaRPr>
            </a:p>
          </p:txBody>
        </p:sp>
        <p:sp>
          <p:nvSpPr>
            <p:cNvPr id="120" name="Rectangle 119"/>
            <p:cNvSpPr/>
            <p:nvPr/>
          </p:nvSpPr>
          <p:spPr>
            <a:xfrm>
              <a:off x="937176" y="4549142"/>
              <a:ext cx="2796624" cy="480060"/>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latin typeface="Calibri"/>
                </a:rPr>
                <a:t>s</a:t>
              </a:r>
              <a:r>
                <a:rPr lang="en-US" sz="2800" b="1" i="1" dirty="0" smtClean="0">
                  <a:solidFill>
                    <a:prstClr val="black"/>
                  </a:solidFill>
                  <a:latin typeface="Calibri"/>
                </a:rPr>
                <a:t>ense amplifier</a:t>
              </a:r>
              <a:endParaRPr lang="en-US" sz="2800" b="1" i="1" dirty="0">
                <a:solidFill>
                  <a:prstClr val="black"/>
                </a:solidFill>
                <a:latin typeface="Calibri"/>
              </a:endParaRPr>
            </a:p>
          </p:txBody>
        </p:sp>
      </p:grpSp>
      <p:grpSp>
        <p:nvGrpSpPr>
          <p:cNvPr id="242" name="Group 241"/>
          <p:cNvGrpSpPr/>
          <p:nvPr/>
        </p:nvGrpSpPr>
        <p:grpSpPr>
          <a:xfrm>
            <a:off x="5501640" y="990598"/>
            <a:ext cx="2880359" cy="3337564"/>
            <a:chOff x="5501640" y="1219196"/>
            <a:chExt cx="2880359" cy="3337564"/>
          </a:xfrm>
        </p:grpSpPr>
        <p:sp>
          <p:nvSpPr>
            <p:cNvPr id="179" name="Oval 178"/>
            <p:cNvSpPr/>
            <p:nvPr/>
          </p:nvSpPr>
          <p:spPr>
            <a:xfrm>
              <a:off x="5910346" y="2144960"/>
              <a:ext cx="2052554" cy="2046040"/>
            </a:xfrm>
            <a:prstGeom prst="ellipse">
              <a:avLst/>
            </a:prstGeom>
            <a:solidFill>
              <a:schemeClr val="accent1">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0" name="Rectangle 179"/>
            <p:cNvSpPr/>
            <p:nvPr/>
          </p:nvSpPr>
          <p:spPr>
            <a:xfrm>
              <a:off x="5501640" y="191636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1" name="Straight Arrow Connector 180"/>
            <p:cNvCxnSpPr>
              <a:endCxn id="180" idx="3"/>
            </p:cNvCxnSpPr>
            <p:nvPr/>
          </p:nvCxnSpPr>
          <p:spPr>
            <a:xfrm flipH="1">
              <a:off x="5867400" y="2099240"/>
              <a:ext cx="228600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rot="16200000">
              <a:off x="5551083" y="3070878"/>
              <a:ext cx="1142999"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Calibri"/>
                </a:rPr>
                <a:t>c</a:t>
              </a:r>
              <a:r>
                <a:rPr lang="en-US" sz="2000" dirty="0" smtClean="0">
                  <a:solidFill>
                    <a:prstClr val="black"/>
                  </a:solidFill>
                  <a:latin typeface="Calibri"/>
                </a:rPr>
                <a:t>apacitor</a:t>
              </a:r>
              <a:endParaRPr lang="en-US" sz="2000" dirty="0">
                <a:solidFill>
                  <a:prstClr val="black"/>
                </a:solidFill>
                <a:latin typeface="Calibri"/>
              </a:endParaRPr>
            </a:p>
          </p:txBody>
        </p:sp>
        <p:sp>
          <p:nvSpPr>
            <p:cNvPr id="184" name="Rectangle 183"/>
            <p:cNvSpPr/>
            <p:nvPr/>
          </p:nvSpPr>
          <p:spPr>
            <a:xfrm>
              <a:off x="6672346" y="2754560"/>
              <a:ext cx="1295400" cy="37549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prstClr val="black"/>
                  </a:solidFill>
                  <a:latin typeface="Calibri"/>
                </a:rPr>
                <a:t>a</a:t>
              </a:r>
              <a:r>
                <a:rPr lang="en-US" sz="2000" smtClean="0">
                  <a:solidFill>
                    <a:prstClr val="black"/>
                  </a:solidFill>
                  <a:latin typeface="Calibri"/>
                </a:rPr>
                <a:t>ccess</a:t>
              </a:r>
              <a:endParaRPr lang="en-US" sz="2000">
                <a:solidFill>
                  <a:prstClr val="black"/>
                </a:solidFill>
                <a:latin typeface="Calibri"/>
              </a:endParaRPr>
            </a:p>
          </p:txBody>
        </p:sp>
        <p:sp>
          <p:nvSpPr>
            <p:cNvPr id="185" name="Rectangle 184"/>
            <p:cNvSpPr/>
            <p:nvPr/>
          </p:nvSpPr>
          <p:spPr>
            <a:xfrm>
              <a:off x="6672346" y="2889676"/>
              <a:ext cx="1279459" cy="43147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prstClr val="black"/>
                  </a:solidFill>
                  <a:latin typeface="Calibri"/>
                </a:rPr>
                <a:t>transistor</a:t>
              </a:r>
              <a:endParaRPr lang="en-US" sz="2000">
                <a:solidFill>
                  <a:prstClr val="black"/>
                </a:solidFill>
                <a:latin typeface="Calibri"/>
              </a:endParaRPr>
            </a:p>
          </p:txBody>
        </p:sp>
        <p:sp>
          <p:nvSpPr>
            <p:cNvPr id="186" name="Rectangle 185"/>
            <p:cNvSpPr/>
            <p:nvPr/>
          </p:nvSpPr>
          <p:spPr>
            <a:xfrm>
              <a:off x="5757946" y="1762156"/>
              <a:ext cx="2064789" cy="32704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err="1" smtClean="0">
                  <a:solidFill>
                    <a:prstClr val="black"/>
                  </a:solidFill>
                  <a:latin typeface="Calibri"/>
                </a:rPr>
                <a:t>wordline</a:t>
              </a:r>
              <a:endParaRPr lang="en-US" sz="2000">
                <a:solidFill>
                  <a:prstClr val="black"/>
                </a:solidFill>
                <a:latin typeface="Calibri"/>
              </a:endParaRPr>
            </a:p>
          </p:txBody>
        </p:sp>
        <p:sp>
          <p:nvSpPr>
            <p:cNvPr id="187" name="Rectangle 186"/>
            <p:cNvSpPr/>
            <p:nvPr/>
          </p:nvSpPr>
          <p:spPr>
            <a:xfrm rot="16200000">
              <a:off x="7349868" y="3158868"/>
              <a:ext cx="1706594" cy="35766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err="1" smtClean="0">
                  <a:solidFill>
                    <a:prstClr val="black"/>
                  </a:solidFill>
                  <a:latin typeface="Calibri"/>
                </a:rPr>
                <a:t>bitline</a:t>
              </a:r>
              <a:endParaRPr lang="en-US" sz="2000">
                <a:solidFill>
                  <a:prstClr val="black"/>
                </a:solidFill>
                <a:latin typeface="Calibri"/>
              </a:endParaRPr>
            </a:p>
          </p:txBody>
        </p:sp>
        <p:cxnSp>
          <p:nvCxnSpPr>
            <p:cNvPr id="188" name="Straight Arrow Connector 187"/>
            <p:cNvCxnSpPr/>
            <p:nvPr/>
          </p:nvCxnSpPr>
          <p:spPr>
            <a:xfrm flipV="1">
              <a:off x="8013466" y="1975763"/>
              <a:ext cx="0" cy="2291437"/>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7291581" y="2360845"/>
              <a:ext cx="0" cy="13701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a:off x="7071068" y="2504208"/>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H="1" flipV="1">
              <a:off x="7510546"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7071068" y="2602160"/>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7510546" y="2830760"/>
              <a:ext cx="170121"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6900946" y="2830760"/>
              <a:ext cx="17012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flipV="1">
              <a:off x="7071067"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7291581" y="2099240"/>
              <a:ext cx="1" cy="28296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a:off x="7680667" y="2830760"/>
              <a:ext cx="33279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8" name="Elbow Connector 197"/>
            <p:cNvCxnSpPr/>
            <p:nvPr/>
          </p:nvCxnSpPr>
          <p:spPr>
            <a:xfrm rot="10800000" flipV="1">
              <a:off x="6519946" y="2833142"/>
              <a:ext cx="381001" cy="226217"/>
            </a:xfrm>
            <a:prstGeom prst="bentConnector3">
              <a:avLst>
                <a:gd name="adj1" fmla="val 100625"/>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216"/>
            <p:cNvCxnSpPr/>
            <p:nvPr/>
          </p:nvCxnSpPr>
          <p:spPr>
            <a:xfrm>
              <a:off x="6519945" y="3541133"/>
              <a:ext cx="0" cy="280226"/>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V="1">
              <a:off x="6519945" y="3059360"/>
              <a:ext cx="0" cy="133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H="1">
              <a:off x="6291347" y="3426484"/>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a:off x="6291347" y="3192960"/>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V="1">
              <a:off x="6519945" y="3426485"/>
              <a:ext cx="0" cy="11464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2" name="Rectangle 221"/>
            <p:cNvSpPr/>
            <p:nvPr/>
          </p:nvSpPr>
          <p:spPr>
            <a:xfrm>
              <a:off x="7830586" y="4191000"/>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0" name="Rectangle 229"/>
            <p:cNvSpPr/>
            <p:nvPr/>
          </p:nvSpPr>
          <p:spPr>
            <a:xfrm>
              <a:off x="5501640" y="1219196"/>
              <a:ext cx="252269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black"/>
                  </a:solidFill>
                  <a:latin typeface="Calibri"/>
                </a:rPr>
                <a:t>Cell</a:t>
              </a:r>
              <a:endParaRPr lang="en-US" sz="2800" b="1" i="1" dirty="0">
                <a:solidFill>
                  <a:prstClr val="black"/>
                </a:solidFill>
                <a:latin typeface="Calibri"/>
              </a:endParaRPr>
            </a:p>
          </p:txBody>
        </p:sp>
      </p:grpSp>
      <p:grpSp>
        <p:nvGrpSpPr>
          <p:cNvPr id="240" name="Group 239"/>
          <p:cNvGrpSpPr/>
          <p:nvPr/>
        </p:nvGrpSpPr>
        <p:grpSpPr>
          <a:xfrm>
            <a:off x="5072146" y="3962402"/>
            <a:ext cx="3386053" cy="838200"/>
            <a:chOff x="5072146" y="4191000"/>
            <a:chExt cx="3386053" cy="838200"/>
          </a:xfrm>
        </p:grpSpPr>
        <p:sp>
          <p:nvSpPr>
            <p:cNvPr id="234" name="Rectangle 233"/>
            <p:cNvSpPr/>
            <p:nvPr/>
          </p:nvSpPr>
          <p:spPr>
            <a:xfrm>
              <a:off x="5072146" y="4495800"/>
              <a:ext cx="3386053" cy="533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FF0000"/>
                  </a:solidFill>
                  <a:latin typeface="Calibri"/>
                </a:rPr>
                <a:t>large sense amplifier</a:t>
              </a:r>
            </a:p>
          </p:txBody>
        </p:sp>
        <p:sp>
          <p:nvSpPr>
            <p:cNvPr id="237" name="Rectangle 236"/>
            <p:cNvSpPr/>
            <p:nvPr/>
          </p:nvSpPr>
          <p:spPr>
            <a:xfrm>
              <a:off x="7833610" y="4191000"/>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grpSp>
      <p:grpSp>
        <p:nvGrpSpPr>
          <p:cNvPr id="133" name="Group 132"/>
          <p:cNvGrpSpPr/>
          <p:nvPr/>
        </p:nvGrpSpPr>
        <p:grpSpPr>
          <a:xfrm>
            <a:off x="3048000" y="1474386"/>
            <a:ext cx="1003835" cy="2855580"/>
            <a:chOff x="7338060" y="1622874"/>
            <a:chExt cx="1003835" cy="2855580"/>
          </a:xfrm>
        </p:grpSpPr>
        <p:sp>
          <p:nvSpPr>
            <p:cNvPr id="139" name="Rounded Rectangle 138"/>
            <p:cNvSpPr/>
            <p:nvPr/>
          </p:nvSpPr>
          <p:spPr>
            <a:xfrm rot="16200000">
              <a:off x="6824570" y="2669765"/>
              <a:ext cx="2564215" cy="470434"/>
            </a:xfrm>
            <a:prstGeom prst="roundRect">
              <a:avLst>
                <a:gd name="adj" fmla="val 12383"/>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srgbClr val="FF0000"/>
                  </a:solidFill>
                  <a:latin typeface="Calibri"/>
                  <a:cs typeface="Calibri"/>
                </a:rPr>
                <a:t>bitline</a:t>
              </a:r>
              <a:r>
                <a:rPr lang="en-US" sz="2400" b="1" i="1" dirty="0" smtClean="0">
                  <a:solidFill>
                    <a:srgbClr val="FF0000"/>
                  </a:solidFill>
                  <a:latin typeface="Calibri"/>
                  <a:cs typeface="Calibri"/>
                </a:rPr>
                <a:t>: 512 cells</a:t>
              </a:r>
              <a:endParaRPr lang="en-US" sz="2400" b="1" i="1" dirty="0">
                <a:solidFill>
                  <a:srgbClr val="FF0000"/>
                </a:solidFill>
                <a:latin typeface="Calibri"/>
                <a:cs typeface="Calibri"/>
              </a:endParaRPr>
            </a:p>
          </p:txBody>
        </p:sp>
        <p:cxnSp>
          <p:nvCxnSpPr>
            <p:cNvPr id="134" name="Straight Arrow Connector 133"/>
            <p:cNvCxnSpPr/>
            <p:nvPr/>
          </p:nvCxnSpPr>
          <p:spPr>
            <a:xfrm>
              <a:off x="7947657" y="1977290"/>
              <a:ext cx="0" cy="1981200"/>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flipV="1">
              <a:off x="7871460" y="189565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7871460" y="3958490"/>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7338060" y="4112694"/>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2" name="Straight Arrow Connector 151"/>
            <p:cNvCxnSpPr>
              <a:stCxn id="151" idx="0"/>
            </p:cNvCxnSpPr>
            <p:nvPr/>
          </p:nvCxnSpPr>
          <p:spPr>
            <a:xfrm flipV="1">
              <a:off x="7520940" y="1748692"/>
              <a:ext cx="4763" cy="2364002"/>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7342823" y="18401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5" name="Oval 154"/>
            <p:cNvSpPr/>
            <p:nvPr/>
          </p:nvSpPr>
          <p:spPr>
            <a:xfrm>
              <a:off x="7342823" y="22973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6" name="Oval 155"/>
            <p:cNvSpPr/>
            <p:nvPr/>
          </p:nvSpPr>
          <p:spPr>
            <a:xfrm>
              <a:off x="7342823" y="27545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7" name="Oval 156"/>
            <p:cNvSpPr/>
            <p:nvPr/>
          </p:nvSpPr>
          <p:spPr>
            <a:xfrm>
              <a:off x="7342823" y="32117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8" name="Oval 157"/>
            <p:cNvSpPr/>
            <p:nvPr/>
          </p:nvSpPr>
          <p:spPr>
            <a:xfrm>
              <a:off x="7342823" y="36689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64" name="Group 63"/>
          <p:cNvGrpSpPr/>
          <p:nvPr/>
        </p:nvGrpSpPr>
        <p:grpSpPr>
          <a:xfrm>
            <a:off x="3253742" y="1295404"/>
            <a:ext cx="1242058" cy="565684"/>
            <a:chOff x="3253742" y="1524002"/>
            <a:chExt cx="1242058" cy="565684"/>
          </a:xfrm>
        </p:grpSpPr>
        <p:cxnSp>
          <p:nvCxnSpPr>
            <p:cNvPr id="249" name="Straight Arrow Connector 248"/>
            <p:cNvCxnSpPr/>
            <p:nvPr/>
          </p:nvCxnSpPr>
          <p:spPr>
            <a:xfrm flipH="1">
              <a:off x="3253742" y="1752602"/>
              <a:ext cx="474820" cy="33708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2" name="Rectangle 281"/>
            <p:cNvSpPr/>
            <p:nvPr/>
          </p:nvSpPr>
          <p:spPr>
            <a:xfrm>
              <a:off x="3657598" y="1524002"/>
              <a:ext cx="838202"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black"/>
                  </a:solidFill>
                  <a:latin typeface="Calibri"/>
                </a:rPr>
                <a:t>cell</a:t>
              </a:r>
              <a:endParaRPr lang="en-US" sz="2800" b="1" i="1" dirty="0">
                <a:solidFill>
                  <a:prstClr val="black"/>
                </a:solidFill>
                <a:latin typeface="Calibri"/>
              </a:endParaRPr>
            </a:p>
          </p:txBody>
        </p:sp>
        <p:cxnSp>
          <p:nvCxnSpPr>
            <p:cNvPr id="287" name="Straight Arrow Connector 286"/>
            <p:cNvCxnSpPr/>
            <p:nvPr/>
          </p:nvCxnSpPr>
          <p:spPr>
            <a:xfrm flipH="1">
              <a:off x="3728562" y="1752602"/>
              <a:ext cx="8143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88" name="Content Placeholder 2"/>
          <p:cNvSpPr txBox="1">
            <a:spLocks/>
          </p:cNvSpPr>
          <p:nvPr/>
        </p:nvSpPr>
        <p:spPr>
          <a:xfrm>
            <a:off x="381000" y="4953000"/>
            <a:ext cx="83058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200" b="1" dirty="0" smtClean="0">
                <a:solidFill>
                  <a:prstClr val="black"/>
                </a:solidFill>
                <a:latin typeface="Calibri"/>
              </a:rPr>
              <a:t>Long </a:t>
            </a:r>
            <a:r>
              <a:rPr lang="en-US" sz="3200" b="1" dirty="0" err="1">
                <a:solidFill>
                  <a:prstClr val="black"/>
                </a:solidFill>
                <a:latin typeface="Calibri"/>
              </a:rPr>
              <a:t>b</a:t>
            </a:r>
            <a:r>
              <a:rPr lang="en-US" sz="3200" b="1" dirty="0" err="1" smtClean="0">
                <a:solidFill>
                  <a:prstClr val="black"/>
                </a:solidFill>
                <a:latin typeface="Calibri"/>
              </a:rPr>
              <a:t>itline</a:t>
            </a:r>
            <a:endParaRPr lang="en-US" sz="3200" b="1" dirty="0" smtClean="0">
              <a:solidFill>
                <a:prstClr val="black"/>
              </a:solidFill>
              <a:latin typeface="Calibri"/>
            </a:endParaRPr>
          </a:p>
          <a:p>
            <a:pPr lvl="1">
              <a:lnSpc>
                <a:spcPct val="90000"/>
              </a:lnSpc>
            </a:pPr>
            <a:r>
              <a:rPr lang="en-US" sz="2800" b="1" dirty="0" smtClean="0">
                <a:solidFill>
                  <a:srgbClr val="006600"/>
                </a:solidFill>
                <a:latin typeface="Calibri"/>
              </a:rPr>
              <a:t>Amortizes sense amplifier cost </a:t>
            </a:r>
            <a:r>
              <a:rPr lang="en-US" sz="2800" b="1" dirty="0" smtClean="0">
                <a:solidFill>
                  <a:srgbClr val="006600"/>
                </a:solidFill>
                <a:latin typeface="Calibri"/>
                <a:sym typeface="Wingdings" pitchFamily="2" charset="2"/>
              </a:rPr>
              <a:t> Small area</a:t>
            </a:r>
          </a:p>
          <a:p>
            <a:pPr lvl="1">
              <a:lnSpc>
                <a:spcPct val="90000"/>
              </a:lnSpc>
            </a:pPr>
            <a:r>
              <a:rPr lang="en-US" sz="2800" b="1" dirty="0" smtClean="0">
                <a:solidFill>
                  <a:srgbClr val="FF0000"/>
                </a:solidFill>
                <a:latin typeface="Calibri"/>
                <a:sym typeface="Wingdings" pitchFamily="2" charset="2"/>
              </a:rPr>
              <a:t>Large </a:t>
            </a:r>
            <a:r>
              <a:rPr lang="en-US" sz="2800" b="1" dirty="0" err="1" smtClean="0">
                <a:solidFill>
                  <a:srgbClr val="FF0000"/>
                </a:solidFill>
                <a:latin typeface="Calibri"/>
                <a:sym typeface="Wingdings" pitchFamily="2" charset="2"/>
              </a:rPr>
              <a:t>bitline</a:t>
            </a:r>
            <a:r>
              <a:rPr lang="en-US" sz="2800" b="1" dirty="0" smtClean="0">
                <a:solidFill>
                  <a:srgbClr val="FF0000"/>
                </a:solidFill>
                <a:latin typeface="Calibri"/>
                <a:sym typeface="Wingdings" pitchFamily="2" charset="2"/>
              </a:rPr>
              <a:t> capacitance  High latency &amp; power</a:t>
            </a:r>
            <a:endParaRPr lang="en-US" sz="2800" dirty="0" smtClean="0">
              <a:solidFill>
                <a:srgbClr val="FF0000"/>
              </a:solidFill>
              <a:latin typeface="Calibri"/>
            </a:endParaRPr>
          </a:p>
          <a:p>
            <a:pPr marL="749300" lvl="1" indent="-349250">
              <a:lnSpc>
                <a:spcPct val="90000"/>
              </a:lnSpc>
            </a:pPr>
            <a:endParaRPr lang="en-US" dirty="0" smtClean="0">
              <a:solidFill>
                <a:prstClr val="black"/>
              </a:solidFill>
              <a:latin typeface="Calibri"/>
            </a:endParaRPr>
          </a:p>
          <a:p>
            <a:pPr marL="749300" lvl="1" indent="-349250">
              <a:lnSpc>
                <a:spcPct val="90000"/>
              </a:lnSpc>
            </a:pPr>
            <a:endParaRPr lang="en-US" sz="4400" b="1" i="1" dirty="0">
              <a:solidFill>
                <a:srgbClr val="1F497D"/>
              </a:solidFill>
              <a:latin typeface="Calibri"/>
            </a:endParaRPr>
          </a:p>
          <a:p>
            <a:pPr marL="746125" lvl="1" indent="-346075">
              <a:lnSpc>
                <a:spcPct val="90000"/>
              </a:lnSpc>
            </a:pPr>
            <a:endParaRPr lang="en-US" dirty="0">
              <a:solidFill>
                <a:prstClr val="black"/>
              </a:solidFill>
              <a:latin typeface="Calibri"/>
            </a:endParaRPr>
          </a:p>
        </p:txBody>
      </p:sp>
      <p:sp>
        <p:nvSpPr>
          <p:cNvPr id="99" name="Rectangle 98"/>
          <p:cNvSpPr/>
          <p:nvPr/>
        </p:nvSpPr>
        <p:spPr>
          <a:xfrm rot="16200000">
            <a:off x="7330024" y="2902086"/>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black"/>
                </a:solidFill>
                <a:latin typeface="Calibri"/>
              </a:rPr>
              <a:t>sense amplifier</a:t>
            </a:r>
            <a:endParaRPr lang="en-US" sz="2800" b="1" i="1" dirty="0">
              <a:solidFill>
                <a:prstClr val="black"/>
              </a:solidFill>
              <a:latin typeface="Calibri"/>
            </a:endParaRPr>
          </a:p>
        </p:txBody>
      </p:sp>
      <p:cxnSp>
        <p:nvCxnSpPr>
          <p:cNvPr id="100" name="Straight Arrow Connector 99"/>
          <p:cNvCxnSpPr/>
          <p:nvPr/>
        </p:nvCxnSpPr>
        <p:spPr>
          <a:xfrm>
            <a:off x="8001000" y="4157119"/>
            <a:ext cx="579835"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5181600" y="1874524"/>
            <a:ext cx="472082"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rot="16200000">
            <a:off x="3740286" y="2527162"/>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latin typeface="Calibri"/>
              </a:rPr>
              <a:t>r</a:t>
            </a:r>
            <a:r>
              <a:rPr lang="en-US" sz="2800" b="1" i="1" dirty="0" smtClean="0">
                <a:solidFill>
                  <a:prstClr val="black"/>
                </a:solidFill>
                <a:latin typeface="Calibri"/>
              </a:rPr>
              <a:t>ow decoder</a:t>
            </a:r>
            <a:endParaRPr lang="en-US" sz="2800" b="1" i="1" dirty="0">
              <a:solidFill>
                <a:prstClr val="black"/>
              </a:solidFill>
              <a:latin typeface="Calibri"/>
            </a:endParaRPr>
          </a:p>
        </p:txBody>
      </p:sp>
    </p:spTree>
    <p:extLst>
      <p:ext uri="{BB962C8B-B14F-4D97-AF65-F5344CB8AC3E}">
        <p14:creationId xmlns:p14="http://schemas.microsoft.com/office/powerpoint/2010/main" val="1993447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smtClean="0"/>
              <a:t>   Trade-Off: Area (Die Size) vs. Latency</a:t>
            </a:r>
            <a:endParaRPr lang="en-US" dirty="0"/>
          </a:p>
        </p:txBody>
      </p:sp>
      <p:sp>
        <p:nvSpPr>
          <p:cNvPr id="5" name="Right Arrow 4"/>
          <p:cNvSpPr/>
          <p:nvPr/>
        </p:nvSpPr>
        <p:spPr>
          <a:xfrm>
            <a:off x="3238500" y="21640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4000" b="1" dirty="0" smtClean="0">
                <a:solidFill>
                  <a:prstClr val="white"/>
                </a:solidFill>
                <a:latin typeface="Calibri"/>
              </a:rPr>
              <a:t>Faster</a:t>
            </a:r>
            <a:endParaRPr lang="en-US" sz="4000" b="1" dirty="0">
              <a:solidFill>
                <a:prstClr val="white"/>
              </a:solidFill>
              <a:latin typeface="Calibri"/>
            </a:endParaRPr>
          </a:p>
        </p:txBody>
      </p:sp>
      <p:sp>
        <p:nvSpPr>
          <p:cNvPr id="97" name="Right Arrow 96"/>
          <p:cNvSpPr/>
          <p:nvPr/>
        </p:nvSpPr>
        <p:spPr>
          <a:xfrm flipH="1">
            <a:off x="3238500" y="35356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4000" b="1" dirty="0" smtClean="0">
                <a:solidFill>
                  <a:prstClr val="white"/>
                </a:solidFill>
                <a:latin typeface="Calibri"/>
              </a:rPr>
              <a:t>Smaller</a:t>
            </a:r>
            <a:endParaRPr lang="en-US" sz="4000" b="1" dirty="0">
              <a:solidFill>
                <a:prstClr val="white"/>
              </a:solidFill>
              <a:latin typeface="Calibri"/>
            </a:endParaRPr>
          </a:p>
        </p:txBody>
      </p:sp>
      <p:grpSp>
        <p:nvGrpSpPr>
          <p:cNvPr id="15" name="Group 14"/>
          <p:cNvGrpSpPr/>
          <p:nvPr/>
        </p:nvGrpSpPr>
        <p:grpSpPr>
          <a:xfrm>
            <a:off x="5867400" y="1066800"/>
            <a:ext cx="2590800" cy="5105400"/>
            <a:chOff x="5867400" y="1066800"/>
            <a:chExt cx="2590800" cy="5105400"/>
          </a:xfrm>
        </p:grpSpPr>
        <p:sp>
          <p:nvSpPr>
            <p:cNvPr id="250" name="Rectangle 249"/>
            <p:cNvSpPr/>
            <p:nvPr/>
          </p:nvSpPr>
          <p:spPr>
            <a:xfrm>
              <a:off x="77066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1" name="Straight Arrow Connector 250"/>
            <p:cNvCxnSpPr>
              <a:stCxn id="250" idx="0"/>
            </p:cNvCxnSpPr>
            <p:nvPr/>
          </p:nvCxnSpPr>
          <p:spPr>
            <a:xfrm flipV="1">
              <a:off x="78895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3" name="Rectangle 252"/>
            <p:cNvSpPr/>
            <p:nvPr/>
          </p:nvSpPr>
          <p:spPr>
            <a:xfrm>
              <a:off x="72494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4" name="Straight Arrow Connector 253"/>
            <p:cNvCxnSpPr>
              <a:stCxn id="253" idx="0"/>
            </p:cNvCxnSpPr>
            <p:nvPr/>
          </p:nvCxnSpPr>
          <p:spPr>
            <a:xfrm flipV="1">
              <a:off x="74323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8" name="Rectangle 257"/>
            <p:cNvSpPr/>
            <p:nvPr/>
          </p:nvSpPr>
          <p:spPr>
            <a:xfrm>
              <a:off x="67922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9" name="Straight Arrow Connector 258"/>
            <p:cNvCxnSpPr>
              <a:stCxn id="258" idx="0"/>
            </p:cNvCxnSpPr>
            <p:nvPr/>
          </p:nvCxnSpPr>
          <p:spPr>
            <a:xfrm flipV="1">
              <a:off x="69751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1" name="Rectangle 260"/>
            <p:cNvSpPr/>
            <p:nvPr/>
          </p:nvSpPr>
          <p:spPr>
            <a:xfrm>
              <a:off x="63350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62" name="Straight Arrow Connector 261"/>
            <p:cNvCxnSpPr>
              <a:stCxn id="261" idx="0"/>
            </p:cNvCxnSpPr>
            <p:nvPr/>
          </p:nvCxnSpPr>
          <p:spPr>
            <a:xfrm flipV="1">
              <a:off x="65179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6" name="Oval 275"/>
            <p:cNvSpPr/>
            <p:nvPr/>
          </p:nvSpPr>
          <p:spPr>
            <a:xfrm>
              <a:off x="77114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7" name="Oval 276"/>
            <p:cNvSpPr/>
            <p:nvPr/>
          </p:nvSpPr>
          <p:spPr>
            <a:xfrm>
              <a:off x="72542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8" name="Oval 277"/>
            <p:cNvSpPr/>
            <p:nvPr/>
          </p:nvSpPr>
          <p:spPr>
            <a:xfrm>
              <a:off x="67970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9" name="Oval 278"/>
            <p:cNvSpPr/>
            <p:nvPr/>
          </p:nvSpPr>
          <p:spPr>
            <a:xfrm>
              <a:off x="63398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0" name="Oval 279"/>
            <p:cNvSpPr/>
            <p:nvPr/>
          </p:nvSpPr>
          <p:spPr>
            <a:xfrm>
              <a:off x="77114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1" name="Oval 280"/>
            <p:cNvSpPr/>
            <p:nvPr/>
          </p:nvSpPr>
          <p:spPr>
            <a:xfrm>
              <a:off x="72542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2" name="Oval 281"/>
            <p:cNvSpPr/>
            <p:nvPr/>
          </p:nvSpPr>
          <p:spPr>
            <a:xfrm>
              <a:off x="67970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3" name="Oval 282"/>
            <p:cNvSpPr/>
            <p:nvPr/>
          </p:nvSpPr>
          <p:spPr>
            <a:xfrm>
              <a:off x="63398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8" name="Rectangle 317"/>
            <p:cNvSpPr/>
            <p:nvPr/>
          </p:nvSpPr>
          <p:spPr>
            <a:xfrm>
              <a:off x="77066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19" name="Straight Arrow Connector 318"/>
            <p:cNvCxnSpPr>
              <a:stCxn id="318" idx="0"/>
            </p:cNvCxnSpPr>
            <p:nvPr/>
          </p:nvCxnSpPr>
          <p:spPr>
            <a:xfrm flipV="1">
              <a:off x="78895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0" name="Rectangle 319"/>
            <p:cNvSpPr/>
            <p:nvPr/>
          </p:nvSpPr>
          <p:spPr>
            <a:xfrm>
              <a:off x="72494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21" name="Straight Arrow Connector 320"/>
            <p:cNvCxnSpPr>
              <a:stCxn id="320" idx="0"/>
            </p:cNvCxnSpPr>
            <p:nvPr/>
          </p:nvCxnSpPr>
          <p:spPr>
            <a:xfrm flipV="1">
              <a:off x="74323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2" name="Rectangle 321"/>
            <p:cNvSpPr/>
            <p:nvPr/>
          </p:nvSpPr>
          <p:spPr>
            <a:xfrm>
              <a:off x="67922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24" name="Straight Arrow Connector 323"/>
            <p:cNvCxnSpPr>
              <a:stCxn id="322" idx="0"/>
            </p:cNvCxnSpPr>
            <p:nvPr/>
          </p:nvCxnSpPr>
          <p:spPr>
            <a:xfrm flipV="1">
              <a:off x="69751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5" name="Rectangle 324"/>
            <p:cNvSpPr/>
            <p:nvPr/>
          </p:nvSpPr>
          <p:spPr>
            <a:xfrm>
              <a:off x="63350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26" name="Straight Arrow Connector 325"/>
            <p:cNvCxnSpPr>
              <a:stCxn id="325" idx="0"/>
            </p:cNvCxnSpPr>
            <p:nvPr/>
          </p:nvCxnSpPr>
          <p:spPr>
            <a:xfrm flipV="1">
              <a:off x="65179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77114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28" name="Oval 327"/>
            <p:cNvSpPr/>
            <p:nvPr/>
          </p:nvSpPr>
          <p:spPr>
            <a:xfrm>
              <a:off x="72542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29" name="Oval 328"/>
            <p:cNvSpPr/>
            <p:nvPr/>
          </p:nvSpPr>
          <p:spPr>
            <a:xfrm>
              <a:off x="67970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0" name="Oval 329"/>
            <p:cNvSpPr/>
            <p:nvPr/>
          </p:nvSpPr>
          <p:spPr>
            <a:xfrm>
              <a:off x="63398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1" name="Oval 330"/>
            <p:cNvSpPr/>
            <p:nvPr/>
          </p:nvSpPr>
          <p:spPr>
            <a:xfrm>
              <a:off x="77114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2" name="Oval 331"/>
            <p:cNvSpPr/>
            <p:nvPr/>
          </p:nvSpPr>
          <p:spPr>
            <a:xfrm>
              <a:off x="72542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3" name="Oval 332"/>
            <p:cNvSpPr/>
            <p:nvPr/>
          </p:nvSpPr>
          <p:spPr>
            <a:xfrm>
              <a:off x="67970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4" name="Oval 333"/>
            <p:cNvSpPr/>
            <p:nvPr/>
          </p:nvSpPr>
          <p:spPr>
            <a:xfrm>
              <a:off x="63398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48" name="Rounded Rectangle 147"/>
            <p:cNvSpPr/>
            <p:nvPr/>
          </p:nvSpPr>
          <p:spPr>
            <a:xfrm>
              <a:off x="5867400" y="10668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b="1" dirty="0" smtClean="0">
                  <a:solidFill>
                    <a:prstClr val="black"/>
                  </a:solidFill>
                  <a:latin typeface="Calibri"/>
                  <a:cs typeface="Calibri"/>
                </a:rPr>
                <a:t>Short </a:t>
              </a:r>
              <a:r>
                <a:rPr lang="en-US" sz="3600" b="1" dirty="0" err="1" smtClean="0">
                  <a:solidFill>
                    <a:prstClr val="black"/>
                  </a:solidFill>
                  <a:latin typeface="Calibri"/>
                  <a:cs typeface="Calibri"/>
                </a:rPr>
                <a:t>Bitline</a:t>
              </a:r>
              <a:endParaRPr lang="en-US" sz="3600" b="1" dirty="0" smtClean="0">
                <a:solidFill>
                  <a:prstClr val="black"/>
                </a:solidFill>
                <a:latin typeface="Calibri"/>
                <a:cs typeface="Calibri"/>
              </a:endParaRPr>
            </a:p>
            <a:p>
              <a:pPr algn="ctr">
                <a:lnSpc>
                  <a:spcPct val="80000"/>
                </a:lnSpc>
              </a:pPr>
              <a:endParaRPr lang="en-US" sz="3600" b="1" dirty="0" smtClean="0">
                <a:solidFill>
                  <a:prstClr val="black"/>
                </a:solidFill>
                <a:latin typeface="Calibri"/>
                <a:cs typeface="Calibri"/>
              </a:endParaRPr>
            </a:p>
          </p:txBody>
        </p:sp>
        <p:sp>
          <p:nvSpPr>
            <p:cNvPr id="380" name="Rectangle 379"/>
            <p:cNvSpPr/>
            <p:nvPr/>
          </p:nvSpPr>
          <p:spPr>
            <a:xfrm>
              <a:off x="7696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81" name="Straight Arrow Connector 380"/>
            <p:cNvCxnSpPr>
              <a:stCxn id="380" idx="0"/>
            </p:cNvCxnSpPr>
            <p:nvPr/>
          </p:nvCxnSpPr>
          <p:spPr>
            <a:xfrm flipV="1">
              <a:off x="78790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2" name="Rectangle 381"/>
            <p:cNvSpPr/>
            <p:nvPr/>
          </p:nvSpPr>
          <p:spPr>
            <a:xfrm>
              <a:off x="72390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83" name="Straight Arrow Connector 382"/>
            <p:cNvCxnSpPr>
              <a:stCxn id="382" idx="0"/>
            </p:cNvCxnSpPr>
            <p:nvPr/>
          </p:nvCxnSpPr>
          <p:spPr>
            <a:xfrm flipV="1">
              <a:off x="74218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6781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85" name="Straight Arrow Connector 384"/>
            <p:cNvCxnSpPr>
              <a:stCxn id="384" idx="0"/>
            </p:cNvCxnSpPr>
            <p:nvPr/>
          </p:nvCxnSpPr>
          <p:spPr>
            <a:xfrm flipV="1">
              <a:off x="69646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6" name="Rectangle 385"/>
            <p:cNvSpPr/>
            <p:nvPr/>
          </p:nvSpPr>
          <p:spPr>
            <a:xfrm>
              <a:off x="6324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87" name="Straight Arrow Connector 386"/>
            <p:cNvCxnSpPr>
              <a:stCxn id="386" idx="0"/>
            </p:cNvCxnSpPr>
            <p:nvPr/>
          </p:nvCxnSpPr>
          <p:spPr>
            <a:xfrm flipV="1">
              <a:off x="65074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8" name="Oval 387"/>
            <p:cNvSpPr/>
            <p:nvPr/>
          </p:nvSpPr>
          <p:spPr>
            <a:xfrm>
              <a:off x="7700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9" name="Oval 388"/>
            <p:cNvSpPr/>
            <p:nvPr/>
          </p:nvSpPr>
          <p:spPr>
            <a:xfrm>
              <a:off x="72437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0" name="Oval 389"/>
            <p:cNvSpPr/>
            <p:nvPr/>
          </p:nvSpPr>
          <p:spPr>
            <a:xfrm>
              <a:off x="6786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1" name="Oval 390"/>
            <p:cNvSpPr/>
            <p:nvPr/>
          </p:nvSpPr>
          <p:spPr>
            <a:xfrm>
              <a:off x="6329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2" name="Oval 391"/>
            <p:cNvSpPr/>
            <p:nvPr/>
          </p:nvSpPr>
          <p:spPr>
            <a:xfrm>
              <a:off x="7700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3" name="Oval 392"/>
            <p:cNvSpPr/>
            <p:nvPr/>
          </p:nvSpPr>
          <p:spPr>
            <a:xfrm>
              <a:off x="72437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4" name="Oval 393"/>
            <p:cNvSpPr/>
            <p:nvPr/>
          </p:nvSpPr>
          <p:spPr>
            <a:xfrm>
              <a:off x="6786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5" name="Oval 394"/>
            <p:cNvSpPr/>
            <p:nvPr/>
          </p:nvSpPr>
          <p:spPr>
            <a:xfrm>
              <a:off x="6329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14" name="Group 13"/>
          <p:cNvGrpSpPr/>
          <p:nvPr/>
        </p:nvGrpSpPr>
        <p:grpSpPr>
          <a:xfrm>
            <a:off x="495300" y="1066800"/>
            <a:ext cx="2514600" cy="5105400"/>
            <a:chOff x="495300" y="1066800"/>
            <a:chExt cx="2514600" cy="5105400"/>
          </a:xfrm>
        </p:grpSpPr>
        <p:sp>
          <p:nvSpPr>
            <p:cNvPr id="131" name="Rounded Rectangle 130"/>
            <p:cNvSpPr/>
            <p:nvPr/>
          </p:nvSpPr>
          <p:spPr>
            <a:xfrm>
              <a:off x="495300" y="10668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b="1" dirty="0" smtClean="0">
                  <a:solidFill>
                    <a:prstClr val="black"/>
                  </a:solidFill>
                  <a:latin typeface="Calibri"/>
                  <a:cs typeface="Calibri"/>
                </a:rPr>
                <a:t>Long </a:t>
              </a:r>
              <a:r>
                <a:rPr lang="en-US" sz="3600" b="1" dirty="0" err="1" smtClean="0">
                  <a:solidFill>
                    <a:prstClr val="black"/>
                  </a:solidFill>
                  <a:latin typeface="Calibri"/>
                  <a:cs typeface="Calibri"/>
                </a:rPr>
                <a:t>Bitline</a:t>
              </a:r>
              <a:endParaRPr lang="en-US" sz="3600" b="1" dirty="0" smtClean="0">
                <a:solidFill>
                  <a:prstClr val="black"/>
                </a:solidFill>
                <a:latin typeface="Calibri"/>
                <a:cs typeface="Calibri"/>
              </a:endParaRPr>
            </a:p>
            <a:p>
              <a:pPr algn="ctr">
                <a:lnSpc>
                  <a:spcPct val="80000"/>
                </a:lnSpc>
              </a:pPr>
              <a:endParaRPr lang="en-US" sz="3600" b="1" dirty="0" smtClean="0">
                <a:solidFill>
                  <a:prstClr val="black"/>
                </a:solidFill>
                <a:latin typeface="Calibri"/>
                <a:cs typeface="Calibri"/>
              </a:endParaRPr>
            </a:p>
          </p:txBody>
        </p:sp>
        <p:sp>
          <p:nvSpPr>
            <p:cNvPr id="183" name="Rectangle 182"/>
            <p:cNvSpPr/>
            <p:nvPr/>
          </p:nvSpPr>
          <p:spPr>
            <a:xfrm>
              <a:off x="2209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4" name="Straight Arrow Connector 183"/>
            <p:cNvCxnSpPr>
              <a:stCxn id="183" idx="0"/>
            </p:cNvCxnSpPr>
            <p:nvPr/>
          </p:nvCxnSpPr>
          <p:spPr>
            <a:xfrm flipV="1">
              <a:off x="23926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1752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7" name="Straight Arrow Connector 186"/>
            <p:cNvCxnSpPr>
              <a:stCxn id="186" idx="0"/>
            </p:cNvCxnSpPr>
            <p:nvPr/>
          </p:nvCxnSpPr>
          <p:spPr>
            <a:xfrm flipV="1">
              <a:off x="19354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12954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0" name="Straight Arrow Connector 189"/>
            <p:cNvCxnSpPr>
              <a:stCxn id="189" idx="0"/>
            </p:cNvCxnSpPr>
            <p:nvPr/>
          </p:nvCxnSpPr>
          <p:spPr>
            <a:xfrm flipV="1">
              <a:off x="14782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a:xfrm>
              <a:off x="838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3" name="Straight Arrow Connector 192"/>
            <p:cNvCxnSpPr>
              <a:stCxn id="192" idx="0"/>
            </p:cNvCxnSpPr>
            <p:nvPr/>
          </p:nvCxnSpPr>
          <p:spPr>
            <a:xfrm flipV="1">
              <a:off x="10210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7" name="Oval 206"/>
            <p:cNvSpPr/>
            <p:nvPr/>
          </p:nvSpPr>
          <p:spPr>
            <a:xfrm>
              <a:off x="22145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8" name="Oval 207"/>
            <p:cNvSpPr/>
            <p:nvPr/>
          </p:nvSpPr>
          <p:spPr>
            <a:xfrm>
              <a:off x="17573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9" name="Oval 208"/>
            <p:cNvSpPr/>
            <p:nvPr/>
          </p:nvSpPr>
          <p:spPr>
            <a:xfrm>
              <a:off x="13001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0" name="Oval 209"/>
            <p:cNvSpPr/>
            <p:nvPr/>
          </p:nvSpPr>
          <p:spPr>
            <a:xfrm>
              <a:off x="8429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5" name="Oval 214"/>
            <p:cNvSpPr/>
            <p:nvPr/>
          </p:nvSpPr>
          <p:spPr>
            <a:xfrm>
              <a:off x="22145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6" name="Oval 215"/>
            <p:cNvSpPr/>
            <p:nvPr/>
          </p:nvSpPr>
          <p:spPr>
            <a:xfrm>
              <a:off x="17573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7" name="Oval 216"/>
            <p:cNvSpPr/>
            <p:nvPr/>
          </p:nvSpPr>
          <p:spPr>
            <a:xfrm>
              <a:off x="13001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8" name="Oval 217"/>
            <p:cNvSpPr/>
            <p:nvPr/>
          </p:nvSpPr>
          <p:spPr>
            <a:xfrm>
              <a:off x="8429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23" name="Oval 222"/>
            <p:cNvSpPr/>
            <p:nvPr/>
          </p:nvSpPr>
          <p:spPr>
            <a:xfrm>
              <a:off x="2214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24" name="Oval 223"/>
            <p:cNvSpPr/>
            <p:nvPr/>
          </p:nvSpPr>
          <p:spPr>
            <a:xfrm>
              <a:off x="1757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25" name="Oval 224"/>
            <p:cNvSpPr/>
            <p:nvPr/>
          </p:nvSpPr>
          <p:spPr>
            <a:xfrm>
              <a:off x="13001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26" name="Oval 225"/>
            <p:cNvSpPr/>
            <p:nvPr/>
          </p:nvSpPr>
          <p:spPr>
            <a:xfrm>
              <a:off x="842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1" name="Oval 230"/>
            <p:cNvSpPr/>
            <p:nvPr/>
          </p:nvSpPr>
          <p:spPr>
            <a:xfrm>
              <a:off x="2214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2" name="Oval 231"/>
            <p:cNvSpPr/>
            <p:nvPr/>
          </p:nvSpPr>
          <p:spPr>
            <a:xfrm>
              <a:off x="1757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3" name="Oval 232"/>
            <p:cNvSpPr/>
            <p:nvPr/>
          </p:nvSpPr>
          <p:spPr>
            <a:xfrm>
              <a:off x="13001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4" name="Oval 233"/>
            <p:cNvSpPr/>
            <p:nvPr/>
          </p:nvSpPr>
          <p:spPr>
            <a:xfrm>
              <a:off x="842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6" name="Oval 395"/>
            <p:cNvSpPr/>
            <p:nvPr/>
          </p:nvSpPr>
          <p:spPr>
            <a:xfrm>
              <a:off x="22098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7" name="Oval 396"/>
            <p:cNvSpPr/>
            <p:nvPr/>
          </p:nvSpPr>
          <p:spPr>
            <a:xfrm>
              <a:off x="17526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8" name="Oval 397"/>
            <p:cNvSpPr/>
            <p:nvPr/>
          </p:nvSpPr>
          <p:spPr>
            <a:xfrm>
              <a:off x="12954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9" name="Oval 398"/>
            <p:cNvSpPr/>
            <p:nvPr/>
          </p:nvSpPr>
          <p:spPr>
            <a:xfrm>
              <a:off x="8382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00" name="Oval 399"/>
            <p:cNvSpPr/>
            <p:nvPr/>
          </p:nvSpPr>
          <p:spPr>
            <a:xfrm>
              <a:off x="22098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01" name="Oval 400"/>
            <p:cNvSpPr/>
            <p:nvPr/>
          </p:nvSpPr>
          <p:spPr>
            <a:xfrm>
              <a:off x="17526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02" name="Oval 401"/>
            <p:cNvSpPr/>
            <p:nvPr/>
          </p:nvSpPr>
          <p:spPr>
            <a:xfrm>
              <a:off x="12954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03" name="Oval 402"/>
            <p:cNvSpPr/>
            <p:nvPr/>
          </p:nvSpPr>
          <p:spPr>
            <a:xfrm>
              <a:off x="8382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404" name="Content Placeholder 2"/>
          <p:cNvSpPr txBox="1">
            <a:spLocks/>
          </p:cNvSpPr>
          <p:nvPr/>
        </p:nvSpPr>
        <p:spPr>
          <a:xfrm>
            <a:off x="457200" y="4953000"/>
            <a:ext cx="8001000" cy="648602"/>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4000" b="1" dirty="0" smtClean="0">
                <a:solidFill>
                  <a:srgbClr val="FFFF00"/>
                </a:solidFill>
                <a:latin typeface="Calibri"/>
              </a:rPr>
              <a:t>Trade-Off: Area vs. Latency</a:t>
            </a:r>
          </a:p>
        </p:txBody>
      </p:sp>
    </p:spTree>
    <p:extLst>
      <p:ext uri="{BB962C8B-B14F-4D97-AF65-F5344CB8AC3E}">
        <p14:creationId xmlns:p14="http://schemas.microsoft.com/office/powerpoint/2010/main" val="2208790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7" grpId="0" animBg="1"/>
      <p:bldP spid="40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a:t>
            </a:r>
            <a:r>
              <a:rPr lang="en-US" dirty="0" smtClean="0"/>
              <a:t>  Trade-Off: Area (Die</a:t>
            </a:r>
            <a:r>
              <a:rPr lang="en-US" dirty="0"/>
              <a:t> </a:t>
            </a:r>
            <a:r>
              <a:rPr lang="en-US" dirty="0" smtClean="0"/>
              <a:t>Size) vs. Latency</a:t>
            </a:r>
            <a:endParaRPr lang="en-US" dirty="0"/>
          </a:p>
        </p:txBody>
      </p:sp>
      <p:graphicFrame>
        <p:nvGraphicFramePr>
          <p:cNvPr id="22" name="Chart 21"/>
          <p:cNvGraphicFramePr>
            <a:graphicFrameLocks/>
          </p:cNvGraphicFramePr>
          <p:nvPr>
            <p:extLst>
              <p:ext uri="{D42A27DB-BD31-4B8C-83A1-F6EECF244321}">
                <p14:modId xmlns:p14="http://schemas.microsoft.com/office/powerpoint/2010/main" val="4140763783"/>
              </p:ext>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algn="r"/>
            <a:r>
              <a:rPr lang="en-US" sz="2800" b="1" dirty="0" smtClean="0">
                <a:solidFill>
                  <a:prstClr val="black"/>
                </a:solidFill>
                <a:latin typeface="Calibri"/>
              </a:rPr>
              <a:t>64</a:t>
            </a:r>
            <a:endParaRPr lang="en-US" sz="2800" b="1" dirty="0">
              <a:solidFill>
                <a:prstClr val="black"/>
              </a:solidFill>
              <a:latin typeface="Calibri"/>
            </a:endParaRPr>
          </a:p>
        </p:txBody>
      </p:sp>
      <p:sp>
        <p:nvSpPr>
          <p:cNvPr id="25" name="TextBox 24"/>
          <p:cNvSpPr txBox="1"/>
          <p:nvPr/>
        </p:nvSpPr>
        <p:spPr>
          <a:xfrm>
            <a:off x="3276600" y="1066800"/>
            <a:ext cx="609600" cy="523220"/>
          </a:xfrm>
          <a:prstGeom prst="rect">
            <a:avLst/>
          </a:prstGeom>
          <a:noFill/>
        </p:spPr>
        <p:txBody>
          <a:bodyPr wrap="square" rtlCol="0">
            <a:spAutoFit/>
          </a:bodyPr>
          <a:lstStyle/>
          <a:p>
            <a:pPr algn="r"/>
            <a:r>
              <a:rPr lang="en-US" sz="2800" b="1" smtClean="0">
                <a:solidFill>
                  <a:prstClr val="black"/>
                </a:solidFill>
                <a:latin typeface="Calibri"/>
              </a:rPr>
              <a:t>32</a:t>
            </a:r>
            <a:endParaRPr lang="en-US" sz="2800" b="1">
              <a:solidFill>
                <a:prstClr val="black"/>
              </a:solidFill>
              <a:latin typeface="Calibri"/>
            </a:endParaRPr>
          </a:p>
        </p:txBody>
      </p:sp>
      <p:sp>
        <p:nvSpPr>
          <p:cNvPr id="36" name="TextBox 35"/>
          <p:cNvSpPr txBox="1"/>
          <p:nvPr/>
        </p:nvSpPr>
        <p:spPr>
          <a:xfrm>
            <a:off x="3581400" y="3124200"/>
            <a:ext cx="838200" cy="523220"/>
          </a:xfrm>
          <a:prstGeom prst="rect">
            <a:avLst/>
          </a:prstGeom>
          <a:noFill/>
        </p:spPr>
        <p:txBody>
          <a:bodyPr wrap="square" rtlCol="0">
            <a:spAutoFit/>
          </a:bodyPr>
          <a:lstStyle/>
          <a:p>
            <a:pPr algn="r"/>
            <a:r>
              <a:rPr lang="en-US" sz="2800" b="1" dirty="0" smtClean="0">
                <a:solidFill>
                  <a:srgbClr val="9BBB59">
                    <a:lumMod val="75000"/>
                  </a:srgbClr>
                </a:solidFill>
                <a:latin typeface="Calibri"/>
              </a:rPr>
              <a:t>128</a:t>
            </a:r>
            <a:endParaRPr lang="en-US" sz="2800" b="1" dirty="0">
              <a:solidFill>
                <a:srgbClr val="9BBB59">
                  <a:lumMod val="75000"/>
                </a:srgbClr>
              </a:solidFill>
              <a:latin typeface="Calibri"/>
            </a:endParaRPr>
          </a:p>
        </p:txBody>
      </p:sp>
      <p:sp>
        <p:nvSpPr>
          <p:cNvPr id="37" name="TextBox 36"/>
          <p:cNvSpPr txBox="1"/>
          <p:nvPr/>
        </p:nvSpPr>
        <p:spPr>
          <a:xfrm>
            <a:off x="4572000" y="3657600"/>
            <a:ext cx="838200" cy="523220"/>
          </a:xfrm>
          <a:prstGeom prst="rect">
            <a:avLst/>
          </a:prstGeom>
          <a:noFill/>
        </p:spPr>
        <p:txBody>
          <a:bodyPr wrap="square" rtlCol="0">
            <a:spAutoFit/>
          </a:bodyPr>
          <a:lstStyle/>
          <a:p>
            <a:pPr algn="ctr"/>
            <a:r>
              <a:rPr lang="en-US" sz="2800" b="1" dirty="0" smtClean="0">
                <a:solidFill>
                  <a:prstClr val="black"/>
                </a:solidFill>
                <a:latin typeface="Calibri"/>
              </a:rPr>
              <a:t>256</a:t>
            </a:r>
            <a:endParaRPr lang="en-US" sz="2800" b="1" dirty="0">
              <a:solidFill>
                <a:prstClr val="black"/>
              </a:solidFill>
              <a:latin typeface="Calibri"/>
            </a:endParaRPr>
          </a:p>
        </p:txBody>
      </p:sp>
      <p:sp>
        <p:nvSpPr>
          <p:cNvPr id="38" name="TextBox 37"/>
          <p:cNvSpPr txBox="1"/>
          <p:nvPr/>
        </p:nvSpPr>
        <p:spPr>
          <a:xfrm>
            <a:off x="6019800" y="3757990"/>
            <a:ext cx="2895600" cy="523220"/>
          </a:xfrm>
          <a:prstGeom prst="rect">
            <a:avLst/>
          </a:prstGeom>
          <a:noFill/>
        </p:spPr>
        <p:txBody>
          <a:bodyPr wrap="square" rtlCol="0">
            <a:spAutoFit/>
          </a:bodyPr>
          <a:lstStyle/>
          <a:p>
            <a:pPr algn="ctr"/>
            <a:r>
              <a:rPr lang="en-US" sz="2800" b="1" dirty="0" smtClean="0">
                <a:solidFill>
                  <a:srgbClr val="C0504D"/>
                </a:solidFill>
                <a:latin typeface="Calibri"/>
              </a:rPr>
              <a:t>512 cells/</a:t>
            </a:r>
            <a:r>
              <a:rPr lang="en-US" sz="2800" b="1" dirty="0" err="1" smtClean="0">
                <a:solidFill>
                  <a:srgbClr val="C0504D"/>
                </a:solidFill>
                <a:latin typeface="Calibri"/>
              </a:rPr>
              <a:t>bitline</a:t>
            </a:r>
            <a:endParaRPr lang="en-US" sz="2800" b="1" dirty="0">
              <a:solidFill>
                <a:srgbClr val="C0504D"/>
              </a:solidFill>
              <a:latin typeface="Calibri"/>
            </a:endParaRPr>
          </a:p>
        </p:txBody>
      </p:sp>
      <p:sp>
        <p:nvSpPr>
          <p:cNvPr id="40" name="Rounded Rectangular Callout 39"/>
          <p:cNvSpPr/>
          <p:nvPr/>
        </p:nvSpPr>
        <p:spPr>
          <a:xfrm>
            <a:off x="6705600" y="2133600"/>
            <a:ext cx="1828800" cy="1061055"/>
          </a:xfrm>
          <a:prstGeom prst="wedgeRoundRectCallout">
            <a:avLst>
              <a:gd name="adj1" fmla="val -51805"/>
              <a:gd name="adj2" fmla="val 9935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smtClean="0">
                <a:solidFill>
                  <a:prstClr val="white"/>
                </a:solidFill>
                <a:latin typeface="Calibri"/>
              </a:rPr>
              <a:t>Commodity DRAM</a:t>
            </a:r>
          </a:p>
          <a:p>
            <a:pPr algn="ctr"/>
            <a:r>
              <a:rPr lang="en-US" sz="2400" b="1" dirty="0" smtClean="0">
                <a:solidFill>
                  <a:prstClr val="white"/>
                </a:solidFill>
                <a:latin typeface="Calibri"/>
              </a:rPr>
              <a:t>Long </a:t>
            </a:r>
            <a:r>
              <a:rPr lang="en-US" sz="2400" b="1" dirty="0" err="1" smtClean="0">
                <a:solidFill>
                  <a:prstClr val="white"/>
                </a:solidFill>
                <a:latin typeface="Calibri"/>
              </a:rPr>
              <a:t>Bitline</a:t>
            </a:r>
            <a:endParaRPr lang="en-US" sz="2400" b="1" dirty="0" smtClean="0">
              <a:solidFill>
                <a:prstClr val="white"/>
              </a:solidFill>
              <a:latin typeface="Calibri"/>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Calibri"/>
              </a:rPr>
              <a:t>Cheaper</a:t>
            </a:r>
            <a:endParaRPr lang="en-US" sz="3200" b="1" dirty="0">
              <a:solidFill>
                <a:prstClr val="white"/>
              </a:solidFill>
              <a:latin typeface="Calibri"/>
            </a:endParaRP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Calibri"/>
              </a:rPr>
              <a:t>Faster</a:t>
            </a:r>
            <a:endParaRPr lang="en-US" sz="3200" b="1" dirty="0">
              <a:solidFill>
                <a:prstClr val="white"/>
              </a:solidFill>
              <a:latin typeface="Calibri"/>
            </a:endParaRPr>
          </a:p>
        </p:txBody>
      </p:sp>
      <p:sp>
        <p:nvSpPr>
          <p:cNvPr id="12" name="Rounded Rectangular Callout 11"/>
          <p:cNvSpPr/>
          <p:nvPr/>
        </p:nvSpPr>
        <p:spPr>
          <a:xfrm>
            <a:off x="4495800" y="1905000"/>
            <a:ext cx="1981200" cy="838200"/>
          </a:xfrm>
          <a:prstGeom prst="wedgeRoundRectCallout">
            <a:avLst>
              <a:gd name="adj1" fmla="val -47531"/>
              <a:gd name="adj2" fmla="val 98151"/>
              <a:gd name="adj3" fmla="val 16667"/>
            </a:avLst>
          </a:prstGeom>
          <a:solidFill>
            <a:schemeClr val="accent3">
              <a:lumMod val="75000"/>
            </a:schemeClr>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smtClean="0">
                <a:solidFill>
                  <a:prstClr val="white"/>
                </a:solidFill>
                <a:latin typeface="Calibri"/>
              </a:rPr>
              <a:t>Fancy DRAM</a:t>
            </a:r>
          </a:p>
          <a:p>
            <a:pPr algn="ctr"/>
            <a:r>
              <a:rPr lang="en-US" sz="2400" b="1" dirty="0" smtClean="0">
                <a:solidFill>
                  <a:prstClr val="white"/>
                </a:solidFill>
                <a:latin typeface="Calibri"/>
              </a:rPr>
              <a:t>Short </a:t>
            </a:r>
            <a:r>
              <a:rPr lang="en-US" sz="2400" b="1" dirty="0" err="1" smtClean="0">
                <a:solidFill>
                  <a:prstClr val="white"/>
                </a:solidFill>
                <a:latin typeface="Calibri"/>
              </a:rPr>
              <a:t>Bitline</a:t>
            </a:r>
            <a:endParaRPr lang="en-US" sz="2400" b="1" dirty="0">
              <a:solidFill>
                <a:prstClr val="white"/>
              </a:solidFill>
              <a:latin typeface="Calibri"/>
            </a:endParaRPr>
          </a:p>
        </p:txBody>
      </p:sp>
      <p:grpSp>
        <p:nvGrpSpPr>
          <p:cNvPr id="3" name="Group 2"/>
          <p:cNvGrpSpPr/>
          <p:nvPr/>
        </p:nvGrpSpPr>
        <p:grpSpPr>
          <a:xfrm>
            <a:off x="1760146" y="3533003"/>
            <a:ext cx="1530690" cy="1238005"/>
            <a:chOff x="1760146" y="3533003"/>
            <a:chExt cx="1530690" cy="1238005"/>
          </a:xfrm>
        </p:grpSpPr>
        <p:sp>
          <p:nvSpPr>
            <p:cNvPr id="13" name="Left Arrow 12"/>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prstClr val="white"/>
                </a:solidFill>
                <a:latin typeface="Calibri"/>
              </a:endParaRPr>
            </a:p>
          </p:txBody>
        </p:sp>
        <p:sp>
          <p:nvSpPr>
            <p:cNvPr id="15" name="TextBox 14"/>
            <p:cNvSpPr txBox="1"/>
            <p:nvPr/>
          </p:nvSpPr>
          <p:spPr>
            <a:xfrm rot="18932207">
              <a:off x="1798404" y="3826557"/>
              <a:ext cx="1492432" cy="523220"/>
            </a:xfrm>
            <a:prstGeom prst="rect">
              <a:avLst/>
            </a:prstGeom>
            <a:noFill/>
          </p:spPr>
          <p:txBody>
            <a:bodyPr wrap="square" rtlCol="0">
              <a:spAutoFit/>
            </a:bodyPr>
            <a:lstStyle/>
            <a:p>
              <a:pPr algn="ctr"/>
              <a:r>
                <a:rPr lang="en-US" sz="2800" b="1" dirty="0" smtClean="0">
                  <a:solidFill>
                    <a:srgbClr val="FFFFFF"/>
                  </a:solidFill>
                  <a:latin typeface="Calibri"/>
                </a:rPr>
                <a:t>GOAL</a:t>
              </a:r>
              <a:endParaRPr lang="en-US" sz="2800" b="1" dirty="0">
                <a:solidFill>
                  <a:srgbClr val="FFFFFF"/>
                </a:solidFill>
                <a:latin typeface="Calibri"/>
              </a:endParaRPr>
            </a:p>
          </p:txBody>
        </p:sp>
      </p:grpSp>
    </p:spTree>
    <p:extLst>
      <p:ext uri="{BB962C8B-B14F-4D97-AF65-F5344CB8AC3E}">
        <p14:creationId xmlns:p14="http://schemas.microsoft.com/office/powerpoint/2010/main" val="3861173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6" grpId="0"/>
      <p:bldP spid="37" grpId="0"/>
      <p:bldP spid="38" grpId="0"/>
      <p:bldP spid="40" grpId="0" animBg="1"/>
      <p:bldP spid="7" grpId="0" animBg="1"/>
      <p:bldP spid="41" grpId="0" animBg="1"/>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p:cNvGrpSpPr/>
          <p:nvPr/>
        </p:nvGrpSpPr>
        <p:grpSpPr>
          <a:xfrm>
            <a:off x="5867400" y="914400"/>
            <a:ext cx="2590800" cy="5486400"/>
            <a:chOff x="5867400" y="762000"/>
            <a:chExt cx="2590800" cy="54864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7" name="Rounded Rectangle 266"/>
            <p:cNvSpPr/>
            <p:nvPr/>
          </p:nvSpPr>
          <p:spPr>
            <a:xfrm>
              <a:off x="5867400" y="7620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latin typeface="Calibri"/>
                  <a:cs typeface="Calibri"/>
                </a:rPr>
                <a:t>Short </a:t>
              </a:r>
              <a:r>
                <a:rPr lang="en-US" sz="3200" b="1" dirty="0" err="1" smtClean="0">
                  <a:solidFill>
                    <a:prstClr val="black"/>
                  </a:solidFill>
                  <a:latin typeface="Calibri"/>
                  <a:cs typeface="Calibri"/>
                </a:rPr>
                <a:t>Bitline</a:t>
              </a:r>
              <a:endParaRPr lang="en-US" sz="3200" b="1" dirty="0">
                <a:solidFill>
                  <a:prstClr val="black"/>
                </a:solidFill>
                <a:latin typeface="Calibri"/>
                <a:cs typeface="Calibri"/>
              </a:endParaRPr>
            </a:p>
          </p:txBody>
        </p:sp>
      </p:grpSp>
      <p:sp>
        <p:nvSpPr>
          <p:cNvPr id="483"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smtClean="0">
                <a:solidFill>
                  <a:srgbClr val="008000"/>
                </a:solidFill>
                <a:latin typeface="Calibri"/>
              </a:rPr>
              <a:t>Low Latency </a:t>
            </a:r>
          </a:p>
        </p:txBody>
      </p:sp>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smtClean="0"/>
              <a:t>   Approximating the Best of Both Worlds</a:t>
            </a:r>
            <a:endParaRPr lang="en-US"/>
          </a:p>
        </p:txBody>
      </p:sp>
      <p:grpSp>
        <p:nvGrpSpPr>
          <p:cNvPr id="148" name="Group 147"/>
          <p:cNvGrpSpPr/>
          <p:nvPr/>
        </p:nvGrpSpPr>
        <p:grpSpPr>
          <a:xfrm>
            <a:off x="495300" y="914400"/>
            <a:ext cx="2514600" cy="5486400"/>
            <a:chOff x="495300" y="762000"/>
            <a:chExt cx="2514600" cy="5486400"/>
          </a:xfrm>
        </p:grpSpPr>
        <p:sp>
          <p:nvSpPr>
            <p:cNvPr id="149" name="Rounded Rectangle 148"/>
            <p:cNvSpPr/>
            <p:nvPr/>
          </p:nvSpPr>
          <p:spPr>
            <a:xfrm>
              <a:off x="495300" y="7620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latin typeface="Calibri"/>
                  <a:cs typeface="Calibri"/>
                </a:rPr>
                <a:t>Long </a:t>
              </a:r>
              <a:r>
                <a:rPr lang="en-US" sz="3200" b="1" dirty="0" err="1" smtClean="0">
                  <a:solidFill>
                    <a:prstClr val="black"/>
                  </a:solidFill>
                  <a:latin typeface="Calibri"/>
                  <a:cs typeface="Calibri"/>
                </a:rPr>
                <a:t>Bitline</a:t>
              </a:r>
              <a:endParaRPr lang="en-US" sz="3200" b="1" dirty="0">
                <a:solidFill>
                  <a:prstClr val="black"/>
                </a:solidFill>
                <a:latin typeface="Calibri"/>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268" name="Content Placeholder 2"/>
          <p:cNvSpPr txBox="1">
            <a:spLocks/>
          </p:cNvSpPr>
          <p:nvPr/>
        </p:nvSpPr>
        <p:spPr>
          <a:xfrm>
            <a:off x="457200" y="16154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Small Area </a:t>
            </a:r>
          </a:p>
        </p:txBody>
      </p:sp>
      <p:sp>
        <p:nvSpPr>
          <p:cNvPr id="269" name="Rounded Rectangle 268"/>
          <p:cNvSpPr/>
          <p:nvPr/>
        </p:nvSpPr>
        <p:spPr>
          <a:xfrm>
            <a:off x="4572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latin typeface="Calibri"/>
                <a:cs typeface="Calibri"/>
              </a:rPr>
              <a:t>Long </a:t>
            </a:r>
            <a:r>
              <a:rPr lang="en-US" sz="3200" b="1" dirty="0" err="1" smtClean="0">
                <a:solidFill>
                  <a:srgbClr val="FFFF00"/>
                </a:solidFill>
                <a:latin typeface="Calibri"/>
                <a:cs typeface="Calibri"/>
              </a:rPr>
              <a:t>Bitline</a:t>
            </a:r>
            <a:endParaRPr lang="en-US" sz="3200" b="1" dirty="0">
              <a:solidFill>
                <a:srgbClr val="FFFF00"/>
              </a:solidFill>
              <a:latin typeface="Calibri"/>
              <a:cs typeface="Calibri"/>
            </a:endParaRPr>
          </a:p>
        </p:txBody>
      </p:sp>
      <p:sp>
        <p:nvSpPr>
          <p:cNvPr id="274"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Low Latency </a:t>
            </a:r>
          </a:p>
        </p:txBody>
      </p:sp>
      <p:sp>
        <p:nvSpPr>
          <p:cNvPr id="275" name="Rounded Rectangle 274"/>
          <p:cNvSpPr/>
          <p:nvPr/>
        </p:nvSpPr>
        <p:spPr>
          <a:xfrm>
            <a:off x="58674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latin typeface="Calibri"/>
                <a:cs typeface="Calibri"/>
              </a:rPr>
              <a:t>Short </a:t>
            </a:r>
            <a:r>
              <a:rPr lang="en-US" sz="3200" b="1" err="1" smtClean="0">
                <a:solidFill>
                  <a:srgbClr val="FFFF00"/>
                </a:solidFill>
                <a:latin typeface="Calibri"/>
                <a:cs typeface="Calibri"/>
              </a:rPr>
              <a:t>Bitline</a:t>
            </a:r>
            <a:endParaRPr lang="en-US" sz="3200" b="1">
              <a:solidFill>
                <a:srgbClr val="FFFF00"/>
              </a:solidFill>
              <a:latin typeface="Calibri"/>
              <a:cs typeface="Calibri"/>
            </a:endParaRP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latin typeface="Calibri"/>
                <a:cs typeface="Calibri"/>
              </a:rPr>
              <a:t>Our Proposal</a:t>
            </a:r>
            <a:endParaRPr lang="en-US" sz="3200" b="1">
              <a:solidFill>
                <a:srgbClr val="FFFF00"/>
              </a:solidFill>
              <a:latin typeface="Calibri"/>
              <a:cs typeface="Calibri"/>
            </a:endParaRPr>
          </a:p>
        </p:txBody>
      </p:sp>
      <p:grpSp>
        <p:nvGrpSpPr>
          <p:cNvPr id="3" name="Group 2"/>
          <p:cNvGrpSpPr/>
          <p:nvPr/>
        </p:nvGrpSpPr>
        <p:grpSpPr>
          <a:xfrm>
            <a:off x="838200" y="33528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432" name="Content Placeholder 2"/>
          <p:cNvSpPr txBox="1">
            <a:spLocks/>
          </p:cNvSpPr>
          <p:nvPr/>
        </p:nvSpPr>
        <p:spPr>
          <a:xfrm>
            <a:off x="457200"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Small Area </a:t>
            </a:r>
          </a:p>
        </p:txBody>
      </p:sp>
      <p:grpSp>
        <p:nvGrpSpPr>
          <p:cNvPr id="433" name="Group 432"/>
          <p:cNvGrpSpPr/>
          <p:nvPr/>
        </p:nvGrpSpPr>
        <p:grpSpPr>
          <a:xfrm>
            <a:off x="3579177" y="3368676"/>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184" name="Group 183"/>
          <p:cNvGrpSpPr/>
          <p:nvPr/>
        </p:nvGrpSpPr>
        <p:grpSpPr>
          <a:xfrm>
            <a:off x="3946525" y="4953000"/>
            <a:ext cx="3756147" cy="1463675"/>
            <a:chOff x="3946525" y="4800600"/>
            <a:chExt cx="3756147" cy="1463675"/>
          </a:xfrm>
        </p:grpSpPr>
        <p:cxnSp>
          <p:nvCxnSpPr>
            <p:cNvPr id="186" name="Straight Arrow Connector 185"/>
            <p:cNvCxnSpPr/>
            <p:nvPr/>
          </p:nvCxnSpPr>
          <p:spPr>
            <a:xfrm flipH="1">
              <a:off x="5382876" y="4800600"/>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H="1">
              <a:off x="5374409" y="5555673"/>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5852006" y="4832351"/>
              <a:ext cx="1" cy="715009"/>
            </a:xfrm>
            <a:prstGeom prst="straightConnector1">
              <a:avLst/>
            </a:prstGeom>
            <a:ln w="50800">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90" name="Content Placeholder 2"/>
            <p:cNvSpPr txBox="1">
              <a:spLocks/>
            </p:cNvSpPr>
            <p:nvPr/>
          </p:nvSpPr>
          <p:spPr>
            <a:xfrm>
              <a:off x="3946525" y="5654675"/>
              <a:ext cx="3756147" cy="6096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FF66"/>
                  </a:solidFill>
                  <a:latin typeface="Calibri"/>
                </a:rPr>
                <a:t>Short </a:t>
              </a:r>
              <a:r>
                <a:rPr lang="en-US" sz="3200" b="1" i="1" dirty="0" err="1" smtClean="0">
                  <a:solidFill>
                    <a:srgbClr val="FFFF66"/>
                  </a:solidFill>
                  <a:latin typeface="Calibri"/>
                </a:rPr>
                <a:t>Bitline</a:t>
              </a:r>
              <a:r>
                <a:rPr lang="en-US" sz="3200" b="1" i="1" dirty="0">
                  <a:solidFill>
                    <a:srgbClr val="FFFF66"/>
                  </a:solidFill>
                  <a:latin typeface="Calibri"/>
                </a:rPr>
                <a:t> </a:t>
              </a:r>
              <a:r>
                <a:rPr lang="en-US" sz="3200" b="1" i="1" dirty="0" smtClean="0">
                  <a:solidFill>
                    <a:srgbClr val="FFFF66"/>
                  </a:solidFill>
                  <a:latin typeface="Calibri"/>
                  <a:sym typeface="Wingdings"/>
                </a:rPr>
                <a:t> </a:t>
              </a:r>
              <a:r>
                <a:rPr lang="en-US" sz="3200" b="1" i="1" dirty="0" smtClean="0">
                  <a:solidFill>
                    <a:srgbClr val="FFFF66"/>
                  </a:solidFill>
                  <a:latin typeface="Calibri"/>
                </a:rPr>
                <a:t>Fast</a:t>
              </a:r>
            </a:p>
          </p:txBody>
        </p:sp>
      </p:grpSp>
      <p:grpSp>
        <p:nvGrpSpPr>
          <p:cNvPr id="19" name="Group 18"/>
          <p:cNvGrpSpPr/>
          <p:nvPr/>
        </p:nvGrpSpPr>
        <p:grpSpPr>
          <a:xfrm>
            <a:off x="182880" y="4404206"/>
            <a:ext cx="5303520" cy="1845998"/>
            <a:chOff x="182880" y="4251806"/>
            <a:chExt cx="5303520" cy="1845998"/>
          </a:xfrm>
        </p:grpSpPr>
        <p:sp>
          <p:nvSpPr>
            <p:cNvPr id="192" name="Oval 191"/>
            <p:cNvSpPr/>
            <p:nvPr/>
          </p:nvSpPr>
          <p:spPr>
            <a:xfrm>
              <a:off x="3352800" y="4251806"/>
              <a:ext cx="21336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18" name="Group 17"/>
            <p:cNvGrpSpPr/>
            <p:nvPr/>
          </p:nvGrpSpPr>
          <p:grpSpPr>
            <a:xfrm>
              <a:off x="182880" y="4594706"/>
              <a:ext cx="3169920" cy="1503098"/>
              <a:chOff x="182880" y="4594706"/>
              <a:chExt cx="3169920" cy="1503098"/>
            </a:xfrm>
          </p:grpSpPr>
          <p:cxnSp>
            <p:nvCxnSpPr>
              <p:cNvPr id="193" name="Straight Arrow Connector 192"/>
              <p:cNvCxnSpPr>
                <a:endCxn id="192" idx="2"/>
              </p:cNvCxnSpPr>
              <p:nvPr/>
            </p:nvCxnSpPr>
            <p:spPr>
              <a:xfrm flipV="1">
                <a:off x="2580323" y="4594706"/>
                <a:ext cx="772477" cy="556108"/>
              </a:xfrm>
              <a:prstGeom prst="straightConnector1">
                <a:avLst/>
              </a:prstGeom>
              <a:ln w="50800">
                <a:solidFill>
                  <a:srgbClr val="FF0000"/>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99" name="Content Placeholder 2"/>
              <p:cNvSpPr txBox="1">
                <a:spLocks/>
              </p:cNvSpPr>
              <p:nvPr/>
            </p:nvSpPr>
            <p:spPr>
              <a:xfrm>
                <a:off x="182880" y="5031004"/>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FF66"/>
                    </a:solidFill>
                    <a:latin typeface="Calibri"/>
                  </a:rPr>
                  <a:t>Need Isolation</a:t>
                </a:r>
              </a:p>
            </p:txBody>
          </p:sp>
        </p:grpSp>
      </p:grpSp>
      <p:sp>
        <p:nvSpPr>
          <p:cNvPr id="207" name="Content Placeholder 2"/>
          <p:cNvSpPr txBox="1">
            <a:spLocks/>
          </p:cNvSpPr>
          <p:nvPr/>
        </p:nvSpPr>
        <p:spPr>
          <a:xfrm>
            <a:off x="2895600" y="5181600"/>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FF66"/>
                </a:solidFill>
                <a:latin typeface="Calibri"/>
              </a:rPr>
              <a:t>Add Isolation Transistor</a:t>
            </a:r>
            <a:r>
              <a:rPr lang="en-US" sz="3200" b="1" i="1" dirty="0">
                <a:solidFill>
                  <a:srgbClr val="FFFF66"/>
                </a:solidFill>
                <a:latin typeface="Calibri"/>
              </a:rPr>
              <a:t>s</a:t>
            </a:r>
            <a:endParaRPr lang="en-US" sz="3200" b="1" i="1" dirty="0" smtClean="0">
              <a:solidFill>
                <a:srgbClr val="FFFF66"/>
              </a:solidFill>
              <a:latin typeface="Calibri"/>
            </a:endParaRPr>
          </a:p>
        </p:txBody>
      </p:sp>
      <p:sp>
        <p:nvSpPr>
          <p:cNvPr id="200" name="Content Placeholder 2"/>
          <p:cNvSpPr txBox="1">
            <a:spLocks/>
          </p:cNvSpPr>
          <p:nvPr/>
        </p:nvSpPr>
        <p:spPr>
          <a:xfrm>
            <a:off x="4572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0000"/>
                </a:solidFill>
                <a:latin typeface="Calibri"/>
              </a:rPr>
              <a:t>High Latency</a:t>
            </a:r>
          </a:p>
        </p:txBody>
      </p:sp>
      <p:sp>
        <p:nvSpPr>
          <p:cNvPr id="201" name="Content Placeholder 2"/>
          <p:cNvSpPr txBox="1">
            <a:spLocks/>
          </p:cNvSpPr>
          <p:nvPr/>
        </p:nvSpPr>
        <p:spPr>
          <a:xfrm>
            <a:off x="5867400" y="16002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0000"/>
                </a:solidFill>
                <a:latin typeface="Calibri"/>
              </a:rPr>
              <a:t>Large Area</a:t>
            </a:r>
            <a:r>
              <a:rPr lang="en-US" sz="3200" b="1" i="1" dirty="0" smtClean="0">
                <a:solidFill>
                  <a:srgbClr val="0000FF"/>
                </a:solidFill>
                <a:latin typeface="Calibri"/>
              </a:rPr>
              <a:t> </a:t>
            </a:r>
          </a:p>
        </p:txBody>
      </p:sp>
      <p:cxnSp>
        <p:nvCxnSpPr>
          <p:cNvPr id="202" name="Straight Arrow Connector 201"/>
          <p:cNvCxnSpPr/>
          <p:nvPr/>
        </p:nvCxnSpPr>
        <p:spPr>
          <a:xfrm flipV="1">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V="1">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299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44444E-6 1.11111E-6 L 0.3 1.11111E-6 " pathEditMode="relative" rAng="0" ptsTypes="AA">
                                      <p:cBhvr>
                                        <p:cTn id="39" dur="1000" fill="hold"/>
                                        <p:tgtEl>
                                          <p:spTgt spid="3"/>
                                        </p:tgtEl>
                                        <p:attrNameLst>
                                          <p:attrName>ppt_x</p:attrName>
                                          <p:attrName>ppt_y</p:attrName>
                                        </p:attrNameLst>
                                      </p:cBhvr>
                                      <p:rCtr x="15000" y="0"/>
                                    </p:animMotion>
                                  </p:childTnLst>
                                </p:cTn>
                              </p:par>
                            </p:childTnLst>
                          </p:cTn>
                        </p:par>
                        <p:par>
                          <p:cTn id="40" fill="hold">
                            <p:stCondLst>
                              <p:cond delay="1000"/>
                            </p:stCondLst>
                            <p:childTnLst>
                              <p:par>
                                <p:cTn id="41" presetID="42" presetClass="path" presetSubtype="0" accel="50000" decel="50000" fill="hold" grpId="1" nodeType="afterEffect">
                                  <p:stCondLst>
                                    <p:cond delay="0"/>
                                  </p:stCondLst>
                                  <p:childTnLst>
                                    <p:animMotion origin="layout" path="M 0.00416 2.59259E-6 L 0.29583 2.59259E-6 " pathEditMode="relative" rAng="0" ptsTypes="AA">
                                      <p:cBhvr>
                                        <p:cTn id="42" dur="1000" fill="hold"/>
                                        <p:tgtEl>
                                          <p:spTgt spid="432"/>
                                        </p:tgtEl>
                                        <p:attrNameLst>
                                          <p:attrName>ppt_x</p:attrName>
                                          <p:attrName>ppt_y</p:attrName>
                                        </p:attrNameLst>
                                      </p:cBhvr>
                                      <p:rCtr x="14583" y="0"/>
                                    </p:animMotion>
                                  </p:childTnLst>
                                </p:cTn>
                              </p:par>
                              <p:par>
                                <p:cTn id="43" presetID="1" presetClass="entr" presetSubtype="0" fill="hold" nodeType="withEffect">
                                  <p:stCondLst>
                                    <p:cond delay="0"/>
                                  </p:stCondLst>
                                  <p:childTnLst>
                                    <p:set>
                                      <p:cBhvr>
                                        <p:cTn id="44" dur="1" fill="hold">
                                          <p:stCondLst>
                                            <p:cond delay="0"/>
                                          </p:stCondLst>
                                        </p:cTn>
                                        <p:tgtEl>
                                          <p:spTgt spid="4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7"/>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5E-6 0.00046 L 2.5E-6 -0.05949 " pathEditMode="relative" rAng="0" ptsTypes="AA">
                                      <p:cBhvr>
                                        <p:cTn id="56" dur="1000" fill="hold"/>
                                        <p:tgtEl>
                                          <p:spTgt spid="433"/>
                                        </p:tgtEl>
                                        <p:attrNameLst>
                                          <p:attrName>ppt_x</p:attrName>
                                          <p:attrName>ppt_y</p:attrName>
                                        </p:attrNameLst>
                                      </p:cBhvr>
                                      <p:rCtr x="0" y="-3009"/>
                                    </p:animMotion>
                                  </p:childTnLst>
                                </p:cTn>
                              </p:par>
                            </p:childTnLst>
                          </p:cTn>
                        </p:par>
                        <p:par>
                          <p:cTn id="57" fill="hold">
                            <p:stCondLst>
                              <p:cond delay="1000"/>
                            </p:stCondLst>
                            <p:childTnLst>
                              <p:par>
                                <p:cTn id="58" presetID="42" presetClass="path" presetSubtype="0" accel="50000" decel="50000" fill="hold" grpId="1" nodeType="afterEffect">
                                  <p:stCondLst>
                                    <p:cond delay="0"/>
                                  </p:stCondLst>
                                  <p:childTnLst>
                                    <p:animMotion origin="layout" path="M 0.00209 1.48148E-6 L -0.29444 1.48148E-6 " pathEditMode="relative" rAng="0" ptsTypes="AA">
                                      <p:cBhvr>
                                        <p:cTn id="59" dur="1000" fill="hold"/>
                                        <p:tgtEl>
                                          <p:spTgt spid="274"/>
                                        </p:tgtEl>
                                        <p:attrNameLst>
                                          <p:attrName>ppt_x</p:attrName>
                                          <p:attrName>ppt_y</p:attrName>
                                        </p:attrNameLst>
                                      </p:cBhvr>
                                      <p:rCtr x="-14826" y="0"/>
                                    </p:animMotion>
                                  </p:childTnLst>
                                </p:cTn>
                              </p:par>
                              <p:par>
                                <p:cTn id="60" presetID="1" presetClass="entr" presetSubtype="0" fill="hold" nodeType="withEffect">
                                  <p:stCondLst>
                                    <p:cond delay="0"/>
                                  </p:stCondLst>
                                  <p:childTnLst>
                                    <p:set>
                                      <p:cBhvr>
                                        <p:cTn id="61" dur="1" fill="hold">
                                          <p:stCondLst>
                                            <p:cond delay="0"/>
                                          </p:stCondLst>
                                        </p:cTn>
                                        <p:tgtEl>
                                          <p:spTgt spid="20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nodeType="afterEffect">
                                  <p:stCondLst>
                                    <p:cond delay="500"/>
                                  </p:stCondLst>
                                  <p:childTnLst>
                                    <p:set>
                                      <p:cBhvr>
                                        <p:cTn id="66" dur="1" fill="hold">
                                          <p:stCondLst>
                                            <p:cond delay="0"/>
                                          </p:stCondLst>
                                        </p:cTn>
                                        <p:tgtEl>
                                          <p:spTgt spid="1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8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0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animBg="1"/>
      <p:bldP spid="268" grpId="0" animBg="1"/>
      <p:bldP spid="269" grpId="0" animBg="1"/>
      <p:bldP spid="274" grpId="0" animBg="1"/>
      <p:bldP spid="274" grpId="1" animBg="1"/>
      <p:bldP spid="275" grpId="0" animBg="1"/>
      <p:bldP spid="284" grpId="0" animBg="1"/>
      <p:bldP spid="432" grpId="0" animBg="1"/>
      <p:bldP spid="432" grpId="1" animBg="1"/>
      <p:bldP spid="207" grpId="0" animBg="1"/>
      <p:bldP spid="207" grpId="1" animBg="1"/>
      <p:bldP spid="200" grpId="0" animBg="1"/>
      <p:bldP spid="20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smtClean="0"/>
              <a:t>   Approximating the Best of Both Worlds</a:t>
            </a:r>
            <a:endParaRPr lang="en-US"/>
          </a:p>
        </p:txBody>
      </p:sp>
      <p:sp>
        <p:nvSpPr>
          <p:cNvPr id="274" name="Content Placeholder 2"/>
          <p:cNvSpPr txBox="1">
            <a:spLocks/>
          </p:cNvSpPr>
          <p:nvPr/>
        </p:nvSpPr>
        <p:spPr>
          <a:xfrm>
            <a:off x="3173355"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Low Latency </a:t>
            </a: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latin typeface="Calibri"/>
                <a:cs typeface="Calibri"/>
              </a:rPr>
              <a:t>Our Proposal</a:t>
            </a:r>
            <a:endParaRPr lang="en-US" sz="3200" b="1">
              <a:solidFill>
                <a:srgbClr val="FFFF00"/>
              </a:solidFill>
              <a:latin typeface="Calibri"/>
              <a:cs typeface="Calibri"/>
            </a:endParaRPr>
          </a:p>
        </p:txBody>
      </p:sp>
      <p:sp>
        <p:nvSpPr>
          <p:cNvPr id="432" name="Content Placeholder 2"/>
          <p:cNvSpPr txBox="1">
            <a:spLocks/>
          </p:cNvSpPr>
          <p:nvPr/>
        </p:nvSpPr>
        <p:spPr>
          <a:xfrm>
            <a:off x="3161828"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Small Area </a:t>
            </a:r>
          </a:p>
        </p:txBody>
      </p:sp>
      <p:grpSp>
        <p:nvGrpSpPr>
          <p:cNvPr id="433" name="Group 432"/>
          <p:cNvGrpSpPr/>
          <p:nvPr/>
        </p:nvGrpSpPr>
        <p:grpSpPr>
          <a:xfrm>
            <a:off x="3579177" y="2961217"/>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4" name="Group 3"/>
          <p:cNvGrpSpPr/>
          <p:nvPr/>
        </p:nvGrpSpPr>
        <p:grpSpPr>
          <a:xfrm>
            <a:off x="304800" y="914400"/>
            <a:ext cx="2863850" cy="5486400"/>
            <a:chOff x="304800" y="762000"/>
            <a:chExt cx="2863850" cy="5486400"/>
          </a:xfrm>
        </p:grpSpPr>
        <p:grpSp>
          <p:nvGrpSpPr>
            <p:cNvPr id="148" name="Group 147"/>
            <p:cNvGrpSpPr/>
            <p:nvPr/>
          </p:nvGrpSpPr>
          <p:grpSpPr>
            <a:xfrm>
              <a:off x="495300" y="914400"/>
              <a:ext cx="2514600" cy="5334000"/>
              <a:chOff x="495300" y="914400"/>
              <a:chExt cx="2514600" cy="5334000"/>
            </a:xfrm>
          </p:grpSpPr>
          <p:sp>
            <p:nvSpPr>
              <p:cNvPr id="149" name="Rounded Rectangle 148"/>
              <p:cNvSpPr/>
              <p:nvPr/>
            </p:nvSpPr>
            <p:spPr>
              <a:xfrm>
                <a:off x="495300" y="9144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prstClr val="black"/>
                    </a:solidFill>
                    <a:latin typeface="Calibri"/>
                    <a:cs typeface="Calibri"/>
                  </a:rPr>
                  <a:t>Long </a:t>
                </a:r>
                <a:r>
                  <a:rPr lang="en-US" sz="3200" b="1" err="1" smtClean="0">
                    <a:solidFill>
                      <a:prstClr val="black"/>
                    </a:solidFill>
                    <a:latin typeface="Calibri"/>
                    <a:cs typeface="Calibri"/>
                  </a:rPr>
                  <a:t>Bitline</a:t>
                </a:r>
                <a:endParaRPr lang="en-US" sz="3200" b="1">
                  <a:solidFill>
                    <a:prstClr val="black"/>
                  </a:solidFill>
                  <a:latin typeface="Calibri"/>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268" name="Content Placeholder 2"/>
            <p:cNvSpPr txBox="1">
              <a:spLocks/>
            </p:cNvSpPr>
            <p:nvPr/>
          </p:nvSpPr>
          <p:spPr>
            <a:xfrm>
              <a:off x="457200" y="14630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Small Area </a:t>
              </a:r>
            </a:p>
          </p:txBody>
        </p:sp>
        <p:sp>
          <p:nvSpPr>
            <p:cNvPr id="269" name="Rounded Rectangle 268"/>
            <p:cNvSpPr/>
            <p:nvPr/>
          </p:nvSpPr>
          <p:spPr>
            <a:xfrm>
              <a:off x="4572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latin typeface="Calibri"/>
                  <a:cs typeface="Calibri"/>
                </a:rPr>
                <a:t>Long </a:t>
              </a:r>
              <a:r>
                <a:rPr lang="en-US" sz="3200" b="1" dirty="0" err="1" smtClean="0">
                  <a:solidFill>
                    <a:srgbClr val="FFFF00"/>
                  </a:solidFill>
                  <a:latin typeface="Calibri"/>
                  <a:cs typeface="Calibri"/>
                </a:rPr>
                <a:t>Bitline</a:t>
              </a:r>
              <a:endParaRPr lang="en-US" sz="3200" b="1" dirty="0">
                <a:solidFill>
                  <a:srgbClr val="FFFF00"/>
                </a:solidFill>
                <a:latin typeface="Calibri"/>
                <a:cs typeface="Calibri"/>
              </a:endParaRPr>
            </a:p>
          </p:txBody>
        </p:sp>
        <p:grpSp>
          <p:nvGrpSpPr>
            <p:cNvPr id="3" name="Group 2"/>
            <p:cNvGrpSpPr/>
            <p:nvPr/>
          </p:nvGrpSpPr>
          <p:grpSpPr>
            <a:xfrm>
              <a:off x="838200" y="32004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200" name="Content Placeholder 2"/>
            <p:cNvSpPr txBox="1">
              <a:spLocks/>
            </p:cNvSpPr>
            <p:nvPr/>
          </p:nvSpPr>
          <p:spPr>
            <a:xfrm>
              <a:off x="457200" y="21183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0000"/>
                  </a:solidFill>
                  <a:latin typeface="Calibri"/>
                </a:rPr>
                <a:t>High Latency</a:t>
              </a:r>
            </a:p>
          </p:txBody>
        </p:sp>
        <p:cxnSp>
          <p:nvCxnSpPr>
            <p:cNvPr id="202" name="Straight Arrow Connector 201"/>
            <p:cNvCxnSpPr/>
            <p:nvPr/>
          </p:nvCxnSpPr>
          <p:spPr>
            <a:xfrm flipV="1">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746750" y="914400"/>
            <a:ext cx="2863850" cy="5486400"/>
            <a:chOff x="5746750" y="762000"/>
            <a:chExt cx="2863850" cy="5486400"/>
          </a:xfrm>
        </p:grpSpPr>
        <p:grpSp>
          <p:nvGrpSpPr>
            <p:cNvPr id="182" name="Group 181"/>
            <p:cNvGrpSpPr/>
            <p:nvPr/>
          </p:nvGrpSpPr>
          <p:grpSpPr>
            <a:xfrm>
              <a:off x="5867400" y="914400"/>
              <a:ext cx="2590800" cy="5334000"/>
              <a:chOff x="5867400" y="914400"/>
              <a:chExt cx="2590800" cy="53340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7" name="Rounded Rectangle 266"/>
              <p:cNvSpPr/>
              <p:nvPr/>
            </p:nvSpPr>
            <p:spPr>
              <a:xfrm>
                <a:off x="5867400" y="9144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prstClr val="black"/>
                    </a:solidFill>
                    <a:latin typeface="Calibri"/>
                    <a:cs typeface="Calibri"/>
                  </a:rPr>
                  <a:t>Short </a:t>
                </a:r>
                <a:r>
                  <a:rPr lang="en-US" sz="3200" b="1" err="1" smtClean="0">
                    <a:solidFill>
                      <a:prstClr val="black"/>
                    </a:solidFill>
                    <a:latin typeface="Calibri"/>
                    <a:cs typeface="Calibri"/>
                  </a:rPr>
                  <a:t>Bitline</a:t>
                </a:r>
                <a:endParaRPr lang="en-US" sz="3200" b="1">
                  <a:solidFill>
                    <a:prstClr val="black"/>
                  </a:solidFill>
                  <a:latin typeface="Calibri"/>
                  <a:cs typeface="Calibri"/>
                </a:endParaRPr>
              </a:p>
            </p:txBody>
          </p:sp>
        </p:grpSp>
        <p:sp>
          <p:nvSpPr>
            <p:cNvPr id="483" name="Content Placeholder 2"/>
            <p:cNvSpPr txBox="1">
              <a:spLocks/>
            </p:cNvSpPr>
            <p:nvPr/>
          </p:nvSpPr>
          <p:spPr>
            <a:xfrm>
              <a:off x="5867400" y="21209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Low Latency </a:t>
              </a:r>
            </a:p>
          </p:txBody>
        </p:sp>
        <p:sp>
          <p:nvSpPr>
            <p:cNvPr id="275" name="Rounded Rectangle 274"/>
            <p:cNvSpPr/>
            <p:nvPr/>
          </p:nvSpPr>
          <p:spPr>
            <a:xfrm>
              <a:off x="58674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latin typeface="Calibri"/>
                  <a:cs typeface="Calibri"/>
                </a:rPr>
                <a:t>Short </a:t>
              </a:r>
              <a:r>
                <a:rPr lang="en-US" sz="3200" b="1" dirty="0" err="1" smtClean="0">
                  <a:solidFill>
                    <a:srgbClr val="FFFF00"/>
                  </a:solidFill>
                  <a:latin typeface="Calibri"/>
                  <a:cs typeface="Calibri"/>
                </a:rPr>
                <a:t>Bitline</a:t>
              </a:r>
              <a:endParaRPr lang="en-US" sz="3200" b="1" dirty="0">
                <a:solidFill>
                  <a:srgbClr val="FFFF00"/>
                </a:solidFill>
                <a:latin typeface="Calibri"/>
                <a:cs typeface="Calibri"/>
              </a:endParaRPr>
            </a:p>
          </p:txBody>
        </p:sp>
        <p:sp>
          <p:nvSpPr>
            <p:cNvPr id="201" name="Content Placeholder 2"/>
            <p:cNvSpPr txBox="1">
              <a:spLocks/>
            </p:cNvSpPr>
            <p:nvPr/>
          </p:nvSpPr>
          <p:spPr>
            <a:xfrm>
              <a:off x="5867400" y="14503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0000"/>
                  </a:solidFill>
                  <a:latin typeface="Calibri"/>
                </a:rPr>
                <a:t>Large Area</a:t>
              </a:r>
              <a:r>
                <a:rPr lang="en-US" sz="3200" b="1" i="1" dirty="0" smtClean="0">
                  <a:solidFill>
                    <a:srgbClr val="0000FF"/>
                  </a:solidFill>
                  <a:latin typeface="Calibri"/>
                </a:rPr>
                <a:t> </a:t>
              </a:r>
            </a:p>
          </p:txBody>
        </p:sp>
        <p:cxnSp>
          <p:nvCxnSpPr>
            <p:cNvPr id="209" name="Straight Arrow Connector 208"/>
            <p:cNvCxnSpPr/>
            <p:nvPr/>
          </p:nvCxnSpPr>
          <p:spPr>
            <a:xfrm flipV="1">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16" name="Rounded Rectangle 215"/>
          <p:cNvSpPr/>
          <p:nvPr/>
        </p:nvSpPr>
        <p:spPr>
          <a:xfrm>
            <a:off x="2473643" y="914400"/>
            <a:ext cx="4003357" cy="60706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latin typeface="Calibri"/>
                <a:cs typeface="Calibri"/>
              </a:rPr>
              <a:t>Tiered-Latency DRAM</a:t>
            </a:r>
          </a:p>
        </p:txBody>
      </p:sp>
      <p:grpSp>
        <p:nvGrpSpPr>
          <p:cNvPr id="20" name="Group 19"/>
          <p:cNvGrpSpPr/>
          <p:nvPr/>
        </p:nvGrpSpPr>
        <p:grpSpPr>
          <a:xfrm>
            <a:off x="5410200" y="4908550"/>
            <a:ext cx="2819400" cy="835660"/>
            <a:chOff x="5410200" y="4756150"/>
            <a:chExt cx="2819400" cy="835660"/>
          </a:xfrm>
        </p:grpSpPr>
        <p:sp>
          <p:nvSpPr>
            <p:cNvPr id="217" name="Rounded Rectangle 216"/>
            <p:cNvSpPr/>
            <p:nvPr/>
          </p:nvSpPr>
          <p:spPr>
            <a:xfrm>
              <a:off x="5638800" y="4861560"/>
              <a:ext cx="2590800" cy="612648"/>
            </a:xfrm>
            <a:prstGeom prst="roundRect">
              <a:avLst>
                <a:gd name="adj" fmla="val 30371"/>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algn="ctr"/>
              <a:r>
                <a:rPr lang="en-US" sz="3200" b="1" dirty="0" smtClean="0">
                  <a:solidFill>
                    <a:srgbClr val="FFFF00"/>
                  </a:solidFill>
                  <a:latin typeface="Calibri"/>
                  <a:cs typeface="Calibri"/>
                </a:rPr>
                <a:t>Low Latency</a:t>
              </a:r>
              <a:endParaRPr lang="en-US" sz="3200" b="1" dirty="0">
                <a:solidFill>
                  <a:srgbClr val="FFFF00"/>
                </a:solidFill>
                <a:latin typeface="Calibri"/>
                <a:cs typeface="Calibri"/>
              </a:endParaRPr>
            </a:p>
          </p:txBody>
        </p:sp>
        <p:cxnSp>
          <p:nvCxnSpPr>
            <p:cNvPr id="218" name="Straight Arrow Connector 217"/>
            <p:cNvCxnSpPr/>
            <p:nvPr/>
          </p:nvCxnSpPr>
          <p:spPr>
            <a:xfrm>
              <a:off x="5410200" y="4756150"/>
              <a:ext cx="114723" cy="10541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5410200" y="5474208"/>
              <a:ext cx="114723" cy="1176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a:off x="5524923" y="4861560"/>
              <a:ext cx="0" cy="61264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225" name="Group 224"/>
          <p:cNvGrpSpPr/>
          <p:nvPr/>
        </p:nvGrpSpPr>
        <p:grpSpPr>
          <a:xfrm>
            <a:off x="3581400" y="4953000"/>
            <a:ext cx="1742123" cy="1447800"/>
            <a:chOff x="6487477" y="3962400"/>
            <a:chExt cx="1742123" cy="1447800"/>
          </a:xfrm>
        </p:grpSpPr>
        <p:sp>
          <p:nvSpPr>
            <p:cNvPr id="226" name="Rectangle 225"/>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1" name="Rectangle 230"/>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2" name="Rectangle 231"/>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3" name="Rectangle 232"/>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4" name="Oval 233"/>
            <p:cNvSpPr/>
            <p:nvPr/>
          </p:nvSpPr>
          <p:spPr>
            <a:xfrm>
              <a:off x="78638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0" name="Oval 249"/>
            <p:cNvSpPr/>
            <p:nvPr/>
          </p:nvSpPr>
          <p:spPr>
            <a:xfrm>
              <a:off x="74066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1" name="Oval 250"/>
            <p:cNvSpPr/>
            <p:nvPr/>
          </p:nvSpPr>
          <p:spPr>
            <a:xfrm>
              <a:off x="69494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3" name="Oval 252"/>
            <p:cNvSpPr/>
            <p:nvPr/>
          </p:nvSpPr>
          <p:spPr>
            <a:xfrm>
              <a:off x="64922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4" name="Oval 253"/>
            <p:cNvSpPr/>
            <p:nvPr/>
          </p:nvSpPr>
          <p:spPr>
            <a:xfrm>
              <a:off x="78638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8" name="Oval 257"/>
            <p:cNvSpPr/>
            <p:nvPr/>
          </p:nvSpPr>
          <p:spPr>
            <a:xfrm>
              <a:off x="74066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9" name="Oval 258"/>
            <p:cNvSpPr/>
            <p:nvPr/>
          </p:nvSpPr>
          <p:spPr>
            <a:xfrm>
              <a:off x="69494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1" name="Oval 260"/>
            <p:cNvSpPr/>
            <p:nvPr/>
          </p:nvSpPr>
          <p:spPr>
            <a:xfrm>
              <a:off x="64922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29" name="Group 28"/>
          <p:cNvGrpSpPr/>
          <p:nvPr/>
        </p:nvGrpSpPr>
        <p:grpSpPr>
          <a:xfrm>
            <a:off x="838200" y="3016425"/>
            <a:ext cx="2628598" cy="2683335"/>
            <a:chOff x="838200" y="2864025"/>
            <a:chExt cx="2628598" cy="2683335"/>
          </a:xfrm>
        </p:grpSpPr>
        <p:sp>
          <p:nvSpPr>
            <p:cNvPr id="270" name="Rounded Rectangle 269"/>
            <p:cNvSpPr/>
            <p:nvPr/>
          </p:nvSpPr>
          <p:spPr>
            <a:xfrm>
              <a:off x="838200" y="3384550"/>
              <a:ext cx="2399877" cy="1416050"/>
            </a:xfrm>
            <a:prstGeom prst="roundRect">
              <a:avLst>
                <a:gd name="adj" fmla="val 18840"/>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algn="ctr"/>
              <a:r>
                <a:rPr lang="en-US" sz="3200" b="1" dirty="0" smtClean="0">
                  <a:solidFill>
                    <a:srgbClr val="FFFF00"/>
                  </a:solidFill>
                  <a:latin typeface="Calibri"/>
                  <a:cs typeface="Calibri"/>
                </a:rPr>
                <a:t>Small area using long </a:t>
              </a:r>
              <a:r>
                <a:rPr lang="en-US" sz="3200" b="1" dirty="0" err="1" smtClean="0">
                  <a:solidFill>
                    <a:srgbClr val="FFFF00"/>
                  </a:solidFill>
                  <a:latin typeface="Calibri"/>
                  <a:cs typeface="Calibri"/>
                </a:rPr>
                <a:t>bitline</a:t>
              </a:r>
              <a:endParaRPr lang="en-US" sz="3200" b="1" dirty="0">
                <a:solidFill>
                  <a:srgbClr val="FFFF00"/>
                </a:solidFill>
                <a:latin typeface="Calibri"/>
                <a:cs typeface="Calibri"/>
              </a:endParaRPr>
            </a:p>
          </p:txBody>
        </p:sp>
        <p:cxnSp>
          <p:nvCxnSpPr>
            <p:cNvPr id="271" name="Straight Arrow Connector 270"/>
            <p:cNvCxnSpPr/>
            <p:nvPr/>
          </p:nvCxnSpPr>
          <p:spPr>
            <a:xfrm flipH="1">
              <a:off x="3352800" y="2864025"/>
              <a:ext cx="113998" cy="10777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3352800" y="5474208"/>
              <a:ext cx="113998" cy="7315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a:off x="3352800" y="2971800"/>
              <a:ext cx="0" cy="250240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8361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grpId="0" nodeType="afterEffect">
                                  <p:stCondLst>
                                    <p:cond delay="200"/>
                                  </p:stCondLst>
                                  <p:childTnLst>
                                    <p:set>
                                      <p:cBhvr>
                                        <p:cTn id="13" dur="1" fill="hold">
                                          <p:stCondLst>
                                            <p:cond delay="0"/>
                                          </p:stCondLst>
                                        </p:cTn>
                                        <p:tgtEl>
                                          <p:spTgt spid="2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ext uri="{D42A27DB-BD31-4B8C-83A1-F6EECF244321}">
                <p14:modId xmlns:p14="http://schemas.microsoft.com/office/powerpoint/2010/main" val="1556076026"/>
              </p:ext>
            </p:extLst>
          </p:nvPr>
        </p:nvGraphicFramePr>
        <p:xfrm>
          <a:off x="4343400" y="1524000"/>
          <a:ext cx="4419600" cy="3200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extLst>
              <p:ext uri="{D42A27DB-BD31-4B8C-83A1-F6EECF244321}">
                <p14:modId xmlns:p14="http://schemas.microsoft.com/office/powerpoint/2010/main" val="4292369867"/>
              </p:ext>
            </p:extLst>
          </p:nvPr>
        </p:nvGraphicFramePr>
        <p:xfrm>
          <a:off x="0" y="1524000"/>
          <a:ext cx="4511039" cy="32004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smtClean="0"/>
              <a:t> </a:t>
            </a:r>
            <a:r>
              <a:rPr lang="en-US" dirty="0"/>
              <a:t>Commodity DRAM </a:t>
            </a:r>
            <a:r>
              <a:rPr lang="en-US" dirty="0" smtClean="0"/>
              <a:t>vs. TL-DRAM </a:t>
            </a:r>
            <a:r>
              <a:rPr lang="en-US" sz="2700" dirty="0" smtClean="0">
                <a:solidFill>
                  <a:srgbClr val="1A5712"/>
                </a:solidFill>
              </a:rPr>
              <a:t>[HPCA 2013] </a:t>
            </a:r>
            <a:endParaRPr lang="en-US" sz="2700" dirty="0">
              <a:solidFill>
                <a:srgbClr val="1A5712"/>
              </a:solidFill>
            </a:endParaRPr>
          </a:p>
        </p:txBody>
      </p:sp>
      <p:sp>
        <p:nvSpPr>
          <p:cNvPr id="28" name="Rectangle 27"/>
          <p:cNvSpPr/>
          <p:nvPr/>
        </p:nvSpPr>
        <p:spPr>
          <a:xfrm rot="16200000">
            <a:off x="-571499" y="2689858"/>
            <a:ext cx="2225040" cy="4724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prstClr val="black"/>
                </a:solidFill>
                <a:latin typeface="Calibri"/>
              </a:rPr>
              <a:t>Latency</a:t>
            </a:r>
            <a:endParaRPr lang="en-US" sz="2400" b="1">
              <a:solidFill>
                <a:prstClr val="black"/>
              </a:solidFill>
              <a:latin typeface="Calibri"/>
            </a:endParaRPr>
          </a:p>
        </p:txBody>
      </p:sp>
      <p:sp>
        <p:nvSpPr>
          <p:cNvPr id="29" name="Rectangle 28"/>
          <p:cNvSpPr/>
          <p:nvPr/>
        </p:nvSpPr>
        <p:spPr>
          <a:xfrm rot="16200000">
            <a:off x="3702733" y="2635933"/>
            <a:ext cx="2438402" cy="6717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latin typeface="Calibri"/>
              </a:rPr>
              <a:t>Power</a:t>
            </a:r>
            <a:endParaRPr lang="en-US" sz="2400" b="1" dirty="0">
              <a:solidFill>
                <a:prstClr val="black"/>
              </a:solidFill>
              <a:latin typeface="Calibri"/>
            </a:endParaRPr>
          </a:p>
        </p:txBody>
      </p:sp>
      <p:sp>
        <p:nvSpPr>
          <p:cNvPr id="30" name="Content Placeholder 2"/>
          <p:cNvSpPr txBox="1">
            <a:spLocks/>
          </p:cNvSpPr>
          <p:nvPr/>
        </p:nvSpPr>
        <p:spPr>
          <a:xfrm>
            <a:off x="1989407" y="285750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dirty="0" smtClean="0">
                <a:solidFill>
                  <a:srgbClr val="0000FF"/>
                </a:solidFill>
                <a:latin typeface="Calibri"/>
              </a:rPr>
              <a:t>–56%</a:t>
            </a:r>
          </a:p>
        </p:txBody>
      </p:sp>
      <p:sp>
        <p:nvSpPr>
          <p:cNvPr id="31" name="Content Placeholder 2"/>
          <p:cNvSpPr txBox="1">
            <a:spLocks/>
          </p:cNvSpPr>
          <p:nvPr/>
        </p:nvSpPr>
        <p:spPr>
          <a:xfrm>
            <a:off x="2917875" y="18516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a:solidFill>
                  <a:srgbClr val="FF0000"/>
                </a:solidFill>
                <a:latin typeface="Calibri"/>
              </a:rPr>
              <a:t>+</a:t>
            </a:r>
            <a:r>
              <a:rPr lang="en-US" sz="2800" b="1" smtClean="0">
                <a:solidFill>
                  <a:srgbClr val="FF0000"/>
                </a:solidFill>
                <a:latin typeface="Calibri"/>
              </a:rPr>
              <a:t>23%</a:t>
            </a:r>
          </a:p>
        </p:txBody>
      </p:sp>
      <p:sp>
        <p:nvSpPr>
          <p:cNvPr id="32" name="Content Placeholder 2"/>
          <p:cNvSpPr txBox="1">
            <a:spLocks/>
          </p:cNvSpPr>
          <p:nvPr/>
        </p:nvSpPr>
        <p:spPr>
          <a:xfrm>
            <a:off x="6248400" y="2956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smtClean="0">
                <a:solidFill>
                  <a:srgbClr val="0000FF"/>
                </a:solidFill>
                <a:latin typeface="Calibri"/>
              </a:rPr>
              <a:t>–51%</a:t>
            </a:r>
          </a:p>
        </p:txBody>
      </p:sp>
      <p:sp>
        <p:nvSpPr>
          <p:cNvPr id="33" name="Content Placeholder 2"/>
          <p:cNvSpPr txBox="1">
            <a:spLocks/>
          </p:cNvSpPr>
          <p:nvPr/>
        </p:nvSpPr>
        <p:spPr>
          <a:xfrm>
            <a:off x="7162800" y="1432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smtClean="0">
                <a:solidFill>
                  <a:srgbClr val="FF0000"/>
                </a:solidFill>
                <a:latin typeface="Calibri"/>
              </a:rPr>
              <a:t>+49%</a:t>
            </a:r>
          </a:p>
        </p:txBody>
      </p:sp>
      <p:sp>
        <p:nvSpPr>
          <p:cNvPr id="35" name="Content Placeholder 2"/>
          <p:cNvSpPr txBox="1">
            <a:spLocks/>
          </p:cNvSpPr>
          <p:nvPr/>
        </p:nvSpPr>
        <p:spPr>
          <a:xfrm>
            <a:off x="381000" y="838200"/>
            <a:ext cx="4495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600" b="1" dirty="0" smtClean="0">
                <a:solidFill>
                  <a:prstClr val="black"/>
                </a:solidFill>
                <a:latin typeface="Calibri"/>
              </a:rPr>
              <a:t>DRAM Latency </a:t>
            </a:r>
            <a:r>
              <a:rPr lang="en-US" sz="3600" dirty="0" smtClean="0">
                <a:solidFill>
                  <a:prstClr val="black"/>
                </a:solidFill>
                <a:latin typeface="Calibri"/>
              </a:rPr>
              <a:t>(</a:t>
            </a:r>
            <a:r>
              <a:rPr lang="en-US" sz="3600" dirty="0" err="1" smtClean="0">
                <a:solidFill>
                  <a:prstClr val="black"/>
                </a:solidFill>
                <a:latin typeface="Calibri"/>
              </a:rPr>
              <a:t>tRC</a:t>
            </a:r>
            <a:r>
              <a:rPr lang="en-US" sz="3600" dirty="0" smtClean="0">
                <a:solidFill>
                  <a:prstClr val="black"/>
                </a:solidFill>
                <a:latin typeface="Calibri"/>
              </a:rPr>
              <a:t>)</a:t>
            </a:r>
          </a:p>
        </p:txBody>
      </p:sp>
      <p:sp>
        <p:nvSpPr>
          <p:cNvPr id="36" name="Content Placeholder 2"/>
          <p:cNvSpPr txBox="1">
            <a:spLocks/>
          </p:cNvSpPr>
          <p:nvPr/>
        </p:nvSpPr>
        <p:spPr>
          <a:xfrm>
            <a:off x="4648200" y="838200"/>
            <a:ext cx="4114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600" b="1" dirty="0" smtClean="0">
                <a:solidFill>
                  <a:prstClr val="black"/>
                </a:solidFill>
                <a:latin typeface="Calibri"/>
              </a:rPr>
              <a:t>DRAM Power</a:t>
            </a:r>
          </a:p>
        </p:txBody>
      </p:sp>
      <p:sp>
        <p:nvSpPr>
          <p:cNvPr id="37" name="Content Placeholder 2"/>
          <p:cNvSpPr txBox="1">
            <a:spLocks/>
          </p:cNvSpPr>
          <p:nvPr/>
        </p:nvSpPr>
        <p:spPr>
          <a:xfrm>
            <a:off x="381000" y="5334000"/>
            <a:ext cx="8001000" cy="15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600" b="1" dirty="0" smtClean="0">
                <a:solidFill>
                  <a:prstClr val="black"/>
                </a:solidFill>
                <a:latin typeface="Calibri"/>
              </a:rPr>
              <a:t>DRAM Area Overhead</a:t>
            </a:r>
          </a:p>
          <a:p>
            <a:pPr marL="457200" lvl="1" indent="0">
              <a:lnSpc>
                <a:spcPct val="90000"/>
              </a:lnSpc>
              <a:buFont typeface="Arial" pitchFamily="34" charset="0"/>
              <a:buNone/>
            </a:pPr>
            <a:r>
              <a:rPr lang="en-US" sz="3200" b="1" dirty="0" smtClean="0">
                <a:solidFill>
                  <a:srgbClr val="4F81BD">
                    <a:lumMod val="75000"/>
                  </a:srgbClr>
                </a:solidFill>
                <a:latin typeface="Calibri"/>
              </a:rPr>
              <a:t>~3%</a:t>
            </a:r>
            <a:r>
              <a:rPr lang="en-US" sz="2800" dirty="0" smtClean="0">
                <a:solidFill>
                  <a:prstClr val="black"/>
                </a:solidFill>
                <a:latin typeface="Calibri"/>
              </a:rPr>
              <a:t>: mainly due to the isolation transistors</a:t>
            </a:r>
          </a:p>
        </p:txBody>
      </p:sp>
      <p:grpSp>
        <p:nvGrpSpPr>
          <p:cNvPr id="67" name="Group 66"/>
          <p:cNvGrpSpPr/>
          <p:nvPr/>
        </p:nvGrpSpPr>
        <p:grpSpPr>
          <a:xfrm>
            <a:off x="298449" y="4038600"/>
            <a:ext cx="4040188" cy="1219200"/>
            <a:chOff x="298449" y="4038600"/>
            <a:chExt cx="4040188" cy="1219200"/>
          </a:xfrm>
        </p:grpSpPr>
        <p:sp>
          <p:nvSpPr>
            <p:cNvPr id="46" name="Content Placeholder 2"/>
            <p:cNvSpPr txBox="1">
              <a:spLocks/>
            </p:cNvSpPr>
            <p:nvPr/>
          </p:nvSpPr>
          <p:spPr>
            <a:xfrm>
              <a:off x="2116046" y="4572001"/>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TL-DRAM</a:t>
              </a:r>
            </a:p>
          </p:txBody>
        </p:sp>
        <p:cxnSp>
          <p:nvCxnSpPr>
            <p:cNvPr id="39" name="Straight Arrow Connector 38"/>
            <p:cNvCxnSpPr/>
            <p:nvPr/>
          </p:nvCxnSpPr>
          <p:spPr>
            <a:xfrm flipV="1">
              <a:off x="2438400"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2" name="Content Placeholder 2"/>
            <p:cNvSpPr txBox="1">
              <a:spLocks/>
            </p:cNvSpPr>
            <p:nvPr/>
          </p:nvSpPr>
          <p:spPr>
            <a:xfrm>
              <a:off x="298449"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dirty="0" smtClean="0">
                  <a:solidFill>
                    <a:prstClr val="black"/>
                  </a:solidFill>
                  <a:latin typeface="Calibri"/>
                </a:rPr>
                <a:t>Commodity DRAM</a:t>
              </a:r>
            </a:p>
          </p:txBody>
        </p:sp>
        <p:sp>
          <p:nvSpPr>
            <p:cNvPr id="53" name="Content Placeholder 2"/>
            <p:cNvSpPr txBox="1">
              <a:spLocks/>
            </p:cNvSpPr>
            <p:nvPr/>
          </p:nvSpPr>
          <p:spPr>
            <a:xfrm>
              <a:off x="1970356"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Near       Far</a:t>
              </a:r>
            </a:p>
          </p:txBody>
        </p:sp>
        <p:cxnSp>
          <p:nvCxnSpPr>
            <p:cNvPr id="54" name="Straight Arrow Connector 53"/>
            <p:cNvCxnSpPr/>
            <p:nvPr/>
          </p:nvCxnSpPr>
          <p:spPr>
            <a:xfrm flipV="1">
              <a:off x="3381378"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338637"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48668" y="4089400"/>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748668" y="4318002"/>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4586068" y="4038600"/>
            <a:ext cx="4040188" cy="1219199"/>
            <a:chOff x="4586068" y="4038600"/>
            <a:chExt cx="4040188" cy="1219199"/>
          </a:xfrm>
        </p:grpSpPr>
        <p:cxnSp>
          <p:nvCxnSpPr>
            <p:cNvPr id="58" name="Straight Arrow Connector 57"/>
            <p:cNvCxnSpPr/>
            <p:nvPr/>
          </p:nvCxnSpPr>
          <p:spPr>
            <a:xfrm flipV="1">
              <a:off x="6726019"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9" name="Content Placeholder 2"/>
            <p:cNvSpPr txBox="1">
              <a:spLocks/>
            </p:cNvSpPr>
            <p:nvPr/>
          </p:nvSpPr>
          <p:spPr>
            <a:xfrm>
              <a:off x="4586068"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Commodity DRAM</a:t>
              </a:r>
            </a:p>
          </p:txBody>
        </p:sp>
        <p:sp>
          <p:nvSpPr>
            <p:cNvPr id="60" name="Content Placeholder 2"/>
            <p:cNvSpPr txBox="1">
              <a:spLocks/>
            </p:cNvSpPr>
            <p:nvPr/>
          </p:nvSpPr>
          <p:spPr>
            <a:xfrm>
              <a:off x="6257975"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Near       Far</a:t>
              </a:r>
            </a:p>
          </p:txBody>
        </p:sp>
        <p:cxnSp>
          <p:nvCxnSpPr>
            <p:cNvPr id="61" name="Straight Arrow Connector 60"/>
            <p:cNvCxnSpPr/>
            <p:nvPr/>
          </p:nvCxnSpPr>
          <p:spPr>
            <a:xfrm flipV="1">
              <a:off x="7668997"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626256"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5036287" y="4094163"/>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036287" y="4322765"/>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6400800" y="4572000"/>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TL-DRAM</a:t>
              </a:r>
            </a:p>
          </p:txBody>
        </p:sp>
      </p:grpSp>
      <p:sp>
        <p:nvSpPr>
          <p:cNvPr id="38" name="Content Placeholder 2"/>
          <p:cNvSpPr txBox="1">
            <a:spLocks/>
          </p:cNvSpPr>
          <p:nvPr/>
        </p:nvSpPr>
        <p:spPr>
          <a:xfrm>
            <a:off x="879923" y="2188026"/>
            <a:ext cx="18288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b="1" dirty="0" smtClean="0">
                <a:solidFill>
                  <a:prstClr val="black"/>
                </a:solidFill>
                <a:latin typeface="Calibri"/>
              </a:rPr>
              <a:t> (52.5ns)</a:t>
            </a:r>
          </a:p>
        </p:txBody>
      </p:sp>
    </p:spTree>
    <p:extLst>
      <p:ext uri="{BB962C8B-B14F-4D97-AF65-F5344CB8AC3E}">
        <p14:creationId xmlns:p14="http://schemas.microsoft.com/office/powerpoint/2010/main" val="4288266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24" grpId="0">
        <p:bldAsOne/>
      </p:bldGraphic>
      <p:bldP spid="28" grpId="0"/>
      <p:bldP spid="29" grpId="0"/>
      <p:bldP spid="30" grpId="0"/>
      <p:bldP spid="31" grpId="0"/>
      <p:bldP spid="32" grpId="0"/>
      <p:bldP spid="33" grpId="0"/>
      <p:bldP spid="35" grpId="0"/>
      <p:bldP spid="36" grpId="0"/>
      <p:bldP spid="37" grpId="0"/>
      <p:bldP spid="3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a:t>
            </a:r>
            <a:r>
              <a:rPr lang="en-US" dirty="0" smtClean="0"/>
              <a:t>  Trade-Off: Area (Die-Area) vs. Latency</a:t>
            </a:r>
            <a:endParaRPr lang="en-US" dirty="0"/>
          </a:p>
        </p:txBody>
      </p:sp>
      <p:graphicFrame>
        <p:nvGraphicFramePr>
          <p:cNvPr id="22" name="Chart 21"/>
          <p:cNvGraphicFramePr>
            <a:graphicFrameLocks/>
          </p:cNvGraphicFramePr>
          <p:nvPr>
            <p:extLst>
              <p:ext uri="{D42A27DB-BD31-4B8C-83A1-F6EECF244321}">
                <p14:modId xmlns:p14="http://schemas.microsoft.com/office/powerpoint/2010/main" val="3593410757"/>
              </p:ext>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algn="r"/>
            <a:r>
              <a:rPr lang="en-US" sz="2800" b="1" smtClean="0">
                <a:solidFill>
                  <a:prstClr val="black"/>
                </a:solidFill>
                <a:latin typeface="Calibri"/>
              </a:rPr>
              <a:t>64</a:t>
            </a:r>
            <a:endParaRPr lang="en-US" sz="2800" b="1">
              <a:solidFill>
                <a:prstClr val="black"/>
              </a:solidFill>
              <a:latin typeface="Calibri"/>
            </a:endParaRPr>
          </a:p>
        </p:txBody>
      </p:sp>
      <p:sp>
        <p:nvSpPr>
          <p:cNvPr id="25" name="TextBox 24"/>
          <p:cNvSpPr txBox="1"/>
          <p:nvPr/>
        </p:nvSpPr>
        <p:spPr>
          <a:xfrm>
            <a:off x="3276600" y="1066800"/>
            <a:ext cx="609600" cy="523220"/>
          </a:xfrm>
          <a:prstGeom prst="rect">
            <a:avLst/>
          </a:prstGeom>
          <a:noFill/>
        </p:spPr>
        <p:txBody>
          <a:bodyPr wrap="square" rtlCol="0">
            <a:spAutoFit/>
          </a:bodyPr>
          <a:lstStyle/>
          <a:p>
            <a:pPr algn="r"/>
            <a:r>
              <a:rPr lang="en-US" sz="2800" b="1" smtClean="0">
                <a:solidFill>
                  <a:prstClr val="black"/>
                </a:solidFill>
                <a:latin typeface="Calibri"/>
              </a:rPr>
              <a:t>32</a:t>
            </a:r>
            <a:endParaRPr lang="en-US" sz="2800" b="1">
              <a:solidFill>
                <a:prstClr val="black"/>
              </a:solidFill>
              <a:latin typeface="Calibri"/>
            </a:endParaRPr>
          </a:p>
        </p:txBody>
      </p:sp>
      <p:sp>
        <p:nvSpPr>
          <p:cNvPr id="36" name="TextBox 35"/>
          <p:cNvSpPr txBox="1"/>
          <p:nvPr/>
        </p:nvSpPr>
        <p:spPr>
          <a:xfrm>
            <a:off x="4419600" y="2743200"/>
            <a:ext cx="838200" cy="523220"/>
          </a:xfrm>
          <a:prstGeom prst="rect">
            <a:avLst/>
          </a:prstGeom>
          <a:noFill/>
        </p:spPr>
        <p:txBody>
          <a:bodyPr wrap="square" rtlCol="0">
            <a:spAutoFit/>
          </a:bodyPr>
          <a:lstStyle/>
          <a:p>
            <a:pPr algn="r"/>
            <a:r>
              <a:rPr lang="en-US" sz="2800" b="1" dirty="0" smtClean="0">
                <a:solidFill>
                  <a:prstClr val="black"/>
                </a:solidFill>
                <a:latin typeface="Calibri"/>
              </a:rPr>
              <a:t>128</a:t>
            </a:r>
            <a:endParaRPr lang="en-US" sz="2800" b="1" dirty="0">
              <a:solidFill>
                <a:prstClr val="black"/>
              </a:solidFill>
              <a:latin typeface="Calibri"/>
            </a:endParaRPr>
          </a:p>
        </p:txBody>
      </p:sp>
      <p:sp>
        <p:nvSpPr>
          <p:cNvPr id="37" name="TextBox 36"/>
          <p:cNvSpPr txBox="1"/>
          <p:nvPr/>
        </p:nvSpPr>
        <p:spPr>
          <a:xfrm>
            <a:off x="5105400" y="3048000"/>
            <a:ext cx="838200" cy="523220"/>
          </a:xfrm>
          <a:prstGeom prst="rect">
            <a:avLst/>
          </a:prstGeom>
          <a:noFill/>
        </p:spPr>
        <p:txBody>
          <a:bodyPr wrap="square" rtlCol="0">
            <a:spAutoFit/>
          </a:bodyPr>
          <a:lstStyle/>
          <a:p>
            <a:pPr algn="ctr"/>
            <a:r>
              <a:rPr lang="en-US" sz="2800" b="1" dirty="0" smtClean="0">
                <a:solidFill>
                  <a:prstClr val="black"/>
                </a:solidFill>
                <a:latin typeface="Calibri"/>
              </a:rPr>
              <a:t>256</a:t>
            </a:r>
            <a:endParaRPr lang="en-US" sz="2800" b="1" dirty="0">
              <a:solidFill>
                <a:prstClr val="black"/>
              </a:solidFill>
              <a:latin typeface="Calibri"/>
            </a:endParaRPr>
          </a:p>
        </p:txBody>
      </p:sp>
      <p:sp>
        <p:nvSpPr>
          <p:cNvPr id="38" name="TextBox 37"/>
          <p:cNvSpPr txBox="1"/>
          <p:nvPr/>
        </p:nvSpPr>
        <p:spPr>
          <a:xfrm>
            <a:off x="5981700" y="3084493"/>
            <a:ext cx="2895600" cy="954107"/>
          </a:xfrm>
          <a:prstGeom prst="rect">
            <a:avLst/>
          </a:prstGeom>
          <a:noFill/>
        </p:spPr>
        <p:txBody>
          <a:bodyPr wrap="square" rtlCol="0">
            <a:spAutoFit/>
          </a:bodyPr>
          <a:lstStyle/>
          <a:p>
            <a:r>
              <a:rPr lang="en-US" sz="2800" b="1" dirty="0" smtClean="0">
                <a:solidFill>
                  <a:prstClr val="black"/>
                </a:solidFill>
                <a:latin typeface="Calibri"/>
              </a:rPr>
              <a:t>   512 cells/</a:t>
            </a:r>
            <a:r>
              <a:rPr lang="en-US" sz="2800" b="1" dirty="0" err="1" smtClean="0">
                <a:solidFill>
                  <a:prstClr val="black"/>
                </a:solidFill>
                <a:latin typeface="Calibri"/>
              </a:rPr>
              <a:t>bitline</a:t>
            </a:r>
            <a:r>
              <a:rPr lang="en-US" sz="2800" b="1" dirty="0" smtClean="0">
                <a:solidFill>
                  <a:prstClr val="black"/>
                </a:solidFill>
                <a:latin typeface="Calibri"/>
              </a:rPr>
              <a:t> </a:t>
            </a:r>
          </a:p>
          <a:p>
            <a:r>
              <a:rPr lang="en-US" sz="2800" b="1" dirty="0">
                <a:solidFill>
                  <a:prstClr val="black"/>
                </a:solidFill>
                <a:latin typeface="Calibri"/>
              </a:rPr>
              <a:t> </a:t>
            </a:r>
            <a:r>
              <a:rPr lang="en-US" sz="2800" b="1" dirty="0" smtClean="0">
                <a:solidFill>
                  <a:prstClr val="black"/>
                </a:solidFill>
                <a:latin typeface="Calibri"/>
              </a:rPr>
              <a:t>  </a:t>
            </a:r>
            <a:endParaRPr lang="en-US" sz="2800" b="1" dirty="0">
              <a:solidFill>
                <a:prstClr val="black"/>
              </a:solidFill>
              <a:latin typeface="Calibri"/>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Calibri"/>
              </a:rPr>
              <a:t>Cheaper</a:t>
            </a:r>
            <a:endParaRPr lang="en-US" sz="3200" b="1" dirty="0">
              <a:solidFill>
                <a:prstClr val="white"/>
              </a:solidFill>
              <a:latin typeface="Calibri"/>
            </a:endParaRP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Calibri"/>
              </a:rPr>
              <a:t>Faster</a:t>
            </a:r>
            <a:endParaRPr lang="en-US" sz="3200" b="1" dirty="0">
              <a:solidFill>
                <a:prstClr val="white"/>
              </a:solidFill>
              <a:latin typeface="Calibri"/>
            </a:endParaRPr>
          </a:p>
        </p:txBody>
      </p:sp>
      <p:sp>
        <p:nvSpPr>
          <p:cNvPr id="13" name="Oval 12"/>
          <p:cNvSpPr/>
          <p:nvPr/>
        </p:nvSpPr>
        <p:spPr>
          <a:xfrm>
            <a:off x="3979398" y="3606018"/>
            <a:ext cx="182880" cy="18288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p:cNvSpPr/>
          <p:nvPr/>
        </p:nvSpPr>
        <p:spPr>
          <a:xfrm>
            <a:off x="3314699" y="3657600"/>
            <a:ext cx="2628901"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9BBB59">
                    <a:lumMod val="50000"/>
                  </a:srgbClr>
                </a:solidFill>
                <a:latin typeface="Calibri"/>
              </a:rPr>
              <a:t>Near Segment</a:t>
            </a:r>
            <a:endParaRPr lang="en-US" sz="2800" b="1" i="1" dirty="0">
              <a:solidFill>
                <a:srgbClr val="9BBB59">
                  <a:lumMod val="50000"/>
                </a:srgbClr>
              </a:solidFill>
              <a:latin typeface="Calibri"/>
            </a:endParaRPr>
          </a:p>
        </p:txBody>
      </p:sp>
      <p:sp>
        <p:nvSpPr>
          <p:cNvPr id="15" name="Oval 14"/>
          <p:cNvSpPr/>
          <p:nvPr/>
        </p:nvSpPr>
        <p:spPr>
          <a:xfrm>
            <a:off x="7528561" y="3606018"/>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6544002" y="3657600"/>
            <a:ext cx="2447598"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i="1" dirty="0" smtClean="0">
                <a:solidFill>
                  <a:srgbClr val="FF0000"/>
                </a:solidFill>
                <a:latin typeface="Calibri"/>
              </a:rPr>
              <a:t>Far Segment</a:t>
            </a:r>
            <a:endParaRPr lang="en-US" sz="2800" b="1" i="1" dirty="0">
              <a:solidFill>
                <a:srgbClr val="FF0000"/>
              </a:solidFill>
              <a:latin typeface="Calibri"/>
            </a:endParaRPr>
          </a:p>
        </p:txBody>
      </p:sp>
      <p:grpSp>
        <p:nvGrpSpPr>
          <p:cNvPr id="23" name="Group 22"/>
          <p:cNvGrpSpPr/>
          <p:nvPr/>
        </p:nvGrpSpPr>
        <p:grpSpPr>
          <a:xfrm>
            <a:off x="1760146" y="3533003"/>
            <a:ext cx="1530690" cy="1238005"/>
            <a:chOff x="1760146" y="3533003"/>
            <a:chExt cx="1530690" cy="1238005"/>
          </a:xfrm>
        </p:grpSpPr>
        <p:sp>
          <p:nvSpPr>
            <p:cNvPr id="26" name="Left Arrow 25"/>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prstClr val="white"/>
                </a:solidFill>
                <a:latin typeface="Calibri"/>
              </a:endParaRPr>
            </a:p>
          </p:txBody>
        </p:sp>
        <p:sp>
          <p:nvSpPr>
            <p:cNvPr id="27" name="TextBox 26"/>
            <p:cNvSpPr txBox="1"/>
            <p:nvPr/>
          </p:nvSpPr>
          <p:spPr>
            <a:xfrm rot="18932207">
              <a:off x="1798404" y="3826557"/>
              <a:ext cx="1492432" cy="523220"/>
            </a:xfrm>
            <a:prstGeom prst="rect">
              <a:avLst/>
            </a:prstGeom>
            <a:noFill/>
          </p:spPr>
          <p:txBody>
            <a:bodyPr wrap="square" rtlCol="0">
              <a:spAutoFit/>
            </a:bodyPr>
            <a:lstStyle/>
            <a:p>
              <a:pPr algn="ctr"/>
              <a:r>
                <a:rPr lang="en-US" sz="2800" b="1" dirty="0" smtClean="0">
                  <a:solidFill>
                    <a:srgbClr val="FFFFFF"/>
                  </a:solidFill>
                  <a:latin typeface="Calibri"/>
                </a:rPr>
                <a:t>GOAL</a:t>
              </a:r>
              <a:endParaRPr lang="en-US" sz="2800" b="1" dirty="0">
                <a:solidFill>
                  <a:srgbClr val="FFFFFF"/>
                </a:solidFill>
                <a:latin typeface="Calibri"/>
              </a:endParaRPr>
            </a:p>
          </p:txBody>
        </p:sp>
      </p:grpSp>
    </p:spTree>
    <p:extLst>
      <p:ext uri="{BB962C8B-B14F-4D97-AF65-F5344CB8AC3E}">
        <p14:creationId xmlns:p14="http://schemas.microsoft.com/office/powerpoint/2010/main" val="1188763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smtClean="0"/>
              <a:t>   Leveraging Tiered-Latency DRAM </a:t>
            </a:r>
            <a:endParaRPr lang="en-US" dirty="0"/>
          </a:p>
        </p:txBody>
      </p:sp>
      <p:sp>
        <p:nvSpPr>
          <p:cNvPr id="28" name="Content Placeholder 2"/>
          <p:cNvSpPr>
            <a:spLocks noGrp="1"/>
          </p:cNvSpPr>
          <p:nvPr>
            <p:ph idx="1"/>
          </p:nvPr>
        </p:nvSpPr>
        <p:spPr>
          <a:xfrm>
            <a:off x="304800" y="990600"/>
            <a:ext cx="8534400" cy="5562600"/>
          </a:xfrm>
        </p:spPr>
        <p:txBody>
          <a:bodyPr/>
          <a:lstStyle/>
          <a:p>
            <a:pPr>
              <a:lnSpc>
                <a:spcPct val="85000"/>
              </a:lnSpc>
            </a:pPr>
            <a:r>
              <a:rPr lang="en-US" sz="3200" dirty="0" smtClean="0"/>
              <a:t>TL-DRAM is a </a:t>
            </a:r>
            <a:r>
              <a:rPr lang="en-US" sz="3200" b="1" i="1" dirty="0" smtClean="0"/>
              <a:t>substrate</a:t>
            </a:r>
            <a:r>
              <a:rPr lang="en-US" sz="3200" dirty="0" smtClean="0"/>
              <a:t> that can be leveraged by the hardware and/or software</a:t>
            </a:r>
          </a:p>
          <a:p>
            <a:pPr>
              <a:lnSpc>
                <a:spcPct val="85000"/>
              </a:lnSpc>
            </a:pPr>
            <a:endParaRPr lang="en-US" sz="1800" dirty="0"/>
          </a:p>
          <a:p>
            <a:pPr>
              <a:lnSpc>
                <a:spcPct val="85000"/>
              </a:lnSpc>
            </a:pPr>
            <a:r>
              <a:rPr lang="en-US" sz="3200" dirty="0" smtClean="0"/>
              <a:t>Many potential uses</a:t>
            </a:r>
          </a:p>
          <a:p>
            <a:pPr marL="801688" lvl="1" indent="-344488">
              <a:lnSpc>
                <a:spcPct val="85000"/>
              </a:lnSpc>
              <a:buFont typeface="+mj-lt"/>
              <a:buAutoNum type="arabicPeriod"/>
            </a:pPr>
            <a:r>
              <a:rPr lang="en-US" sz="2800" dirty="0" smtClean="0"/>
              <a:t>Use near segment as hardware-managed </a:t>
            </a:r>
            <a:r>
              <a:rPr lang="en-US" sz="2800" b="1" i="1" dirty="0" smtClean="0"/>
              <a:t>inclusive</a:t>
            </a:r>
            <a:r>
              <a:rPr lang="en-US" sz="2800" dirty="0" smtClean="0"/>
              <a:t> cache to far segment</a:t>
            </a:r>
          </a:p>
          <a:p>
            <a:pPr marL="801688" lvl="1" indent="-344488">
              <a:lnSpc>
                <a:spcPct val="85000"/>
              </a:lnSpc>
              <a:buFont typeface="+mj-lt"/>
              <a:buAutoNum type="arabicPeriod"/>
            </a:pPr>
            <a:r>
              <a:rPr lang="en-US" sz="2800" dirty="0" smtClean="0"/>
              <a:t>Use near segment as hardware-managed </a:t>
            </a:r>
            <a:r>
              <a:rPr lang="en-US" sz="2800" b="1" i="1" dirty="0" smtClean="0"/>
              <a:t>exclusive</a:t>
            </a:r>
            <a:r>
              <a:rPr lang="en-US" sz="2800" dirty="0" smtClean="0"/>
              <a:t> cache to far segment</a:t>
            </a:r>
            <a:endParaRPr lang="en-US" sz="2800" dirty="0"/>
          </a:p>
          <a:p>
            <a:pPr marL="801688" lvl="1" indent="-344488">
              <a:lnSpc>
                <a:spcPct val="85000"/>
              </a:lnSpc>
              <a:buFont typeface="+mj-lt"/>
              <a:buAutoNum type="arabicPeriod"/>
            </a:pPr>
            <a:r>
              <a:rPr lang="en-US" sz="2800" dirty="0" smtClean="0"/>
              <a:t>Profile-based page mapping by operating system</a:t>
            </a:r>
          </a:p>
          <a:p>
            <a:pPr marL="801688" lvl="1" indent="-344488">
              <a:lnSpc>
                <a:spcPct val="85000"/>
              </a:lnSpc>
              <a:buFont typeface="+mj-lt"/>
              <a:buAutoNum type="arabicPeriod"/>
            </a:pPr>
            <a:r>
              <a:rPr lang="en-US" sz="2800" dirty="0" smtClean="0"/>
              <a:t>Simply replace DRAM with TL-DRAM </a:t>
            </a:r>
            <a:r>
              <a:rPr lang="en-US" sz="1000" dirty="0" smtClean="0">
                <a:latin typeface="Wingdings"/>
                <a:ea typeface="Wingdings"/>
                <a:cs typeface="Wingdings"/>
                <a:sym typeface="Wingdings"/>
              </a:rPr>
              <a:t> </a:t>
            </a:r>
            <a:endParaRPr lang="en-US" sz="2800" dirty="0" smtClean="0"/>
          </a:p>
          <a:p>
            <a:pPr marL="457200" lvl="1" indent="0">
              <a:lnSpc>
                <a:spcPct val="85000"/>
              </a:lnSpc>
              <a:buNone/>
            </a:pPr>
            <a:endParaRPr lang="en-US" sz="2800" dirty="0" smtClean="0"/>
          </a:p>
        </p:txBody>
      </p:sp>
      <p:sp>
        <p:nvSpPr>
          <p:cNvPr id="4" name="Rounded Rectangle 3"/>
          <p:cNvSpPr/>
          <p:nvPr/>
        </p:nvSpPr>
        <p:spPr>
          <a:xfrm>
            <a:off x="762000" y="2743200"/>
            <a:ext cx="7848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ounded Rectangle 4"/>
          <p:cNvSpPr/>
          <p:nvPr/>
        </p:nvSpPr>
        <p:spPr>
          <a:xfrm>
            <a:off x="762000" y="2743200"/>
            <a:ext cx="7848600" cy="2057400"/>
          </a:xfrm>
          <a:prstGeom prst="roundRect">
            <a:avLst>
              <a:gd name="adj" fmla="val 76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683568" y="6490211"/>
            <a:ext cx="7560840" cy="323165"/>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Tiered-Latency DRAM: A Low Latency and Low Cost DRAM Architecture</a:t>
            </a:r>
            <a:r>
              <a:rPr lang="en-US" sz="1500" dirty="0" smtClean="0"/>
              <a:t>,</a:t>
            </a:r>
            <a:r>
              <a:rPr lang="en-US" sz="1500" dirty="0"/>
              <a:t>” </a:t>
            </a:r>
            <a:r>
              <a:rPr lang="en-US" sz="1500" dirty="0" smtClean="0"/>
              <a:t>HPCA 2013.</a:t>
            </a:r>
            <a:endParaRPr lang="en-US" sz="1500" dirty="0"/>
          </a:p>
        </p:txBody>
      </p:sp>
    </p:spTree>
    <p:extLst>
      <p:ext uri="{BB962C8B-B14F-4D97-AF65-F5344CB8AC3E}">
        <p14:creationId xmlns:p14="http://schemas.microsoft.com/office/powerpoint/2010/main" val="11606455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ext uri="{D42A27DB-BD31-4B8C-83A1-F6EECF244321}">
                <p14:modId xmlns:p14="http://schemas.microsoft.com/office/powerpoint/2010/main" val="2814654306"/>
              </p:ext>
            </p:extLst>
          </p:nvPr>
        </p:nvGraphicFramePr>
        <p:xfrm>
          <a:off x="832431" y="914400"/>
          <a:ext cx="3355729" cy="39931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ext uri="{D42A27DB-BD31-4B8C-83A1-F6EECF244321}">
                <p14:modId xmlns:p14="http://schemas.microsoft.com/office/powerpoint/2010/main" val="2494908753"/>
              </p:ext>
            </p:extLst>
          </p:nvPr>
        </p:nvGraphicFramePr>
        <p:xfrm>
          <a:off x="5083421" y="914400"/>
          <a:ext cx="3355729" cy="399317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smtClean="0"/>
              <a:t>   Performance &amp; Power Consumption  </a:t>
            </a:r>
            <a:endParaRPr lang="en-US" dirty="0"/>
          </a:p>
        </p:txBody>
      </p:sp>
      <p:sp>
        <p:nvSpPr>
          <p:cNvPr id="23" name="TextBox 1"/>
          <p:cNvSpPr txBox="1"/>
          <p:nvPr/>
        </p:nvSpPr>
        <p:spPr>
          <a:xfrm>
            <a:off x="2241550" y="1000123"/>
            <a:ext cx="1257300"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11.5%</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19" name="Rectangle 18"/>
          <p:cNvSpPr/>
          <p:nvPr/>
        </p:nvSpPr>
        <p:spPr>
          <a:xfrm rot="16200000">
            <a:off x="-1261544" y="2514599"/>
            <a:ext cx="36576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prstClr val="black"/>
                </a:solidFill>
                <a:latin typeface="Calibri"/>
              </a:rPr>
              <a:t>Normalized Performance</a:t>
            </a:r>
            <a:endParaRPr lang="en-US" sz="2600" b="1" dirty="0">
              <a:solidFill>
                <a:prstClr val="black"/>
              </a:solidFill>
              <a:latin typeface="Calibri"/>
            </a:endParaRPr>
          </a:p>
        </p:txBody>
      </p:sp>
      <p:sp>
        <p:nvSpPr>
          <p:cNvPr id="20" name="Rectangle 19"/>
          <p:cNvSpPr/>
          <p:nvPr/>
        </p:nvSpPr>
        <p:spPr>
          <a:xfrm>
            <a:off x="567256" y="4837138"/>
            <a:ext cx="3547544"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600" b="1" dirty="0" smtClean="0">
                <a:solidFill>
                  <a:prstClr val="black"/>
                </a:solidFill>
                <a:latin typeface="Calibri"/>
              </a:rPr>
              <a:t>Core-Count (Channel)</a:t>
            </a:r>
            <a:endParaRPr lang="en-US" sz="2600" b="1" dirty="0">
              <a:solidFill>
                <a:prstClr val="black"/>
              </a:solidFill>
              <a:latin typeface="Calibri"/>
            </a:endParaRPr>
          </a:p>
        </p:txBody>
      </p:sp>
      <p:sp>
        <p:nvSpPr>
          <p:cNvPr id="26" name="Rectangle 25"/>
          <p:cNvSpPr/>
          <p:nvPr/>
        </p:nvSpPr>
        <p:spPr>
          <a:xfrm rot="16200000">
            <a:off x="3098992" y="2476498"/>
            <a:ext cx="35814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prstClr val="black"/>
                </a:solidFill>
                <a:latin typeface="Calibri"/>
              </a:rPr>
              <a:t>Normalized Power</a:t>
            </a:r>
            <a:endParaRPr lang="en-US" sz="2600" b="1" dirty="0">
              <a:solidFill>
                <a:prstClr val="black"/>
              </a:solidFill>
              <a:latin typeface="Calibri"/>
            </a:endParaRPr>
          </a:p>
        </p:txBody>
      </p:sp>
      <p:sp>
        <p:nvSpPr>
          <p:cNvPr id="28" name="Rectangle 27"/>
          <p:cNvSpPr/>
          <p:nvPr/>
        </p:nvSpPr>
        <p:spPr>
          <a:xfrm>
            <a:off x="4953000" y="4837138"/>
            <a:ext cx="3429000"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600" b="1" dirty="0" smtClean="0">
                <a:solidFill>
                  <a:prstClr val="black"/>
                </a:solidFill>
                <a:latin typeface="Calibri"/>
              </a:rPr>
              <a:t>Core-Count (Channel)</a:t>
            </a:r>
            <a:endParaRPr lang="en-US" sz="2600" b="1" dirty="0">
              <a:solidFill>
                <a:prstClr val="black"/>
              </a:solidFill>
              <a:latin typeface="Calibri"/>
            </a:endParaRPr>
          </a:p>
        </p:txBody>
      </p:sp>
      <p:sp>
        <p:nvSpPr>
          <p:cNvPr id="32" name="TextBox 1"/>
          <p:cNvSpPr txBox="1"/>
          <p:nvPr/>
        </p:nvSpPr>
        <p:spPr>
          <a:xfrm>
            <a:off x="3149600"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10.7%</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22" name="TextBox 1"/>
          <p:cNvSpPr txBox="1"/>
          <p:nvPr/>
        </p:nvSpPr>
        <p:spPr>
          <a:xfrm>
            <a:off x="1546471"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12.4%</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cxnSp>
        <p:nvCxnSpPr>
          <p:cNvPr id="38" name="Straight Arrow Connector 37"/>
          <p:cNvCxnSpPr/>
          <p:nvPr/>
        </p:nvCxnSpPr>
        <p:spPr>
          <a:xfrm flipH="1">
            <a:off x="1590675"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839531"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0" name="TextBox 1"/>
          <p:cNvSpPr txBox="1"/>
          <p:nvPr/>
        </p:nvSpPr>
        <p:spPr>
          <a:xfrm>
            <a:off x="5805489" y="1288595"/>
            <a:ext cx="990600" cy="38780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–23%</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41" name="Down Arrow 40"/>
          <p:cNvSpPr/>
          <p:nvPr/>
        </p:nvSpPr>
        <p:spPr>
          <a:xfrm>
            <a:off x="6175683" y="1676400"/>
            <a:ext cx="233629" cy="638172"/>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prstClr val="white"/>
              </a:solidFill>
              <a:latin typeface="Calibri"/>
            </a:endParaRPr>
          </a:p>
        </p:txBody>
      </p:sp>
      <p:sp>
        <p:nvSpPr>
          <p:cNvPr id="42" name="Down Arrow 41"/>
          <p:cNvSpPr/>
          <p:nvPr/>
        </p:nvSpPr>
        <p:spPr>
          <a:xfrm>
            <a:off x="6981559" y="1683207"/>
            <a:ext cx="233629" cy="669470"/>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prstClr val="white"/>
              </a:solidFill>
              <a:latin typeface="Calibri"/>
            </a:endParaRPr>
          </a:p>
        </p:txBody>
      </p:sp>
      <p:sp>
        <p:nvSpPr>
          <p:cNvPr id="43" name="TextBox 1"/>
          <p:cNvSpPr txBox="1"/>
          <p:nvPr/>
        </p:nvSpPr>
        <p:spPr>
          <a:xfrm>
            <a:off x="6600822" y="1288595"/>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–24%</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44" name="Down Arrow 43"/>
          <p:cNvSpPr/>
          <p:nvPr/>
        </p:nvSpPr>
        <p:spPr>
          <a:xfrm>
            <a:off x="7781926" y="1683206"/>
            <a:ext cx="233629" cy="719479"/>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prstClr val="white"/>
              </a:solidFill>
              <a:latin typeface="Calibri"/>
            </a:endParaRPr>
          </a:p>
        </p:txBody>
      </p:sp>
      <p:sp>
        <p:nvSpPr>
          <p:cNvPr id="45" name="TextBox 1"/>
          <p:cNvSpPr txBox="1"/>
          <p:nvPr/>
        </p:nvSpPr>
        <p:spPr>
          <a:xfrm>
            <a:off x="7400926" y="1295400"/>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–26%</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46" name="TextBox 45"/>
          <p:cNvSpPr txBox="1"/>
          <p:nvPr/>
        </p:nvSpPr>
        <p:spPr>
          <a:xfrm>
            <a:off x="314324" y="5323582"/>
            <a:ext cx="8601076" cy="1077218"/>
          </a:xfrm>
          <a:prstGeom prst="rect">
            <a:avLst/>
          </a:prstGeom>
          <a:noFill/>
        </p:spPr>
        <p:txBody>
          <a:bodyPr wrap="square" rtlCol="0">
            <a:spAutoFit/>
          </a:bodyPr>
          <a:lstStyle/>
          <a:p>
            <a:r>
              <a:rPr lang="en-US" sz="3200" b="1" i="1" dirty="0" smtClean="0">
                <a:solidFill>
                  <a:srgbClr val="4F81BD">
                    <a:lumMod val="75000"/>
                  </a:srgbClr>
                </a:solidFill>
                <a:latin typeface="Calibri"/>
              </a:rPr>
              <a:t>Using near segment as a cache improves performance and reduces power consumption</a:t>
            </a:r>
            <a:endParaRPr lang="en-US" sz="3200" b="1" i="1" dirty="0">
              <a:solidFill>
                <a:srgbClr val="4F81BD">
                  <a:lumMod val="75000"/>
                </a:srgbClr>
              </a:solidFill>
              <a:latin typeface="Calibri"/>
            </a:endParaRPr>
          </a:p>
        </p:txBody>
      </p:sp>
      <p:sp>
        <p:nvSpPr>
          <p:cNvPr id="21" name="Rectangle 20"/>
          <p:cNvSpPr/>
          <p:nvPr/>
        </p:nvSpPr>
        <p:spPr>
          <a:xfrm>
            <a:off x="683568" y="6490211"/>
            <a:ext cx="7560840" cy="323165"/>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Tiered-Latency DRAM: A Low Latency and Low Cost DRAM Architecture</a:t>
            </a:r>
            <a:r>
              <a:rPr lang="en-US" sz="1500" dirty="0" smtClean="0"/>
              <a:t>,</a:t>
            </a:r>
            <a:r>
              <a:rPr lang="en-US" sz="1500" dirty="0"/>
              <a:t>” </a:t>
            </a:r>
            <a:r>
              <a:rPr lang="en-US" sz="1500" dirty="0" smtClean="0"/>
              <a:t>HPCA 2013.</a:t>
            </a:r>
            <a:endParaRPr lang="en-US" sz="1500" dirty="0"/>
          </a:p>
        </p:txBody>
      </p:sp>
    </p:spTree>
    <p:extLst>
      <p:ext uri="{BB962C8B-B14F-4D97-AF65-F5344CB8AC3E}">
        <p14:creationId xmlns:p14="http://schemas.microsoft.com/office/powerpoint/2010/main" val="2908882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23" grpId="0"/>
      <p:bldP spid="26" grpId="0"/>
      <p:bldP spid="28" grpId="0"/>
      <p:bldP spid="32" grpId="0"/>
      <p:bldP spid="22" grpId="0"/>
      <p:bldP spid="40" grpId="0"/>
      <p:bldP spid="41" grpId="0" animBg="1"/>
      <p:bldP spid="42" grpId="0" animBg="1"/>
      <p:bldP spid="43" grpId="0"/>
      <p:bldP spid="44" grpId="0" animBg="1"/>
      <p:bldP spid="45" grpId="0"/>
      <p:bldP spid="4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smtClean="0"/>
              <a:t>What Else Causes the Long DRAM Latency?</a:t>
            </a:r>
            <a:endParaRPr lang="en-US" sz="3800" dirty="0"/>
          </a:p>
        </p:txBody>
      </p:sp>
      <p:sp>
        <p:nvSpPr>
          <p:cNvPr id="3" name="Content Placeholder 2"/>
          <p:cNvSpPr>
            <a:spLocks noGrp="1"/>
          </p:cNvSpPr>
          <p:nvPr>
            <p:ph idx="1"/>
          </p:nvPr>
        </p:nvSpPr>
        <p:spPr>
          <a:xfrm>
            <a:off x="228600" y="1052736"/>
            <a:ext cx="8610600" cy="5051648"/>
          </a:xfrm>
        </p:spPr>
        <p:txBody>
          <a:bodyPr/>
          <a:lstStyle/>
          <a:p>
            <a:r>
              <a:rPr lang="en-US" b="1" dirty="0" smtClean="0">
                <a:solidFill>
                  <a:srgbClr val="FF0000"/>
                </a:solidFill>
              </a:rPr>
              <a:t>Conservative timing margins! </a:t>
            </a:r>
          </a:p>
          <a:p>
            <a:endParaRPr lang="en-US" dirty="0">
              <a:solidFill>
                <a:srgbClr val="FF0000"/>
              </a:solidFill>
            </a:endParaRPr>
          </a:p>
          <a:p>
            <a:r>
              <a:rPr lang="en-US" dirty="0" smtClean="0">
                <a:solidFill>
                  <a:srgbClr val="0000FF"/>
                </a:solidFill>
              </a:rPr>
              <a:t>DRAM timing parameters are set to cover the worst case</a:t>
            </a:r>
          </a:p>
          <a:p>
            <a:pPr lvl="1"/>
            <a:endParaRPr lang="en-US" dirty="0" smtClean="0"/>
          </a:p>
          <a:p>
            <a:r>
              <a:rPr lang="en-US" dirty="0" smtClean="0">
                <a:solidFill>
                  <a:srgbClr val="FF0000"/>
                </a:solidFill>
              </a:rPr>
              <a:t>Worst-case temperatures </a:t>
            </a:r>
          </a:p>
          <a:p>
            <a:pPr lvl="1"/>
            <a:r>
              <a:rPr lang="en-US" dirty="0" smtClean="0"/>
              <a:t>85 degrees vs. common-case</a:t>
            </a:r>
          </a:p>
          <a:p>
            <a:pPr lvl="1"/>
            <a:r>
              <a:rPr lang="en-US" dirty="0"/>
              <a:t>t</a:t>
            </a:r>
            <a:r>
              <a:rPr lang="en-US" dirty="0" smtClean="0"/>
              <a:t>o enable a wide range of operating conditions</a:t>
            </a:r>
          </a:p>
          <a:p>
            <a:r>
              <a:rPr lang="en-US" dirty="0" smtClean="0">
                <a:solidFill>
                  <a:srgbClr val="FF0000"/>
                </a:solidFill>
              </a:rPr>
              <a:t>Worst-case devices </a:t>
            </a:r>
          </a:p>
          <a:p>
            <a:pPr lvl="1"/>
            <a:r>
              <a:rPr lang="en-US" dirty="0" smtClean="0"/>
              <a:t>DRAM cell with smallest charge across any acceptable device</a:t>
            </a:r>
          </a:p>
          <a:p>
            <a:pPr lvl="1"/>
            <a:r>
              <a:rPr lang="en-US" dirty="0" smtClean="0"/>
              <a:t>to tolerate process variation at acceptable yield</a:t>
            </a:r>
          </a:p>
          <a:p>
            <a:pPr lvl="1"/>
            <a:endParaRPr lang="en-US" dirty="0"/>
          </a:p>
          <a:p>
            <a:r>
              <a:rPr lang="en-US" dirty="0" smtClean="0">
                <a:solidFill>
                  <a:srgbClr val="0000FF"/>
                </a:solidFill>
              </a:rPr>
              <a:t>This leads to large timing margins for the common case</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89</a:t>
            </a:fld>
            <a:endParaRPr lang="en-US" altLang="en-US"/>
          </a:p>
        </p:txBody>
      </p:sp>
    </p:spTree>
    <p:extLst>
      <p:ext uri="{BB962C8B-B14F-4D97-AF65-F5344CB8AC3E}">
        <p14:creationId xmlns:p14="http://schemas.microsoft.com/office/powerpoint/2010/main" val="12089397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a:t>
            </a:r>
            <a:r>
              <a:rPr lang="en-US" dirty="0" smtClean="0">
                <a:solidFill>
                  <a:srgbClr val="7F7F7F"/>
                </a:solidFill>
                <a:latin typeface="Tahoma" charset="0"/>
                <a:ea typeface="ＭＳ Ｐゴシック" charset="0"/>
                <a:cs typeface="ＭＳ Ｐゴシック" charset="0"/>
              </a:rPr>
              <a:t>capacity, bandwidth, QoS </a:t>
            </a:r>
            <a:r>
              <a:rPr lang="en-US" dirty="0">
                <a:solidFill>
                  <a:srgbClr val="7F7F7F"/>
                </a:solidFill>
                <a:latin typeface="Tahoma" charset="0"/>
                <a:ea typeface="ＭＳ Ｐゴシック" charset="0"/>
                <a:cs typeface="ＭＳ Ｐゴシック" charset="0"/>
              </a:rPr>
              <a:t>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smtClean="0">
                <a:solidFill>
                  <a:srgbClr val="FF0000"/>
                </a:solidFill>
                <a:latin typeface="Tahoma" charset="0"/>
                <a:ea typeface="ＭＳ Ｐゴシック" charset="0"/>
              </a:rPr>
              <a:t>~40-50</a:t>
            </a:r>
            <a:r>
              <a:rPr lang="en-US" dirty="0">
                <a:solidFill>
                  <a:srgbClr val="FF0000"/>
                </a:solidFill>
                <a:latin typeface="Tahoma" charset="0"/>
                <a:ea typeface="ＭＳ Ｐゴシック" charset="0"/>
              </a:rPr>
              <a:t>% energy spent in off-chip memory hierarchy </a:t>
            </a:r>
            <a:r>
              <a:rPr lang="en-US" sz="1800" dirty="0">
                <a:solidFill>
                  <a:srgbClr val="008000"/>
                </a:solidFill>
                <a:latin typeface="Tahoma" charset="0"/>
                <a:ea typeface="ＭＳ Ｐゴシック" charset="0"/>
              </a:rPr>
              <a:t>[Lefurgy, IEEE Computer 2003</a:t>
            </a:r>
            <a:r>
              <a:rPr lang="en-US" sz="1800" dirty="0" smtClean="0">
                <a:solidFill>
                  <a:srgbClr val="008000"/>
                </a:solidFill>
                <a:latin typeface="Tahoma" charset="0"/>
                <a:ea typeface="ＭＳ Ｐゴシック" charset="0"/>
              </a:rPr>
              <a:t>] </a:t>
            </a:r>
            <a:endParaRPr lang="en-US" dirty="0">
              <a:solidFill>
                <a:srgbClr val="FF0000"/>
              </a:solidFill>
              <a:latin typeface="Tahoma" charset="0"/>
              <a:ea typeface="ＭＳ Ｐゴシック" charset="0"/>
            </a:endParaRPr>
          </a:p>
          <a:p>
            <a:pPr lvl="1"/>
            <a:r>
              <a:rPr lang="en-US" dirty="0">
                <a:solidFill>
                  <a:srgbClr val="FF0000"/>
                </a:solidFill>
                <a:latin typeface="Tahoma" charset="0"/>
                <a:ea typeface="ＭＳ Ｐゴシック" charset="0"/>
              </a:rPr>
              <a:t>DRAM consumes power </a:t>
            </a:r>
            <a:r>
              <a:rPr lang="en-US" dirty="0" smtClean="0">
                <a:solidFill>
                  <a:srgbClr val="FF0000"/>
                </a:solidFill>
                <a:latin typeface="Tahoma" charset="0"/>
                <a:ea typeface="ＭＳ Ｐゴシック" charset="0"/>
              </a:rPr>
              <a:t>even when not used (periodic refresh)</a:t>
            </a:r>
            <a:endParaRPr lang="en-US" dirty="0">
              <a:solidFill>
                <a:srgbClr val="FF0000"/>
              </a:solidFill>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9</a:t>
            </a:fld>
            <a:endParaRPr lang="en-US" sz="1600" dirty="0">
              <a:solidFill>
                <a:srgbClr val="000000"/>
              </a:solidFill>
              <a:latin typeface="Garamond" charset="0"/>
            </a:endParaRPr>
          </a:p>
        </p:txBody>
      </p:sp>
    </p:spTree>
    <p:extLst>
      <p:ext uri="{BB962C8B-B14F-4D97-AF65-F5344CB8AC3E}">
        <p14:creationId xmlns:p14="http://schemas.microsoft.com/office/powerpoint/2010/main" val="41021504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Adaptive-Latency DRAM </a:t>
            </a:r>
            <a:r>
              <a:rPr lang="en-US" sz="3200" b="1" dirty="0" smtClean="0"/>
              <a:t>[HPCA 2015] </a:t>
            </a:r>
            <a:endParaRPr lang="en-US" sz="3200" b="1" dirty="0"/>
          </a:p>
        </p:txBody>
      </p:sp>
      <p:sp>
        <p:nvSpPr>
          <p:cNvPr id="3" name="Content Placeholder 2"/>
          <p:cNvSpPr>
            <a:spLocks noGrp="1"/>
          </p:cNvSpPr>
          <p:nvPr>
            <p:ph idx="1"/>
          </p:nvPr>
        </p:nvSpPr>
        <p:spPr>
          <a:xfrm>
            <a:off x="228600" y="1196752"/>
            <a:ext cx="8610600" cy="5051648"/>
          </a:xfrm>
        </p:spPr>
        <p:txBody>
          <a:bodyPr/>
          <a:lstStyle/>
          <a:p>
            <a:r>
              <a:rPr lang="en-US" dirty="0" smtClean="0"/>
              <a:t>Idea: </a:t>
            </a:r>
            <a:r>
              <a:rPr lang="en-US" dirty="0" smtClean="0">
                <a:solidFill>
                  <a:srgbClr val="0000FF"/>
                </a:solidFill>
              </a:rPr>
              <a:t>Optimize DRAM timing for the common case</a:t>
            </a:r>
          </a:p>
          <a:p>
            <a:pPr lvl="1"/>
            <a:r>
              <a:rPr lang="en-US" dirty="0" smtClean="0">
                <a:solidFill>
                  <a:srgbClr val="0000FF"/>
                </a:solidFill>
              </a:rPr>
              <a:t>Current temperature</a:t>
            </a:r>
          </a:p>
          <a:p>
            <a:pPr lvl="1"/>
            <a:r>
              <a:rPr lang="en-US" dirty="0" smtClean="0">
                <a:solidFill>
                  <a:srgbClr val="0000FF"/>
                </a:solidFill>
              </a:rPr>
              <a:t>Current DRAM module</a:t>
            </a:r>
          </a:p>
          <a:p>
            <a:pPr lvl="1"/>
            <a:endParaRPr lang="en-US" dirty="0">
              <a:solidFill>
                <a:srgbClr val="0000FF"/>
              </a:solidFill>
            </a:endParaRPr>
          </a:p>
          <a:p>
            <a:r>
              <a:rPr lang="en-US" dirty="0" smtClean="0"/>
              <a:t>Why would this reduce latency?</a:t>
            </a:r>
          </a:p>
          <a:p>
            <a:pPr lvl="1"/>
            <a:endParaRPr lang="en-US" dirty="0" smtClean="0"/>
          </a:p>
          <a:p>
            <a:pPr lvl="1"/>
            <a:r>
              <a:rPr lang="en-US" dirty="0" smtClean="0"/>
              <a:t>A DRAM cell can store much more charge in the common case (low temperature, strong cell) than in the worst case</a:t>
            </a:r>
          </a:p>
          <a:p>
            <a:pPr lvl="1"/>
            <a:endParaRPr lang="en-US" dirty="0" smtClean="0">
              <a:sym typeface="Wingdings"/>
            </a:endParaRPr>
          </a:p>
          <a:p>
            <a:pPr lvl="1"/>
            <a:r>
              <a:rPr lang="en-US" dirty="0" smtClean="0">
                <a:sym typeface="Wingdings"/>
              </a:rPr>
              <a:t>More charge in a DRAM cell</a:t>
            </a:r>
          </a:p>
          <a:p>
            <a:pPr marL="344487" lvl="1" indent="0">
              <a:buNone/>
            </a:pPr>
            <a:r>
              <a:rPr lang="en-US" dirty="0">
                <a:sym typeface="Wingdings"/>
              </a:rPr>
              <a:t> </a:t>
            </a:r>
            <a:r>
              <a:rPr lang="en-US" dirty="0" smtClean="0">
                <a:sym typeface="Wingdings"/>
              </a:rPr>
              <a:t>    Faster </a:t>
            </a:r>
            <a:r>
              <a:rPr lang="en-US" dirty="0">
                <a:sym typeface="Wingdings"/>
              </a:rPr>
              <a:t>sensing, charge restoration, </a:t>
            </a:r>
            <a:r>
              <a:rPr lang="en-US" dirty="0" err="1" smtClean="0">
                <a:sym typeface="Wingdings"/>
              </a:rPr>
              <a:t>precharging</a:t>
            </a:r>
            <a:endParaRPr lang="en-US" dirty="0"/>
          </a:p>
          <a:p>
            <a:pPr marL="344487" lvl="1" indent="0">
              <a:buNone/>
            </a:pPr>
            <a:r>
              <a:rPr lang="en-US" dirty="0" smtClean="0">
                <a:sym typeface="Wingdings"/>
              </a:rPr>
              <a:t>     Faster access (read, write, refresh, …)</a:t>
            </a:r>
          </a:p>
          <a:p>
            <a:pPr marL="344487" lvl="1" indent="0">
              <a:buNone/>
            </a:pPr>
            <a:endParaRPr lang="en-US" dirty="0" smtClean="0">
              <a:sym typeface="Wingdings"/>
            </a:endParaRPr>
          </a:p>
          <a:p>
            <a:pPr marL="344487" lvl="1"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90</a:t>
            </a:fld>
            <a:endParaRPr lang="en-US" altLang="en-US"/>
          </a:p>
        </p:txBody>
      </p:sp>
      <p:sp>
        <p:nvSpPr>
          <p:cNvPr id="5" name="Rectangle 4"/>
          <p:cNvSpPr/>
          <p:nvPr/>
        </p:nvSpPr>
        <p:spPr>
          <a:xfrm>
            <a:off x="1403648" y="6344604"/>
            <a:ext cx="7056784" cy="553998"/>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Adaptive-Latency DRAM: Optimizing DRAM Timing for the Common-Case</a:t>
            </a:r>
            <a:r>
              <a:rPr lang="en-US" sz="1500" dirty="0" smtClean="0"/>
              <a:t>,</a:t>
            </a:r>
            <a:r>
              <a:rPr lang="en-US" sz="1500" dirty="0"/>
              <a:t>” </a:t>
            </a:r>
            <a:r>
              <a:rPr lang="en-US" sz="1500" dirty="0" smtClean="0"/>
              <a:t>HPCA 2015.</a:t>
            </a:r>
            <a:endParaRPr lang="en-US" sz="1500" dirty="0"/>
          </a:p>
        </p:txBody>
      </p:sp>
    </p:spTree>
    <p:extLst>
      <p:ext uri="{BB962C8B-B14F-4D97-AF65-F5344CB8AC3E}">
        <p14:creationId xmlns:p14="http://schemas.microsoft.com/office/powerpoint/2010/main" val="23986866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smtClean="0">
                <a:latin typeface="+mn-lt"/>
              </a:rPr>
              <a:t>AL-DRAM</a:t>
            </a:r>
            <a:endParaRPr lang="en-US" sz="4000" b="0" dirty="0">
              <a:latin typeface="+mn-lt"/>
            </a:endParaRP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smtClean="0">
                <a:solidFill>
                  <a:srgbClr val="000000"/>
                </a:solidFill>
              </a:rPr>
              <a:t>Key idea</a:t>
            </a:r>
          </a:p>
          <a:p>
            <a:pPr marL="914400" lvl="1" indent="-457200">
              <a:lnSpc>
                <a:spcPct val="100000"/>
              </a:lnSpc>
              <a:spcBef>
                <a:spcPts val="0"/>
              </a:spcBef>
            </a:pPr>
            <a:r>
              <a:rPr lang="en-US" b="1" dirty="0" smtClean="0">
                <a:solidFill>
                  <a:srgbClr val="000000"/>
                </a:solidFill>
              </a:rPr>
              <a:t>Optimize </a:t>
            </a:r>
            <a:r>
              <a:rPr lang="en-US" b="1" dirty="0">
                <a:solidFill>
                  <a:srgbClr val="000000"/>
                </a:solidFill>
              </a:rPr>
              <a:t>DRAM timing parameters </a:t>
            </a:r>
            <a:r>
              <a:rPr lang="en-US" b="1" dirty="0" smtClean="0">
                <a:solidFill>
                  <a:srgbClr val="000000"/>
                </a:solidFill>
              </a:rPr>
              <a:t>online</a:t>
            </a:r>
          </a:p>
          <a:p>
            <a:pPr marL="914400" lvl="1" indent="-457200">
              <a:lnSpc>
                <a:spcPct val="100000"/>
              </a:lnSpc>
              <a:spcBef>
                <a:spcPts val="0"/>
              </a:spcBef>
            </a:pPr>
            <a:endParaRPr lang="en-US" sz="2000" i="1" dirty="0" smtClean="0">
              <a:solidFill>
                <a:srgbClr val="000000"/>
              </a:solidFill>
            </a:endParaRPr>
          </a:p>
          <a:p>
            <a:pPr marL="457200" indent="-457200">
              <a:lnSpc>
                <a:spcPct val="100000"/>
              </a:lnSpc>
              <a:spcBef>
                <a:spcPts val="0"/>
              </a:spcBef>
            </a:pPr>
            <a:r>
              <a:rPr lang="en-US" i="1" dirty="0" smtClean="0">
                <a:solidFill>
                  <a:srgbClr val="000000"/>
                </a:solidFill>
              </a:rPr>
              <a:t>Two components</a:t>
            </a:r>
            <a:endParaRPr lang="en-US" sz="3200" i="1" dirty="0">
              <a:solidFill>
                <a:srgbClr val="000000"/>
              </a:solidFill>
            </a:endParaRPr>
          </a:p>
          <a:p>
            <a:pPr lvl="1">
              <a:lnSpc>
                <a:spcPct val="100000"/>
              </a:lnSpc>
              <a:spcBef>
                <a:spcPts val="0"/>
              </a:spcBef>
            </a:pPr>
            <a:r>
              <a:rPr lang="en-US" dirty="0" smtClean="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smtClean="0">
                <a:solidFill>
                  <a:srgbClr val="000000"/>
                </a:solidFill>
              </a:rPr>
              <a:t>System monitors </a:t>
            </a:r>
            <a:r>
              <a:rPr lang="en-US" dirty="0">
                <a:solidFill>
                  <a:srgbClr val="000000"/>
                </a:solidFill>
              </a:rPr>
              <a:t>DRAM temperature </a:t>
            </a:r>
            <a:r>
              <a:rPr lang="en-US" dirty="0" smtClean="0">
                <a:solidFill>
                  <a:srgbClr val="000000"/>
                </a:solidFill>
              </a:rPr>
              <a:t>&amp; uses appropriate </a:t>
            </a:r>
            <a:r>
              <a:rPr lang="en-US" dirty="0">
                <a:solidFill>
                  <a:srgbClr val="000000"/>
                </a:solidFill>
              </a:rPr>
              <a:t>DRAM timing </a:t>
            </a:r>
            <a:r>
              <a:rPr lang="en-US" dirty="0" smtClean="0">
                <a:solidFill>
                  <a:srgbClr val="000000"/>
                </a:solidFill>
              </a:rPr>
              <a:t>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dirty="0" smtClean="0">
                <a:solidFill>
                  <a:prstClr val="white"/>
                </a:solidFill>
                <a:latin typeface="Calibri Light"/>
                <a:ea typeface="Cambria Math" panose="02040503050406030204" pitchFamily="18" charset="0"/>
              </a:rPr>
              <a:t>reliable DRAM timing parameters</a:t>
            </a:r>
            <a:endParaRPr lang="en-US" sz="3200" dirty="0">
              <a:solidFill>
                <a:prstClr val="white"/>
              </a:solidFill>
              <a:latin typeface="Calibri Light"/>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dirty="0" smtClean="0">
                <a:solidFill>
                  <a:prstClr val="white"/>
                </a:solidFill>
                <a:latin typeface="Calibri Light"/>
                <a:ea typeface="Cambria Math" panose="02040503050406030204" pitchFamily="18" charset="0"/>
              </a:rPr>
              <a:t>DRAM temperature</a:t>
            </a:r>
            <a:endParaRPr lang="en-US" sz="3200" dirty="0">
              <a:solidFill>
                <a:prstClr val="white"/>
              </a:solidFill>
              <a:latin typeface="Calibri Light"/>
            </a:endParaRPr>
          </a:p>
        </p:txBody>
      </p:sp>
      <p:sp>
        <p:nvSpPr>
          <p:cNvPr id="8" name="Rectangle 7"/>
          <p:cNvSpPr/>
          <p:nvPr/>
        </p:nvSpPr>
        <p:spPr>
          <a:xfrm>
            <a:off x="1403648" y="6309320"/>
            <a:ext cx="7056784" cy="553998"/>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Adaptive-Latency DRAM: Optimizing DRAM Timing for the Common-Case</a:t>
            </a:r>
            <a:r>
              <a:rPr lang="en-US" sz="1500" dirty="0" smtClean="0"/>
              <a:t>,</a:t>
            </a:r>
            <a:r>
              <a:rPr lang="en-US" sz="1500" dirty="0"/>
              <a:t>” </a:t>
            </a:r>
            <a:r>
              <a:rPr lang="en-US" sz="1500" dirty="0" smtClean="0"/>
              <a:t>HPCA 2015.</a:t>
            </a:r>
            <a:endParaRPr lang="en-US" sz="1500" dirty="0"/>
          </a:p>
        </p:txBody>
      </p:sp>
    </p:spTree>
    <p:extLst>
      <p:ext uri="{BB962C8B-B14F-4D97-AF65-F5344CB8AC3E}">
        <p14:creationId xmlns:p14="http://schemas.microsoft.com/office/powerpoint/2010/main" val="256683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prstClr val="black"/>
                </a:solidFill>
                <a:latin typeface="Calibri"/>
              </a:rPr>
              <a:t>Latency Reduction Summary of 115 DIMMs</a:t>
            </a:r>
            <a:endParaRPr lang="en-US" sz="4000" dirty="0">
              <a:solidFill>
                <a:prstClr val="black"/>
              </a:solidFill>
              <a:latin typeface="Calibri"/>
            </a:endParaRP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3000"/>
              </a:spcBef>
            </a:pPr>
            <a:r>
              <a:rPr lang="en-US" i="1" dirty="0" smtClean="0">
                <a:solidFill>
                  <a:srgbClr val="000000"/>
                </a:solidFill>
                <a:latin typeface="Calibri Light"/>
              </a:rPr>
              <a:t>Latency </a:t>
            </a:r>
            <a:r>
              <a:rPr lang="en-US" i="1" dirty="0">
                <a:solidFill>
                  <a:srgbClr val="000000"/>
                </a:solidFill>
                <a:latin typeface="Calibri Light"/>
              </a:rPr>
              <a:t>reduction for read &amp; write (55°C)</a:t>
            </a:r>
          </a:p>
          <a:p>
            <a:pPr lvl="1">
              <a:lnSpc>
                <a:spcPct val="100000"/>
              </a:lnSpc>
            </a:pPr>
            <a:r>
              <a:rPr lang="en-US" i="1" dirty="0" smtClean="0">
                <a:solidFill>
                  <a:srgbClr val="000000"/>
                </a:solidFill>
                <a:latin typeface="Calibri Light"/>
              </a:rPr>
              <a:t>Read Latency: </a:t>
            </a:r>
            <a:r>
              <a:rPr lang="en-US" b="1" i="1" dirty="0" smtClean="0">
                <a:solidFill>
                  <a:srgbClr val="0000FF"/>
                </a:solidFill>
                <a:latin typeface="Calibri Light"/>
              </a:rPr>
              <a:t>32.7%</a:t>
            </a:r>
          </a:p>
          <a:p>
            <a:pPr lvl="1">
              <a:lnSpc>
                <a:spcPct val="100000"/>
              </a:lnSpc>
            </a:pPr>
            <a:r>
              <a:rPr lang="en-US" i="1" dirty="0" smtClean="0">
                <a:solidFill>
                  <a:srgbClr val="000000"/>
                </a:solidFill>
                <a:latin typeface="Calibri Light"/>
              </a:rPr>
              <a:t>Write Latency: </a:t>
            </a:r>
            <a:r>
              <a:rPr lang="en-US" b="1" i="1" dirty="0" smtClean="0">
                <a:solidFill>
                  <a:srgbClr val="0000FF"/>
                </a:solidFill>
                <a:latin typeface="Calibri Light"/>
              </a:rPr>
              <a:t>55.1%</a:t>
            </a:r>
          </a:p>
          <a:p>
            <a:pPr marL="457200" indent="-457200">
              <a:lnSpc>
                <a:spcPct val="100000"/>
              </a:lnSpc>
              <a:spcBef>
                <a:spcPts val="3000"/>
              </a:spcBef>
            </a:pPr>
            <a:r>
              <a:rPr lang="en-US" i="1" dirty="0" smtClean="0">
                <a:solidFill>
                  <a:srgbClr val="000000"/>
                </a:solidFill>
                <a:latin typeface="Calibri Light"/>
              </a:rPr>
              <a:t>Latency reduction for each timing parameter (55°C) </a:t>
            </a:r>
          </a:p>
          <a:p>
            <a:pPr lvl="1">
              <a:lnSpc>
                <a:spcPct val="100000"/>
              </a:lnSpc>
            </a:pPr>
            <a:r>
              <a:rPr lang="en-US" i="1" dirty="0">
                <a:solidFill>
                  <a:srgbClr val="000000"/>
                </a:solidFill>
                <a:latin typeface="Calibri Light"/>
              </a:rPr>
              <a:t>S</a:t>
            </a:r>
            <a:r>
              <a:rPr lang="en-US" i="1" dirty="0" smtClean="0">
                <a:solidFill>
                  <a:srgbClr val="000000"/>
                </a:solidFill>
                <a:latin typeface="Calibri Light"/>
              </a:rPr>
              <a:t>ensing</a:t>
            </a:r>
            <a:r>
              <a:rPr lang="en-US" i="1" dirty="0">
                <a:solidFill>
                  <a:srgbClr val="000000"/>
                </a:solidFill>
                <a:latin typeface="Calibri Light"/>
              </a:rPr>
              <a:t>: </a:t>
            </a:r>
            <a:r>
              <a:rPr lang="en-US" b="1" i="1" dirty="0">
                <a:solidFill>
                  <a:srgbClr val="0000FF"/>
                </a:solidFill>
                <a:latin typeface="Calibri Light"/>
              </a:rPr>
              <a:t>17.3%</a:t>
            </a:r>
          </a:p>
          <a:p>
            <a:pPr lvl="1">
              <a:lnSpc>
                <a:spcPct val="100000"/>
              </a:lnSpc>
            </a:pPr>
            <a:r>
              <a:rPr lang="en-US" i="1" dirty="0" smtClean="0">
                <a:solidFill>
                  <a:srgbClr val="000000"/>
                </a:solidFill>
                <a:latin typeface="Calibri Light"/>
              </a:rPr>
              <a:t>Restore: </a:t>
            </a:r>
            <a:r>
              <a:rPr lang="en-US" b="1" i="1" dirty="0">
                <a:solidFill>
                  <a:srgbClr val="0000FF"/>
                </a:solidFill>
                <a:latin typeface="Calibri Light"/>
              </a:rPr>
              <a:t>37.3%</a:t>
            </a:r>
            <a:r>
              <a:rPr lang="en-US" i="1" dirty="0">
                <a:solidFill>
                  <a:srgbClr val="000000"/>
                </a:solidFill>
                <a:latin typeface="Calibri Light"/>
              </a:rPr>
              <a:t> (read), </a:t>
            </a:r>
            <a:r>
              <a:rPr lang="en-US" b="1" i="1" dirty="0">
                <a:solidFill>
                  <a:srgbClr val="0000FF"/>
                </a:solidFill>
                <a:latin typeface="Calibri Light"/>
              </a:rPr>
              <a:t>54.8%</a:t>
            </a:r>
            <a:r>
              <a:rPr lang="en-US" i="1" dirty="0">
                <a:solidFill>
                  <a:srgbClr val="000000"/>
                </a:solidFill>
                <a:latin typeface="Calibri Light"/>
              </a:rPr>
              <a:t> (write)</a:t>
            </a:r>
          </a:p>
          <a:p>
            <a:pPr lvl="1">
              <a:lnSpc>
                <a:spcPct val="100000"/>
              </a:lnSpc>
            </a:pPr>
            <a:r>
              <a:rPr lang="en-US" i="1" dirty="0" err="1" smtClean="0">
                <a:solidFill>
                  <a:srgbClr val="000000"/>
                </a:solidFill>
                <a:latin typeface="Calibri Light"/>
              </a:rPr>
              <a:t>Precharge</a:t>
            </a:r>
            <a:r>
              <a:rPr lang="en-US" i="1" dirty="0" smtClean="0">
                <a:solidFill>
                  <a:srgbClr val="000000"/>
                </a:solidFill>
                <a:latin typeface="Calibri Light"/>
              </a:rPr>
              <a:t>: </a:t>
            </a:r>
            <a:r>
              <a:rPr lang="en-US" b="1" i="1" dirty="0">
                <a:solidFill>
                  <a:srgbClr val="0000FF"/>
                </a:solidFill>
                <a:latin typeface="Calibri Light"/>
              </a:rPr>
              <a:t>35.2%</a:t>
            </a:r>
            <a:r>
              <a:rPr lang="en-US" i="1" dirty="0">
                <a:solidFill>
                  <a:srgbClr val="0000FF"/>
                </a:solidFill>
                <a:latin typeface="Calibri Light"/>
              </a:rPr>
              <a:t> </a:t>
            </a:r>
          </a:p>
        </p:txBody>
      </p:sp>
      <p:sp>
        <p:nvSpPr>
          <p:cNvPr id="4" name="Rectangle 3"/>
          <p:cNvSpPr/>
          <p:nvPr/>
        </p:nvSpPr>
        <p:spPr>
          <a:xfrm>
            <a:off x="1403648" y="6344604"/>
            <a:ext cx="7056784" cy="553998"/>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Adaptive-Latency DRAM: Optimizing DRAM Timing for the Common-Case</a:t>
            </a:r>
            <a:r>
              <a:rPr lang="en-US" sz="1500" dirty="0" smtClean="0"/>
              <a:t>,</a:t>
            </a:r>
            <a:r>
              <a:rPr lang="en-US" sz="1500" dirty="0"/>
              <a:t>” </a:t>
            </a:r>
            <a:r>
              <a:rPr lang="en-US" sz="1500" dirty="0" smtClean="0"/>
              <a:t>HPCA 2015.</a:t>
            </a:r>
            <a:endParaRPr lang="en-US" sz="1500" dirty="0"/>
          </a:p>
        </p:txBody>
      </p:sp>
    </p:spTree>
    <p:extLst>
      <p:ext uri="{BB962C8B-B14F-4D97-AF65-F5344CB8AC3E}">
        <p14:creationId xmlns:p14="http://schemas.microsoft.com/office/powerpoint/2010/main" val="1228148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srgbClr val="000000"/>
                </a:solidFill>
                <a:latin typeface="Calibri"/>
              </a:rPr>
              <a:t>AL-DRAM: Real System Evaluation</a:t>
            </a:r>
            <a:endParaRPr lang="en-US" sz="4000" dirty="0">
              <a:solidFill>
                <a:srgbClr val="000000"/>
              </a:solidFill>
              <a:latin typeface="Calibri"/>
            </a:endParaRP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3000"/>
              </a:spcBef>
            </a:pPr>
            <a:r>
              <a:rPr lang="en-US" i="1" dirty="0" smtClean="0">
                <a:solidFill>
                  <a:prstClr val="black"/>
                </a:solidFill>
                <a:latin typeface="Calibri Light"/>
              </a:rPr>
              <a:t>System</a:t>
            </a:r>
            <a:endParaRPr lang="en-US" i="1" dirty="0">
              <a:solidFill>
                <a:prstClr val="black"/>
              </a:solidFill>
              <a:latin typeface="Calibri Light"/>
            </a:endParaRPr>
          </a:p>
          <a:p>
            <a:pPr lvl="1">
              <a:lnSpc>
                <a:spcPct val="100000"/>
              </a:lnSpc>
            </a:pPr>
            <a:r>
              <a:rPr lang="en-US" i="1" dirty="0" smtClean="0">
                <a:solidFill>
                  <a:prstClr val="black"/>
                </a:solidFill>
                <a:latin typeface="Calibri Light"/>
              </a:rPr>
              <a:t>CPU: AMD 4386 ( 8 Cores, 3.1GHz, 8MB LLC)</a:t>
            </a:r>
            <a:endParaRPr lang="en-US" b="1" i="1" dirty="0" smtClean="0">
              <a:solidFill>
                <a:prstClr val="black"/>
              </a:solidFill>
              <a:latin typeface="Calibri Light"/>
            </a:endParaRPr>
          </a:p>
          <a:p>
            <a:pPr lvl="1">
              <a:lnSpc>
                <a:spcPct val="100000"/>
              </a:lnSpc>
            </a:pPr>
            <a:r>
              <a:rPr lang="en-US" dirty="0" smtClean="0">
                <a:solidFill>
                  <a:prstClr val="black"/>
                </a:solidFill>
                <a:latin typeface="Calibri Light"/>
              </a:rPr>
              <a:t>DRAM: 4GByte DDR3-1600 (800Mhz Clock)</a:t>
            </a:r>
          </a:p>
          <a:p>
            <a:pPr lvl="1">
              <a:lnSpc>
                <a:spcPct val="100000"/>
              </a:lnSpc>
            </a:pPr>
            <a:r>
              <a:rPr lang="en-US" dirty="0" smtClean="0">
                <a:solidFill>
                  <a:prstClr val="black"/>
                </a:solidFill>
                <a:latin typeface="Calibri Light"/>
              </a:rPr>
              <a:t>OS: Linux</a:t>
            </a:r>
          </a:p>
          <a:p>
            <a:pPr lvl="1">
              <a:lnSpc>
                <a:spcPct val="100000"/>
              </a:lnSpc>
            </a:pPr>
            <a:r>
              <a:rPr lang="en-US" dirty="0" smtClean="0">
                <a:solidFill>
                  <a:prstClr val="black"/>
                </a:solidFill>
                <a:latin typeface="Calibri Light"/>
              </a:rPr>
              <a:t>Storage: 128GByte SSD</a:t>
            </a:r>
          </a:p>
          <a:p>
            <a:pPr marL="457200" indent="-457200">
              <a:lnSpc>
                <a:spcPct val="100000"/>
              </a:lnSpc>
              <a:spcBef>
                <a:spcPts val="3000"/>
              </a:spcBef>
            </a:pPr>
            <a:r>
              <a:rPr lang="en-US" i="1" dirty="0" smtClean="0">
                <a:solidFill>
                  <a:prstClr val="black"/>
                </a:solidFill>
                <a:latin typeface="Calibri Light"/>
              </a:rPr>
              <a:t>Workload</a:t>
            </a:r>
            <a:endParaRPr lang="en-US" i="1" dirty="0">
              <a:solidFill>
                <a:prstClr val="black"/>
              </a:solidFill>
              <a:latin typeface="Calibri Light"/>
            </a:endParaRPr>
          </a:p>
          <a:p>
            <a:pPr lvl="1">
              <a:lnSpc>
                <a:spcPct val="100000"/>
              </a:lnSpc>
            </a:pPr>
            <a:r>
              <a:rPr lang="en-US" i="1" dirty="0" smtClean="0">
                <a:solidFill>
                  <a:prstClr val="black"/>
                </a:solidFill>
                <a:latin typeface="Calibri Light"/>
              </a:rPr>
              <a:t>35 applications from SPEC, STREAM, Parsec, </a:t>
            </a:r>
            <a:r>
              <a:rPr lang="en-US" i="1" dirty="0" err="1" smtClean="0">
                <a:solidFill>
                  <a:prstClr val="black"/>
                </a:solidFill>
                <a:latin typeface="Calibri Light"/>
              </a:rPr>
              <a:t>Memcached</a:t>
            </a:r>
            <a:r>
              <a:rPr lang="en-US" i="1" dirty="0" smtClean="0">
                <a:solidFill>
                  <a:prstClr val="black"/>
                </a:solidFill>
                <a:latin typeface="Calibri Light"/>
              </a:rPr>
              <a:t>, Apache, GUPS</a:t>
            </a:r>
          </a:p>
        </p:txBody>
      </p:sp>
      <p:pic>
        <p:nvPicPr>
          <p:cNvPr id="5" name="Picture 4"/>
          <p:cNvPicPr>
            <a:picLocks noChangeAspect="1"/>
          </p:cNvPicPr>
          <p:nvPr/>
        </p:nvPicPr>
        <p:blipFill>
          <a:blip r:embed="rId2"/>
          <a:stretch>
            <a:fillRect/>
          </a:stretch>
        </p:blipFill>
        <p:spPr>
          <a:xfrm>
            <a:off x="5095374" y="2743200"/>
            <a:ext cx="4048626" cy="2057400"/>
          </a:xfrm>
          <a:prstGeom prst="rect">
            <a:avLst/>
          </a:prstGeom>
        </p:spPr>
      </p:pic>
      <p:sp>
        <p:nvSpPr>
          <p:cNvPr id="3" name="Oval 2"/>
          <p:cNvSpPr/>
          <p:nvPr/>
        </p:nvSpPr>
        <p:spPr>
          <a:xfrm>
            <a:off x="7031736" y="4151376"/>
            <a:ext cx="182880" cy="18288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 name="Picture 1"/>
          <p:cNvPicPr>
            <a:picLocks noChangeAspect="1"/>
          </p:cNvPicPr>
          <p:nvPr/>
        </p:nvPicPr>
        <p:blipFill>
          <a:blip r:embed="rId3"/>
          <a:stretch>
            <a:fillRect/>
          </a:stretch>
        </p:blipFill>
        <p:spPr>
          <a:xfrm>
            <a:off x="76200" y="2286000"/>
            <a:ext cx="8943975" cy="4410075"/>
          </a:xfrm>
          <a:prstGeom prst="rect">
            <a:avLst/>
          </a:prstGeom>
          <a:ln w="50800">
            <a:solidFill>
              <a:schemeClr val="tx1"/>
            </a:solidFill>
          </a:ln>
        </p:spPr>
      </p:pic>
    </p:spTree>
    <p:extLst>
      <p:ext uri="{BB962C8B-B14F-4D97-AF65-F5344CB8AC3E}">
        <p14:creationId xmlns:p14="http://schemas.microsoft.com/office/powerpoint/2010/main" val="2599894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500"/>
                                        <p:tgtEl>
                                          <p:spTgt spid="2"/>
                                        </p:tgtEl>
                                      </p:cBhvr>
                                    </p:animEffect>
                                    <p:anim calcmode="lin" valueType="num">
                                      <p:cBhvr>
                                        <p:cTn id="19" dur="500"/>
                                        <p:tgtEl>
                                          <p:spTgt spid="2"/>
                                        </p:tgtEl>
                                        <p:attrNameLst>
                                          <p:attrName>ppt_x</p:attrName>
                                        </p:attrNameLst>
                                      </p:cBhvr>
                                      <p:tavLst>
                                        <p:tav tm="0">
                                          <p:val>
                                            <p:strVal val="ppt_x"/>
                                          </p:val>
                                        </p:tav>
                                        <p:tav tm="100000">
                                          <p:val>
                                            <p:strVal val="ppt_x"/>
                                          </p:val>
                                        </p:tav>
                                      </p:tavLst>
                                    </p:anim>
                                    <p:anim calcmode="lin" valueType="num">
                                      <p:cBhvr>
                                        <p:cTn id="20" dur="500"/>
                                        <p:tgtEl>
                                          <p:spTgt spid="2"/>
                                        </p:tgtEl>
                                        <p:attrNameLst>
                                          <p:attrName>ppt_y</p:attrName>
                                        </p:attrNameLst>
                                      </p:cBhvr>
                                      <p:tavLst>
                                        <p:tav tm="0">
                                          <p:val>
                                            <p:strVal val="ppt_y"/>
                                          </p:val>
                                        </p:tav>
                                        <p:tav tm="100000">
                                          <p:val>
                                            <p:strVal val="ppt_y+.1"/>
                                          </p:val>
                                        </p:tav>
                                      </p:tavLst>
                                    </p:anim>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329644465"/>
              </p:ext>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2"/>
          </a:graphicData>
        </a:graphic>
      </p:graphicFrame>
      <p:grpSp>
        <p:nvGrpSpPr>
          <p:cNvPr id="21" name="Group 20"/>
          <p:cNvGrpSpPr/>
          <p:nvPr/>
        </p:nvGrpSpPr>
        <p:grpSpPr>
          <a:xfrm>
            <a:off x="461666" y="990600"/>
            <a:ext cx="8458200" cy="4267199"/>
            <a:chOff x="461666" y="1143000"/>
            <a:chExt cx="8458200" cy="4267199"/>
          </a:xfrm>
        </p:grpSpPr>
        <p:graphicFrame>
          <p:nvGraphicFramePr>
            <p:cNvPr id="8" name="Chart 7"/>
            <p:cNvGraphicFramePr>
              <a:graphicFrameLocks/>
            </p:cNvGraphicFramePr>
            <p:nvPr>
              <p:extLst>
                <p:ext uri="{D42A27DB-BD31-4B8C-83A1-F6EECF244321}">
                  <p14:modId xmlns:p14="http://schemas.microsoft.com/office/powerpoint/2010/main" val="589583427"/>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54"/>
            <p:cNvSpPr txBox="1"/>
            <p:nvPr/>
          </p:nvSpPr>
          <p:spPr>
            <a:xfrm>
              <a:off x="6977768" y="3010335"/>
              <a:ext cx="990624" cy="43090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200" b="1" i="1" dirty="0" smtClean="0">
                  <a:solidFill>
                    <a:srgbClr val="4472C4"/>
                  </a:solidFill>
                  <a:latin typeface="Calibri Light"/>
                </a:rPr>
                <a:t>1.4%</a:t>
              </a:r>
              <a:endParaRPr lang="en-US" sz="2200" b="1" i="1" dirty="0">
                <a:solidFill>
                  <a:srgbClr val="4472C4"/>
                </a:solidFill>
                <a:latin typeface="Calibri Light"/>
              </a:endParaRPr>
            </a:p>
          </p:txBody>
        </p:sp>
        <p:sp>
          <p:nvSpPr>
            <p:cNvPr id="20" name="TextBox 54"/>
            <p:cNvSpPr txBox="1"/>
            <p:nvPr/>
          </p:nvSpPr>
          <p:spPr>
            <a:xfrm>
              <a:off x="7606889" y="2624282"/>
              <a:ext cx="990624" cy="430859"/>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200" b="1" i="1" dirty="0" smtClean="0">
                  <a:solidFill>
                    <a:srgbClr val="4472C4"/>
                  </a:solidFill>
                  <a:latin typeface="Calibri Light"/>
                </a:rPr>
                <a:t>6.7%</a:t>
              </a:r>
              <a:endParaRPr lang="en-US" sz="2200" b="1" i="1" dirty="0">
                <a:solidFill>
                  <a:srgbClr val="4472C4"/>
                </a:solidFill>
                <a:latin typeface="Calibri Light"/>
              </a:endParaRPr>
            </a:p>
          </p:txBody>
        </p:sp>
      </p:grpSp>
      <p:grpSp>
        <p:nvGrpSpPr>
          <p:cNvPr id="18" name="Group 17"/>
          <p:cNvGrpSpPr/>
          <p:nvPr/>
        </p:nvGrpSpPr>
        <p:grpSpPr>
          <a:xfrm>
            <a:off x="461666" y="990600"/>
            <a:ext cx="8458200" cy="4267199"/>
            <a:chOff x="461666" y="1143000"/>
            <a:chExt cx="8458200" cy="4267199"/>
          </a:xfrm>
        </p:grpSpPr>
        <p:graphicFrame>
          <p:nvGraphicFramePr>
            <p:cNvPr id="11" name="Chart 10"/>
            <p:cNvGraphicFramePr>
              <a:graphicFrameLocks/>
            </p:cNvGraphicFramePr>
            <p:nvPr>
              <p:extLst>
                <p:ext uri="{D42A27DB-BD31-4B8C-83A1-F6EECF244321}">
                  <p14:modId xmlns:p14="http://schemas.microsoft.com/office/powerpoint/2010/main" val="3376863282"/>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54"/>
            <p:cNvSpPr txBox="1"/>
            <p:nvPr/>
          </p:nvSpPr>
          <p:spPr>
            <a:xfrm>
              <a:off x="7924800" y="2723778"/>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smtClean="0">
                  <a:solidFill>
                    <a:srgbClr val="4472C4"/>
                  </a:solidFill>
                  <a:latin typeface="Calibri Light"/>
                </a:rPr>
                <a:t>5.0%</a:t>
              </a:r>
              <a:endParaRPr lang="en-US" sz="2200" b="1" i="1" dirty="0">
                <a:solidFill>
                  <a:srgbClr val="4472C4"/>
                </a:solidFill>
                <a:latin typeface="Calibri Light"/>
              </a:endParaRP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srgbClr val="000000"/>
                </a:solidFill>
                <a:latin typeface="Calibri"/>
              </a:rPr>
              <a:t>AL-DRAM: Single-Core Evaluation</a:t>
            </a:r>
            <a:endParaRPr lang="en-US" sz="4000" dirty="0">
              <a:solidFill>
                <a:srgbClr val="000000"/>
              </a:solidFill>
              <a:latin typeface="Calibri"/>
            </a:endParaRPr>
          </a:p>
        </p:txBody>
      </p:sp>
      <p:sp>
        <p:nvSpPr>
          <p:cNvPr id="4" name="TextBox 54"/>
          <p:cNvSpPr txBox="1"/>
          <p:nvPr/>
        </p:nvSpPr>
        <p:spPr>
          <a:xfrm>
            <a:off x="3585866" y="1567190"/>
            <a:ext cx="15240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sp>
        <p:nvSpPr>
          <p:cNvPr id="12" name="TextBox 54"/>
          <p:cNvSpPr txBox="1"/>
          <p:nvPr/>
        </p:nvSpPr>
        <p:spPr>
          <a:xfrm>
            <a:off x="3357266" y="1524000"/>
            <a:ext cx="20574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sp>
        <p:nvSpPr>
          <p:cNvPr id="13" name="Punchline"/>
          <p:cNvSpPr txBox="1"/>
          <p:nvPr/>
        </p:nvSpPr>
        <p:spPr>
          <a:xfrm>
            <a:off x="-152400" y="5334000"/>
            <a:ext cx="9448800" cy="670562"/>
          </a:xfrm>
          <a:prstGeom prst="rect">
            <a:avLst/>
          </a:prstGeom>
          <a:noFill/>
        </p:spPr>
        <p:txBody>
          <a:bodyPr wrap="square" rtlCol="0" anchor="ctr">
            <a:noAutofit/>
          </a:bodyPr>
          <a:lstStyle/>
          <a:p>
            <a:pPr algn="ctr"/>
            <a:r>
              <a:rPr lang="en-US" sz="3600" i="1" dirty="0" smtClean="0">
                <a:solidFill>
                  <a:srgbClr val="0000FF"/>
                </a:solidFill>
                <a:latin typeface="Calibri Light"/>
              </a:rPr>
              <a:t>AL-DRAM </a:t>
            </a:r>
            <a:r>
              <a:rPr lang="en-US" sz="3600" b="1" i="1" dirty="0" smtClean="0">
                <a:solidFill>
                  <a:srgbClr val="0000FF"/>
                </a:solidFill>
                <a:latin typeface="Calibri Light"/>
              </a:rPr>
              <a:t>improves performance </a:t>
            </a:r>
            <a:r>
              <a:rPr lang="en-US" sz="3600" i="1" dirty="0" smtClean="0">
                <a:solidFill>
                  <a:srgbClr val="0000FF"/>
                </a:solidFill>
                <a:latin typeface="Calibri Light"/>
              </a:rPr>
              <a:t>on a real system</a:t>
            </a:r>
            <a:endParaRPr lang="en-US" sz="3600" i="1" dirty="0">
              <a:solidFill>
                <a:srgbClr val="0000FF"/>
              </a:solidFill>
              <a:latin typeface="Calibri Light"/>
            </a:endParaRPr>
          </a:p>
        </p:txBody>
      </p:sp>
      <p:sp>
        <p:nvSpPr>
          <p:cNvPr id="9" name="TextBox 8"/>
          <p:cNvSpPr txBox="1"/>
          <p:nvPr/>
        </p:nvSpPr>
        <p:spPr>
          <a:xfrm rot="16200000">
            <a:off x="-1559868" y="2626666"/>
            <a:ext cx="3581402" cy="461665"/>
          </a:xfrm>
          <a:prstGeom prst="rect">
            <a:avLst/>
          </a:prstGeom>
          <a:noFill/>
        </p:spPr>
        <p:txBody>
          <a:bodyPr wrap="square" rtlCol="0">
            <a:spAutoFit/>
          </a:bodyPr>
          <a:lstStyle/>
          <a:p>
            <a:pPr algn="ctr"/>
            <a:r>
              <a:rPr lang="en-US" sz="2400" b="1" i="1" dirty="0" smtClean="0">
                <a:solidFill>
                  <a:prstClr val="black"/>
                </a:solidFill>
                <a:latin typeface="Calibri Light"/>
              </a:rPr>
              <a:t>Performance Improvement</a:t>
            </a:r>
            <a:endParaRPr lang="en-US" sz="2400" b="1" i="1" dirty="0">
              <a:solidFill>
                <a:prstClr val="black"/>
              </a:solidFill>
              <a:latin typeface="Calibri Light"/>
            </a:endParaRPr>
          </a:p>
        </p:txBody>
      </p:sp>
      <p:cxnSp>
        <p:nvCxnSpPr>
          <p:cNvPr id="3" name="Straight Connector 2"/>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58000" y="914400"/>
            <a:ext cx="2286000" cy="1384995"/>
          </a:xfrm>
          <a:prstGeom prst="rect">
            <a:avLst/>
          </a:prstGeom>
          <a:noFill/>
        </p:spPr>
        <p:txBody>
          <a:bodyPr wrap="square" rtlCol="0">
            <a:spAutoFit/>
          </a:bodyPr>
          <a:lstStyle/>
          <a:p>
            <a:pPr algn="ctr"/>
            <a:r>
              <a:rPr lang="en-US" sz="2800" dirty="0" smtClean="0">
                <a:solidFill>
                  <a:srgbClr val="000000"/>
                </a:solidFill>
                <a:latin typeface="Calibri Light"/>
              </a:rPr>
              <a:t>Average</a:t>
            </a:r>
          </a:p>
          <a:p>
            <a:pPr algn="ctr"/>
            <a:r>
              <a:rPr lang="en-US" sz="2800" dirty="0" smtClean="0">
                <a:solidFill>
                  <a:srgbClr val="000000"/>
                </a:solidFill>
                <a:latin typeface="Calibri Light"/>
              </a:rPr>
              <a:t>Improvement</a:t>
            </a:r>
          </a:p>
          <a:p>
            <a:pPr algn="ctr"/>
            <a:endParaRPr lang="en-US" sz="2800" dirty="0">
              <a:solidFill>
                <a:srgbClr val="000000"/>
              </a:solidFill>
              <a:latin typeface="Calibri Light"/>
            </a:endParaRPr>
          </a:p>
        </p:txBody>
      </p:sp>
      <p:sp>
        <p:nvSpPr>
          <p:cNvPr id="23" name="TextBox 22"/>
          <p:cNvSpPr txBox="1"/>
          <p:nvPr/>
        </p:nvSpPr>
        <p:spPr>
          <a:xfrm rot="16200000">
            <a:off x="7622234" y="4188768"/>
            <a:ext cx="2133599" cy="461665"/>
          </a:xfrm>
          <a:prstGeom prst="rect">
            <a:avLst/>
          </a:prstGeom>
          <a:solidFill>
            <a:schemeClr val="bg1"/>
          </a:solidFill>
        </p:spPr>
        <p:txBody>
          <a:bodyPr wrap="square" rtlCol="0">
            <a:spAutoFit/>
          </a:bodyPr>
          <a:lstStyle/>
          <a:p>
            <a:pPr algn="r"/>
            <a:r>
              <a:rPr lang="en-US" sz="2400" dirty="0" smtClean="0">
                <a:solidFill>
                  <a:prstClr val="black"/>
                </a:solidFill>
                <a:latin typeface="Calibri Light"/>
              </a:rPr>
              <a:t>all-35-workload</a:t>
            </a:r>
            <a:endParaRPr lang="en-US" sz="2400" dirty="0">
              <a:solidFill>
                <a:prstClr val="black"/>
              </a:solidFill>
              <a:latin typeface="Calibri Light"/>
            </a:endParaRPr>
          </a:p>
        </p:txBody>
      </p:sp>
    </p:spTree>
    <p:extLst>
      <p:ext uri="{BB962C8B-B14F-4D97-AF65-F5344CB8AC3E}">
        <p14:creationId xmlns:p14="http://schemas.microsoft.com/office/powerpoint/2010/main" val="369183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1421470585"/>
              </p:ext>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graphicFrame>
        <p:nvGraphicFramePr>
          <p:cNvPr id="13" name="Chart 12"/>
          <p:cNvGraphicFramePr>
            <a:graphicFrameLocks/>
          </p:cNvGraphicFramePr>
          <p:nvPr>
            <p:extLst>
              <p:ext uri="{D42A27DB-BD31-4B8C-83A1-F6EECF244321}">
                <p14:modId xmlns:p14="http://schemas.microsoft.com/office/powerpoint/2010/main" val="1900436631"/>
              </p:ext>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ext uri="{D42A27DB-BD31-4B8C-83A1-F6EECF244321}">
                  <p14:modId xmlns:p14="http://schemas.microsoft.com/office/powerpoint/2010/main" val="2628067605"/>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smtClean="0">
                  <a:solidFill>
                    <a:srgbClr val="4472C4"/>
                  </a:solidFill>
                  <a:latin typeface="Calibri Light"/>
                </a:rPr>
                <a:t>14.0%</a:t>
              </a:r>
              <a:endParaRPr lang="en-US" sz="2200" b="1" i="1" dirty="0">
                <a:solidFill>
                  <a:srgbClr val="4472C4"/>
                </a:solidFill>
                <a:latin typeface="Calibri Light"/>
              </a:endParaRP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smtClean="0">
                  <a:solidFill>
                    <a:srgbClr val="4472C4"/>
                  </a:solidFill>
                  <a:latin typeface="Calibri Light"/>
                </a:rPr>
                <a:t>2.9%</a:t>
              </a:r>
              <a:endParaRPr lang="en-US" sz="2200" b="1" i="1" dirty="0">
                <a:solidFill>
                  <a:srgbClr val="4472C4"/>
                </a:solidFill>
                <a:latin typeface="Calibri Light"/>
              </a:endParaRP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ext uri="{D42A27DB-BD31-4B8C-83A1-F6EECF244321}">
                  <p14:modId xmlns:p14="http://schemas.microsoft.com/office/powerpoint/2010/main" val="1881336326"/>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smtClean="0">
                  <a:solidFill>
                    <a:srgbClr val="4472C4"/>
                  </a:solidFill>
                  <a:latin typeface="Calibri Light"/>
                </a:rPr>
                <a:t>10.4%</a:t>
              </a:r>
              <a:endParaRPr lang="en-US" sz="2200" b="1" i="1" dirty="0">
                <a:solidFill>
                  <a:srgbClr val="4472C4"/>
                </a:solidFill>
                <a:latin typeface="Calibri Light"/>
              </a:endParaRP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srgbClr val="000000"/>
                </a:solidFill>
                <a:latin typeface="Calibri"/>
              </a:rPr>
              <a:t>AL-DRAM: Multi-Core Evaluation</a:t>
            </a:r>
            <a:endParaRPr lang="en-US" sz="4000" dirty="0">
              <a:solidFill>
                <a:srgbClr val="000000"/>
              </a:solidFill>
              <a:latin typeface="Calibri"/>
            </a:endParaRPr>
          </a:p>
        </p:txBody>
      </p:sp>
      <p:sp>
        <p:nvSpPr>
          <p:cNvPr id="16" name="Punchline"/>
          <p:cNvSpPr txBox="1"/>
          <p:nvPr/>
        </p:nvSpPr>
        <p:spPr>
          <a:xfrm>
            <a:off x="0" y="5181600"/>
            <a:ext cx="9144000" cy="1066802"/>
          </a:xfrm>
          <a:prstGeom prst="rect">
            <a:avLst/>
          </a:prstGeom>
          <a:noFill/>
        </p:spPr>
        <p:txBody>
          <a:bodyPr wrap="square" rtlCol="0" anchor="ctr">
            <a:noAutofit/>
          </a:bodyPr>
          <a:lstStyle/>
          <a:p>
            <a:pPr algn="ctr"/>
            <a:r>
              <a:rPr lang="en-US" sz="3600" i="1" dirty="0" smtClean="0">
                <a:solidFill>
                  <a:srgbClr val="0000FF"/>
                </a:solidFill>
                <a:latin typeface="Calibri Light"/>
              </a:rPr>
              <a:t>AL-DRAM provides higher performance for</a:t>
            </a:r>
          </a:p>
          <a:p>
            <a:pPr algn="ctr"/>
            <a:r>
              <a:rPr lang="en-US" sz="3600" b="1" i="1" dirty="0" smtClean="0">
                <a:solidFill>
                  <a:srgbClr val="0000FF"/>
                </a:solidFill>
                <a:latin typeface="Calibri Light"/>
              </a:rPr>
              <a:t>multi-programmed &amp; multi-threaded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algn="ctr"/>
            <a:r>
              <a:rPr lang="en-US" sz="2400" b="1" i="1" dirty="0" smtClean="0">
                <a:solidFill>
                  <a:prstClr val="black"/>
                </a:solidFill>
                <a:latin typeface="Calibri Light"/>
              </a:rPr>
              <a:t>Performance Improvement</a:t>
            </a:r>
            <a:endParaRPr lang="en-US" sz="2400" b="1" i="1" dirty="0">
              <a:solidFill>
                <a:prstClr val="black"/>
              </a:solidFill>
              <a:latin typeface="Calibri Light"/>
            </a:endParaRP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algn="ctr"/>
            <a:r>
              <a:rPr lang="en-US" sz="2800" dirty="0" smtClean="0">
                <a:solidFill>
                  <a:prstClr val="black"/>
                </a:solidFill>
                <a:latin typeface="Calibri Light"/>
              </a:rPr>
              <a:t>Average    </a:t>
            </a:r>
          </a:p>
          <a:p>
            <a:pPr algn="ctr"/>
            <a:r>
              <a:rPr lang="en-US" sz="2800" dirty="0" smtClean="0">
                <a:solidFill>
                  <a:prstClr val="black"/>
                </a:solidFill>
                <a:latin typeface="Calibri Light"/>
              </a:rPr>
              <a:t>Improvement</a:t>
            </a:r>
            <a:endParaRPr lang="en-US" sz="2800" dirty="0">
              <a:solidFill>
                <a:prstClr val="black"/>
              </a:solidFill>
              <a:latin typeface="Calibri Light"/>
            </a:endParaRP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algn="r"/>
            <a:r>
              <a:rPr lang="en-US" sz="2400" dirty="0" smtClean="0">
                <a:solidFill>
                  <a:prstClr val="black"/>
                </a:solidFill>
                <a:latin typeface="Calibri Light"/>
              </a:rPr>
              <a:t>all-35-workload</a:t>
            </a:r>
            <a:endParaRPr lang="en-US" sz="2400" dirty="0">
              <a:solidFill>
                <a:prstClr val="black"/>
              </a:solidFill>
              <a:latin typeface="Calibri Light"/>
            </a:endParaRPr>
          </a:p>
        </p:txBody>
      </p:sp>
    </p:spTree>
    <p:extLst>
      <p:ext uri="{BB962C8B-B14F-4D97-AF65-F5344CB8AC3E}">
        <p14:creationId xmlns:p14="http://schemas.microsoft.com/office/powerpoint/2010/main" val="3092002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smtClean="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96</a:t>
            </a:fld>
            <a:endParaRPr lang="en-US" altLang="en-US">
              <a:solidFill>
                <a:srgbClr val="000000"/>
              </a:solidFill>
            </a:endParaRPr>
          </a:p>
        </p:txBody>
      </p:sp>
      <p:sp>
        <p:nvSpPr>
          <p:cNvPr id="5" name="Rectangle 4"/>
          <p:cNvSpPr/>
          <p:nvPr/>
        </p:nvSpPr>
        <p:spPr>
          <a:xfrm>
            <a:off x="539552" y="4293096"/>
            <a:ext cx="1656184" cy="432049"/>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6" name="Rectangle 5"/>
          <p:cNvSpPr/>
          <p:nvPr/>
        </p:nvSpPr>
        <p:spPr>
          <a:xfrm>
            <a:off x="539552" y="5109842"/>
            <a:ext cx="1152128" cy="432049"/>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7" name="Rectangle 6"/>
          <p:cNvSpPr/>
          <p:nvPr/>
        </p:nvSpPr>
        <p:spPr>
          <a:xfrm>
            <a:off x="539552" y="5877272"/>
            <a:ext cx="3096344" cy="432049"/>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5647777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solidFill>
                  <a:srgbClr val="0000FF"/>
                </a:solidFill>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97</a:t>
            </a:fld>
            <a:endParaRPr lang="en-US" sz="1600">
              <a:solidFill>
                <a:srgbClr val="000000"/>
              </a:solidFill>
              <a:latin typeface="Garamond" charset="0"/>
            </a:endParaRPr>
          </a:p>
        </p:txBody>
      </p:sp>
    </p:spTree>
    <p:extLst>
      <p:ext uri="{BB962C8B-B14F-4D97-AF65-F5344CB8AC3E}">
        <p14:creationId xmlns:p14="http://schemas.microsoft.com/office/powerpoint/2010/main" val="16224623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sz="3900" dirty="0" smtClean="0">
                <a:latin typeface="Garamond" charset="0"/>
                <a:ea typeface="ＭＳ Ｐゴシック" charset="0"/>
                <a:cs typeface="ＭＳ Ｐゴシック" charset="0"/>
              </a:rPr>
              <a:t>Solution 2: Emerging Memory Technologies</a:t>
            </a:r>
            <a:endParaRPr lang="en-US" sz="3900"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228600" y="1052736"/>
            <a:ext cx="8663880" cy="5020816"/>
          </a:xfrm>
        </p:spPr>
        <p:txBody>
          <a:bodyPr/>
          <a:lstStyle/>
          <a:p>
            <a:pPr eaLnBrk="1" hangingPunct="1"/>
            <a:r>
              <a:rPr lang="en-US" dirty="0" smtClean="0">
                <a:solidFill>
                  <a:srgbClr val="0000FF"/>
                </a:solidFill>
                <a:latin typeface="Tahoma" charset="0"/>
                <a:ea typeface="ＭＳ Ｐゴシック" charset="0"/>
                <a:cs typeface="ＭＳ Ｐゴシック" charset="0"/>
              </a:rPr>
              <a:t>Some </a:t>
            </a:r>
            <a:r>
              <a:rPr lang="en-US" dirty="0">
                <a:solidFill>
                  <a:srgbClr val="0000FF"/>
                </a:solidFill>
                <a:latin typeface="Tahoma" charset="0"/>
                <a:ea typeface="ＭＳ Ｐゴシック" charset="0"/>
                <a:cs typeface="ＭＳ Ｐゴシック" charset="0"/>
              </a:rPr>
              <a:t>emerging resistive memory technologies </a:t>
            </a:r>
            <a:r>
              <a:rPr lang="en-US" dirty="0" smtClean="0">
                <a:solidFill>
                  <a:srgbClr val="0000FF"/>
                </a:solidFill>
                <a:latin typeface="Tahoma" charset="0"/>
                <a:ea typeface="ＭＳ Ｐゴシック" charset="0"/>
                <a:cs typeface="ＭＳ Ｐゴシック" charset="0"/>
              </a:rPr>
              <a:t>seem more </a:t>
            </a:r>
            <a:r>
              <a:rPr lang="en-US" dirty="0">
                <a:solidFill>
                  <a:srgbClr val="0000FF"/>
                </a:solidFill>
                <a:latin typeface="Tahoma" charset="0"/>
                <a:ea typeface="ＭＳ Ｐゴシック" charset="0"/>
                <a:cs typeface="ＭＳ Ｐゴシック" charset="0"/>
              </a:rPr>
              <a:t>scalable than </a:t>
            </a:r>
            <a:r>
              <a:rPr lang="en-US" dirty="0" smtClean="0">
                <a:solidFill>
                  <a:srgbClr val="0000FF"/>
                </a:solidFill>
                <a:latin typeface="Tahoma" charset="0"/>
                <a:ea typeface="ＭＳ Ｐゴシック" charset="0"/>
                <a:cs typeface="ＭＳ Ｐゴシック" charset="0"/>
              </a:rPr>
              <a:t>DRAM (and they are non-volatile)</a:t>
            </a:r>
          </a:p>
          <a:p>
            <a:pPr eaLnBrk="1" hangingPunct="1"/>
            <a:endParaRPr lang="en-US" dirty="0" smtClean="0">
              <a:solidFill>
                <a:srgbClr val="0000FF"/>
              </a:solidFill>
              <a:latin typeface="Tahoma" charset="0"/>
              <a:ea typeface="ＭＳ Ｐゴシック" charset="0"/>
              <a:cs typeface="ＭＳ Ｐゴシック" charset="0"/>
            </a:endParaRPr>
          </a:p>
          <a:p>
            <a:pPr eaLnBrk="1" hangingPunct="1"/>
            <a:r>
              <a:rPr lang="en-US" dirty="0" smtClean="0">
                <a:solidFill>
                  <a:srgbClr val="000000"/>
                </a:solidFill>
                <a:latin typeface="Tahoma" charset="0"/>
                <a:ea typeface="ＭＳ Ｐゴシック" charset="0"/>
                <a:cs typeface="ＭＳ Ｐゴシック" charset="0"/>
              </a:rPr>
              <a:t>Example: Phase </a:t>
            </a:r>
            <a:r>
              <a:rPr lang="en-US" dirty="0">
                <a:solidFill>
                  <a:srgbClr val="000000"/>
                </a:solidFill>
                <a:latin typeface="Tahoma" charset="0"/>
                <a:ea typeface="ＭＳ Ｐゴシック" charset="0"/>
                <a:cs typeface="ＭＳ Ｐゴシック" charset="0"/>
              </a:rPr>
              <a:t>Change Memory</a:t>
            </a:r>
          </a:p>
          <a:p>
            <a:pPr lvl="1" eaLnBrk="1" hangingPunct="1"/>
            <a:r>
              <a:rPr lang="en-US" dirty="0" smtClean="0">
                <a:solidFill>
                  <a:srgbClr val="000000"/>
                </a:solidFill>
                <a:latin typeface="Tahoma" charset="0"/>
                <a:ea typeface="ＭＳ Ｐゴシック" charset="0"/>
                <a:cs typeface="ＭＳ Ｐゴシック" charset="0"/>
              </a:rPr>
              <a:t>Data stored by changing phase of material </a:t>
            </a:r>
          </a:p>
          <a:p>
            <a:pPr lvl="1" eaLnBrk="1" hangingPunct="1"/>
            <a:r>
              <a:rPr lang="en-US" dirty="0" smtClean="0">
                <a:solidFill>
                  <a:srgbClr val="000000"/>
                </a:solidFill>
                <a:latin typeface="Tahoma" charset="0"/>
                <a:ea typeface="ＭＳ Ｐゴシック" charset="0"/>
                <a:cs typeface="ＭＳ Ｐゴシック" charset="0"/>
              </a:rPr>
              <a:t>Data read by detecting material’s resistance</a:t>
            </a:r>
          </a:p>
          <a:p>
            <a:pPr lvl="1"/>
            <a:r>
              <a:rPr lang="en-US" dirty="0">
                <a:latin typeface="Tahoma" charset="0"/>
                <a:ea typeface="ＭＳ Ｐゴシック" charset="0"/>
              </a:rPr>
              <a:t>Expected to scale to 9nm (2022 [ITRS])</a:t>
            </a:r>
          </a:p>
          <a:p>
            <a:pPr lvl="1"/>
            <a:r>
              <a:rPr lang="en-US" dirty="0">
                <a:latin typeface="Tahoma" charset="0"/>
                <a:ea typeface="ＭＳ Ｐゴシック" charset="0"/>
              </a:rPr>
              <a:t>Prototyped at 20nm (Raoux+, IBM JRD 2008</a:t>
            </a:r>
            <a:r>
              <a:rPr lang="en-US" dirty="0" smtClean="0">
                <a:latin typeface="Tahoma" charset="0"/>
                <a:ea typeface="ＭＳ Ｐゴシック" charset="0"/>
              </a:rPr>
              <a:t>)</a:t>
            </a:r>
          </a:p>
          <a:p>
            <a:pPr lvl="1"/>
            <a:r>
              <a:rPr lang="en-US" dirty="0" smtClean="0">
                <a:latin typeface="Tahoma" charset="0"/>
                <a:ea typeface="ＭＳ Ｐゴシック" charset="0"/>
              </a:rPr>
              <a:t>Expected to be denser than DRAM: can store multiple bits/cell</a:t>
            </a:r>
          </a:p>
          <a:p>
            <a:endParaRPr lang="en-US" dirty="0" smtClean="0">
              <a:latin typeface="Tahoma" charset="0"/>
              <a:ea typeface="ＭＳ Ｐゴシック" charset="0"/>
            </a:endParaRPr>
          </a:p>
          <a:p>
            <a:r>
              <a:rPr lang="en-US" dirty="0" smtClean="0">
                <a:latin typeface="Tahoma" charset="0"/>
                <a:ea typeface="ＭＳ Ｐゴシック" charset="0"/>
              </a:rPr>
              <a:t>But, emerging technologies have (many) shortcomings</a:t>
            </a:r>
          </a:p>
          <a:p>
            <a:pPr lvl="1"/>
            <a:r>
              <a:rPr lang="en-US" dirty="0" smtClean="0">
                <a:solidFill>
                  <a:srgbClr val="FF0000"/>
                </a:solidFill>
                <a:latin typeface="Tahoma" charset="0"/>
                <a:ea typeface="ＭＳ Ｐゴシック" charset="0"/>
              </a:rPr>
              <a:t>Can they be enabled to replace/augment/surpass DRAM?</a:t>
            </a:r>
            <a:endParaRPr lang="en-US" dirty="0" smtClean="0">
              <a:latin typeface="Tahoma" charset="0"/>
              <a:ea typeface="ＭＳ Ｐゴシック" charset="0"/>
            </a:endParaRPr>
          </a:p>
          <a:p>
            <a:pPr lvl="1" eaLnBrk="1" hangingPunct="1"/>
            <a:endParaRPr lang="en-US" dirty="0" smtClean="0">
              <a:solidFill>
                <a:srgbClr val="000000"/>
              </a:solidFill>
              <a:latin typeface="Tahoma" charset="0"/>
              <a:ea typeface="ＭＳ Ｐゴシック" charset="0"/>
              <a:cs typeface="ＭＳ Ｐゴシック" charset="0"/>
            </a:endParaRPr>
          </a:p>
          <a:p>
            <a:pPr eaLnBrk="1" hangingPunct="1"/>
            <a:endParaRPr lang="en-US" dirty="0">
              <a:solidFill>
                <a:srgbClr val="0000FF"/>
              </a:solidFill>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98</a:t>
            </a:fld>
            <a:endParaRPr lang="en-US" sz="1600" dirty="0">
              <a:solidFill>
                <a:srgbClr val="000000"/>
              </a:solidFill>
              <a:latin typeface="Garamond" charset="0"/>
            </a:endParaRPr>
          </a:p>
        </p:txBody>
      </p:sp>
      <p:pic>
        <p:nvPicPr>
          <p:cNvPr id="7" name="Picture 4" descr="C:\Users\blee\Desktop\group_review_slides\pcm_dev.png"/>
          <p:cNvPicPr>
            <a:picLocks noChangeAspect="1" noChangeArrowheads="1"/>
          </p:cNvPicPr>
          <p:nvPr/>
        </p:nvPicPr>
        <p:blipFill>
          <a:blip r:embed="rId3">
            <a:extLst>
              <a:ext uri="{28A0092B-C50C-407E-A947-70E740481C1C}">
                <a14:useLocalDpi xmlns:a14="http://schemas.microsoft.com/office/drawing/2010/main" val="0"/>
              </a:ext>
            </a:extLst>
          </a:blip>
          <a:srcRect l="2699" r="5511"/>
          <a:stretch>
            <a:fillRect/>
          </a:stretch>
        </p:blipFill>
        <p:spPr bwMode="auto">
          <a:xfrm>
            <a:off x="7015042" y="2467854"/>
            <a:ext cx="2093462" cy="168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2209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67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6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atin typeface="Garamond" charset="0"/>
                <a:ea typeface="ＭＳ Ｐゴシック" charset="0"/>
                <a:cs typeface="ＭＳ Ｐゴシック" charset="0"/>
              </a:rPr>
              <a:t>Limits of Charge Memory</a:t>
            </a:r>
          </a:p>
        </p:txBody>
      </p:sp>
      <p:sp>
        <p:nvSpPr>
          <p:cNvPr id="39939"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Difficult charge placement and control</a:t>
            </a:r>
          </a:p>
          <a:p>
            <a:pPr lvl="1"/>
            <a:r>
              <a:rPr lang="en-US">
                <a:latin typeface="Tahoma" charset="0"/>
                <a:ea typeface="ＭＳ Ｐゴシック" charset="0"/>
              </a:rPr>
              <a:t>Flash: floating gate charge</a:t>
            </a:r>
          </a:p>
          <a:p>
            <a:pPr lvl="1"/>
            <a:r>
              <a:rPr lang="en-US">
                <a:latin typeface="Tahoma" charset="0"/>
                <a:ea typeface="ＭＳ Ｐゴシック" charset="0"/>
              </a:rPr>
              <a:t>DRAM: capacitor charge, transistor leakage</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Reliable sensing becomes difficult as charge storage unit size reduces</a:t>
            </a:r>
          </a:p>
        </p:txBody>
      </p:sp>
      <p:sp>
        <p:nvSpPr>
          <p:cNvPr id="3994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619DA8A-D1A3-034D-85FB-F326B7A01761}" type="slidenum">
              <a:rPr lang="en-US" sz="1600">
                <a:solidFill>
                  <a:srgbClr val="000000"/>
                </a:solidFill>
                <a:latin typeface="Garamond" charset="0"/>
              </a:rPr>
              <a:pPr eaLnBrk="1" hangingPunct="1"/>
              <a:t>99</a:t>
            </a:fld>
            <a:endParaRPr lang="en-US" sz="1600">
              <a:solidFill>
                <a:srgbClr val="000000"/>
              </a:solidFill>
              <a:latin typeface="Garamond" charset="0"/>
            </a:endParaRPr>
          </a:p>
        </p:txBody>
      </p:sp>
      <p:pic>
        <p:nvPicPr>
          <p:cNvPr id="3994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05213"/>
            <a:ext cx="8140700"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58442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68.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0.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101.xml><?xml version="1.0" encoding="utf-8"?>
<a:theme xmlns:a="http://schemas.openxmlformats.org/drawingml/2006/main" name="9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9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8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9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6.xml><?xml version="1.0" encoding="utf-8"?>
<a:theme xmlns:a="http://schemas.openxmlformats.org/drawingml/2006/main" name="10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7.xml><?xml version="1.0" encoding="utf-8"?>
<a:theme xmlns:a="http://schemas.openxmlformats.org/drawingml/2006/main" name="10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2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Presentation1" id="{A8ACA0D9-A384-4858-9FCC-2505F264A948}" vid="{6AE8C0EA-499D-4586-A497-DF22E9D58294}"/>
    </a:ext>
  </a:extLst>
</a:theme>
</file>

<file path=ppt/theme/theme109.xml><?xml version="1.0" encoding="utf-8"?>
<a:theme xmlns:a="http://schemas.openxmlformats.org/drawingml/2006/main" name="10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10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10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2.xml><?xml version="1.0" encoding="utf-8"?>
<a:theme xmlns:a="http://schemas.openxmlformats.org/drawingml/2006/main" name="10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3.xml><?xml version="1.0" encoding="utf-8"?>
<a:theme xmlns:a="http://schemas.openxmlformats.org/drawingml/2006/main" name="8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4.xml><?xml version="1.0" encoding="utf-8"?>
<a:theme xmlns:a="http://schemas.openxmlformats.org/drawingml/2006/main" name="10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5.xml><?xml version="1.0" encoding="utf-8"?>
<a:theme xmlns:a="http://schemas.openxmlformats.org/drawingml/2006/main" name="10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6.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7.xml><?xml version="1.0" encoding="utf-8"?>
<a:theme xmlns:a="http://schemas.openxmlformats.org/drawingml/2006/main" name="10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9.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0.xml><?xml version="1.0" encoding="utf-8"?>
<a:theme xmlns:a="http://schemas.openxmlformats.org/drawingml/2006/main" name="1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1.xml><?xml version="1.0" encoding="utf-8"?>
<a:theme xmlns:a="http://schemas.openxmlformats.org/drawingml/2006/main" name="1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2.xml><?xml version="1.0" encoding="utf-8"?>
<a:theme xmlns:a="http://schemas.openxmlformats.org/drawingml/2006/main" name="1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3.xml><?xml version="1.0" encoding="utf-8"?>
<a:theme xmlns:a="http://schemas.openxmlformats.org/drawingml/2006/main" name="1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4.xml><?xml version="1.0" encoding="utf-8"?>
<a:theme xmlns:a="http://schemas.openxmlformats.org/drawingml/2006/main" name="1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5.xml><?xml version="1.0" encoding="utf-8"?>
<a:theme xmlns:a="http://schemas.openxmlformats.org/drawingml/2006/main" name="1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27.xml><?xml version="1.0" encoding="utf-8"?>
<a:theme xmlns:a="http://schemas.openxmlformats.org/drawingml/2006/main" name="1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0.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1.xml><?xml version="1.0" encoding="utf-8"?>
<a:theme xmlns:a="http://schemas.openxmlformats.org/drawingml/2006/main" name="1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2.xml><?xml version="1.0" encoding="utf-8"?>
<a:theme xmlns:a="http://schemas.openxmlformats.org/drawingml/2006/main" name="1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3.xml><?xml version="1.0" encoding="utf-8"?>
<a:theme xmlns:a="http://schemas.openxmlformats.org/drawingml/2006/main" name="1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4.xml><?xml version="1.0" encoding="utf-8"?>
<a:theme xmlns:a="http://schemas.openxmlformats.org/drawingml/2006/main" name="1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5.xml><?xml version="1.0" encoding="utf-8"?>
<a:theme xmlns:a="http://schemas.openxmlformats.org/drawingml/2006/main" name="1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6.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Presentation1" id="{A8ACA0D9-A384-4858-9FCC-2505F264A948}" vid="{6AE8C0EA-499D-4586-A497-DF22E9D58294}"/>
    </a:ext>
  </a:extLst>
</a:theme>
</file>

<file path=ppt/theme/theme137.xml><?xml version="1.0" encoding="utf-8"?>
<a:theme xmlns:a="http://schemas.openxmlformats.org/drawingml/2006/main" name="1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8.xml><?xml version="1.0" encoding="utf-8"?>
<a:theme xmlns:a="http://schemas.openxmlformats.org/drawingml/2006/main" name="1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9.xml><?xml version="1.0" encoding="utf-8"?>
<a:theme xmlns:a="http://schemas.openxmlformats.org/drawingml/2006/main" name="1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0.xml><?xml version="1.0" encoding="utf-8"?>
<a:theme xmlns:a="http://schemas.openxmlformats.org/drawingml/2006/main" name="1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1.xml><?xml version="1.0" encoding="utf-8"?>
<a:theme xmlns:a="http://schemas.openxmlformats.org/drawingml/2006/main" name="1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2.xml><?xml version="1.0" encoding="utf-8"?>
<a:theme xmlns:a="http://schemas.openxmlformats.org/drawingml/2006/main" name="1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3.xml><?xml version="1.0" encoding="utf-8"?>
<a:theme xmlns:a="http://schemas.openxmlformats.org/drawingml/2006/main" name="1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4.xml><?xml version="1.0" encoding="utf-8"?>
<a:theme xmlns:a="http://schemas.openxmlformats.org/drawingml/2006/main" name="1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5.xml><?xml version="1.0" encoding="utf-8"?>
<a:theme xmlns:a="http://schemas.openxmlformats.org/drawingml/2006/main" name="1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7.xml><?xml version="1.0" encoding="utf-8"?>
<a:theme xmlns:a="http://schemas.openxmlformats.org/drawingml/2006/main" name="2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8.xml><?xml version="1.0" encoding="utf-8"?>
<a:theme xmlns:a="http://schemas.openxmlformats.org/drawingml/2006/main" name="3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9.xml><?xml version="1.0" encoding="utf-8"?>
<a:theme xmlns:a="http://schemas.openxmlformats.org/drawingml/2006/main" name="1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0.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1.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2.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3.xml><?xml version="1.0" encoding="utf-8"?>
<a:theme xmlns:a="http://schemas.openxmlformats.org/drawingml/2006/main" name="1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4.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5.xml><?xml version="1.0" encoding="utf-8"?>
<a:theme xmlns:a="http://schemas.openxmlformats.org/drawingml/2006/main" name="13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6.xml><?xml version="1.0" encoding="utf-8"?>
<a:theme xmlns:a="http://schemas.openxmlformats.org/drawingml/2006/main" name="1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8.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4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4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6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6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6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7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7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7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7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7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7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7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7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7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5.xml><?xml version="1.0" encoding="utf-8"?>
<a:theme xmlns:a="http://schemas.openxmlformats.org/drawingml/2006/main" name="8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8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8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8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8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8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8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9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9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8.xml><?xml version="1.0" encoding="utf-8"?>
<a:theme xmlns:a="http://schemas.openxmlformats.org/drawingml/2006/main" name="9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2">
    <a:dk1>
      <a:srgbClr val="000000"/>
    </a:dk1>
    <a:lt1>
      <a:srgbClr val="FFFFFF"/>
    </a:lt1>
    <a:dk2>
      <a:srgbClr val="000000"/>
    </a:dk2>
    <a:lt2>
      <a:srgbClr val="808080"/>
    </a:lt2>
    <a:accent1>
      <a:srgbClr val="00CC99"/>
    </a:accent1>
    <a:accent2>
      <a:srgbClr val="3333CC"/>
    </a:accent2>
    <a:accent3>
      <a:srgbClr val="990000"/>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2">
    <a:dk1>
      <a:srgbClr val="000000"/>
    </a:dk1>
    <a:lt1>
      <a:srgbClr val="FFFFFF"/>
    </a:lt1>
    <a:dk2>
      <a:srgbClr val="000000"/>
    </a:dk2>
    <a:lt2>
      <a:srgbClr val="808080"/>
    </a:lt2>
    <a:accent1>
      <a:srgbClr val="00CC99"/>
    </a:accent1>
    <a:accent2>
      <a:srgbClr val="3333CC"/>
    </a:accent2>
    <a:accent3>
      <a:srgbClr val="990000"/>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140810</TotalTime>
  <Words>11324</Words>
  <Application>Microsoft Macintosh PowerPoint</Application>
  <PresentationFormat>On-screen Show (4:3)</PresentationFormat>
  <Paragraphs>1952</Paragraphs>
  <Slides>143</Slides>
  <Notes>38</Notes>
  <HiddenSlides>0</HiddenSlides>
  <MMClips>0</MMClips>
  <ScaleCrop>false</ScaleCrop>
  <HeadingPairs>
    <vt:vector size="4" baseType="variant">
      <vt:variant>
        <vt:lpstr>Theme</vt:lpstr>
      </vt:variant>
      <vt:variant>
        <vt:i4>158</vt:i4>
      </vt:variant>
      <vt:variant>
        <vt:lpstr>Slide Titles</vt:lpstr>
      </vt:variant>
      <vt:variant>
        <vt:i4>143</vt:i4>
      </vt:variant>
    </vt:vector>
  </HeadingPairs>
  <TitlesOfParts>
    <vt:vector size="301" baseType="lpstr">
      <vt:lpstr>Edge</vt:lpstr>
      <vt:lpstr>1_Edge</vt:lpstr>
      <vt:lpstr>2_Edge</vt:lpstr>
      <vt:lpstr>3_Edge</vt:lpstr>
      <vt:lpstr>4_Edge</vt:lpstr>
      <vt:lpstr>5_Edge</vt:lpstr>
      <vt:lpstr>6_Edge</vt:lpstr>
      <vt:lpstr>7_Edge</vt:lpstr>
      <vt:lpstr>8_Edge</vt:lpstr>
      <vt:lpstr>2_Office Theme</vt:lpstr>
      <vt:lpstr>10_Edge</vt:lpstr>
      <vt:lpstr>9_Edge</vt:lpstr>
      <vt:lpstr>11_Edge</vt:lpstr>
      <vt:lpstr>12_Edge</vt:lpstr>
      <vt:lpstr>14_Edge</vt:lpstr>
      <vt:lpstr>15_Edge</vt:lpstr>
      <vt:lpstr>16_Edge</vt:lpstr>
      <vt:lpstr>17_Edge</vt:lpstr>
      <vt:lpstr>13_Edge</vt:lpstr>
      <vt:lpstr>18_Edge</vt:lpstr>
      <vt:lpstr>19_Edge</vt:lpstr>
      <vt:lpstr>22_Edge</vt:lpstr>
      <vt:lpstr>23_Edge</vt:lpstr>
      <vt:lpstr>25_Edge</vt:lpstr>
      <vt:lpstr>21_Edge</vt:lpstr>
      <vt:lpstr>24_Edge</vt:lpstr>
      <vt:lpstr>26_Edge</vt:lpstr>
      <vt:lpstr>27_Edge</vt:lpstr>
      <vt:lpstr>28_Edge</vt:lpstr>
      <vt:lpstr>29_Edge</vt:lpstr>
      <vt:lpstr>30_Edge</vt:lpstr>
      <vt:lpstr>31_Edge</vt:lpstr>
      <vt:lpstr>32_Edge</vt:lpstr>
      <vt:lpstr>33_Edge</vt:lpstr>
      <vt:lpstr>34_Edge</vt:lpstr>
      <vt:lpstr>35_Edge</vt:lpstr>
      <vt:lpstr>36_Edge</vt:lpstr>
      <vt:lpstr>37_Edge</vt:lpstr>
      <vt:lpstr>38_Edge</vt:lpstr>
      <vt:lpstr>39_Edge</vt:lpstr>
      <vt:lpstr>41_Edge</vt:lpstr>
      <vt:lpstr>42_Edge</vt:lpstr>
      <vt:lpstr>43_Edge</vt:lpstr>
      <vt:lpstr>44_Edge</vt:lpstr>
      <vt:lpstr>6_Office Theme</vt:lpstr>
      <vt:lpstr>45_Edge</vt:lpstr>
      <vt:lpstr>47_Edge</vt:lpstr>
      <vt:lpstr>48_Edge</vt:lpstr>
      <vt:lpstr>49_Edge</vt:lpstr>
      <vt:lpstr>50_Edge</vt:lpstr>
      <vt:lpstr>51_Edge</vt:lpstr>
      <vt:lpstr>52_Edge</vt:lpstr>
      <vt:lpstr>53_Edge</vt:lpstr>
      <vt:lpstr>56_Edge</vt:lpstr>
      <vt:lpstr>57_Edge</vt:lpstr>
      <vt:lpstr>58_Edge</vt:lpstr>
      <vt:lpstr>59_Edge</vt:lpstr>
      <vt:lpstr>46_Edge</vt:lpstr>
      <vt:lpstr>54_Edge</vt:lpstr>
      <vt:lpstr>55_Edge</vt:lpstr>
      <vt:lpstr>60_Edge</vt:lpstr>
      <vt:lpstr>61_Edge</vt:lpstr>
      <vt:lpstr>62_Edge</vt:lpstr>
      <vt:lpstr>63_Edge</vt:lpstr>
      <vt:lpstr>64_Edge</vt:lpstr>
      <vt:lpstr>40_Edge</vt:lpstr>
      <vt:lpstr>4_Office Theme</vt:lpstr>
      <vt:lpstr>Title &amp; Bullets</vt:lpstr>
      <vt:lpstr>66_Edge</vt:lpstr>
      <vt:lpstr>67_Edge</vt:lpstr>
      <vt:lpstr>68_Edge</vt:lpstr>
      <vt:lpstr>69_Edge</vt:lpstr>
      <vt:lpstr>70_Edge</vt:lpstr>
      <vt:lpstr>71_Edge</vt:lpstr>
      <vt:lpstr>72_Edge</vt:lpstr>
      <vt:lpstr>73_Edge</vt:lpstr>
      <vt:lpstr>74_Edge</vt:lpstr>
      <vt:lpstr>75_Edge</vt:lpstr>
      <vt:lpstr>76_Edge</vt:lpstr>
      <vt:lpstr>77_Edge</vt:lpstr>
      <vt:lpstr>78_Edge</vt:lpstr>
      <vt:lpstr>79_Edge</vt:lpstr>
      <vt:lpstr>20_Edge</vt:lpstr>
      <vt:lpstr>5_Office Theme</vt:lpstr>
      <vt:lpstr>80_Edge</vt:lpstr>
      <vt:lpstr>81_Edge</vt:lpstr>
      <vt:lpstr>84_Edge</vt:lpstr>
      <vt:lpstr>85_Edge</vt:lpstr>
      <vt:lpstr>86_Edge</vt:lpstr>
      <vt:lpstr>87_Edge</vt:lpstr>
      <vt:lpstr>88_Edge</vt:lpstr>
      <vt:lpstr>89_Edge</vt:lpstr>
      <vt:lpstr>90_Edge</vt:lpstr>
      <vt:lpstr>91_Edge</vt:lpstr>
      <vt:lpstr>92_Edge</vt:lpstr>
      <vt:lpstr>93_Edge</vt:lpstr>
      <vt:lpstr>13_Office Theme</vt:lpstr>
      <vt:lpstr>94_Edge</vt:lpstr>
      <vt:lpstr>95_Edge</vt:lpstr>
      <vt:lpstr>1_Metropolitan_bullet</vt:lpstr>
      <vt:lpstr>96_Edge</vt:lpstr>
      <vt:lpstr>97_Edge</vt:lpstr>
      <vt:lpstr>98_Edge</vt:lpstr>
      <vt:lpstr>83_Edge</vt:lpstr>
      <vt:lpstr>99_Edge</vt:lpstr>
      <vt:lpstr>100_Edge</vt:lpstr>
      <vt:lpstr>101_Edge</vt:lpstr>
      <vt:lpstr>2_Metropolitan_bullet</vt:lpstr>
      <vt:lpstr>103_Edge</vt:lpstr>
      <vt:lpstr>104_Edge</vt:lpstr>
      <vt:lpstr>105_Edge</vt:lpstr>
      <vt:lpstr>106_Edge</vt:lpstr>
      <vt:lpstr>82_Edge</vt:lpstr>
      <vt:lpstr>107_Edge</vt:lpstr>
      <vt:lpstr>108_Edge</vt:lpstr>
      <vt:lpstr>65_Edge</vt:lpstr>
      <vt:lpstr>109_Edge</vt:lpstr>
      <vt:lpstr>15_Office Theme</vt:lpstr>
      <vt:lpstr>9_Office Theme</vt:lpstr>
      <vt:lpstr>110_Edge</vt:lpstr>
      <vt:lpstr>111_Edge</vt:lpstr>
      <vt:lpstr>112_Edge</vt:lpstr>
      <vt:lpstr>113_Edge</vt:lpstr>
      <vt:lpstr>114_Edge</vt:lpstr>
      <vt:lpstr>115_Edge</vt:lpstr>
      <vt:lpstr>8_Office Theme</vt:lpstr>
      <vt:lpstr>116_Edge</vt:lpstr>
      <vt:lpstr>1_Office Theme</vt:lpstr>
      <vt:lpstr>3_Office Theme</vt:lpstr>
      <vt:lpstr>7_Office Theme</vt:lpstr>
      <vt:lpstr>117_Edge</vt:lpstr>
      <vt:lpstr>118_Edge</vt:lpstr>
      <vt:lpstr>119_Edge</vt:lpstr>
      <vt:lpstr>120_Edge</vt:lpstr>
      <vt:lpstr>121_Edge</vt:lpstr>
      <vt:lpstr>Metropolitan_bullet</vt:lpstr>
      <vt:lpstr>122_Edge</vt:lpstr>
      <vt:lpstr>123_Edge</vt:lpstr>
      <vt:lpstr>124_Edge</vt:lpstr>
      <vt:lpstr>125_Edge</vt:lpstr>
      <vt:lpstr>126_Edge</vt:lpstr>
      <vt:lpstr>127_Edge</vt:lpstr>
      <vt:lpstr>128_Edge</vt:lpstr>
      <vt:lpstr>129_Edge</vt:lpstr>
      <vt:lpstr>130_Edge</vt:lpstr>
      <vt:lpstr>1_Office 테마</vt:lpstr>
      <vt:lpstr>2_Office 테마</vt:lpstr>
      <vt:lpstr>3_Office 테마</vt:lpstr>
      <vt:lpstr>131_Edge</vt:lpstr>
      <vt:lpstr>10_Office Theme</vt:lpstr>
      <vt:lpstr>11_Office Theme</vt:lpstr>
      <vt:lpstr>16_Office Theme</vt:lpstr>
      <vt:lpstr>132_Edge</vt:lpstr>
      <vt:lpstr>133_Edge</vt:lpstr>
      <vt:lpstr>134_Edge</vt:lpstr>
      <vt:lpstr>135_Edge</vt:lpstr>
      <vt:lpstr>136_Edge</vt:lpstr>
      <vt:lpstr>102_Edge</vt:lpstr>
      <vt:lpstr>Rethinking Memory System Design  (for Data-Intensive Computing)</vt:lpstr>
      <vt:lpstr>The Main Memory System</vt:lpstr>
      <vt:lpstr>Memory System: A Shared Resource View</vt:lpstr>
      <vt:lpstr>State of the Main Memory System</vt:lpstr>
      <vt:lpstr>Agenda</vt:lpstr>
      <vt:lpstr>Major Trends Affecting Main Memory (I)</vt:lpstr>
      <vt:lpstr>Major Trends Affecting Main Memory (II)</vt:lpstr>
      <vt:lpstr>Example: The Memory Capacity Gap</vt:lpstr>
      <vt:lpstr>Major Trends Affecting Main Memory (III)</vt:lpstr>
      <vt:lpstr>Major Trends Affecting Main Memory (IV)</vt:lpstr>
      <vt:lpstr>Agenda</vt:lpstr>
      <vt:lpstr>The DRAM Scaling Problem</vt:lpstr>
      <vt:lpstr>An Example of the DRAM Scaling Problem</vt:lpstr>
      <vt:lpstr>Most DRAM Modules Are at Risk</vt:lpstr>
      <vt:lpstr>PowerPoint Presentation</vt:lpstr>
      <vt:lpstr>PowerPoint Presentation</vt:lpstr>
      <vt:lpstr>PowerPoint Presentation</vt:lpstr>
      <vt:lpstr>PowerPoint Presentation</vt:lpstr>
      <vt:lpstr>Observed Errors in Real Systems</vt:lpstr>
      <vt:lpstr>Errors vs. Vintage</vt:lpstr>
      <vt:lpstr>Experimental DRAM Testing Infrastructure</vt:lpstr>
      <vt:lpstr>Experimental Infrastructure (DRAM)</vt:lpstr>
      <vt:lpstr>RowHammer Characterization Results</vt:lpstr>
      <vt:lpstr>One Can Take Over an Otherwise-Secure System</vt:lpstr>
      <vt:lpstr>RowHammer Security Attack Example</vt:lpstr>
      <vt:lpstr>Security Implications</vt:lpstr>
      <vt:lpstr>Recap: The DRAM Scaling Problem</vt:lpstr>
      <vt:lpstr>How Do We Solve The Problem?</vt:lpstr>
      <vt:lpstr>Solution 1: Fix DRAM</vt:lpstr>
      <vt:lpstr>Solution 1: Fix DRAM</vt:lpstr>
      <vt:lpstr>Solution 2: Emerging Memory Technologies</vt:lpstr>
      <vt:lpstr>Solution 3: Hybrid Memory Systems</vt:lpstr>
      <vt:lpstr>Exploiting Memory Error Tolerance  with Hybrid Memory Systems</vt:lpstr>
      <vt:lpstr>An Orthogonal Issue: Memory Interference</vt:lpstr>
      <vt:lpstr>An Orthogonal Issue: Memory Interference</vt:lpstr>
      <vt:lpstr>Goal: Predictable Performance in Complex Systems</vt:lpstr>
      <vt:lpstr>Strong Memory Service Guarantees</vt:lpstr>
      <vt:lpstr>Some Promising Directions</vt:lpstr>
      <vt:lpstr>Agenda</vt:lpstr>
      <vt:lpstr>Rethinking DRAM</vt:lpstr>
      <vt:lpstr>Why In-Memory Computation Today?</vt:lpstr>
      <vt:lpstr>Two Approaches to In-Memory Processing </vt:lpstr>
      <vt:lpstr>Today’s Memory: Bulk Data Copy</vt:lpstr>
      <vt:lpstr>Future: RowClone (In-Memory Copy)</vt:lpstr>
      <vt:lpstr>DRAM Subarray Operation (load one byte)</vt:lpstr>
      <vt:lpstr>RowClone: In-DRAM Row Copy</vt:lpstr>
      <vt:lpstr>Generalized RowClone</vt:lpstr>
      <vt:lpstr>RowClone: Latency and Energy Savings</vt:lpstr>
      <vt:lpstr>RowClone: Application Performance</vt:lpstr>
      <vt:lpstr>RowClone: Multi-Core Performance</vt:lpstr>
      <vt:lpstr>End-to-End System Design</vt:lpstr>
      <vt:lpstr>Goal: Ultra-Efficient Processing Near Data</vt:lpstr>
      <vt:lpstr>Enabling In-Memory Search</vt:lpstr>
      <vt:lpstr>Enabling In-Memory Computation </vt:lpstr>
      <vt:lpstr>In-DRAM AND/OR: Triple Row Activation</vt:lpstr>
      <vt:lpstr>In-DRAM Bulk Bitwise AND/OR Operation</vt:lpstr>
      <vt:lpstr>In-DRAM AND/OR Results</vt:lpstr>
      <vt:lpstr>Going Forward</vt:lpstr>
      <vt:lpstr>Two Approaches to In-Memory Processing </vt:lpstr>
      <vt:lpstr>Tesseract System for Graph Processing</vt:lpstr>
      <vt:lpstr>Evaluated Systems</vt:lpstr>
      <vt:lpstr>Workloads</vt:lpstr>
      <vt:lpstr>Tesseract Graph Processing Performance</vt:lpstr>
      <vt:lpstr>Tesseract Graph Processing Performance</vt:lpstr>
      <vt:lpstr>Memory Energy Consumption (Normalized)</vt:lpstr>
      <vt:lpstr>Rethinking DRAM</vt:lpstr>
      <vt:lpstr>DRAM Refresh</vt:lpstr>
      <vt:lpstr>Refresh Overhead: Performance</vt:lpstr>
      <vt:lpstr>Refresh Overhead: Energy</vt:lpstr>
      <vt:lpstr>Retention Time Profile of DRAM</vt:lpstr>
      <vt:lpstr>RAIDR: Eliminating Unnecessary Refreshes</vt:lpstr>
      <vt:lpstr>Going Forward (for DRAM and Flash)</vt:lpstr>
      <vt:lpstr>Experimental DRAM Testing Infrastructure</vt:lpstr>
      <vt:lpstr>Experimental Infrastructure (DRAM)</vt:lpstr>
      <vt:lpstr>More Information [ISCA’13, SIGMETRICS’14]</vt:lpstr>
      <vt:lpstr>Online Profiling of DRAM In the Field</vt:lpstr>
      <vt:lpstr>Rethinking DRAM</vt:lpstr>
      <vt:lpstr>PowerPoint Presentation</vt:lpstr>
      <vt:lpstr>   What Causes the Long Latency?</vt:lpstr>
      <vt:lpstr>   Why is the Subarray So Slow?</vt:lpstr>
      <vt:lpstr>   Trade-Off: Area (Die Size) vs. Latency</vt:lpstr>
      <vt:lpstr>   Trade-Off: Area (Die Size) vs. Latency</vt:lpstr>
      <vt:lpstr>   Approximating the Best of Both Worlds</vt:lpstr>
      <vt:lpstr>   Approximating the Best of Both Worlds</vt:lpstr>
      <vt:lpstr> Commodity DRAM vs. TL-DRAM [HPCA 2013] </vt:lpstr>
      <vt:lpstr>   Trade-Off: Area (Die-Area) vs. Latency</vt:lpstr>
      <vt:lpstr>   Leveraging Tiered-Latency DRAM </vt:lpstr>
      <vt:lpstr>   Performance &amp; Power Consumption  </vt:lpstr>
      <vt:lpstr>What Else Causes the Long DRAM Latency?</vt:lpstr>
      <vt:lpstr>Adaptive-Latency DRAM [HPCA 2015] </vt:lpstr>
      <vt:lpstr>AL-DRAM</vt:lpstr>
      <vt:lpstr>PowerPoint Presentation</vt:lpstr>
      <vt:lpstr>PowerPoint Presentation</vt:lpstr>
      <vt:lpstr>PowerPoint Presentation</vt:lpstr>
      <vt:lpstr>PowerPoint Presentation</vt:lpstr>
      <vt:lpstr>Rethinking DRAM</vt:lpstr>
      <vt:lpstr>Agenda</vt:lpstr>
      <vt:lpstr>Solution 2: Emerging Memory Technologies</vt:lpstr>
      <vt:lpstr>Limits of Charge Memory</vt:lpstr>
      <vt:lpstr>Promising Resistive Memory Technologies</vt:lpstr>
      <vt:lpstr>Phase Change Memory: Pros and Cons</vt:lpstr>
      <vt:lpstr>PCM-based Main Memory (I)</vt:lpstr>
      <vt:lpstr>PCM-based Main Memory (II)</vt:lpstr>
      <vt:lpstr>An Initial Study: Replace DRAM with PCM</vt:lpstr>
      <vt:lpstr>Results: Naïve Replacement of DRAM with PCM</vt:lpstr>
      <vt:lpstr>Results: Architected PCM as Main Memory </vt:lpstr>
      <vt:lpstr>Solution 3: Hybrid Memory Systems</vt:lpstr>
      <vt:lpstr>Hybrid vs. All-PCM/DRAM [ICCD’12]</vt:lpstr>
      <vt:lpstr>STT-MRAM as Main Memory</vt:lpstr>
      <vt:lpstr>STT-MRAM: Pros and Cons</vt:lpstr>
      <vt:lpstr>Architected STT-MRAM as Main Memory</vt:lpstr>
      <vt:lpstr>Other Opportunities with Emerging Technologies</vt:lpstr>
      <vt:lpstr>Coordinated Memory and Storage with NVM (I)</vt:lpstr>
      <vt:lpstr>Coordinated Memory and Storage with NVM (II)</vt:lpstr>
      <vt:lpstr>The Persistent Memory Manager (PMM)</vt:lpstr>
      <vt:lpstr>The Persistent Memory Manager (PMM)</vt:lpstr>
      <vt:lpstr>Performance Benefits of a Single-Level Store</vt:lpstr>
      <vt:lpstr>Energy Benefits of a Single-Level Store</vt:lpstr>
      <vt:lpstr>Agenda</vt:lpstr>
      <vt:lpstr>Principles (So Far)</vt:lpstr>
      <vt:lpstr>Agenda</vt:lpstr>
      <vt:lpstr>Summary: Memory Scaling</vt:lpstr>
      <vt:lpstr>Acknowledgments</vt:lpstr>
      <vt:lpstr>Funding Acknowledgments</vt:lpstr>
      <vt:lpstr>Open Source Tools</vt:lpstr>
      <vt:lpstr>Referenced Papers</vt:lpstr>
      <vt:lpstr>Related Videos and Course Materials</vt:lpstr>
      <vt:lpstr>Thank you.</vt:lpstr>
      <vt:lpstr>Rethinking Memory System Design  (for Data-Intensive Computing)</vt:lpstr>
      <vt:lpstr>Current Research Focus Areas</vt:lpstr>
      <vt:lpstr>Backup Slides</vt:lpstr>
      <vt:lpstr>NAND Flash Memory Scaling</vt:lpstr>
      <vt:lpstr>Another Talk: NAND Flash Scaling Challenges</vt:lpstr>
      <vt:lpstr>Experimental Infrastructure (Flash)</vt:lpstr>
      <vt:lpstr>Error Management in MLC NAND Flash</vt:lpstr>
      <vt:lpstr>Ramulator: A Fast and Extensible DRAM Simulator   [IEEE Comp Arch Letters’15]</vt:lpstr>
      <vt:lpstr>Ramulator Motivation</vt:lpstr>
      <vt:lpstr>Ramulator </vt:lpstr>
      <vt:lpstr>Case Study: Comparison of DRAM Standards</vt:lpstr>
      <vt:lpstr>Ramulator Paper and Source Code</vt:lpstr>
      <vt:lpstr>DRAM Infrastructure</vt:lpstr>
      <vt:lpstr>Experimental DRAM Testing Infrastructure</vt:lpstr>
      <vt:lpstr>Experimental Infrastructure (DRAM)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OM</cp:lastModifiedBy>
  <cp:revision>2311</cp:revision>
  <cp:lastPrinted>2010-05-26T16:43:32Z</cp:lastPrinted>
  <dcterms:created xsi:type="dcterms:W3CDTF">2010-10-08T20:41:54Z</dcterms:created>
  <dcterms:modified xsi:type="dcterms:W3CDTF">2015-10-21T02:14:28Z</dcterms:modified>
</cp:coreProperties>
</file>